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3"/>
  </p:notesMasterIdLst>
  <p:sldIdLst>
    <p:sldId id="257" r:id="rId2"/>
    <p:sldId id="380" r:id="rId3"/>
    <p:sldId id="263" r:id="rId4"/>
    <p:sldId id="392" r:id="rId5"/>
    <p:sldId id="259" r:id="rId6"/>
    <p:sldId id="372" r:id="rId7"/>
    <p:sldId id="273" r:id="rId8"/>
    <p:sldId id="268" r:id="rId9"/>
    <p:sldId id="269" r:id="rId10"/>
    <p:sldId id="260" r:id="rId11"/>
    <p:sldId id="258" r:id="rId12"/>
    <p:sldId id="270" r:id="rId13"/>
    <p:sldId id="281" r:id="rId14"/>
    <p:sldId id="282" r:id="rId15"/>
    <p:sldId id="271" r:id="rId16"/>
    <p:sldId id="272" r:id="rId17"/>
    <p:sldId id="274" r:id="rId18"/>
    <p:sldId id="275" r:id="rId19"/>
    <p:sldId id="277" r:id="rId20"/>
    <p:sldId id="276" r:id="rId21"/>
    <p:sldId id="278" r:id="rId22"/>
    <p:sldId id="279" r:id="rId23"/>
    <p:sldId id="280" r:id="rId24"/>
    <p:sldId id="375" r:id="rId25"/>
    <p:sldId id="383" r:id="rId26"/>
    <p:sldId id="382" r:id="rId27"/>
    <p:sldId id="381" r:id="rId28"/>
    <p:sldId id="283" r:id="rId29"/>
    <p:sldId id="284" r:id="rId30"/>
    <p:sldId id="285" r:id="rId31"/>
    <p:sldId id="286" r:id="rId32"/>
    <p:sldId id="264" r:id="rId33"/>
    <p:sldId id="287" r:id="rId34"/>
    <p:sldId id="290" r:id="rId35"/>
    <p:sldId id="288" r:id="rId36"/>
    <p:sldId id="376" r:id="rId37"/>
    <p:sldId id="289" r:id="rId38"/>
    <p:sldId id="291" r:id="rId39"/>
    <p:sldId id="292" r:id="rId40"/>
    <p:sldId id="296" r:id="rId41"/>
    <p:sldId id="298" r:id="rId42"/>
    <p:sldId id="294" r:id="rId43"/>
    <p:sldId id="299" r:id="rId44"/>
    <p:sldId id="301" r:id="rId45"/>
    <p:sldId id="300" r:id="rId46"/>
    <p:sldId id="303" r:id="rId47"/>
    <p:sldId id="304" r:id="rId48"/>
    <p:sldId id="374" r:id="rId49"/>
    <p:sldId id="373" r:id="rId50"/>
    <p:sldId id="305" r:id="rId51"/>
    <p:sldId id="378" r:id="rId52"/>
    <p:sldId id="319" r:id="rId53"/>
    <p:sldId id="322" r:id="rId54"/>
    <p:sldId id="321" r:id="rId55"/>
    <p:sldId id="320" r:id="rId56"/>
    <p:sldId id="379" r:id="rId57"/>
    <p:sldId id="324" r:id="rId58"/>
    <p:sldId id="323" r:id="rId59"/>
    <p:sldId id="325" r:id="rId60"/>
    <p:sldId id="330" r:id="rId61"/>
    <p:sldId id="326" r:id="rId62"/>
    <p:sldId id="331" r:id="rId63"/>
    <p:sldId id="386" r:id="rId64"/>
    <p:sldId id="348" r:id="rId65"/>
    <p:sldId id="347" r:id="rId66"/>
    <p:sldId id="358" r:id="rId67"/>
    <p:sldId id="359" r:id="rId68"/>
    <p:sldId id="360" r:id="rId69"/>
    <p:sldId id="361" r:id="rId70"/>
    <p:sldId id="362" r:id="rId71"/>
    <p:sldId id="363" r:id="rId72"/>
    <p:sldId id="350" r:id="rId73"/>
    <p:sldId id="352" r:id="rId74"/>
    <p:sldId id="353" r:id="rId75"/>
    <p:sldId id="356" r:id="rId76"/>
    <p:sldId id="387" r:id="rId77"/>
    <p:sldId id="332" r:id="rId78"/>
    <p:sldId id="333" r:id="rId79"/>
    <p:sldId id="336" r:id="rId80"/>
    <p:sldId id="328" r:id="rId81"/>
    <p:sldId id="354" r:id="rId82"/>
    <p:sldId id="384" r:id="rId83"/>
    <p:sldId id="349" r:id="rId84"/>
    <p:sldId id="366" r:id="rId85"/>
    <p:sldId id="335" r:id="rId86"/>
    <p:sldId id="334" r:id="rId87"/>
    <p:sldId id="338" r:id="rId88"/>
    <p:sldId id="329" r:id="rId89"/>
    <p:sldId id="339" r:id="rId90"/>
    <p:sldId id="355" r:id="rId91"/>
    <p:sldId id="343" r:id="rId92"/>
    <p:sldId id="365" r:id="rId93"/>
    <p:sldId id="345" r:id="rId94"/>
    <p:sldId id="367" r:id="rId95"/>
    <p:sldId id="368" r:id="rId96"/>
    <p:sldId id="346" r:id="rId97"/>
    <p:sldId id="390" r:id="rId98"/>
    <p:sldId id="389" r:id="rId99"/>
    <p:sldId id="371" r:id="rId100"/>
    <p:sldId id="369" r:id="rId101"/>
    <p:sldId id="391"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10" d="100"/>
          <a:sy n="110" d="100"/>
        </p:scale>
        <p:origin x="-1472" y="-96"/>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9/16/15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extend it a bit to 1775-1830. Why these names? The Atlantic basin and expanding</a:t>
            </a:r>
            <a:r>
              <a:rPr lang="en-US" baseline="0" dirty="0" smtClean="0"/>
              <a:t> British empire.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252967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Price Regent, made simple yet exquisitely tailored clothing the mode to be followed, notorious for demanding</a:t>
            </a:r>
            <a:r>
              <a:rPr lang="en-US" baseline="0" dirty="0" smtClean="0"/>
              <a:t> a full tub bath every day, and a perfectionist when it came to his cravats.</a:t>
            </a:r>
            <a:r>
              <a:rPr lang="en-US" dirty="0" smtClean="0"/>
              <a:t> see next slide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 1810, subtle differences in cut of breeches and 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16</a:t>
            </a:fld>
            <a:endParaRPr lang="en-US"/>
          </a:p>
        </p:txBody>
      </p:sp>
    </p:spTree>
    <p:extLst>
      <p:ext uri="{BB962C8B-B14F-4D97-AF65-F5344CB8AC3E}">
        <p14:creationId xmlns:p14="http://schemas.microsoft.com/office/powerpoint/2010/main" val="2696830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a:t>
            </a:r>
            <a:r>
              <a:rPr lang="en-US" dirty="0" err="1" smtClean="0"/>
              <a:t>CloakRoom</a:t>
            </a:r>
            <a:r>
              <a:rPr lang="en-US" dirty="0" smtClean="0"/>
              <a:t> at the Assembly</a:t>
            </a:r>
            <a:r>
              <a:rPr lang="en-US" baseline="0" dirty="0" smtClean="0"/>
              <a:t> Rooms at Clifton”</a:t>
            </a:r>
            <a:r>
              <a:rPr lang="en-US" dirty="0" smtClean="0"/>
              <a:t>1818: Yolanda</a:t>
            </a:r>
            <a:r>
              <a:rPr lang="en-US" baseline="0" dirty="0" smtClean="0"/>
              <a:t> </a:t>
            </a:r>
            <a:r>
              <a:rPr lang="en-US" dirty="0" smtClean="0"/>
              <a:t>Shows examples of all </a:t>
            </a:r>
            <a:r>
              <a:rPr lang="en-US" dirty="0" err="1" smtClean="0"/>
              <a:t>mens</a:t>
            </a:r>
            <a:r>
              <a:rPr lang="en-US" dirty="0" smtClean="0"/>
              <a:t> options. The older gentleman on the left wears</a:t>
            </a:r>
            <a:r>
              <a:rPr lang="en-US" baseline="0" dirty="0" smtClean="0"/>
              <a:t> grey/light silk breeches, the </a:t>
            </a:r>
            <a:r>
              <a:rPr lang="en-US" baseline="0" dirty="0" err="1" smtClean="0"/>
              <a:t>armu</a:t>
            </a:r>
            <a:r>
              <a:rPr lang="en-US" baseline="0" dirty="0" smtClean="0"/>
              <a:t> men are in their uniforms with </a:t>
            </a:r>
            <a:r>
              <a:rPr lang="en-US" baseline="0" dirty="0" err="1" smtClean="0"/>
              <a:t>panataloons</a:t>
            </a:r>
            <a:r>
              <a:rPr lang="en-US" baseline="0" dirty="0" smtClean="0"/>
              <a:t>,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up</a:t>
            </a:r>
            <a:r>
              <a:rPr lang="en-US" baseline="0" dirty="0" smtClean="0"/>
              <a:t> on the latest fashion were American women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688301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Show </a:t>
            </a:r>
            <a:r>
              <a:rPr lang="en-US" dirty="0" err="1" smtClean="0"/>
              <a:t>Ackermanns</a:t>
            </a:r>
            <a:r>
              <a:rPr lang="en-US" dirty="0" smtClean="0"/>
              <a:t> and title: Bushman mentions the</a:t>
            </a:r>
            <a:r>
              <a:rPr lang="en-US" baseline="0" dirty="0" smtClean="0"/>
              <a:t> importance of being able to </a:t>
            </a:r>
            <a:r>
              <a:rPr lang="en-US" dirty="0" smtClean="0"/>
              <a:t>converse intelligently on a number of interesting topics</a:t>
            </a:r>
          </a:p>
          <a:p>
            <a:r>
              <a:rPr lang="en-US" dirty="0" smtClean="0"/>
              <a:t>EXPLAIN morning dress, afternoon or promenade,</a:t>
            </a:r>
            <a:r>
              <a:rPr lang="en-US" baseline="0" dirty="0" smtClean="0"/>
              <a:t> evening/full/ball dress “look”</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26</a:t>
            </a:fld>
            <a:endParaRPr lang="en-US"/>
          </a:p>
        </p:txBody>
      </p:sp>
    </p:spTree>
    <p:extLst>
      <p:ext uri="{BB962C8B-B14F-4D97-AF65-F5344CB8AC3E}">
        <p14:creationId xmlns:p14="http://schemas.microsoft.com/office/powerpoint/2010/main" val="196232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the wilds – there are some from Ohio – but this</a:t>
            </a:r>
            <a:r>
              <a:rPr lang="en-US" baseline="0" dirty="0" smtClean="0"/>
              <a:t> one will serve as an example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27</a:t>
            </a:fld>
            <a:endParaRPr lang="en-US"/>
          </a:p>
        </p:txBody>
      </p:sp>
    </p:spTree>
    <p:extLst>
      <p:ext uri="{BB962C8B-B14F-4D97-AF65-F5344CB8AC3E}">
        <p14:creationId xmlns:p14="http://schemas.microsoft.com/office/powerpoint/2010/main" val="2570909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32</a:t>
            </a:fld>
            <a:endParaRPr lang="en-US"/>
          </a:p>
        </p:txBody>
      </p:sp>
    </p:spTree>
    <p:extLst>
      <p:ext uri="{BB962C8B-B14F-4D97-AF65-F5344CB8AC3E}">
        <p14:creationId xmlns:p14="http://schemas.microsoft.com/office/powerpoint/2010/main" val="3334741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a:t>
            </a:r>
            <a:r>
              <a:rPr lang="en-US" baseline="0" dirty="0" err="1" smtClean="0"/>
              <a:t>centurr’s</a:t>
            </a:r>
            <a:r>
              <a:rPr lang="en-US" baseline="0" dirty="0" smtClean="0"/>
              <a:t>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r>
              <a:rPr lang="en-US" sz="1100" dirty="0" smtClean="0"/>
              <a:t>Here, salutary rules exclude all those</a:t>
            </a:r>
          </a:p>
          <a:p>
            <a:r>
              <a:rPr lang="en-US" sz="1100" dirty="0" smtClean="0"/>
              <a:t>Whom no </a:t>
            </a:r>
            <a:r>
              <a:rPr lang="en-US" sz="1100" i="1" dirty="0" smtClean="0"/>
              <a:t>one hears of</a:t>
            </a:r>
            <a:r>
              <a:rPr lang="en-US" sz="1100" dirty="0" smtClean="0"/>
              <a:t>, and whom no </a:t>
            </a:r>
            <a:r>
              <a:rPr lang="en-US" sz="1100" i="1" dirty="0" smtClean="0"/>
              <a:t>one knows</a:t>
            </a:r>
            <a:r>
              <a:rPr lang="en-US" sz="1100" dirty="0" smtClean="0"/>
              <a:t>;</a:t>
            </a:r>
          </a:p>
          <a:p>
            <a:r>
              <a:rPr lang="en-US" sz="1100" dirty="0" smtClean="0"/>
              <a:t>That no plebian </a:t>
            </a:r>
            <a:r>
              <a:rPr lang="en-US" sz="1100" i="1" dirty="0" smtClean="0"/>
              <a:t>breathings</a:t>
            </a:r>
            <a:r>
              <a:rPr lang="en-US" sz="1100" dirty="0" smtClean="0"/>
              <a:t> may infect</a:t>
            </a:r>
          </a:p>
          <a:p>
            <a:r>
              <a:rPr lang="en-US" sz="1100" dirty="0" smtClean="0"/>
              <a:t>An atmosphere at all times so select;</a:t>
            </a:r>
          </a:p>
          <a:p>
            <a:r>
              <a:rPr lang="en-US" sz="1100" dirty="0" smtClean="0"/>
              <a:t>No bankers’ clerks these splendid realms invade;</a:t>
            </a:r>
          </a:p>
          <a:p>
            <a:r>
              <a:rPr lang="en-US" sz="1100" i="1" dirty="0" smtClean="0"/>
              <a:t>No</a:t>
            </a:r>
            <a:r>
              <a:rPr lang="en-US" sz="1100" dirty="0" smtClean="0"/>
              <a:t> FOLKS </a:t>
            </a:r>
            <a:r>
              <a:rPr lang="en-US" sz="1100" i="1" dirty="0" smtClean="0"/>
              <a:t>who carry on a retail trade</a:t>
            </a:r>
            <a:r>
              <a:rPr lang="en-US" sz="1100" dirty="0" smtClean="0"/>
              <a:t>;</a:t>
            </a:r>
          </a:p>
          <a:p>
            <a:r>
              <a:rPr lang="en-US" sz="1100" dirty="0" smtClean="0"/>
              <a:t>No actors by profession must appear</a:t>
            </a:r>
          </a:p>
          <a:p>
            <a:r>
              <a:rPr lang="en-US" sz="1100" dirty="0" smtClean="0"/>
              <a:t>To act their parts, or speak their speeches here;</a:t>
            </a:r>
          </a:p>
          <a:p>
            <a:r>
              <a:rPr lang="en-US" sz="1100" dirty="0" smtClean="0"/>
              <a:t>Yet even here, amid the crowds you view,</a:t>
            </a:r>
          </a:p>
          <a:p>
            <a:r>
              <a:rPr lang="en-US" sz="1100" dirty="0" err="1" smtClean="0"/>
              <a:t>’Tis</a:t>
            </a:r>
            <a:r>
              <a:rPr lang="en-US" sz="1100" dirty="0" smtClean="0"/>
              <a:t> sometimes difficult to tell WHO’S WHO.”</a:t>
            </a:r>
          </a:p>
          <a:p>
            <a:pPr algn="l"/>
            <a:r>
              <a:rPr lang="en-US" sz="1050" dirty="0" smtClean="0"/>
              <a:t>Pierce Egan, </a:t>
            </a:r>
            <a:r>
              <a:rPr lang="en-US" sz="1050" i="1" dirty="0" smtClean="0"/>
              <a:t>Walks Through Bath</a:t>
            </a:r>
            <a:r>
              <a:rPr lang="en-US" sz="1050" dirty="0" smtClean="0"/>
              <a:t>, 181</a:t>
            </a:r>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 18</a:t>
            </a:r>
            <a:r>
              <a:rPr lang="en-US" baseline="30000" dirty="0" smtClean="0"/>
              <a:t>th</a:t>
            </a:r>
            <a:r>
              <a:rPr lang="en-US" dirty="0" smtClean="0"/>
              <a:t> (1770s) with petticoat and stomacher matching gown.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1898705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38</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dress by Rose </a:t>
            </a:r>
            <a:r>
              <a:rPr lang="en-US" dirty="0" err="1" smtClean="0"/>
              <a:t>Bertin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p>
          <a:p>
            <a:pPr marL="0" indent="0">
              <a:buNone/>
            </a:pP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39</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transitions style – high waist, gathered front cut all of a piece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48</a:t>
            </a:fld>
            <a:endParaRPr lang="en-US"/>
          </a:p>
        </p:txBody>
      </p:sp>
    </p:spTree>
    <p:extLst>
      <p:ext uri="{BB962C8B-B14F-4D97-AF65-F5344CB8AC3E}">
        <p14:creationId xmlns:p14="http://schemas.microsoft.com/office/powerpoint/2010/main" val="414994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1797-boilly-incroyables-merveilleuses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51</a:t>
            </a:fld>
            <a:endParaRPr lang="en-US"/>
          </a:p>
        </p:txBody>
      </p:sp>
    </p:spTree>
    <p:extLst>
      <p:ext uri="{BB962C8B-B14F-4D97-AF65-F5344CB8AC3E}">
        <p14:creationId xmlns:p14="http://schemas.microsoft.com/office/powerpoint/2010/main" val="2222663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a:t>
            </a:r>
            <a:r>
              <a:rPr lang="en-US" sz="1200" smtClean="0"/>
              <a:t>52)</a:t>
            </a:r>
            <a:endParaRPr lang="en-US" sz="1200" i="1"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gowns</a:t>
            </a:r>
            <a:r>
              <a:rPr lang="en-US" baseline="0" dirty="0" smtClean="0"/>
              <a:t> are becoming narrow and lightweight, thin cotton</a:t>
            </a:r>
            <a:endParaRPr lang="en-US" dirty="0" smtClean="0"/>
          </a:p>
          <a:p>
            <a:r>
              <a:rPr lang="en-US" dirty="0" smtClean="0"/>
              <a:t>1803 married</a:t>
            </a:r>
          </a:p>
          <a:p>
            <a:r>
              <a:rPr lang="en-US" dirty="0" smtClean="0"/>
              <a:t>Dress from 1804</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56</a:t>
            </a:fld>
            <a:endParaRPr lang="en-US"/>
          </a:p>
        </p:txBody>
      </p:sp>
    </p:spTree>
    <p:extLst>
      <p:ext uri="{BB962C8B-B14F-4D97-AF65-F5344CB8AC3E}">
        <p14:creationId xmlns:p14="http://schemas.microsoft.com/office/powerpoint/2010/main" val="2542145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general, for the entire period we are looking at, men wore a coat (we’d say “suit jacket”, a waistcoat (vest),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you wear under</a:t>
            </a:r>
            <a:r>
              <a:rPr lang="en-US" baseline="0" dirty="0" smtClean="0"/>
              <a:t> those lightweight narrow gowns? What is the ideal and how do you achieve it: columns</a:t>
            </a:r>
            <a:endParaRPr lang="en-US" dirty="0" smtClean="0"/>
          </a:p>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99121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11149897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1437226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20799109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24491853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13867386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72</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changed in shape and volume throughout the period. When Bushman</a:t>
            </a:r>
            <a:r>
              <a:rPr lang="en-US" baseline="0" dirty="0" smtClean="0"/>
              <a:t> mentions a waistcoat that would act as a body-shaping or posture garment he was considering the earlier example. When he talks about a new </a:t>
            </a:r>
            <a:r>
              <a:rPr lang="en-US" baseline="0" dirty="0" err="1" smtClean="0"/>
              <a:t>freedome</a:t>
            </a:r>
            <a:r>
              <a:rPr lang="en-US" baseline="0" dirty="0" smtClean="0"/>
              <a:t>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ladies got to wear caped</a:t>
            </a:r>
            <a:r>
              <a:rPr lang="en-US" baseline="0" dirty="0" smtClean="0"/>
              <a:t> greatcoats!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23798639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 1810 construction</a:t>
            </a:r>
            <a:r>
              <a:rPr lang="en-US" baseline="0" dirty="0" smtClean="0"/>
              <a:t> techniques are developed to make less fullness at the front. This apron dress is a lightweight muslin with wool crewel embroidery.</a:t>
            </a:r>
          </a:p>
          <a:p>
            <a:r>
              <a:rPr lang="en-US" baseline="0" dirty="0" smtClean="0"/>
              <a:t>1) Johnston, Lucy. Nineteenth Century Fashion in Detail</a:t>
            </a:r>
          </a:p>
          <a:p>
            <a:r>
              <a:rPr lang="en-US" baseline="0" dirty="0" smtClean="0"/>
              <a:t>2) Ackermann, Feb. 1809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13647707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beautiful example from the V&amp;A shows crewel embroidery on a silk net gown.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1810, Victoria and Albert Museum, Accession number T.194-1958</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2752012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Spencers</a:t>
            </a:r>
            <a:r>
              <a:rPr lang="en-US" dirty="0" smtClean="0"/>
              <a:t> usually did</a:t>
            </a:r>
            <a:r>
              <a:rPr lang="en-US" baseline="0" dirty="0" smtClean="0"/>
              <a:t> not match the dress, but in some cases, as here, they were meant to be worn together. In this case, since the dress will not be worn alone, the sleeves have been made of net to make the outfit lighter and more fitted.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2438625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Even if paying calls, although for those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83</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84</a:t>
            </a:fld>
            <a:endParaRPr lang="en-US"/>
          </a:p>
        </p:txBody>
      </p:sp>
    </p:spTree>
    <p:extLst>
      <p:ext uri="{BB962C8B-B14F-4D97-AF65-F5344CB8AC3E}">
        <p14:creationId xmlns:p14="http://schemas.microsoft.com/office/powerpoint/2010/main" val="54577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4777386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dress</a:t>
            </a:r>
          </a:p>
          <a:p>
            <a:r>
              <a:rPr lang="en-US" dirty="0" smtClean="0"/>
              <a:t>1)</a:t>
            </a:r>
            <a:r>
              <a:rPr lang="en-US" baseline="0" dirty="0" smtClean="0"/>
              <a:t> 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Spencer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41102332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208875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149417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travels fast</a:t>
            </a:r>
          </a:p>
          <a:p>
            <a:r>
              <a:rPr lang="en-US" dirty="0" smtClean="0"/>
              <a:t>The use of hair powder had been declining and the tax hastened its near death. In 1812 46,684 people still paid the tax, in 1855 only 997 did, and almost all of these were servants. By the time it was repealed in 1869 it yielded an annual revenue of £1000</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a:t>
            </a:fld>
            <a:endParaRPr lang="en-US"/>
          </a:p>
        </p:txBody>
      </p:sp>
    </p:spTree>
    <p:extLst>
      <p:ext uri="{BB962C8B-B14F-4D97-AF65-F5344CB8AC3E}">
        <p14:creationId xmlns:p14="http://schemas.microsoft.com/office/powerpoint/2010/main" val="54477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2801329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Sturbridge –</a:t>
            </a:r>
            <a:r>
              <a:rPr lang="en-US" baseline="0" dirty="0" smtClean="0"/>
              <a:t> early 1820s</a:t>
            </a:r>
          </a:p>
          <a:p>
            <a:r>
              <a:rPr lang="en-US" baseline="0" dirty="0" smtClean="0"/>
              <a:t>Col Will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97</a:t>
            </a:fld>
            <a:endParaRPr lang="en-US"/>
          </a:p>
        </p:txBody>
      </p:sp>
    </p:spTree>
    <p:extLst>
      <p:ext uri="{BB962C8B-B14F-4D97-AF65-F5344CB8AC3E}">
        <p14:creationId xmlns:p14="http://schemas.microsoft.com/office/powerpoint/2010/main" val="202712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100</a:t>
            </a:fld>
            <a:endParaRPr lang="en-US"/>
          </a:p>
        </p:txBody>
      </p:sp>
    </p:spTree>
    <p:extLst>
      <p:ext uri="{BB962C8B-B14F-4D97-AF65-F5344CB8AC3E}">
        <p14:creationId xmlns:p14="http://schemas.microsoft.com/office/powerpoint/2010/main" val="4032441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330974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9/16/15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9/16/15</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81.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jp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5" Type="http://schemas.openxmlformats.org/officeDocument/2006/relationships/image" Target="../media/image66.jp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jpe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jpg"/></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jpg"/><Relationship Id="rId3" Type="http://schemas.openxmlformats.org/officeDocument/2006/relationships/image" Target="../media/image8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84.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8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jp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g"/><Relationship Id="rId5" Type="http://schemas.openxmlformats.org/officeDocument/2006/relationships/image" Target="../media/image92.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9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97.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9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99.gif"/></Relationships>
</file>

<file path=ppt/slides/_rels/slide61.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01.jpe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e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jpg"/></Relationships>
</file>

<file path=ppt/slides/_rels/slide64.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g"/><Relationship Id="rId4" Type="http://schemas.openxmlformats.org/officeDocument/2006/relationships/image" Target="../media/image108.pn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jpg"/></Relationships>
</file>

<file path=ppt/slides/_rels/slide67.xml.rels><?xml version="1.0" encoding="UTF-8" standalone="yes"?>
<Relationships xmlns="http://schemas.openxmlformats.org/package/2006/relationships"><Relationship Id="rId3" Type="http://schemas.openxmlformats.org/officeDocument/2006/relationships/image" Target="../media/image110.jpg"/><Relationship Id="rId4" Type="http://schemas.openxmlformats.org/officeDocument/2006/relationships/image" Target="../media/image111.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jpg"/></Relationships>
</file>

<file path=ppt/slides/_rels/slide69.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4.jp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g"/><Relationship Id="rId5" Type="http://schemas.openxmlformats.org/officeDocument/2006/relationships/image" Target="../media/image117.jpg"/><Relationship Id="rId6" Type="http://schemas.openxmlformats.org/officeDocument/2006/relationships/image" Target="../media/image118.pn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jp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72.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png"/><Relationship Id="rId5" Type="http://schemas.openxmlformats.org/officeDocument/2006/relationships/image" Target="../media/image124.jpe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125.jpeg"/></Relationships>
</file>

<file path=ppt/slides/_rels/slide74.xml.rels><?xml version="1.0" encoding="UTF-8" standalone="yes"?>
<Relationships xmlns="http://schemas.openxmlformats.org/package/2006/relationships"><Relationship Id="rId3" Type="http://schemas.openxmlformats.org/officeDocument/2006/relationships/image" Target="../media/image126.jpg"/><Relationship Id="rId4" Type="http://schemas.openxmlformats.org/officeDocument/2006/relationships/image" Target="../media/image127.jp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75.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pn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9.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81.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0.jpeg"/></Relationships>
</file>

<file path=ppt/slides/_rels/slide83.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5" Type="http://schemas.openxmlformats.org/officeDocument/2006/relationships/image" Target="../media/image143.jpeg"/><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84.xml.rels><?xml version="1.0" encoding="UTF-8" standalone="yes"?>
<Relationships xmlns="http://schemas.openxmlformats.org/package/2006/relationships"><Relationship Id="rId3" Type="http://schemas.openxmlformats.org/officeDocument/2006/relationships/image" Target="../media/image144.jpg"/><Relationship Id="rId4" Type="http://schemas.openxmlformats.org/officeDocument/2006/relationships/image" Target="../media/image145.jpg"/><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85.xml.rels><?xml version="1.0" encoding="UTF-8" standalone="yes"?>
<Relationships xmlns="http://schemas.openxmlformats.org/package/2006/relationships"><Relationship Id="rId3" Type="http://schemas.openxmlformats.org/officeDocument/2006/relationships/image" Target="../media/image146.jpg"/><Relationship Id="rId4" Type="http://schemas.openxmlformats.org/officeDocument/2006/relationships/image" Target="../media/image147.jp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7.xml.rels><?xml version="1.0" encoding="UTF-8" standalone="yes"?>
<Relationships xmlns="http://schemas.openxmlformats.org/package/2006/relationships"><Relationship Id="rId3" Type="http://schemas.openxmlformats.org/officeDocument/2006/relationships/image" Target="../media/image150.jpg"/><Relationship Id="rId4" Type="http://schemas.openxmlformats.org/officeDocument/2006/relationships/image" Target="../media/image151.jpe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8.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image" Target="../media/image154.jp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9.xml.rels><?xml version="1.0" encoding="UTF-8" standalone="yes"?>
<Relationships xmlns="http://schemas.openxmlformats.org/package/2006/relationships"><Relationship Id="rId3" Type="http://schemas.openxmlformats.org/officeDocument/2006/relationships/image" Target="../media/image155.jpg"/><Relationship Id="rId4" Type="http://schemas.openxmlformats.org/officeDocument/2006/relationships/image" Target="../media/image156.jp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92.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png"/><Relationship Id="rId5" Type="http://schemas.openxmlformats.org/officeDocument/2006/relationships/image" Target="../media/image163.png"/><Relationship Id="rId6" Type="http://schemas.openxmlformats.org/officeDocument/2006/relationships/image" Target="../media/image164.jp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93.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image" Target="../media/image166.jp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67.png"/></Relationships>
</file>

<file path=ppt/slides/_rels/slide95.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6.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7.xml.rels><?xml version="1.0" encoding="UTF-8" standalone="yes"?>
<Relationships xmlns="http://schemas.openxmlformats.org/package/2006/relationships"><Relationship Id="rId3" Type="http://schemas.openxmlformats.org/officeDocument/2006/relationships/image" Target="../media/image172.jpg"/><Relationship Id="rId4" Type="http://schemas.openxmlformats.org/officeDocument/2006/relationships/image" Target="../media/image173.jpg"/><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4.png"/><Relationship Id="rId3" Type="http://schemas.openxmlformats.org/officeDocument/2006/relationships/image" Target="../media/image175.png"/></Relationships>
</file>

<file path=ppt/slides/_rels/slide99.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60.png"/><Relationship Id="rId5" Type="http://schemas.openxmlformats.org/officeDocument/2006/relationships/image" Target="../media/image177.jpg"/><Relationship Id="rId6" Type="http://schemas.openxmlformats.org/officeDocument/2006/relationships/image" Target="../media/image178.jpg"/><Relationship Id="rId7" Type="http://schemas.openxmlformats.org/officeDocument/2006/relationships/image" Target="../media/image179.jpg"/><Relationship Id="rId8" Type="http://schemas.openxmlformats.org/officeDocument/2006/relationships/image" Target="../media/image180.jpg"/><Relationship Id="rId1" Type="http://schemas.openxmlformats.org/officeDocument/2006/relationships/slideLayout" Target="../slideLayouts/slideLayout13.xml"/><Relationship Id="rId2" Type="http://schemas.openxmlformats.org/officeDocument/2006/relationships/image" Target="../media/image1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3794"/>
            <a:ext cx="7313613" cy="868362"/>
          </a:xfrm>
        </p:spPr>
        <p:txBody>
          <a:bodyPr/>
          <a:lstStyle/>
          <a:p>
            <a:r>
              <a:rPr lang="en-US" dirty="0" smtClean="0"/>
              <a:t>Federal/Empire/Regency Fashion</a:t>
            </a:r>
            <a:br>
              <a:rPr lang="en-US" dirty="0" smtClean="0"/>
            </a:br>
            <a:r>
              <a:rPr lang="en-US" dirty="0" smtClean="0"/>
              <a:t/>
            </a:r>
            <a:br>
              <a:rPr lang="en-US" dirty="0" smtClean="0"/>
            </a:br>
            <a:endParaRPr lang="en-US" dirty="0"/>
          </a:p>
        </p:txBody>
      </p:sp>
      <p:sp>
        <p:nvSpPr>
          <p:cNvPr id="4" name="TextBox 3"/>
          <p:cNvSpPr txBox="1"/>
          <p:nvPr/>
        </p:nvSpPr>
        <p:spPr>
          <a:xfrm>
            <a:off x="3245063" y="3630325"/>
            <a:ext cx="2559490" cy="523220"/>
          </a:xfrm>
          <a:prstGeom prst="rect">
            <a:avLst/>
          </a:prstGeom>
          <a:noFill/>
        </p:spPr>
        <p:txBody>
          <a:bodyPr wrap="none" rtlCol="0">
            <a:spAutoFit/>
          </a:bodyPr>
          <a:lstStyle/>
          <a:p>
            <a:r>
              <a:rPr lang="en-US" sz="2800" dirty="0" smtClean="0"/>
              <a:t>Hope Greenberg</a:t>
            </a:r>
            <a:endParaRPr lang="en-US" sz="2800" dirty="0"/>
          </a:p>
        </p:txBody>
      </p:sp>
    </p:spTree>
    <p:extLst>
      <p:ext uri="{BB962C8B-B14F-4D97-AF65-F5344CB8AC3E}">
        <p14:creationId xmlns:p14="http://schemas.microsoft.com/office/powerpoint/2010/main" val="13125647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Worcester GAZETTE. (Worcester, Massachusetts) • 05-06-1795 </a:t>
            </a:r>
          </a:p>
        </p:txBody>
      </p:sp>
      <p:pic>
        <p:nvPicPr>
          <p:cNvPr id="3" name="Picture 2" descr="Screen Shot 2015-09-14 at 2.1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050" y="1841500"/>
            <a:ext cx="6819900" cy="3175000"/>
          </a:xfrm>
          <a:prstGeom prst="rect">
            <a:avLst/>
          </a:prstGeom>
        </p:spPr>
      </p:pic>
    </p:spTree>
    <p:extLst>
      <p:ext uri="{BB962C8B-B14F-4D97-AF65-F5344CB8AC3E}">
        <p14:creationId xmlns:p14="http://schemas.microsoft.com/office/powerpoint/2010/main" val="7337849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14674428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2727" y="1997364"/>
            <a:ext cx="2219879" cy="584776"/>
          </a:xfrm>
          <a:prstGeom prst="rect">
            <a:avLst/>
          </a:prstGeom>
          <a:noFill/>
        </p:spPr>
        <p:txBody>
          <a:bodyPr wrap="none" rtlCol="0">
            <a:spAutoFit/>
          </a:bodyPr>
          <a:lstStyle/>
          <a:p>
            <a:r>
              <a:rPr lang="en-US" sz="3200" dirty="0" smtClean="0"/>
              <a:t>A volunteer?</a:t>
            </a:r>
            <a:endParaRPr lang="en-US" sz="3200" dirty="0"/>
          </a:p>
        </p:txBody>
      </p:sp>
    </p:spTree>
    <p:extLst>
      <p:ext uri="{BB962C8B-B14F-4D97-AF65-F5344CB8AC3E}">
        <p14:creationId xmlns:p14="http://schemas.microsoft.com/office/powerpoint/2010/main" val="2860369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3794"/>
            <a:ext cx="7313613" cy="868362"/>
          </a:xfrm>
        </p:spPr>
        <p:txBody>
          <a:bodyPr/>
          <a:lstStyle/>
          <a:p>
            <a:endParaRPr lang="en-US" dirty="0"/>
          </a:p>
        </p:txBody>
      </p:sp>
      <p:pic>
        <p:nvPicPr>
          <p:cNvPr id="3" name="Picture 2" descr="1795-james-gillray-march-10-pow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9380"/>
          </a:xfrm>
          <a:prstGeom prst="rect">
            <a:avLst/>
          </a:prstGeom>
        </p:spPr>
      </p:pic>
    </p:spTree>
    <p:extLst>
      <p:ext uri="{BB962C8B-B14F-4D97-AF65-F5344CB8AC3E}">
        <p14:creationId xmlns:p14="http://schemas.microsoft.com/office/powerpoint/2010/main" val="13125647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61228" y="1690478"/>
            <a:ext cx="3313728" cy="584776"/>
          </a:xfrm>
          <a:prstGeom prst="rect">
            <a:avLst/>
          </a:prstGeom>
          <a:noFill/>
        </p:spPr>
        <p:txBody>
          <a:bodyPr wrap="none" rtlCol="0">
            <a:spAutoFit/>
          </a:bodyPr>
          <a:lstStyle/>
          <a:p>
            <a:r>
              <a:rPr lang="en-US" sz="3200" dirty="0" smtClean="0"/>
              <a:t>Greatcoat, overcoat</a:t>
            </a:r>
            <a:endParaRPr lang="en-US" sz="3200" dirty="0"/>
          </a:p>
        </p:txBody>
      </p:sp>
      <p:pic>
        <p:nvPicPr>
          <p:cNvPr id="3" name="Picture 2"/>
          <p:cNvPicPr>
            <a:picLocks noChangeAspect="1"/>
          </p:cNvPicPr>
          <p:nvPr/>
        </p:nvPicPr>
        <p:blipFill>
          <a:blip r:embed="rId3"/>
          <a:stretch>
            <a:fillRect/>
          </a:stretch>
        </p:blipFill>
        <p:spPr>
          <a:xfrm>
            <a:off x="554567" y="389303"/>
            <a:ext cx="3615266" cy="6135623"/>
          </a:xfrm>
          <a:prstGeom prst="rect">
            <a:avLst/>
          </a:prstGeom>
        </p:spPr>
      </p:pic>
      <p:pic>
        <p:nvPicPr>
          <p:cNvPr id="2" name="Picture 1" descr="0d-1820-tozer-greatcoa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9653" y="2582334"/>
            <a:ext cx="5315303" cy="4064000"/>
          </a:xfrm>
          <a:prstGeom prst="rect">
            <a:avLst/>
          </a:prstGeom>
        </p:spPr>
      </p:pic>
    </p:spTree>
    <p:extLst>
      <p:ext uri="{BB962C8B-B14F-4D97-AF65-F5344CB8AC3E}">
        <p14:creationId xmlns:p14="http://schemas.microsoft.com/office/powerpoint/2010/main" val="37153905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2506" y="154671"/>
            <a:ext cx="6677493" cy="6703329"/>
          </a:xfrm>
          <a:prstGeom prst="rect">
            <a:avLst/>
          </a:prstGeom>
        </p:spPr>
      </p:pic>
    </p:spTree>
    <p:extLst>
      <p:ext uri="{BB962C8B-B14F-4D97-AF65-F5344CB8AC3E}">
        <p14:creationId xmlns:p14="http://schemas.microsoft.com/office/powerpoint/2010/main" val="12108910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230909" y="265391"/>
            <a:ext cx="3729181" cy="830997"/>
          </a:xfrm>
          <a:prstGeom prst="rect">
            <a:avLst/>
          </a:prstGeom>
          <a:noFill/>
        </p:spPr>
        <p:txBody>
          <a:bodyPr wrap="square" rtlCol="0">
            <a:spAutoFit/>
          </a:bodyPr>
          <a:lstStyle/>
          <a:p>
            <a:pPr algn="ctr"/>
            <a:r>
              <a:rPr lang="en-US" sz="2400" dirty="0" smtClean="0"/>
              <a:t>George </a:t>
            </a:r>
            <a:r>
              <a:rPr lang="en-US" sz="2400" dirty="0" smtClean="0"/>
              <a:t>Bryan “</a:t>
            </a:r>
            <a:r>
              <a:rPr lang="en-US" sz="2400" dirty="0" smtClean="0"/>
              <a:t>Beau” Brummel</a:t>
            </a:r>
            <a:endParaRPr lang="en-US" sz="2400" dirty="0"/>
          </a:p>
        </p:txBody>
      </p:sp>
      <p:pic>
        <p:nvPicPr>
          <p:cNvPr id="4" name="Picture 3"/>
          <p:cNvPicPr>
            <a:picLocks noChangeAspect="1"/>
          </p:cNvPicPr>
          <p:nvPr/>
        </p:nvPicPr>
        <p:blipFill>
          <a:blip r:embed="rId4"/>
          <a:stretch>
            <a:fillRect/>
          </a:stretch>
        </p:blipFill>
        <p:spPr>
          <a:xfrm>
            <a:off x="623455" y="2089727"/>
            <a:ext cx="3101879" cy="4652818"/>
          </a:xfrm>
          <a:prstGeom prst="rect">
            <a:avLst/>
          </a:prstGeom>
        </p:spPr>
      </p:pic>
      <p:sp>
        <p:nvSpPr>
          <p:cNvPr id="5" name="TextBox 4"/>
          <p:cNvSpPr txBox="1"/>
          <p:nvPr/>
        </p:nvSpPr>
        <p:spPr>
          <a:xfrm>
            <a:off x="946727" y="1408546"/>
            <a:ext cx="2416910" cy="369332"/>
          </a:xfrm>
          <a:prstGeom prst="rect">
            <a:avLst/>
          </a:prstGeom>
          <a:noFill/>
        </p:spPr>
        <p:txBody>
          <a:bodyPr wrap="none" rtlCol="0">
            <a:spAutoFit/>
          </a:bodyPr>
          <a:lstStyle/>
          <a:p>
            <a:r>
              <a:rPr lang="en-US" dirty="0" smtClean="0"/>
              <a:t>The reason we wear this:</a:t>
            </a:r>
            <a:endParaRPr lang="en-US" dirty="0"/>
          </a:p>
        </p:txBody>
      </p:sp>
    </p:spTree>
    <p:extLst>
      <p:ext uri="{BB962C8B-B14F-4D97-AF65-F5344CB8AC3E}">
        <p14:creationId xmlns:p14="http://schemas.microsoft.com/office/powerpoint/2010/main" val="36547915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6280479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ack-april-gentleman-full-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0653" y="0"/>
            <a:ext cx="3879056" cy="6858000"/>
          </a:xfrm>
          <a:prstGeom prst="rect">
            <a:avLst/>
          </a:prstGeom>
        </p:spPr>
      </p:pic>
      <p:pic>
        <p:nvPicPr>
          <p:cNvPr id="3" name="Picture 2" descr="4-1807-watkinsjatc-beaumonde-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513" y="0"/>
            <a:ext cx="2791000" cy="6858000"/>
          </a:xfrm>
          <a:prstGeom prst="rect">
            <a:avLst/>
          </a:prstGeom>
        </p:spPr>
      </p:pic>
    </p:spTree>
    <p:extLst>
      <p:ext uri="{BB962C8B-B14F-4D97-AF65-F5344CB8AC3E}">
        <p14:creationId xmlns:p14="http://schemas.microsoft.com/office/powerpoint/2010/main" val="13258868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23331294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29212164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1472" y="863020"/>
            <a:ext cx="3166362" cy="3787514"/>
          </a:xfrm>
          <a:prstGeom prst="rect">
            <a:avLst/>
          </a:prstGeom>
        </p:spPr>
      </p:pic>
      <p:sp>
        <p:nvSpPr>
          <p:cNvPr id="4" name="TextBox 3"/>
          <p:cNvSpPr txBox="1"/>
          <p:nvPr/>
        </p:nvSpPr>
        <p:spPr>
          <a:xfrm>
            <a:off x="6165991" y="5101246"/>
            <a:ext cx="2811844" cy="923330"/>
          </a:xfrm>
          <a:prstGeom prst="rect">
            <a:avLst/>
          </a:prstGeom>
          <a:noFill/>
        </p:spPr>
        <p:txBody>
          <a:bodyPr wrap="square" rtlCol="0">
            <a:spAutoFit/>
          </a:bodyPr>
          <a:lstStyle/>
          <a:p>
            <a:pPr algn="ctr"/>
            <a:r>
              <a:rPr lang="en-US" dirty="0" err="1" smtClean="0"/>
              <a:t>Jem</a:t>
            </a:r>
            <a:r>
              <a:rPr lang="en-US" dirty="0" smtClean="0"/>
              <a:t> Belcher: </a:t>
            </a:r>
          </a:p>
          <a:p>
            <a:pPr algn="ctr"/>
            <a:r>
              <a:rPr lang="en-US" dirty="0" smtClean="0"/>
              <a:t>Celebrated Boxer with his trademark spotted </a:t>
            </a:r>
            <a:r>
              <a:rPr lang="en-US" dirty="0" err="1" smtClean="0"/>
              <a:t>neckcloth</a:t>
            </a:r>
            <a:endParaRPr lang="en-US" dirty="0"/>
          </a:p>
        </p:txBody>
      </p:sp>
    </p:spTree>
    <p:extLst>
      <p:ext uri="{BB962C8B-B14F-4D97-AF65-F5344CB8AC3E}">
        <p14:creationId xmlns:p14="http://schemas.microsoft.com/office/powerpoint/2010/main" val="33007441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3200" dirty="0" smtClean="0"/>
              <a:t>(</a:t>
            </a:r>
            <a:r>
              <a:rPr lang="en-US" sz="3200" dirty="0"/>
              <a:t>Bushman)</a:t>
            </a:r>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38217105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6071713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2">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2025880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40137910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54056"/>
            <a:ext cx="7313613" cy="868362"/>
          </a:xfrm>
        </p:spPr>
        <p:txBody>
          <a:bodyPr/>
          <a:lstStyle/>
          <a:p>
            <a:r>
              <a:rPr lang="en-US" dirty="0" smtClean="0"/>
              <a:t>Dressing a Lady</a:t>
            </a:r>
            <a:endParaRPr lang="en-US" dirty="0"/>
          </a:p>
        </p:txBody>
      </p:sp>
    </p:spTree>
    <p:extLst>
      <p:ext uri="{BB962C8B-B14F-4D97-AF65-F5344CB8AC3E}">
        <p14:creationId xmlns:p14="http://schemas.microsoft.com/office/powerpoint/2010/main" val="258578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r>
              <a:rPr lang="en-US" sz="2400" dirty="0"/>
              <a:t>• 06-07-1809</a:t>
            </a:r>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42138211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19254041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334" y="283001"/>
            <a:ext cx="8043332" cy="461665"/>
          </a:xfrm>
          <a:prstGeom prst="rect">
            <a:avLst/>
          </a:prstGeom>
        </p:spPr>
        <p:txBody>
          <a:bodyPr wrap="square">
            <a:spAutoFit/>
          </a:bodyPr>
          <a:lstStyle/>
          <a:p>
            <a:r>
              <a:rPr lang="en-US" sz="2400" dirty="0" smtClean="0"/>
              <a:t>Independent American (Ballston Spa, New York) • 10-05-1814</a:t>
            </a:r>
            <a:endParaRPr lang="en-US" sz="2400" dirty="0"/>
          </a:p>
        </p:txBody>
      </p:sp>
      <p:pic>
        <p:nvPicPr>
          <p:cNvPr id="3" name="Picture 2" descr="Screen Shot 2015-09-14 at 3.4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466" y="744666"/>
            <a:ext cx="5330266" cy="5882501"/>
          </a:xfrm>
          <a:prstGeom prst="rect">
            <a:avLst/>
          </a:prstGeom>
        </p:spPr>
      </p:pic>
    </p:spTree>
    <p:extLst>
      <p:ext uri="{BB962C8B-B14F-4D97-AF65-F5344CB8AC3E}">
        <p14:creationId xmlns:p14="http://schemas.microsoft.com/office/powerpoint/2010/main" val="23737785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290" y="0"/>
            <a:ext cx="3759200" cy="6807200"/>
          </a:xfrm>
          <a:prstGeom prst="rect">
            <a:avLst/>
          </a:prstGeom>
        </p:spPr>
      </p:pic>
      <p:sp>
        <p:nvSpPr>
          <p:cNvPr id="3" name="TextBox 2"/>
          <p:cNvSpPr txBox="1"/>
          <p:nvPr/>
        </p:nvSpPr>
        <p:spPr>
          <a:xfrm>
            <a:off x="1143000" y="1693333"/>
            <a:ext cx="2857500" cy="3970318"/>
          </a:xfrm>
          <a:prstGeom prst="rect">
            <a:avLst/>
          </a:prstGeom>
          <a:noFill/>
        </p:spPr>
        <p:txBody>
          <a:bodyPr wrap="square" rtlCol="0">
            <a:spAutoFit/>
          </a:bodyPr>
          <a:lstStyle/>
          <a:p>
            <a:r>
              <a:rPr lang="en-US" sz="3600" dirty="0" smtClean="0"/>
              <a:t>Silk or cotton stockings tied above or below the knee with a silk garter/ribbon.</a:t>
            </a:r>
            <a:endParaRPr lang="en-US" sz="3600" dirty="0"/>
          </a:p>
        </p:txBody>
      </p:sp>
    </p:spTree>
    <p:extLst>
      <p:ext uri="{BB962C8B-B14F-4D97-AF65-F5344CB8AC3E}">
        <p14:creationId xmlns:p14="http://schemas.microsoft.com/office/powerpoint/2010/main" val="177388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0217391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27047070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Cleanliness</a:t>
            </a:r>
            <a:endParaRPr lang="en-US" dirty="0"/>
          </a:p>
        </p:txBody>
      </p:sp>
      <p:sp>
        <p:nvSpPr>
          <p:cNvPr id="3" name="Content Placeholder 2"/>
          <p:cNvSpPr>
            <a:spLocks noGrp="1"/>
          </p:cNvSpPr>
          <p:nvPr>
            <p:ph idx="1"/>
          </p:nvPr>
        </p:nvSpPr>
        <p:spPr>
          <a:xfrm>
            <a:off x="277793" y="1682219"/>
            <a:ext cx="8571880" cy="5051752"/>
          </a:xfrm>
        </p:spPr>
        <p:txBody>
          <a:bodyPr>
            <a:normAutofit fontScale="85000" lnSpcReduction="20000"/>
          </a:bodyPr>
          <a:lstStyle/>
          <a:p>
            <a:pPr marL="0" lvl="0" indent="0">
              <a:buNone/>
            </a:pPr>
            <a:r>
              <a:rPr lang="en-US" sz="3200" i="1" dirty="0"/>
              <a:t>La Belle Assemblée</a:t>
            </a:r>
            <a:r>
              <a:rPr lang="en-US" sz="3200" dirty="0"/>
              <a:t>, Feb 1806, p. 15:</a:t>
            </a:r>
            <a:br>
              <a:rPr lang="en-US" sz="3200" dirty="0"/>
            </a:br>
            <a:endParaRPr lang="en-US" sz="3200" dirty="0" smtClean="0"/>
          </a:p>
          <a:p>
            <a:pPr marL="0" lvl="0" indent="0">
              <a:spcBef>
                <a:spcPts val="0"/>
              </a:spcBef>
              <a:buNone/>
            </a:pPr>
            <a:r>
              <a:rPr lang="en-US" sz="3200" dirty="0" smtClean="0"/>
              <a:t>The </a:t>
            </a:r>
            <a:r>
              <a:rPr lang="en-US" sz="3200" dirty="0"/>
              <a:t>Ladies Toilette, or Encyclopedia of Beauty</a:t>
            </a:r>
            <a:br>
              <a:rPr lang="en-US" sz="3200" dirty="0"/>
            </a:br>
            <a:endParaRPr lang="en-US" sz="3200" dirty="0" smtClean="0"/>
          </a:p>
          <a:p>
            <a:pPr marL="0" lvl="0" indent="0">
              <a:spcBef>
                <a:spcPts val="0"/>
              </a:spcBef>
              <a:buNone/>
            </a:pPr>
            <a:r>
              <a:rPr lang="en-US" sz="3400" dirty="0" smtClean="0"/>
              <a:t>Of </a:t>
            </a:r>
            <a:r>
              <a:rPr lang="en-US" sz="3400" dirty="0"/>
              <a:t>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a:p>
            <a:pPr marL="0" indent="0" algn="ctr">
              <a:buNone/>
            </a:pPr>
            <a:endParaRPr lang="en-US" sz="3200" dirty="0"/>
          </a:p>
        </p:txBody>
      </p:sp>
    </p:spTree>
    <p:extLst>
      <p:ext uri="{BB962C8B-B14F-4D97-AF65-F5344CB8AC3E}">
        <p14:creationId xmlns:p14="http://schemas.microsoft.com/office/powerpoint/2010/main" val="23809347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167" y="381001"/>
            <a:ext cx="8339666" cy="5940087"/>
          </a:xfrm>
          <a:prstGeom prst="rect">
            <a:avLst/>
          </a:prstGeom>
          <a:noFill/>
        </p:spPr>
        <p:txBody>
          <a:bodyPr wrap="square" rtlCol="0">
            <a:spAutoFit/>
          </a:bodyPr>
          <a:lstStyle/>
          <a:p>
            <a:r>
              <a:rPr lang="en-US" sz="3200" dirty="0" smtClean="0"/>
              <a:t>The frequent use of tepid baths is not more grateful to the senses than it is salutary to the health and to beauty…By such means do women of the East render their skins softer than that of the </a:t>
            </a:r>
            <a:r>
              <a:rPr lang="en-US" sz="3200" dirty="0" err="1" smtClean="0"/>
              <a:t>tenderest</a:t>
            </a:r>
            <a:r>
              <a:rPr lang="en-US" sz="3200" dirty="0" smtClean="0"/>
              <a:t> babes in this climate…</a:t>
            </a:r>
          </a:p>
          <a:p>
            <a:endParaRPr lang="en-US" sz="3200" dirty="0" smtClean="0"/>
          </a:p>
          <a:p>
            <a:r>
              <a:rPr lang="en-US" sz="3200" dirty="0" smtClean="0"/>
              <a:t>This delightful and delicate oriental fashion is now, I am happy to say, embraced almost all over the continent…The generality of English ladies seem to be ignorant of the use of any bath larger than a wash-hand basin.</a:t>
            </a:r>
            <a:endParaRPr lang="en-US" sz="2800" dirty="0"/>
          </a:p>
          <a:p>
            <a:pPr algn="r"/>
            <a:r>
              <a:rPr lang="en-US" sz="2800" i="1" dirty="0" smtClean="0"/>
              <a:t>Mirror of Graces</a:t>
            </a:r>
            <a:r>
              <a:rPr lang="en-US" sz="2800" dirty="0" smtClean="0"/>
              <a:t>, 1811, p. 32</a:t>
            </a:r>
            <a:endParaRPr lang="en-US" sz="2800" i="1" dirty="0"/>
          </a:p>
        </p:txBody>
      </p:sp>
    </p:spTree>
    <p:extLst>
      <p:ext uri="{BB962C8B-B14F-4D97-AF65-F5344CB8AC3E}">
        <p14:creationId xmlns:p14="http://schemas.microsoft.com/office/powerpoint/2010/main" val="3560187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1775-1830</a:t>
            </a:r>
            <a:endParaRPr lang="en-US" dirty="0"/>
          </a:p>
        </p:txBody>
      </p:sp>
      <p:sp>
        <p:nvSpPr>
          <p:cNvPr id="4" name="TextBox 3"/>
          <p:cNvSpPr txBox="1"/>
          <p:nvPr/>
        </p:nvSpPr>
        <p:spPr>
          <a:xfrm>
            <a:off x="1057005" y="2471217"/>
            <a:ext cx="8033970" cy="3570208"/>
          </a:xfrm>
          <a:prstGeom prst="rect">
            <a:avLst/>
          </a:prstGeom>
          <a:noFill/>
        </p:spPr>
        <p:txBody>
          <a:bodyPr wrap="none" rtlCol="0">
            <a:spAutoFit/>
          </a:bodyPr>
          <a:lstStyle/>
          <a:p>
            <a:pPr>
              <a:spcAft>
                <a:spcPts val="600"/>
              </a:spcAft>
            </a:pPr>
            <a:r>
              <a:rPr lang="en-US" sz="2800" dirty="0" smtClean="0"/>
              <a:t>	1775-</a:t>
            </a:r>
            <a:r>
              <a:rPr lang="en-US" sz="2800" dirty="0"/>
              <a:t>1790: Formal, wide, natural waist</a:t>
            </a:r>
          </a:p>
          <a:p>
            <a:pPr>
              <a:spcAft>
                <a:spcPts val="600"/>
              </a:spcAft>
            </a:pPr>
            <a:r>
              <a:rPr lang="en-US" sz="2800" dirty="0"/>
              <a:t>	1789-1799: High waists and muslins, full</a:t>
            </a:r>
          </a:p>
          <a:p>
            <a:pPr>
              <a:spcAft>
                <a:spcPts val="600"/>
              </a:spcAft>
            </a:pPr>
            <a:r>
              <a:rPr lang="en-US" sz="2800" dirty="0"/>
              <a:t>	1800-1810: Greek and Roman, </a:t>
            </a:r>
            <a:r>
              <a:rPr lang="en-US" sz="2800" dirty="0" smtClean="0"/>
              <a:t>narrowing, vertical</a:t>
            </a:r>
            <a:endParaRPr lang="en-US" sz="2800" dirty="0"/>
          </a:p>
          <a:p>
            <a:pPr>
              <a:spcAft>
                <a:spcPts val="600"/>
              </a:spcAft>
            </a:pPr>
            <a:r>
              <a:rPr lang="en-US" sz="2800" dirty="0"/>
              <a:t>	1811-1814: Gothic moves in, decorative trim</a:t>
            </a:r>
          </a:p>
          <a:p>
            <a:pPr>
              <a:spcAft>
                <a:spcPts val="600"/>
              </a:spcAft>
            </a:pPr>
            <a:r>
              <a:rPr lang="en-US" sz="2800" dirty="0"/>
              <a:t>	1815-1817: Shrinking bodice, more </a:t>
            </a:r>
            <a:r>
              <a:rPr lang="en-US" sz="2800" dirty="0" smtClean="0"/>
              <a:t>trim</a:t>
            </a:r>
            <a:endParaRPr lang="en-US" sz="2800" dirty="0"/>
          </a:p>
          <a:p>
            <a:pPr>
              <a:spcAft>
                <a:spcPts val="600"/>
              </a:spcAft>
            </a:pPr>
            <a:r>
              <a:rPr lang="en-US" sz="2800" dirty="0"/>
              <a:t>	</a:t>
            </a:r>
            <a:r>
              <a:rPr lang="en-US" sz="2800" dirty="0" smtClean="0"/>
              <a:t>1817-1820: More trim, wider hem with deeper trim</a:t>
            </a:r>
          </a:p>
          <a:p>
            <a:pPr>
              <a:spcAft>
                <a:spcPts val="600"/>
              </a:spcAft>
            </a:pPr>
            <a:r>
              <a:rPr lang="en-US" sz="2800" dirty="0"/>
              <a:t>	</a:t>
            </a:r>
            <a:r>
              <a:rPr lang="en-US" sz="2800" dirty="0" smtClean="0"/>
              <a:t>1820s: Waistlines drop, shoulders and skirts go wide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438621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65" y="357205"/>
            <a:ext cx="4609232" cy="5899818"/>
          </a:xfrm>
          <a:prstGeom prst="rect">
            <a:avLst/>
          </a:prstGeom>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274" y="2751798"/>
            <a:ext cx="5487726" cy="4106201"/>
          </a:xfrm>
          <a:prstGeom prst="rect">
            <a:avLst/>
          </a:prstGeom>
        </p:spPr>
      </p:pic>
      <p:sp>
        <p:nvSpPr>
          <p:cNvPr id="4" name="TextBox 3"/>
          <p:cNvSpPr txBox="1"/>
          <p:nvPr/>
        </p:nvSpPr>
        <p:spPr>
          <a:xfrm>
            <a:off x="369455" y="403387"/>
            <a:ext cx="4194928" cy="369332"/>
          </a:xfrm>
          <a:prstGeom prst="rect">
            <a:avLst/>
          </a:prstGeom>
          <a:noFill/>
        </p:spPr>
        <p:txBody>
          <a:bodyPr wrap="none" rtlCol="0">
            <a:spAutoFit/>
          </a:bodyPr>
          <a:lstStyle/>
          <a:p>
            <a:r>
              <a:rPr lang="en-US" dirty="0" smtClean="0"/>
              <a:t>Stays, hoop, shift (Kyoto Costume Museum)</a:t>
            </a:r>
            <a:endParaRPr lang="en-US" dirty="0"/>
          </a:p>
        </p:txBody>
      </p:sp>
      <p:sp>
        <p:nvSpPr>
          <p:cNvPr id="5" name="TextBox 4"/>
          <p:cNvSpPr txBox="1"/>
          <p:nvPr/>
        </p:nvSpPr>
        <p:spPr>
          <a:xfrm>
            <a:off x="5934364" y="2216849"/>
            <a:ext cx="2417361" cy="369332"/>
          </a:xfrm>
          <a:prstGeom prst="rect">
            <a:avLst/>
          </a:prstGeom>
          <a:noFill/>
        </p:spPr>
        <p:txBody>
          <a:bodyPr wrap="none" rtlCol="0">
            <a:spAutoFit/>
          </a:bodyPr>
          <a:lstStyle/>
          <a:p>
            <a:r>
              <a:rPr lang="en-US" dirty="0" smtClean="0"/>
              <a:t>Stays (Fleming Museum)</a:t>
            </a:r>
            <a:endParaRPr lang="en-US" dirty="0"/>
          </a:p>
        </p:txBody>
      </p:sp>
    </p:spTree>
    <p:extLst>
      <p:ext uri="{BB962C8B-B14F-4D97-AF65-F5344CB8AC3E}">
        <p14:creationId xmlns:p14="http://schemas.microsoft.com/office/powerpoint/2010/main" val="27727231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2552" y="6349202"/>
            <a:ext cx="4342806" cy="461665"/>
          </a:xfrm>
          <a:prstGeom prst="rect">
            <a:avLst/>
          </a:prstGeom>
          <a:noFill/>
        </p:spPr>
        <p:txBody>
          <a:bodyPr wrap="none" rtlCol="0">
            <a:spAutoFit/>
          </a:bodyPr>
          <a:lstStyle/>
          <a:p>
            <a:pPr algn="ctr"/>
            <a:r>
              <a:rPr lang="en-US" sz="2400" dirty="0" smtClean="0"/>
              <a:t>Robe a </a:t>
            </a:r>
            <a:r>
              <a:rPr lang="en-US" sz="2400" dirty="0" err="1" smtClean="0"/>
              <a:t>l’anglaise</a:t>
            </a:r>
            <a:r>
              <a:rPr lang="en-US" sz="2400" dirty="0" smtClean="0"/>
              <a:t>: 1770s and 1780s</a:t>
            </a:r>
            <a:endParaRPr lang="en-US" sz="2400" dirty="0"/>
          </a:p>
        </p:txBody>
      </p:sp>
      <p:pic>
        <p:nvPicPr>
          <p:cNvPr id="2" name="Picture 1"/>
          <p:cNvPicPr>
            <a:picLocks noChangeAspect="1"/>
          </p:cNvPicPr>
          <p:nvPr/>
        </p:nvPicPr>
        <p:blipFill>
          <a:blip r:embed="rId3"/>
          <a:stretch>
            <a:fillRect/>
          </a:stretch>
        </p:blipFill>
        <p:spPr>
          <a:xfrm>
            <a:off x="794327" y="80818"/>
            <a:ext cx="7922491" cy="6082994"/>
          </a:xfrm>
          <a:prstGeom prst="rect">
            <a:avLst/>
          </a:prstGeom>
        </p:spPr>
      </p:pic>
    </p:spTree>
    <p:extLst>
      <p:ext uri="{BB962C8B-B14F-4D97-AF65-F5344CB8AC3E}">
        <p14:creationId xmlns:p14="http://schemas.microsoft.com/office/powerpoint/2010/main" val="33151320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9020" y="6349202"/>
            <a:ext cx="4589868" cy="461665"/>
          </a:xfrm>
          <a:prstGeom prst="rect">
            <a:avLst/>
          </a:prstGeom>
          <a:noFill/>
        </p:spPr>
        <p:txBody>
          <a:bodyPr wrap="none" rtlCol="0">
            <a:spAutoFit/>
          </a:bodyPr>
          <a:lstStyle/>
          <a:p>
            <a:pPr algn="ctr"/>
            <a:r>
              <a:rPr lang="en-US" sz="2400" dirty="0" smtClean="0"/>
              <a:t>Robe a la </a:t>
            </a:r>
            <a:r>
              <a:rPr lang="en-US" sz="2400" dirty="0" err="1" smtClean="0"/>
              <a:t>francaise</a:t>
            </a:r>
            <a:r>
              <a:rPr lang="en-US" sz="2400" dirty="0" smtClean="0"/>
              <a:t>: 1770s and 1780s</a:t>
            </a:r>
            <a:endParaRPr lang="en-US" sz="2400" dirty="0"/>
          </a:p>
        </p:txBody>
      </p:sp>
      <p:pic>
        <p:nvPicPr>
          <p:cNvPr id="4" name="Picture 3"/>
          <p:cNvPicPr>
            <a:picLocks noChangeAspect="1"/>
          </p:cNvPicPr>
          <p:nvPr/>
        </p:nvPicPr>
        <p:blipFill>
          <a:blip r:embed="rId3"/>
          <a:stretch>
            <a:fillRect/>
          </a:stretch>
        </p:blipFill>
        <p:spPr>
          <a:xfrm>
            <a:off x="4883092" y="152314"/>
            <a:ext cx="3892096" cy="6030270"/>
          </a:xfrm>
          <a:prstGeom prst="rect">
            <a:avLst/>
          </a:prstGeom>
        </p:spPr>
      </p:pic>
      <p:pic>
        <p:nvPicPr>
          <p:cNvPr id="6" name="Picture 5"/>
          <p:cNvPicPr>
            <a:picLocks noChangeAspect="1"/>
          </p:cNvPicPr>
          <p:nvPr/>
        </p:nvPicPr>
        <p:blipFill>
          <a:blip r:embed="rId4"/>
          <a:stretch>
            <a:fillRect/>
          </a:stretch>
        </p:blipFill>
        <p:spPr>
          <a:xfrm>
            <a:off x="591935" y="152314"/>
            <a:ext cx="3622156" cy="6030270"/>
          </a:xfrm>
          <a:prstGeom prst="rect">
            <a:avLst/>
          </a:prstGeom>
        </p:spPr>
      </p:pic>
    </p:spTree>
    <p:extLst>
      <p:ext uri="{BB962C8B-B14F-4D97-AF65-F5344CB8AC3E}">
        <p14:creationId xmlns:p14="http://schemas.microsoft.com/office/powerpoint/2010/main" val="1385600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770-artstor-mma-beige-robe-francais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407" y="406536"/>
            <a:ext cx="4945912" cy="6162833"/>
          </a:xfrm>
          <a:prstGeom prst="rect">
            <a:avLst/>
          </a:prstGeom>
        </p:spPr>
      </p:pic>
      <p:pic>
        <p:nvPicPr>
          <p:cNvPr id="2" name="Picture 1" descr="1780-robefrancaise-pink-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8225" y="406536"/>
            <a:ext cx="4151131" cy="6162833"/>
          </a:xfrm>
          <a:prstGeom prst="rect">
            <a:avLst/>
          </a:prstGeom>
        </p:spPr>
      </p:pic>
    </p:spTree>
    <p:extLst>
      <p:ext uri="{BB962C8B-B14F-4D97-AF65-F5344CB8AC3E}">
        <p14:creationId xmlns:p14="http://schemas.microsoft.com/office/powerpoint/2010/main" val="348828658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32468577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940752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87717"/>
          </a:xfrm>
          <a:prstGeom prst="rect">
            <a:avLst/>
          </a:prstGeom>
        </p:spPr>
      </p:pic>
      <p:pic>
        <p:nvPicPr>
          <p:cNvPr id="3" name="Picture 2"/>
          <p:cNvPicPr>
            <a:picLocks noChangeAspect="1"/>
          </p:cNvPicPr>
          <p:nvPr/>
        </p:nvPicPr>
        <p:blipFill>
          <a:blip r:embed="rId3"/>
          <a:stretch>
            <a:fillRect/>
          </a:stretch>
        </p:blipFill>
        <p:spPr>
          <a:xfrm>
            <a:off x="5324764" y="3722688"/>
            <a:ext cx="3492500" cy="2324100"/>
          </a:xfrm>
          <a:prstGeom prst="rect">
            <a:avLst/>
          </a:prstGeom>
        </p:spPr>
      </p:pic>
      <p:sp>
        <p:nvSpPr>
          <p:cNvPr id="4" name="TextBox 3"/>
          <p:cNvSpPr txBox="1"/>
          <p:nvPr/>
        </p:nvSpPr>
        <p:spPr>
          <a:xfrm>
            <a:off x="60047" y="6488668"/>
            <a:ext cx="5042178" cy="369332"/>
          </a:xfrm>
          <a:prstGeom prst="rect">
            <a:avLst/>
          </a:prstGeom>
          <a:noFill/>
        </p:spPr>
        <p:txBody>
          <a:bodyPr wrap="none" rtlCol="0">
            <a:spAutoFit/>
          </a:bodyPr>
          <a:lstStyle/>
          <a:p>
            <a:r>
              <a:rPr lang="en-US" dirty="0" smtClean="0"/>
              <a:t>Governor’s House, Colonial Williamsburg, ball room</a:t>
            </a:r>
            <a:endParaRPr lang="en-US" dirty="0"/>
          </a:p>
        </p:txBody>
      </p:sp>
    </p:spTree>
    <p:extLst>
      <p:ext uri="{BB962C8B-B14F-4D97-AF65-F5344CB8AC3E}">
        <p14:creationId xmlns:p14="http://schemas.microsoft.com/office/powerpoint/2010/main" val="384188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9795251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9132835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2464" y="749553"/>
            <a:ext cx="5951536" cy="5905039"/>
          </a:xfrm>
          <a:prstGeom prst="rect">
            <a:avLst/>
          </a:prstGeom>
        </p:spPr>
      </p:pic>
    </p:spTree>
    <p:extLst>
      <p:ext uri="{BB962C8B-B14F-4D97-AF65-F5344CB8AC3E}">
        <p14:creationId xmlns:p14="http://schemas.microsoft.com/office/powerpoint/2010/main" val="1090275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3377751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l="21330" t="16226" r="13507" b="11730"/>
          <a:stretch/>
        </p:blipFill>
        <p:spPr>
          <a:xfrm>
            <a:off x="80818" y="992909"/>
            <a:ext cx="4232202" cy="5865091"/>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894772"/>
            <a:ext cx="5232400" cy="5715000"/>
          </a:xfrm>
          <a:prstGeom prst="rect">
            <a:avLst/>
          </a:prstGeom>
        </p:spPr>
      </p:pic>
    </p:spTree>
    <p:extLst>
      <p:ext uri="{BB962C8B-B14F-4D97-AF65-F5344CB8AC3E}">
        <p14:creationId xmlns:p14="http://schemas.microsoft.com/office/powerpoint/2010/main" val="28635050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5900" y="0"/>
            <a:ext cx="6168571" cy="6858000"/>
          </a:xfrm>
          <a:prstGeom prst="rect">
            <a:avLst/>
          </a:prstGeom>
        </p:spPr>
      </p:pic>
    </p:spTree>
    <p:extLst>
      <p:ext uri="{BB962C8B-B14F-4D97-AF65-F5344CB8AC3E}">
        <p14:creationId xmlns:p14="http://schemas.microsoft.com/office/powerpoint/2010/main" val="9360275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james-gillray-belle-cha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41" y="-343190"/>
            <a:ext cx="5552774" cy="7540204"/>
          </a:xfrm>
          <a:prstGeom prst="rect">
            <a:avLst/>
          </a:prstGeom>
        </p:spPr>
      </p:pic>
    </p:spTree>
    <p:extLst>
      <p:ext uri="{BB962C8B-B14F-4D97-AF65-F5344CB8AC3E}">
        <p14:creationId xmlns:p14="http://schemas.microsoft.com/office/powerpoint/2010/main" val="76096784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916" y="2884250"/>
            <a:ext cx="3664214" cy="3385542"/>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
        <p:nvSpPr>
          <p:cNvPr id="2" name="TextBox 1"/>
          <p:cNvSpPr txBox="1"/>
          <p:nvPr/>
        </p:nvSpPr>
        <p:spPr>
          <a:xfrm>
            <a:off x="5218545" y="600364"/>
            <a:ext cx="3810000" cy="830997"/>
          </a:xfrm>
          <a:prstGeom prst="rect">
            <a:avLst/>
          </a:prstGeom>
          <a:noFill/>
        </p:spPr>
        <p:txBody>
          <a:bodyPr wrap="square" rtlCol="0">
            <a:spAutoFit/>
          </a:bodyPr>
          <a:lstStyle/>
          <a:p>
            <a:r>
              <a:rPr lang="en-US" sz="2400" dirty="0" smtClean="0"/>
              <a:t>1800: big feather but small hair, narrower silhouette</a:t>
            </a:r>
            <a:endParaRPr lang="en-US" sz="2400" dirty="0"/>
          </a:p>
        </p:txBody>
      </p:sp>
    </p:spTree>
    <p:extLst>
      <p:ext uri="{BB962C8B-B14F-4D97-AF65-F5344CB8AC3E}">
        <p14:creationId xmlns:p14="http://schemas.microsoft.com/office/powerpoint/2010/main" val="10348880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colwil-1991-449-blue-cotton.jpg"/>
          <p:cNvPicPr>
            <a:picLocks noChangeAspect="1"/>
          </p:cNvPicPr>
          <p:nvPr/>
        </p:nvPicPr>
        <p:blipFill rotWithShape="1">
          <a:blip r:embed="rId3">
            <a:extLst>
              <a:ext uri="{28A0092B-C50C-407E-A947-70E740481C1C}">
                <a14:useLocalDpi xmlns:a14="http://schemas.microsoft.com/office/drawing/2010/main" val="0"/>
              </a:ext>
            </a:extLst>
          </a:blip>
          <a:srcRect l="18727" r="15543"/>
          <a:stretch/>
        </p:blipFill>
        <p:spPr>
          <a:xfrm>
            <a:off x="0" y="-38304"/>
            <a:ext cx="4305300" cy="6549940"/>
          </a:xfrm>
          <a:prstGeom prst="rect">
            <a:avLst/>
          </a:prstGeom>
        </p:spPr>
      </p:pic>
      <p:sp>
        <p:nvSpPr>
          <p:cNvPr id="3" name="TextBox 2"/>
          <p:cNvSpPr txBox="1"/>
          <p:nvPr/>
        </p:nvSpPr>
        <p:spPr>
          <a:xfrm>
            <a:off x="0" y="6519446"/>
            <a:ext cx="8219317" cy="338554"/>
          </a:xfrm>
          <a:prstGeom prst="rect">
            <a:avLst/>
          </a:prstGeom>
          <a:noFill/>
        </p:spPr>
        <p:txBody>
          <a:bodyPr wrap="none" rtlCol="0">
            <a:spAutoFit/>
          </a:bodyPr>
          <a:lstStyle/>
          <a:p>
            <a:r>
              <a:rPr lang="en-US" sz="1600" dirty="0" smtClean="0"/>
              <a:t>Round Gowns, c. 1800 (Colonial Williamsburg): trains, gathers to make shape, elbow-length sleeves</a:t>
            </a:r>
            <a:endParaRPr lang="en-US" sz="1600" dirty="0"/>
          </a:p>
        </p:txBody>
      </p:sp>
      <p:pic>
        <p:nvPicPr>
          <p:cNvPr id="4" name="Picture 3" descr="1800-colwill-1985-234-white-transition.jpg"/>
          <p:cNvPicPr>
            <a:picLocks noChangeAspect="1"/>
          </p:cNvPicPr>
          <p:nvPr/>
        </p:nvPicPr>
        <p:blipFill rotWithShape="1">
          <a:blip r:embed="rId4">
            <a:extLst>
              <a:ext uri="{28A0092B-C50C-407E-A947-70E740481C1C}">
                <a14:useLocalDpi xmlns:a14="http://schemas.microsoft.com/office/drawing/2010/main" val="0"/>
              </a:ext>
            </a:extLst>
          </a:blip>
          <a:srcRect l="16106" r="16218"/>
          <a:stretch/>
        </p:blipFill>
        <p:spPr>
          <a:xfrm>
            <a:off x="4737137" y="0"/>
            <a:ext cx="4406864" cy="6511636"/>
          </a:xfrm>
          <a:prstGeom prst="rect">
            <a:avLst/>
          </a:prstGeom>
        </p:spPr>
      </p:pic>
    </p:spTree>
    <p:extLst>
      <p:ext uri="{BB962C8B-B14F-4D97-AF65-F5344CB8AC3E}">
        <p14:creationId xmlns:p14="http://schemas.microsoft.com/office/powerpoint/2010/main" val="1118014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fleming-brownapron-01.jpg"/>
          <p:cNvPicPr>
            <a:picLocks noChangeAspect="1"/>
          </p:cNvPicPr>
          <p:nvPr/>
        </p:nvPicPr>
        <p:blipFill rotWithShape="1">
          <a:blip r:embed="rId2">
            <a:extLst>
              <a:ext uri="{28A0092B-C50C-407E-A947-70E740481C1C}">
                <a14:useLocalDpi xmlns:a14="http://schemas.microsoft.com/office/drawing/2010/main" val="0"/>
              </a:ext>
            </a:extLst>
          </a:blip>
          <a:srcRect l="7241"/>
          <a:stretch/>
        </p:blipFill>
        <p:spPr>
          <a:xfrm>
            <a:off x="0" y="773544"/>
            <a:ext cx="7542742" cy="6084455"/>
          </a:xfrm>
          <a:prstGeom prst="rect">
            <a:avLst/>
          </a:prstGeom>
        </p:spPr>
      </p:pic>
      <p:pic>
        <p:nvPicPr>
          <p:cNvPr id="3" name="Picture 2" descr="1790s-fleming-brownapron-03.jpg"/>
          <p:cNvPicPr>
            <a:picLocks noChangeAspect="1"/>
          </p:cNvPicPr>
          <p:nvPr/>
        </p:nvPicPr>
        <p:blipFill rotWithShape="1">
          <a:blip r:embed="rId3">
            <a:extLst>
              <a:ext uri="{28A0092B-C50C-407E-A947-70E740481C1C}">
                <a14:useLocalDpi xmlns:a14="http://schemas.microsoft.com/office/drawing/2010/main" val="0"/>
              </a:ext>
            </a:extLst>
          </a:blip>
          <a:srcRect r="26136"/>
          <a:stretch/>
        </p:blipFill>
        <p:spPr>
          <a:xfrm>
            <a:off x="5143622" y="196272"/>
            <a:ext cx="4000378" cy="4052454"/>
          </a:xfrm>
          <a:prstGeom prst="rect">
            <a:avLst/>
          </a:prstGeom>
        </p:spPr>
      </p:pic>
      <p:sp>
        <p:nvSpPr>
          <p:cNvPr id="4" name="TextBox 3"/>
          <p:cNvSpPr txBox="1"/>
          <p:nvPr/>
        </p:nvSpPr>
        <p:spPr>
          <a:xfrm>
            <a:off x="427182" y="288636"/>
            <a:ext cx="4053250" cy="369332"/>
          </a:xfrm>
          <a:prstGeom prst="rect">
            <a:avLst/>
          </a:prstGeom>
          <a:noFill/>
        </p:spPr>
        <p:txBody>
          <a:bodyPr wrap="none" rtlCol="0">
            <a:spAutoFit/>
          </a:bodyPr>
          <a:lstStyle/>
          <a:p>
            <a:r>
              <a:rPr lang="en-US" dirty="0" smtClean="0"/>
              <a:t>c. 1795-1800 American (Fleming Museum)</a:t>
            </a:r>
            <a:endParaRPr lang="en-US" dirty="0"/>
          </a:p>
        </p:txBody>
      </p:sp>
    </p:spTree>
    <p:extLst>
      <p:ext uri="{BB962C8B-B14F-4D97-AF65-F5344CB8AC3E}">
        <p14:creationId xmlns:p14="http://schemas.microsoft.com/office/powerpoint/2010/main" val="2694026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7" y="0"/>
            <a:ext cx="8899071" cy="6858000"/>
          </a:xfrm>
          <a:prstGeom prst="rect">
            <a:avLst/>
          </a:prstGeom>
        </p:spPr>
      </p:pic>
    </p:spTree>
    <p:extLst>
      <p:ext uri="{BB962C8B-B14F-4D97-AF65-F5344CB8AC3E}">
        <p14:creationId xmlns:p14="http://schemas.microsoft.com/office/powerpoint/2010/main" val="1087834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politics</a:t>
            </a:r>
            <a:r>
              <a:rPr lang="en-US" sz="3600" dirty="0" smtClean="0"/>
              <a:t>?</a:t>
            </a:r>
          </a:p>
          <a:p>
            <a:r>
              <a:rPr lang="en-US" sz="3600" dirty="0" smtClean="0"/>
              <a:t>Was it the price of muslin?</a:t>
            </a:r>
          </a:p>
          <a:p>
            <a:endParaRPr lang="en-US" dirty="0"/>
          </a:p>
        </p:txBody>
      </p:sp>
    </p:spTree>
    <p:extLst>
      <p:ext uri="{BB962C8B-B14F-4D97-AF65-F5344CB8AC3E}">
        <p14:creationId xmlns:p14="http://schemas.microsoft.com/office/powerpoint/2010/main" val="152762627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2821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5868896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5539978"/>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a:p>
            <a:endParaRPr lang="en-US" sz="2400" dirty="0" smtClean="0"/>
          </a:p>
          <a:p>
            <a:r>
              <a:rPr lang="en-US" sz="2400" dirty="0" smtClean="0"/>
              <a:t>(…and yes, they do turn up in the fashion news in America!)</a:t>
            </a:r>
            <a:endParaRPr lang="en-US" sz="2400" dirty="0"/>
          </a:p>
        </p:txBody>
      </p:sp>
    </p:spTree>
    <p:extLst>
      <p:ext uri="{BB962C8B-B14F-4D97-AF65-F5344CB8AC3E}">
        <p14:creationId xmlns:p14="http://schemas.microsoft.com/office/powerpoint/2010/main" val="154773532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857452"/>
            <a:ext cx="3567545" cy="1600438"/>
          </a:xfrm>
          <a:prstGeom prst="rect">
            <a:avLst/>
          </a:prstGeom>
          <a:noFill/>
        </p:spPr>
        <p:txBody>
          <a:bodyPr wrap="square" rtlCol="0">
            <a:spAutoFit/>
          </a:bodyPr>
          <a:lstStyle/>
          <a:p>
            <a:r>
              <a:rPr lang="en-US" dirty="0" smtClean="0"/>
              <a:t>“</a:t>
            </a:r>
            <a:r>
              <a:rPr lang="en-US" sz="1600" dirty="0"/>
              <a:t>She [Madame Bonaparte] has made a great noise here, and mobs of boys have crowded round her splendid equipage to see what I hope will not often be seen in this country, an almost naked woman</a:t>
            </a:r>
            <a:r>
              <a:rPr lang="en-US" sz="1600" dirty="0" smtClean="0"/>
              <a:t>.”</a:t>
            </a:r>
          </a:p>
          <a:p>
            <a:pPr algn="r"/>
            <a:r>
              <a:rPr lang="en-US" sz="1600" dirty="0" smtClean="0"/>
              <a:t>Rosalie Calvert, Baltimore</a:t>
            </a:r>
            <a:endParaRPr lang="en-US" sz="1600" dirty="0"/>
          </a:p>
        </p:txBody>
      </p:sp>
      <p:pic>
        <p:nvPicPr>
          <p:cNvPr id="6" name="Picture 5"/>
          <p:cNvPicPr>
            <a:picLocks noChangeAspect="1"/>
          </p:cNvPicPr>
          <p:nvPr/>
        </p:nvPicPr>
        <p:blipFill rotWithShape="1">
          <a:blip r:embed="rId3"/>
          <a:srcRect l="6439" r="3914" b="6902"/>
          <a:stretch/>
        </p:blipFill>
        <p:spPr>
          <a:xfrm>
            <a:off x="3810000" y="473364"/>
            <a:ext cx="4918365" cy="6384636"/>
          </a:xfrm>
          <a:prstGeom prst="rect">
            <a:avLst/>
          </a:prstGeom>
        </p:spPr>
      </p:pic>
      <p:pic>
        <p:nvPicPr>
          <p:cNvPr id="3" name="Picture 2"/>
          <p:cNvPicPr>
            <a:picLocks noChangeAspect="1"/>
          </p:cNvPicPr>
          <p:nvPr/>
        </p:nvPicPr>
        <p:blipFill>
          <a:blip r:embed="rId4"/>
          <a:stretch>
            <a:fillRect/>
          </a:stretch>
        </p:blipFill>
        <p:spPr>
          <a:xfrm>
            <a:off x="5992804" y="-135659"/>
            <a:ext cx="2912737" cy="3504045"/>
          </a:xfrm>
          <a:prstGeom prst="rect">
            <a:avLst/>
          </a:prstGeom>
        </p:spPr>
      </p:pic>
      <p:pic>
        <p:nvPicPr>
          <p:cNvPr id="2" name="Picture 1"/>
          <p:cNvPicPr>
            <a:picLocks noChangeAspect="1"/>
          </p:cNvPicPr>
          <p:nvPr/>
        </p:nvPicPr>
        <p:blipFill>
          <a:blip r:embed="rId5"/>
          <a:stretch>
            <a:fillRect/>
          </a:stretch>
        </p:blipFill>
        <p:spPr>
          <a:xfrm>
            <a:off x="0" y="-88068"/>
            <a:ext cx="3983182" cy="4643606"/>
          </a:xfrm>
          <a:prstGeom prst="rect">
            <a:avLst/>
          </a:prstGeom>
        </p:spPr>
      </p:pic>
    </p:spTree>
    <p:extLst>
      <p:ext uri="{BB962C8B-B14F-4D97-AF65-F5344CB8AC3E}">
        <p14:creationId xmlns:p14="http://schemas.microsoft.com/office/powerpoint/2010/main" val="299444948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5680265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234308124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56" y="681685"/>
            <a:ext cx="8549314" cy="6037953"/>
          </a:xfrm>
          <a:prstGeom prst="rect">
            <a:avLst/>
          </a:prstGeom>
        </p:spPr>
      </p:pic>
      <p:sp>
        <p:nvSpPr>
          <p:cNvPr id="3" name="TextBox 2"/>
          <p:cNvSpPr txBox="1"/>
          <p:nvPr/>
        </p:nvSpPr>
        <p:spPr>
          <a:xfrm>
            <a:off x="0" y="140366"/>
            <a:ext cx="9240555" cy="646331"/>
          </a:xfrm>
          <a:prstGeom prst="rect">
            <a:avLst/>
          </a:prstGeom>
          <a:noFill/>
        </p:spPr>
        <p:txBody>
          <a:bodyPr wrap="none" rtlCol="0">
            <a:spAutoFit/>
          </a:bodyPr>
          <a:lstStyle/>
          <a:p>
            <a:r>
              <a:rPr lang="en-US" dirty="0" smtClean="0"/>
              <a:t>The year 1740, a Lady’s full dress of </a:t>
            </a:r>
            <a:r>
              <a:rPr lang="en-US" dirty="0" err="1" smtClean="0"/>
              <a:t>Bombazeen</a:t>
            </a:r>
            <a:r>
              <a:rPr lang="en-US" dirty="0" smtClean="0"/>
              <a:t>. The year 1807, a Lady’s undress of “Bum-Be-Seen.”</a:t>
            </a:r>
          </a:p>
          <a:p>
            <a:endParaRPr lang="en-US" dirty="0"/>
          </a:p>
        </p:txBody>
      </p:sp>
    </p:spTree>
    <p:extLst>
      <p:ext uri="{BB962C8B-B14F-4D97-AF65-F5344CB8AC3E}">
        <p14:creationId xmlns:p14="http://schemas.microsoft.com/office/powerpoint/2010/main" val="41400034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54056"/>
            <a:ext cx="7313613" cy="868362"/>
          </a:xfrm>
        </p:spPr>
        <p:txBody>
          <a:bodyPr/>
          <a:lstStyle/>
          <a:p>
            <a:r>
              <a:rPr lang="en-US" dirty="0" smtClean="0"/>
              <a:t>Undressing a Gentleman</a:t>
            </a:r>
            <a:endParaRPr lang="en-US" dirty="0"/>
          </a:p>
        </p:txBody>
      </p:sp>
    </p:spTree>
    <p:extLst>
      <p:ext uri="{BB962C8B-B14F-4D97-AF65-F5344CB8AC3E}">
        <p14:creationId xmlns:p14="http://schemas.microsoft.com/office/powerpoint/2010/main" val="1862785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21095626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62710410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31165250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5546" y="2043545"/>
            <a:ext cx="5934363" cy="5416868"/>
          </a:xfrm>
          <a:prstGeom prst="rect">
            <a:avLst/>
          </a:prstGeom>
          <a:noFill/>
        </p:spPr>
        <p:txBody>
          <a:bodyPr wrap="square" rtlCol="0">
            <a:spAutoFit/>
          </a:bodyPr>
          <a:lstStyle/>
          <a:p>
            <a:endParaRPr lang="en-US" sz="2800" dirty="0" smtClean="0"/>
          </a:p>
          <a:p>
            <a:r>
              <a:rPr lang="en-US" sz="2800" dirty="0" smtClean="0"/>
              <a:t>Gowns? In a minute. </a:t>
            </a:r>
          </a:p>
          <a:p>
            <a:r>
              <a:rPr lang="en-US" sz="2800" dirty="0" smtClean="0"/>
              <a:t>First, some accessories and outerwear:</a:t>
            </a:r>
          </a:p>
          <a:p>
            <a:pPr>
              <a:spcBef>
                <a:spcPts val="1200"/>
              </a:spcBef>
            </a:pPr>
            <a:r>
              <a:rPr lang="en-US" sz="2800" dirty="0" smtClean="0"/>
              <a:t>Caps</a:t>
            </a:r>
          </a:p>
          <a:p>
            <a:r>
              <a:rPr lang="en-US" sz="2800" dirty="0" smtClean="0"/>
              <a:t>Chemisettes</a:t>
            </a:r>
          </a:p>
          <a:p>
            <a:r>
              <a:rPr lang="en-US" sz="2800" dirty="0" smtClean="0"/>
              <a:t>Bonnets</a:t>
            </a:r>
          </a:p>
          <a:p>
            <a:r>
              <a:rPr lang="en-US" sz="2800" dirty="0" smtClean="0"/>
              <a:t>Reticules</a:t>
            </a:r>
          </a:p>
          <a:p>
            <a:r>
              <a:rPr lang="en-US" sz="2800" dirty="0" smtClean="0"/>
              <a:t>Shoes</a:t>
            </a:r>
          </a:p>
          <a:p>
            <a:r>
              <a:rPr lang="en-US" sz="2800" dirty="0" err="1" smtClean="0"/>
              <a:t>Spencers</a:t>
            </a:r>
            <a:r>
              <a:rPr lang="en-US" sz="2800" dirty="0" smtClean="0"/>
              <a:t>, Pelisses, Greatcoats</a:t>
            </a:r>
          </a:p>
          <a:p>
            <a:endParaRPr lang="en-US" sz="2800" dirty="0"/>
          </a:p>
          <a:p>
            <a:endParaRPr lang="en-US" sz="2800" dirty="0" smtClean="0"/>
          </a:p>
          <a:p>
            <a:endParaRPr lang="en-US" sz="2800" dirty="0"/>
          </a:p>
        </p:txBody>
      </p:sp>
      <p:pic>
        <p:nvPicPr>
          <p:cNvPr id="3" name="Picture 2" descr="row-of-gow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391" y="316261"/>
            <a:ext cx="7620371" cy="1727284"/>
          </a:xfrm>
          <a:prstGeom prst="rect">
            <a:avLst/>
          </a:prstGeom>
        </p:spPr>
      </p:pic>
    </p:spTree>
    <p:extLst>
      <p:ext uri="{BB962C8B-B14F-4D97-AF65-F5344CB8AC3E}">
        <p14:creationId xmlns:p14="http://schemas.microsoft.com/office/powerpoint/2010/main" val="3019520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4289769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18746907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4510821" cy="2285632"/>
          </a:xfrm>
          <a:prstGeom prst="rect">
            <a:avLst/>
          </a:prstGeom>
          <a:noFill/>
        </p:spPr>
        <p:txBody>
          <a:bodyPr wrap="square" rtlCol="0">
            <a:spAutoFit/>
          </a:bodyPr>
          <a:lstStyle/>
          <a:p>
            <a:r>
              <a:rPr lang="en-US" i="1" dirty="0" smtClean="0"/>
              <a:t>Sunday, 2 June 1799:</a:t>
            </a:r>
          </a:p>
          <a:p>
            <a:r>
              <a:rPr lang="en-US" sz="2400" dirty="0" smtClean="0"/>
              <a:t>“Flowers are very much worn, and fruit is still more the thing. Elizabeth has a bunch of strawberries, and I have seen grapes, cherries, plums, and apricots.”</a:t>
            </a:r>
            <a:endParaRPr lang="en-US" sz="2400" b="1" dirty="0"/>
          </a:p>
        </p:txBody>
      </p:sp>
      <p:sp>
        <p:nvSpPr>
          <p:cNvPr id="3" name="TextBox 2"/>
          <p:cNvSpPr txBox="1"/>
          <p:nvPr/>
        </p:nvSpPr>
        <p:spPr>
          <a:xfrm>
            <a:off x="304247" y="3095774"/>
            <a:ext cx="4510821" cy="2585323"/>
          </a:xfrm>
          <a:prstGeom prst="rect">
            <a:avLst/>
          </a:prstGeom>
          <a:noFill/>
        </p:spPr>
        <p:txBody>
          <a:bodyPr wrap="square" rtlCol="0">
            <a:spAutoFit/>
          </a:bodyPr>
          <a:lstStyle/>
          <a:p>
            <a:r>
              <a:rPr lang="en-US" i="1" dirty="0" smtClean="0"/>
              <a:t>Tuesday, 11 June 1799:</a:t>
            </a:r>
          </a:p>
          <a:p>
            <a:r>
              <a:rPr lang="en-US" sz="2400" dirty="0" smtClean="0"/>
              <a:t>“I cannot decide on the fruit till I hear from you again. Besides, I cannot help thinking that it is more natural to have flowers grow out of the head than fruit. What do you think on that subject?</a:t>
            </a:r>
            <a:endParaRPr lang="en-US" sz="2400" dirty="0"/>
          </a:p>
        </p:txBody>
      </p:sp>
      <p:pic>
        <p:nvPicPr>
          <p:cNvPr id="5" name="Picture 4" descr="1799-hats-hairdres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8286" y="572006"/>
            <a:ext cx="3825714" cy="5478423"/>
          </a:xfrm>
          <a:prstGeom prst="rect">
            <a:avLst/>
          </a:prstGeom>
        </p:spPr>
      </p:pic>
    </p:spTree>
    <p:extLst>
      <p:ext uri="{BB962C8B-B14F-4D97-AF65-F5344CB8AC3E}">
        <p14:creationId xmlns:p14="http://schemas.microsoft.com/office/powerpoint/2010/main" val="222954424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422549702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240443049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874080" cy="6858000"/>
          </a:xfrm>
          <a:prstGeom prst="rect">
            <a:avLst/>
          </a:prstGeom>
        </p:spPr>
      </p:pic>
      <p:pic>
        <p:nvPicPr>
          <p:cNvPr id="4" name="Picture 3" descr="1819-cp-1785-bonn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035" y="0"/>
            <a:ext cx="3944112" cy="6242304"/>
          </a:xfrm>
          <a:prstGeom prst="rect">
            <a:avLst/>
          </a:prstGeom>
        </p:spPr>
      </p:pic>
    </p:spTree>
    <p:extLst>
      <p:ext uri="{BB962C8B-B14F-4D97-AF65-F5344CB8AC3E}">
        <p14:creationId xmlns:p14="http://schemas.microsoft.com/office/powerpoint/2010/main" val="8458617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s-mma-coat-waistcoat-breeches-08.18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4" y="195781"/>
            <a:ext cx="5327226" cy="6595142"/>
          </a:xfrm>
          <a:prstGeom prst="rect">
            <a:avLst/>
          </a:prstGeom>
        </p:spPr>
      </p:pic>
      <p:pic>
        <p:nvPicPr>
          <p:cNvPr id="4" name="Picture 3" descr="1810s-mma-breeches-back-08.187.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450" y="195782"/>
            <a:ext cx="3606431" cy="4847069"/>
          </a:xfrm>
          <a:prstGeom prst="rect">
            <a:avLst/>
          </a:prstGeom>
        </p:spPr>
      </p:pic>
      <p:sp>
        <p:nvSpPr>
          <p:cNvPr id="5" name="TextBox 4"/>
          <p:cNvSpPr txBox="1"/>
          <p:nvPr/>
        </p:nvSpPr>
        <p:spPr>
          <a:xfrm>
            <a:off x="5621990" y="5781425"/>
            <a:ext cx="3161542" cy="646331"/>
          </a:xfrm>
          <a:prstGeom prst="rect">
            <a:avLst/>
          </a:prstGeom>
          <a:noFill/>
        </p:spPr>
        <p:txBody>
          <a:bodyPr wrap="square" rtlCol="0">
            <a:spAutoFit/>
          </a:bodyPr>
          <a:lstStyle/>
          <a:p>
            <a:r>
              <a:rPr lang="en-US" dirty="0"/>
              <a:t>Metropolitan Museum, 1810-1820, 08.187.3</a:t>
            </a:r>
          </a:p>
        </p:txBody>
      </p:sp>
      <p:sp>
        <p:nvSpPr>
          <p:cNvPr id="2" name="TextBox 1"/>
          <p:cNvSpPr txBox="1"/>
          <p:nvPr/>
        </p:nvSpPr>
        <p:spPr>
          <a:xfrm>
            <a:off x="5784273" y="5299364"/>
            <a:ext cx="2451625" cy="369332"/>
          </a:xfrm>
          <a:prstGeom prst="rect">
            <a:avLst/>
          </a:prstGeom>
          <a:noFill/>
        </p:spPr>
        <p:txBody>
          <a:bodyPr wrap="none" rtlCol="0">
            <a:spAutoFit/>
          </a:bodyPr>
          <a:lstStyle/>
          <a:p>
            <a:r>
              <a:rPr lang="en-US" dirty="0" smtClean="0"/>
              <a:t>Waistcoat, coat, breeches</a:t>
            </a:r>
            <a:endParaRPr lang="en-US" dirty="0"/>
          </a:p>
        </p:txBody>
      </p:sp>
    </p:spTree>
    <p:extLst>
      <p:ext uri="{BB962C8B-B14F-4D97-AF65-F5344CB8AC3E}">
        <p14:creationId xmlns:p14="http://schemas.microsoft.com/office/powerpoint/2010/main" val="393223104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159689982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260717367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0155" y="0"/>
            <a:ext cx="4668779" cy="3492668"/>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pic>
        <p:nvPicPr>
          <p:cNvPr id="7" name="Picture 6" descr="1810-walkingspencer.jpg"/>
          <p:cNvPicPr>
            <a:picLocks noChangeAspect="1"/>
          </p:cNvPicPr>
          <p:nvPr/>
        </p:nvPicPr>
        <p:blipFill rotWithShape="1">
          <a:blip r:embed="rId5" cstate="screen">
            <a:extLst>
              <a:ext uri="{28A0092B-C50C-407E-A947-70E740481C1C}">
                <a14:useLocalDpi xmlns:a14="http://schemas.microsoft.com/office/drawing/2010/main"/>
              </a:ext>
            </a:extLst>
          </a:blip>
          <a:srcRect l="12829" t="11547" r="9935" b="15454"/>
          <a:stretch/>
        </p:blipFill>
        <p:spPr>
          <a:xfrm>
            <a:off x="6234545" y="2053555"/>
            <a:ext cx="2812772" cy="4804446"/>
          </a:xfrm>
          <a:prstGeom prst="rect">
            <a:avLst/>
          </a:prstGeom>
        </p:spPr>
      </p:pic>
    </p:spTree>
    <p:extLst>
      <p:ext uri="{BB962C8B-B14F-4D97-AF65-F5344CB8AC3E}">
        <p14:creationId xmlns:p14="http://schemas.microsoft.com/office/powerpoint/2010/main" val="147054370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1772793"/>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spTree>
    <p:extLst>
      <p:ext uri="{BB962C8B-B14F-4D97-AF65-F5344CB8AC3E}">
        <p14:creationId xmlns:p14="http://schemas.microsoft.com/office/powerpoint/2010/main" val="38608143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2313" y="85260"/>
            <a:ext cx="4171849" cy="7275473"/>
          </a:xfrm>
          <a:prstGeom prst="rect">
            <a:avLst/>
          </a:prstGeom>
        </p:spPr>
      </p:pic>
    </p:spTree>
    <p:extLst>
      <p:ext uri="{BB962C8B-B14F-4D97-AF65-F5344CB8AC3E}">
        <p14:creationId xmlns:p14="http://schemas.microsoft.com/office/powerpoint/2010/main" val="195843955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an-31-jdm-duesseldorf-caped-greatco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7986" y="343975"/>
            <a:ext cx="3816303" cy="6019562"/>
          </a:xfrm>
          <a:prstGeom prst="rect">
            <a:avLst/>
          </a:prstGeom>
        </p:spPr>
      </p:pic>
      <p:pic>
        <p:nvPicPr>
          <p:cNvPr id="4" name="Picture 3" descr="1816-bradfield-greatcoat-p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8531" y="0"/>
            <a:ext cx="4825469" cy="6858000"/>
          </a:xfrm>
          <a:prstGeom prst="rect">
            <a:avLst/>
          </a:prstGeom>
        </p:spPr>
      </p:pic>
    </p:spTree>
    <p:extLst>
      <p:ext uri="{BB962C8B-B14F-4D97-AF65-F5344CB8AC3E}">
        <p14:creationId xmlns:p14="http://schemas.microsoft.com/office/powerpoint/2010/main" val="194322426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2677" y="1751731"/>
            <a:ext cx="7119743" cy="954107"/>
          </a:xfrm>
          <a:prstGeom prst="rect">
            <a:avLst/>
          </a:prstGeom>
          <a:noFill/>
        </p:spPr>
        <p:txBody>
          <a:bodyPr wrap="square" rtlCol="0">
            <a:spAutoFit/>
          </a:bodyPr>
          <a:lstStyle/>
          <a:p>
            <a:pPr algn="ctr"/>
            <a:r>
              <a:rPr lang="en-US" sz="2800" dirty="0" smtClean="0"/>
              <a:t>…And now back to gowns, or, seeing the subtle (?) changes of 1809-1830.</a:t>
            </a:r>
            <a:endParaRPr lang="en-US" sz="2800" dirty="0"/>
          </a:p>
        </p:txBody>
      </p:sp>
    </p:spTree>
    <p:extLst>
      <p:ext uri="{BB962C8B-B14F-4D97-AF65-F5344CB8AC3E}">
        <p14:creationId xmlns:p14="http://schemas.microsoft.com/office/powerpoint/2010/main" val="41352514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335861721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75319194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jfd19-166apron-redwoolemb-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88" y="150200"/>
            <a:ext cx="4675440" cy="6417641"/>
          </a:xfrm>
          <a:prstGeom prst="rect">
            <a:avLst/>
          </a:prstGeom>
        </p:spPr>
      </p:pic>
      <p:pic>
        <p:nvPicPr>
          <p:cNvPr id="3" name="Picture 2" descr="1809-danc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799" y="-735421"/>
            <a:ext cx="5069711" cy="8466588"/>
          </a:xfrm>
          <a:prstGeom prst="rect">
            <a:avLst/>
          </a:prstGeom>
        </p:spPr>
      </p:pic>
    </p:spTree>
    <p:extLst>
      <p:ext uri="{BB962C8B-B14F-4D97-AF65-F5344CB8AC3E}">
        <p14:creationId xmlns:p14="http://schemas.microsoft.com/office/powerpoint/2010/main" val="19826381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86417691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vanda-rednet-T.194-19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074" y="457644"/>
            <a:ext cx="4533593" cy="6205767"/>
          </a:xfrm>
          <a:prstGeom prst="rect">
            <a:avLst/>
          </a:prstGeom>
        </p:spPr>
      </p:pic>
      <p:pic>
        <p:nvPicPr>
          <p:cNvPr id="3" name="Picture 2" descr="1810-vanda-rednet-T.194-1958-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56812" y="1309170"/>
            <a:ext cx="5509497" cy="4370713"/>
          </a:xfrm>
          <a:prstGeom prst="rect">
            <a:avLst/>
          </a:prstGeom>
        </p:spPr>
      </p:pic>
    </p:spTree>
    <p:extLst>
      <p:ext uri="{BB962C8B-B14F-4D97-AF65-F5344CB8AC3E}">
        <p14:creationId xmlns:p14="http://schemas.microsoft.com/office/powerpoint/2010/main" val="341543027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fd19-176-spencerdress-pompom-desc.jpg"/>
          <p:cNvPicPr>
            <a:picLocks noChangeAspect="1"/>
          </p:cNvPicPr>
          <p:nvPr/>
        </p:nvPicPr>
        <p:blipFill rotWithShape="1">
          <a:blip r:embed="rId3" cstate="screen">
            <a:extLst>
              <a:ext uri="{28A0092B-C50C-407E-A947-70E740481C1C}">
                <a14:useLocalDpi xmlns:a14="http://schemas.microsoft.com/office/drawing/2010/main"/>
              </a:ext>
            </a:extLst>
          </a:blip>
          <a:srcRect t="8539" r="4536" b="31326"/>
          <a:stretch/>
        </p:blipFill>
        <p:spPr>
          <a:xfrm>
            <a:off x="0" y="882293"/>
            <a:ext cx="6845116" cy="5975707"/>
          </a:xfrm>
          <a:prstGeom prst="rect">
            <a:avLst/>
          </a:prstGeom>
        </p:spPr>
      </p:pic>
      <p:pic>
        <p:nvPicPr>
          <p:cNvPr id="3" name="Picture 2" descr="1810-jfd19-177-spencerdress-pompom-pi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2731" y="0"/>
            <a:ext cx="3691269" cy="5115586"/>
          </a:xfrm>
          <a:prstGeom prst="rect">
            <a:avLst/>
          </a:prstGeom>
        </p:spPr>
      </p:pic>
    </p:spTree>
    <p:extLst>
      <p:ext uri="{BB962C8B-B14F-4D97-AF65-F5344CB8AC3E}">
        <p14:creationId xmlns:p14="http://schemas.microsoft.com/office/powerpoint/2010/main" val="216242356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5-sturbridge26.33.166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19625" cy="6858000"/>
          </a:xfrm>
          <a:prstGeom prst="rect">
            <a:avLst/>
          </a:prstGeom>
        </p:spPr>
      </p:pic>
      <p:sp>
        <p:nvSpPr>
          <p:cNvPr id="3" name="TextBox 2"/>
          <p:cNvSpPr txBox="1"/>
          <p:nvPr/>
        </p:nvSpPr>
        <p:spPr>
          <a:xfrm>
            <a:off x="4814454" y="2205182"/>
            <a:ext cx="4156364" cy="954107"/>
          </a:xfrm>
          <a:prstGeom prst="rect">
            <a:avLst/>
          </a:prstGeom>
          <a:noFill/>
        </p:spPr>
        <p:txBody>
          <a:bodyPr wrap="square" rtlCol="0">
            <a:spAutoFit/>
          </a:bodyPr>
          <a:lstStyle/>
          <a:p>
            <a:r>
              <a:rPr lang="en-US" sz="2800" dirty="0" smtClean="0"/>
              <a:t>Day Dress, Sturbridge Village, c. 1805-10</a:t>
            </a:r>
            <a:endParaRPr lang="en-US" sz="2800" dirty="0"/>
          </a:p>
        </p:txBody>
      </p:sp>
    </p:spTree>
    <p:extLst>
      <p:ext uri="{BB962C8B-B14F-4D97-AF65-F5344CB8AC3E}">
        <p14:creationId xmlns:p14="http://schemas.microsoft.com/office/powerpoint/2010/main" val="1594837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291864271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
        <p:nvSpPr>
          <p:cNvPr id="4" name="TextBox 3"/>
          <p:cNvSpPr txBox="1"/>
          <p:nvPr/>
        </p:nvSpPr>
        <p:spPr>
          <a:xfrm>
            <a:off x="4397832" y="5331612"/>
            <a:ext cx="1467068" cy="646331"/>
          </a:xfrm>
          <a:prstGeom prst="rect">
            <a:avLst/>
          </a:prstGeom>
          <a:noFill/>
        </p:spPr>
        <p:txBody>
          <a:bodyPr wrap="none" rtlCol="0">
            <a:spAutoFit/>
          </a:bodyPr>
          <a:lstStyle/>
          <a:p>
            <a:r>
              <a:rPr lang="en-US" sz="3600" b="1" dirty="0" smtClean="0"/>
              <a:t>Riding</a:t>
            </a:r>
            <a:endParaRPr lang="en-US" sz="3600" b="1" dirty="0"/>
          </a:p>
        </p:txBody>
      </p:sp>
    </p:spTree>
    <p:extLst>
      <p:ext uri="{BB962C8B-B14F-4D97-AF65-F5344CB8AC3E}">
        <p14:creationId xmlns:p14="http://schemas.microsoft.com/office/powerpoint/2010/main" val="147535274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276848608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5472612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217045129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197775492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pic>
        <p:nvPicPr>
          <p:cNvPr id="5" name="Picture 4" descr="e-1814-feb-bluewhite-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8691" y="32400"/>
            <a:ext cx="4415310" cy="6825600"/>
          </a:xfrm>
          <a:prstGeom prst="rect">
            <a:avLst/>
          </a:prstGeom>
        </p:spPr>
      </p:pic>
    </p:spTree>
    <p:extLst>
      <p:ext uri="{BB962C8B-B14F-4D97-AF65-F5344CB8AC3E}">
        <p14:creationId xmlns:p14="http://schemas.microsoft.com/office/powerpoint/2010/main" val="14293622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91" y="2698109"/>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365921937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7205"/>
            <a:ext cx="5932875" cy="5133164"/>
          </a:xfrm>
          <a:prstGeom prst="rect">
            <a:avLst/>
          </a:prstGeom>
        </p:spPr>
      </p:pic>
      <p:pic>
        <p:nvPicPr>
          <p:cNvPr id="3" name="Picture 2" descr="1817-jfd19-021-spencerdress-pi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6707" y="1208874"/>
            <a:ext cx="4467293" cy="5649126"/>
          </a:xfrm>
          <a:prstGeom prst="rect">
            <a:avLst/>
          </a:prstGeom>
        </p:spPr>
      </p:pic>
    </p:spTree>
    <p:extLst>
      <p:ext uri="{BB962C8B-B14F-4D97-AF65-F5344CB8AC3E}">
        <p14:creationId xmlns:p14="http://schemas.microsoft.com/office/powerpoint/2010/main" val="318946999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021376" y="2685650"/>
            <a:ext cx="949499" cy="584776"/>
          </a:xfrm>
          <a:prstGeom prst="rect">
            <a:avLst/>
          </a:prstGeom>
          <a:noFill/>
        </p:spPr>
        <p:txBody>
          <a:bodyPr wrap="none" rtlCol="0">
            <a:spAutoFit/>
          </a:bodyPr>
          <a:lstStyle/>
          <a:p>
            <a:r>
              <a:rPr lang="en-US" sz="3200" dirty="0" smtClean="0"/>
              <a:t>1815</a:t>
            </a:r>
            <a:endParaRPr lang="en-US" sz="3200" dirty="0"/>
          </a:p>
        </p:txBody>
      </p:sp>
    </p:spTree>
    <p:extLst>
      <p:ext uri="{BB962C8B-B14F-4D97-AF65-F5344CB8AC3E}">
        <p14:creationId xmlns:p14="http://schemas.microsoft.com/office/powerpoint/2010/main" val="137557399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[mourning],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17271245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85736117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671" y="-92610"/>
            <a:ext cx="4550504" cy="7635591"/>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Tree>
    <p:extLst>
      <p:ext uri="{BB962C8B-B14F-4D97-AF65-F5344CB8AC3E}">
        <p14:creationId xmlns:p14="http://schemas.microsoft.com/office/powerpoint/2010/main" val="61323430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
        <p:nvSpPr>
          <p:cNvPr id="4" name="TextBox 3"/>
          <p:cNvSpPr txBox="1"/>
          <p:nvPr/>
        </p:nvSpPr>
        <p:spPr>
          <a:xfrm>
            <a:off x="3624529" y="714410"/>
            <a:ext cx="3584986" cy="523220"/>
          </a:xfrm>
          <a:prstGeom prst="rect">
            <a:avLst/>
          </a:prstGeom>
          <a:noFill/>
        </p:spPr>
        <p:txBody>
          <a:bodyPr wrap="none" rtlCol="0">
            <a:spAutoFit/>
          </a:bodyPr>
          <a:lstStyle/>
          <a:p>
            <a:r>
              <a:rPr lang="en-US" sz="2800" b="1" dirty="0" smtClean="0"/>
              <a:t>Court Dress: 1800-1821</a:t>
            </a:r>
            <a:endParaRPr lang="en-US" sz="2800" b="1" dirty="0"/>
          </a:p>
        </p:txBody>
      </p:sp>
    </p:spTree>
    <p:extLst>
      <p:ext uri="{BB962C8B-B14F-4D97-AF65-F5344CB8AC3E}">
        <p14:creationId xmlns:p14="http://schemas.microsoft.com/office/powerpoint/2010/main" val="3929742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380701750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a:extLst>
              <a:ext uri="{28A0092B-C50C-407E-A947-70E740481C1C}">
                <a14:useLocalDpi xmlns:a14="http://schemas.microsoft.com/office/drawing/2010/main" val="0"/>
              </a:ext>
            </a:extLst>
          </a:blip>
          <a:srcRect l="20170" r="19517"/>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39484405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498" y="0"/>
            <a:ext cx="4121502" cy="6858000"/>
          </a:xfrm>
          <a:prstGeom prst="rect">
            <a:avLst/>
          </a:prstGeom>
        </p:spPr>
      </p:pic>
      <p:pic>
        <p:nvPicPr>
          <p:cNvPr id="3" name="Picture 2" descr="Screen Shot 2015-09-15 at 5.4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2" y="0"/>
            <a:ext cx="4118553" cy="6858000"/>
          </a:xfrm>
          <a:prstGeom prst="rect">
            <a:avLst/>
          </a:prstGeom>
        </p:spPr>
      </p:pic>
    </p:spTree>
    <p:extLst>
      <p:ext uri="{BB962C8B-B14F-4D97-AF65-F5344CB8AC3E}">
        <p14:creationId xmlns:p14="http://schemas.microsoft.com/office/powerpoint/2010/main" val="17036734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
        <p:nvSpPr>
          <p:cNvPr id="13" name="TextBox 12"/>
          <p:cNvSpPr txBox="1"/>
          <p:nvPr/>
        </p:nvSpPr>
        <p:spPr>
          <a:xfrm>
            <a:off x="8266545" y="4387272"/>
            <a:ext cx="877455" cy="1200329"/>
          </a:xfrm>
          <a:prstGeom prst="rect">
            <a:avLst/>
          </a:prstGeom>
          <a:noFill/>
        </p:spPr>
        <p:txBody>
          <a:bodyPr wrap="square" rtlCol="0">
            <a:spAutoFit/>
          </a:bodyPr>
          <a:lstStyle/>
          <a:p>
            <a:r>
              <a:rPr lang="en-US" dirty="0" smtClean="0"/>
              <a:t>…and just 2-3 years later?</a:t>
            </a:r>
            <a:endParaRPr lang="en-US" dirty="0"/>
          </a:p>
        </p:txBody>
      </p:sp>
    </p:spTree>
    <p:extLst>
      <p:ext uri="{BB962C8B-B14F-4D97-AF65-F5344CB8AC3E}">
        <p14:creationId xmlns:p14="http://schemas.microsoft.com/office/powerpoint/2010/main" val="325957506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593</TotalTime>
  <Words>3826</Words>
  <Application>Microsoft Macintosh PowerPoint</Application>
  <PresentationFormat>On-screen Show (4:3)</PresentationFormat>
  <Paragraphs>334</Paragraphs>
  <Slides>101</Slides>
  <Notes>83</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Inkwell</vt:lpstr>
      <vt:lpstr>Federal/Empire/Regency Fashion  </vt:lpstr>
      <vt:lpstr>PowerPoint Presentation</vt:lpstr>
      <vt:lpstr>PowerPoint Presentation</vt:lpstr>
      <vt:lpstr>PowerPoint Presentation</vt:lpstr>
      <vt:lpstr>PowerPoint Presentation</vt:lpstr>
      <vt:lpstr>Undressing a Gentleman</vt:lpstr>
      <vt:lpstr>PowerPoint Presentation</vt:lpstr>
      <vt:lpstr>What did men wear?</vt:lpstr>
      <vt:lpstr>PowerPoint Presentation</vt:lpstr>
      <vt:lpstr>The Worcester GAZETTE. (Worcester, Massachusetts) • 05-06-1795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Dressing a Lady</vt:lpstr>
      <vt:lpstr>Worcester Gazette. (Worcester, MA) • 06-07-1809</vt:lpstr>
      <vt:lpstr>PowerPoint Presentation</vt:lpstr>
      <vt:lpstr>PowerPoint Presentation</vt:lpstr>
      <vt:lpstr>PowerPoint Presentation</vt:lpstr>
      <vt:lpstr>PowerPoint Presentation</vt:lpstr>
      <vt:lpstr>PowerPoint Presentation</vt:lpstr>
      <vt:lpstr>Cleanliness</vt:lpstr>
      <vt:lpstr>PowerPoint Presentation</vt:lpstr>
      <vt:lpstr>1775-1830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Hope Greenberg</cp:lastModifiedBy>
  <cp:revision>41</cp:revision>
  <dcterms:created xsi:type="dcterms:W3CDTF">2015-09-14T17:45:48Z</dcterms:created>
  <dcterms:modified xsi:type="dcterms:W3CDTF">2015-09-16T14:55:32Z</dcterms:modified>
</cp:coreProperties>
</file>