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57" r:id="rId3"/>
    <p:sldId id="259" r:id="rId4"/>
    <p:sldId id="258" r:id="rId5"/>
    <p:sldId id="262" r:id="rId6"/>
    <p:sldId id="260" r:id="rId7"/>
    <p:sldId id="264" r:id="rId8"/>
    <p:sldId id="265" r:id="rId9"/>
    <p:sldId id="266" r:id="rId10"/>
    <p:sldId id="261" r:id="rId11"/>
    <p:sldId id="268" r:id="rId12"/>
    <p:sldId id="267" r:id="rId13"/>
    <p:sldId id="269" r:id="rId14"/>
    <p:sldId id="270" r:id="rId15"/>
    <p:sldId id="271" r:id="rId16"/>
    <p:sldId id="272" r:id="rId17"/>
    <p:sldId id="273" r:id="rId18"/>
    <p:sldId id="274" r:id="rId19"/>
    <p:sldId id="275" r:id="rId20"/>
    <p:sldId id="276" r:id="rId21"/>
    <p:sldId id="286" r:id="rId22"/>
    <p:sldId id="281" r:id="rId23"/>
    <p:sldId id="288" r:id="rId24"/>
    <p:sldId id="282" r:id="rId25"/>
    <p:sldId id="289" r:id="rId26"/>
    <p:sldId id="279" r:id="rId27"/>
    <p:sldId id="290" r:id="rId28"/>
    <p:sldId id="284" r:id="rId29"/>
    <p:sldId id="291" r:id="rId30"/>
    <p:sldId id="292" r:id="rId31"/>
    <p:sldId id="293" r:id="rId32"/>
    <p:sldId id="283" r:id="rId33"/>
    <p:sldId id="294" r:id="rId34"/>
    <p:sldId id="277" r:id="rId35"/>
    <p:sldId id="295" r:id="rId36"/>
    <p:sldId id="296" r:id="rId37"/>
    <p:sldId id="297" r:id="rId38"/>
    <p:sldId id="298"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512"/>
  </p:normalViewPr>
  <p:slideViewPr>
    <p:cSldViewPr snapToGrid="0" snapToObjects="1">
      <p:cViewPr varScale="1">
        <p:scale>
          <a:sx n="74" d="100"/>
          <a:sy n="74" d="100"/>
        </p:scale>
        <p:origin x="1384"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F8579B-1871-B047-A507-ABE7D3001503}" type="datetimeFigureOut">
              <a:rPr lang="en-US" smtClean="0"/>
              <a:t>12/1/18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58F561-71B7-A546-B95B-D73BE7166180}" type="slidenum">
              <a:rPr lang="en-US" smtClean="0"/>
              <a:t>‹#›</a:t>
            </a:fld>
            <a:endParaRPr lang="en-US"/>
          </a:p>
        </p:txBody>
      </p:sp>
    </p:spTree>
    <p:extLst>
      <p:ext uri="{BB962C8B-B14F-4D97-AF65-F5344CB8AC3E}">
        <p14:creationId xmlns:p14="http://schemas.microsoft.com/office/powerpoint/2010/main" val="2106861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F032A0-BE1E-D943-9A2C-419E585735C4}"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143210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032A0-BE1E-D943-9A2C-419E585735C4}"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73870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032A0-BE1E-D943-9A2C-419E585735C4}"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78590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032A0-BE1E-D943-9A2C-419E585735C4}"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319799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032A0-BE1E-D943-9A2C-419E585735C4}" type="datetimeFigureOut">
              <a:rPr lang="en-US" smtClean="0"/>
              <a:t>12/1/18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187022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F032A0-BE1E-D943-9A2C-419E585735C4}"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22773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F032A0-BE1E-D943-9A2C-419E585735C4}" type="datetimeFigureOut">
              <a:rPr lang="en-US" smtClean="0"/>
              <a:t>12/1/18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77011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F032A0-BE1E-D943-9A2C-419E585735C4}" type="datetimeFigureOut">
              <a:rPr lang="en-US" smtClean="0"/>
              <a:t>12/1/18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501084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F032A0-BE1E-D943-9A2C-419E585735C4}" type="datetimeFigureOut">
              <a:rPr lang="en-US" smtClean="0"/>
              <a:t>12/1/18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1436164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032A0-BE1E-D943-9A2C-419E585735C4}"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204683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032A0-BE1E-D943-9A2C-419E585735C4}" type="datetimeFigureOut">
              <a:rPr lang="en-US" smtClean="0"/>
              <a:t>12/1/18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ECBF-3472-7D44-839B-34221B57BBB4}" type="slidenum">
              <a:rPr lang="en-US" smtClean="0"/>
              <a:t>‹#›</a:t>
            </a:fld>
            <a:endParaRPr lang="en-US"/>
          </a:p>
        </p:txBody>
      </p:sp>
    </p:spTree>
    <p:extLst>
      <p:ext uri="{BB962C8B-B14F-4D97-AF65-F5344CB8AC3E}">
        <p14:creationId xmlns:p14="http://schemas.microsoft.com/office/powerpoint/2010/main" val="5777064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F032A0-BE1E-D943-9A2C-419E585735C4}" type="datetimeFigureOut">
              <a:rPr lang="en-US" smtClean="0"/>
              <a:t>12/1/18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9ECBF-3472-7D44-839B-34221B57BBB4}" type="slidenum">
              <a:rPr lang="en-US" smtClean="0"/>
              <a:t>‹#›</a:t>
            </a:fld>
            <a:endParaRPr lang="en-US"/>
          </a:p>
        </p:txBody>
      </p:sp>
    </p:spTree>
    <p:extLst>
      <p:ext uri="{BB962C8B-B14F-4D97-AF65-F5344CB8AC3E}">
        <p14:creationId xmlns:p14="http://schemas.microsoft.com/office/powerpoint/2010/main" val="1536046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504" y="1519178"/>
            <a:ext cx="9431547" cy="2345456"/>
          </a:xfrm>
        </p:spPr>
        <p:txBody>
          <a:bodyPr>
            <a:normAutofit fontScale="90000"/>
          </a:bodyPr>
          <a:lstStyle/>
          <a:p>
            <a:r>
              <a:rPr lang="en-US" dirty="0" smtClean="0">
                <a:latin typeface="+mn-lt"/>
                <a:ea typeface="Baskerville Old Face" charset="0"/>
                <a:cs typeface="Baskerville Old Face" charset="0"/>
              </a:rPr>
              <a:t>How well do you know </a:t>
            </a:r>
            <a:r>
              <a:rPr lang="en-US" i="1" dirty="0" smtClean="0">
                <a:latin typeface="+mn-lt"/>
                <a:ea typeface="Baskerville Old Face" charset="0"/>
                <a:cs typeface="Baskerville Old Face" charset="0"/>
              </a:rPr>
              <a:t>Persuasion</a:t>
            </a:r>
            <a:r>
              <a:rPr lang="en-US" dirty="0" smtClean="0">
                <a:latin typeface="+mn-lt"/>
                <a:ea typeface="Baskerville Old Face" charset="0"/>
                <a:cs typeface="Baskerville Old Face" charset="0"/>
              </a:rPr>
              <a:t> </a:t>
            </a:r>
            <a:br>
              <a:rPr lang="en-US" dirty="0" smtClean="0">
                <a:latin typeface="+mn-lt"/>
                <a:ea typeface="Baskerville Old Face" charset="0"/>
                <a:cs typeface="Baskerville Old Face" charset="0"/>
              </a:rPr>
            </a:br>
            <a:r>
              <a:rPr lang="en-US" dirty="0" smtClean="0">
                <a:latin typeface="+mn-lt"/>
                <a:ea typeface="Baskerville Old Face" charset="0"/>
                <a:cs typeface="Baskerville Old Face" charset="0"/>
              </a:rPr>
              <a:t>(and a few others)?</a:t>
            </a:r>
            <a:endParaRPr lang="en-US" dirty="0">
              <a:latin typeface="+mn-lt"/>
              <a:ea typeface="Baskerville Old Face" charset="0"/>
              <a:cs typeface="Baskerville Old Face"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539" y="0"/>
            <a:ext cx="926080"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2663" y="4071668"/>
            <a:ext cx="2063228" cy="2661646"/>
          </a:xfrm>
          <a:prstGeom prst="rect">
            <a:avLst/>
          </a:prstGeom>
        </p:spPr>
      </p:pic>
    </p:spTree>
    <p:extLst>
      <p:ext uri="{BB962C8B-B14F-4D97-AF65-F5344CB8AC3E}">
        <p14:creationId xmlns:p14="http://schemas.microsoft.com/office/powerpoint/2010/main" val="1664704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570007" y="592326"/>
            <a:ext cx="9661585" cy="5673348"/>
          </a:xfrm>
          <a:prstGeom prst="rect">
            <a:avLst/>
          </a:prstGeom>
          <a:noFill/>
        </p:spPr>
        <p:txBody>
          <a:bodyPr wrap="square" rtlCol="0">
            <a:spAutoFit/>
          </a:bodyPr>
          <a:lstStyle/>
          <a:p>
            <a:pPr marL="742950" indent="-742950">
              <a:spcAft>
                <a:spcPts val="2000"/>
              </a:spcAft>
              <a:buFont typeface="+mj-lt"/>
              <a:buAutoNum type="arabicParenR" startAt="5"/>
            </a:pPr>
            <a:r>
              <a:rPr lang="en-US" sz="3600" dirty="0" smtClean="0"/>
              <a:t>What caused </a:t>
            </a:r>
            <a:r>
              <a:rPr lang="en-US" sz="3600" dirty="0"/>
              <a:t>the years’ long rupture between the </a:t>
            </a:r>
            <a:r>
              <a:rPr lang="en-US" sz="3600" dirty="0" err="1"/>
              <a:t>Dalrymples</a:t>
            </a:r>
            <a:r>
              <a:rPr lang="en-US" sz="3600" dirty="0"/>
              <a:t> and the </a:t>
            </a:r>
            <a:r>
              <a:rPr lang="en-US" sz="3600" dirty="0" err="1"/>
              <a:t>Elliots</a:t>
            </a:r>
            <a:r>
              <a:rPr lang="en-US" sz="3600" dirty="0"/>
              <a:t>? </a:t>
            </a:r>
            <a:endParaRPr lang="en-US" sz="3600" dirty="0" smtClean="0">
              <a:ea typeface="Avenir Next" charset="0"/>
              <a:cs typeface="Avenir Next" charset="0"/>
            </a:endParaRPr>
          </a:p>
          <a:p>
            <a:pPr marL="1612900" lvl="1" indent="-687388">
              <a:spcAft>
                <a:spcPts val="2000"/>
              </a:spcAft>
              <a:buFont typeface="+mj-lt"/>
              <a:buAutoNum type="alphaLcPeriod"/>
            </a:pPr>
            <a:r>
              <a:rPr lang="en-US" sz="3200" dirty="0" smtClean="0">
                <a:ea typeface="Avenir Next" charset="0"/>
                <a:cs typeface="Avenir Next" charset="0"/>
              </a:rPr>
              <a:t>Sir Walter once gave the </a:t>
            </a:r>
            <a:r>
              <a:rPr lang="en-US" sz="3200" dirty="0" err="1" smtClean="0">
                <a:ea typeface="Avenir Next" charset="0"/>
                <a:cs typeface="Avenir Next" charset="0"/>
              </a:rPr>
              <a:t>Viscountess</a:t>
            </a:r>
            <a:r>
              <a:rPr lang="en-US" sz="3200" dirty="0" smtClean="0">
                <a:ea typeface="Avenir Next" charset="0"/>
                <a:cs typeface="Avenir Next" charset="0"/>
              </a:rPr>
              <a:t> the cut direct</a:t>
            </a:r>
          </a:p>
          <a:p>
            <a:pPr marL="1612900" lvl="1" indent="-687388">
              <a:spcAft>
                <a:spcPts val="2000"/>
              </a:spcAft>
              <a:buFont typeface="+mj-lt"/>
              <a:buAutoNum type="alphaLcPeriod"/>
            </a:pPr>
            <a:r>
              <a:rPr lang="en-US" sz="3200" dirty="0" smtClean="0">
                <a:ea typeface="Avenir Next" charset="0"/>
                <a:cs typeface="Avenir Next" charset="0"/>
              </a:rPr>
              <a:t>Elizabeth </a:t>
            </a:r>
            <a:r>
              <a:rPr lang="en-US" sz="3200" dirty="0" smtClean="0"/>
              <a:t>neglected to invite them to a ball</a:t>
            </a:r>
            <a:endParaRPr lang="en-US" sz="3200" dirty="0" smtClean="0">
              <a:ea typeface="Avenir Next" charset="0"/>
              <a:cs typeface="Avenir Next" charset="0"/>
            </a:endParaRPr>
          </a:p>
          <a:p>
            <a:pPr marL="1612900" lvl="1" indent="-687388">
              <a:spcAft>
                <a:spcPts val="2000"/>
              </a:spcAft>
              <a:buFont typeface="+mj-lt"/>
              <a:buAutoNum type="alphaLcPeriod"/>
            </a:pPr>
            <a:r>
              <a:rPr lang="en-US" sz="3200" dirty="0" smtClean="0"/>
              <a:t>Sir Walter did not send his condolences on the death of the Viscount</a:t>
            </a:r>
          </a:p>
          <a:p>
            <a:pPr marL="1612900" lvl="1" indent="-687388">
              <a:spcAft>
                <a:spcPts val="2000"/>
              </a:spcAft>
              <a:buFont typeface="+mj-lt"/>
              <a:buAutoNum type="alphaLcPeriod"/>
            </a:pPr>
            <a:r>
              <a:rPr lang="en-US" sz="3200" dirty="0" smtClean="0"/>
              <a:t>Lady Dalrymple could not stand Sir Walter’s vanity</a:t>
            </a:r>
            <a:endParaRPr lang="en-US" sz="4000" dirty="0" smtClean="0">
              <a:ea typeface="Avenir Next" charset="0"/>
              <a:cs typeface="Avenir Next"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313526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562123" y="629308"/>
            <a:ext cx="9661585" cy="2441694"/>
          </a:xfrm>
          <a:prstGeom prst="rect">
            <a:avLst/>
          </a:prstGeom>
          <a:noFill/>
        </p:spPr>
        <p:txBody>
          <a:bodyPr wrap="square" rtlCol="0">
            <a:spAutoFit/>
          </a:bodyPr>
          <a:lstStyle/>
          <a:p>
            <a:pPr marL="742950" indent="-742950">
              <a:spcAft>
                <a:spcPts val="2000"/>
              </a:spcAft>
              <a:buFont typeface="+mj-lt"/>
              <a:buAutoNum type="arabicParenR" startAt="5"/>
            </a:pPr>
            <a:r>
              <a:rPr lang="en-US" sz="3600" dirty="0" smtClean="0"/>
              <a:t>What caused </a:t>
            </a:r>
            <a:r>
              <a:rPr lang="en-US" sz="3600" dirty="0"/>
              <a:t>the years’ long rupture between the </a:t>
            </a:r>
            <a:r>
              <a:rPr lang="en-US" sz="3600" dirty="0" err="1"/>
              <a:t>Dalrymples</a:t>
            </a:r>
            <a:r>
              <a:rPr lang="en-US" sz="3600" dirty="0"/>
              <a:t> and the </a:t>
            </a:r>
            <a:r>
              <a:rPr lang="en-US" sz="3600" dirty="0" err="1"/>
              <a:t>Elliots</a:t>
            </a:r>
            <a:r>
              <a:rPr lang="en-US" sz="3600" dirty="0"/>
              <a:t>? </a:t>
            </a:r>
            <a:endParaRPr lang="en-US" sz="3600" dirty="0" smtClean="0">
              <a:ea typeface="Avenir Next" charset="0"/>
              <a:cs typeface="Avenir Next" charset="0"/>
            </a:endParaRPr>
          </a:p>
          <a:p>
            <a:pPr marL="1612900" lvl="1" indent="-687388">
              <a:spcAft>
                <a:spcPts val="2000"/>
              </a:spcAft>
              <a:buFont typeface="+mj-lt"/>
              <a:buAutoNum type="alphaLcPeriod" startAt="3"/>
            </a:pPr>
            <a:r>
              <a:rPr lang="en-US" sz="3200" dirty="0" smtClean="0"/>
              <a:t>Sir Walter did not send his condolences on the death of the Viscount</a:t>
            </a:r>
          </a:p>
        </p:txBody>
      </p:sp>
      <p:sp>
        <p:nvSpPr>
          <p:cNvPr id="2" name="TextBox 1"/>
          <p:cNvSpPr txBox="1"/>
          <p:nvPr/>
        </p:nvSpPr>
        <p:spPr>
          <a:xfrm>
            <a:off x="1562123" y="3429000"/>
            <a:ext cx="9592574" cy="2862322"/>
          </a:xfrm>
          <a:prstGeom prst="rect">
            <a:avLst/>
          </a:prstGeom>
          <a:noFill/>
        </p:spPr>
        <p:txBody>
          <a:bodyPr wrap="square" rtlCol="0">
            <a:spAutoFit/>
          </a:bodyPr>
          <a:lstStyle/>
          <a:p>
            <a:r>
              <a:rPr lang="en-US" sz="3600" dirty="0" smtClean="0"/>
              <a:t>“</a:t>
            </a:r>
            <a:r>
              <a:rPr lang="mr-IN" sz="3600" dirty="0" smtClean="0"/>
              <a:t>…</a:t>
            </a:r>
            <a:r>
              <a:rPr lang="en-US" sz="3600" dirty="0" smtClean="0"/>
              <a:t>ever </a:t>
            </a:r>
            <a:r>
              <a:rPr lang="en-US" sz="3600" dirty="0"/>
              <a:t>since the death of that said late viscount, when, in consequence of a dangerous illness of Sir Walter's at the same time, there had been an unlucky omission at </a:t>
            </a:r>
            <a:r>
              <a:rPr lang="en-US" sz="3600" dirty="0" err="1"/>
              <a:t>Kellynch</a:t>
            </a:r>
            <a:r>
              <a:rPr lang="en-US" sz="3600" dirty="0"/>
              <a:t>. No letter of condolence had been sent to Ireland</a:t>
            </a:r>
            <a:r>
              <a:rPr lang="en-US" sz="3600" dirty="0" smtClean="0"/>
              <a:t>.”</a:t>
            </a:r>
            <a:endParaRPr lang="en-US" sz="3600" dirty="0"/>
          </a:p>
        </p:txBody>
      </p:sp>
    </p:spTree>
    <p:extLst>
      <p:ext uri="{BB962C8B-B14F-4D97-AF65-F5344CB8AC3E}">
        <p14:creationId xmlns:p14="http://schemas.microsoft.com/office/powerpoint/2010/main" val="81649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6104235"/>
          </a:xfrm>
          <a:prstGeom prst="rect">
            <a:avLst/>
          </a:prstGeom>
          <a:noFill/>
        </p:spPr>
        <p:txBody>
          <a:bodyPr wrap="square" rtlCol="0">
            <a:spAutoFit/>
          </a:bodyPr>
          <a:lstStyle/>
          <a:p>
            <a:pPr marL="742950" indent="-742950">
              <a:spcAft>
                <a:spcPts val="2000"/>
              </a:spcAft>
              <a:buFont typeface="+mj-lt"/>
              <a:buAutoNum type="arabicParenR" startAt="6"/>
            </a:pPr>
            <a:r>
              <a:rPr lang="en-US" sz="3600" dirty="0" smtClean="0"/>
              <a:t>What is the ostensible subject </a:t>
            </a:r>
            <a:r>
              <a:rPr lang="en-US" sz="3600" dirty="0"/>
              <a:t>of a</a:t>
            </a:r>
            <a:r>
              <a:rPr lang="en-US" sz="3600" dirty="0" smtClean="0"/>
              <a:t> </a:t>
            </a:r>
            <a:r>
              <a:rPr lang="en-US" sz="3600" dirty="0"/>
              <a:t>letter </a:t>
            </a:r>
            <a:r>
              <a:rPr lang="en-US" sz="3600" dirty="0" smtClean="0"/>
              <a:t>Captain Wentworth </a:t>
            </a:r>
            <a:r>
              <a:rPr lang="en-US" sz="3600" dirty="0"/>
              <a:t>writes during the visit to the </a:t>
            </a:r>
            <a:r>
              <a:rPr lang="en-US" sz="3600" dirty="0" err="1" smtClean="0"/>
              <a:t>Musgroves</a:t>
            </a:r>
            <a:r>
              <a:rPr lang="en-US" sz="3600" dirty="0" smtClean="0"/>
              <a:t> in Bath?</a:t>
            </a:r>
            <a:r>
              <a:rPr lang="en-US" sz="3600" dirty="0" smtClean="0">
                <a:effectLst/>
              </a:rPr>
              <a:t> </a:t>
            </a:r>
            <a:endParaRPr lang="en-US" sz="3600" dirty="0" smtClean="0">
              <a:ea typeface="Avenir Next" charset="0"/>
              <a:cs typeface="Avenir Next" charset="0"/>
            </a:endParaRPr>
          </a:p>
          <a:p>
            <a:pPr marL="1612900" lvl="1" indent="-687388">
              <a:spcAft>
                <a:spcPts val="2000"/>
              </a:spcAft>
              <a:buFont typeface="+mj-lt"/>
              <a:buAutoNum type="alphaLcPeriod"/>
            </a:pPr>
            <a:r>
              <a:rPr lang="en-US" sz="3600" dirty="0" smtClean="0"/>
              <a:t>He is writing to secure tickets to the opera</a:t>
            </a:r>
            <a:endParaRPr lang="en-US" sz="3600" dirty="0" smtClean="0">
              <a:ea typeface="Avenir Next" charset="0"/>
              <a:cs typeface="Avenir Next" charset="0"/>
            </a:endParaRPr>
          </a:p>
          <a:p>
            <a:pPr marL="1612900" lvl="1" indent="-687388">
              <a:spcAft>
                <a:spcPts val="2000"/>
              </a:spcAft>
              <a:buFont typeface="+mj-lt"/>
              <a:buAutoNum type="alphaLcPeriod"/>
            </a:pPr>
            <a:r>
              <a:rPr lang="en-US" sz="3600" dirty="0" smtClean="0">
                <a:ea typeface="Avenir Next" charset="0"/>
                <a:cs typeface="Avenir Next" charset="0"/>
              </a:rPr>
              <a:t>H</a:t>
            </a:r>
            <a:r>
              <a:rPr lang="en-US" sz="3600" dirty="0" smtClean="0"/>
              <a:t>e is writing of his undying love for Anne</a:t>
            </a:r>
            <a:endParaRPr lang="en-US" sz="3600" dirty="0" smtClean="0">
              <a:ea typeface="Avenir Next" charset="0"/>
              <a:cs typeface="Avenir Next" charset="0"/>
            </a:endParaRPr>
          </a:p>
          <a:p>
            <a:pPr marL="1612900" lvl="1" indent="-687388">
              <a:spcAft>
                <a:spcPts val="2000"/>
              </a:spcAft>
              <a:buFont typeface="+mj-lt"/>
              <a:buAutoNum type="alphaLcPeriod"/>
            </a:pPr>
            <a:r>
              <a:rPr lang="en-US" sz="3600" dirty="0"/>
              <a:t>H</a:t>
            </a:r>
            <a:r>
              <a:rPr lang="en-US" sz="3600" dirty="0" smtClean="0"/>
              <a:t>e is writing to his London tailor to bespeak a new greatcoat</a:t>
            </a:r>
          </a:p>
          <a:p>
            <a:pPr marL="1612900" lvl="1" indent="-687388">
              <a:buFont typeface="+mj-lt"/>
              <a:buAutoNum type="alphaLcPeriod"/>
            </a:pPr>
            <a:r>
              <a:rPr lang="en-US" sz="3600" dirty="0"/>
              <a:t>H</a:t>
            </a:r>
            <a:r>
              <a:rPr lang="en-US" sz="3600" dirty="0" smtClean="0"/>
              <a:t>e is writing to get a miniature of </a:t>
            </a:r>
          </a:p>
          <a:p>
            <a:pPr marL="1612900" lvl="1">
              <a:spcAft>
                <a:spcPts val="2000"/>
              </a:spcAft>
            </a:pPr>
            <a:r>
              <a:rPr lang="en-US" sz="3600" dirty="0" err="1" smtClean="0"/>
              <a:t>Benwick</a:t>
            </a:r>
            <a:r>
              <a:rPr lang="en-US" sz="3600" dirty="0" smtClean="0"/>
              <a:t> reframed</a:t>
            </a:r>
            <a:endParaRPr lang="en-US" sz="3600" dirty="0" smtClean="0">
              <a:ea typeface="Avenir Next" charset="0"/>
              <a:cs typeface="Avenir Next"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187665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3118803"/>
          </a:xfrm>
          <a:prstGeom prst="rect">
            <a:avLst/>
          </a:prstGeom>
          <a:noFill/>
        </p:spPr>
        <p:txBody>
          <a:bodyPr wrap="square" rtlCol="0">
            <a:spAutoFit/>
          </a:bodyPr>
          <a:lstStyle/>
          <a:p>
            <a:pPr marL="742950" indent="-742950">
              <a:spcAft>
                <a:spcPts val="2000"/>
              </a:spcAft>
              <a:buFont typeface="+mj-lt"/>
              <a:buAutoNum type="arabicParenR" startAt="6"/>
            </a:pPr>
            <a:r>
              <a:rPr lang="en-US" sz="3600" dirty="0" smtClean="0"/>
              <a:t>What is the ostensible subject </a:t>
            </a:r>
            <a:r>
              <a:rPr lang="en-US" sz="3600" dirty="0"/>
              <a:t>of a</a:t>
            </a:r>
            <a:r>
              <a:rPr lang="en-US" sz="3600" dirty="0" smtClean="0"/>
              <a:t> </a:t>
            </a:r>
            <a:r>
              <a:rPr lang="en-US" sz="3600" dirty="0"/>
              <a:t>letter </a:t>
            </a:r>
            <a:r>
              <a:rPr lang="en-US" sz="3600" dirty="0" smtClean="0"/>
              <a:t>Captain Wentworth </a:t>
            </a:r>
            <a:r>
              <a:rPr lang="en-US" sz="3600" dirty="0"/>
              <a:t>writes during the visit to the </a:t>
            </a:r>
            <a:r>
              <a:rPr lang="en-US" sz="3600" dirty="0" err="1" smtClean="0"/>
              <a:t>Musgroves</a:t>
            </a:r>
            <a:r>
              <a:rPr lang="en-US" sz="3600" dirty="0" smtClean="0"/>
              <a:t> in Bath?</a:t>
            </a:r>
            <a:r>
              <a:rPr lang="en-US" sz="3600" dirty="0" smtClean="0">
                <a:effectLst/>
              </a:rPr>
              <a:t> </a:t>
            </a:r>
            <a:endParaRPr lang="en-US" sz="3600" dirty="0" smtClean="0">
              <a:ea typeface="Avenir Next" charset="0"/>
              <a:cs typeface="Avenir Next" charset="0"/>
            </a:endParaRPr>
          </a:p>
          <a:p>
            <a:pPr marL="1668462" lvl="1" indent="-742950">
              <a:buFont typeface="+mj-lt"/>
              <a:buAutoNum type="alphaLcPeriod" startAt="4"/>
            </a:pPr>
            <a:r>
              <a:rPr lang="en-US" sz="3600" dirty="0" smtClean="0"/>
              <a:t>He is writing to get a miniature of </a:t>
            </a:r>
          </a:p>
          <a:p>
            <a:pPr marL="1612900" lvl="1">
              <a:spcAft>
                <a:spcPts val="2000"/>
              </a:spcAft>
            </a:pPr>
            <a:r>
              <a:rPr lang="en-US" sz="3600" dirty="0" err="1" smtClean="0"/>
              <a:t>Benwick</a:t>
            </a:r>
            <a:r>
              <a:rPr lang="en-US" sz="3600" dirty="0" smtClean="0"/>
              <a:t> reframed</a:t>
            </a:r>
            <a:endParaRPr lang="en-US" sz="3600" dirty="0" smtClean="0">
              <a:ea typeface="Avenir Next" charset="0"/>
              <a:cs typeface="Avenir Next" charset="0"/>
            </a:endParaRPr>
          </a:p>
        </p:txBody>
      </p:sp>
    </p:spTree>
    <p:extLst>
      <p:ext uri="{BB962C8B-B14F-4D97-AF65-F5344CB8AC3E}">
        <p14:creationId xmlns:p14="http://schemas.microsoft.com/office/powerpoint/2010/main" val="1587044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442242"/>
          </a:xfrm>
          <a:prstGeom prst="rect">
            <a:avLst/>
          </a:prstGeom>
          <a:noFill/>
        </p:spPr>
        <p:txBody>
          <a:bodyPr wrap="square" rtlCol="0">
            <a:spAutoFit/>
          </a:bodyPr>
          <a:lstStyle/>
          <a:p>
            <a:pPr marL="742950" indent="-742950">
              <a:spcAft>
                <a:spcPts val="2000"/>
              </a:spcAft>
              <a:buFont typeface="+mj-lt"/>
              <a:buAutoNum type="arabicParenR" startAt="7"/>
            </a:pPr>
            <a:r>
              <a:rPr lang="en-US" sz="3600" dirty="0" smtClean="0"/>
              <a:t>What is </a:t>
            </a:r>
            <a:r>
              <a:rPr lang="en-US" sz="3600" dirty="0"/>
              <a:t>the “domestic hurricane” in the Musgrove household</a:t>
            </a:r>
            <a:r>
              <a:rPr lang="en-US" sz="3600" dirty="0" smtClean="0"/>
              <a:t>?</a:t>
            </a:r>
            <a:r>
              <a:rPr lang="en-US" sz="3600" dirty="0" smtClean="0">
                <a:effectLst/>
              </a:rPr>
              <a:t> </a:t>
            </a:r>
            <a:endParaRPr lang="en-US" sz="3600" dirty="0" smtClean="0">
              <a:ea typeface="Avenir Next" charset="0"/>
              <a:cs typeface="Avenir Next" charset="0"/>
            </a:endParaRPr>
          </a:p>
          <a:p>
            <a:pPr marL="1612900" lvl="1" indent="-687388">
              <a:spcAft>
                <a:spcPts val="2000"/>
              </a:spcAft>
              <a:buFont typeface="+mj-lt"/>
              <a:buAutoNum type="alphaLcPeriod"/>
            </a:pPr>
            <a:r>
              <a:rPr lang="en-US" sz="3600" dirty="0" smtClean="0"/>
              <a:t>Charles and Mary fight constantly</a:t>
            </a:r>
            <a:endParaRPr lang="en-US" sz="3600" dirty="0" smtClean="0">
              <a:ea typeface="Avenir Next" charset="0"/>
              <a:cs typeface="Avenir Next" charset="0"/>
            </a:endParaRPr>
          </a:p>
          <a:p>
            <a:pPr marL="1612900" lvl="1" indent="-687388">
              <a:spcAft>
                <a:spcPts val="2000"/>
              </a:spcAft>
              <a:buFont typeface="+mj-lt"/>
              <a:buAutoNum type="alphaLcPeriod"/>
            </a:pPr>
            <a:r>
              <a:rPr lang="en-US" sz="3600" dirty="0" smtClean="0"/>
              <a:t>Louisa is prone to the vapors </a:t>
            </a:r>
          </a:p>
          <a:p>
            <a:pPr marL="1612900" lvl="1" indent="-687388">
              <a:spcAft>
                <a:spcPts val="2000"/>
              </a:spcAft>
              <a:buFont typeface="+mj-lt"/>
              <a:buAutoNum type="alphaLcPeriod"/>
            </a:pPr>
            <a:r>
              <a:rPr lang="en-US" sz="3600" dirty="0" smtClean="0"/>
              <a:t>The children are home for the holidays</a:t>
            </a:r>
          </a:p>
          <a:p>
            <a:pPr marL="1612900" lvl="1" indent="-687388">
              <a:buFont typeface="+mj-lt"/>
              <a:buAutoNum type="alphaLcPeriod"/>
            </a:pPr>
            <a:r>
              <a:rPr lang="en-US" sz="3600" dirty="0" smtClean="0"/>
              <a:t>Mrs. Musgrove berates the cook</a:t>
            </a:r>
            <a:endParaRPr lang="en-US" sz="3600" dirty="0" smtClean="0">
              <a:ea typeface="Avenir Next" charset="0"/>
              <a:cs typeface="Avenir Next"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1798481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010807"/>
          </a:xfrm>
          <a:prstGeom prst="rect">
            <a:avLst/>
          </a:prstGeom>
          <a:noFill/>
        </p:spPr>
        <p:txBody>
          <a:bodyPr wrap="square" rtlCol="0">
            <a:spAutoFit/>
          </a:bodyPr>
          <a:lstStyle/>
          <a:p>
            <a:pPr marL="742950" indent="-742950">
              <a:spcAft>
                <a:spcPts val="2000"/>
              </a:spcAft>
              <a:buFont typeface="+mj-lt"/>
              <a:buAutoNum type="arabicParenR" startAt="7"/>
            </a:pPr>
            <a:r>
              <a:rPr lang="en-US" sz="3600" dirty="0" smtClean="0"/>
              <a:t>What is </a:t>
            </a:r>
            <a:r>
              <a:rPr lang="en-US" sz="3600" dirty="0"/>
              <a:t>the “domestic hurricane” in the Musgrove </a:t>
            </a:r>
            <a:r>
              <a:rPr lang="en-US" sz="3600" dirty="0" smtClean="0"/>
              <a:t>household?</a:t>
            </a:r>
            <a:r>
              <a:rPr lang="en-US" sz="3600" dirty="0" smtClean="0">
                <a:effectLst/>
              </a:rPr>
              <a:t> </a:t>
            </a:r>
            <a:endParaRPr lang="en-US" sz="3600" dirty="0" smtClean="0">
              <a:ea typeface="Avenir Next" charset="0"/>
              <a:cs typeface="Avenir Next" charset="0"/>
            </a:endParaRPr>
          </a:p>
          <a:p>
            <a:pPr marL="1668462" lvl="1" indent="-742950">
              <a:spcAft>
                <a:spcPts val="2000"/>
              </a:spcAft>
              <a:buFont typeface="+mj-lt"/>
              <a:buAutoNum type="alphaLcPeriod" startAt="3"/>
            </a:pPr>
            <a:r>
              <a:rPr lang="en-US" sz="3600" dirty="0" smtClean="0"/>
              <a:t>The children are home for the holidays</a:t>
            </a:r>
          </a:p>
        </p:txBody>
      </p:sp>
      <p:sp>
        <p:nvSpPr>
          <p:cNvPr id="2" name="TextBox 1"/>
          <p:cNvSpPr txBox="1"/>
          <p:nvPr/>
        </p:nvSpPr>
        <p:spPr>
          <a:xfrm>
            <a:off x="1604513" y="3041571"/>
            <a:ext cx="10351697" cy="3816429"/>
          </a:xfrm>
          <a:prstGeom prst="rect">
            <a:avLst/>
          </a:prstGeom>
          <a:noFill/>
        </p:spPr>
        <p:txBody>
          <a:bodyPr wrap="square" rtlCol="0">
            <a:spAutoFit/>
          </a:bodyPr>
          <a:lstStyle/>
          <a:p>
            <a:r>
              <a:rPr lang="en-US" sz="3200" dirty="0" smtClean="0"/>
              <a:t>“</a:t>
            </a:r>
            <a:r>
              <a:rPr lang="en-US" sz="3200" dirty="0"/>
              <a:t>The </a:t>
            </a:r>
            <a:r>
              <a:rPr lang="en-US" sz="3200" dirty="0" err="1"/>
              <a:t>Musgroves</a:t>
            </a:r>
            <a:r>
              <a:rPr lang="en-US" sz="3200" dirty="0"/>
              <a:t> came back to receive their happy boys and girls from school</a:t>
            </a:r>
            <a:r>
              <a:rPr lang="mr-IN" sz="3200" dirty="0" smtClean="0"/>
              <a:t>…</a:t>
            </a:r>
            <a:r>
              <a:rPr lang="en-US" sz="3200" dirty="0" smtClean="0"/>
              <a:t>chattering girls</a:t>
            </a:r>
            <a:r>
              <a:rPr lang="mr-IN" sz="3200" dirty="0" smtClean="0"/>
              <a:t>…</a:t>
            </a:r>
            <a:r>
              <a:rPr lang="en-US" sz="3200" dirty="0" smtClean="0"/>
              <a:t>riotous boys</a:t>
            </a:r>
            <a:r>
              <a:rPr lang="mr-IN" sz="3200" dirty="0" smtClean="0"/>
              <a:t>…</a:t>
            </a:r>
            <a:r>
              <a:rPr lang="en-US" sz="3200" dirty="0" smtClean="0"/>
              <a:t>roaring </a:t>
            </a:r>
            <a:r>
              <a:rPr lang="en-US" sz="3200" dirty="0"/>
              <a:t>Christmas </a:t>
            </a:r>
            <a:r>
              <a:rPr lang="en-US" sz="3200" dirty="0" smtClean="0"/>
              <a:t>fire</a:t>
            </a:r>
            <a:r>
              <a:rPr lang="mr-IN" sz="3200" dirty="0" smtClean="0"/>
              <a:t>…</a:t>
            </a:r>
            <a:r>
              <a:rPr lang="en-US" sz="3200" dirty="0" err="1"/>
              <a:t>clamour</a:t>
            </a:r>
            <a:r>
              <a:rPr lang="en-US" sz="3200" dirty="0"/>
              <a:t> of the </a:t>
            </a:r>
            <a:r>
              <a:rPr lang="en-US" sz="3200" dirty="0" smtClean="0"/>
              <a:t>children... Anne</a:t>
            </a:r>
            <a:r>
              <a:rPr lang="en-US" sz="3200" dirty="0"/>
              <a:t>, judging from her own temperament, would have deemed such a domestic hurricane a bad restorative of the </a:t>
            </a:r>
            <a:r>
              <a:rPr lang="en-US" sz="3200" dirty="0" smtClean="0"/>
              <a:t>nerves</a:t>
            </a:r>
            <a:r>
              <a:rPr lang="mr-IN" sz="3200" dirty="0" smtClean="0"/>
              <a:t>…</a:t>
            </a:r>
            <a:r>
              <a:rPr lang="en-US" sz="3200" dirty="0" smtClean="0"/>
              <a:t>but </a:t>
            </a:r>
            <a:r>
              <a:rPr lang="en-US" sz="3200" dirty="0" err="1"/>
              <a:t>Mrs</a:t>
            </a:r>
            <a:r>
              <a:rPr lang="en-US" sz="3200" dirty="0"/>
              <a:t> Musgrove, </a:t>
            </a:r>
            <a:r>
              <a:rPr lang="en-US" sz="3200" dirty="0" smtClean="0"/>
              <a:t>[observed] </a:t>
            </a:r>
            <a:r>
              <a:rPr lang="mr-IN" sz="3200" dirty="0" smtClean="0"/>
              <a:t>…</a:t>
            </a:r>
            <a:r>
              <a:rPr lang="en-US" sz="3200" dirty="0" smtClean="0"/>
              <a:t>that nothing </a:t>
            </a:r>
            <a:r>
              <a:rPr lang="en-US" sz="3200" dirty="0"/>
              <a:t>was so likely to do her good as a little quiet cheerfulness at home</a:t>
            </a:r>
            <a:r>
              <a:rPr lang="en-US" sz="3200" dirty="0" smtClean="0"/>
              <a:t>.”</a:t>
            </a:r>
            <a:endParaRPr lang="en-US" sz="3200" dirty="0"/>
          </a:p>
          <a:p>
            <a:endParaRPr lang="en-US" dirty="0"/>
          </a:p>
        </p:txBody>
      </p:sp>
    </p:spTree>
    <p:extLst>
      <p:ext uri="{BB962C8B-B14F-4D97-AF65-F5344CB8AC3E}">
        <p14:creationId xmlns:p14="http://schemas.microsoft.com/office/powerpoint/2010/main" val="1429706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442242"/>
          </a:xfrm>
          <a:prstGeom prst="rect">
            <a:avLst/>
          </a:prstGeom>
          <a:noFill/>
        </p:spPr>
        <p:txBody>
          <a:bodyPr wrap="square" rtlCol="0">
            <a:spAutoFit/>
          </a:bodyPr>
          <a:lstStyle/>
          <a:p>
            <a:pPr marL="742950" indent="-742950">
              <a:spcAft>
                <a:spcPts val="2000"/>
              </a:spcAft>
              <a:buFont typeface="+mj-lt"/>
              <a:buAutoNum type="arabicParenR" startAt="8"/>
            </a:pPr>
            <a:r>
              <a:rPr lang="en-US" sz="3600" dirty="0" smtClean="0"/>
              <a:t>What </a:t>
            </a:r>
            <a:r>
              <a:rPr lang="en-US" sz="3600" dirty="0"/>
              <a:t>is one change the Crofts make to </a:t>
            </a:r>
            <a:r>
              <a:rPr lang="en-US" sz="3600" dirty="0" err="1"/>
              <a:t>Kellynch</a:t>
            </a:r>
            <a:r>
              <a:rPr lang="en-US" sz="3600" dirty="0"/>
              <a:t> Hall? </a:t>
            </a:r>
          </a:p>
          <a:p>
            <a:pPr marL="1612900" lvl="1" indent="-687388">
              <a:spcAft>
                <a:spcPts val="2000"/>
              </a:spcAft>
              <a:buFont typeface="+mj-lt"/>
              <a:buAutoNum type="alphaLcPeriod"/>
            </a:pPr>
            <a:r>
              <a:rPr lang="en-US" sz="3600" dirty="0"/>
              <a:t>T</a:t>
            </a:r>
            <a:r>
              <a:rPr lang="en-US" sz="3600" dirty="0" smtClean="0"/>
              <a:t>hey redecorate the master bedroom</a:t>
            </a:r>
          </a:p>
          <a:p>
            <a:pPr marL="1612900" lvl="1" indent="-687388">
              <a:spcAft>
                <a:spcPts val="2000"/>
              </a:spcAft>
              <a:buFont typeface="+mj-lt"/>
              <a:buAutoNum type="alphaLcPeriod"/>
            </a:pPr>
            <a:r>
              <a:rPr lang="en-US" sz="3600" dirty="0" smtClean="0"/>
              <a:t>They remove mirrors  </a:t>
            </a:r>
          </a:p>
          <a:p>
            <a:pPr marL="1612900" lvl="1" indent="-687388">
              <a:spcAft>
                <a:spcPts val="2000"/>
              </a:spcAft>
              <a:buFont typeface="+mj-lt"/>
              <a:buAutoNum type="alphaLcPeriod"/>
            </a:pPr>
            <a:r>
              <a:rPr lang="en-US" sz="3600" dirty="0" smtClean="0"/>
              <a:t>They install a new water closet </a:t>
            </a:r>
          </a:p>
          <a:p>
            <a:pPr marL="1612900" lvl="1" indent="-687388">
              <a:spcAft>
                <a:spcPts val="2000"/>
              </a:spcAft>
              <a:buFont typeface="+mj-lt"/>
              <a:buAutoNum type="alphaLcPeriod"/>
            </a:pPr>
            <a:r>
              <a:rPr lang="en-US" sz="3600" dirty="0" smtClean="0"/>
              <a:t>They build a hothouse</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
        <p:nvSpPr>
          <p:cNvPr id="2" name="TextBox 1"/>
          <p:cNvSpPr txBox="1"/>
          <p:nvPr/>
        </p:nvSpPr>
        <p:spPr>
          <a:xfrm>
            <a:off x="1742536" y="5313872"/>
            <a:ext cx="5773825" cy="646331"/>
          </a:xfrm>
          <a:prstGeom prst="rect">
            <a:avLst/>
          </a:prstGeom>
          <a:noFill/>
        </p:spPr>
        <p:txBody>
          <a:bodyPr wrap="none" rtlCol="0">
            <a:spAutoFit/>
          </a:bodyPr>
          <a:lstStyle/>
          <a:p>
            <a:r>
              <a:rPr lang="en-US" sz="3600" dirty="0" smtClean="0"/>
              <a:t>Bonus: What else do they do?</a:t>
            </a:r>
            <a:endParaRPr lang="en-US" sz="3600" dirty="0"/>
          </a:p>
        </p:txBody>
      </p:sp>
    </p:spTree>
    <p:extLst>
      <p:ext uri="{BB962C8B-B14F-4D97-AF65-F5344CB8AC3E}">
        <p14:creationId xmlns:p14="http://schemas.microsoft.com/office/powerpoint/2010/main" val="1506137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010807"/>
          </a:xfrm>
          <a:prstGeom prst="rect">
            <a:avLst/>
          </a:prstGeom>
          <a:noFill/>
        </p:spPr>
        <p:txBody>
          <a:bodyPr wrap="square" rtlCol="0">
            <a:spAutoFit/>
          </a:bodyPr>
          <a:lstStyle/>
          <a:p>
            <a:pPr marL="742950" indent="-742950">
              <a:spcAft>
                <a:spcPts val="2000"/>
              </a:spcAft>
              <a:buFont typeface="+mj-lt"/>
              <a:buAutoNum type="arabicParenR" startAt="8"/>
            </a:pPr>
            <a:r>
              <a:rPr lang="en-US" sz="3600" dirty="0" smtClean="0"/>
              <a:t>What </a:t>
            </a:r>
            <a:r>
              <a:rPr lang="en-US" sz="3600" dirty="0"/>
              <a:t>is one change the Crofts make to </a:t>
            </a:r>
            <a:r>
              <a:rPr lang="en-US" sz="3600" dirty="0" err="1"/>
              <a:t>Kellynch</a:t>
            </a:r>
            <a:r>
              <a:rPr lang="en-US" sz="3600" dirty="0"/>
              <a:t> Hall? </a:t>
            </a:r>
          </a:p>
          <a:p>
            <a:pPr marL="1668462" lvl="1" indent="-742950">
              <a:spcAft>
                <a:spcPts val="2000"/>
              </a:spcAft>
              <a:buFont typeface="+mj-lt"/>
              <a:buAutoNum type="alphaLcPeriod" startAt="2"/>
            </a:pPr>
            <a:r>
              <a:rPr lang="en-US" sz="3600" dirty="0" smtClean="0"/>
              <a:t>They remove mirrors  </a:t>
            </a:r>
          </a:p>
        </p:txBody>
      </p:sp>
      <p:sp>
        <p:nvSpPr>
          <p:cNvPr id="5" name="TextBox 4"/>
          <p:cNvSpPr txBox="1"/>
          <p:nvPr/>
        </p:nvSpPr>
        <p:spPr>
          <a:xfrm>
            <a:off x="1949570" y="3433313"/>
            <a:ext cx="9558068" cy="1754326"/>
          </a:xfrm>
          <a:prstGeom prst="rect">
            <a:avLst/>
          </a:prstGeom>
          <a:noFill/>
        </p:spPr>
        <p:txBody>
          <a:bodyPr wrap="square" rtlCol="0">
            <a:spAutoFit/>
          </a:bodyPr>
          <a:lstStyle/>
          <a:p>
            <a:r>
              <a:rPr lang="en-US" sz="3600" dirty="0" smtClean="0"/>
              <a:t>“I </a:t>
            </a:r>
            <a:r>
              <a:rPr lang="en-US" sz="3600" dirty="0"/>
              <a:t>have done very little besides sending away some of the large looking-glasses from my </a:t>
            </a:r>
            <a:r>
              <a:rPr lang="en-US" sz="3600" dirty="0" smtClean="0"/>
              <a:t>dressing-room.”</a:t>
            </a:r>
            <a:endParaRPr lang="en-US" sz="3600" dirty="0"/>
          </a:p>
        </p:txBody>
      </p:sp>
    </p:spTree>
    <p:extLst>
      <p:ext uri="{BB962C8B-B14F-4D97-AF65-F5344CB8AC3E}">
        <p14:creationId xmlns:p14="http://schemas.microsoft.com/office/powerpoint/2010/main" val="9741478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996240"/>
          </a:xfrm>
          <a:prstGeom prst="rect">
            <a:avLst/>
          </a:prstGeom>
          <a:noFill/>
        </p:spPr>
        <p:txBody>
          <a:bodyPr wrap="square" rtlCol="0">
            <a:spAutoFit/>
          </a:bodyPr>
          <a:lstStyle/>
          <a:p>
            <a:pPr marL="742950" indent="-742950">
              <a:spcAft>
                <a:spcPts val="2000"/>
              </a:spcAft>
              <a:buFont typeface="+mj-lt"/>
              <a:buAutoNum type="arabicParenR" startAt="9"/>
            </a:pPr>
            <a:r>
              <a:rPr lang="en-US" sz="3600" dirty="0" smtClean="0"/>
              <a:t>Which </a:t>
            </a:r>
            <a:r>
              <a:rPr lang="en-US" sz="3600" dirty="0"/>
              <a:t>person known to </a:t>
            </a:r>
            <a:r>
              <a:rPr lang="en-US" sz="3600" dirty="0" smtClean="0"/>
              <a:t>Anne has </a:t>
            </a:r>
            <a:r>
              <a:rPr lang="en-US" sz="3600" dirty="0"/>
              <a:t>a “</a:t>
            </a:r>
            <a:r>
              <a:rPr lang="en-US" sz="3600" dirty="0" err="1"/>
              <a:t>squareness</a:t>
            </a:r>
            <a:r>
              <a:rPr lang="en-US" sz="3600" dirty="0"/>
              <a:t>, uprightness, and </a:t>
            </a:r>
            <a:r>
              <a:rPr lang="en-US" sz="3600" dirty="0" err="1"/>
              <a:t>vigour</a:t>
            </a:r>
            <a:r>
              <a:rPr lang="en-US" sz="3600" dirty="0"/>
              <a:t> of form, which gave importance to [his/her] person</a:t>
            </a:r>
            <a:r>
              <a:rPr lang="en-US" sz="3600" dirty="0" smtClean="0"/>
              <a:t>?”</a:t>
            </a:r>
          </a:p>
          <a:p>
            <a:pPr marL="1612900" lvl="1" indent="-687388">
              <a:spcAft>
                <a:spcPts val="2000"/>
              </a:spcAft>
              <a:buFont typeface="+mj-lt"/>
              <a:buAutoNum type="alphaLcPeriod"/>
            </a:pPr>
            <a:r>
              <a:rPr lang="en-US" sz="3600" dirty="0"/>
              <a:t>Mrs. </a:t>
            </a:r>
            <a:r>
              <a:rPr lang="en-US" sz="3600" dirty="0" smtClean="0"/>
              <a:t>Smith</a:t>
            </a:r>
          </a:p>
          <a:p>
            <a:pPr marL="1612900" lvl="1" indent="-687388">
              <a:spcAft>
                <a:spcPts val="2000"/>
              </a:spcAft>
              <a:buFont typeface="+mj-lt"/>
              <a:buAutoNum type="alphaLcPeriod"/>
            </a:pPr>
            <a:r>
              <a:rPr lang="en-US" sz="3600" dirty="0" smtClean="0"/>
              <a:t>Captain </a:t>
            </a:r>
            <a:r>
              <a:rPr lang="en-US" sz="3600" dirty="0" err="1" smtClean="0"/>
              <a:t>Harville</a:t>
            </a:r>
            <a:endParaRPr lang="en-US" sz="3600" dirty="0" smtClean="0"/>
          </a:p>
          <a:p>
            <a:pPr marL="1612900" lvl="1" indent="-687388">
              <a:spcAft>
                <a:spcPts val="2000"/>
              </a:spcAft>
              <a:buFont typeface="+mj-lt"/>
              <a:buAutoNum type="alphaLcPeriod"/>
            </a:pPr>
            <a:r>
              <a:rPr lang="en-US" sz="3600" dirty="0" smtClean="0"/>
              <a:t>Mrs</a:t>
            </a:r>
            <a:r>
              <a:rPr lang="en-US" sz="3600" dirty="0"/>
              <a:t>. </a:t>
            </a:r>
            <a:r>
              <a:rPr lang="en-US" sz="3600" dirty="0" smtClean="0"/>
              <a:t>Croft</a:t>
            </a:r>
          </a:p>
          <a:p>
            <a:pPr marL="1612900" lvl="1" indent="-687388">
              <a:spcAft>
                <a:spcPts val="2000"/>
              </a:spcAft>
              <a:buFont typeface="+mj-lt"/>
              <a:buAutoNum type="alphaLcPeriod"/>
            </a:pPr>
            <a:r>
              <a:rPr lang="en-US" sz="3600" dirty="0" smtClean="0"/>
              <a:t>Sir Walter</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20564184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564805"/>
          </a:xfrm>
          <a:prstGeom prst="rect">
            <a:avLst/>
          </a:prstGeom>
          <a:noFill/>
        </p:spPr>
        <p:txBody>
          <a:bodyPr wrap="square" rtlCol="0">
            <a:spAutoFit/>
          </a:bodyPr>
          <a:lstStyle/>
          <a:p>
            <a:pPr marL="742950" indent="-742950">
              <a:spcAft>
                <a:spcPts val="2000"/>
              </a:spcAft>
              <a:buFont typeface="+mj-lt"/>
              <a:buAutoNum type="arabicParenR" startAt="9"/>
            </a:pPr>
            <a:r>
              <a:rPr lang="en-US" sz="3600" dirty="0" smtClean="0"/>
              <a:t>Which person known to Anne has a “</a:t>
            </a:r>
            <a:r>
              <a:rPr lang="en-US" sz="3600" dirty="0" err="1" smtClean="0"/>
              <a:t>squareness</a:t>
            </a:r>
            <a:r>
              <a:rPr lang="en-US" sz="3600" dirty="0" smtClean="0"/>
              <a:t>, uprightness, and </a:t>
            </a:r>
            <a:r>
              <a:rPr lang="en-US" sz="3600" dirty="0" err="1" smtClean="0"/>
              <a:t>vigour</a:t>
            </a:r>
            <a:r>
              <a:rPr lang="en-US" sz="3600" dirty="0" smtClean="0"/>
              <a:t> of form, which gave importance to [his/her] person?”</a:t>
            </a:r>
            <a:endParaRPr lang="en-US" sz="3600" dirty="0"/>
          </a:p>
          <a:p>
            <a:pPr marL="1668462" lvl="1" indent="-742950">
              <a:spcAft>
                <a:spcPts val="2000"/>
              </a:spcAft>
              <a:buFont typeface="+mj-lt"/>
              <a:buAutoNum type="alphaLcPeriod" startAt="3"/>
            </a:pPr>
            <a:r>
              <a:rPr lang="en-US" sz="3600" dirty="0" smtClean="0"/>
              <a:t>Mrs. Croft</a:t>
            </a:r>
          </a:p>
        </p:txBody>
      </p:sp>
      <p:sp>
        <p:nvSpPr>
          <p:cNvPr id="5" name="TextBox 4"/>
          <p:cNvSpPr txBox="1"/>
          <p:nvPr/>
        </p:nvSpPr>
        <p:spPr>
          <a:xfrm>
            <a:off x="1949570" y="3433313"/>
            <a:ext cx="9558068" cy="3046988"/>
          </a:xfrm>
          <a:prstGeom prst="rect">
            <a:avLst/>
          </a:prstGeom>
          <a:noFill/>
        </p:spPr>
        <p:txBody>
          <a:bodyPr wrap="square" rtlCol="0">
            <a:spAutoFit/>
          </a:bodyPr>
          <a:lstStyle/>
          <a:p>
            <a:r>
              <a:rPr lang="en-US" sz="3200" dirty="0" smtClean="0"/>
              <a:t>She also: “had </a:t>
            </a:r>
            <a:r>
              <a:rPr lang="en-US" sz="3200" dirty="0"/>
              <a:t>bright dark eyes, good teeth, and altogether an agreeable face; though her reddened and weather-beaten </a:t>
            </a:r>
            <a:r>
              <a:rPr lang="en-US" sz="3200" dirty="0" smtClean="0"/>
              <a:t>complexion</a:t>
            </a:r>
            <a:r>
              <a:rPr lang="mr-IN" sz="3200" dirty="0" smtClean="0"/>
              <a:t>…</a:t>
            </a:r>
            <a:r>
              <a:rPr lang="en-US" sz="3200" dirty="0" smtClean="0"/>
              <a:t> </a:t>
            </a:r>
            <a:r>
              <a:rPr lang="en-US" sz="3200" dirty="0"/>
              <a:t>made her seem to have lived some years longer in the world than her real eight-and-thirty. Her manners were open, easy, and </a:t>
            </a:r>
            <a:r>
              <a:rPr lang="en-US" sz="3200" dirty="0" smtClean="0"/>
              <a:t>decided</a:t>
            </a:r>
            <a:r>
              <a:rPr lang="mr-IN" sz="3200" dirty="0" smtClean="0"/>
              <a:t>…</a:t>
            </a:r>
            <a:r>
              <a:rPr lang="en-US" sz="3200" dirty="0" smtClean="0"/>
              <a:t>”</a:t>
            </a:r>
            <a:endParaRPr lang="en-US" sz="3200" dirty="0"/>
          </a:p>
        </p:txBody>
      </p:sp>
    </p:spTree>
    <p:extLst>
      <p:ext uri="{BB962C8B-B14F-4D97-AF65-F5344CB8AC3E}">
        <p14:creationId xmlns:p14="http://schemas.microsoft.com/office/powerpoint/2010/main" val="622754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5683607"/>
          </a:xfrm>
          <a:prstGeom prst="rect">
            <a:avLst/>
          </a:prstGeom>
          <a:noFill/>
        </p:spPr>
        <p:txBody>
          <a:bodyPr wrap="square" rtlCol="0">
            <a:spAutoFit/>
          </a:bodyPr>
          <a:lstStyle/>
          <a:p>
            <a:pPr marL="742950" indent="-742950">
              <a:spcAft>
                <a:spcPts val="2000"/>
              </a:spcAft>
              <a:buFont typeface="+mj-lt"/>
              <a:buAutoNum type="arabicParenR"/>
            </a:pPr>
            <a:r>
              <a:rPr lang="en-US" sz="4000" dirty="0" smtClean="0">
                <a:ea typeface="Avenir Next" charset="0"/>
                <a:cs typeface="Avenir Next" charset="0"/>
              </a:rPr>
              <a:t>How old is Anne Elliot at the beginning of the novel?</a:t>
            </a:r>
          </a:p>
          <a:p>
            <a:pPr marL="1612900" lvl="1" indent="-687388">
              <a:spcAft>
                <a:spcPts val="2000"/>
              </a:spcAft>
              <a:buFont typeface="+mj-lt"/>
              <a:buAutoNum type="alphaLcPeriod"/>
            </a:pPr>
            <a:r>
              <a:rPr lang="en-US" sz="4000" dirty="0" smtClean="0">
                <a:ea typeface="Avenir Next" charset="0"/>
                <a:cs typeface="Avenir Next" charset="0"/>
              </a:rPr>
              <a:t>34</a:t>
            </a:r>
          </a:p>
          <a:p>
            <a:pPr marL="1612900" lvl="1" indent="-687388">
              <a:spcAft>
                <a:spcPts val="2000"/>
              </a:spcAft>
              <a:buFont typeface="+mj-lt"/>
              <a:buAutoNum type="alphaLcPeriod"/>
            </a:pPr>
            <a:r>
              <a:rPr lang="en-US" sz="4000" dirty="0" smtClean="0">
                <a:ea typeface="Avenir Next" charset="0"/>
                <a:cs typeface="Avenir Next" charset="0"/>
              </a:rPr>
              <a:t>27</a:t>
            </a:r>
          </a:p>
          <a:p>
            <a:pPr marL="1612900" lvl="1" indent="-687388">
              <a:spcAft>
                <a:spcPts val="2000"/>
              </a:spcAft>
              <a:buFont typeface="+mj-lt"/>
              <a:buAutoNum type="alphaLcPeriod"/>
            </a:pPr>
            <a:r>
              <a:rPr lang="en-US" sz="4000" dirty="0" smtClean="0">
                <a:ea typeface="Avenir Next" charset="0"/>
                <a:cs typeface="Avenir Next" charset="0"/>
              </a:rPr>
              <a:t>25</a:t>
            </a:r>
          </a:p>
          <a:p>
            <a:pPr marL="1612900" lvl="1" indent="-687388">
              <a:spcAft>
                <a:spcPts val="2000"/>
              </a:spcAft>
              <a:buFont typeface="+mj-lt"/>
              <a:buAutoNum type="alphaLcPeriod"/>
            </a:pPr>
            <a:r>
              <a:rPr lang="en-US" sz="4000" dirty="0" smtClean="0">
                <a:ea typeface="Avenir Next" charset="0"/>
                <a:cs typeface="Avenir Next" charset="0"/>
              </a:rPr>
              <a:t>38</a:t>
            </a:r>
          </a:p>
          <a:p>
            <a:pPr marL="2127250" lvl="1" indent="-755650">
              <a:spcAft>
                <a:spcPts val="600"/>
              </a:spcAft>
              <a:buFont typeface="+mj-lt"/>
              <a:buAutoNum type="alphaLcPeriod"/>
            </a:pPr>
            <a:endParaRPr lang="en-US" sz="4000" dirty="0" smtClean="0">
              <a:ea typeface="Avenir Next" charset="0"/>
              <a:cs typeface="Avenir Next"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1637952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442242"/>
          </a:xfrm>
          <a:prstGeom prst="rect">
            <a:avLst/>
          </a:prstGeom>
          <a:noFill/>
        </p:spPr>
        <p:txBody>
          <a:bodyPr wrap="square" rtlCol="0">
            <a:spAutoFit/>
          </a:bodyPr>
          <a:lstStyle/>
          <a:p>
            <a:pPr marL="742950" indent="-742950">
              <a:spcAft>
                <a:spcPts val="2000"/>
              </a:spcAft>
              <a:buFont typeface="+mj-lt"/>
              <a:buAutoNum type="arabicParenR" startAt="10"/>
            </a:pPr>
            <a:r>
              <a:rPr lang="en-US" sz="3600" dirty="0" smtClean="0"/>
              <a:t>What </a:t>
            </a:r>
            <a:r>
              <a:rPr lang="en-US" sz="3600" dirty="0"/>
              <a:t>is the name of the horse Willoughby intends to give Marianne? </a:t>
            </a:r>
            <a:r>
              <a:rPr lang="en-US" sz="3600" dirty="0" smtClean="0">
                <a:effectLst/>
              </a:rPr>
              <a:t>  </a:t>
            </a:r>
            <a:endParaRPr lang="en-US" sz="3600" dirty="0" smtClean="0"/>
          </a:p>
          <a:p>
            <a:pPr marL="1612900" lvl="1" indent="-687388">
              <a:spcAft>
                <a:spcPts val="2000"/>
              </a:spcAft>
              <a:buFont typeface="+mj-lt"/>
              <a:buAutoNum type="alphaLcPeriod"/>
            </a:pPr>
            <a:r>
              <a:rPr lang="en-US" sz="3600" dirty="0" smtClean="0"/>
              <a:t>Queen Mab</a:t>
            </a:r>
          </a:p>
          <a:p>
            <a:pPr marL="1612900" lvl="1" indent="-687388">
              <a:spcAft>
                <a:spcPts val="2000"/>
              </a:spcAft>
              <a:buFont typeface="+mj-lt"/>
              <a:buAutoNum type="alphaLcPeriod"/>
            </a:pPr>
            <a:r>
              <a:rPr lang="en-US" sz="3600" dirty="0" smtClean="0"/>
              <a:t>Bessy </a:t>
            </a:r>
          </a:p>
          <a:p>
            <a:pPr marL="1612900" lvl="1" indent="-687388">
              <a:spcAft>
                <a:spcPts val="2000"/>
              </a:spcAft>
              <a:buFont typeface="+mj-lt"/>
              <a:buAutoNum type="alphaLcPeriod"/>
            </a:pPr>
            <a:r>
              <a:rPr lang="en-US" sz="3600" dirty="0" smtClean="0"/>
              <a:t>Midnight Storm </a:t>
            </a:r>
          </a:p>
          <a:p>
            <a:pPr marL="1612900" lvl="1" indent="-687388">
              <a:spcAft>
                <a:spcPts val="2000"/>
              </a:spcAft>
              <a:buFont typeface="+mj-lt"/>
              <a:buAutoNum type="alphaLcPeriod"/>
            </a:pPr>
            <a:r>
              <a:rPr lang="en-US" sz="3600" dirty="0" smtClean="0"/>
              <a:t>Salamanca</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708763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010807"/>
          </a:xfrm>
          <a:prstGeom prst="rect">
            <a:avLst/>
          </a:prstGeom>
          <a:noFill/>
        </p:spPr>
        <p:txBody>
          <a:bodyPr wrap="square" rtlCol="0">
            <a:spAutoFit/>
          </a:bodyPr>
          <a:lstStyle/>
          <a:p>
            <a:pPr marL="742950" indent="-742950">
              <a:spcAft>
                <a:spcPts val="2000"/>
              </a:spcAft>
              <a:buFont typeface="+mj-lt"/>
              <a:buAutoNum type="arabicParenR" startAt="10"/>
            </a:pPr>
            <a:r>
              <a:rPr lang="en-US" sz="3600" dirty="0" smtClean="0"/>
              <a:t>What </a:t>
            </a:r>
            <a:r>
              <a:rPr lang="en-US" sz="3600" dirty="0"/>
              <a:t>is the name of the horse Willoughby intends to give Marianne? </a:t>
            </a:r>
            <a:r>
              <a:rPr lang="en-US" sz="3600" dirty="0" smtClean="0">
                <a:effectLst/>
              </a:rPr>
              <a:t>  </a:t>
            </a:r>
            <a:endParaRPr lang="en-US" sz="3600" dirty="0" smtClean="0"/>
          </a:p>
          <a:p>
            <a:pPr marL="1612900" lvl="1" indent="-687388">
              <a:spcAft>
                <a:spcPts val="2000"/>
              </a:spcAft>
              <a:buFont typeface="+mj-lt"/>
              <a:buAutoNum type="alphaLcPeriod"/>
            </a:pPr>
            <a:r>
              <a:rPr lang="en-US" sz="3600" dirty="0" smtClean="0"/>
              <a:t>Queen Mab</a:t>
            </a:r>
          </a:p>
        </p:txBody>
      </p:sp>
    </p:spTree>
    <p:extLst>
      <p:ext uri="{BB962C8B-B14F-4D97-AF65-F5344CB8AC3E}">
        <p14:creationId xmlns:p14="http://schemas.microsoft.com/office/powerpoint/2010/main" val="17132681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5806718"/>
          </a:xfrm>
          <a:prstGeom prst="rect">
            <a:avLst/>
          </a:prstGeom>
          <a:noFill/>
        </p:spPr>
        <p:txBody>
          <a:bodyPr wrap="square" rtlCol="0">
            <a:spAutoFit/>
          </a:bodyPr>
          <a:lstStyle/>
          <a:p>
            <a:pPr marL="742950" indent="-742950">
              <a:spcAft>
                <a:spcPts val="2000"/>
              </a:spcAft>
              <a:buFont typeface="+mj-lt"/>
              <a:buAutoNum type="arabicParenR" startAt="11"/>
            </a:pPr>
            <a:r>
              <a:rPr lang="en-US" sz="3600" dirty="0" smtClean="0"/>
              <a:t>If Capt</a:t>
            </a:r>
            <a:r>
              <a:rPr lang="en-US" sz="3600" dirty="0"/>
              <a:t>. Wentworth were to write a </a:t>
            </a:r>
            <a:r>
              <a:rPr lang="en-US" sz="3600" dirty="0" err="1" smtClean="0"/>
              <a:t>match.com</a:t>
            </a:r>
            <a:r>
              <a:rPr lang="en-US" sz="3600" dirty="0" smtClean="0"/>
              <a:t> </a:t>
            </a:r>
            <a:r>
              <a:rPr lang="en-US" sz="3600" dirty="0" err="1" smtClean="0"/>
              <a:t>wishlist</a:t>
            </a:r>
            <a:r>
              <a:rPr lang="en-US" sz="3600" dirty="0" smtClean="0"/>
              <a:t> of </a:t>
            </a:r>
            <a:r>
              <a:rPr lang="en-US" sz="3600" dirty="0"/>
              <a:t>characteristics in a future wife </a:t>
            </a:r>
            <a:r>
              <a:rPr lang="en-US" sz="3600" dirty="0" smtClean="0"/>
              <a:t>which </a:t>
            </a:r>
            <a:r>
              <a:rPr lang="en-US" sz="3600" dirty="0"/>
              <a:t>would he </a:t>
            </a:r>
            <a:r>
              <a:rPr lang="en-US" sz="3600" dirty="0" smtClean="0"/>
              <a:t>NOT include?</a:t>
            </a:r>
          </a:p>
          <a:p>
            <a:pPr marL="1612900" lvl="1" indent="-687388">
              <a:spcAft>
                <a:spcPts val="2000"/>
              </a:spcAft>
              <a:buFont typeface="+mj-lt"/>
              <a:buAutoNum type="alphaLcPeriod"/>
            </a:pPr>
            <a:r>
              <a:rPr lang="en-US" sz="3600" dirty="0" smtClean="0"/>
              <a:t>Pays compliments </a:t>
            </a:r>
            <a:r>
              <a:rPr lang="en-US" sz="3600" dirty="0"/>
              <a:t>to the </a:t>
            </a:r>
            <a:r>
              <a:rPr lang="en-US" sz="3600" dirty="0" smtClean="0"/>
              <a:t>Navy</a:t>
            </a:r>
            <a:r>
              <a:rPr lang="en-US" sz="3600" dirty="0" smtClean="0">
                <a:effectLst/>
              </a:rPr>
              <a:t> </a:t>
            </a:r>
            <a:r>
              <a:rPr lang="en-US" sz="3600" dirty="0" smtClean="0"/>
              <a:t> </a:t>
            </a:r>
          </a:p>
          <a:p>
            <a:pPr marL="1612900" lvl="1" indent="-687388">
              <a:spcAft>
                <a:spcPts val="2000"/>
              </a:spcAft>
              <a:buFont typeface="+mj-lt"/>
              <a:buAutoNum type="alphaLcPeriod"/>
            </a:pPr>
            <a:r>
              <a:rPr lang="en-US" sz="3600" dirty="0" smtClean="0"/>
              <a:t>Strong-minded </a:t>
            </a:r>
          </a:p>
          <a:p>
            <a:pPr marL="1612900" lvl="1" indent="-687388">
              <a:spcAft>
                <a:spcPts val="2000"/>
              </a:spcAft>
              <a:buFont typeface="+mj-lt"/>
              <a:buAutoNum type="alphaLcPeriod"/>
            </a:pPr>
            <a:r>
              <a:rPr lang="en-US" sz="3600" dirty="0" smtClean="0"/>
              <a:t>Sweetness of character</a:t>
            </a:r>
          </a:p>
          <a:p>
            <a:pPr marL="1612900" lvl="1" indent="-687388">
              <a:spcAft>
                <a:spcPts val="2000"/>
              </a:spcAft>
              <a:buFont typeface="+mj-lt"/>
              <a:buAutoNum type="alphaLcPeriod"/>
            </a:pPr>
            <a:r>
              <a:rPr lang="en-US" sz="3600" dirty="0" smtClean="0"/>
              <a:t>Between fifteen and thirty</a:t>
            </a:r>
          </a:p>
          <a:p>
            <a:pPr marL="1612900" lvl="1" indent="-687388">
              <a:spcAft>
                <a:spcPts val="2000"/>
              </a:spcAft>
              <a:buFont typeface="+mj-lt"/>
              <a:buAutoNum type="alphaLcPeriod"/>
            </a:pPr>
            <a:r>
              <a:rPr lang="en-US" sz="3600" dirty="0" smtClean="0"/>
              <a:t>Willing to sail with him</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12717078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564805"/>
          </a:xfrm>
          <a:prstGeom prst="rect">
            <a:avLst/>
          </a:prstGeom>
          <a:noFill/>
        </p:spPr>
        <p:txBody>
          <a:bodyPr wrap="square" rtlCol="0">
            <a:spAutoFit/>
          </a:bodyPr>
          <a:lstStyle/>
          <a:p>
            <a:pPr marL="742950" indent="-742950">
              <a:spcAft>
                <a:spcPts val="2000"/>
              </a:spcAft>
              <a:buFont typeface="+mj-lt"/>
              <a:buAutoNum type="arabicParenR" startAt="11"/>
            </a:pPr>
            <a:r>
              <a:rPr lang="en-US" sz="3600" dirty="0" smtClean="0"/>
              <a:t>If Capt</a:t>
            </a:r>
            <a:r>
              <a:rPr lang="en-US" sz="3600" dirty="0"/>
              <a:t>. Wentworth were to write a </a:t>
            </a:r>
            <a:r>
              <a:rPr lang="en-US" sz="3600" dirty="0" err="1" smtClean="0"/>
              <a:t>match.com</a:t>
            </a:r>
            <a:r>
              <a:rPr lang="en-US" sz="3600" dirty="0" smtClean="0"/>
              <a:t> </a:t>
            </a:r>
            <a:r>
              <a:rPr lang="en-US" sz="3600" dirty="0" err="1" smtClean="0"/>
              <a:t>wishlist</a:t>
            </a:r>
            <a:r>
              <a:rPr lang="en-US" sz="3600" dirty="0" smtClean="0"/>
              <a:t> of </a:t>
            </a:r>
            <a:r>
              <a:rPr lang="en-US" sz="3600" dirty="0"/>
              <a:t>characteristics in a future wife </a:t>
            </a:r>
            <a:r>
              <a:rPr lang="en-US" sz="3600" dirty="0" smtClean="0"/>
              <a:t>which </a:t>
            </a:r>
            <a:r>
              <a:rPr lang="en-US" sz="3600" dirty="0"/>
              <a:t>would he </a:t>
            </a:r>
            <a:r>
              <a:rPr lang="en-US" sz="3600" dirty="0" smtClean="0"/>
              <a:t>NOT include?</a:t>
            </a:r>
          </a:p>
          <a:p>
            <a:pPr marL="1668462" lvl="1" indent="-742950">
              <a:spcAft>
                <a:spcPts val="2000"/>
              </a:spcAft>
              <a:buFont typeface="+mj-lt"/>
              <a:buAutoNum type="alphaLcPeriod" startAt="5"/>
            </a:pPr>
            <a:r>
              <a:rPr lang="en-US" sz="3600" dirty="0" smtClean="0"/>
              <a:t>Willing to sail with him</a:t>
            </a:r>
          </a:p>
        </p:txBody>
      </p:sp>
      <p:sp>
        <p:nvSpPr>
          <p:cNvPr id="2" name="TextBox 1"/>
          <p:cNvSpPr txBox="1"/>
          <p:nvPr/>
        </p:nvSpPr>
        <p:spPr>
          <a:xfrm>
            <a:off x="1690778" y="3416060"/>
            <a:ext cx="9126747" cy="1384995"/>
          </a:xfrm>
          <a:prstGeom prst="rect">
            <a:avLst/>
          </a:prstGeom>
          <a:noFill/>
        </p:spPr>
        <p:txBody>
          <a:bodyPr wrap="square" rtlCol="0">
            <a:spAutoFit/>
          </a:bodyPr>
          <a:lstStyle/>
          <a:p>
            <a:r>
              <a:rPr lang="en-US" sz="2800" dirty="0" smtClean="0"/>
              <a:t>“Anybody </a:t>
            </a:r>
            <a:r>
              <a:rPr lang="en-US" sz="2800" dirty="0"/>
              <a:t>between fifteen and </a:t>
            </a:r>
            <a:r>
              <a:rPr lang="en-US" sz="2800" dirty="0" smtClean="0"/>
              <a:t>thirty</a:t>
            </a:r>
            <a:r>
              <a:rPr lang="mr-IN" sz="2800" dirty="0" smtClean="0"/>
              <a:t>…</a:t>
            </a:r>
            <a:r>
              <a:rPr lang="en-US" sz="2800" dirty="0" smtClean="0"/>
              <a:t>A </a:t>
            </a:r>
            <a:r>
              <a:rPr lang="en-US" sz="2800" dirty="0"/>
              <a:t>little beauty, and a few smiles, and a few compliments to the </a:t>
            </a:r>
            <a:r>
              <a:rPr lang="en-US" sz="2800" dirty="0" smtClean="0"/>
              <a:t>navy</a:t>
            </a:r>
            <a:r>
              <a:rPr lang="mr-IN" sz="2800" dirty="0" smtClean="0"/>
              <a:t>…</a:t>
            </a:r>
            <a:r>
              <a:rPr lang="en-US" sz="2800" dirty="0" smtClean="0"/>
              <a:t>A </a:t>
            </a:r>
            <a:r>
              <a:rPr lang="en-US" sz="2800" dirty="0"/>
              <a:t>strong mind, with sweetness of </a:t>
            </a:r>
            <a:r>
              <a:rPr lang="en-US" sz="2800" dirty="0" smtClean="0"/>
              <a:t>manner</a:t>
            </a:r>
            <a:r>
              <a:rPr lang="mr-IN" sz="2800" dirty="0" smtClean="0"/>
              <a:t>…</a:t>
            </a:r>
            <a:r>
              <a:rPr lang="en-US" sz="2800" dirty="0" smtClean="0"/>
              <a:t>”</a:t>
            </a:r>
            <a:endParaRPr lang="en-US" sz="2800" dirty="0"/>
          </a:p>
        </p:txBody>
      </p:sp>
      <p:sp>
        <p:nvSpPr>
          <p:cNvPr id="5" name="TextBox 4"/>
          <p:cNvSpPr txBox="1"/>
          <p:nvPr/>
        </p:nvSpPr>
        <p:spPr>
          <a:xfrm>
            <a:off x="1690778" y="5065114"/>
            <a:ext cx="9385540" cy="1384995"/>
          </a:xfrm>
          <a:prstGeom prst="rect">
            <a:avLst/>
          </a:prstGeom>
          <a:noFill/>
        </p:spPr>
        <p:txBody>
          <a:bodyPr wrap="square" rtlCol="0">
            <a:spAutoFit/>
          </a:bodyPr>
          <a:lstStyle/>
          <a:p>
            <a:r>
              <a:rPr lang="en-US" sz="2800" dirty="0" smtClean="0"/>
              <a:t>“I </a:t>
            </a:r>
            <a:r>
              <a:rPr lang="en-US" sz="2800" dirty="0"/>
              <a:t>hate to hear of women on board, or to see them on board; and no ship under my command shall ever convey a family of ladies anywhere, if I can help it."</a:t>
            </a:r>
          </a:p>
        </p:txBody>
      </p:sp>
    </p:spTree>
    <p:extLst>
      <p:ext uri="{BB962C8B-B14F-4D97-AF65-F5344CB8AC3E}">
        <p14:creationId xmlns:p14="http://schemas.microsoft.com/office/powerpoint/2010/main" val="2121438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442242"/>
          </a:xfrm>
          <a:prstGeom prst="rect">
            <a:avLst/>
          </a:prstGeom>
          <a:noFill/>
        </p:spPr>
        <p:txBody>
          <a:bodyPr wrap="square" rtlCol="0">
            <a:spAutoFit/>
          </a:bodyPr>
          <a:lstStyle/>
          <a:p>
            <a:pPr marL="742950" indent="-742950">
              <a:spcAft>
                <a:spcPts val="2000"/>
              </a:spcAft>
              <a:buFont typeface="+mj-lt"/>
              <a:buAutoNum type="arabicParenR" startAt="12"/>
            </a:pPr>
            <a:r>
              <a:rPr lang="en-US" sz="3600" dirty="0"/>
              <a:t>H</a:t>
            </a:r>
            <a:r>
              <a:rPr lang="en-US" sz="3600" dirty="0" smtClean="0"/>
              <a:t>ow </a:t>
            </a:r>
            <a:r>
              <a:rPr lang="en-US" sz="3600" dirty="0"/>
              <a:t>many people named Charles are mentioned in </a:t>
            </a:r>
            <a:r>
              <a:rPr lang="en-US" sz="3600" i="1" dirty="0"/>
              <a:t>Persuasion</a:t>
            </a:r>
            <a:r>
              <a:rPr lang="en-US" sz="3600" dirty="0"/>
              <a:t>? </a:t>
            </a:r>
            <a:endParaRPr lang="en-US" sz="3600" dirty="0" smtClean="0"/>
          </a:p>
          <a:p>
            <a:pPr marL="1612900" lvl="1" indent="-687388">
              <a:spcAft>
                <a:spcPts val="2000"/>
              </a:spcAft>
              <a:buFont typeface="+mj-lt"/>
              <a:buAutoNum type="alphaLcPeriod"/>
            </a:pPr>
            <a:r>
              <a:rPr lang="en-US" sz="3600" dirty="0" smtClean="0"/>
              <a:t>3 </a:t>
            </a:r>
          </a:p>
          <a:p>
            <a:pPr marL="1612900" lvl="1" indent="-687388">
              <a:spcAft>
                <a:spcPts val="2000"/>
              </a:spcAft>
              <a:buFont typeface="+mj-lt"/>
              <a:buAutoNum type="alphaLcPeriod"/>
            </a:pPr>
            <a:r>
              <a:rPr lang="en-US" sz="3600" dirty="0"/>
              <a:t>4</a:t>
            </a:r>
            <a:endParaRPr lang="en-US" sz="3600" dirty="0" smtClean="0"/>
          </a:p>
          <a:p>
            <a:pPr marL="1612900" lvl="1" indent="-687388">
              <a:spcAft>
                <a:spcPts val="2000"/>
              </a:spcAft>
              <a:buFont typeface="+mj-lt"/>
              <a:buAutoNum type="alphaLcPeriod"/>
            </a:pPr>
            <a:r>
              <a:rPr lang="en-US" sz="3600" dirty="0" smtClean="0"/>
              <a:t>5</a:t>
            </a:r>
          </a:p>
          <a:p>
            <a:pPr marL="1612900" lvl="1" indent="-687388">
              <a:spcAft>
                <a:spcPts val="2000"/>
              </a:spcAft>
              <a:buFont typeface="+mj-lt"/>
              <a:buAutoNum type="alphaLcPeriod"/>
            </a:pPr>
            <a:r>
              <a:rPr lang="en-US" sz="3600" dirty="0"/>
              <a:t>6</a:t>
            </a:r>
            <a:endParaRPr lang="en-US" sz="3600"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968308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010807"/>
          </a:xfrm>
          <a:prstGeom prst="rect">
            <a:avLst/>
          </a:prstGeom>
          <a:noFill/>
        </p:spPr>
        <p:txBody>
          <a:bodyPr wrap="square" rtlCol="0">
            <a:spAutoFit/>
          </a:bodyPr>
          <a:lstStyle/>
          <a:p>
            <a:pPr marL="742950" indent="-742950">
              <a:spcAft>
                <a:spcPts val="2000"/>
              </a:spcAft>
              <a:buFont typeface="+mj-lt"/>
              <a:buAutoNum type="arabicParenR" startAt="12"/>
            </a:pPr>
            <a:r>
              <a:rPr lang="en-US" sz="3600" dirty="0"/>
              <a:t>H</a:t>
            </a:r>
            <a:r>
              <a:rPr lang="en-US" sz="3600" dirty="0" smtClean="0"/>
              <a:t>ow </a:t>
            </a:r>
            <a:r>
              <a:rPr lang="en-US" sz="3600" dirty="0"/>
              <a:t>many people named Charles are mentioned in </a:t>
            </a:r>
            <a:r>
              <a:rPr lang="en-US" sz="3600" i="1" dirty="0"/>
              <a:t>Persuasion</a:t>
            </a:r>
            <a:r>
              <a:rPr lang="en-US" sz="3600" dirty="0"/>
              <a:t>? </a:t>
            </a:r>
            <a:endParaRPr lang="en-US" sz="3600" dirty="0" smtClean="0"/>
          </a:p>
          <a:p>
            <a:pPr marL="1668462" lvl="1" indent="-742950">
              <a:spcAft>
                <a:spcPts val="2000"/>
              </a:spcAft>
              <a:buFont typeface="+mj-lt"/>
              <a:buAutoNum type="alphaLcPeriod" startAt="4"/>
            </a:pPr>
            <a:r>
              <a:rPr lang="en-US" sz="3600" dirty="0" smtClean="0"/>
              <a:t>6</a:t>
            </a:r>
          </a:p>
        </p:txBody>
      </p:sp>
      <p:sp>
        <p:nvSpPr>
          <p:cNvPr id="2" name="TextBox 1"/>
          <p:cNvSpPr txBox="1"/>
          <p:nvPr/>
        </p:nvSpPr>
        <p:spPr>
          <a:xfrm>
            <a:off x="1604513" y="2777706"/>
            <a:ext cx="10079298" cy="3416320"/>
          </a:xfrm>
          <a:prstGeom prst="rect">
            <a:avLst/>
          </a:prstGeom>
          <a:noFill/>
        </p:spPr>
        <p:txBody>
          <a:bodyPr wrap="none" rtlCol="0">
            <a:spAutoFit/>
          </a:bodyPr>
          <a:lstStyle/>
          <a:p>
            <a:r>
              <a:rPr lang="en-US" sz="3600" dirty="0" smtClean="0"/>
              <a:t>Charles Musgrove, </a:t>
            </a:r>
            <a:r>
              <a:rPr lang="en-US" sz="3600" dirty="0" err="1" smtClean="0"/>
              <a:t>esq</a:t>
            </a:r>
            <a:r>
              <a:rPr lang="en-US" sz="3600" dirty="0" err="1"/>
              <a:t>.</a:t>
            </a:r>
            <a:r>
              <a:rPr lang="en-US" sz="3600" dirty="0" smtClean="0"/>
              <a:t> </a:t>
            </a:r>
            <a:endParaRPr lang="en-US" sz="3600" dirty="0" smtClean="0"/>
          </a:p>
          <a:p>
            <a:r>
              <a:rPr lang="en-US" sz="3600" dirty="0" smtClean="0"/>
              <a:t>Charles </a:t>
            </a:r>
            <a:r>
              <a:rPr lang="en-US" sz="3600" dirty="0" smtClean="0"/>
              <a:t>Musgrove</a:t>
            </a:r>
            <a:endParaRPr lang="en-US" sz="3600" dirty="0" smtClean="0"/>
          </a:p>
          <a:p>
            <a:r>
              <a:rPr lang="en-US" sz="3600" dirty="0"/>
              <a:t>L</a:t>
            </a:r>
            <a:r>
              <a:rPr lang="en-US" sz="3600" dirty="0" smtClean="0"/>
              <a:t>ittle Charles </a:t>
            </a:r>
            <a:r>
              <a:rPr lang="en-US" sz="3600" dirty="0" smtClean="0"/>
              <a:t>Musgrove </a:t>
            </a:r>
            <a:endParaRPr lang="en-US" sz="3600" dirty="0" smtClean="0"/>
          </a:p>
          <a:p>
            <a:r>
              <a:rPr lang="en-US" sz="3600" dirty="0" smtClean="0"/>
              <a:t>Charles </a:t>
            </a:r>
            <a:r>
              <a:rPr lang="en-US" sz="3600" dirty="0" err="1" smtClean="0"/>
              <a:t>Hayter</a:t>
            </a:r>
            <a:r>
              <a:rPr lang="en-US" sz="3600" dirty="0" smtClean="0"/>
              <a:t> </a:t>
            </a:r>
          </a:p>
          <a:p>
            <a:r>
              <a:rPr lang="en-US" sz="3600" dirty="0" smtClean="0"/>
              <a:t>Charles Smith</a:t>
            </a:r>
          </a:p>
          <a:p>
            <a:r>
              <a:rPr lang="en-US" sz="3600" dirty="0" smtClean="0"/>
              <a:t>“</a:t>
            </a:r>
            <a:r>
              <a:rPr lang="en-US" sz="3600" dirty="0"/>
              <a:t>and dignity of baronet, in the first year of Charles </a:t>
            </a:r>
            <a:r>
              <a:rPr lang="en-US" sz="3600" dirty="0" smtClean="0"/>
              <a:t>II”</a:t>
            </a:r>
            <a:endParaRPr lang="en-US" sz="3600" dirty="0"/>
          </a:p>
        </p:txBody>
      </p:sp>
    </p:spTree>
    <p:extLst>
      <p:ext uri="{BB962C8B-B14F-4D97-AF65-F5344CB8AC3E}">
        <p14:creationId xmlns:p14="http://schemas.microsoft.com/office/powerpoint/2010/main" val="7211922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5252720"/>
          </a:xfrm>
          <a:prstGeom prst="rect">
            <a:avLst/>
          </a:prstGeom>
          <a:noFill/>
        </p:spPr>
        <p:txBody>
          <a:bodyPr wrap="square" rtlCol="0">
            <a:spAutoFit/>
          </a:bodyPr>
          <a:lstStyle/>
          <a:p>
            <a:pPr marL="742950" indent="-742950">
              <a:spcAft>
                <a:spcPts val="2000"/>
              </a:spcAft>
              <a:buFont typeface="+mj-lt"/>
              <a:buAutoNum type="arabicParenR" startAt="13"/>
            </a:pPr>
            <a:r>
              <a:rPr lang="en-US" sz="3600" dirty="0" smtClean="0"/>
              <a:t>Which </a:t>
            </a:r>
            <a:r>
              <a:rPr lang="en-US" sz="3600" dirty="0"/>
              <a:t>of the following vehicles is not mentioned in </a:t>
            </a:r>
            <a:r>
              <a:rPr lang="en-US" sz="3600" i="1" dirty="0"/>
              <a:t>Persuasion</a:t>
            </a:r>
            <a:r>
              <a:rPr lang="en-US" sz="3600" dirty="0"/>
              <a:t>? </a:t>
            </a:r>
            <a:endParaRPr lang="en-US" sz="3600" dirty="0" smtClean="0"/>
          </a:p>
          <a:p>
            <a:pPr marL="1612900" lvl="1" indent="-687388">
              <a:spcAft>
                <a:spcPts val="2000"/>
              </a:spcAft>
              <a:buFont typeface="+mj-lt"/>
              <a:buAutoNum type="alphaLcPeriod"/>
            </a:pPr>
            <a:r>
              <a:rPr lang="en-US" sz="3600" dirty="0" smtClean="0"/>
              <a:t>Phaeton </a:t>
            </a:r>
          </a:p>
          <a:p>
            <a:pPr marL="1612900" lvl="1" indent="-687388">
              <a:spcAft>
                <a:spcPts val="2000"/>
              </a:spcAft>
              <a:buFont typeface="+mj-lt"/>
              <a:buAutoNum type="alphaLcPeriod"/>
            </a:pPr>
            <a:r>
              <a:rPr lang="en-US" sz="3600" dirty="0" smtClean="0"/>
              <a:t>Curricle </a:t>
            </a:r>
          </a:p>
          <a:p>
            <a:pPr marL="1612900" lvl="1" indent="-687388">
              <a:spcAft>
                <a:spcPts val="2000"/>
              </a:spcAft>
              <a:buFont typeface="+mj-lt"/>
              <a:buAutoNum type="alphaLcPeriod"/>
            </a:pPr>
            <a:r>
              <a:rPr lang="en-US" sz="3600" dirty="0" smtClean="0"/>
              <a:t>Gig</a:t>
            </a:r>
          </a:p>
          <a:p>
            <a:pPr marL="1612900" lvl="1" indent="-687388">
              <a:spcAft>
                <a:spcPts val="2000"/>
              </a:spcAft>
              <a:buFont typeface="+mj-lt"/>
              <a:buAutoNum type="alphaLcPeriod"/>
            </a:pPr>
            <a:r>
              <a:rPr lang="en-US" sz="3600" dirty="0" smtClean="0"/>
              <a:t>Dung-cart</a:t>
            </a:r>
          </a:p>
          <a:p>
            <a:pPr marL="1612900" lvl="1" indent="-687388">
              <a:spcAft>
                <a:spcPts val="2000"/>
              </a:spcAft>
              <a:buFont typeface="+mj-lt"/>
              <a:buAutoNum type="alphaLcPeriod"/>
            </a:pPr>
            <a:r>
              <a:rPr lang="en-US" sz="3600" dirty="0" smtClean="0"/>
              <a:t>Barouche</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282235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010807"/>
          </a:xfrm>
          <a:prstGeom prst="rect">
            <a:avLst/>
          </a:prstGeom>
          <a:noFill/>
        </p:spPr>
        <p:txBody>
          <a:bodyPr wrap="square" rtlCol="0">
            <a:spAutoFit/>
          </a:bodyPr>
          <a:lstStyle/>
          <a:p>
            <a:pPr marL="742950" indent="-742950">
              <a:spcAft>
                <a:spcPts val="2000"/>
              </a:spcAft>
              <a:buFont typeface="+mj-lt"/>
              <a:buAutoNum type="arabicParenR" startAt="13"/>
            </a:pPr>
            <a:r>
              <a:rPr lang="en-US" sz="3600" dirty="0" smtClean="0"/>
              <a:t>Which </a:t>
            </a:r>
            <a:r>
              <a:rPr lang="en-US" sz="3600" dirty="0"/>
              <a:t>of the following vehicles is not mentioned in </a:t>
            </a:r>
            <a:r>
              <a:rPr lang="en-US" sz="3600" i="1" dirty="0"/>
              <a:t>Persuasion</a:t>
            </a:r>
            <a:r>
              <a:rPr lang="en-US" sz="3600" dirty="0"/>
              <a:t>? </a:t>
            </a:r>
            <a:endParaRPr lang="en-US" sz="3600" dirty="0" smtClean="0"/>
          </a:p>
          <a:p>
            <a:pPr marL="1612900" lvl="1" indent="-687388">
              <a:spcAft>
                <a:spcPts val="2000"/>
              </a:spcAft>
              <a:buFont typeface="+mj-lt"/>
              <a:buAutoNum type="alphaLcPeriod"/>
            </a:pPr>
            <a:r>
              <a:rPr lang="en-US" sz="3600" dirty="0" smtClean="0"/>
              <a:t>Phaeton </a:t>
            </a:r>
          </a:p>
        </p:txBody>
      </p:sp>
      <p:sp>
        <p:nvSpPr>
          <p:cNvPr id="2" name="TextBox 1"/>
          <p:cNvSpPr txBox="1"/>
          <p:nvPr/>
        </p:nvSpPr>
        <p:spPr>
          <a:xfrm>
            <a:off x="1604513" y="2950234"/>
            <a:ext cx="9791078" cy="2862322"/>
          </a:xfrm>
          <a:prstGeom prst="rect">
            <a:avLst/>
          </a:prstGeom>
          <a:noFill/>
        </p:spPr>
        <p:txBody>
          <a:bodyPr wrap="none" rtlCol="0">
            <a:spAutoFit/>
          </a:bodyPr>
          <a:lstStyle/>
          <a:p>
            <a:r>
              <a:rPr lang="en-US" sz="3600" dirty="0" smtClean="0"/>
              <a:t>Charles Musgrove and Mr. Elliot </a:t>
            </a:r>
            <a:r>
              <a:rPr lang="en-US" sz="3600" dirty="0"/>
              <a:t>d</a:t>
            </a:r>
            <a:r>
              <a:rPr lang="en-US" sz="3600" dirty="0" smtClean="0"/>
              <a:t>rive curricles.</a:t>
            </a:r>
          </a:p>
          <a:p>
            <a:r>
              <a:rPr lang="en-US" sz="3600" dirty="0" smtClean="0"/>
              <a:t>Admiral Croft drives (and often turns over) a gig.</a:t>
            </a:r>
          </a:p>
          <a:p>
            <a:r>
              <a:rPr lang="en-US" sz="3600" dirty="0" smtClean="0"/>
              <a:t>Lady Dalrymple is driven in a barouche (of course!).</a:t>
            </a:r>
          </a:p>
          <a:p>
            <a:r>
              <a:rPr lang="en-US" sz="3600" dirty="0" smtClean="0"/>
              <a:t>And the driver of the dung-cart is unspecified.</a:t>
            </a:r>
          </a:p>
          <a:p>
            <a:r>
              <a:rPr lang="en-US" sz="3600" dirty="0" smtClean="0"/>
              <a:t>But no phaetons!</a:t>
            </a:r>
            <a:endParaRPr lang="en-US" sz="3600" dirty="0"/>
          </a:p>
        </p:txBody>
      </p:sp>
    </p:spTree>
    <p:extLst>
      <p:ext uri="{BB962C8B-B14F-4D97-AF65-F5344CB8AC3E}">
        <p14:creationId xmlns:p14="http://schemas.microsoft.com/office/powerpoint/2010/main" val="15597179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5252720"/>
          </a:xfrm>
          <a:prstGeom prst="rect">
            <a:avLst/>
          </a:prstGeom>
          <a:noFill/>
        </p:spPr>
        <p:txBody>
          <a:bodyPr wrap="square" rtlCol="0">
            <a:spAutoFit/>
          </a:bodyPr>
          <a:lstStyle/>
          <a:p>
            <a:pPr marL="742950" indent="-742950">
              <a:spcAft>
                <a:spcPts val="2000"/>
              </a:spcAft>
              <a:buFont typeface="+mj-lt"/>
              <a:buAutoNum type="arabicParenR" startAt="14"/>
            </a:pPr>
            <a:r>
              <a:rPr lang="en-US" sz="3600" dirty="0" smtClean="0"/>
              <a:t>According </a:t>
            </a:r>
            <a:r>
              <a:rPr lang="en-US" sz="3600" dirty="0"/>
              <a:t>to Mrs. Croft, she was never in what place? </a:t>
            </a:r>
            <a:endParaRPr lang="en-US" sz="3600" dirty="0" smtClean="0"/>
          </a:p>
          <a:p>
            <a:pPr marL="1612900" lvl="1" indent="-687388">
              <a:spcAft>
                <a:spcPts val="2000"/>
              </a:spcAft>
              <a:buFont typeface="+mj-lt"/>
              <a:buAutoNum type="alphaLcPeriod"/>
            </a:pPr>
            <a:r>
              <a:rPr lang="en-US" sz="3600" dirty="0" smtClean="0"/>
              <a:t>Bermuda </a:t>
            </a:r>
          </a:p>
          <a:p>
            <a:pPr marL="1612900" lvl="1" indent="-687388">
              <a:spcAft>
                <a:spcPts val="2000"/>
              </a:spcAft>
              <a:buFont typeface="+mj-lt"/>
              <a:buAutoNum type="alphaLcPeriod"/>
            </a:pPr>
            <a:r>
              <a:rPr lang="en-US" sz="3600" dirty="0" smtClean="0"/>
              <a:t>West Indies </a:t>
            </a:r>
          </a:p>
          <a:p>
            <a:pPr marL="1612900" lvl="1" indent="-687388">
              <a:spcAft>
                <a:spcPts val="2000"/>
              </a:spcAft>
              <a:buFont typeface="+mj-lt"/>
              <a:buAutoNum type="alphaLcPeriod"/>
            </a:pPr>
            <a:r>
              <a:rPr lang="en-US" sz="3600" dirty="0" smtClean="0"/>
              <a:t>Cord</a:t>
            </a:r>
          </a:p>
          <a:p>
            <a:pPr marL="1612900" lvl="1" indent="-687388">
              <a:spcAft>
                <a:spcPts val="2000"/>
              </a:spcAft>
              <a:buFont typeface="+mj-lt"/>
              <a:buAutoNum type="alphaLcPeriod"/>
            </a:pPr>
            <a:r>
              <a:rPr lang="en-US" sz="3600" dirty="0" smtClean="0"/>
              <a:t>Lisbon</a:t>
            </a:r>
          </a:p>
          <a:p>
            <a:pPr marL="1612900" lvl="1" indent="-687388">
              <a:spcAft>
                <a:spcPts val="2000"/>
              </a:spcAft>
              <a:buFont typeface="+mj-lt"/>
              <a:buAutoNum type="alphaLcPeriod"/>
            </a:pPr>
            <a:r>
              <a:rPr lang="en-US" sz="3600" dirty="0" err="1" smtClean="0"/>
              <a:t>Gibralter</a:t>
            </a:r>
            <a:endParaRPr lang="en-US" sz="3600"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1862778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010807"/>
          </a:xfrm>
          <a:prstGeom prst="rect">
            <a:avLst/>
          </a:prstGeom>
          <a:noFill/>
        </p:spPr>
        <p:txBody>
          <a:bodyPr wrap="square" rtlCol="0">
            <a:spAutoFit/>
          </a:bodyPr>
          <a:lstStyle/>
          <a:p>
            <a:pPr marL="742950" indent="-742950">
              <a:spcAft>
                <a:spcPts val="2000"/>
              </a:spcAft>
              <a:buFont typeface="+mj-lt"/>
              <a:buAutoNum type="arabicParenR" startAt="14"/>
            </a:pPr>
            <a:r>
              <a:rPr lang="en-US" sz="3600" dirty="0" smtClean="0"/>
              <a:t>According </a:t>
            </a:r>
            <a:r>
              <a:rPr lang="en-US" sz="3600" dirty="0"/>
              <a:t>to Mrs. Croft, she was never in what place? </a:t>
            </a:r>
            <a:endParaRPr lang="en-US" sz="3600" dirty="0" smtClean="0"/>
          </a:p>
          <a:p>
            <a:pPr marL="1668462" lvl="1" indent="-742950">
              <a:spcAft>
                <a:spcPts val="2000"/>
              </a:spcAft>
              <a:buFont typeface="+mj-lt"/>
              <a:buAutoNum type="alphaLcPeriod" startAt="2"/>
            </a:pPr>
            <a:r>
              <a:rPr lang="en-US" sz="3600" dirty="0" smtClean="0"/>
              <a:t>West Indies </a:t>
            </a:r>
          </a:p>
        </p:txBody>
      </p:sp>
      <p:sp>
        <p:nvSpPr>
          <p:cNvPr id="2" name="TextBox 1"/>
          <p:cNvSpPr txBox="1"/>
          <p:nvPr/>
        </p:nvSpPr>
        <p:spPr>
          <a:xfrm>
            <a:off x="1984076" y="2950233"/>
            <a:ext cx="9782355" cy="3416320"/>
          </a:xfrm>
          <a:prstGeom prst="rect">
            <a:avLst/>
          </a:prstGeom>
          <a:noFill/>
        </p:spPr>
        <p:txBody>
          <a:bodyPr wrap="square" rtlCol="0">
            <a:spAutoFit/>
          </a:bodyPr>
          <a:lstStyle/>
          <a:p>
            <a:r>
              <a:rPr lang="en-US" sz="3600" dirty="0" smtClean="0"/>
              <a:t>“</a:t>
            </a:r>
            <a:r>
              <a:rPr lang="mr-IN" sz="3600" dirty="0" smtClean="0"/>
              <a:t>…</a:t>
            </a:r>
            <a:r>
              <a:rPr lang="en-US" sz="3600" dirty="0" smtClean="0"/>
              <a:t>have </a:t>
            </a:r>
            <a:r>
              <a:rPr lang="en-US" sz="3600" dirty="0"/>
              <a:t>been once to the East Indies, and back again, and only once; besides being in different places about home: Cork, and Lisbon, and Gibraltar. But I never went beyond the </a:t>
            </a:r>
            <a:r>
              <a:rPr lang="en-US" sz="3600" dirty="0" err="1"/>
              <a:t>Streights</a:t>
            </a:r>
            <a:r>
              <a:rPr lang="en-US" sz="3600" dirty="0"/>
              <a:t>, and never was in the West Indies. We do not call Bermuda or Bahama, you know, the West Indies."</a:t>
            </a:r>
            <a:endParaRPr lang="en-US" sz="3600" dirty="0"/>
          </a:p>
        </p:txBody>
      </p:sp>
    </p:spTree>
    <p:extLst>
      <p:ext uri="{BB962C8B-B14F-4D97-AF65-F5344CB8AC3E}">
        <p14:creationId xmlns:p14="http://schemas.microsoft.com/office/powerpoint/2010/main" val="1988522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540" y="0"/>
            <a:ext cx="926080" cy="6858000"/>
          </a:xfrm>
          <a:prstGeom prst="rect">
            <a:avLst/>
          </a:prstGeom>
        </p:spPr>
      </p:pic>
      <p:sp>
        <p:nvSpPr>
          <p:cNvPr id="3" name="TextBox 2"/>
          <p:cNvSpPr txBox="1"/>
          <p:nvPr/>
        </p:nvSpPr>
        <p:spPr>
          <a:xfrm>
            <a:off x="1604513" y="587196"/>
            <a:ext cx="9903125" cy="4811574"/>
          </a:xfrm>
          <a:prstGeom prst="rect">
            <a:avLst/>
          </a:prstGeom>
          <a:noFill/>
        </p:spPr>
        <p:txBody>
          <a:bodyPr wrap="square" rtlCol="0">
            <a:spAutoFit/>
          </a:bodyPr>
          <a:lstStyle/>
          <a:p>
            <a:pPr marL="742950" indent="-742950">
              <a:spcAft>
                <a:spcPts val="2000"/>
              </a:spcAft>
              <a:buFont typeface="+mj-lt"/>
              <a:buAutoNum type="arabicParenR"/>
            </a:pPr>
            <a:r>
              <a:rPr lang="en-US" sz="4000" dirty="0" smtClean="0">
                <a:ea typeface="Avenir Next" charset="0"/>
                <a:cs typeface="Avenir Next" charset="0"/>
              </a:rPr>
              <a:t>How old is Anne Elliot at the beginning of the novel?</a:t>
            </a:r>
          </a:p>
          <a:p>
            <a:pPr marL="914400">
              <a:spcAft>
                <a:spcPts val="600"/>
              </a:spcAft>
            </a:pPr>
            <a:r>
              <a:rPr lang="en-US" sz="4000" dirty="0" smtClean="0">
                <a:ea typeface="Avenir Next" charset="0"/>
                <a:cs typeface="Avenir Next" charset="0"/>
              </a:rPr>
              <a:t>b. 27</a:t>
            </a:r>
            <a:endParaRPr lang="en-US" sz="4000" dirty="0">
              <a:ea typeface="Avenir Next" charset="0"/>
              <a:cs typeface="Avenir Next" charset="0"/>
            </a:endParaRPr>
          </a:p>
          <a:p>
            <a:pPr marL="461963">
              <a:spcAft>
                <a:spcPts val="600"/>
              </a:spcAft>
            </a:pPr>
            <a:endParaRPr lang="en-US" sz="4000" dirty="0" smtClean="0">
              <a:ea typeface="Avenir Next" charset="0"/>
              <a:cs typeface="Avenir Next" charset="0"/>
            </a:endParaRPr>
          </a:p>
          <a:p>
            <a:pPr marL="15875">
              <a:spcAft>
                <a:spcPts val="600"/>
              </a:spcAft>
            </a:pPr>
            <a:r>
              <a:rPr lang="en-US" sz="4000" dirty="0" smtClean="0">
                <a:ea typeface="Avenir Next" charset="0"/>
                <a:cs typeface="Avenir Next" charset="0"/>
              </a:rPr>
              <a:t>“</a:t>
            </a:r>
            <a:r>
              <a:rPr lang="mr-IN" sz="4000" dirty="0" smtClean="0">
                <a:ea typeface="Avenir Next" charset="0"/>
                <a:cs typeface="Avenir Next" charset="0"/>
              </a:rPr>
              <a:t>…</a:t>
            </a:r>
            <a:r>
              <a:rPr lang="en-US" sz="4000" dirty="0" smtClean="0"/>
              <a:t>but </a:t>
            </a:r>
            <a:r>
              <a:rPr lang="en-US" sz="4000" dirty="0"/>
              <a:t>Anne, at </a:t>
            </a:r>
            <a:r>
              <a:rPr lang="en-US" sz="4000" i="1" dirty="0"/>
              <a:t>seven-and-twenty</a:t>
            </a:r>
            <a:r>
              <a:rPr lang="en-US" sz="4000" dirty="0"/>
              <a:t>, thought very differently from what she had been made to think at </a:t>
            </a:r>
            <a:r>
              <a:rPr lang="en-US" sz="4000" dirty="0" smtClean="0"/>
              <a:t>nineteen.”</a:t>
            </a:r>
            <a:endParaRPr lang="en-US" sz="4000" dirty="0" smtClean="0">
              <a:ea typeface="Avenir Next" charset="0"/>
              <a:cs typeface="Avenir Next" charset="0"/>
            </a:endParaRPr>
          </a:p>
        </p:txBody>
      </p:sp>
    </p:spTree>
    <p:extLst>
      <p:ext uri="{BB962C8B-B14F-4D97-AF65-F5344CB8AC3E}">
        <p14:creationId xmlns:p14="http://schemas.microsoft.com/office/powerpoint/2010/main" val="8123793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5806718"/>
          </a:xfrm>
          <a:prstGeom prst="rect">
            <a:avLst/>
          </a:prstGeom>
          <a:noFill/>
        </p:spPr>
        <p:txBody>
          <a:bodyPr wrap="square" rtlCol="0">
            <a:spAutoFit/>
          </a:bodyPr>
          <a:lstStyle/>
          <a:p>
            <a:pPr marL="742950" indent="-742950">
              <a:spcAft>
                <a:spcPts val="2000"/>
              </a:spcAft>
              <a:buFont typeface="+mj-lt"/>
              <a:buAutoNum type="arabicParenR" startAt="15"/>
            </a:pPr>
            <a:r>
              <a:rPr lang="en-US" sz="3600" dirty="0" smtClean="0"/>
              <a:t>OK, one literature geek question:</a:t>
            </a:r>
            <a:br>
              <a:rPr lang="en-US" sz="3600" dirty="0" smtClean="0"/>
            </a:br>
            <a:r>
              <a:rPr lang="en-US" sz="3600" dirty="0" smtClean="0"/>
              <a:t>Captain </a:t>
            </a:r>
            <a:r>
              <a:rPr lang="en-US" sz="3600" dirty="0" err="1" smtClean="0"/>
              <a:t>Benick</a:t>
            </a:r>
            <a:r>
              <a:rPr lang="en-US" sz="3600" dirty="0" smtClean="0"/>
              <a:t> would probably prefer not to read which of the following poems?</a:t>
            </a:r>
          </a:p>
          <a:p>
            <a:pPr marL="1612900" lvl="1" indent="-687388">
              <a:spcAft>
                <a:spcPts val="2000"/>
              </a:spcAft>
              <a:buFont typeface="+mj-lt"/>
              <a:buAutoNum type="alphaLcPeriod"/>
            </a:pPr>
            <a:r>
              <a:rPr lang="en-US" sz="3600" dirty="0" smtClean="0"/>
              <a:t>Childe Harold’s Pilgrimage </a:t>
            </a:r>
          </a:p>
          <a:p>
            <a:pPr marL="1612900" lvl="1" indent="-687388">
              <a:spcAft>
                <a:spcPts val="2000"/>
              </a:spcAft>
              <a:buFont typeface="+mj-lt"/>
              <a:buAutoNum type="alphaLcPeriod"/>
            </a:pPr>
            <a:r>
              <a:rPr lang="en-US" sz="3600" dirty="0" smtClean="0"/>
              <a:t>The Corsair</a:t>
            </a:r>
          </a:p>
          <a:p>
            <a:pPr marL="1612900" lvl="1" indent="-687388">
              <a:spcAft>
                <a:spcPts val="2000"/>
              </a:spcAft>
              <a:buFont typeface="+mj-lt"/>
              <a:buAutoNum type="alphaLcPeriod"/>
            </a:pPr>
            <a:r>
              <a:rPr lang="en-US" sz="3600" dirty="0" smtClean="0"/>
              <a:t>The Lady of the Lake</a:t>
            </a:r>
          </a:p>
          <a:p>
            <a:pPr marL="1612900" lvl="1" indent="-687388">
              <a:spcAft>
                <a:spcPts val="2000"/>
              </a:spcAft>
              <a:buFont typeface="+mj-lt"/>
              <a:buAutoNum type="alphaLcPeriod"/>
            </a:pPr>
            <a:r>
              <a:rPr lang="en-US" sz="3600" dirty="0" smtClean="0"/>
              <a:t>Marmion</a:t>
            </a:r>
          </a:p>
          <a:p>
            <a:pPr marL="1612900" lvl="1" indent="-687388">
              <a:spcAft>
                <a:spcPts val="2000"/>
              </a:spcAft>
              <a:buFont typeface="+mj-lt"/>
              <a:buAutoNum type="alphaLcPeriod"/>
            </a:pPr>
            <a:r>
              <a:rPr lang="en-US" sz="3600" dirty="0" smtClean="0"/>
              <a:t>The Castaway</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11106287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5252720"/>
          </a:xfrm>
          <a:prstGeom prst="rect">
            <a:avLst/>
          </a:prstGeom>
          <a:noFill/>
        </p:spPr>
        <p:txBody>
          <a:bodyPr wrap="square" rtlCol="0">
            <a:spAutoFit/>
          </a:bodyPr>
          <a:lstStyle/>
          <a:p>
            <a:pPr marL="742950" indent="-742950">
              <a:spcAft>
                <a:spcPts val="2000"/>
              </a:spcAft>
              <a:buFont typeface="+mj-lt"/>
              <a:buAutoNum type="arabicParenR" startAt="15"/>
            </a:pPr>
            <a:r>
              <a:rPr lang="en-US" sz="3600" dirty="0" smtClean="0"/>
              <a:t>Captain </a:t>
            </a:r>
            <a:r>
              <a:rPr lang="en-US" sz="3600" dirty="0" err="1" smtClean="0"/>
              <a:t>Benick</a:t>
            </a:r>
            <a:r>
              <a:rPr lang="en-US" sz="3600" dirty="0" smtClean="0"/>
              <a:t> would probably prefer not to read which of the following poems?</a:t>
            </a:r>
          </a:p>
          <a:p>
            <a:pPr marL="1612900" lvl="1" indent="-687388">
              <a:spcAft>
                <a:spcPts val="2000"/>
              </a:spcAft>
              <a:buFont typeface="+mj-lt"/>
              <a:buAutoNum type="alphaLcPeriod"/>
            </a:pPr>
            <a:r>
              <a:rPr lang="en-US" sz="3600" dirty="0" smtClean="0"/>
              <a:t>Childe Harold’s Pilgrimage (Byron) </a:t>
            </a:r>
          </a:p>
          <a:p>
            <a:pPr marL="1612900" lvl="1" indent="-687388">
              <a:spcAft>
                <a:spcPts val="2000"/>
              </a:spcAft>
              <a:buFont typeface="+mj-lt"/>
              <a:buAutoNum type="alphaLcPeriod"/>
            </a:pPr>
            <a:r>
              <a:rPr lang="en-US" sz="3600" dirty="0" smtClean="0"/>
              <a:t>The Corsair (Byron)</a:t>
            </a:r>
          </a:p>
          <a:p>
            <a:pPr marL="1612900" lvl="1" indent="-687388">
              <a:spcAft>
                <a:spcPts val="2000"/>
              </a:spcAft>
              <a:buFont typeface="+mj-lt"/>
              <a:buAutoNum type="alphaLcPeriod"/>
            </a:pPr>
            <a:r>
              <a:rPr lang="en-US" sz="3600" dirty="0" smtClean="0"/>
              <a:t>The Lady of the Lake (Scott)</a:t>
            </a:r>
          </a:p>
          <a:p>
            <a:pPr marL="1612900" lvl="1" indent="-687388">
              <a:spcAft>
                <a:spcPts val="2000"/>
              </a:spcAft>
              <a:buFont typeface="+mj-lt"/>
              <a:buAutoNum type="alphaLcPeriod"/>
            </a:pPr>
            <a:r>
              <a:rPr lang="en-US" sz="3600" dirty="0" smtClean="0"/>
              <a:t>Marmion (Scott)</a:t>
            </a:r>
          </a:p>
          <a:p>
            <a:pPr marL="1612900" lvl="1" indent="-687388">
              <a:spcAft>
                <a:spcPts val="2000"/>
              </a:spcAft>
              <a:buFont typeface="+mj-lt"/>
              <a:buAutoNum type="alphaLcPeriod"/>
            </a:pPr>
            <a:r>
              <a:rPr lang="en-US" sz="3600" b="1" dirty="0" smtClean="0"/>
              <a:t>The Castaway (Cowper)</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6672061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698722"/>
          </a:xfrm>
          <a:prstGeom prst="rect">
            <a:avLst/>
          </a:prstGeom>
          <a:noFill/>
        </p:spPr>
        <p:txBody>
          <a:bodyPr wrap="square" rtlCol="0">
            <a:spAutoFit/>
          </a:bodyPr>
          <a:lstStyle/>
          <a:p>
            <a:pPr marL="742950" indent="-742950">
              <a:spcAft>
                <a:spcPts val="2000"/>
              </a:spcAft>
              <a:buFont typeface="+mj-lt"/>
              <a:buAutoNum type="arabicParenR" startAt="16"/>
            </a:pPr>
            <a:r>
              <a:rPr lang="en-US" sz="3600" dirty="0"/>
              <a:t>I</a:t>
            </a:r>
            <a:r>
              <a:rPr lang="en-US" sz="3600" dirty="0" smtClean="0"/>
              <a:t>n </a:t>
            </a:r>
            <a:r>
              <a:rPr lang="en-US" sz="3600" dirty="0"/>
              <a:t>Persuasion, whose heart has been pierced? </a:t>
            </a:r>
            <a:r>
              <a:rPr lang="en-US" sz="3600" dirty="0" smtClean="0"/>
              <a:t> ?</a:t>
            </a:r>
          </a:p>
          <a:p>
            <a:pPr marL="1612900" lvl="1" indent="-687388">
              <a:spcAft>
                <a:spcPts val="2000"/>
              </a:spcAft>
              <a:buFont typeface="+mj-lt"/>
              <a:buAutoNum type="alphaLcPeriod"/>
            </a:pPr>
            <a:r>
              <a:rPr lang="en-US" sz="3600" dirty="0" smtClean="0"/>
              <a:t>Captain </a:t>
            </a:r>
            <a:r>
              <a:rPr lang="en-US" sz="3600" dirty="0" err="1" smtClean="0"/>
              <a:t>Hayter</a:t>
            </a:r>
            <a:endParaRPr lang="en-US" sz="3600" dirty="0" smtClean="0"/>
          </a:p>
          <a:p>
            <a:pPr marL="1612900" lvl="1" indent="-687388">
              <a:spcAft>
                <a:spcPts val="2000"/>
              </a:spcAft>
              <a:buFont typeface="+mj-lt"/>
              <a:buAutoNum type="alphaLcPeriod"/>
            </a:pPr>
            <a:r>
              <a:rPr lang="en-US" sz="3600" dirty="0" smtClean="0"/>
              <a:t>Captain </a:t>
            </a:r>
            <a:r>
              <a:rPr lang="en-US" sz="3600" dirty="0" err="1" smtClean="0"/>
              <a:t>Benick</a:t>
            </a:r>
            <a:r>
              <a:rPr lang="en-US" sz="3600" dirty="0" smtClean="0"/>
              <a:t> </a:t>
            </a:r>
          </a:p>
          <a:p>
            <a:pPr marL="1612900" lvl="1" indent="-687388">
              <a:spcAft>
                <a:spcPts val="2000"/>
              </a:spcAft>
              <a:buFont typeface="+mj-lt"/>
              <a:buAutoNum type="alphaLcPeriod"/>
            </a:pPr>
            <a:r>
              <a:rPr lang="en-US" sz="3600" dirty="0" smtClean="0"/>
              <a:t>Captain Wentworth</a:t>
            </a:r>
          </a:p>
          <a:p>
            <a:pPr marL="1612900" lvl="1" indent="-687388">
              <a:spcAft>
                <a:spcPts val="2000"/>
              </a:spcAft>
              <a:buFont typeface="+mj-lt"/>
              <a:buAutoNum type="alphaLcPeriod"/>
            </a:pPr>
            <a:r>
              <a:rPr lang="en-US" sz="3600" dirty="0" smtClean="0"/>
              <a:t>Elizabeth Elliot</a:t>
            </a:r>
          </a:p>
          <a:p>
            <a:pPr marL="1612900" lvl="1" indent="-687388">
              <a:spcAft>
                <a:spcPts val="2000"/>
              </a:spcAft>
              <a:buFont typeface="+mj-lt"/>
              <a:buAutoNum type="alphaLcPeriod"/>
            </a:pPr>
            <a:r>
              <a:rPr lang="en-US" sz="3600" dirty="0" smtClean="0"/>
              <a:t>Mrs. Smith</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734336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1456809"/>
          </a:xfrm>
          <a:prstGeom prst="rect">
            <a:avLst/>
          </a:prstGeom>
          <a:noFill/>
        </p:spPr>
        <p:txBody>
          <a:bodyPr wrap="square" rtlCol="0">
            <a:spAutoFit/>
          </a:bodyPr>
          <a:lstStyle/>
          <a:p>
            <a:pPr marL="742950" indent="-742950">
              <a:spcAft>
                <a:spcPts val="2000"/>
              </a:spcAft>
              <a:buFont typeface="+mj-lt"/>
              <a:buAutoNum type="arabicParenR" startAt="16"/>
            </a:pPr>
            <a:r>
              <a:rPr lang="en-US" sz="3600" dirty="0"/>
              <a:t>I</a:t>
            </a:r>
            <a:r>
              <a:rPr lang="en-US" sz="3600" dirty="0" smtClean="0"/>
              <a:t>n </a:t>
            </a:r>
            <a:r>
              <a:rPr lang="en-US" sz="3600" dirty="0"/>
              <a:t>Persuasion, whose heart has been pierced</a:t>
            </a:r>
            <a:r>
              <a:rPr lang="en-US" sz="3600" dirty="0" smtClean="0"/>
              <a:t>?</a:t>
            </a:r>
            <a:endParaRPr lang="en-US" sz="3600" dirty="0" smtClean="0"/>
          </a:p>
          <a:p>
            <a:pPr marL="1668462" lvl="1" indent="-742950">
              <a:spcAft>
                <a:spcPts val="2000"/>
              </a:spcAft>
              <a:buFont typeface="+mj-lt"/>
              <a:buAutoNum type="alphaLcPeriod" startAt="2"/>
            </a:pPr>
            <a:r>
              <a:rPr lang="en-US" sz="3600" dirty="0" smtClean="0"/>
              <a:t>Captain </a:t>
            </a:r>
            <a:r>
              <a:rPr lang="en-US" sz="3600" dirty="0" err="1" smtClean="0"/>
              <a:t>Benick</a:t>
            </a:r>
            <a:r>
              <a:rPr lang="en-US" sz="3600" dirty="0" smtClean="0"/>
              <a:t> </a:t>
            </a:r>
          </a:p>
        </p:txBody>
      </p:sp>
      <p:sp>
        <p:nvSpPr>
          <p:cNvPr id="2" name="TextBox 1"/>
          <p:cNvSpPr txBox="1"/>
          <p:nvPr/>
        </p:nvSpPr>
        <p:spPr>
          <a:xfrm>
            <a:off x="1604513" y="2501659"/>
            <a:ext cx="9885872" cy="2862322"/>
          </a:xfrm>
          <a:prstGeom prst="rect">
            <a:avLst/>
          </a:prstGeom>
          <a:noFill/>
        </p:spPr>
        <p:txBody>
          <a:bodyPr wrap="square" rtlCol="0">
            <a:spAutoFit/>
          </a:bodyPr>
          <a:lstStyle/>
          <a:p>
            <a:r>
              <a:rPr lang="en-US" sz="3600" dirty="0" smtClean="0"/>
              <a:t>“</a:t>
            </a:r>
            <a:r>
              <a:rPr lang="mr-IN" sz="3600" dirty="0" smtClean="0"/>
              <a:t>…</a:t>
            </a:r>
            <a:r>
              <a:rPr lang="en-US" sz="3600" dirty="0" smtClean="0"/>
              <a:t>with </a:t>
            </a:r>
            <a:r>
              <a:rPr lang="en-US" sz="3600" dirty="0"/>
              <a:t>a heart </a:t>
            </a:r>
            <a:r>
              <a:rPr lang="en-US" sz="3600" dirty="0" smtClean="0"/>
              <a:t>pierced, </a:t>
            </a:r>
            <a:r>
              <a:rPr lang="en-US" sz="3600" dirty="0"/>
              <a:t>almost broken! Fanny </a:t>
            </a:r>
            <a:r>
              <a:rPr lang="en-US" sz="3600" dirty="0" err="1"/>
              <a:t>Harville</a:t>
            </a:r>
            <a:r>
              <a:rPr lang="en-US" sz="3600" dirty="0"/>
              <a:t> was a very superior creature, and his attachment to her was </a:t>
            </a:r>
            <a:r>
              <a:rPr lang="en-US" sz="3600" dirty="0" smtClean="0"/>
              <a:t>indeed </a:t>
            </a:r>
            <a:r>
              <a:rPr lang="en-US" sz="3600" dirty="0"/>
              <a:t>attachment. A man does not recover from such a devotion of the heart to such a woman. He ought not; he does not."</a:t>
            </a:r>
          </a:p>
        </p:txBody>
      </p:sp>
      <p:sp>
        <p:nvSpPr>
          <p:cNvPr id="5" name="TextBox 4"/>
          <p:cNvSpPr txBox="1"/>
          <p:nvPr/>
        </p:nvSpPr>
        <p:spPr>
          <a:xfrm>
            <a:off x="1863306" y="5934974"/>
            <a:ext cx="7721666" cy="646331"/>
          </a:xfrm>
          <a:prstGeom prst="rect">
            <a:avLst/>
          </a:prstGeom>
          <a:noFill/>
        </p:spPr>
        <p:txBody>
          <a:bodyPr wrap="none" rtlCol="0">
            <a:spAutoFit/>
          </a:bodyPr>
          <a:lstStyle/>
          <a:p>
            <a:r>
              <a:rPr lang="en-US" sz="3600" dirty="0" smtClean="0"/>
              <a:t>Captain Wentworth had a pierced SOUL.</a:t>
            </a:r>
            <a:endParaRPr lang="en-US" sz="3600" dirty="0"/>
          </a:p>
        </p:txBody>
      </p:sp>
    </p:spTree>
    <p:extLst>
      <p:ext uri="{BB962C8B-B14F-4D97-AF65-F5344CB8AC3E}">
        <p14:creationId xmlns:p14="http://schemas.microsoft.com/office/powerpoint/2010/main" val="502739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5252720"/>
          </a:xfrm>
          <a:prstGeom prst="rect">
            <a:avLst/>
          </a:prstGeom>
          <a:noFill/>
        </p:spPr>
        <p:txBody>
          <a:bodyPr wrap="square" rtlCol="0">
            <a:spAutoFit/>
          </a:bodyPr>
          <a:lstStyle/>
          <a:p>
            <a:pPr marL="742950" indent="-742950">
              <a:spcAft>
                <a:spcPts val="2000"/>
              </a:spcAft>
              <a:buFont typeface="+mj-lt"/>
              <a:buAutoNum type="arabicParenR" startAt="17"/>
            </a:pPr>
            <a:r>
              <a:rPr lang="en-US" sz="3600" dirty="0" smtClean="0"/>
              <a:t>“It was </a:t>
            </a:r>
            <a:r>
              <a:rPr lang="en-US" sz="3600" dirty="0"/>
              <a:t>misery to think of ________’s attentions. Their evil was incalculable.” </a:t>
            </a:r>
            <a:endParaRPr lang="en-US" sz="3600" dirty="0" smtClean="0"/>
          </a:p>
          <a:p>
            <a:pPr marL="1612900" lvl="1" indent="-687388">
              <a:spcAft>
                <a:spcPts val="2000"/>
              </a:spcAft>
              <a:buFont typeface="+mj-lt"/>
              <a:buAutoNum type="alphaLcPeriod"/>
            </a:pPr>
            <a:r>
              <a:rPr lang="en-US" sz="3600" dirty="0" smtClean="0"/>
              <a:t>Mr. Collins</a:t>
            </a:r>
          </a:p>
          <a:p>
            <a:pPr marL="1612900" lvl="1" indent="-687388">
              <a:spcAft>
                <a:spcPts val="2000"/>
              </a:spcAft>
              <a:buFont typeface="+mj-lt"/>
              <a:buAutoNum type="alphaLcPeriod"/>
            </a:pPr>
            <a:r>
              <a:rPr lang="en-US" sz="3600" dirty="0" smtClean="0"/>
              <a:t>Mr. Elliot </a:t>
            </a:r>
          </a:p>
          <a:p>
            <a:pPr marL="1612900" lvl="1" indent="-687388">
              <a:spcAft>
                <a:spcPts val="2000"/>
              </a:spcAft>
              <a:buFont typeface="+mj-lt"/>
              <a:buAutoNum type="alphaLcPeriod"/>
            </a:pPr>
            <a:r>
              <a:rPr lang="en-US" sz="3600" dirty="0" smtClean="0"/>
              <a:t>Henry Crawford </a:t>
            </a:r>
          </a:p>
          <a:p>
            <a:pPr marL="1612900" lvl="1" indent="-687388">
              <a:spcAft>
                <a:spcPts val="2000"/>
              </a:spcAft>
              <a:buFont typeface="+mj-lt"/>
              <a:buAutoNum type="alphaLcPeriod"/>
            </a:pPr>
            <a:r>
              <a:rPr lang="en-US" sz="3600" dirty="0" smtClean="0"/>
              <a:t>Mr. Elton</a:t>
            </a:r>
          </a:p>
          <a:p>
            <a:pPr marL="1612900" lvl="1" indent="-687388">
              <a:spcAft>
                <a:spcPts val="2000"/>
              </a:spcAft>
              <a:buFont typeface="+mj-lt"/>
              <a:buAutoNum type="alphaLcPeriod"/>
            </a:pPr>
            <a:r>
              <a:rPr lang="en-US" sz="3600" dirty="0" smtClean="0"/>
              <a:t>Wickham</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10347215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010807"/>
          </a:xfrm>
          <a:prstGeom prst="rect">
            <a:avLst/>
          </a:prstGeom>
          <a:noFill/>
        </p:spPr>
        <p:txBody>
          <a:bodyPr wrap="square" rtlCol="0">
            <a:spAutoFit/>
          </a:bodyPr>
          <a:lstStyle/>
          <a:p>
            <a:pPr marL="742950" indent="-742950">
              <a:spcAft>
                <a:spcPts val="2000"/>
              </a:spcAft>
              <a:buFont typeface="+mj-lt"/>
              <a:buAutoNum type="arabicParenR" startAt="17"/>
            </a:pPr>
            <a:r>
              <a:rPr lang="en-US" sz="3600" dirty="0" smtClean="0"/>
              <a:t>“It was </a:t>
            </a:r>
            <a:r>
              <a:rPr lang="en-US" sz="3600" dirty="0"/>
              <a:t>misery to think of ________’s attentions. Their evil was incalculable.” </a:t>
            </a:r>
            <a:endParaRPr lang="en-US" sz="3600" dirty="0" smtClean="0"/>
          </a:p>
          <a:p>
            <a:pPr marL="1668462" lvl="1" indent="-742950">
              <a:spcAft>
                <a:spcPts val="2000"/>
              </a:spcAft>
              <a:buFont typeface="+mj-lt"/>
              <a:buAutoNum type="alphaLcPeriod" startAt="2"/>
            </a:pPr>
            <a:r>
              <a:rPr lang="en-US" sz="3600" dirty="0" smtClean="0"/>
              <a:t>Mr</a:t>
            </a:r>
            <a:r>
              <a:rPr lang="en-US" sz="3600" dirty="0" smtClean="0"/>
              <a:t>. Elliot </a:t>
            </a:r>
          </a:p>
        </p:txBody>
      </p:sp>
      <p:sp>
        <p:nvSpPr>
          <p:cNvPr id="2" name="TextBox 1"/>
          <p:cNvSpPr txBox="1"/>
          <p:nvPr/>
        </p:nvSpPr>
        <p:spPr>
          <a:xfrm>
            <a:off x="1604513" y="3429000"/>
            <a:ext cx="9903125" cy="1754326"/>
          </a:xfrm>
          <a:prstGeom prst="rect">
            <a:avLst/>
          </a:prstGeom>
          <a:noFill/>
        </p:spPr>
        <p:txBody>
          <a:bodyPr wrap="square" rtlCol="0">
            <a:spAutoFit/>
          </a:bodyPr>
          <a:lstStyle/>
          <a:p>
            <a:r>
              <a:rPr lang="en-US" sz="3600" dirty="0" smtClean="0"/>
              <a:t>Quite honestly the attentions of any of them would be misery in the long run, but since this is a direct quote the correct answer is Mr. Elliot.</a:t>
            </a:r>
            <a:endParaRPr lang="en-US" sz="3600" dirty="0"/>
          </a:p>
        </p:txBody>
      </p:sp>
    </p:spTree>
    <p:extLst>
      <p:ext uri="{BB962C8B-B14F-4D97-AF65-F5344CB8AC3E}">
        <p14:creationId xmlns:p14="http://schemas.microsoft.com/office/powerpoint/2010/main" val="73987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996240"/>
          </a:xfrm>
          <a:prstGeom prst="rect">
            <a:avLst/>
          </a:prstGeom>
          <a:noFill/>
        </p:spPr>
        <p:txBody>
          <a:bodyPr wrap="square" rtlCol="0">
            <a:spAutoFit/>
          </a:bodyPr>
          <a:lstStyle/>
          <a:p>
            <a:pPr marL="742950" indent="-742950">
              <a:spcAft>
                <a:spcPts val="2000"/>
              </a:spcAft>
              <a:buFont typeface="+mj-lt"/>
              <a:buAutoNum type="arabicParenR" startAt="18"/>
            </a:pPr>
            <a:r>
              <a:rPr lang="en-US" sz="3600" dirty="0" smtClean="0"/>
              <a:t>Mr. Bingley danced the first set of two dances with Miss Lucas and the second set with Jane. With whom did he dance the two sixth?</a:t>
            </a:r>
            <a:endParaRPr lang="en-US" sz="3600" dirty="0" smtClean="0"/>
          </a:p>
          <a:p>
            <a:pPr marL="1612900" lvl="1" indent="-687388">
              <a:spcAft>
                <a:spcPts val="2000"/>
              </a:spcAft>
              <a:buFont typeface="+mj-lt"/>
              <a:buAutoNum type="alphaLcPeriod"/>
            </a:pPr>
            <a:r>
              <a:rPr lang="en-US" sz="3600" dirty="0" smtClean="0"/>
              <a:t>Miss King</a:t>
            </a:r>
            <a:endParaRPr lang="en-US" sz="3600" dirty="0" smtClean="0"/>
          </a:p>
          <a:p>
            <a:pPr marL="1612900" lvl="1" indent="-687388">
              <a:spcAft>
                <a:spcPts val="2000"/>
              </a:spcAft>
              <a:buFont typeface="+mj-lt"/>
              <a:buAutoNum type="alphaLcPeriod"/>
            </a:pPr>
            <a:r>
              <a:rPr lang="en-US" sz="3600" dirty="0" smtClean="0"/>
              <a:t>Lizzy</a:t>
            </a:r>
            <a:endParaRPr lang="en-US" sz="3600" dirty="0" smtClean="0"/>
          </a:p>
          <a:p>
            <a:pPr marL="1612900" lvl="1" indent="-687388">
              <a:spcAft>
                <a:spcPts val="2000"/>
              </a:spcAft>
              <a:buFont typeface="+mj-lt"/>
              <a:buAutoNum type="alphaLcPeriod"/>
            </a:pPr>
            <a:r>
              <a:rPr lang="en-US" sz="3600" dirty="0" smtClean="0"/>
              <a:t>Maria Lucas</a:t>
            </a:r>
            <a:endParaRPr lang="en-US" sz="3600" dirty="0" smtClean="0"/>
          </a:p>
          <a:p>
            <a:pPr marL="1612900" lvl="1" indent="-687388">
              <a:spcAft>
                <a:spcPts val="2000"/>
              </a:spcAft>
              <a:buFont typeface="+mj-lt"/>
              <a:buAutoNum type="alphaLcPeriod"/>
            </a:pPr>
            <a:r>
              <a:rPr lang="en-US" sz="3600" dirty="0" smtClean="0"/>
              <a:t>Jane again</a:t>
            </a:r>
            <a:endParaRPr lang="en-US" sz="3600"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
        <p:nvSpPr>
          <p:cNvPr id="2" name="TextBox 1"/>
          <p:cNvSpPr txBox="1"/>
          <p:nvPr/>
        </p:nvSpPr>
        <p:spPr>
          <a:xfrm>
            <a:off x="2504129" y="5657671"/>
            <a:ext cx="6381875" cy="1200329"/>
          </a:xfrm>
          <a:prstGeom prst="rect">
            <a:avLst/>
          </a:prstGeom>
          <a:noFill/>
        </p:spPr>
        <p:txBody>
          <a:bodyPr wrap="none" rtlCol="0">
            <a:spAutoFit/>
          </a:bodyPr>
          <a:lstStyle/>
          <a:p>
            <a:r>
              <a:rPr lang="en-US" sz="3600" dirty="0" smtClean="0"/>
              <a:t>Bonus: With whom did he dance </a:t>
            </a:r>
          </a:p>
          <a:p>
            <a:r>
              <a:rPr lang="en-US" sz="3600" dirty="0" smtClean="0"/>
              <a:t>the </a:t>
            </a:r>
            <a:r>
              <a:rPr lang="en-US" sz="3600" i="1" dirty="0" smtClean="0"/>
              <a:t>Boulanger?</a:t>
            </a:r>
            <a:endParaRPr lang="en-US" sz="3600" dirty="0"/>
          </a:p>
        </p:txBody>
      </p:sp>
    </p:spTree>
    <p:extLst>
      <p:ext uri="{BB962C8B-B14F-4D97-AF65-F5344CB8AC3E}">
        <p14:creationId xmlns:p14="http://schemas.microsoft.com/office/powerpoint/2010/main" val="6893641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2564805"/>
          </a:xfrm>
          <a:prstGeom prst="rect">
            <a:avLst/>
          </a:prstGeom>
          <a:noFill/>
        </p:spPr>
        <p:txBody>
          <a:bodyPr wrap="square" rtlCol="0">
            <a:spAutoFit/>
          </a:bodyPr>
          <a:lstStyle/>
          <a:p>
            <a:pPr marL="742950" indent="-742950">
              <a:spcAft>
                <a:spcPts val="2000"/>
              </a:spcAft>
              <a:buFont typeface="+mj-lt"/>
              <a:buAutoNum type="arabicParenR" startAt="18"/>
            </a:pPr>
            <a:r>
              <a:rPr lang="en-US" sz="3600" dirty="0" smtClean="0"/>
              <a:t>Mr. Bingley danced the first set of two dances with Miss Lucas and the second set with Jane. With whom did he dance the two sixth?</a:t>
            </a:r>
            <a:endParaRPr lang="en-US" sz="3600" dirty="0" smtClean="0"/>
          </a:p>
          <a:p>
            <a:pPr marL="1668462" lvl="1" indent="-742950">
              <a:spcAft>
                <a:spcPts val="2000"/>
              </a:spcAft>
              <a:buFont typeface="+mj-lt"/>
              <a:buAutoNum type="alphaLcPeriod" startAt="2"/>
            </a:pPr>
            <a:r>
              <a:rPr lang="en-US" sz="3600" dirty="0" smtClean="0"/>
              <a:t>Lizzy</a:t>
            </a:r>
            <a:endParaRPr lang="en-US" sz="3600" dirty="0" smtClean="0"/>
          </a:p>
        </p:txBody>
      </p:sp>
      <p:sp>
        <p:nvSpPr>
          <p:cNvPr id="5" name="TextBox 4"/>
          <p:cNvSpPr txBox="1"/>
          <p:nvPr/>
        </p:nvSpPr>
        <p:spPr>
          <a:xfrm>
            <a:off x="2001328" y="4019909"/>
            <a:ext cx="9126748" cy="2308324"/>
          </a:xfrm>
          <a:prstGeom prst="rect">
            <a:avLst/>
          </a:prstGeom>
          <a:noFill/>
        </p:spPr>
        <p:txBody>
          <a:bodyPr wrap="square" rtlCol="0">
            <a:spAutoFit/>
          </a:bodyPr>
          <a:lstStyle/>
          <a:p>
            <a:r>
              <a:rPr lang="en-US" sz="3600" dirty="0" smtClean="0"/>
              <a:t>“</a:t>
            </a:r>
            <a:r>
              <a:rPr lang="en-US" sz="3600" dirty="0"/>
              <a:t>Then the two third he danced with Miss King, and the two fourth with Maria Lucas, and the two fifth with Jane again, and the two sixth with </a:t>
            </a:r>
            <a:r>
              <a:rPr lang="en-US" sz="3600" dirty="0" smtClean="0"/>
              <a:t>Lizzy.</a:t>
            </a:r>
            <a:r>
              <a:rPr lang="en-US" sz="3600" dirty="0"/>
              <a:t> </a:t>
            </a:r>
            <a:endParaRPr lang="en-US" sz="3600" dirty="0"/>
          </a:p>
        </p:txBody>
      </p:sp>
    </p:spTree>
    <p:extLst>
      <p:ext uri="{BB962C8B-B14F-4D97-AF65-F5344CB8AC3E}">
        <p14:creationId xmlns:p14="http://schemas.microsoft.com/office/powerpoint/2010/main" val="4519948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3" y="587196"/>
            <a:ext cx="9903125" cy="4226798"/>
          </a:xfrm>
          <a:prstGeom prst="rect">
            <a:avLst/>
          </a:prstGeom>
          <a:noFill/>
        </p:spPr>
        <p:txBody>
          <a:bodyPr wrap="square" rtlCol="0">
            <a:spAutoFit/>
          </a:bodyPr>
          <a:lstStyle/>
          <a:p>
            <a:pPr>
              <a:spcAft>
                <a:spcPts val="2000"/>
              </a:spcAft>
            </a:pPr>
            <a:r>
              <a:rPr lang="en-US" sz="3600" dirty="0" smtClean="0"/>
              <a:t>As to the Bonus question, we will never know because Mr. Bennet interrupts her:</a:t>
            </a:r>
          </a:p>
          <a:p>
            <a:pPr>
              <a:spcAft>
                <a:spcPts val="2000"/>
              </a:spcAft>
            </a:pPr>
            <a:r>
              <a:rPr lang="en-US" sz="3600" dirty="0" smtClean="0"/>
              <a:t>“</a:t>
            </a:r>
            <a:r>
              <a:rPr lang="en-US" sz="3600" dirty="0" smtClean="0"/>
              <a:t>If </a:t>
            </a:r>
            <a:r>
              <a:rPr lang="en-US" sz="3600" dirty="0"/>
              <a:t>he had had any compassion for </a:t>
            </a:r>
            <a:r>
              <a:rPr lang="en-US" sz="3600" i="1" dirty="0"/>
              <a:t>me</a:t>
            </a:r>
            <a:r>
              <a:rPr lang="en-US" sz="3600" dirty="0"/>
              <a:t>,” cried her husband impatiently, “he would not have danced half so much! For God's sake, say no more of his partners. Oh that he had sprained his ankle in the first dance!”</a:t>
            </a:r>
            <a:endParaRPr lang="en-US" sz="3600" dirty="0" smtClean="0"/>
          </a:p>
        </p:txBody>
      </p:sp>
    </p:spTree>
    <p:extLst>
      <p:ext uri="{BB962C8B-B14F-4D97-AF65-F5344CB8AC3E}">
        <p14:creationId xmlns:p14="http://schemas.microsoft.com/office/powerpoint/2010/main" val="1874946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540" y="-1"/>
            <a:ext cx="926080" cy="6858000"/>
          </a:xfrm>
          <a:prstGeom prst="rect">
            <a:avLst/>
          </a:prstGeom>
        </p:spPr>
      </p:pic>
      <p:sp>
        <p:nvSpPr>
          <p:cNvPr id="3" name="TextBox 2"/>
          <p:cNvSpPr txBox="1"/>
          <p:nvPr/>
        </p:nvSpPr>
        <p:spPr>
          <a:xfrm>
            <a:off x="1604513" y="587196"/>
            <a:ext cx="9903125" cy="5683607"/>
          </a:xfrm>
          <a:prstGeom prst="rect">
            <a:avLst/>
          </a:prstGeom>
          <a:noFill/>
        </p:spPr>
        <p:txBody>
          <a:bodyPr wrap="square" rtlCol="0">
            <a:spAutoFit/>
          </a:bodyPr>
          <a:lstStyle/>
          <a:p>
            <a:pPr marL="742950" indent="-742950">
              <a:spcAft>
                <a:spcPts val="2000"/>
              </a:spcAft>
              <a:buFont typeface="+mj-lt"/>
              <a:buAutoNum type="arabicParenR" startAt="2"/>
            </a:pPr>
            <a:r>
              <a:rPr lang="en-US" sz="4000" dirty="0" smtClean="0"/>
              <a:t>Roughly, how </a:t>
            </a:r>
            <a:r>
              <a:rPr lang="en-US" sz="4000" dirty="0"/>
              <a:t>much </a:t>
            </a:r>
            <a:r>
              <a:rPr lang="en-US" sz="4000" dirty="0" smtClean="0"/>
              <a:t>is </a:t>
            </a:r>
            <a:r>
              <a:rPr lang="en-US" sz="4000" dirty="0"/>
              <a:t>Captain Wentworth </a:t>
            </a:r>
            <a:r>
              <a:rPr lang="en-US" sz="4000" dirty="0" smtClean="0"/>
              <a:t>worth? </a:t>
            </a:r>
          </a:p>
          <a:p>
            <a:pPr marL="1657350" lvl="2" indent="-742950">
              <a:spcAft>
                <a:spcPts val="2000"/>
              </a:spcAft>
              <a:buFont typeface="+mj-lt"/>
              <a:buAutoNum type="alphaLcPeriod"/>
            </a:pPr>
            <a:r>
              <a:rPr lang="en-US" sz="4000" dirty="0" smtClean="0"/>
              <a:t>£10000</a:t>
            </a:r>
            <a:endParaRPr lang="en-US" sz="4000" dirty="0">
              <a:ea typeface="Avenir Next" charset="0"/>
              <a:cs typeface="Avenir Next" charset="0"/>
            </a:endParaRPr>
          </a:p>
          <a:p>
            <a:pPr marL="1657350" lvl="2" indent="-742950">
              <a:spcAft>
                <a:spcPts val="2000"/>
              </a:spcAft>
              <a:buFont typeface="+mj-lt"/>
              <a:buAutoNum type="alphaLcPeriod"/>
            </a:pPr>
            <a:r>
              <a:rPr lang="en-US" sz="4000" dirty="0" smtClean="0"/>
              <a:t>£15000</a:t>
            </a:r>
            <a:endParaRPr lang="en-US" sz="4000" dirty="0">
              <a:ea typeface="Avenir Next" charset="0"/>
              <a:cs typeface="Avenir Next" charset="0"/>
            </a:endParaRPr>
          </a:p>
          <a:p>
            <a:pPr marL="1657350" lvl="2" indent="-742950">
              <a:spcAft>
                <a:spcPts val="2000"/>
              </a:spcAft>
              <a:buFont typeface="+mj-lt"/>
              <a:buAutoNum type="alphaLcPeriod"/>
            </a:pPr>
            <a:r>
              <a:rPr lang="en-US" sz="4000" dirty="0" smtClean="0"/>
              <a:t>£25000</a:t>
            </a:r>
            <a:endParaRPr lang="en-US" sz="4000" dirty="0">
              <a:ea typeface="Avenir Next" charset="0"/>
              <a:cs typeface="Avenir Next" charset="0"/>
            </a:endParaRPr>
          </a:p>
          <a:p>
            <a:pPr marL="1657350" lvl="2" indent="-742950">
              <a:spcAft>
                <a:spcPts val="2000"/>
              </a:spcAft>
              <a:buFont typeface="+mj-lt"/>
              <a:buAutoNum type="alphaLcPeriod"/>
            </a:pPr>
            <a:r>
              <a:rPr lang="en-US" sz="4000" dirty="0" smtClean="0"/>
              <a:t>£30000</a:t>
            </a:r>
            <a:endParaRPr lang="en-US" sz="4000" dirty="0" smtClean="0">
              <a:ea typeface="Avenir Next" charset="0"/>
              <a:cs typeface="Avenir Next" charset="0"/>
            </a:endParaRPr>
          </a:p>
          <a:p>
            <a:pPr marL="2127250" lvl="1" indent="-755650">
              <a:spcAft>
                <a:spcPts val="600"/>
              </a:spcAft>
              <a:buFont typeface="+mj-lt"/>
              <a:buAutoNum type="alphaLcPeriod"/>
            </a:pPr>
            <a:endParaRPr lang="en-US" sz="4000" dirty="0" smtClean="0">
              <a:ea typeface="Avenir Next" charset="0"/>
              <a:cs typeface="Avenir Next"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537845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540" y="0"/>
            <a:ext cx="926080" cy="6858000"/>
          </a:xfrm>
          <a:prstGeom prst="rect">
            <a:avLst/>
          </a:prstGeom>
        </p:spPr>
      </p:pic>
      <p:sp>
        <p:nvSpPr>
          <p:cNvPr id="3" name="TextBox 2"/>
          <p:cNvSpPr txBox="1"/>
          <p:nvPr/>
        </p:nvSpPr>
        <p:spPr>
          <a:xfrm>
            <a:off x="1604513" y="587196"/>
            <a:ext cx="9903125" cy="2195473"/>
          </a:xfrm>
          <a:prstGeom prst="rect">
            <a:avLst/>
          </a:prstGeom>
          <a:noFill/>
        </p:spPr>
        <p:txBody>
          <a:bodyPr wrap="square" rtlCol="0">
            <a:spAutoFit/>
          </a:bodyPr>
          <a:lstStyle/>
          <a:p>
            <a:pPr marL="742950" indent="-742950">
              <a:spcAft>
                <a:spcPts val="2000"/>
              </a:spcAft>
              <a:buFont typeface="+mj-lt"/>
              <a:buAutoNum type="arabicParenR" startAt="2"/>
            </a:pPr>
            <a:r>
              <a:rPr lang="en-US" sz="4000" dirty="0" smtClean="0"/>
              <a:t>Roughly, how </a:t>
            </a:r>
            <a:r>
              <a:rPr lang="en-US" sz="4000" dirty="0"/>
              <a:t>much </a:t>
            </a:r>
            <a:r>
              <a:rPr lang="en-US" sz="4000" dirty="0" smtClean="0"/>
              <a:t>is </a:t>
            </a:r>
            <a:r>
              <a:rPr lang="en-US" sz="4000" dirty="0"/>
              <a:t>Captain Wentworth </a:t>
            </a:r>
            <a:r>
              <a:rPr lang="en-US" sz="4000" dirty="0" smtClean="0"/>
              <a:t>worth? </a:t>
            </a:r>
          </a:p>
          <a:p>
            <a:pPr marL="204787" lvl="1">
              <a:spcAft>
                <a:spcPts val="600"/>
              </a:spcAft>
            </a:pPr>
            <a:r>
              <a:rPr lang="en-US" sz="4000" dirty="0">
                <a:ea typeface="Avenir Next" charset="0"/>
                <a:cs typeface="Avenir Next" charset="0"/>
              </a:rPr>
              <a:t>	</a:t>
            </a:r>
            <a:r>
              <a:rPr lang="en-US" sz="4000" dirty="0" smtClean="0">
                <a:ea typeface="Avenir Next" charset="0"/>
                <a:cs typeface="Avenir Next" charset="0"/>
              </a:rPr>
              <a:t>c. </a:t>
            </a:r>
            <a:r>
              <a:rPr lang="en-US" sz="4000" dirty="0" smtClean="0"/>
              <a:t>£25000</a:t>
            </a:r>
            <a:endParaRPr lang="en-US" sz="4000" dirty="0" smtClean="0">
              <a:ea typeface="Avenir Next" charset="0"/>
              <a:cs typeface="Avenir Next" charset="0"/>
            </a:endParaRPr>
          </a:p>
        </p:txBody>
      </p:sp>
      <p:sp>
        <p:nvSpPr>
          <p:cNvPr id="2" name="TextBox 1"/>
          <p:cNvSpPr txBox="1"/>
          <p:nvPr/>
        </p:nvSpPr>
        <p:spPr>
          <a:xfrm>
            <a:off x="1725283" y="3429000"/>
            <a:ext cx="9782355" cy="2554545"/>
          </a:xfrm>
          <a:prstGeom prst="rect">
            <a:avLst/>
          </a:prstGeom>
          <a:noFill/>
        </p:spPr>
        <p:txBody>
          <a:bodyPr wrap="square" rtlCol="0">
            <a:spAutoFit/>
          </a:bodyPr>
          <a:lstStyle/>
          <a:p>
            <a:r>
              <a:rPr lang="en-US" sz="4000" dirty="0" smtClean="0"/>
              <a:t>“</a:t>
            </a:r>
            <a:r>
              <a:rPr lang="en-US" sz="4000" dirty="0"/>
              <a:t>Captain Wentworth, with </a:t>
            </a:r>
            <a:r>
              <a:rPr lang="en-US" sz="4000" i="1" dirty="0"/>
              <a:t>five-and-twenty thousand pounds</a:t>
            </a:r>
            <a:r>
              <a:rPr lang="en-US" sz="4000" dirty="0"/>
              <a:t>, and as high in his profession as merit and activity could place him, was no longer nobody</a:t>
            </a:r>
            <a:r>
              <a:rPr lang="en-US" sz="4000" dirty="0" smtClean="0"/>
              <a:t>.”</a:t>
            </a:r>
            <a:endParaRPr lang="en-US" sz="4000" dirty="0"/>
          </a:p>
        </p:txBody>
      </p:sp>
    </p:spTree>
    <p:extLst>
      <p:ext uri="{BB962C8B-B14F-4D97-AF65-F5344CB8AC3E}">
        <p14:creationId xmlns:p14="http://schemas.microsoft.com/office/powerpoint/2010/main" val="426810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4" y="587197"/>
            <a:ext cx="9730596" cy="4196020"/>
          </a:xfrm>
          <a:prstGeom prst="rect">
            <a:avLst/>
          </a:prstGeom>
          <a:noFill/>
        </p:spPr>
        <p:txBody>
          <a:bodyPr wrap="square" rtlCol="0">
            <a:spAutoFit/>
          </a:bodyPr>
          <a:lstStyle/>
          <a:p>
            <a:pPr marL="742950" indent="-742950">
              <a:spcAft>
                <a:spcPts val="2000"/>
              </a:spcAft>
              <a:buFont typeface="+mj-lt"/>
              <a:buAutoNum type="arabicParenR" startAt="3"/>
            </a:pPr>
            <a:r>
              <a:rPr lang="en-US" sz="4000" dirty="0" smtClean="0"/>
              <a:t>What </a:t>
            </a:r>
            <a:r>
              <a:rPr lang="en-US" sz="4000" dirty="0"/>
              <a:t>is Lady Russel’s favorite recreation? </a:t>
            </a:r>
            <a:endParaRPr lang="en-US" sz="4000" dirty="0" smtClean="0">
              <a:ea typeface="Avenir Next" charset="0"/>
              <a:cs typeface="Avenir Next" charset="0"/>
            </a:endParaRPr>
          </a:p>
          <a:p>
            <a:pPr marL="1612900" lvl="1" indent="-687388">
              <a:spcAft>
                <a:spcPts val="2000"/>
              </a:spcAft>
              <a:buFont typeface="+mj-lt"/>
              <a:buAutoNum type="alphaLcPeriod"/>
            </a:pPr>
            <a:r>
              <a:rPr lang="en-US" sz="4000" dirty="0" smtClean="0"/>
              <a:t>Knitting</a:t>
            </a:r>
            <a:endParaRPr lang="en-US" sz="4000" dirty="0" smtClean="0">
              <a:ea typeface="Avenir Next" charset="0"/>
              <a:cs typeface="Avenir Next" charset="0"/>
            </a:endParaRPr>
          </a:p>
          <a:p>
            <a:pPr marL="1612900" lvl="1" indent="-687388">
              <a:spcAft>
                <a:spcPts val="2000"/>
              </a:spcAft>
              <a:buFont typeface="+mj-lt"/>
              <a:buAutoNum type="alphaLcPeriod"/>
            </a:pPr>
            <a:r>
              <a:rPr lang="en-US" sz="4000" dirty="0" smtClean="0"/>
              <a:t>Dancing</a:t>
            </a:r>
          </a:p>
          <a:p>
            <a:pPr marL="1612900" lvl="1" indent="-687388">
              <a:spcAft>
                <a:spcPts val="2000"/>
              </a:spcAft>
              <a:buFont typeface="+mj-lt"/>
              <a:buAutoNum type="alphaLcPeriod"/>
            </a:pPr>
            <a:r>
              <a:rPr lang="en-US" sz="4000" dirty="0" smtClean="0"/>
              <a:t>Reading</a:t>
            </a:r>
          </a:p>
          <a:p>
            <a:pPr marL="1612900" lvl="1" indent="-687388">
              <a:spcAft>
                <a:spcPts val="2000"/>
              </a:spcAft>
              <a:buFont typeface="+mj-lt"/>
              <a:buAutoNum type="alphaLcPeriod"/>
            </a:pPr>
            <a:r>
              <a:rPr lang="en-US" sz="4000" dirty="0" smtClean="0"/>
              <a:t>Matchmaking</a:t>
            </a:r>
            <a:endParaRPr lang="en-US" sz="4000" dirty="0" smtClean="0">
              <a:ea typeface="Avenir Next" charset="0"/>
              <a:cs typeface="Avenir Next"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2106998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4" y="587197"/>
            <a:ext cx="9730596" cy="1579920"/>
          </a:xfrm>
          <a:prstGeom prst="rect">
            <a:avLst/>
          </a:prstGeom>
          <a:noFill/>
        </p:spPr>
        <p:txBody>
          <a:bodyPr wrap="square" rtlCol="0">
            <a:spAutoFit/>
          </a:bodyPr>
          <a:lstStyle/>
          <a:p>
            <a:pPr marL="742950" indent="-742950">
              <a:spcAft>
                <a:spcPts val="2000"/>
              </a:spcAft>
              <a:buFont typeface="+mj-lt"/>
              <a:buAutoNum type="arabicParenR" startAt="3"/>
            </a:pPr>
            <a:r>
              <a:rPr lang="en-US" sz="4000" dirty="0" smtClean="0"/>
              <a:t>What </a:t>
            </a:r>
            <a:r>
              <a:rPr lang="en-US" sz="4000" dirty="0"/>
              <a:t>is Lady Russel’s favorite recreation? </a:t>
            </a:r>
            <a:endParaRPr lang="en-US" sz="4000" dirty="0" smtClean="0">
              <a:ea typeface="Avenir Next" charset="0"/>
              <a:cs typeface="Avenir Next" charset="0"/>
            </a:endParaRPr>
          </a:p>
          <a:p>
            <a:pPr marL="1668462" lvl="1" indent="-742950">
              <a:spcAft>
                <a:spcPts val="2000"/>
              </a:spcAft>
              <a:buFont typeface="+mj-lt"/>
              <a:buAutoNum type="alphaLcPeriod" startAt="3"/>
            </a:pPr>
            <a:r>
              <a:rPr lang="en-US" sz="4000" dirty="0" smtClean="0"/>
              <a:t>Reading</a:t>
            </a:r>
          </a:p>
        </p:txBody>
      </p:sp>
      <p:sp>
        <p:nvSpPr>
          <p:cNvPr id="2" name="TextBox 1"/>
          <p:cNvSpPr txBox="1"/>
          <p:nvPr/>
        </p:nvSpPr>
        <p:spPr>
          <a:xfrm>
            <a:off x="1604514" y="2898474"/>
            <a:ext cx="9730596" cy="1938992"/>
          </a:xfrm>
          <a:prstGeom prst="rect">
            <a:avLst/>
          </a:prstGeom>
          <a:noFill/>
        </p:spPr>
        <p:txBody>
          <a:bodyPr wrap="square" rtlCol="0">
            <a:spAutoFit/>
          </a:bodyPr>
          <a:lstStyle/>
          <a:p>
            <a:r>
              <a:rPr lang="en-US" sz="4000" dirty="0"/>
              <a:t>"I am sure Lady Russell would like him. He is just Lady Russell's sort. Give him a book, and he will read all day long."</a:t>
            </a:r>
          </a:p>
        </p:txBody>
      </p:sp>
    </p:spTree>
    <p:extLst>
      <p:ext uri="{BB962C8B-B14F-4D97-AF65-F5344CB8AC3E}">
        <p14:creationId xmlns:p14="http://schemas.microsoft.com/office/powerpoint/2010/main" val="11140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4" y="587197"/>
            <a:ext cx="9730596" cy="5683607"/>
          </a:xfrm>
          <a:prstGeom prst="rect">
            <a:avLst/>
          </a:prstGeom>
          <a:noFill/>
        </p:spPr>
        <p:txBody>
          <a:bodyPr wrap="square" rtlCol="0">
            <a:spAutoFit/>
          </a:bodyPr>
          <a:lstStyle/>
          <a:p>
            <a:pPr marL="742950" indent="-742950">
              <a:spcAft>
                <a:spcPts val="2000"/>
              </a:spcAft>
              <a:buFont typeface="+mj-lt"/>
              <a:buAutoNum type="arabicParenR" startAt="4"/>
            </a:pPr>
            <a:r>
              <a:rPr lang="en-US" sz="4000" dirty="0" smtClean="0"/>
              <a:t>Why </a:t>
            </a:r>
            <a:r>
              <a:rPr lang="en-US" sz="4000" dirty="0"/>
              <a:t>should Sir Walter be, as he says ‘distressed for </a:t>
            </a:r>
            <a:r>
              <a:rPr lang="en-US" sz="4000" dirty="0" smtClean="0"/>
              <a:t>money’?</a:t>
            </a:r>
            <a:endParaRPr lang="en-US" sz="4000" dirty="0" smtClean="0">
              <a:ea typeface="Avenir Next" charset="0"/>
              <a:cs typeface="Avenir Next" charset="0"/>
            </a:endParaRPr>
          </a:p>
          <a:p>
            <a:pPr marL="1612900" lvl="1" indent="-687388">
              <a:spcAft>
                <a:spcPts val="2000"/>
              </a:spcAft>
              <a:buFont typeface="+mj-lt"/>
              <a:buAutoNum type="alphaLcPeriod"/>
            </a:pPr>
            <a:r>
              <a:rPr lang="en-US" sz="4000" dirty="0" smtClean="0"/>
              <a:t>Traveling</a:t>
            </a:r>
            <a:endParaRPr lang="en-US" sz="4000" dirty="0" smtClean="0">
              <a:ea typeface="Avenir Next" charset="0"/>
              <a:cs typeface="Avenir Next" charset="0"/>
            </a:endParaRPr>
          </a:p>
          <a:p>
            <a:pPr marL="1612900" lvl="1" indent="-687388">
              <a:spcAft>
                <a:spcPts val="2000"/>
              </a:spcAft>
              <a:buFont typeface="+mj-lt"/>
              <a:buAutoNum type="alphaLcPeriod"/>
            </a:pPr>
            <a:r>
              <a:rPr lang="en-US" sz="4000" dirty="0" smtClean="0"/>
              <a:t>Living in London</a:t>
            </a:r>
          </a:p>
          <a:p>
            <a:pPr marL="1612900" lvl="1" indent="-687388">
              <a:spcAft>
                <a:spcPts val="2000"/>
              </a:spcAft>
              <a:buFont typeface="+mj-lt"/>
              <a:buAutoNum type="alphaLcPeriod"/>
            </a:pPr>
            <a:r>
              <a:rPr lang="en-US" sz="4000" dirty="0" smtClean="0"/>
              <a:t>Servants</a:t>
            </a:r>
          </a:p>
          <a:p>
            <a:pPr marL="1612900" lvl="1" indent="-687388">
              <a:spcAft>
                <a:spcPts val="2000"/>
              </a:spcAft>
              <a:buFont typeface="+mj-lt"/>
              <a:buAutoNum type="alphaLcPeriod"/>
            </a:pPr>
            <a:r>
              <a:rPr lang="en-US" sz="4000" dirty="0" smtClean="0"/>
              <a:t>Horses</a:t>
            </a:r>
          </a:p>
          <a:p>
            <a:pPr marL="1612900" lvl="1" indent="-687388">
              <a:spcAft>
                <a:spcPts val="2000"/>
              </a:spcAft>
              <a:buFont typeface="+mj-lt"/>
              <a:buAutoNum type="alphaLcPeriod"/>
            </a:pPr>
            <a:r>
              <a:rPr lang="en-US" sz="4000" dirty="0" smtClean="0">
                <a:ea typeface="Avenir Next" charset="0"/>
                <a:cs typeface="Avenir Next" charset="0"/>
              </a:rPr>
              <a:t>All of the above</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6954" y="4710023"/>
            <a:ext cx="1665047" cy="2147977"/>
          </a:xfrm>
          <a:prstGeom prst="rect">
            <a:avLst/>
          </a:prstGeom>
        </p:spPr>
      </p:pic>
    </p:spTree>
    <p:extLst>
      <p:ext uri="{BB962C8B-B14F-4D97-AF65-F5344CB8AC3E}">
        <p14:creationId xmlns:p14="http://schemas.microsoft.com/office/powerpoint/2010/main" val="301570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44" y="0"/>
            <a:ext cx="926080" cy="6858000"/>
          </a:xfrm>
          <a:prstGeom prst="rect">
            <a:avLst/>
          </a:prstGeom>
        </p:spPr>
      </p:pic>
      <p:sp>
        <p:nvSpPr>
          <p:cNvPr id="3" name="TextBox 2"/>
          <p:cNvSpPr txBox="1"/>
          <p:nvPr/>
        </p:nvSpPr>
        <p:spPr>
          <a:xfrm>
            <a:off x="1604514" y="587197"/>
            <a:ext cx="9730596" cy="5806718"/>
          </a:xfrm>
          <a:prstGeom prst="rect">
            <a:avLst/>
          </a:prstGeom>
          <a:noFill/>
        </p:spPr>
        <p:txBody>
          <a:bodyPr wrap="square" rtlCol="0">
            <a:spAutoFit/>
          </a:bodyPr>
          <a:lstStyle/>
          <a:p>
            <a:pPr marL="742950" indent="-742950">
              <a:spcAft>
                <a:spcPts val="2000"/>
              </a:spcAft>
              <a:buFont typeface="+mj-lt"/>
              <a:buAutoNum type="arabicParenR" startAt="4"/>
            </a:pPr>
            <a:r>
              <a:rPr lang="en-US" sz="4000" dirty="0" smtClean="0"/>
              <a:t>Why </a:t>
            </a:r>
            <a:r>
              <a:rPr lang="en-US" sz="4000" dirty="0"/>
              <a:t>should Sir Walter be, as he says ‘distressed for </a:t>
            </a:r>
            <a:r>
              <a:rPr lang="en-US" sz="4000" dirty="0" smtClean="0"/>
              <a:t>money’?</a:t>
            </a:r>
            <a:endParaRPr lang="en-US" sz="4000" dirty="0" smtClean="0">
              <a:ea typeface="Avenir Next" charset="0"/>
              <a:cs typeface="Avenir Next" charset="0"/>
            </a:endParaRPr>
          </a:p>
          <a:p>
            <a:pPr marL="1612900" lvl="1" indent="-687388">
              <a:spcAft>
                <a:spcPts val="2000"/>
              </a:spcAft>
              <a:buFont typeface="+mj-lt"/>
              <a:buAutoNum type="alphaLcPeriod"/>
            </a:pPr>
            <a:r>
              <a:rPr lang="en-US" sz="4000" dirty="0" smtClean="0"/>
              <a:t>Traveling</a:t>
            </a:r>
            <a:endParaRPr lang="en-US" sz="4000" dirty="0" smtClean="0">
              <a:ea typeface="Avenir Next" charset="0"/>
              <a:cs typeface="Avenir Next" charset="0"/>
            </a:endParaRPr>
          </a:p>
          <a:p>
            <a:pPr marL="1612900" lvl="1" indent="-687388">
              <a:spcAft>
                <a:spcPts val="2000"/>
              </a:spcAft>
              <a:buFont typeface="+mj-lt"/>
              <a:buAutoNum type="alphaLcPeriod"/>
            </a:pPr>
            <a:r>
              <a:rPr lang="en-US" sz="4000" dirty="0" smtClean="0"/>
              <a:t>Living in London</a:t>
            </a:r>
          </a:p>
          <a:p>
            <a:pPr marL="1612900" lvl="1" indent="-687388">
              <a:spcAft>
                <a:spcPts val="2000"/>
              </a:spcAft>
              <a:buFont typeface="+mj-lt"/>
              <a:buAutoNum type="alphaLcPeriod"/>
            </a:pPr>
            <a:r>
              <a:rPr lang="en-US" sz="4000" dirty="0" smtClean="0"/>
              <a:t>Servants</a:t>
            </a:r>
          </a:p>
          <a:p>
            <a:pPr marL="1612900" lvl="1" indent="-687388">
              <a:spcAft>
                <a:spcPts val="2000"/>
              </a:spcAft>
              <a:buFont typeface="+mj-lt"/>
              <a:buAutoNum type="alphaLcPeriod"/>
            </a:pPr>
            <a:r>
              <a:rPr lang="en-US" sz="4000" dirty="0" smtClean="0"/>
              <a:t>Horses</a:t>
            </a:r>
          </a:p>
          <a:p>
            <a:pPr marL="1612900" lvl="1" indent="-687388">
              <a:spcAft>
                <a:spcPts val="2000"/>
              </a:spcAft>
              <a:buFont typeface="+mj-lt"/>
              <a:buAutoNum type="alphaLcPeriod"/>
            </a:pPr>
            <a:r>
              <a:rPr lang="en-US" sz="4800" b="1" i="1" dirty="0" smtClean="0">
                <a:ea typeface="Avenir Next" charset="0"/>
                <a:cs typeface="Avenir Next" charset="0"/>
              </a:rPr>
              <a:t>All of the above!!</a:t>
            </a:r>
          </a:p>
        </p:txBody>
      </p:sp>
    </p:spTree>
    <p:extLst>
      <p:ext uri="{BB962C8B-B14F-4D97-AF65-F5344CB8AC3E}">
        <p14:creationId xmlns:p14="http://schemas.microsoft.com/office/powerpoint/2010/main" val="2029751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1497</Words>
  <Application>Microsoft Macintosh PowerPoint</Application>
  <PresentationFormat>Widescreen</PresentationFormat>
  <Paragraphs>175</Paragraphs>
  <Slides>38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Avenir Next</vt:lpstr>
      <vt:lpstr>Baskerville Old Face</vt:lpstr>
      <vt:lpstr>Calibri</vt:lpstr>
      <vt:lpstr>Calibri Light</vt:lpstr>
      <vt:lpstr>Mangal</vt:lpstr>
      <vt:lpstr>Arial</vt:lpstr>
      <vt:lpstr>Office Theme</vt:lpstr>
      <vt:lpstr>How well do you know Persuasion  (and a few others)?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well do you know Persuasion  (and a bit more)?</dc:title>
  <dc:creator>Microsoft Office User</dc:creator>
  <cp:lastModifiedBy>Microsoft Office User</cp:lastModifiedBy>
  <cp:revision>25</cp:revision>
  <dcterms:created xsi:type="dcterms:W3CDTF">2018-12-01T02:07:49Z</dcterms:created>
  <dcterms:modified xsi:type="dcterms:W3CDTF">2018-12-02T02:08:32Z</dcterms:modified>
</cp:coreProperties>
</file>