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7"/>
  </p:notesMasterIdLst>
  <p:sldIdLst>
    <p:sldId id="393" r:id="rId2"/>
    <p:sldId id="380" r:id="rId3"/>
    <p:sldId id="263" r:id="rId4"/>
    <p:sldId id="392" r:id="rId5"/>
    <p:sldId id="259" r:id="rId6"/>
    <p:sldId id="394" r:id="rId7"/>
    <p:sldId id="395" r:id="rId8"/>
    <p:sldId id="428" r:id="rId9"/>
    <p:sldId id="429" r:id="rId10"/>
    <p:sldId id="430" r:id="rId11"/>
    <p:sldId id="431" r:id="rId12"/>
    <p:sldId id="432" r:id="rId13"/>
    <p:sldId id="433" r:id="rId14"/>
    <p:sldId id="434" r:id="rId15"/>
    <p:sldId id="435" r:id="rId16"/>
    <p:sldId id="396" r:id="rId17"/>
    <p:sldId id="260" r:id="rId18"/>
    <p:sldId id="258" r:id="rId19"/>
    <p:sldId id="269" r:id="rId20"/>
    <p:sldId id="398" r:id="rId21"/>
    <p:sldId id="270" r:id="rId22"/>
    <p:sldId id="400" r:id="rId23"/>
    <p:sldId id="399" r:id="rId24"/>
    <p:sldId id="268" r:id="rId25"/>
    <p:sldId id="397" r:id="rId26"/>
    <p:sldId id="271" r:id="rId27"/>
    <p:sldId id="281" r:id="rId28"/>
    <p:sldId id="282" r:id="rId29"/>
    <p:sldId id="274" r:id="rId30"/>
    <p:sldId id="275" r:id="rId31"/>
    <p:sldId id="276" r:id="rId32"/>
    <p:sldId id="277" r:id="rId33"/>
    <p:sldId id="278" r:id="rId34"/>
    <p:sldId id="280" r:id="rId35"/>
    <p:sldId id="279" r:id="rId36"/>
    <p:sldId id="286" r:id="rId37"/>
    <p:sldId id="264" r:id="rId38"/>
    <p:sldId id="375" r:id="rId39"/>
    <p:sldId id="283" r:id="rId40"/>
    <p:sldId id="284" r:id="rId41"/>
    <p:sldId id="285" r:id="rId42"/>
    <p:sldId id="330" r:id="rId43"/>
    <p:sldId id="406" r:id="rId44"/>
    <p:sldId id="305" r:id="rId45"/>
    <p:sldId id="290" r:id="rId46"/>
    <p:sldId id="288" r:id="rId47"/>
    <p:sldId id="376" r:id="rId48"/>
    <p:sldId id="292" r:id="rId49"/>
    <p:sldId id="291" r:id="rId50"/>
    <p:sldId id="296" r:id="rId51"/>
    <p:sldId id="298" r:id="rId52"/>
    <p:sldId id="294" r:id="rId53"/>
    <p:sldId id="461" r:id="rId54"/>
    <p:sldId id="299" r:id="rId55"/>
    <p:sldId id="301" r:id="rId56"/>
    <p:sldId id="300" r:id="rId57"/>
    <p:sldId id="303" r:id="rId58"/>
    <p:sldId id="304" r:id="rId59"/>
    <p:sldId id="374" r:id="rId60"/>
    <p:sldId id="319" r:id="rId61"/>
    <p:sldId id="326" r:id="rId62"/>
    <p:sldId id="462" r:id="rId63"/>
    <p:sldId id="321" r:id="rId64"/>
    <p:sldId id="322" r:id="rId65"/>
    <p:sldId id="320" r:id="rId66"/>
    <p:sldId id="379" r:id="rId67"/>
    <p:sldId id="324" r:id="rId68"/>
    <p:sldId id="323" r:id="rId69"/>
    <p:sldId id="325" r:id="rId70"/>
    <p:sldId id="463" r:id="rId71"/>
    <p:sldId id="439" r:id="rId72"/>
    <p:sldId id="440" r:id="rId73"/>
    <p:sldId id="441" r:id="rId74"/>
    <p:sldId id="442" r:id="rId75"/>
    <p:sldId id="464" r:id="rId76"/>
    <p:sldId id="450" r:id="rId77"/>
    <p:sldId id="447" r:id="rId78"/>
    <p:sldId id="448" r:id="rId79"/>
    <p:sldId id="449" r:id="rId80"/>
    <p:sldId id="451" r:id="rId81"/>
    <p:sldId id="465" r:id="rId82"/>
    <p:sldId id="455" r:id="rId83"/>
    <p:sldId id="456" r:id="rId84"/>
    <p:sldId id="457" r:id="rId85"/>
    <p:sldId id="458" r:id="rId86"/>
    <p:sldId id="459" r:id="rId87"/>
    <p:sldId id="460" r:id="rId88"/>
    <p:sldId id="413" r:id="rId89"/>
    <p:sldId id="414" r:id="rId90"/>
    <p:sldId id="348" r:id="rId91"/>
    <p:sldId id="415" r:id="rId92"/>
    <p:sldId id="347" r:id="rId93"/>
    <p:sldId id="436" r:id="rId94"/>
    <p:sldId id="418" r:id="rId95"/>
    <p:sldId id="419" r:id="rId96"/>
    <p:sldId id="353" r:id="rId97"/>
    <p:sldId id="362" r:id="rId98"/>
    <p:sldId id="358" r:id="rId99"/>
    <p:sldId id="359" r:id="rId100"/>
    <p:sldId id="360" r:id="rId101"/>
    <p:sldId id="361" r:id="rId102"/>
    <p:sldId id="420" r:id="rId103"/>
    <p:sldId id="421" r:id="rId104"/>
    <p:sldId id="422" r:id="rId105"/>
    <p:sldId id="423" r:id="rId106"/>
    <p:sldId id="356" r:id="rId107"/>
    <p:sldId id="363" r:id="rId108"/>
    <p:sldId id="466" r:id="rId109"/>
    <p:sldId id="467" r:id="rId110"/>
    <p:sldId id="366" r:id="rId111"/>
    <p:sldId id="437" r:id="rId112"/>
    <p:sldId id="365" r:id="rId113"/>
    <p:sldId id="367" r:id="rId114"/>
    <p:sldId id="368" r:id="rId115"/>
    <p:sldId id="391"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5">
          <p15:clr>
            <a:srgbClr val="A4A3A4"/>
          </p15:clr>
        </p15:guide>
        <p15:guide id="2" pos="32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501"/>
    <p:restoredTop sz="94747"/>
  </p:normalViewPr>
  <p:slideViewPr>
    <p:cSldViewPr snapToGrid="0" snapToObjects="1" showGuides="1">
      <p:cViewPr>
        <p:scale>
          <a:sx n="68" d="100"/>
          <a:sy n="68" d="100"/>
        </p:scale>
        <p:origin x="1144" y="520"/>
      </p:cViewPr>
      <p:guideLst>
        <p:guide orient="horz" pos="2345"/>
        <p:guide pos="3214"/>
      </p:guideLst>
    </p:cSldViewPr>
  </p:slideViewPr>
  <p:notesTextViewPr>
    <p:cViewPr>
      <p:scale>
        <a:sx n="100" d="100"/>
        <a:sy n="100" d="100"/>
      </p:scale>
      <p:origin x="0" y="0"/>
    </p:cViewPr>
  </p:notesTextViewPr>
  <p:sorterViewPr>
    <p:cViewPr>
      <p:scale>
        <a:sx n="59" d="100"/>
        <a:sy n="59" d="100"/>
      </p:scale>
      <p:origin x="0" y="4232"/>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heme" Target="theme/theme1.xml"/><Relationship Id="rId121"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notesMaster" Target="notesMasters/notesMaster1.xml"/><Relationship Id="rId118" Type="http://schemas.openxmlformats.org/officeDocument/2006/relationships/presProps" Target="presProps.xml"/><Relationship Id="rId119" Type="http://schemas.openxmlformats.org/officeDocument/2006/relationships/viewProps" Target="view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97427-AB05-8141-AB13-4F2CD942BBBB}" type="datetimeFigureOut">
              <a:rPr lang="en-US" smtClean="0"/>
              <a:t>4/16/16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DDE10-01EB-004C-BFF1-772B727781FC}" type="slidenum">
              <a:rPr lang="en-US" smtClean="0"/>
              <a:t>‹#›</a:t>
            </a:fld>
            <a:endParaRPr lang="en-US"/>
          </a:p>
        </p:txBody>
      </p:sp>
    </p:spTree>
    <p:extLst>
      <p:ext uri="{BB962C8B-B14F-4D97-AF65-F5344CB8AC3E}">
        <p14:creationId xmlns:p14="http://schemas.microsoft.com/office/powerpoint/2010/main" val="9661687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society based on rank, clothes as an indicator of rank have to shift subtly. You keep up with the latest fashions, the latest dances, and the latest news, not just to be trendy or edgy but to ensure that your rank is recognized. Your deportment, manners and speech all mark you as acceptable into society.</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a:t>
            </a:fld>
            <a:endParaRPr lang="en-US"/>
          </a:p>
        </p:txBody>
      </p:sp>
    </p:spTree>
    <p:extLst>
      <p:ext uri="{BB962C8B-B14F-4D97-AF65-F5344CB8AC3E}">
        <p14:creationId xmlns:p14="http://schemas.microsoft.com/office/powerpoint/2010/main" val="1273180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P&amp;P Elizabeth as seen by the Bingley sisters: “Hem 6 inches deep in mud, I am absolutely certain, and the gown which had been let down to hide it not doing its office.”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a:t>
            </a:fld>
            <a:endParaRPr lang="en-US"/>
          </a:p>
        </p:txBody>
      </p:sp>
    </p:spTree>
    <p:extLst>
      <p:ext uri="{BB962C8B-B14F-4D97-AF65-F5344CB8AC3E}">
        <p14:creationId xmlns:p14="http://schemas.microsoft.com/office/powerpoint/2010/main" val="15640030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Unfortunately the rules about hoop</a:t>
            </a:r>
            <a:r>
              <a:rPr lang="en-US" baseline="0" dirty="0" smtClean="0"/>
              <a:t> width did not change before waists went up!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114</a:t>
            </a:fld>
            <a:endParaRPr lang="en-US"/>
          </a:p>
        </p:txBody>
      </p:sp>
    </p:spTree>
    <p:extLst>
      <p:ext uri="{BB962C8B-B14F-4D97-AF65-F5344CB8AC3E}">
        <p14:creationId xmlns:p14="http://schemas.microsoft.com/office/powerpoint/2010/main" val="280132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Wickham: “Wanted only regimentals to make him charming” i.e. he is trying to ‘change</a:t>
            </a:r>
            <a:r>
              <a:rPr lang="en-US" baseline="0" dirty="0" smtClean="0"/>
              <a:t> his coat’ thus hide his reputation.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13</a:t>
            </a:fld>
            <a:endParaRPr lang="en-US"/>
          </a:p>
        </p:txBody>
      </p:sp>
    </p:spTree>
    <p:extLst>
      <p:ext uri="{BB962C8B-B14F-4D97-AF65-F5344CB8AC3E}">
        <p14:creationId xmlns:p14="http://schemas.microsoft.com/office/powerpoint/2010/main" val="2081362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1814Mrs.</a:t>
            </a:r>
            <a:r>
              <a:rPr lang="en-US" baseline="0" dirty="0" smtClean="0"/>
              <a:t> B. rhapsodizing over long sleeves and boring Mr. B with talk of lace. </a:t>
            </a:r>
            <a:r>
              <a:rPr lang="en-US" dirty="0" smtClean="0"/>
              <a:t> Long sleeves. And Lydia  - listen to how she talks about clothes – </a:t>
            </a:r>
            <a:r>
              <a:rPr lang="en-US" dirty="0" err="1" smtClean="0"/>
              <a:t>Andher</a:t>
            </a:r>
            <a:r>
              <a:rPr lang="en-US" dirty="0" smtClean="0"/>
              <a:t> letter to Kitty “I shall send for my clothes when I get to </a:t>
            </a:r>
            <a:r>
              <a:rPr lang="en-US" dirty="0" err="1" smtClean="0"/>
              <a:t>Longbourn</a:t>
            </a:r>
            <a:r>
              <a:rPr lang="en-US" dirty="0" smtClean="0"/>
              <a:t>; but I wish you would tell Sally to mend a great slit in my worked muslin gown before they are packed up.” Yes, that was deliberate: Jane Austen is no prude.</a:t>
            </a:r>
          </a:p>
          <a:p>
            <a:r>
              <a:rPr lang="en-US" dirty="0" smtClean="0"/>
              <a:t>Ackermann, Sept. 1814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14</a:t>
            </a:fld>
            <a:endParaRPr lang="en-US"/>
          </a:p>
        </p:txBody>
      </p:sp>
    </p:spTree>
    <p:extLst>
      <p:ext uri="{BB962C8B-B14F-4D97-AF65-F5344CB8AC3E}">
        <p14:creationId xmlns:p14="http://schemas.microsoft.com/office/powerpoint/2010/main" val="363304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Emma/Mrs. Elton: as elegant as lace and pearls could make her”</a:t>
            </a:r>
          </a:p>
          <a:p>
            <a:r>
              <a:rPr lang="en-US" dirty="0" smtClean="0"/>
              <a:t>Ackermann, June 1813</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15</a:t>
            </a:fld>
            <a:endParaRPr lang="en-US"/>
          </a:p>
        </p:txBody>
      </p:sp>
    </p:spTree>
    <p:extLst>
      <p:ext uri="{BB962C8B-B14F-4D97-AF65-F5344CB8AC3E}">
        <p14:creationId xmlns:p14="http://schemas.microsoft.com/office/powerpoint/2010/main" val="1360478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News travels fast</a:t>
            </a:r>
          </a:p>
          <a:p>
            <a:r>
              <a:rPr lang="en-US" dirty="0" smtClean="0"/>
              <a:t>The use of hair powder had been declining and the tax hastened its near death. In 1812 46,684 people still paid the tax, in 1855 only 997 did, and almost all of these were servants. By the time it was repealed in 1869 it yielded an annual revenue of £1000</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17</a:t>
            </a:fld>
            <a:endParaRPr lang="en-US"/>
          </a:p>
        </p:txBody>
      </p:sp>
    </p:spTree>
    <p:extLst>
      <p:ext uri="{BB962C8B-B14F-4D97-AF65-F5344CB8AC3E}">
        <p14:creationId xmlns:p14="http://schemas.microsoft.com/office/powerpoint/2010/main" val="54477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1796 or so, after Pitt’s </a:t>
            </a:r>
            <a:r>
              <a:rPr lang="en-US" dirty="0" err="1" smtClean="0"/>
              <a:t>hairpowder</a:t>
            </a:r>
            <a:r>
              <a:rPr lang="en-US" dirty="0" smtClean="0"/>
              <a:t> tax of 1795, statue</a:t>
            </a:r>
            <a:r>
              <a:rPr lang="en-US" baseline="0" dirty="0" smtClean="0"/>
              <a:t> of Titus, Lord Byron. Style names “The Brutus” “The Windswept” “The Stanhope Crop”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19</a:t>
            </a:fld>
            <a:endParaRPr lang="en-US"/>
          </a:p>
        </p:txBody>
      </p:sp>
    </p:spTree>
    <p:extLst>
      <p:ext uri="{BB962C8B-B14F-4D97-AF65-F5344CB8AC3E}">
        <p14:creationId xmlns:p14="http://schemas.microsoft.com/office/powerpoint/2010/main" val="3986764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 Brummell would not have approved these extremes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20</a:t>
            </a:fld>
            <a:endParaRPr lang="en-US"/>
          </a:p>
        </p:txBody>
      </p:sp>
    </p:spTree>
    <p:extLst>
      <p:ext uri="{BB962C8B-B14F-4D97-AF65-F5344CB8AC3E}">
        <p14:creationId xmlns:p14="http://schemas.microsoft.com/office/powerpoint/2010/main" val="1650994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greatcoat was made</a:t>
            </a:r>
            <a:r>
              <a:rPr lang="en-US" baseline="0" dirty="0" smtClean="0"/>
              <a:t> of “cloth” which was a synonym for wool. The capes were originally designed to keep off rain but they quickly became a fashion statement as well, as Catherine notes with admiration.:</a:t>
            </a:r>
          </a:p>
          <a:p>
            <a:r>
              <a:rPr lang="en-US" sz="1200" kern="1200" dirty="0" smtClean="0">
                <a:solidFill>
                  <a:schemeClr val="tx1"/>
                </a:solidFill>
                <a:latin typeface="+mn-lt"/>
                <a:ea typeface="+mn-ea"/>
                <a:cs typeface="+mn-cs"/>
              </a:rPr>
              <a:t>“…his hat sat so well, and the innumerable capes of his great-coat looked so becomingly important! To be driven by him, next to being dancing with him, was certainly the greatest happiness in the world.”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21</a:t>
            </a:fld>
            <a:endParaRPr lang="en-US"/>
          </a:p>
        </p:txBody>
      </p:sp>
    </p:spTree>
    <p:extLst>
      <p:ext uri="{BB962C8B-B14F-4D97-AF65-F5344CB8AC3E}">
        <p14:creationId xmlns:p14="http://schemas.microsoft.com/office/powerpoint/2010/main" val="3309743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Awareness of shooting jacket—the country life attire influence.</a:t>
            </a:r>
            <a:r>
              <a:rPr lang="en-US" baseline="0" dirty="0" smtClean="0"/>
              <a:t> This picture is a bit deceptive as regards the quote. Edward and Fly would have walked to go shooting with the object to bring back birds. If hunting (hunting=fox hunting), they would have been riding. If they were hunting on foot, and it was not their property or they did not have permission of the property owner, they might have been arrested for poaching.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22</a:t>
            </a:fld>
            <a:endParaRPr lang="en-US"/>
          </a:p>
        </p:txBody>
      </p:sp>
    </p:spTree>
    <p:extLst>
      <p:ext uri="{BB962C8B-B14F-4D97-AF65-F5344CB8AC3E}">
        <p14:creationId xmlns:p14="http://schemas.microsoft.com/office/powerpoint/2010/main" val="1390865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Edward Austen Knight,</a:t>
            </a:r>
            <a:r>
              <a:rPr lang="en-US" baseline="0" dirty="0" smtClean="0"/>
              <a:t> grand tour, 1800. Breeches continued in popularity throughout Austen’s lifetime. By the 180ss they were beginning to be nudged out by pantaloons and trousers but hung on in the country or for formal wear. And they were never allowed into </a:t>
            </a:r>
            <a:r>
              <a:rPr lang="en-US" baseline="0" dirty="0" err="1" smtClean="0"/>
              <a:t>Almack’s</a:t>
            </a:r>
            <a:r>
              <a:rPr lang="en-US" baseline="0" dirty="0" smtClean="0"/>
              <a:t> in anything but knee breeches. There is a story, unconfirmed, that even the Duke of Wellington was turned away when he arrived in trousers. Another version has him turned away because he arrived after the official time allowed, midnight.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23</a:t>
            </a:fld>
            <a:endParaRPr lang="en-US"/>
          </a:p>
        </p:txBody>
      </p:sp>
    </p:spTree>
    <p:extLst>
      <p:ext uri="{BB962C8B-B14F-4D97-AF65-F5344CB8AC3E}">
        <p14:creationId xmlns:p14="http://schemas.microsoft.com/office/powerpoint/2010/main" val="1541417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 </a:t>
            </a:r>
          </a:p>
          <a:p>
            <a:pPr algn="l"/>
            <a:endParaRPr lang="en-US" sz="1050" dirty="0" smtClean="0"/>
          </a:p>
          <a:p>
            <a:pPr algn="l"/>
            <a:r>
              <a:rPr lang="en-US" sz="1050" dirty="0" smtClean="0"/>
              <a:t>The Assembly Rooms, Northanger Abbey</a:t>
            </a:r>
          </a:p>
        </p:txBody>
      </p:sp>
      <p:sp>
        <p:nvSpPr>
          <p:cNvPr id="4" name="Slide Number Placeholder 3"/>
          <p:cNvSpPr>
            <a:spLocks noGrp="1"/>
          </p:cNvSpPr>
          <p:nvPr>
            <p:ph type="sldNum" sz="quarter" idx="10"/>
          </p:nvPr>
        </p:nvSpPr>
        <p:spPr/>
        <p:txBody>
          <a:bodyPr/>
          <a:lstStyle/>
          <a:p>
            <a:fld id="{3E5DDE10-01EB-004C-BFF1-772B727781FC}" type="slidenum">
              <a:rPr lang="en-US" smtClean="0"/>
              <a:t>3</a:t>
            </a:fld>
            <a:endParaRPr lang="en-US"/>
          </a:p>
        </p:txBody>
      </p:sp>
    </p:spTree>
    <p:extLst>
      <p:ext uri="{BB962C8B-B14F-4D97-AF65-F5344CB8AC3E}">
        <p14:creationId xmlns:p14="http://schemas.microsoft.com/office/powerpoint/2010/main" val="1830798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changed in shape and volume throughout the period. When Bushman</a:t>
            </a:r>
            <a:r>
              <a:rPr lang="en-US" baseline="0" dirty="0" smtClean="0"/>
              <a:t> mentions a waistcoat that would act as a body-shaping or posture garment he was considering the earlier example. When he talks about a new </a:t>
            </a:r>
            <a:r>
              <a:rPr lang="en-US" baseline="0" dirty="0" err="1" smtClean="0"/>
              <a:t>freedome</a:t>
            </a:r>
            <a:r>
              <a:rPr lang="en-US" baseline="0" dirty="0" smtClean="0"/>
              <a:t> of movement and ease at the end of the century it is more like the latter.</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24</a:t>
            </a:fld>
            <a:endParaRPr lang="en-US"/>
          </a:p>
        </p:txBody>
      </p:sp>
    </p:spTree>
    <p:extLst>
      <p:ext uri="{BB962C8B-B14F-4D97-AF65-F5344CB8AC3E}">
        <p14:creationId xmlns:p14="http://schemas.microsoft.com/office/powerpoint/2010/main" val="205746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25</a:t>
            </a:fld>
            <a:endParaRPr lang="en-US"/>
          </a:p>
        </p:txBody>
      </p:sp>
    </p:spTree>
    <p:extLst>
      <p:ext uri="{BB962C8B-B14F-4D97-AF65-F5344CB8AC3E}">
        <p14:creationId xmlns:p14="http://schemas.microsoft.com/office/powerpoint/2010/main" val="2115227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26</a:t>
            </a:fld>
            <a:endParaRPr lang="en-US"/>
          </a:p>
        </p:txBody>
      </p:sp>
    </p:spTree>
    <p:extLst>
      <p:ext uri="{BB962C8B-B14F-4D97-AF65-F5344CB8AC3E}">
        <p14:creationId xmlns:p14="http://schemas.microsoft.com/office/powerpoint/2010/main" val="4227503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1805 Dighton caricature – blue</a:t>
            </a:r>
            <a:r>
              <a:rPr lang="en-US" baseline="0" dirty="0" smtClean="0"/>
              <a:t> superfine (wool) coat, pantaloons, </a:t>
            </a:r>
          </a:p>
          <a:p>
            <a:r>
              <a:rPr lang="en-US" baseline="0" dirty="0" smtClean="0"/>
              <a:t>“If John Bull turns round to look at you, you are not well-dressed, but either too stiff, too tight, or too fashionable.” Letter to </a:t>
            </a:r>
            <a:r>
              <a:rPr lang="en-US" baseline="0" dirty="0" err="1" smtClean="0"/>
              <a:t>Hariette</a:t>
            </a:r>
            <a:r>
              <a:rPr lang="en-US" baseline="0" dirty="0" smtClean="0"/>
              <a:t> Wilson, quoted in “The Beaux of the Regency” Melville Lewis 1908.</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27</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Bryan “Beau” Brummell who almost singlehandedly changed fashion. Friend of the Price Regent, made simple yet exquisitely tailored clothing the mode to be followed, notorious for demanding</a:t>
            </a:r>
            <a:r>
              <a:rPr lang="en-US" baseline="0" dirty="0" smtClean="0"/>
              <a:t> a full tub bath every day, and a perfectionist when it came to his cravats.</a:t>
            </a:r>
            <a:r>
              <a:rPr lang="en-US" dirty="0" smtClean="0"/>
              <a:t> see next slide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28</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Sir William </a:t>
            </a:r>
            <a:r>
              <a:rPr lang="en-US" dirty="0" err="1" smtClean="0"/>
              <a:t>Harbord</a:t>
            </a:r>
            <a:r>
              <a:rPr lang="en-US" dirty="0" smtClean="0"/>
              <a:t>, 1810 by </a:t>
            </a:r>
            <a:r>
              <a:rPr lang="en-US" dirty="0" err="1" smtClean="0"/>
              <a:t>Edridge</a:t>
            </a:r>
            <a:r>
              <a:rPr lang="en-US" dirty="0" smtClean="0"/>
              <a:t>, The other major influence on men’s fashion:</a:t>
            </a:r>
            <a:r>
              <a:rPr lang="en-US" baseline="0" dirty="0" smtClean="0"/>
              <a:t> military pantaloons – wool knit to cling and stretch.</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29</a:t>
            </a:fld>
            <a:endParaRPr lang="en-US"/>
          </a:p>
        </p:txBody>
      </p:sp>
    </p:spTree>
    <p:extLst>
      <p:ext uri="{BB962C8B-B14F-4D97-AF65-F5344CB8AC3E}">
        <p14:creationId xmlns:p14="http://schemas.microsoft.com/office/powerpoint/2010/main" val="1221694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Captain </a:t>
            </a:r>
            <a:r>
              <a:rPr lang="en-US" dirty="0" err="1" smtClean="0"/>
              <a:t>Hoste</a:t>
            </a:r>
            <a:r>
              <a:rPr lang="en-US" dirty="0" smtClean="0"/>
              <a:t> 1811</a:t>
            </a:r>
            <a:r>
              <a:rPr lang="en-US" baseline="0" dirty="0" smtClean="0"/>
              <a:t> by </a:t>
            </a:r>
            <a:r>
              <a:rPr lang="en-US" dirty="0" err="1" smtClean="0"/>
              <a:t>Edridge</a:t>
            </a:r>
            <a:r>
              <a:rPr lang="en-US" dirty="0" smtClean="0"/>
              <a:t>. Sailor’s trousers</a:t>
            </a:r>
          </a:p>
          <a:p>
            <a:r>
              <a:rPr lang="en-US" dirty="0" smtClean="0"/>
              <a:t>People in park, 1807. The young man adopts the Navy uniform look.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30</a:t>
            </a:fld>
            <a:endParaRPr lang="en-US"/>
          </a:p>
        </p:txBody>
      </p:sp>
    </p:spTree>
    <p:extLst>
      <p:ext uri="{BB962C8B-B14F-4D97-AF65-F5344CB8AC3E}">
        <p14:creationId xmlns:p14="http://schemas.microsoft.com/office/powerpoint/2010/main" val="850214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Rolinda</a:t>
            </a:r>
            <a:r>
              <a:rPr lang="en-US" dirty="0" smtClean="0"/>
              <a:t> </a:t>
            </a:r>
            <a:r>
              <a:rPr lang="en-US" dirty="0" err="1" smtClean="0"/>
              <a:t>Sharples</a:t>
            </a:r>
            <a:r>
              <a:rPr lang="en-US" dirty="0" smtClean="0"/>
              <a:t> “The Cloak Room at the Assembly</a:t>
            </a:r>
            <a:r>
              <a:rPr lang="en-US" baseline="0" dirty="0" smtClean="0"/>
              <a:t> Rooms at Clifton”</a:t>
            </a:r>
            <a:r>
              <a:rPr lang="en-US" dirty="0" smtClean="0"/>
              <a:t>1818: Yolanda</a:t>
            </a:r>
            <a:r>
              <a:rPr lang="en-US" baseline="0" dirty="0" smtClean="0"/>
              <a:t> </a:t>
            </a:r>
            <a:r>
              <a:rPr lang="en-US" dirty="0" smtClean="0"/>
              <a:t>Shows examples of all </a:t>
            </a:r>
            <a:r>
              <a:rPr lang="en-US" dirty="0" err="1" smtClean="0"/>
              <a:t>mens</a:t>
            </a:r>
            <a:r>
              <a:rPr lang="en-US" dirty="0" smtClean="0"/>
              <a:t> options. The older gentleman on the left wears</a:t>
            </a:r>
            <a:r>
              <a:rPr lang="en-US" baseline="0" dirty="0" smtClean="0"/>
              <a:t> grey/light silk breeches, the </a:t>
            </a:r>
            <a:r>
              <a:rPr lang="en-US" baseline="0" dirty="0" err="1" smtClean="0"/>
              <a:t>armu</a:t>
            </a:r>
            <a:r>
              <a:rPr lang="en-US" baseline="0" dirty="0" smtClean="0"/>
              <a:t> men are in their uniforms with </a:t>
            </a:r>
            <a:r>
              <a:rPr lang="en-US" baseline="0" dirty="0" err="1" smtClean="0"/>
              <a:t>panataloons</a:t>
            </a:r>
            <a:r>
              <a:rPr lang="en-US" baseline="0" dirty="0" smtClean="0"/>
              <a:t>, the thirty-something husband in the middle wears black breeches while the young flirt wears trousers. Also note the impossibly tiny bodices on the women’s gowns.  For more on Clifton Assembly see http://</a:t>
            </a:r>
            <a:r>
              <a:rPr lang="en-US" baseline="0" dirty="0" err="1" smtClean="0"/>
              <a:t>www.thespasdirectory.com</a:t>
            </a:r>
            <a:r>
              <a:rPr lang="en-US" baseline="0" dirty="0" smtClean="0"/>
              <a:t>/</a:t>
            </a:r>
            <a:r>
              <a:rPr lang="en-US" baseline="0" dirty="0" err="1" smtClean="0"/>
              <a:t>profilego.asp?ref</a:t>
            </a:r>
            <a:r>
              <a:rPr lang="en-US" baseline="0" dirty="0" smtClean="0"/>
              <a:t>=2841393B</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31</a:t>
            </a:fld>
            <a:endParaRPr lang="en-US"/>
          </a:p>
        </p:txBody>
      </p:sp>
    </p:spTree>
    <p:extLst>
      <p:ext uri="{BB962C8B-B14F-4D97-AF65-F5344CB8AC3E}">
        <p14:creationId xmlns:p14="http://schemas.microsoft.com/office/powerpoint/2010/main" val="3802477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t>
            </a:r>
            <a:r>
              <a:rPr lang="en-US" dirty="0" err="1" smtClean="0"/>
              <a:t>neckcloth</a:t>
            </a:r>
            <a:r>
              <a:rPr lang="en-US" dirty="0" smtClean="0"/>
              <a:t> styles with fanciful names. The boxing</a:t>
            </a:r>
            <a:r>
              <a:rPr lang="en-US" baseline="0" dirty="0" smtClean="0"/>
              <a:t> star </a:t>
            </a:r>
            <a:r>
              <a:rPr lang="en-US" baseline="0" dirty="0" err="1" smtClean="0"/>
              <a:t>Jem</a:t>
            </a:r>
            <a:r>
              <a:rPr lang="en-US" baseline="0" dirty="0" smtClean="0"/>
              <a:t> Belcher with his trademark spotted </a:t>
            </a:r>
            <a:r>
              <a:rPr lang="en-US" baseline="0" dirty="0" err="1" smtClean="0"/>
              <a:t>neckcloth</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“Things, you know, </a:t>
            </a:r>
            <a:r>
              <a:rPr lang="en-US" dirty="0" err="1" smtClean="0"/>
              <a:t>whisker'd</a:t>
            </a:r>
            <a:r>
              <a:rPr lang="en-US" dirty="0" smtClean="0"/>
              <a:t>, great coated, and </a:t>
            </a:r>
            <a:r>
              <a:rPr lang="en-US" dirty="0" err="1" smtClean="0"/>
              <a:t>lac'd</a:t>
            </a:r>
            <a:r>
              <a:rPr lang="en-US" dirty="0" smtClean="0"/>
              <a:t>, Like an hour-glass, exceedingly small in the waist; Quite a new sort of creatures, unknown yet to scholars. With heads so </a:t>
            </a:r>
            <a:r>
              <a:rPr lang="en-US" dirty="0" err="1" smtClean="0"/>
              <a:t>immoveably</a:t>
            </a:r>
            <a:r>
              <a:rPr lang="en-US" dirty="0" smtClean="0"/>
              <a:t> stuck in shirt collars, § That seats like our music-stools, soon must be found '</a:t>
            </a:r>
            <a:r>
              <a:rPr lang="en-US" dirty="0" err="1" smtClean="0"/>
              <a:t>em</a:t>
            </a:r>
            <a:r>
              <a:rPr lang="en-US" dirty="0" smtClean="0"/>
              <a:t>, To twirl, </a:t>
            </a:r>
            <a:r>
              <a:rPr lang="en-US" dirty="0" err="1" smtClean="0"/>
              <a:t>whenthecreatures</a:t>
            </a:r>
            <a:r>
              <a:rPr lang="en-US" dirty="0" smtClean="0"/>
              <a:t> may wish to look </a:t>
            </a:r>
            <a:r>
              <a:rPr lang="en-US" dirty="0" err="1" smtClean="0"/>
              <a:t>round'em</a:t>
            </a:r>
            <a:r>
              <a:rPr lang="en-US" dirty="0" smtClean="0"/>
              <a:t> </a:t>
            </a:r>
            <a:r>
              <a:rPr lang="en-US" i="1" dirty="0" smtClean="0">
                <a:effectLst/>
              </a:rPr>
              <a:t>“ (From </a:t>
            </a:r>
            <a:r>
              <a:rPr lang="en-US" i="1" dirty="0" err="1" smtClean="0">
                <a:effectLst/>
              </a:rPr>
              <a:t>Neckclothitania</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32</a:t>
            </a:fld>
            <a:endParaRPr lang="en-US"/>
          </a:p>
        </p:txBody>
      </p:sp>
    </p:spTree>
    <p:extLst>
      <p:ext uri="{BB962C8B-B14F-4D97-AF65-F5344CB8AC3E}">
        <p14:creationId xmlns:p14="http://schemas.microsoft.com/office/powerpoint/2010/main" val="175732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Cruickshank</a:t>
            </a:r>
          </a:p>
          <a:p>
            <a:r>
              <a:rPr lang="en-US" dirty="0" smtClean="0"/>
              <a:t>Dammit I believe I must take off my cravat or I shall never get my trousers on</a:t>
            </a:r>
          </a:p>
          <a:p>
            <a:r>
              <a:rPr lang="en-US" dirty="0" err="1" smtClean="0"/>
              <a:t>Pon</a:t>
            </a:r>
            <a:r>
              <a:rPr lang="en-US" dirty="0" smtClean="0"/>
              <a:t> </a:t>
            </a:r>
            <a:r>
              <a:rPr lang="en-US" dirty="0" err="1" smtClean="0"/>
              <a:t>honour</a:t>
            </a:r>
            <a:r>
              <a:rPr lang="en-US" dirty="0" smtClean="0"/>
              <a:t> Tom you are a charming figure. You’ll</a:t>
            </a:r>
            <a:r>
              <a:rPr lang="en-US" baseline="0" dirty="0" smtClean="0"/>
              <a:t> captivate the </a:t>
            </a:r>
            <a:r>
              <a:rPr lang="en-US" baseline="0" dirty="0" err="1" smtClean="0"/>
              <a:t>grils</a:t>
            </a:r>
            <a:r>
              <a:rPr lang="en-US" baseline="0" dirty="0" smtClean="0"/>
              <a:t> to a nicety.</a:t>
            </a:r>
          </a:p>
          <a:p>
            <a:r>
              <a:rPr lang="en-US" dirty="0" smtClean="0"/>
              <a:t>Do you think so Charles? I shall look more the thing when I get my other calf on.</a:t>
            </a:r>
          </a:p>
          <a:p>
            <a:r>
              <a:rPr lang="en-US" dirty="0" smtClean="0"/>
              <a:t>Dear me this is hardly stiff enough. I wish I had another sheet</a:t>
            </a:r>
            <a:r>
              <a:rPr lang="en-US" baseline="0" dirty="0" smtClean="0"/>
              <a:t> of foolscap.</a:t>
            </a:r>
          </a:p>
          <a:p>
            <a:r>
              <a:rPr lang="en-US" baseline="0" dirty="0" smtClean="0"/>
              <a:t>You’ll find some in my breeches.</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33</a:t>
            </a:fld>
            <a:endParaRPr lang="en-US"/>
          </a:p>
        </p:txBody>
      </p:sp>
    </p:spTree>
    <p:extLst>
      <p:ext uri="{BB962C8B-B14F-4D97-AF65-F5344CB8AC3E}">
        <p14:creationId xmlns:p14="http://schemas.microsoft.com/office/powerpoint/2010/main" val="218888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Pierce Egan, </a:t>
            </a:r>
            <a:r>
              <a:rPr lang="en-US" sz="1200" i="1" dirty="0" smtClean="0"/>
              <a:t>Walks Through Bath</a:t>
            </a:r>
            <a:r>
              <a:rPr lang="en-US" sz="1200" dirty="0" smtClean="0"/>
              <a:t>, 1819</a:t>
            </a:r>
          </a:p>
          <a:p>
            <a:endParaRPr lang="en-US" sz="1200" dirty="0" smtClean="0"/>
          </a:p>
          <a:p>
            <a:r>
              <a:rPr lang="en-US" sz="1200" dirty="0" smtClean="0"/>
              <a:t>Here, salutary rules exclude all those Whom no </a:t>
            </a:r>
            <a:r>
              <a:rPr lang="en-US" sz="1200" i="1" dirty="0" smtClean="0"/>
              <a:t>one hears of</a:t>
            </a:r>
            <a:r>
              <a:rPr lang="en-US" sz="1200" dirty="0" smtClean="0"/>
              <a:t>, </a:t>
            </a:r>
          </a:p>
          <a:p>
            <a:r>
              <a:rPr lang="en-US" sz="1200" dirty="0" smtClean="0"/>
              <a:t>and whom no </a:t>
            </a:r>
            <a:r>
              <a:rPr lang="en-US" sz="1200" i="1" dirty="0" smtClean="0"/>
              <a:t>one knows</a:t>
            </a:r>
            <a:r>
              <a:rPr lang="en-US" sz="1200" dirty="0" smtClean="0"/>
              <a:t>;</a:t>
            </a:r>
          </a:p>
          <a:p>
            <a:r>
              <a:rPr lang="en-US" sz="1200" dirty="0" smtClean="0"/>
              <a:t>That no plebian </a:t>
            </a:r>
            <a:r>
              <a:rPr lang="en-US" sz="1200" i="1" dirty="0" smtClean="0"/>
              <a:t>breathings</a:t>
            </a:r>
            <a:r>
              <a:rPr lang="en-US" sz="1200" dirty="0" smtClean="0"/>
              <a:t> may infect An atmosphere at all times so select;</a:t>
            </a:r>
          </a:p>
          <a:p>
            <a:r>
              <a:rPr lang="en-US" sz="1200" dirty="0" smtClean="0"/>
              <a:t>No bankers’ clerks these splendid realms invade;</a:t>
            </a:r>
          </a:p>
          <a:p>
            <a:r>
              <a:rPr lang="en-US" sz="1200" i="1" dirty="0" smtClean="0"/>
              <a:t>No</a:t>
            </a:r>
            <a:r>
              <a:rPr lang="en-US" sz="1200" dirty="0" smtClean="0"/>
              <a:t> FOLKS </a:t>
            </a:r>
            <a:r>
              <a:rPr lang="en-US" sz="1200" i="1" dirty="0" smtClean="0"/>
              <a:t>who carry on a retail trade</a:t>
            </a:r>
            <a:r>
              <a:rPr lang="en-US" sz="1200" dirty="0" smtClean="0"/>
              <a:t>;</a:t>
            </a:r>
          </a:p>
          <a:p>
            <a:r>
              <a:rPr lang="en-US" sz="1200" dirty="0" smtClean="0"/>
              <a:t>No actors by profession must appear To act their parts, or speak their speeches here;</a:t>
            </a:r>
          </a:p>
          <a:p>
            <a:r>
              <a:rPr lang="en-US" sz="1200" dirty="0" smtClean="0"/>
              <a:t>Yet even here, amid the crowds you view,</a:t>
            </a:r>
          </a:p>
          <a:p>
            <a:r>
              <a:rPr lang="en-US" sz="1200" dirty="0" err="1" smtClean="0"/>
              <a:t>’Tis</a:t>
            </a:r>
            <a:r>
              <a:rPr lang="en-US" sz="1200" dirty="0" smtClean="0"/>
              <a:t> sometimes difficult to tell WHO’S WHO.”</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a:t>
            </a:fld>
            <a:endParaRPr lang="en-US"/>
          </a:p>
        </p:txBody>
      </p:sp>
    </p:spTree>
    <p:extLst>
      <p:ext uri="{BB962C8B-B14F-4D97-AF65-F5344CB8AC3E}">
        <p14:creationId xmlns:p14="http://schemas.microsoft.com/office/powerpoint/2010/main" val="1884167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many people had their clothing made by tailors (men’s clothing but also women’s riding habits) or </a:t>
            </a:r>
            <a:r>
              <a:rPr lang="en-US" dirty="0" err="1" smtClean="0"/>
              <a:t>modistes</a:t>
            </a:r>
            <a:r>
              <a:rPr lang="en-US" dirty="0" smtClean="0"/>
              <a:t>/dressmakers,</a:t>
            </a:r>
            <a:r>
              <a:rPr lang="en-US" baseline="0" dirty="0" smtClean="0"/>
              <a:t> people often made or at least trimmed and finished, their own. But shirts and shifts were usually made by the women in the family. The cut was simple and extremely economical, using all the width of the linen. The “workbasket” was always to hand with shirts/shifts to be sewn.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34</a:t>
            </a:fld>
            <a:endParaRPr lang="en-US"/>
          </a:p>
        </p:txBody>
      </p:sp>
    </p:spTree>
    <p:extLst>
      <p:ext uri="{BB962C8B-B14F-4D97-AF65-F5344CB8AC3E}">
        <p14:creationId xmlns:p14="http://schemas.microsoft.com/office/powerpoint/2010/main" val="1684654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for a slightly more interesting view of a well made shirt</a:t>
            </a:r>
            <a:r>
              <a:rPr lang="is-IS" dirty="0" smtClean="0"/>
              <a: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35</a:t>
            </a:fld>
            <a:endParaRPr lang="en-US"/>
          </a:p>
        </p:txBody>
      </p:sp>
    </p:spTree>
    <p:extLst>
      <p:ext uri="{BB962C8B-B14F-4D97-AF65-F5344CB8AC3E}">
        <p14:creationId xmlns:p14="http://schemas.microsoft.com/office/powerpoint/2010/main" val="822262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37</a:t>
            </a:fld>
            <a:endParaRPr lang="en-US"/>
          </a:p>
        </p:txBody>
      </p:sp>
    </p:spTree>
    <p:extLst>
      <p:ext uri="{BB962C8B-B14F-4D97-AF65-F5344CB8AC3E}">
        <p14:creationId xmlns:p14="http://schemas.microsoft.com/office/powerpoint/2010/main" val="3334741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1/9/1796 “</a:t>
            </a:r>
            <a:r>
              <a:rPr lang="en-US" sz="1200" kern="1200" dirty="0" smtClean="0">
                <a:solidFill>
                  <a:schemeClr val="tx1"/>
                </a:solidFill>
                <a:effectLst/>
                <a:latin typeface="+mn-lt"/>
                <a:ea typeface="+mn-ea"/>
                <a:cs typeface="+mn-cs"/>
              </a:rPr>
              <a:t>"You say nothing of the silk stockings ; I flatter myself, therefore, that Charles has not purchased any, as I cannot very well afford to pay for them; all my money is spent in buying white gloves and pink </a:t>
            </a:r>
            <a:r>
              <a:rPr lang="en-US" sz="1200" kern="1200" dirty="0" err="1" smtClean="0">
                <a:solidFill>
                  <a:schemeClr val="tx1"/>
                </a:solidFill>
                <a:effectLst/>
                <a:latin typeface="+mn-lt"/>
                <a:ea typeface="+mn-ea"/>
                <a:cs typeface="+mn-cs"/>
              </a:rPr>
              <a:t>persian</a:t>
            </a:r>
            <a:r>
              <a:rPr lang="en-US" sz="1200" kern="1200" dirty="0" smtClean="0">
                <a:solidFill>
                  <a:schemeClr val="tx1"/>
                </a:solidFill>
                <a:effectLst/>
                <a:latin typeface="+mn-lt"/>
                <a:ea typeface="+mn-ea"/>
                <a:cs typeface="+mn-cs"/>
              </a:rPr>
              <a: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39</a:t>
            </a:fld>
            <a:endParaRPr lang="en-US"/>
          </a:p>
        </p:txBody>
      </p:sp>
    </p:spTree>
    <p:extLst>
      <p:ext uri="{BB962C8B-B14F-4D97-AF65-F5344CB8AC3E}">
        <p14:creationId xmlns:p14="http://schemas.microsoft.com/office/powerpoint/2010/main" val="2033669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Womens</a:t>
            </a:r>
            <a:r>
              <a:rPr lang="en-US" dirty="0" smtClean="0"/>
              <a:t>’ shifts were cut similar to men’s shirts but by the 19</a:t>
            </a:r>
            <a:r>
              <a:rPr lang="en-US" baseline="30000" dirty="0" smtClean="0"/>
              <a:t>th</a:t>
            </a:r>
            <a:r>
              <a:rPr lang="en-US" dirty="0" smtClean="0"/>
              <a:t> century were more </a:t>
            </a:r>
            <a:r>
              <a:rPr lang="en-US" dirty="0" err="1" smtClean="0"/>
              <a:t>a-line</a:t>
            </a:r>
            <a:r>
              <a:rPr lang="en-US" dirty="0" smtClean="0"/>
              <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40</a:t>
            </a:fld>
            <a:endParaRPr lang="en-US"/>
          </a:p>
        </p:txBody>
      </p:sp>
    </p:spTree>
    <p:extLst>
      <p:ext uri="{BB962C8B-B14F-4D97-AF65-F5344CB8AC3E}">
        <p14:creationId xmlns:p14="http://schemas.microsoft.com/office/powerpoint/2010/main" val="4151400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Rowlandson,</a:t>
            </a:r>
            <a:r>
              <a:rPr lang="en-US" baseline="0" dirty="0" smtClean="0"/>
              <a:t> 1800, </a:t>
            </a:r>
            <a:r>
              <a:rPr lang="en-US" dirty="0" smtClean="0"/>
              <a:t> “Exhibition Stair Case” at Somerset House leading to the gallery</a:t>
            </a:r>
            <a:r>
              <a:rPr lang="en-US" baseline="0" dirty="0" smtClean="0"/>
              <a:t> of the Royal Academy of Art (pres. Sir Joshua Reynolds)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41</a:t>
            </a:fld>
            <a:endParaRPr lang="en-US"/>
          </a:p>
        </p:txBody>
      </p:sp>
    </p:spTree>
    <p:extLst>
      <p:ext uri="{BB962C8B-B14F-4D97-AF65-F5344CB8AC3E}">
        <p14:creationId xmlns:p14="http://schemas.microsoft.com/office/powerpoint/2010/main" val="4686042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 and stockings, two layers of linen,</a:t>
            </a:r>
            <a:r>
              <a:rPr lang="en-US" baseline="0" dirty="0" smtClean="0"/>
              <a:t> channels of baleen or cord, single spiral laced, busk (thin wooden stick about 1-2”wide – great for posture)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42</a:t>
            </a:fld>
            <a:endParaRPr lang="en-US"/>
          </a:p>
        </p:txBody>
      </p:sp>
    </p:spTree>
    <p:extLst>
      <p:ext uri="{BB962C8B-B14F-4D97-AF65-F5344CB8AC3E}">
        <p14:creationId xmlns:p14="http://schemas.microsoft.com/office/powerpoint/2010/main" val="2876271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tend to think of this entire period as that of “high waists” but the details of fashions actually changed quite a bit. While writing her early works, Austen would have dressed differently than she would have while writing later works, and would have envisioned her characters differently 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43</a:t>
            </a:fld>
            <a:endParaRPr lang="en-US"/>
          </a:p>
        </p:txBody>
      </p:sp>
    </p:spTree>
    <p:extLst>
      <p:ext uri="{BB962C8B-B14F-4D97-AF65-F5344CB8AC3E}">
        <p14:creationId xmlns:p14="http://schemas.microsoft.com/office/powerpoint/2010/main" val="1101533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generational reaction of horror! In one generation we went from wide</a:t>
            </a:r>
            <a:r>
              <a:rPr lang="en-US" baseline="0" dirty="0" smtClean="0"/>
              <a:t> and heavy to narrow and light in an exceedingly short amount of time. But it </a:t>
            </a:r>
            <a:r>
              <a:rPr lang="en-US" baseline="0" dirty="0" err="1" smtClean="0"/>
              <a:t>didn</a:t>
            </a:r>
            <a:r>
              <a:rPr lang="fr-FR" baseline="0" dirty="0" smtClean="0"/>
              <a:t>’</a:t>
            </a:r>
            <a:r>
              <a:rPr lang="en-US" baseline="0" dirty="0" smtClean="0"/>
              <a:t>t stop there.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44</a:t>
            </a:fld>
            <a:endParaRPr lang="en-US"/>
          </a:p>
        </p:txBody>
      </p:sp>
    </p:spTree>
    <p:extLst>
      <p:ext uri="{BB962C8B-B14F-4D97-AF65-F5344CB8AC3E}">
        <p14:creationId xmlns:p14="http://schemas.microsoft.com/office/powerpoint/2010/main" val="1435753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Stays,</a:t>
            </a:r>
            <a:r>
              <a:rPr lang="en-US" baseline="0" dirty="0" smtClean="0"/>
              <a:t> Hoops and shift – Kyoto Museum. Additional stays, Fleming Museum. Though the cut and boning layout evolved to be quite efficient by </a:t>
            </a:r>
            <a:r>
              <a:rPr lang="en-US" baseline="0" dirty="0" err="1" smtClean="0"/>
              <a:t>centurr’s</a:t>
            </a:r>
            <a:r>
              <a:rPr lang="en-US" baseline="0" dirty="0" smtClean="0"/>
              <a:t> end, the 18</a:t>
            </a:r>
            <a:r>
              <a:rPr lang="en-US" baseline="30000" dirty="0" smtClean="0"/>
              <a:t>th</a:t>
            </a:r>
            <a:r>
              <a:rPr lang="en-US" baseline="0" dirty="0" smtClean="0"/>
              <a:t> century corset in general had “wall-to-wall” boning and was designed to create a barrel shape with rounded neckline. It was not about nipping in the waist, although from the front your waist might look smaller (from the side it would look larger).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45</a:t>
            </a:fld>
            <a:endParaRPr lang="en-US"/>
          </a:p>
        </p:txBody>
      </p:sp>
    </p:spTree>
    <p:extLst>
      <p:ext uri="{BB962C8B-B14F-4D97-AF65-F5344CB8AC3E}">
        <p14:creationId xmlns:p14="http://schemas.microsoft.com/office/powerpoint/2010/main" val="4136262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 say </a:t>
            </a:r>
            <a:r>
              <a:rPr lang="en-US" sz="1200" kern="1200" dirty="0" err="1" smtClean="0">
                <a:solidFill>
                  <a:schemeClr val="tx1"/>
                </a:solidFill>
                <a:latin typeface="+mn-lt"/>
                <a:ea typeface="+mn-ea"/>
                <a:cs typeface="+mn-cs"/>
              </a:rPr>
              <a:t>Monsouer</a:t>
            </a:r>
            <a:r>
              <a:rPr lang="en-US" sz="1200" kern="1200" dirty="0" smtClean="0">
                <a:solidFill>
                  <a:schemeClr val="tx1"/>
                </a:solidFill>
                <a:latin typeface="+mn-lt"/>
                <a:ea typeface="+mn-ea"/>
                <a:cs typeface="+mn-cs"/>
              </a:rPr>
              <a:t> Caper don’t I come it prime?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Ecod</a:t>
            </a:r>
            <a:r>
              <a:rPr lang="en-US" sz="1200" kern="1200" baseline="0" dirty="0" smtClean="0">
                <a:solidFill>
                  <a:schemeClr val="tx1"/>
                </a:solidFill>
                <a:latin typeface="+mn-lt"/>
                <a:ea typeface="+mn-ea"/>
                <a:cs typeface="+mn-cs"/>
              </a:rPr>
              <a:t> I shall cut a </a:t>
            </a:r>
            <a:r>
              <a:rPr lang="en-US" sz="1200" kern="1200" baseline="0" dirty="0" err="1" smtClean="0">
                <a:solidFill>
                  <a:schemeClr val="tx1"/>
                </a:solidFill>
                <a:latin typeface="+mn-lt"/>
                <a:ea typeface="+mn-ea"/>
                <a:cs typeface="+mn-cs"/>
              </a:rPr>
              <a:t>figor</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Law Pa that’s just as when you was drilling for the Whitechapel Volunteers. Only look at how Ma and I and sister </a:t>
            </a:r>
            <a:r>
              <a:rPr lang="en-US" sz="1200" kern="1200" baseline="0" dirty="0" err="1" smtClean="0">
                <a:solidFill>
                  <a:schemeClr val="tx1"/>
                </a:solidFill>
                <a:latin typeface="+mn-lt"/>
                <a:ea typeface="+mn-ea"/>
                <a:cs typeface="+mn-cs"/>
              </a:rPr>
              <a:t>Clementina</a:t>
            </a:r>
            <a:r>
              <a:rPr lang="en-US" sz="1200" kern="1200" baseline="0" dirty="0" smtClean="0">
                <a:solidFill>
                  <a:schemeClr val="tx1"/>
                </a:solidFill>
                <a:latin typeface="+mn-lt"/>
                <a:ea typeface="+mn-ea"/>
                <a:cs typeface="+mn-cs"/>
              </a:rPr>
              <a:t> does it.”</a:t>
            </a:r>
          </a:p>
          <a:p>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vel</a:t>
            </a:r>
            <a:r>
              <a:rPr lang="en-US" sz="1200" kern="1200" baseline="0" dirty="0" smtClean="0">
                <a:solidFill>
                  <a:schemeClr val="tx1"/>
                </a:solidFill>
                <a:latin typeface="+mn-lt"/>
                <a:ea typeface="+mn-ea"/>
                <a:cs typeface="+mn-cs"/>
              </a:rPr>
              <a:t> sir, </a:t>
            </a:r>
            <a:r>
              <a:rPr lang="en-US" sz="1200" kern="1200" baseline="0" dirty="0" err="1" smtClean="0">
                <a:solidFill>
                  <a:schemeClr val="tx1"/>
                </a:solidFill>
                <a:latin typeface="+mn-lt"/>
                <a:ea typeface="+mn-ea"/>
                <a:cs typeface="+mn-cs"/>
              </a:rPr>
              <a:t>vere</a:t>
            </a:r>
            <a:r>
              <a:rPr lang="en-US" sz="1200" kern="1200" baseline="0" dirty="0" smtClean="0">
                <a:solidFill>
                  <a:schemeClr val="tx1"/>
                </a:solidFill>
                <a:latin typeface="+mn-lt"/>
                <a:ea typeface="+mn-ea"/>
                <a:cs typeface="+mn-cs"/>
              </a:rPr>
              <a:t> vel. You </a:t>
            </a:r>
            <a:r>
              <a:rPr lang="en-US" sz="1200" kern="1200" baseline="0" dirty="0" err="1" smtClean="0">
                <a:solidFill>
                  <a:schemeClr val="tx1"/>
                </a:solidFill>
                <a:latin typeface="+mn-lt"/>
                <a:ea typeface="+mn-ea"/>
                <a:cs typeface="+mn-cs"/>
              </a:rPr>
              <a:t>vil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danse</a:t>
            </a:r>
            <a:r>
              <a:rPr lang="en-US" sz="1200" kern="1200" baseline="0" dirty="0" smtClean="0">
                <a:solidFill>
                  <a:schemeClr val="tx1"/>
                </a:solidFill>
                <a:latin typeface="+mn-lt"/>
                <a:ea typeface="+mn-ea"/>
                <a:cs typeface="+mn-cs"/>
              </a:rPr>
              <a:t> a </a:t>
            </a:r>
            <a:r>
              <a:rPr lang="en-US" sz="1200" kern="1200" baseline="0" dirty="0" err="1" smtClean="0">
                <a:solidFill>
                  <a:schemeClr val="tx1"/>
                </a:solidFill>
                <a:latin typeface="+mn-lt"/>
                <a:ea typeface="+mn-ea"/>
                <a:cs typeface="+mn-cs"/>
              </a:rPr>
              <a:t>merveileux</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soon.”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Season at Margate, for example, commenced on the King’s birthday, formally celebrated in June, and ended in late October, whereas Bath commanded the more fashionable months of October through May.  The hours and pricing of the summer balls were usually different from those of the winter. ”</a:t>
            </a:r>
          </a:p>
          <a:p>
            <a:endParaRPr lang="en-US" dirty="0" smtClean="0"/>
          </a:p>
          <a:p>
            <a:r>
              <a:rPr lang="en-US" sz="1200" i="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a:t>
            </a:fld>
            <a:endParaRPr lang="en-US"/>
          </a:p>
        </p:txBody>
      </p:sp>
    </p:spTree>
    <p:extLst>
      <p:ext uri="{BB962C8B-B14F-4D97-AF65-F5344CB8AC3E}">
        <p14:creationId xmlns:p14="http://schemas.microsoft.com/office/powerpoint/2010/main" val="3117984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little trip back in time: draping, fitting, shaping. With fitting: 14</a:t>
            </a:r>
            <a:r>
              <a:rPr lang="en-US" baseline="30000" dirty="0" smtClean="0"/>
              <a:t>th</a:t>
            </a:r>
            <a:r>
              <a:rPr lang="en-US" dirty="0" smtClean="0"/>
              <a:t> cent. Fitted, 15</a:t>
            </a:r>
            <a:r>
              <a:rPr lang="en-US" baseline="30000" dirty="0" smtClean="0"/>
              <a:t>th</a:t>
            </a:r>
            <a:r>
              <a:rPr lang="en-US" dirty="0" smtClean="0"/>
              <a:t> - vertical, 16</a:t>
            </a:r>
            <a:r>
              <a:rPr lang="en-US" baseline="30000" dirty="0" smtClean="0"/>
              <a:t>th</a:t>
            </a:r>
            <a:r>
              <a:rPr lang="en-US" dirty="0" smtClean="0"/>
              <a:t> - horizontal, vertical, horizontal. Since the 16</a:t>
            </a:r>
            <a:r>
              <a:rPr lang="en-US" baseline="30000" dirty="0" smtClean="0"/>
              <a:t>th</a:t>
            </a:r>
            <a:r>
              <a:rPr lang="en-US" dirty="0" smtClean="0"/>
              <a:t> century women have been using stays or corsets for</a:t>
            </a:r>
            <a:r>
              <a:rPr lang="en-US" baseline="0" dirty="0" smtClean="0"/>
              <a:t> both support and for shaping. The shape and design of the stays or corsets provides the foundation for the shape of the clothing. </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46</a:t>
            </a:fld>
            <a:endParaRPr lang="en-US"/>
          </a:p>
        </p:txBody>
      </p:sp>
    </p:spTree>
    <p:extLst>
      <p:ext uri="{BB962C8B-B14F-4D97-AF65-F5344CB8AC3E}">
        <p14:creationId xmlns:p14="http://schemas.microsoft.com/office/powerpoint/2010/main" val="18842159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little trip back in time: draping, fitting, shaping. With fitting: 14</a:t>
            </a:r>
            <a:r>
              <a:rPr lang="en-US" baseline="30000" dirty="0" smtClean="0"/>
              <a:t>th</a:t>
            </a:r>
            <a:r>
              <a:rPr lang="en-US" dirty="0" smtClean="0"/>
              <a:t> cent. Fitted, 15</a:t>
            </a:r>
            <a:r>
              <a:rPr lang="en-US" baseline="30000" dirty="0" smtClean="0"/>
              <a:t>th</a:t>
            </a:r>
            <a:r>
              <a:rPr lang="en-US" dirty="0" smtClean="0"/>
              <a:t> - vertical, 16</a:t>
            </a:r>
            <a:r>
              <a:rPr lang="en-US" baseline="30000" dirty="0" smtClean="0"/>
              <a:t>th</a:t>
            </a:r>
            <a:r>
              <a:rPr lang="en-US" dirty="0" smtClean="0"/>
              <a:t> - horizontal, vertical, horizontal. Since the 16</a:t>
            </a:r>
            <a:r>
              <a:rPr lang="en-US" baseline="30000" dirty="0" smtClean="0"/>
              <a:t>th</a:t>
            </a:r>
            <a:r>
              <a:rPr lang="en-US" dirty="0" smtClean="0"/>
              <a:t> century women have been using stays or corsets for</a:t>
            </a:r>
            <a:r>
              <a:rPr lang="en-US" baseline="0" dirty="0" smtClean="0"/>
              <a:t> both support and for shaping. The shape and design of the stays or corsets provides the foundation for the shape of the clothing. </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47</a:t>
            </a:fld>
            <a:endParaRPr lang="en-US"/>
          </a:p>
        </p:txBody>
      </p:sp>
    </p:spTree>
    <p:extLst>
      <p:ext uri="{BB962C8B-B14F-4D97-AF65-F5344CB8AC3E}">
        <p14:creationId xmlns:p14="http://schemas.microsoft.com/office/powerpoint/2010/main" val="18842159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Marie Antoinette’s “chemise</a:t>
            </a:r>
            <a:r>
              <a:rPr lang="en-US" baseline="0" dirty="0" smtClean="0"/>
              <a:t> dress” </a:t>
            </a:r>
            <a:r>
              <a:rPr lang="en-US" dirty="0" smtClean="0"/>
              <a:t>Portrait by Elisabeth Louise </a:t>
            </a:r>
            <a:r>
              <a:rPr lang="en-US" dirty="0" err="1" smtClean="0"/>
              <a:t>Vigée-LeBrun</a:t>
            </a:r>
            <a:r>
              <a:rPr lang="en-US" dirty="0" smtClean="0"/>
              <a:t>,(</a:t>
            </a:r>
            <a:r>
              <a:rPr lang="en-US" dirty="0" err="1" smtClean="0"/>
              <a:t>Veejee</a:t>
            </a:r>
            <a:r>
              <a:rPr lang="en-US" dirty="0" smtClean="0"/>
              <a:t> </a:t>
            </a:r>
            <a:r>
              <a:rPr lang="en-US" dirty="0" err="1" smtClean="0"/>
              <a:t>lebron</a:t>
            </a:r>
            <a:r>
              <a:rPr lang="en-US" dirty="0" smtClean="0"/>
              <a:t>) dress by Rose </a:t>
            </a:r>
            <a:r>
              <a:rPr lang="en-US" dirty="0" err="1" smtClean="0"/>
              <a:t>Bertin</a:t>
            </a:r>
            <a:r>
              <a:rPr lang="en-US" dirty="0" smtClean="0"/>
              <a:t> – scandal because too plain</a:t>
            </a:r>
            <a:endParaRPr lang="en-US" dirty="0" smtClean="0"/>
          </a:p>
          <a:p>
            <a:pPr marL="228600" indent="-228600">
              <a:buAutoNum type="arabicParenR"/>
            </a:pPr>
            <a:r>
              <a:rPr lang="en-US" sz="1200" dirty="0" smtClean="0"/>
              <a:t>August 1784: Georgiana, Duchess of Devonshire, wears a </a:t>
            </a:r>
            <a:r>
              <a:rPr lang="en-US" sz="1200" i="1" dirty="0" smtClean="0"/>
              <a:t>chemise a la </a:t>
            </a:r>
            <a:r>
              <a:rPr lang="en-US" sz="1200" i="1" dirty="0" err="1" smtClean="0"/>
              <a:t>reine</a:t>
            </a:r>
            <a:r>
              <a:rPr lang="en-US" sz="1200" dirty="0" smtClean="0"/>
              <a:t> to a concert</a:t>
            </a:r>
          </a:p>
          <a:p>
            <a:pPr marL="0" indent="0">
              <a:buNone/>
            </a:pPr>
            <a:endParaRPr lang="en-US" dirty="0" smtClean="0"/>
          </a:p>
          <a:p>
            <a:pPr marL="228600" indent="-228600">
              <a:buAutoNum type="arabicParenR"/>
            </a:pPr>
            <a:r>
              <a:rPr lang="en-US" dirty="0" err="1" smtClean="0"/>
              <a:t>Comtesse</a:t>
            </a:r>
            <a:r>
              <a:rPr lang="en-US" baseline="0" dirty="0" smtClean="0"/>
              <a:t> </a:t>
            </a:r>
            <a:r>
              <a:rPr lang="en-US" baseline="0" dirty="0" err="1" smtClean="0"/>
              <a:t>DuBarry</a:t>
            </a:r>
            <a:endParaRPr lang="en-US" dirty="0" smtClean="0"/>
          </a:p>
          <a:p>
            <a:pPr marL="228600" indent="-228600">
              <a:buAutoNum type="arabicParenR"/>
            </a:pPr>
            <a:r>
              <a:rPr lang="en-US" dirty="0" smtClean="0"/>
              <a:t>Jacques</a:t>
            </a:r>
            <a:r>
              <a:rPr lang="en-US" baseline="0" dirty="0" smtClean="0"/>
              <a:t> Louis David (1748-1825) “</a:t>
            </a:r>
            <a:r>
              <a:rPr lang="en-US" b="1" dirty="0" smtClean="0"/>
              <a:t>Antoine-Laurent Lavoisier (1743–1794) and His Wife (Marie-Anne-</a:t>
            </a:r>
            <a:r>
              <a:rPr lang="en-US" b="1" dirty="0" err="1" smtClean="0"/>
              <a:t>Pierrette</a:t>
            </a:r>
            <a:r>
              <a:rPr lang="en-US" b="1" dirty="0" smtClean="0"/>
              <a:t> </a:t>
            </a:r>
            <a:r>
              <a:rPr lang="en-US" b="1" dirty="0" err="1" smtClean="0"/>
              <a:t>Paulze</a:t>
            </a:r>
            <a:r>
              <a:rPr lang="en-US" b="1" dirty="0" smtClean="0"/>
              <a:t>, 1758–1836)</a:t>
            </a:r>
          </a:p>
          <a:p>
            <a:r>
              <a:rPr lang="en-US" b="1" dirty="0" smtClean="0"/>
              <a:t>Date:</a:t>
            </a:r>
            <a:r>
              <a:rPr lang="en-US" dirty="0" smtClean="0"/>
              <a:t> 1788</a:t>
            </a:r>
          </a:p>
          <a:p>
            <a:pPr marL="228600" indent="-228600">
              <a:buAutoNum type="arabicParenR"/>
            </a:pP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48</a:t>
            </a:fld>
            <a:endParaRPr lang="en-US"/>
          </a:p>
        </p:txBody>
      </p:sp>
    </p:spTree>
    <p:extLst>
      <p:ext uri="{BB962C8B-B14F-4D97-AF65-F5344CB8AC3E}">
        <p14:creationId xmlns:p14="http://schemas.microsoft.com/office/powerpoint/2010/main" val="39359880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1790</a:t>
            </a:r>
          </a:p>
        </p:txBody>
      </p:sp>
      <p:sp>
        <p:nvSpPr>
          <p:cNvPr id="4" name="Slide Number Placeholder 3"/>
          <p:cNvSpPr>
            <a:spLocks noGrp="1"/>
          </p:cNvSpPr>
          <p:nvPr>
            <p:ph type="sldNum" sz="quarter" idx="10"/>
          </p:nvPr>
        </p:nvSpPr>
        <p:spPr/>
        <p:txBody>
          <a:bodyPr/>
          <a:lstStyle/>
          <a:p>
            <a:fld id="{3E5DDE10-01EB-004C-BFF1-772B727781FC}" type="slidenum">
              <a:rPr lang="en-US" smtClean="0"/>
              <a:t>49</a:t>
            </a:fld>
            <a:endParaRPr lang="en-US"/>
          </a:p>
        </p:txBody>
      </p:sp>
    </p:spTree>
    <p:extLst>
      <p:ext uri="{BB962C8B-B14F-4D97-AF65-F5344CB8AC3E}">
        <p14:creationId xmlns:p14="http://schemas.microsoft.com/office/powerpoint/2010/main" val="38590499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Open robe 1790, still fairly structured, higher waist, full petticoat, corset to suit, with ‘tail’ to hold skirt out at back.</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50</a:t>
            </a:fld>
            <a:endParaRPr lang="en-US"/>
          </a:p>
        </p:txBody>
      </p:sp>
    </p:spTree>
    <p:extLst>
      <p:ext uri="{BB962C8B-B14F-4D97-AF65-F5344CB8AC3E}">
        <p14:creationId xmlns:p14="http://schemas.microsoft.com/office/powerpoint/2010/main" val="18801799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the sleeves – they are still elbow</a:t>
            </a:r>
            <a:r>
              <a:rPr lang="en-US" baseline="0" dirty="0" smtClean="0"/>
              <a:t> length. That will change, of course.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51</a:t>
            </a:fld>
            <a:endParaRPr lang="en-US"/>
          </a:p>
        </p:txBody>
      </p:sp>
    </p:spTree>
    <p:extLst>
      <p:ext uri="{BB962C8B-B14F-4D97-AF65-F5344CB8AC3E}">
        <p14:creationId xmlns:p14="http://schemas.microsoft.com/office/powerpoint/2010/main" val="38759702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in America the trend towards a higher waist was followed, though in this case the construction of the back of the gown remained the same.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52</a:t>
            </a:fld>
            <a:endParaRPr lang="en-US"/>
          </a:p>
        </p:txBody>
      </p:sp>
    </p:spTree>
    <p:extLst>
      <p:ext uri="{BB962C8B-B14F-4D97-AF65-F5344CB8AC3E}">
        <p14:creationId xmlns:p14="http://schemas.microsoft.com/office/powerpoint/2010/main" val="40512079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tend to think of this entire period as that of “high waists” but the details of fashions actually changed quite a bit. While writing her early works, Austen would have dressed differently than she would have while writing later works, and would have envisioned her characters differently 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53</a:t>
            </a:fld>
            <a:endParaRPr lang="en-US"/>
          </a:p>
        </p:txBody>
      </p:sp>
    </p:spTree>
    <p:extLst>
      <p:ext uri="{BB962C8B-B14F-4D97-AF65-F5344CB8AC3E}">
        <p14:creationId xmlns:p14="http://schemas.microsoft.com/office/powerpoint/2010/main" val="7163344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1790s progress we move into a transition gown. It is high </a:t>
            </a:r>
            <a:r>
              <a:rPr lang="en-US" dirty="0" err="1" smtClean="0"/>
              <a:t>waisted</a:t>
            </a:r>
            <a:r>
              <a:rPr lang="en-US" dirty="0" smtClean="0"/>
              <a:t> but still very full. The fabric is lightweight cotton or muslin and hair</a:t>
            </a:r>
            <a:r>
              <a:rPr lang="en-US" baseline="0" dirty="0" smtClean="0"/>
              <a:t> is big!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54</a:t>
            </a:fld>
            <a:endParaRPr lang="en-US"/>
          </a:p>
        </p:txBody>
      </p:sp>
    </p:spTree>
    <p:extLst>
      <p:ext uri="{BB962C8B-B14F-4D97-AF65-F5344CB8AC3E}">
        <p14:creationId xmlns:p14="http://schemas.microsoft.com/office/powerpoint/2010/main" val="20825959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Austen was writing her early novels this is what she was seeing and wearing.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55</a:t>
            </a:fld>
            <a:endParaRPr lang="en-US"/>
          </a:p>
        </p:txBody>
      </p:sp>
    </p:spTree>
    <p:extLst>
      <p:ext uri="{BB962C8B-B14F-4D97-AF65-F5344CB8AC3E}">
        <p14:creationId xmlns:p14="http://schemas.microsoft.com/office/powerpoint/2010/main" val="2176083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1809</a:t>
            </a:r>
          </a:p>
          <a:p>
            <a:r>
              <a:rPr lang="en-US" dirty="0" smtClean="0"/>
              <a:t>Bushman mentions the</a:t>
            </a:r>
            <a:r>
              <a:rPr lang="en-US" baseline="0" dirty="0" smtClean="0"/>
              <a:t> importance of being able to </a:t>
            </a:r>
            <a:r>
              <a:rPr lang="en-US" dirty="0" smtClean="0"/>
              <a:t>converse intelligently on a number of interesting topics.</a:t>
            </a:r>
            <a:r>
              <a:rPr lang="en-US" baseline="0" dirty="0" smtClean="0"/>
              <a:t> Ackermann’s included politics, music reviews, stock prices, lists of who had gone bankrupt, travel information, biographical information, poetry, images of furniture, obituaries of royalty and it even contained actual fabric samples pasted into every issue so you could see and touch before ordering.</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6</a:t>
            </a:fld>
            <a:endParaRPr lang="en-US"/>
          </a:p>
        </p:txBody>
      </p:sp>
    </p:spTree>
    <p:extLst>
      <p:ext uri="{BB962C8B-B14F-4D97-AF65-F5344CB8AC3E}">
        <p14:creationId xmlns:p14="http://schemas.microsoft.com/office/powerpoint/2010/main" val="3453678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brown embroidered and sequined</a:t>
            </a:r>
            <a:r>
              <a:rPr lang="en-US" baseline="0" dirty="0" smtClean="0"/>
              <a:t> </a:t>
            </a:r>
            <a:r>
              <a:rPr lang="en-US" dirty="0" smtClean="0"/>
              <a:t>silk</a:t>
            </a:r>
            <a:r>
              <a:rPr lang="en-US" baseline="0" dirty="0" smtClean="0"/>
              <a:t> dress is a</a:t>
            </a:r>
            <a:r>
              <a:rPr lang="en-US" dirty="0" smtClean="0"/>
              <a:t> round gown – i.e. the dress is closed all the way around without a front opening.</a:t>
            </a:r>
          </a:p>
          <a:p>
            <a:endParaRPr lang="en-US" dirty="0" smtClean="0"/>
          </a:p>
          <a:p>
            <a:r>
              <a:rPr lang="en-US" dirty="0" smtClean="0"/>
              <a:t>Northanger Abbey: pinning up each other’s trains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56</a:t>
            </a:fld>
            <a:endParaRPr lang="en-US"/>
          </a:p>
        </p:txBody>
      </p:sp>
    </p:spTree>
    <p:extLst>
      <p:ext uri="{BB962C8B-B14F-4D97-AF65-F5344CB8AC3E}">
        <p14:creationId xmlns:p14="http://schemas.microsoft.com/office/powerpoint/2010/main" val="1912798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transitions style – high waist, gathered front cut all of a </a:t>
            </a:r>
            <a:r>
              <a:rPr lang="en-US" dirty="0" smtClean="0"/>
              <a:t>piece – elbow</a:t>
            </a:r>
            <a:r>
              <a:rPr lang="en-US" baseline="0" dirty="0" smtClean="0"/>
              <a:t> sleeves</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59</a:t>
            </a:fld>
            <a:endParaRPr lang="en-US"/>
          </a:p>
        </p:txBody>
      </p:sp>
    </p:spTree>
    <p:extLst>
      <p:ext uri="{BB962C8B-B14F-4D97-AF65-F5344CB8AC3E}">
        <p14:creationId xmlns:p14="http://schemas.microsoft.com/office/powerpoint/2010/main" val="41499478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greatest change to note was that to muslin – not</a:t>
            </a:r>
            <a:r>
              <a:rPr lang="en-US" baseline="0" dirty="0" smtClean="0"/>
              <a:t> American – this is mull</a:t>
            </a:r>
            <a:endParaRPr lang="en-US" dirty="0" smtClean="0"/>
          </a:p>
          <a:p>
            <a:r>
              <a:rPr lang="en-US" dirty="0" smtClean="0"/>
              <a:t>England</a:t>
            </a:r>
            <a:r>
              <a:rPr lang="en-US" baseline="0" dirty="0" smtClean="0"/>
              <a:t> – wool, Greek drapery, American egalitarianism, French freedom and </a:t>
            </a:r>
            <a:r>
              <a:rPr lang="en-US" baseline="0" dirty="0" err="1" smtClean="0"/>
              <a:t>egalite</a:t>
            </a:r>
            <a:r>
              <a:rPr lang="en-US" baseline="0" dirty="0" smtClean="0"/>
              <a:t>, West Indies – slave cotton, East Indies – true Indian muslins (Bangladesh suppression), better thread, better weaving, better quality, cheaper to produce.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60</a:t>
            </a:fld>
            <a:endParaRPr lang="en-US"/>
          </a:p>
        </p:txBody>
      </p:sp>
    </p:spTree>
    <p:extLst>
      <p:ext uri="{BB962C8B-B14F-4D97-AF65-F5344CB8AC3E}">
        <p14:creationId xmlns:p14="http://schemas.microsoft.com/office/powerpoint/2010/main" val="21958936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 you wear under</a:t>
            </a:r>
            <a:r>
              <a:rPr lang="en-US" baseline="0" dirty="0" smtClean="0"/>
              <a:t> those lightweight narrow gowns? What is the ideal and how do you achieve it: columns</a:t>
            </a:r>
            <a:endParaRPr lang="en-US" dirty="0" smtClean="0"/>
          </a:p>
          <a:p>
            <a:r>
              <a:rPr lang="en-US" dirty="0" smtClean="0"/>
              <a:t>This corset is missing it’s busk and boning but you can see that it has few bone</a:t>
            </a:r>
            <a:r>
              <a:rPr lang="en-US" baseline="0" dirty="0" smtClean="0"/>
              <a:t> channels and </a:t>
            </a:r>
            <a:r>
              <a:rPr lang="en-US" dirty="0" smtClean="0"/>
              <a:t>a gathered bodice</a:t>
            </a:r>
            <a:r>
              <a:rPr lang="en-US" baseline="0" dirty="0" smtClean="0"/>
              <a:t> like the gowns under which it would have been worn.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61</a:t>
            </a:fld>
            <a:endParaRPr lang="en-US"/>
          </a:p>
        </p:txBody>
      </p:sp>
    </p:spTree>
    <p:extLst>
      <p:ext uri="{BB962C8B-B14F-4D97-AF65-F5344CB8AC3E}">
        <p14:creationId xmlns:p14="http://schemas.microsoft.com/office/powerpoint/2010/main" val="29165405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tend to think of this entire period as that of “high waists” but the details of fashions actually changed quite a bit. While writing her early works, Austen would have dressed differently than she would have while writing later works, and would have envisioned her characters differently 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62</a:t>
            </a:fld>
            <a:endParaRPr lang="en-US"/>
          </a:p>
        </p:txBody>
      </p:sp>
    </p:spTree>
    <p:extLst>
      <p:ext uri="{BB962C8B-B14F-4D97-AF65-F5344CB8AC3E}">
        <p14:creationId xmlns:p14="http://schemas.microsoft.com/office/powerpoint/2010/main" val="13025393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lots of fabric gathered at waist but</a:t>
            </a:r>
            <a:r>
              <a:rPr lang="en-US" baseline="0" dirty="0" smtClean="0"/>
              <a:t> the silhouette is definitely vertical, the </a:t>
            </a:r>
            <a:r>
              <a:rPr lang="en-US" baseline="0" dirty="0" err="1" smtClean="0"/>
              <a:t>greek</a:t>
            </a:r>
            <a:r>
              <a:rPr lang="en-US" baseline="0" dirty="0" smtClean="0"/>
              <a:t> column ideal</a:t>
            </a:r>
          </a:p>
          <a:p>
            <a:r>
              <a:rPr lang="en-US" dirty="0" smtClean="0"/>
              <a:t>1) 1800-artstor-AMICO_CLARK_103902762</a:t>
            </a:r>
          </a:p>
          <a:p>
            <a:r>
              <a:rPr lang="en-US" dirty="0" smtClean="0"/>
              <a:t>1) 1800-artstor-pinkback-AMICO_CLARK_103902764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63</a:t>
            </a:fld>
            <a:endParaRPr lang="en-US"/>
          </a:p>
        </p:txBody>
      </p:sp>
    </p:spTree>
    <p:extLst>
      <p:ext uri="{BB962C8B-B14F-4D97-AF65-F5344CB8AC3E}">
        <p14:creationId xmlns:p14="http://schemas.microsoft.com/office/powerpoint/2010/main" val="8209306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Fashion plates emphasize the vertical by making women into giantesses.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64</a:t>
            </a:fld>
            <a:endParaRPr lang="en-US"/>
          </a:p>
        </p:txBody>
      </p:sp>
    </p:spTree>
    <p:extLst>
      <p:ext uri="{BB962C8B-B14F-4D97-AF65-F5344CB8AC3E}">
        <p14:creationId xmlns:p14="http://schemas.microsoft.com/office/powerpoint/2010/main" val="17575548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Warrior caste in Egypt defeated by Napoleon at the Battle of the Pyramids, 1798 “On July 1, 1798, Napoleon landed in Egypt with 400 ships and 54,000 men and proceeded to invade the country, as he had recently invaded Italy. But this Egyptian invasion was to be different. For, in addition to soldiers and sailors, Napoleon brought along 150 </a:t>
            </a:r>
            <a:r>
              <a:rPr lang="en-US" i="1" dirty="0" smtClean="0"/>
              <a:t>savants</a:t>
            </a:r>
            <a:r>
              <a:rPr lang="en-US" dirty="0" smtClean="0"/>
              <a:t> — scientists, engineers and scholars whose responsibility was to capture, not Egyptian soil, but Egyptian culture and history.” The ladies picked up the turban almost immediately. </a:t>
            </a:r>
          </a:p>
          <a:p>
            <a:r>
              <a:rPr lang="en-US" sz="1200" dirty="0" smtClean="0"/>
              <a:t>In former ages it seemed requisite that every lady should cut out her garments by a certain erect standard. ..But in our days, an English woman has the extensive privilege of arraying herself in whatever garb may best suit her figure or her fancy. The fashions of every nation and of every era are open to her choice. One day she may appear as the Egyptian Cleopatra, then a Grecian Helen; next morning the Roman Cornelia; or, if these styles be too august for her taste, there are Sylphs, Goddesses, Nymphs of every region, in earth or air, ready to lend her their wardrobe.</a:t>
            </a:r>
          </a:p>
          <a:p>
            <a:endParaRPr lang="en-US" sz="1200" dirty="0" smtClean="0"/>
          </a:p>
          <a:p>
            <a:pPr algn="r"/>
            <a:r>
              <a:rPr lang="en-US" sz="1200" i="1" dirty="0" smtClean="0"/>
              <a:t>Mirror of Graces, </a:t>
            </a:r>
            <a:r>
              <a:rPr lang="en-US" sz="1200" dirty="0" smtClean="0"/>
              <a:t> 1811 (p. </a:t>
            </a:r>
            <a:r>
              <a:rPr lang="en-US" sz="1200" smtClean="0"/>
              <a:t>52)</a:t>
            </a:r>
            <a:endParaRPr lang="en-US" sz="1200" i="1"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65</a:t>
            </a:fld>
            <a:endParaRPr lang="en-US"/>
          </a:p>
        </p:txBody>
      </p:sp>
    </p:spTree>
    <p:extLst>
      <p:ext uri="{BB962C8B-B14F-4D97-AF65-F5344CB8AC3E}">
        <p14:creationId xmlns:p14="http://schemas.microsoft.com/office/powerpoint/2010/main" val="13401766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gowns</a:t>
            </a:r>
            <a:r>
              <a:rPr lang="en-US" baseline="0" dirty="0" smtClean="0"/>
              <a:t> are becoming narrow and lightweight, thin cotton</a:t>
            </a:r>
            <a:endParaRPr lang="en-US" dirty="0" smtClean="0"/>
          </a:p>
          <a:p>
            <a:r>
              <a:rPr lang="en-US" dirty="0" smtClean="0"/>
              <a:t>1803 married</a:t>
            </a:r>
          </a:p>
          <a:p>
            <a:r>
              <a:rPr lang="en-US" dirty="0" smtClean="0"/>
              <a:t>Dress from 1804</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66</a:t>
            </a:fld>
            <a:endParaRPr lang="en-US"/>
          </a:p>
        </p:txBody>
      </p:sp>
    </p:spTree>
    <p:extLst>
      <p:ext uri="{BB962C8B-B14F-4D97-AF65-F5344CB8AC3E}">
        <p14:creationId xmlns:p14="http://schemas.microsoft.com/office/powerpoint/2010/main" val="25421453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1810 “A scene taken from nature in Kensington Gardens” </a:t>
            </a:r>
            <a:r>
              <a:rPr lang="en-US" dirty="0" err="1" smtClean="0"/>
              <a:t>Gillray</a:t>
            </a:r>
            <a:r>
              <a:rPr lang="en-US" dirty="0" smtClean="0"/>
              <a:t> commenting on lightweight cotton and flimsy petticoats.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67</a:t>
            </a:fld>
            <a:endParaRPr lang="en-US"/>
          </a:p>
        </p:txBody>
      </p:sp>
    </p:spTree>
    <p:extLst>
      <p:ext uri="{BB962C8B-B14F-4D97-AF65-F5344CB8AC3E}">
        <p14:creationId xmlns:p14="http://schemas.microsoft.com/office/powerpoint/2010/main" val="1270047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Fashion traveled quickly. This is the text</a:t>
            </a:r>
            <a:r>
              <a:rPr lang="en-US" baseline="0" dirty="0" smtClean="0"/>
              <a:t> of the previous example “scissor edited” (i.e. copied and reprinted) from the magazine into a local paper. Copyright? No such thing.</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7</a:t>
            </a:fld>
            <a:endParaRPr lang="en-US"/>
          </a:p>
        </p:txBody>
      </p:sp>
    </p:spTree>
    <p:extLst>
      <p:ext uri="{BB962C8B-B14F-4D97-AF65-F5344CB8AC3E}">
        <p14:creationId xmlns:p14="http://schemas.microsoft.com/office/powerpoint/2010/main" val="13190418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 </a:t>
            </a:r>
            <a:r>
              <a:rPr lang="en-US" dirty="0" err="1" smtClean="0"/>
              <a:t>Gillray</a:t>
            </a:r>
            <a:r>
              <a:rPr lang="en-US" dirty="0" smtClean="0"/>
              <a:t> (1757-1815)</a:t>
            </a:r>
          </a:p>
        </p:txBody>
      </p:sp>
      <p:sp>
        <p:nvSpPr>
          <p:cNvPr id="4" name="Slide Number Placeholder 3"/>
          <p:cNvSpPr>
            <a:spLocks noGrp="1"/>
          </p:cNvSpPr>
          <p:nvPr>
            <p:ph type="sldNum" sz="quarter" idx="10"/>
          </p:nvPr>
        </p:nvSpPr>
        <p:spPr/>
        <p:txBody>
          <a:bodyPr/>
          <a:lstStyle/>
          <a:p>
            <a:fld id="{9CCE9401-6419-7A47-A111-9825583A977A}" type="slidenum">
              <a:rPr lang="en-US" smtClean="0"/>
              <a:t>68</a:t>
            </a:fld>
            <a:endParaRPr lang="en-US"/>
          </a:p>
        </p:txBody>
      </p:sp>
    </p:spTree>
    <p:extLst>
      <p:ext uri="{BB962C8B-B14F-4D97-AF65-F5344CB8AC3E}">
        <p14:creationId xmlns:p14="http://schemas.microsoft.com/office/powerpoint/2010/main" val="28150944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year 1740 a Lady’s Full Dress of </a:t>
            </a:r>
            <a:r>
              <a:rPr lang="en-US" dirty="0" err="1" smtClean="0"/>
              <a:t>Bombazeen</a:t>
            </a:r>
            <a:r>
              <a:rPr lang="en-US" dirty="0" smtClean="0"/>
              <a:t>. The year 1807 a Lady’s Undress of Bum-be-seen (Full dress refers to formal dress, undress refers to daytime clothes but her it refers to rather more…or less as the case may be.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69</a:t>
            </a:fld>
            <a:endParaRPr lang="en-US"/>
          </a:p>
        </p:txBody>
      </p:sp>
    </p:spTree>
    <p:extLst>
      <p:ext uri="{BB962C8B-B14F-4D97-AF65-F5344CB8AC3E}">
        <p14:creationId xmlns:p14="http://schemas.microsoft.com/office/powerpoint/2010/main" val="38646131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we move into the years when Austen wrote the most we start to see what we consider the Regency look.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70</a:t>
            </a:fld>
            <a:endParaRPr lang="en-US"/>
          </a:p>
        </p:txBody>
      </p:sp>
    </p:spTree>
    <p:extLst>
      <p:ext uri="{BB962C8B-B14F-4D97-AF65-F5344CB8AC3E}">
        <p14:creationId xmlns:p14="http://schemas.microsoft.com/office/powerpoint/2010/main" val="18671077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May 1809</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71</a:t>
            </a:fld>
            <a:endParaRPr lang="en-US"/>
          </a:p>
        </p:txBody>
      </p:sp>
    </p:spTree>
    <p:extLst>
      <p:ext uri="{BB962C8B-B14F-4D97-AF65-F5344CB8AC3E}">
        <p14:creationId xmlns:p14="http://schemas.microsoft.com/office/powerpoint/2010/main" val="9346188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Jan. 1809</a:t>
            </a:r>
          </a:p>
          <a:p>
            <a:r>
              <a:rPr lang="en-US" dirty="0" smtClean="0"/>
              <a:t>La</a:t>
            </a:r>
            <a:r>
              <a:rPr lang="en-US" baseline="0" dirty="0" smtClean="0"/>
              <a:t> Belle Assemblée, </a:t>
            </a:r>
            <a:r>
              <a:rPr lang="en-US" dirty="0" smtClean="0"/>
              <a:t> Dec. 1810</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72</a:t>
            </a:fld>
            <a:endParaRPr lang="en-US"/>
          </a:p>
        </p:txBody>
      </p:sp>
    </p:spTree>
    <p:extLst>
      <p:ext uri="{BB962C8B-B14F-4D97-AF65-F5344CB8AC3E}">
        <p14:creationId xmlns:p14="http://schemas.microsoft.com/office/powerpoint/2010/main" val="12444535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Around 1810 construction</a:t>
            </a:r>
            <a:r>
              <a:rPr lang="en-US" baseline="0" dirty="0" smtClean="0"/>
              <a:t> techniques are developed to make less fullness at the front. This apron dress is a lightweight muslin with wool crewel embroidery.</a:t>
            </a:r>
          </a:p>
          <a:p>
            <a:r>
              <a:rPr lang="en-US" baseline="0" dirty="0" smtClean="0"/>
              <a:t>1) Johnston, Lucy. Nineteenth Century Fashion in Detail</a:t>
            </a:r>
          </a:p>
          <a:p>
            <a:r>
              <a:rPr lang="en-US" baseline="0" dirty="0" smtClean="0"/>
              <a:t>2) Ackermann, Feb. 1809</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73</a:t>
            </a:fld>
            <a:endParaRPr lang="en-US"/>
          </a:p>
        </p:txBody>
      </p:sp>
    </p:spTree>
    <p:extLst>
      <p:ext uri="{BB962C8B-B14F-4D97-AF65-F5344CB8AC3E}">
        <p14:creationId xmlns:p14="http://schemas.microsoft.com/office/powerpoint/2010/main" val="8198279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beautiful example from the V&amp;A shows crewel embroidery on a silk net gown.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1810, Victoria and Albert Museum, Accession number T.194-1958</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74</a:t>
            </a:fld>
            <a:endParaRPr lang="en-US"/>
          </a:p>
        </p:txBody>
      </p:sp>
    </p:spTree>
    <p:extLst>
      <p:ext uri="{BB962C8B-B14F-4D97-AF65-F5344CB8AC3E}">
        <p14:creationId xmlns:p14="http://schemas.microsoft.com/office/powerpoint/2010/main" val="19893523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tend to think of this entire period as that of “high waists” but the details of fashions actually changed quite a bit. While writing her early works, Austen would have dressed differently than she would have while writing later works, and would have envisioned her characters differently 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75</a:t>
            </a:fld>
            <a:endParaRPr lang="en-US"/>
          </a:p>
        </p:txBody>
      </p:sp>
    </p:spTree>
    <p:extLst>
      <p:ext uri="{BB962C8B-B14F-4D97-AF65-F5344CB8AC3E}">
        <p14:creationId xmlns:p14="http://schemas.microsoft.com/office/powerpoint/2010/main" val="8563638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Corsets continue to evolve, longer</a:t>
            </a:r>
            <a:r>
              <a:rPr lang="en-US" baseline="0" dirty="0" smtClean="0"/>
              <a:t> to create a smooth columnar line, busk still there to provide support and posture, and </a:t>
            </a:r>
            <a:r>
              <a:rPr lang="en-US" baseline="0" dirty="0" err="1" smtClean="0"/>
              <a:t>bustline</a:t>
            </a:r>
            <a:r>
              <a:rPr lang="en-US" baseline="0" dirty="0" smtClean="0"/>
              <a:t> very high</a:t>
            </a:r>
          </a:p>
          <a:p>
            <a:r>
              <a:rPr lang="en-US" baseline="0" dirty="0" smtClean="0"/>
              <a:t>1) Late 18-teens, early 1820s corset. Kyoto Costume Institute</a:t>
            </a:r>
          </a:p>
          <a:p>
            <a:r>
              <a:rPr lang="en-US" baseline="0" dirty="0" smtClean="0"/>
              <a:t>2) A very original corset – original, a recreation? Fleming Museum – do not duplicate or repost.</a:t>
            </a:r>
          </a:p>
          <a:p>
            <a:r>
              <a:rPr lang="en-US" baseline="0" dirty="0" smtClean="0"/>
              <a:t>3) c. 1820 Connecticut Historical Society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76</a:t>
            </a:fld>
            <a:endParaRPr lang="en-US"/>
          </a:p>
        </p:txBody>
      </p:sp>
    </p:spTree>
    <p:extLst>
      <p:ext uri="{BB962C8B-B14F-4D97-AF65-F5344CB8AC3E}">
        <p14:creationId xmlns:p14="http://schemas.microsoft.com/office/powerpoint/2010/main" val="69386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1813 the emphasis</a:t>
            </a:r>
            <a:r>
              <a:rPr lang="en-US" baseline="0" dirty="0" smtClean="0"/>
              <a:t> is shifting to the bodice. The vertical line disappears from the skirt and the bodice gets the eye-catching trim</a:t>
            </a:r>
          </a:p>
          <a:p>
            <a:r>
              <a:rPr lang="en-US" baseline="0" dirty="0" smtClean="0"/>
              <a:t>1) Ackermann, April, 1812</a:t>
            </a:r>
          </a:p>
          <a:p>
            <a:r>
              <a:rPr lang="en-US" dirty="0" smtClean="0"/>
              <a:t>2) Ackermann, Dec. 1812</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77</a:t>
            </a:fld>
            <a:endParaRPr lang="en-US"/>
          </a:p>
        </p:txBody>
      </p:sp>
    </p:spTree>
    <p:extLst>
      <p:ext uri="{BB962C8B-B14F-4D97-AF65-F5344CB8AC3E}">
        <p14:creationId xmlns:p14="http://schemas.microsoft.com/office/powerpoint/2010/main" val="495375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S&amp;S Miss Steele, stockings 1804: Promenade in Kensington Gardens.</a:t>
            </a:r>
            <a:r>
              <a:rPr lang="en-US" baseline="0" dirty="0" smtClean="0"/>
              <a:t> Smart vs. elegant. The </a:t>
            </a:r>
            <a:r>
              <a:rPr lang="en-US" baseline="0" dirty="0" err="1" smtClean="0"/>
              <a:t>Steeles</a:t>
            </a:r>
            <a:r>
              <a:rPr lang="en-US" baseline="0" dirty="0" smtClean="0"/>
              <a:t> were described as</a:t>
            </a:r>
            <a:r>
              <a:rPr lang="en-US" dirty="0" smtClean="0"/>
              <a:t> “by</a:t>
            </a:r>
            <a:r>
              <a:rPr lang="en-US" baseline="0" dirty="0" smtClean="0"/>
              <a:t> no means </a:t>
            </a:r>
            <a:r>
              <a:rPr lang="en-US" baseline="0" dirty="0" err="1" smtClean="0"/>
              <a:t>ungenteel</a:t>
            </a:r>
            <a:r>
              <a:rPr lang="en-US" baseline="0" dirty="0" smtClean="0"/>
              <a:t> or unfashionable; their dress was very smart” </a:t>
            </a:r>
          </a:p>
          <a:p>
            <a:r>
              <a:rPr lang="en-US" baseline="0" dirty="0" smtClean="0"/>
              <a:t>Compare to Miss </a:t>
            </a:r>
            <a:r>
              <a:rPr lang="en-US" baseline="0" dirty="0" err="1" smtClean="0"/>
              <a:t>Tilney</a:t>
            </a:r>
            <a:r>
              <a:rPr lang="en-US" baseline="0" dirty="0" smtClean="0"/>
              <a:t>: </a:t>
            </a:r>
            <a:r>
              <a:rPr lang="en-US" dirty="0" smtClean="0"/>
              <a:t>had a good figure, a pretty face, and a very agreeable countenance; and her air, though it had not all the decided pretension, the resolute stylishness of Miss Thorpe's, had more ‘real elegance.’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a:t>
            </a:fld>
            <a:endParaRPr lang="en-US"/>
          </a:p>
        </p:txBody>
      </p:sp>
    </p:spTree>
    <p:extLst>
      <p:ext uri="{BB962C8B-B14F-4D97-AF65-F5344CB8AC3E}">
        <p14:creationId xmlns:p14="http://schemas.microsoft.com/office/powerpoint/2010/main" val="18056130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McCord Museum, </a:t>
            </a:r>
            <a:r>
              <a:rPr lang="en-US" dirty="0" smtClean="0"/>
              <a:t>1813. </a:t>
            </a:r>
            <a:r>
              <a:rPr lang="en-US" dirty="0" smtClean="0"/>
              <a:t>Accession number M982.20.1</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78</a:t>
            </a:fld>
            <a:endParaRPr lang="en-US"/>
          </a:p>
        </p:txBody>
      </p:sp>
    </p:spTree>
    <p:extLst>
      <p:ext uri="{BB962C8B-B14F-4D97-AF65-F5344CB8AC3E}">
        <p14:creationId xmlns:p14="http://schemas.microsoft.com/office/powerpoint/2010/main" val="19173059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Museum of London.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79</a:t>
            </a:fld>
            <a:endParaRPr lang="en-US"/>
          </a:p>
        </p:txBody>
      </p:sp>
    </p:spTree>
    <p:extLst>
      <p:ext uri="{BB962C8B-B14F-4D97-AF65-F5344CB8AC3E}">
        <p14:creationId xmlns:p14="http://schemas.microsoft.com/office/powerpoint/2010/main" val="1940640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full dress- evening dress – opera dress – dinner dress</a:t>
            </a:r>
          </a:p>
          <a:p>
            <a:r>
              <a:rPr lang="en-US" dirty="0" smtClean="0"/>
              <a:t>1)</a:t>
            </a:r>
            <a:r>
              <a:rPr lang="en-US" baseline="0" dirty="0" smtClean="0"/>
              <a:t> Ackermann, March 1814 with contrasting body</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80</a:t>
            </a:fld>
            <a:endParaRPr lang="en-US"/>
          </a:p>
        </p:txBody>
      </p:sp>
    </p:spTree>
    <p:extLst>
      <p:ext uri="{BB962C8B-B14F-4D97-AF65-F5344CB8AC3E}">
        <p14:creationId xmlns:p14="http://schemas.microsoft.com/office/powerpoint/2010/main" val="3138232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tend to think of this entire period as that of “high waists” but the details of fashions actually changed quite a bit. While writing her early works, Austen would have dressed differently than she would have while writing later works, and would have envisioned her characters differently 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81</a:t>
            </a:fld>
            <a:endParaRPr lang="en-US"/>
          </a:p>
        </p:txBody>
      </p:sp>
    </p:spTree>
    <p:extLst>
      <p:ext uri="{BB962C8B-B14F-4D97-AF65-F5344CB8AC3E}">
        <p14:creationId xmlns:p14="http://schemas.microsoft.com/office/powerpoint/2010/main" val="14764531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bodice, sleeves fall</a:t>
            </a:r>
            <a:r>
              <a:rPr lang="en-US" baseline="0" dirty="0" smtClean="0"/>
              <a:t> at waistline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82</a:t>
            </a:fld>
            <a:endParaRPr lang="en-US"/>
          </a:p>
        </p:txBody>
      </p:sp>
    </p:spTree>
    <p:extLst>
      <p:ext uri="{BB962C8B-B14F-4D97-AF65-F5344CB8AC3E}">
        <p14:creationId xmlns:p14="http://schemas.microsoft.com/office/powerpoint/2010/main" val="18531019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Skirt</a:t>
            </a:r>
            <a:r>
              <a:rPr lang="en-US" baseline="0" dirty="0" smtClean="0"/>
              <a:t> hem even wider, waist begins to drop. Corset shows how this narrowed waist is achieved.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83</a:t>
            </a:fld>
            <a:endParaRPr lang="en-US"/>
          </a:p>
        </p:txBody>
      </p:sp>
    </p:spTree>
    <p:extLst>
      <p:ext uri="{BB962C8B-B14F-4D97-AF65-F5344CB8AC3E}">
        <p14:creationId xmlns:p14="http://schemas.microsoft.com/office/powerpoint/2010/main" val="16312074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Sturbridge –</a:t>
            </a:r>
            <a:r>
              <a:rPr lang="en-US" baseline="0" dirty="0" smtClean="0"/>
              <a:t> early 1820s</a:t>
            </a:r>
          </a:p>
          <a:p>
            <a:r>
              <a:rPr lang="en-US" baseline="0" dirty="0" smtClean="0"/>
              <a:t>Col Will </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84</a:t>
            </a:fld>
            <a:endParaRPr lang="en-US"/>
          </a:p>
        </p:txBody>
      </p:sp>
    </p:spTree>
    <p:extLst>
      <p:ext uri="{BB962C8B-B14F-4D97-AF65-F5344CB8AC3E}">
        <p14:creationId xmlns:p14="http://schemas.microsoft.com/office/powerpoint/2010/main" val="7168985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1830s – super horizontal, bodice and skirt. Even</a:t>
            </a:r>
            <a:r>
              <a:rPr lang="en-US" baseline="0" dirty="0" smtClean="0"/>
              <a:t> the hair is horizontal. This shape will be toned down in the 1840s with sleeves narrowing but once the crinoline comes into fashion skirts will attain crazy widths but retain the 1830s bell shape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87</a:t>
            </a:fld>
            <a:endParaRPr lang="en-US"/>
          </a:p>
        </p:txBody>
      </p:sp>
    </p:spTree>
    <p:extLst>
      <p:ext uri="{BB962C8B-B14F-4D97-AF65-F5344CB8AC3E}">
        <p14:creationId xmlns:p14="http://schemas.microsoft.com/office/powerpoint/2010/main" val="1291833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Elizabeth walks to</a:t>
            </a:r>
            <a:r>
              <a:rPr lang="en-US" baseline="0" dirty="0" smtClean="0"/>
              <a:t> </a:t>
            </a:r>
            <a:r>
              <a:rPr lang="en-US" baseline="0" dirty="0" err="1" smtClean="0"/>
              <a:t>Netherfield</a:t>
            </a:r>
            <a:r>
              <a:rPr lang="en-US" baseline="0" dirty="0" smtClean="0"/>
              <a:t> after breakfast – the </a:t>
            </a:r>
            <a:r>
              <a:rPr lang="en-US" baseline="0" dirty="0" err="1" smtClean="0"/>
              <a:t>Netherfield</a:t>
            </a:r>
            <a:r>
              <a:rPr lang="en-US" baseline="0" dirty="0" smtClean="0"/>
              <a:t> people, being Londoners who retain their city hours in the country, are just sitting down to breakfast as she arrives.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88</a:t>
            </a:fld>
            <a:endParaRPr lang="en-US"/>
          </a:p>
        </p:txBody>
      </p:sp>
    </p:spTree>
    <p:extLst>
      <p:ext uri="{BB962C8B-B14F-4D97-AF65-F5344CB8AC3E}">
        <p14:creationId xmlns:p14="http://schemas.microsoft.com/office/powerpoint/2010/main" val="21458540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which gown? This is the period where upper class women dressed according to the time of day: Morning dress (anytime</a:t>
            </a:r>
            <a:r>
              <a:rPr lang="en-US" baseline="0" dirty="0" smtClean="0"/>
              <a:t> before dinner around 1:00, or 2, 3, 4…) If you were at home to visitors you would wear these. For paying calls you might have preferred afternoon, carriage, or promenade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89</a:t>
            </a:fld>
            <a:endParaRPr lang="en-US"/>
          </a:p>
        </p:txBody>
      </p:sp>
    </p:spTree>
    <p:extLst>
      <p:ext uri="{BB962C8B-B14F-4D97-AF65-F5344CB8AC3E}">
        <p14:creationId xmlns:p14="http://schemas.microsoft.com/office/powerpoint/2010/main" val="110993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1800 Robert Fellows, philanthropist, by </a:t>
            </a:r>
            <a:r>
              <a:rPr lang="en-US" dirty="0" err="1" smtClean="0"/>
              <a:t>Edridge</a:t>
            </a:r>
            <a:r>
              <a:rPr lang="en-US" dirty="0" smtClean="0"/>
              <a:t> Blue coat: Tory</a:t>
            </a:r>
          </a:p>
          <a:p>
            <a:r>
              <a:rPr lang="en-US" dirty="0" smtClean="0"/>
              <a:t>Mr. Bingley was good-looking and gentlemanlike; he had a pleasant countenance, and easy, unaffected manners. His sisters were fine women, with an air of decided fashion. His brother-in-law, Mr. Hurst, merely looked the gentleman; but his friend Mr. Darcy soon drew the attention of the room by his fine, tall person, handsome features, noble mien, and the report which was in general circulation within five minutes after his entrance, of his having ten thousand a year. The gentlemen pronounced him to be a fine figure of a man, the ladies declared he was much handsomer than Mr. Bingley, and he was looked at with great admiration for about half the evening, till his manners gave a disgust which turned the tide of his popularity; for he was discovered to be proud; to be above his company, and above being pleased; and not all his large estate in Derbyshire could then save him from having a most forbidding, disagreeable countenance, and being unworthy to be compared with his friend.</a:t>
            </a:r>
          </a:p>
          <a:p>
            <a:r>
              <a:rPr lang="en-US" dirty="0" smtClean="0"/>
              <a:t>Mr. Bingley had soon made himself acquainted with all the principal people in the room; he was lively and unreserved, danced every dance, was angry that the ball closed so early, and talked of giving one himself at </a:t>
            </a:r>
            <a:r>
              <a:rPr lang="en-US" dirty="0" err="1" smtClean="0"/>
              <a:t>Netherfield</a:t>
            </a:r>
            <a:r>
              <a:rPr lang="en-US" dirty="0" smtClean="0"/>
              <a:t>. Such amiable qualities must speak for themselves.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a:t>
            </a:fld>
            <a:endParaRPr lang="en-US"/>
          </a:p>
        </p:txBody>
      </p:sp>
    </p:spTree>
    <p:extLst>
      <p:ext uri="{BB962C8B-B14F-4D97-AF65-F5344CB8AC3E}">
        <p14:creationId xmlns:p14="http://schemas.microsoft.com/office/powerpoint/2010/main" val="15109065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Caps for sleeping, caps for morning wear, caps to wear</a:t>
            </a:r>
            <a:r>
              <a:rPr lang="en-US" baseline="0" dirty="0" smtClean="0"/>
              <a:t> under bonnets, even evening at homes. Morning wear caps could be quite ornate with embroidery, lace, ribbons, and flowers.</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90</a:t>
            </a:fld>
            <a:endParaRPr lang="en-US"/>
          </a:p>
        </p:txBody>
      </p:sp>
    </p:spTree>
    <p:extLst>
      <p:ext uri="{BB962C8B-B14F-4D97-AF65-F5344CB8AC3E}">
        <p14:creationId xmlns:p14="http://schemas.microsoft.com/office/powerpoint/2010/main" val="30288793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Ackermanns</a:t>
            </a:r>
            <a:r>
              <a:rPr lang="en-US" dirty="0" smtClean="0"/>
              <a:t> 1810, 1814, 1820</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91</a:t>
            </a:fld>
            <a:endParaRPr lang="en-US"/>
          </a:p>
        </p:txBody>
      </p:sp>
    </p:spTree>
    <p:extLst>
      <p:ext uri="{BB962C8B-B14F-4D97-AF65-F5344CB8AC3E}">
        <p14:creationId xmlns:p14="http://schemas.microsoft.com/office/powerpoint/2010/main" val="4938864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fine cotton lawn (rarely</a:t>
            </a:r>
            <a:r>
              <a:rPr lang="en-US" baseline="0" dirty="0" smtClean="0"/>
              <a:t> ever linen) garment meant to fill in the neckline. Usually worn for day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92</a:t>
            </a:fld>
            <a:endParaRPr lang="en-US"/>
          </a:p>
        </p:txBody>
      </p:sp>
    </p:spTree>
    <p:extLst>
      <p:ext uri="{BB962C8B-B14F-4D97-AF65-F5344CB8AC3E}">
        <p14:creationId xmlns:p14="http://schemas.microsoft.com/office/powerpoint/2010/main" val="11149897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Cloaks, hats, hair, fine spotted or sprigged muslin</a:t>
            </a:r>
            <a:r>
              <a:rPr lang="en-US" baseline="0" dirty="0" smtClean="0"/>
              <a:t> (</a:t>
            </a:r>
            <a:r>
              <a:rPr lang="en-US" dirty="0" smtClean="0"/>
              <a:t>Indian cotton) gowns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93</a:t>
            </a:fld>
            <a:endParaRPr lang="en-US"/>
          </a:p>
        </p:txBody>
      </p:sp>
    </p:spTree>
    <p:extLst>
      <p:ext uri="{BB962C8B-B14F-4D97-AF65-F5344CB8AC3E}">
        <p14:creationId xmlns:p14="http://schemas.microsoft.com/office/powerpoint/2010/main" val="13963420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 Austen’s pelisse - http://www3.hants.gov.uk/</a:t>
            </a:r>
            <a:r>
              <a:rPr lang="en-US" dirty="0" err="1" smtClean="0"/>
              <a:t>austen</a:t>
            </a:r>
            <a:r>
              <a:rPr lang="en-US" dirty="0" smtClean="0"/>
              <a:t>/</a:t>
            </a:r>
            <a:r>
              <a:rPr lang="en-US" dirty="0" err="1" smtClean="0"/>
              <a:t>austen-pelisse.htm</a:t>
            </a:r>
            <a:endParaRPr lang="en-US" dirty="0" smtClean="0"/>
          </a:p>
          <a:p>
            <a:r>
              <a:rPr lang="en-US" dirty="0" smtClean="0"/>
              <a:t>Ackermann,</a:t>
            </a:r>
            <a:r>
              <a:rPr lang="en-US" baseline="0" dirty="0" smtClean="0"/>
              <a:t> March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95</a:t>
            </a:fld>
            <a:endParaRPr lang="en-US"/>
          </a:p>
        </p:txBody>
      </p:sp>
    </p:spTree>
    <p:extLst>
      <p:ext uri="{BB962C8B-B14F-4D97-AF65-F5344CB8AC3E}">
        <p14:creationId xmlns:p14="http://schemas.microsoft.com/office/powerpoint/2010/main" val="16169160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examples are post-1815, of silk, showing the richness of detail that became the hallmark of pelisses at this time.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96</a:t>
            </a:fld>
            <a:endParaRPr lang="en-US"/>
          </a:p>
        </p:txBody>
      </p:sp>
    </p:spTree>
    <p:extLst>
      <p:ext uri="{BB962C8B-B14F-4D97-AF65-F5344CB8AC3E}">
        <p14:creationId xmlns:p14="http://schemas.microsoft.com/office/powerpoint/2010/main" val="23965613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97</a:t>
            </a:fld>
            <a:endParaRPr lang="en-US"/>
          </a:p>
        </p:txBody>
      </p:sp>
    </p:spTree>
    <p:extLst>
      <p:ext uri="{BB962C8B-B14F-4D97-AF65-F5344CB8AC3E}">
        <p14:creationId xmlns:p14="http://schemas.microsoft.com/office/powerpoint/2010/main" val="24491853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Bonnet: Metropolitan Museum of Art</a:t>
            </a:r>
          </a:p>
          <a:p>
            <a:endParaRPr lang="en-US" dirty="0" smtClean="0"/>
          </a:p>
          <a:p>
            <a:r>
              <a:rPr lang="en-US" dirty="0" smtClean="0"/>
              <a:t>Mary Crawford – close bonnet – is she out?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99</a:t>
            </a:fld>
            <a:endParaRPr lang="en-US"/>
          </a:p>
        </p:txBody>
      </p:sp>
    </p:spTree>
    <p:extLst>
      <p:ext uri="{BB962C8B-B14F-4D97-AF65-F5344CB8AC3E}">
        <p14:creationId xmlns:p14="http://schemas.microsoft.com/office/powerpoint/2010/main" val="14372264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Dec. 1814 bonnets and hats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101</a:t>
            </a:fld>
            <a:endParaRPr lang="en-US"/>
          </a:p>
        </p:txBody>
      </p:sp>
    </p:spTree>
    <p:extLst>
      <p:ext uri="{BB962C8B-B14F-4D97-AF65-F5344CB8AC3E}">
        <p14:creationId xmlns:p14="http://schemas.microsoft.com/office/powerpoint/2010/main" val="20799109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Shopping at Wedgewood showroom.</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102</a:t>
            </a:fld>
            <a:endParaRPr lang="en-US"/>
          </a:p>
        </p:txBody>
      </p:sp>
    </p:spTree>
    <p:extLst>
      <p:ext uri="{BB962C8B-B14F-4D97-AF65-F5344CB8AC3E}">
        <p14:creationId xmlns:p14="http://schemas.microsoft.com/office/powerpoint/2010/main" val="673365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1815-blake-engraving: “</a:t>
            </a:r>
            <a:r>
              <a:rPr lang="en-US" sz="1200" kern="1200" dirty="0" smtClean="0">
                <a:solidFill>
                  <a:schemeClr val="tx1"/>
                </a:solidFill>
                <a:effectLst/>
                <a:latin typeface="+mn-lt"/>
                <a:ea typeface="+mn-ea"/>
                <a:cs typeface="+mn-cs"/>
              </a:rPr>
              <a:t>Henry and I went to the exhibition in Spring Gardens. It is not thought a good collection, but I was very well pleased, particularly (pray tell Fanny) with a small portrait of Mrs. Bingley, excessively like her.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a:t>
            </a:fld>
            <a:endParaRPr lang="en-US"/>
          </a:p>
        </p:txBody>
      </p:sp>
    </p:spTree>
    <p:extLst>
      <p:ext uri="{BB962C8B-B14F-4D97-AF65-F5344CB8AC3E}">
        <p14:creationId xmlns:p14="http://schemas.microsoft.com/office/powerpoint/2010/main" val="137988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Linen-draper Harding Howell &amp; Co at Pall Mall, 1809</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103</a:t>
            </a:fld>
            <a:endParaRPr lang="en-US"/>
          </a:p>
        </p:txBody>
      </p:sp>
    </p:spTree>
    <p:extLst>
      <p:ext uri="{BB962C8B-B14F-4D97-AF65-F5344CB8AC3E}">
        <p14:creationId xmlns:p14="http://schemas.microsoft.com/office/powerpoint/2010/main" val="20332619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Scarborough Circulating</a:t>
            </a:r>
            <a:r>
              <a:rPr lang="en-US" baseline="0" dirty="0" smtClean="0"/>
              <a:t> Library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104</a:t>
            </a:fld>
            <a:endParaRPr lang="en-US"/>
          </a:p>
        </p:txBody>
      </p:sp>
    </p:spTree>
    <p:extLst>
      <p:ext uri="{BB962C8B-B14F-4D97-AF65-F5344CB8AC3E}">
        <p14:creationId xmlns:p14="http://schemas.microsoft.com/office/powerpoint/2010/main" val="14530484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ladies got to wear caped</a:t>
            </a:r>
            <a:r>
              <a:rPr lang="en-US" baseline="0" dirty="0" smtClean="0"/>
              <a:t> greatcoats!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106</a:t>
            </a:fld>
            <a:endParaRPr lang="en-US"/>
          </a:p>
        </p:txBody>
      </p:sp>
    </p:spTree>
    <p:extLst>
      <p:ext uri="{BB962C8B-B14F-4D97-AF65-F5344CB8AC3E}">
        <p14:creationId xmlns:p14="http://schemas.microsoft.com/office/powerpoint/2010/main" val="23798639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Earliest had small heels, these have flat heels and pointed toes. Later shoes would have rounded, then squared toes (Victorian)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107</a:t>
            </a:fld>
            <a:endParaRPr lang="en-US"/>
          </a:p>
        </p:txBody>
      </p:sp>
    </p:spTree>
    <p:extLst>
      <p:ext uri="{BB962C8B-B14F-4D97-AF65-F5344CB8AC3E}">
        <p14:creationId xmlns:p14="http://schemas.microsoft.com/office/powerpoint/2010/main" val="13867386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Dinner keeps moving to be later and later so “morning” (for</a:t>
            </a:r>
            <a:r>
              <a:rPr lang="en-US" baseline="0" dirty="0" smtClean="0"/>
              <a:t> morning calls, etc.) now extends from about 11:00 to 5:00. Once it becomes well-established as a later meal the Duchess of Bedford ‘invents’ afternoon tea to fill in the gap (1840s)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108</a:t>
            </a:fld>
            <a:endParaRPr lang="en-US"/>
          </a:p>
        </p:txBody>
      </p:sp>
    </p:spTree>
    <p:extLst>
      <p:ext uri="{BB962C8B-B14F-4D97-AF65-F5344CB8AC3E}">
        <p14:creationId xmlns:p14="http://schemas.microsoft.com/office/powerpoint/2010/main" val="11847260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to be obtained from one of the seven lady patronesses. Usually exclude new</a:t>
            </a:r>
            <a:r>
              <a:rPr lang="en-US" baseline="0" dirty="0" smtClean="0"/>
              <a:t> money people but sometimes could even exclude landed gentry who had misbehaved. Ball on Wednesday nights during the Season (spring – starts after Parliament returns from the winter hunting season) from 11:00-3:00. Best place to catch a husband, no one allowed in after midnight, refreshments minimal – lemonade, watered wine, pound cake and bread/butter. Lady Jersey (Sally Fane) (not to be confused with her mother the POW’s mistress), Emily Cowper, Countess </a:t>
            </a:r>
            <a:r>
              <a:rPr lang="en-US" baseline="0" dirty="0" err="1" smtClean="0"/>
              <a:t>Lieven</a:t>
            </a:r>
            <a:r>
              <a:rPr lang="en-US" baseline="0" dirty="0" smtClean="0"/>
              <a:t> (</a:t>
            </a:r>
            <a:r>
              <a:rPr lang="en-US" dirty="0" smtClean="0"/>
              <a:t>Dorothea </a:t>
            </a:r>
            <a:r>
              <a:rPr lang="en-US" dirty="0" err="1" smtClean="0"/>
              <a:t>Benckendorff</a:t>
            </a:r>
            <a:r>
              <a:rPr lang="en-US" dirty="0" smtClean="0"/>
              <a:t>), Mrs. Drummond-Burrell, Lady </a:t>
            </a:r>
            <a:r>
              <a:rPr lang="en-US" dirty="0" err="1" smtClean="0"/>
              <a:t>Castlereagh</a:t>
            </a:r>
            <a:r>
              <a:rPr lang="en-US" dirty="0" smtClean="0"/>
              <a:t>,</a:t>
            </a:r>
            <a:r>
              <a:rPr lang="en-US" baseline="0" dirty="0" smtClean="0"/>
              <a:t> Lady </a:t>
            </a:r>
            <a:r>
              <a:rPr lang="en-US" baseline="0" dirty="0" err="1" smtClean="0"/>
              <a:t>Sefton</a:t>
            </a:r>
            <a:r>
              <a:rPr lang="en-US" baseline="0" dirty="0" smtClean="0"/>
              <a:t>, Princess Esterhazy</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109</a:t>
            </a:fld>
            <a:endParaRPr lang="en-US"/>
          </a:p>
        </p:txBody>
      </p:sp>
    </p:spTree>
    <p:extLst>
      <p:ext uri="{BB962C8B-B14F-4D97-AF65-F5344CB8AC3E}">
        <p14:creationId xmlns:p14="http://schemas.microsoft.com/office/powerpoint/2010/main" val="15594739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Riding Habits, often</a:t>
            </a:r>
            <a:r>
              <a:rPr lang="en-US" baseline="0" dirty="0" smtClean="0"/>
              <a:t> (usually?) made by tailors instead of dressmakers.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110</a:t>
            </a:fld>
            <a:endParaRPr lang="en-US"/>
          </a:p>
        </p:txBody>
      </p:sp>
    </p:spTree>
    <p:extLst>
      <p:ext uri="{BB962C8B-B14F-4D97-AF65-F5344CB8AC3E}">
        <p14:creationId xmlns:p14="http://schemas.microsoft.com/office/powerpoint/2010/main" val="5457717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death of Mrs. Edward Austen</a:t>
            </a:r>
          </a:p>
          <a:p>
            <a:r>
              <a:rPr lang="en-US" dirty="0" smtClean="0"/>
              <a:t>Specialty Dress: Mourning. </a:t>
            </a:r>
            <a:r>
              <a:rPr lang="en-US" dirty="0" err="1" smtClean="0"/>
              <a:t>Bombazeen</a:t>
            </a:r>
            <a:r>
              <a:rPr lang="en-US" dirty="0" smtClean="0"/>
              <a:t> (</a:t>
            </a:r>
            <a:r>
              <a:rPr lang="en-US" dirty="0" err="1" smtClean="0"/>
              <a:t>bombazin</a:t>
            </a:r>
            <a:r>
              <a:rPr lang="en-US" dirty="0" smtClean="0"/>
              <a:t>) was particularly</a:t>
            </a:r>
            <a:r>
              <a:rPr lang="en-US" baseline="0" dirty="0" smtClean="0"/>
              <a:t> popular for mourning because it was a twill silk with a dull, not shiny, surface.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111</a:t>
            </a:fld>
            <a:endParaRPr lang="en-US"/>
          </a:p>
        </p:txBody>
      </p:sp>
    </p:spTree>
    <p:extLst>
      <p:ext uri="{BB962C8B-B14F-4D97-AF65-F5344CB8AC3E}">
        <p14:creationId xmlns:p14="http://schemas.microsoft.com/office/powerpoint/2010/main" val="12798201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1819, 1810, 1816. Women in</a:t>
            </a:r>
            <a:r>
              <a:rPr lang="en-US" baseline="0" dirty="0" smtClean="0"/>
              <a:t> mourning were typically depicted draped over urns, statues, tombstones…The broach is a piece of hair jewelry – the weeping willow is made of hair. There were several royal deaths in the years after Austen’s death so fashion magazines provided suitable clothing.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112</a:t>
            </a:fld>
            <a:endParaRPr lang="en-US"/>
          </a:p>
        </p:txBody>
      </p:sp>
    </p:spTree>
    <p:extLst>
      <p:ext uri="{BB962C8B-B14F-4D97-AF65-F5344CB8AC3E}">
        <p14:creationId xmlns:p14="http://schemas.microsoft.com/office/powerpoint/2010/main" val="2088758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 specific rules about number of feathers, decoration, etc. Extremely expensive.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113</a:t>
            </a:fld>
            <a:endParaRPr lang="en-US"/>
          </a:p>
        </p:txBody>
      </p:sp>
    </p:spTree>
    <p:extLst>
      <p:ext uri="{BB962C8B-B14F-4D97-AF65-F5344CB8AC3E}">
        <p14:creationId xmlns:p14="http://schemas.microsoft.com/office/powerpoint/2010/main" val="1494175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9B575F3-13FF-514A-8522-FF90188FF057}" type="datetimeFigureOut">
              <a:rPr lang="en-US" smtClean="0">
                <a:solidFill>
                  <a:prstClr val="black"/>
                </a:solidFill>
              </a:rPr>
              <a:pPr/>
              <a:t>4/16/16</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76767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4/16/16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62509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4/16/16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11905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9B575F3-13FF-514A-8522-FF90188FF057}" type="datetimeFigureOut">
              <a:rPr lang="en-US" smtClean="0">
                <a:solidFill>
                  <a:prstClr val="black"/>
                </a:solidFill>
              </a:rPr>
              <a:pPr/>
              <a:t>4/16/16</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777273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575F3-13FF-514A-8522-FF90188FF057}" type="datetimeFigureOut">
              <a:rPr lang="en-US" smtClean="0">
                <a:solidFill>
                  <a:prstClr val="black"/>
                </a:solidFill>
              </a:rPr>
              <a:pPr/>
              <a:t>4/16/16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761968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4/16/16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709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4/16/16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3222934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4/16/16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3920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4/16/16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62943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4/16/16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73345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4/16/16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2447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4/16/16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8594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4/16/16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9724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9B575F3-13FF-514A-8522-FF90188FF057}" type="datetimeFigureOut">
              <a:rPr lang="en-US" smtClean="0">
                <a:solidFill>
                  <a:prstClr val="black"/>
                </a:solidFill>
              </a:rPr>
              <a:pPr/>
              <a:t>4/16/16</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94339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4/16/16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1445483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4/16/16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59209162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4/16/16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90995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4/16/16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32242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9B575F3-13FF-514A-8522-FF90188FF057}" type="datetimeFigureOut">
              <a:rPr lang="en-US" smtClean="0">
                <a:solidFill>
                  <a:prstClr val="black"/>
                </a:solidFill>
              </a:rPr>
              <a:pPr/>
              <a:t>4/16/16</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129683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4/16/16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56642331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9B575F3-13FF-514A-8522-FF90188FF057}" type="datetimeFigureOut">
              <a:rPr lang="en-US" smtClean="0">
                <a:solidFill>
                  <a:prstClr val="black"/>
                </a:solidFill>
              </a:rPr>
              <a:pPr/>
              <a:t>4/16/16</a:t>
            </a:fld>
            <a:endParaRPr lang="en-U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603207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1.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6.jpg"/></Relationships>
</file>

<file path=ppt/slides/_rels/slide101.xml.rels><?xml version="1.0" encoding="UTF-8" standalone="yes"?>
<Relationships xmlns="http://schemas.openxmlformats.org/package/2006/relationships"><Relationship Id="rId3" Type="http://schemas.openxmlformats.org/officeDocument/2006/relationships/image" Target="../media/image167.jpg"/><Relationship Id="rId4" Type="http://schemas.openxmlformats.org/officeDocument/2006/relationships/image" Target="../media/image168.jpg"/><Relationship Id="rId1" Type="http://schemas.openxmlformats.org/officeDocument/2006/relationships/slideLayout" Target="../slideLayouts/slideLayout13.xml"/><Relationship Id="rId2" Type="http://schemas.openxmlformats.org/officeDocument/2006/relationships/notesSlide" Target="../notesSlides/notesSlide88.xml"/></Relationships>
</file>

<file path=ppt/slides/_rels/slide102.xml.rels><?xml version="1.0" encoding="UTF-8" standalone="yes"?>
<Relationships xmlns="http://schemas.openxmlformats.org/package/2006/relationships"><Relationship Id="rId3" Type="http://schemas.openxmlformats.org/officeDocument/2006/relationships/image" Target="../media/image169.jpeg"/><Relationship Id="rId4" Type="http://schemas.microsoft.com/office/2007/relationships/hdphoto" Target="../media/hdphoto24.wdp"/><Relationship Id="rId1" Type="http://schemas.openxmlformats.org/officeDocument/2006/relationships/slideLayout" Target="../slideLayouts/slideLayout13.xml"/><Relationship Id="rId2" Type="http://schemas.openxmlformats.org/officeDocument/2006/relationships/notesSlide" Target="../notesSlides/notesSlide89.xml"/></Relationships>
</file>

<file path=ppt/slides/_rels/slide103.xml.rels><?xml version="1.0" encoding="UTF-8" standalone="yes"?>
<Relationships xmlns="http://schemas.openxmlformats.org/package/2006/relationships"><Relationship Id="rId3" Type="http://schemas.openxmlformats.org/officeDocument/2006/relationships/image" Target="../media/image170.jpeg"/><Relationship Id="rId4" Type="http://schemas.microsoft.com/office/2007/relationships/hdphoto" Target="../media/hdphoto25.wdp"/><Relationship Id="rId1" Type="http://schemas.openxmlformats.org/officeDocument/2006/relationships/slideLayout" Target="../slideLayouts/slideLayout13.xml"/><Relationship Id="rId2" Type="http://schemas.openxmlformats.org/officeDocument/2006/relationships/notesSlide" Target="../notesSlides/notesSlide9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1.xml"/><Relationship Id="rId3" Type="http://schemas.openxmlformats.org/officeDocument/2006/relationships/image" Target="../media/image17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2.jpeg"/><Relationship Id="rId3" Type="http://schemas.microsoft.com/office/2007/relationships/hdphoto" Target="../media/hdphoto26.wdp"/></Relationships>
</file>

<file path=ppt/slides/_rels/slide106.xml.rels><?xml version="1.0" encoding="UTF-8" standalone="yes"?>
<Relationships xmlns="http://schemas.openxmlformats.org/package/2006/relationships"><Relationship Id="rId3" Type="http://schemas.openxmlformats.org/officeDocument/2006/relationships/image" Target="../media/image173.jpeg"/><Relationship Id="rId4" Type="http://schemas.openxmlformats.org/officeDocument/2006/relationships/image" Target="../media/image174.jpg"/><Relationship Id="rId1" Type="http://schemas.openxmlformats.org/officeDocument/2006/relationships/slideLayout" Target="../slideLayouts/slideLayout13.xml"/><Relationship Id="rId2" Type="http://schemas.openxmlformats.org/officeDocument/2006/relationships/notesSlide" Target="../notesSlides/notesSlide92.xml"/></Relationships>
</file>

<file path=ppt/slides/_rels/slide107.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5" Type="http://schemas.openxmlformats.org/officeDocument/2006/relationships/image" Target="../media/image177.jpg"/><Relationship Id="rId1" Type="http://schemas.openxmlformats.org/officeDocument/2006/relationships/slideLayout" Target="../slideLayouts/slideLayout13.xml"/><Relationship Id="rId2" Type="http://schemas.openxmlformats.org/officeDocument/2006/relationships/notesSlide" Target="../notesSlides/notesSlide9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5.xml"/><Relationship Id="rId3" Type="http://schemas.openxmlformats.org/officeDocument/2006/relationships/image" Target="../media/image17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2.JPG"/></Relationships>
</file>

<file path=ppt/slides/_rels/slide110.xml.rels><?xml version="1.0" encoding="UTF-8" standalone="yes"?>
<Relationships xmlns="http://schemas.openxmlformats.org/package/2006/relationships"><Relationship Id="rId3" Type="http://schemas.openxmlformats.org/officeDocument/2006/relationships/image" Target="../media/image179.jpg"/><Relationship Id="rId4" Type="http://schemas.openxmlformats.org/officeDocument/2006/relationships/image" Target="../media/image180.jpg"/><Relationship Id="rId1" Type="http://schemas.openxmlformats.org/officeDocument/2006/relationships/slideLayout" Target="../slideLayouts/slideLayout13.xml"/><Relationship Id="rId2" Type="http://schemas.openxmlformats.org/officeDocument/2006/relationships/notesSlide" Target="../notesSlides/notesSlide9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7.xml"/></Relationships>
</file>

<file path=ppt/slides/_rels/slide112.xml.rels><?xml version="1.0" encoding="UTF-8" standalone="yes"?>
<Relationships xmlns="http://schemas.openxmlformats.org/package/2006/relationships"><Relationship Id="rId3" Type="http://schemas.openxmlformats.org/officeDocument/2006/relationships/image" Target="../media/image181.jp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4.jpg"/><Relationship Id="rId1" Type="http://schemas.openxmlformats.org/officeDocument/2006/relationships/slideLayout" Target="../slideLayouts/slideLayout13.xml"/><Relationship Id="rId2" Type="http://schemas.openxmlformats.org/officeDocument/2006/relationships/notesSlide" Target="../notesSlides/notesSlide9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9.xml"/><Relationship Id="rId3" Type="http://schemas.openxmlformats.org/officeDocument/2006/relationships/image" Target="../media/image185.png"/></Relationships>
</file>

<file path=ppt/slides/_rels/slide114.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png"/><Relationship Id="rId1" Type="http://schemas.openxmlformats.org/officeDocument/2006/relationships/slideLayout" Target="../slideLayouts/slideLayout13.xml"/><Relationship Id="rId2" Type="http://schemas.openxmlformats.org/officeDocument/2006/relationships/notesSlide" Target="../notesSlides/notesSlide10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g"/><Relationship Id="rId5" Type="http://schemas.openxmlformats.org/officeDocument/2006/relationships/image" Target="../media/image38.jp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2.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image" Target="../media/image52.gif"/><Relationship Id="rId4" Type="http://schemas.openxmlformats.org/officeDocument/2006/relationships/image" Target="../media/image53.jp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5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5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4" Type="http://schemas.microsoft.com/office/2007/relationships/hdphoto" Target="../media/hdphoto1.wdp"/><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pn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pn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62.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63.gif"/></Relationships>
</file>

<file path=ppt/slides/_rels/slide45.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eg"/><Relationship Id="rId5" Type="http://schemas.microsoft.com/office/2007/relationships/hdphoto" Target="../media/hdphoto2.wdp"/><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70.jpeg"/><Relationship Id="rId5" Type="http://schemas.openxmlformats.org/officeDocument/2006/relationships/image" Target="../media/image71.jp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3.jpe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50.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pn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g"/><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4" Type="http://schemas.microsoft.com/office/2007/relationships/hdphoto" Target="../media/hdphoto3.wdp"/><Relationship Id="rId5" Type="http://schemas.openxmlformats.org/officeDocument/2006/relationships/image" Target="../media/image79.jpeg"/><Relationship Id="rId6" Type="http://schemas.microsoft.com/office/2007/relationships/hdphoto" Target="../media/hdphoto4.wdp"/><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3" Type="http://schemas.openxmlformats.org/officeDocument/2006/relationships/image" Target="../media/image80.gif"/><Relationship Id="rId4" Type="http://schemas.openxmlformats.org/officeDocument/2006/relationships/image" Target="../media/image81.jpeg"/><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microsoft.com/office/2007/relationships/hdphoto" Target="../media/hdphoto5.wdp"/><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4" Type="http://schemas.microsoft.com/office/2007/relationships/hdphoto" Target="../media/hdphoto6.wdp"/><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6.jpg"/></Relationships>
</file>

<file path=ppt/slides/_rels/slide59.xml.rels><?xml version="1.0" encoding="UTF-8" standalone="yes"?>
<Relationships xmlns="http://schemas.openxmlformats.org/package/2006/relationships"><Relationship Id="rId3" Type="http://schemas.openxmlformats.org/officeDocument/2006/relationships/image" Target="../media/image87.jpg"/><Relationship Id="rId4" Type="http://schemas.openxmlformats.org/officeDocument/2006/relationships/image" Target="../media/image88.jpg"/><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g"/><Relationship Id="rId4" Type="http://schemas.openxmlformats.org/officeDocument/2006/relationships/image" Target="../media/image90.jpe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jp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g"/><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3" Type="http://schemas.openxmlformats.org/officeDocument/2006/relationships/image" Target="../media/image96.jpg"/><Relationship Id="rId4" Type="http://schemas.openxmlformats.org/officeDocument/2006/relationships/image" Target="../media/image97.jpg"/><Relationship Id="rId5" Type="http://schemas.openxmlformats.org/officeDocument/2006/relationships/image" Target="../media/image98.jpg"/><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66.xml.rels><?xml version="1.0" encoding="UTF-8" standalone="yes"?>
<Relationships xmlns="http://schemas.openxmlformats.org/package/2006/relationships"><Relationship Id="rId3" Type="http://schemas.openxmlformats.org/officeDocument/2006/relationships/image" Target="../media/image99.jpeg"/><Relationship Id="rId4" Type="http://schemas.microsoft.com/office/2007/relationships/hdphoto" Target="../media/hdphoto7.wdp"/><Relationship Id="rId5" Type="http://schemas.openxmlformats.org/officeDocument/2006/relationships/image" Target="../media/image100.png"/><Relationship Id="rId6" Type="http://schemas.openxmlformats.org/officeDocument/2006/relationships/image" Target="../media/image101.png"/><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10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103.g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10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jpg"/><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8.png"/><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73.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g"/><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74.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6.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5" Type="http://schemas.microsoft.com/office/2007/relationships/hdphoto" Target="../media/hdphoto8.wdp"/><Relationship Id="rId6" Type="http://schemas.openxmlformats.org/officeDocument/2006/relationships/image" Target="../media/image115.jpg"/><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77.xml.rels><?xml version="1.0" encoding="UTF-8" standalone="yes"?>
<Relationships xmlns="http://schemas.openxmlformats.org/package/2006/relationships"><Relationship Id="rId3" Type="http://schemas.openxmlformats.org/officeDocument/2006/relationships/image" Target="../media/image116.jpeg"/><Relationship Id="rId4" Type="http://schemas.microsoft.com/office/2007/relationships/hdphoto" Target="../media/hdphoto9.wdp"/><Relationship Id="rId5" Type="http://schemas.openxmlformats.org/officeDocument/2006/relationships/image" Target="../media/image117.jpeg"/><Relationship Id="rId6" Type="http://schemas.microsoft.com/office/2007/relationships/hdphoto" Target="../media/hdphoto10.wdp"/><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79.xml.rels><?xml version="1.0" encoding="UTF-8" standalone="yes"?>
<Relationships xmlns="http://schemas.openxmlformats.org/package/2006/relationships"><Relationship Id="rId3" Type="http://schemas.openxmlformats.org/officeDocument/2006/relationships/image" Target="../media/image120.jpg"/><Relationship Id="rId4" Type="http://schemas.openxmlformats.org/officeDocument/2006/relationships/image" Target="../media/image121.jpeg"/><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2.jpeg"/><Relationship Id="rId4" Type="http://schemas.microsoft.com/office/2007/relationships/hdphoto" Target="../media/hdphoto11.wdp"/><Relationship Id="rId5" Type="http://schemas.openxmlformats.org/officeDocument/2006/relationships/image" Target="../media/image123.jpeg"/><Relationship Id="rId6" Type="http://schemas.microsoft.com/office/2007/relationships/hdphoto" Target="../media/hdphoto12.wdp"/><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82.xml.rels><?xml version="1.0" encoding="UTF-8" standalone="yes"?>
<Relationships xmlns="http://schemas.openxmlformats.org/package/2006/relationships"><Relationship Id="rId3" Type="http://schemas.openxmlformats.org/officeDocument/2006/relationships/image" Target="../media/image124.jpg"/><Relationship Id="rId4" Type="http://schemas.openxmlformats.org/officeDocument/2006/relationships/image" Target="../media/image125.jpg"/><Relationship Id="rId1" Type="http://schemas.openxmlformats.org/officeDocument/2006/relationships/slideLayout" Target="../slideLayouts/slideLayout13.xml"/><Relationship Id="rId2" Type="http://schemas.openxmlformats.org/officeDocument/2006/relationships/notesSlide" Target="../notesSlides/notesSlide74.xml"/></Relationships>
</file>

<file path=ppt/slides/_rels/slide83.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g"/><Relationship Id="rId1" Type="http://schemas.openxmlformats.org/officeDocument/2006/relationships/slideLayout" Target="../slideLayouts/slideLayout13.xml"/><Relationship Id="rId2" Type="http://schemas.openxmlformats.org/officeDocument/2006/relationships/notesSlide" Target="../notesSlides/notesSlide75.xml"/></Relationships>
</file>

<file path=ppt/slides/_rels/slide84.xml.rels><?xml version="1.0" encoding="UTF-8" standalone="yes"?>
<Relationships xmlns="http://schemas.openxmlformats.org/package/2006/relationships"><Relationship Id="rId3" Type="http://schemas.openxmlformats.org/officeDocument/2006/relationships/image" Target="../media/image128.jpg"/><Relationship Id="rId4" Type="http://schemas.openxmlformats.org/officeDocument/2006/relationships/image" Target="../media/image129.jpeg"/><Relationship Id="rId5" Type="http://schemas.microsoft.com/office/2007/relationships/hdphoto" Target="../media/hdphoto13.wdp"/><Relationship Id="rId1" Type="http://schemas.openxmlformats.org/officeDocument/2006/relationships/slideLayout" Target="../slideLayouts/slideLayout13.xml"/><Relationship Id="rId2" Type="http://schemas.openxmlformats.org/officeDocument/2006/relationships/notesSlide" Target="../notesSlides/notesSlide76.xml"/></Relationships>
</file>

<file path=ppt/slides/_rels/slide85.xml.rels><?xml version="1.0" encoding="UTF-8" standalone="yes"?>
<Relationships xmlns="http://schemas.openxmlformats.org/package/2006/relationships"><Relationship Id="rId3" Type="http://schemas.microsoft.com/office/2007/relationships/hdphoto" Target="../media/hdphoto14.wdp"/><Relationship Id="rId4" Type="http://schemas.openxmlformats.org/officeDocument/2006/relationships/image" Target="../media/image131.jpeg"/><Relationship Id="rId5" Type="http://schemas.microsoft.com/office/2007/relationships/hdphoto" Target="../media/hdphoto15.wdp"/><Relationship Id="rId1" Type="http://schemas.openxmlformats.org/officeDocument/2006/relationships/slideLayout" Target="../slideLayouts/slideLayout13.xml"/><Relationship Id="rId2" Type="http://schemas.openxmlformats.org/officeDocument/2006/relationships/image" Target="../media/image130.jpeg"/></Relationships>
</file>

<file path=ppt/slides/_rels/slide86.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133.png"/><Relationship Id="rId5" Type="http://schemas.openxmlformats.org/officeDocument/2006/relationships/image" Target="../media/image134.jpg"/><Relationship Id="rId6" Type="http://schemas.openxmlformats.org/officeDocument/2006/relationships/image" Target="../media/image135.jpg"/><Relationship Id="rId7" Type="http://schemas.openxmlformats.org/officeDocument/2006/relationships/image" Target="../media/image136.jpg"/><Relationship Id="rId8" Type="http://schemas.openxmlformats.org/officeDocument/2006/relationships/image" Target="../media/image137.jpg"/><Relationship Id="rId1" Type="http://schemas.openxmlformats.org/officeDocument/2006/relationships/slideLayout" Target="../slideLayouts/slideLayout13.xml"/><Relationship Id="rId2" Type="http://schemas.openxmlformats.org/officeDocument/2006/relationships/image" Target="../media/image13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 Id="rId3" Type="http://schemas.openxmlformats.org/officeDocument/2006/relationships/image" Target="../media/image138.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89.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40.png"/><Relationship Id="rId5" Type="http://schemas.openxmlformats.org/officeDocument/2006/relationships/image" Target="../media/image141.jpeg"/><Relationship Id="rId1" Type="http://schemas.openxmlformats.org/officeDocument/2006/relationships/slideLayout" Target="../slideLayouts/slideLayout13.xml"/><Relationship Id="rId2" Type="http://schemas.openxmlformats.org/officeDocument/2006/relationships/notesSlide" Target="../notesSlides/notesSlide7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0.jpg"/></Relationships>
</file>

<file path=ppt/slides/_rels/slide90.xml.rels><?xml version="1.0" encoding="UTF-8" standalone="yes"?>
<Relationships xmlns="http://schemas.openxmlformats.org/package/2006/relationships"><Relationship Id="rId3" Type="http://schemas.openxmlformats.org/officeDocument/2006/relationships/image" Target="../media/image142.jpg"/><Relationship Id="rId4" Type="http://schemas.openxmlformats.org/officeDocument/2006/relationships/image" Target="../media/image143.jpg"/><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6.png"/><Relationship Id="rId1" Type="http://schemas.openxmlformats.org/officeDocument/2006/relationships/slideLayout" Target="../slideLayouts/slideLayout13.xml"/><Relationship Id="rId2" Type="http://schemas.openxmlformats.org/officeDocument/2006/relationships/notesSlide" Target="../notesSlides/notesSlide81.xml"/></Relationships>
</file>

<file path=ppt/slides/_rels/slide92.xml.rels><?xml version="1.0" encoding="UTF-8" standalone="yes"?>
<Relationships xmlns="http://schemas.openxmlformats.org/package/2006/relationships"><Relationship Id="rId3" Type="http://schemas.openxmlformats.org/officeDocument/2006/relationships/image" Target="../media/image147.jpg"/><Relationship Id="rId4" Type="http://schemas.openxmlformats.org/officeDocument/2006/relationships/image" Target="../media/image148.png"/><Relationship Id="rId1" Type="http://schemas.openxmlformats.org/officeDocument/2006/relationships/slideLayout" Target="../slideLayouts/slideLayout13.xml"/><Relationship Id="rId2" Type="http://schemas.openxmlformats.org/officeDocument/2006/relationships/notesSlide" Target="../notesSlides/notesSlide82.xml"/></Relationships>
</file>

<file path=ppt/slides/_rels/slide93.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jpeg"/><Relationship Id="rId5" Type="http://schemas.openxmlformats.org/officeDocument/2006/relationships/image" Target="../media/image151.jpeg"/><Relationship Id="rId1" Type="http://schemas.openxmlformats.org/officeDocument/2006/relationships/slideLayout" Target="../slideLayouts/slideLayout13.xml"/><Relationship Id="rId2" Type="http://schemas.openxmlformats.org/officeDocument/2006/relationships/notesSlide" Target="../notesSlides/notesSlide83.xml"/></Relationships>
</file>

<file path=ppt/slides/_rels/slide94.xml.rels><?xml version="1.0" encoding="UTF-8" standalone="yes"?>
<Relationships xmlns="http://schemas.openxmlformats.org/package/2006/relationships"><Relationship Id="rId3" Type="http://schemas.microsoft.com/office/2007/relationships/hdphoto" Target="../media/hdphoto16.wdp"/><Relationship Id="rId4" Type="http://schemas.openxmlformats.org/officeDocument/2006/relationships/image" Target="../media/image153.jpeg"/><Relationship Id="rId5" Type="http://schemas.microsoft.com/office/2007/relationships/hdphoto" Target="../media/hdphoto17.wdp"/><Relationship Id="rId6" Type="http://schemas.openxmlformats.org/officeDocument/2006/relationships/image" Target="../media/image154.jpeg"/><Relationship Id="rId7" Type="http://schemas.microsoft.com/office/2007/relationships/hdphoto" Target="../media/hdphoto18.wdp"/><Relationship Id="rId1" Type="http://schemas.openxmlformats.org/officeDocument/2006/relationships/slideLayout" Target="../slideLayouts/slideLayout13.xml"/><Relationship Id="rId2" Type="http://schemas.openxmlformats.org/officeDocument/2006/relationships/image" Target="../media/image152.jpeg"/></Relationships>
</file>

<file path=ppt/slides/_rels/slide95.xml.rels><?xml version="1.0" encoding="UTF-8" standalone="yes"?>
<Relationships xmlns="http://schemas.openxmlformats.org/package/2006/relationships"><Relationship Id="rId3" Type="http://schemas.openxmlformats.org/officeDocument/2006/relationships/image" Target="../media/image155.jpeg"/><Relationship Id="rId4" Type="http://schemas.microsoft.com/office/2007/relationships/hdphoto" Target="../media/hdphoto19.wdp"/><Relationship Id="rId5" Type="http://schemas.openxmlformats.org/officeDocument/2006/relationships/image" Target="../media/image156.png"/><Relationship Id="rId1" Type="http://schemas.openxmlformats.org/officeDocument/2006/relationships/slideLayout" Target="../slideLayouts/slideLayout13.xml"/><Relationship Id="rId2" Type="http://schemas.openxmlformats.org/officeDocument/2006/relationships/notesSlide" Target="../notesSlides/notesSlide84.xml"/></Relationships>
</file>

<file path=ppt/slides/_rels/slide96.xml.rels><?xml version="1.0" encoding="UTF-8" standalone="yes"?>
<Relationships xmlns="http://schemas.openxmlformats.org/package/2006/relationships"><Relationship Id="rId3" Type="http://schemas.openxmlformats.org/officeDocument/2006/relationships/image" Target="../media/image157.jpg"/><Relationship Id="rId4" Type="http://schemas.openxmlformats.org/officeDocument/2006/relationships/image" Target="../media/image158.jpeg"/><Relationship Id="rId5" Type="http://schemas.microsoft.com/office/2007/relationships/hdphoto" Target="../media/hdphoto20.wdp"/><Relationship Id="rId1" Type="http://schemas.openxmlformats.org/officeDocument/2006/relationships/slideLayout" Target="../slideLayouts/slideLayout13.xml"/><Relationship Id="rId2" Type="http://schemas.openxmlformats.org/officeDocument/2006/relationships/notesSlide" Target="../notesSlides/notesSlide85.xml"/></Relationships>
</file>

<file path=ppt/slides/_rels/slide97.xml.rels><?xml version="1.0" encoding="UTF-8" standalone="yes"?>
<Relationships xmlns="http://schemas.openxmlformats.org/package/2006/relationships"><Relationship Id="rId3" Type="http://schemas.openxmlformats.org/officeDocument/2006/relationships/image" Target="../media/image159.jpeg"/><Relationship Id="rId4" Type="http://schemas.microsoft.com/office/2007/relationships/hdphoto" Target="../media/hdphoto21.wdp"/><Relationship Id="rId5" Type="http://schemas.openxmlformats.org/officeDocument/2006/relationships/image" Target="../media/image160.jpg"/><Relationship Id="rId6" Type="http://schemas.openxmlformats.org/officeDocument/2006/relationships/image" Target="../media/image161.jpeg"/><Relationship Id="rId7" Type="http://schemas.microsoft.com/office/2007/relationships/hdphoto" Target="../media/hdphoto22.wdp"/><Relationship Id="rId8" Type="http://schemas.openxmlformats.org/officeDocument/2006/relationships/image" Target="../media/image162.jpeg"/><Relationship Id="rId9" Type="http://schemas.microsoft.com/office/2007/relationships/hdphoto" Target="../media/hdphoto23.wdp"/><Relationship Id="rId1" Type="http://schemas.openxmlformats.org/officeDocument/2006/relationships/slideLayout" Target="../slideLayouts/slideLayout13.xml"/><Relationship Id="rId2" Type="http://schemas.openxmlformats.org/officeDocument/2006/relationships/notesSlide" Target="../notesSlides/notesSlide8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3.jpg"/></Relationships>
</file>

<file path=ppt/slides/_rels/slide99.xml.rels><?xml version="1.0" encoding="UTF-8" standalone="yes"?>
<Relationships xmlns="http://schemas.openxmlformats.org/package/2006/relationships"><Relationship Id="rId3" Type="http://schemas.openxmlformats.org/officeDocument/2006/relationships/image" Target="../media/image164.jpg"/><Relationship Id="rId4" Type="http://schemas.openxmlformats.org/officeDocument/2006/relationships/image" Target="../media/image165.jpg"/><Relationship Id="rId1" Type="http://schemas.openxmlformats.org/officeDocument/2006/relationships/slideLayout" Target="../slideLayouts/slideLayout13.xml"/><Relationship Id="rId2" Type="http://schemas.openxmlformats.org/officeDocument/2006/relationships/notesSlide" Target="../notesSlides/notesSlide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7310" y="460483"/>
            <a:ext cx="7377207" cy="1914144"/>
          </a:xfrm>
        </p:spPr>
        <p:txBody>
          <a:bodyPr/>
          <a:lstStyle/>
          <a:p>
            <a:r>
              <a:rPr lang="en-US" dirty="0" smtClean="0"/>
              <a:t>The Fashionable Miss Austen</a:t>
            </a:r>
            <a:endParaRPr lang="en-US" dirty="0"/>
          </a:p>
        </p:txBody>
      </p:sp>
      <p:sp>
        <p:nvSpPr>
          <p:cNvPr id="3" name="Subtitle 2"/>
          <p:cNvSpPr>
            <a:spLocks noGrp="1"/>
          </p:cNvSpPr>
          <p:nvPr>
            <p:ph type="subTitle" idx="1"/>
          </p:nvPr>
        </p:nvSpPr>
        <p:spPr>
          <a:xfrm>
            <a:off x="2209800" y="5056632"/>
            <a:ext cx="6097516" cy="1174088"/>
          </a:xfrm>
        </p:spPr>
        <p:txBody>
          <a:bodyPr/>
          <a:lstStyle/>
          <a:p>
            <a:pPr algn="r"/>
            <a:r>
              <a:rPr lang="en-US" dirty="0" smtClean="0"/>
              <a:t>Hope Greenberg</a:t>
            </a:r>
            <a:endParaRPr lang="en-US" dirty="0"/>
          </a:p>
        </p:txBody>
      </p:sp>
    </p:spTree>
    <p:extLst>
      <p:ext uri="{BB962C8B-B14F-4D97-AF65-F5344CB8AC3E}">
        <p14:creationId xmlns:p14="http://schemas.microsoft.com/office/powerpoint/2010/main" val="5643255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natpor-robertfellowes-philanthr-edrid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22500" y="0"/>
            <a:ext cx="5074920" cy="6858000"/>
          </a:xfrm>
          <a:prstGeom prst="rect">
            <a:avLst/>
          </a:prstGeom>
        </p:spPr>
      </p:pic>
    </p:spTree>
    <p:extLst>
      <p:ext uri="{BB962C8B-B14F-4D97-AF65-F5344CB8AC3E}">
        <p14:creationId xmlns:p14="http://schemas.microsoft.com/office/powerpoint/2010/main" val="14487408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french-pokebonnet-sat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029"/>
            <a:ext cx="9144000" cy="5698571"/>
          </a:xfrm>
          <a:prstGeom prst="rect">
            <a:avLst/>
          </a:prstGeom>
        </p:spPr>
      </p:pic>
    </p:spTree>
    <p:extLst>
      <p:ext uri="{BB962C8B-B14F-4D97-AF65-F5344CB8AC3E}">
        <p14:creationId xmlns:p14="http://schemas.microsoft.com/office/powerpoint/2010/main" val="240443049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7-bonnets-costume-org.jpg"/>
          <p:cNvPicPr>
            <a:picLocks noChangeAspect="1"/>
          </p:cNvPicPr>
          <p:nvPr/>
        </p:nvPicPr>
        <p:blipFill rotWithShape="1">
          <a:blip r:embed="rId3">
            <a:extLst>
              <a:ext uri="{28A0092B-C50C-407E-A947-70E740481C1C}">
                <a14:useLocalDpi xmlns:a14="http://schemas.microsoft.com/office/drawing/2010/main"/>
              </a:ext>
            </a:extLst>
          </a:blip>
          <a:srcRect b="16111"/>
          <a:stretch/>
        </p:blipFill>
        <p:spPr>
          <a:xfrm>
            <a:off x="0" y="-1"/>
            <a:ext cx="4591050" cy="6817817"/>
          </a:xfrm>
          <a:prstGeom prst="rect">
            <a:avLst/>
          </a:prstGeom>
        </p:spPr>
      </p:pic>
      <p:pic>
        <p:nvPicPr>
          <p:cNvPr id="4" name="Picture 3" descr="1819-cp-1785-bonnets.jpg"/>
          <p:cNvPicPr>
            <a:picLocks noChangeAspect="1"/>
          </p:cNvPicPr>
          <p:nvPr/>
        </p:nvPicPr>
        <p:blipFill rotWithShape="1">
          <a:blip r:embed="rId4">
            <a:extLst>
              <a:ext uri="{28A0092B-C50C-407E-A947-70E740481C1C}">
                <a14:useLocalDpi xmlns:a14="http://schemas.microsoft.com/office/drawing/2010/main" val="0"/>
              </a:ext>
            </a:extLst>
          </a:blip>
          <a:srcRect l="3216" t="1783" r="5646" b="8782"/>
          <a:stretch/>
        </p:blipFill>
        <p:spPr>
          <a:xfrm>
            <a:off x="4838700" y="85725"/>
            <a:ext cx="4305300" cy="6686550"/>
          </a:xfrm>
          <a:prstGeom prst="rect">
            <a:avLst/>
          </a:prstGeom>
        </p:spPr>
      </p:pic>
    </p:spTree>
    <p:extLst>
      <p:ext uri="{BB962C8B-B14F-4D97-AF65-F5344CB8AC3E}">
        <p14:creationId xmlns:p14="http://schemas.microsoft.com/office/powerpoint/2010/main" val="84586179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wedgewood-showrroms.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0" y="508902"/>
            <a:ext cx="9144000" cy="5595000"/>
          </a:xfrm>
          <a:prstGeom prst="rect">
            <a:avLst/>
          </a:prstGeom>
        </p:spPr>
      </p:pic>
    </p:spTree>
    <p:extLst>
      <p:ext uri="{BB962C8B-B14F-4D97-AF65-F5344CB8AC3E}">
        <p14:creationId xmlns:p14="http://schemas.microsoft.com/office/powerpoint/2010/main" val="126840991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68479" y="438150"/>
            <a:ext cx="8210282" cy="5829300"/>
          </a:xfrm>
          <a:prstGeom prst="rect">
            <a:avLst/>
          </a:prstGeom>
        </p:spPr>
      </p:pic>
    </p:spTree>
    <p:extLst>
      <p:ext uri="{BB962C8B-B14F-4D97-AF65-F5344CB8AC3E}">
        <p14:creationId xmlns:p14="http://schemas.microsoft.com/office/powerpoint/2010/main" val="117598987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200" y="736600"/>
            <a:ext cx="8737600" cy="5372100"/>
          </a:xfrm>
          <a:prstGeom prst="rect">
            <a:avLst/>
          </a:prstGeom>
        </p:spPr>
      </p:pic>
    </p:spTree>
    <p:extLst>
      <p:ext uri="{BB962C8B-B14F-4D97-AF65-F5344CB8AC3E}">
        <p14:creationId xmlns:p14="http://schemas.microsoft.com/office/powerpoint/2010/main" val="168651810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1-royal-academy-somerset-house-reynolds.jp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3661" t="8282" r="4562"/>
          <a:stretch/>
        </p:blipFill>
        <p:spPr>
          <a:xfrm>
            <a:off x="0" y="479256"/>
            <a:ext cx="9144000" cy="6061660"/>
          </a:xfrm>
          <a:prstGeom prst="rect">
            <a:avLst/>
          </a:prstGeom>
        </p:spPr>
      </p:pic>
    </p:spTree>
    <p:extLst>
      <p:ext uri="{BB962C8B-B14F-4D97-AF65-F5344CB8AC3E}">
        <p14:creationId xmlns:p14="http://schemas.microsoft.com/office/powerpoint/2010/main" val="194671004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jan-31-jdm-duesseldorf-caped-greatcoa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7986" y="343975"/>
            <a:ext cx="3816303" cy="6019562"/>
          </a:xfrm>
          <a:prstGeom prst="rect">
            <a:avLst/>
          </a:prstGeom>
        </p:spPr>
      </p:pic>
      <p:pic>
        <p:nvPicPr>
          <p:cNvPr id="4" name="Picture 3" descr="1816-bradfield-greatcoat-p9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8531" y="0"/>
            <a:ext cx="4825469" cy="6858000"/>
          </a:xfrm>
          <a:prstGeom prst="rect">
            <a:avLst/>
          </a:prstGeom>
        </p:spPr>
      </p:pic>
    </p:spTree>
    <p:extLst>
      <p:ext uri="{BB962C8B-B14F-4D97-AF65-F5344CB8AC3E}">
        <p14:creationId xmlns:p14="http://schemas.microsoft.com/office/powerpoint/2010/main" val="194322426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9-22 at 8.35.0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7140" y="4238284"/>
            <a:ext cx="5172968" cy="2557092"/>
          </a:xfrm>
          <a:prstGeom prst="rect">
            <a:avLst/>
          </a:prstGeom>
        </p:spPr>
      </p:pic>
      <p:pic>
        <p:nvPicPr>
          <p:cNvPr id="3" name="Picture 2" descr="Screen Shot 2012-09-22 at 8.35.3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5729054" cy="2897327"/>
          </a:xfrm>
          <a:prstGeom prst="rect">
            <a:avLst/>
          </a:prstGeom>
        </p:spPr>
      </p:pic>
      <p:pic>
        <p:nvPicPr>
          <p:cNvPr id="4" name="Picture 3" descr="13.49.37ab_F.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510" y="2784720"/>
            <a:ext cx="4253490" cy="2732110"/>
          </a:xfrm>
          <a:prstGeom prst="rect">
            <a:avLst/>
          </a:prstGeom>
        </p:spPr>
      </p:pic>
      <p:sp>
        <p:nvSpPr>
          <p:cNvPr id="6" name="TextBox 5"/>
          <p:cNvSpPr txBox="1"/>
          <p:nvPr/>
        </p:nvSpPr>
        <p:spPr>
          <a:xfrm>
            <a:off x="304250" y="3294221"/>
            <a:ext cx="3518704" cy="2523768"/>
          </a:xfrm>
          <a:prstGeom prst="rect">
            <a:avLst/>
          </a:prstGeom>
          <a:noFill/>
        </p:spPr>
        <p:txBody>
          <a:bodyPr wrap="square" rtlCol="0">
            <a:spAutoFit/>
          </a:bodyPr>
          <a:lstStyle/>
          <a:p>
            <a:r>
              <a:rPr lang="en-US" i="1" dirty="0" smtClean="0"/>
              <a:t>Sunday, 2 June 1799:</a:t>
            </a:r>
          </a:p>
          <a:p>
            <a:r>
              <a:rPr lang="en-US" sz="2800" dirty="0" smtClean="0"/>
              <a:t>“I am not fond of ordering shoes; </a:t>
            </a:r>
          </a:p>
          <a:p>
            <a:r>
              <a:rPr lang="en-US" sz="2800" dirty="0" smtClean="0"/>
              <a:t>and, at any rate, </a:t>
            </a:r>
          </a:p>
          <a:p>
            <a:r>
              <a:rPr lang="en-US" sz="2800" dirty="0" smtClean="0"/>
              <a:t>they shall all </a:t>
            </a:r>
          </a:p>
          <a:p>
            <a:r>
              <a:rPr lang="en-US" sz="2800" dirty="0" smtClean="0"/>
              <a:t>have flat heels.”</a:t>
            </a:r>
            <a:endParaRPr lang="en-US" sz="2800" dirty="0"/>
          </a:p>
        </p:txBody>
      </p:sp>
    </p:spTree>
    <p:extLst>
      <p:ext uri="{BB962C8B-B14F-4D97-AF65-F5344CB8AC3E}">
        <p14:creationId xmlns:p14="http://schemas.microsoft.com/office/powerpoint/2010/main" val="260717367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7057" y="807018"/>
            <a:ext cx="1983235" cy="769441"/>
          </a:xfrm>
          <a:prstGeom prst="rect">
            <a:avLst/>
          </a:prstGeom>
          <a:noFill/>
        </p:spPr>
        <p:txBody>
          <a:bodyPr wrap="none" rtlCol="0">
            <a:spAutoFit/>
          </a:bodyPr>
          <a:lstStyle/>
          <a:p>
            <a:r>
              <a:rPr lang="en-US" sz="4400" dirty="0" smtClean="0"/>
              <a:t>Evening</a:t>
            </a:r>
            <a:endParaRPr lang="en-US" sz="4400" dirty="0"/>
          </a:p>
        </p:txBody>
      </p:sp>
      <p:sp>
        <p:nvSpPr>
          <p:cNvPr id="4" name="TextBox 3"/>
          <p:cNvSpPr txBox="1"/>
          <p:nvPr/>
        </p:nvSpPr>
        <p:spPr>
          <a:xfrm>
            <a:off x="992116" y="2129999"/>
            <a:ext cx="7764959" cy="3416320"/>
          </a:xfrm>
          <a:prstGeom prst="rect">
            <a:avLst/>
          </a:prstGeom>
          <a:noFill/>
        </p:spPr>
        <p:txBody>
          <a:bodyPr wrap="square" rtlCol="0">
            <a:spAutoFit/>
          </a:bodyPr>
          <a:lstStyle/>
          <a:p>
            <a:r>
              <a:rPr lang="en-US" sz="3600" dirty="0" smtClean="0"/>
              <a:t>Dinner: 5:00, no 6, no 7, how about 8?</a:t>
            </a:r>
          </a:p>
          <a:p>
            <a:r>
              <a:rPr lang="en-US" sz="3600" dirty="0" smtClean="0"/>
              <a:t>Tea</a:t>
            </a:r>
          </a:p>
          <a:p>
            <a:r>
              <a:rPr lang="en-US" sz="3600" dirty="0" smtClean="0"/>
              <a:t>Cards and conversation</a:t>
            </a:r>
          </a:p>
          <a:p>
            <a:r>
              <a:rPr lang="en-US" sz="3600" dirty="0" smtClean="0"/>
              <a:t>Rout</a:t>
            </a:r>
          </a:p>
          <a:p>
            <a:r>
              <a:rPr lang="en-US" sz="3600" dirty="0" smtClean="0"/>
              <a:t>Ball</a:t>
            </a:r>
          </a:p>
          <a:p>
            <a:r>
              <a:rPr lang="en-US" sz="3600" dirty="0" smtClean="0"/>
              <a:t>Opera </a:t>
            </a:r>
            <a:endParaRPr lang="en-US" sz="3600" dirty="0"/>
          </a:p>
        </p:txBody>
      </p:sp>
    </p:spTree>
    <p:extLst>
      <p:ext uri="{BB962C8B-B14F-4D97-AF65-F5344CB8AC3E}">
        <p14:creationId xmlns:p14="http://schemas.microsoft.com/office/powerpoint/2010/main" val="10422111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almacks-vouch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40055"/>
            <a:ext cx="9144000" cy="6417945"/>
          </a:xfrm>
          <a:prstGeom prst="rect">
            <a:avLst/>
          </a:prstGeom>
        </p:spPr>
      </p:pic>
    </p:spTree>
    <p:extLst>
      <p:ext uri="{BB962C8B-B14F-4D97-AF65-F5344CB8AC3E}">
        <p14:creationId xmlns:p14="http://schemas.microsoft.com/office/powerpoint/2010/main" val="1277278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blake-engraving-Mrs-Q-Janes-Ja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9154" y="0"/>
            <a:ext cx="5003800" cy="6350000"/>
          </a:xfrm>
          <a:prstGeom prst="rect">
            <a:avLst/>
          </a:prstGeom>
        </p:spPr>
      </p:pic>
    </p:spTree>
    <p:extLst>
      <p:ext uri="{BB962C8B-B14F-4D97-AF65-F5344CB8AC3E}">
        <p14:creationId xmlns:p14="http://schemas.microsoft.com/office/powerpoint/2010/main" val="47390356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bits_fig01.jpg"/>
          <p:cNvPicPr>
            <a:picLocks noChangeAspect="1"/>
          </p:cNvPicPr>
          <p:nvPr/>
        </p:nvPicPr>
        <p:blipFill rotWithShape="1">
          <a:blip r:embed="rId3">
            <a:extLst>
              <a:ext uri="{28A0092B-C50C-407E-A947-70E740481C1C}">
                <a14:useLocalDpi xmlns:a14="http://schemas.microsoft.com/office/drawing/2010/main"/>
              </a:ext>
            </a:extLst>
          </a:blip>
          <a:srcRect l="2313" t="3666" r="6243" b="9852"/>
          <a:stretch/>
        </p:blipFill>
        <p:spPr>
          <a:xfrm>
            <a:off x="259004" y="361950"/>
            <a:ext cx="4138828" cy="6578558"/>
          </a:xfrm>
          <a:prstGeom prst="rect">
            <a:avLst/>
          </a:prstGeom>
        </p:spPr>
      </p:pic>
      <p:pic>
        <p:nvPicPr>
          <p:cNvPr id="3" name="Picture 2" descr="habits_fig05.jpg"/>
          <p:cNvPicPr>
            <a:picLocks noChangeAspect="1"/>
          </p:cNvPicPr>
          <p:nvPr/>
        </p:nvPicPr>
        <p:blipFill rotWithShape="1">
          <a:blip r:embed="rId4">
            <a:extLst>
              <a:ext uri="{28A0092B-C50C-407E-A947-70E740481C1C}">
                <a14:useLocalDpi xmlns:a14="http://schemas.microsoft.com/office/drawing/2010/main"/>
              </a:ext>
            </a:extLst>
          </a:blip>
          <a:srcRect l="20720" t="7141" r="22682" b="16363"/>
          <a:stretch/>
        </p:blipFill>
        <p:spPr>
          <a:xfrm>
            <a:off x="5657850" y="0"/>
            <a:ext cx="3009899" cy="6914630"/>
          </a:xfrm>
          <a:prstGeom prst="rect">
            <a:avLst/>
          </a:prstGeom>
        </p:spPr>
      </p:pic>
      <p:sp>
        <p:nvSpPr>
          <p:cNvPr id="4" name="TextBox 3"/>
          <p:cNvSpPr txBox="1"/>
          <p:nvPr/>
        </p:nvSpPr>
        <p:spPr>
          <a:xfrm>
            <a:off x="4190782" y="5236362"/>
            <a:ext cx="1467068" cy="646331"/>
          </a:xfrm>
          <a:prstGeom prst="rect">
            <a:avLst/>
          </a:prstGeom>
          <a:noFill/>
        </p:spPr>
        <p:txBody>
          <a:bodyPr wrap="none" rtlCol="0">
            <a:spAutoFit/>
          </a:bodyPr>
          <a:lstStyle/>
          <a:p>
            <a:r>
              <a:rPr lang="en-US" sz="3600" b="1" dirty="0" smtClean="0"/>
              <a:t>Riding</a:t>
            </a:r>
            <a:endParaRPr lang="en-US" sz="3600" b="1" dirty="0"/>
          </a:p>
        </p:txBody>
      </p:sp>
    </p:spTree>
    <p:extLst>
      <p:ext uri="{BB962C8B-B14F-4D97-AF65-F5344CB8AC3E}">
        <p14:creationId xmlns:p14="http://schemas.microsoft.com/office/powerpoint/2010/main" val="147535274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03" y="1365250"/>
            <a:ext cx="8201490" cy="3508653"/>
          </a:xfrm>
          <a:prstGeom prst="rect">
            <a:avLst/>
          </a:prstGeom>
          <a:noFill/>
        </p:spPr>
        <p:txBody>
          <a:bodyPr wrap="square" rtlCol="0">
            <a:spAutoFit/>
          </a:bodyPr>
          <a:lstStyle/>
          <a:p>
            <a:r>
              <a:rPr lang="en-US" i="1" dirty="0" smtClean="0"/>
              <a:t>Saturday, 15 October 1808:</a:t>
            </a:r>
          </a:p>
          <a:p>
            <a:r>
              <a:rPr lang="en-US" dirty="0"/>
              <a:t/>
            </a:r>
            <a:br>
              <a:rPr lang="en-US" dirty="0"/>
            </a:br>
            <a:r>
              <a:rPr lang="en-US" dirty="0" smtClean="0"/>
              <a:t>On the death of her sister-in-law Mrs. Edward Austen:</a:t>
            </a:r>
          </a:p>
          <a:p>
            <a:r>
              <a:rPr lang="en-US" sz="2800" dirty="0" smtClean="0"/>
              <a:t>“I am to be in </a:t>
            </a:r>
            <a:r>
              <a:rPr lang="en-US" sz="2800" dirty="0" err="1" smtClean="0"/>
              <a:t>bombazeen</a:t>
            </a:r>
            <a:r>
              <a:rPr lang="en-US" sz="2800" dirty="0" smtClean="0"/>
              <a:t> and crape, according to what we are told is universal here, and which agrees with Martha’s previous observation. My mourning, however, will not impoverish me, for by having my velvet pelisse fresh lined and made up, I am sure I shall have no occasion this winter for anything new of that sort.”</a:t>
            </a:r>
            <a:endParaRPr lang="en-US" sz="2800" dirty="0"/>
          </a:p>
        </p:txBody>
      </p:sp>
    </p:spTree>
    <p:extLst>
      <p:ext uri="{BB962C8B-B14F-4D97-AF65-F5344CB8AC3E}">
        <p14:creationId xmlns:p14="http://schemas.microsoft.com/office/powerpoint/2010/main" val="33054662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kermann_mouning_eveningdress1817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100736" cy="4961177"/>
          </a:xfrm>
          <a:prstGeom prst="rect">
            <a:avLst/>
          </a:prstGeom>
        </p:spPr>
      </p:pic>
      <p:pic>
        <p:nvPicPr>
          <p:cNvPr id="4" name="Picture 3"/>
          <p:cNvPicPr>
            <a:picLocks noChangeAspect="1"/>
          </p:cNvPicPr>
          <p:nvPr/>
        </p:nvPicPr>
        <p:blipFill>
          <a:blip r:embed="rId4"/>
          <a:stretch>
            <a:fillRect/>
          </a:stretch>
        </p:blipFill>
        <p:spPr>
          <a:xfrm>
            <a:off x="5557349" y="0"/>
            <a:ext cx="3446951" cy="5112004"/>
          </a:xfrm>
          <a:prstGeom prst="rect">
            <a:avLst/>
          </a:prstGeom>
        </p:spPr>
      </p:pic>
      <p:sp>
        <p:nvSpPr>
          <p:cNvPr id="5" name="TextBox 4"/>
          <p:cNvSpPr txBox="1"/>
          <p:nvPr/>
        </p:nvSpPr>
        <p:spPr>
          <a:xfrm>
            <a:off x="92597" y="4961176"/>
            <a:ext cx="5693144" cy="1661993"/>
          </a:xfrm>
          <a:prstGeom prst="rect">
            <a:avLst/>
          </a:prstGeom>
          <a:noFill/>
        </p:spPr>
        <p:txBody>
          <a:bodyPr wrap="square" rtlCol="0">
            <a:spAutoFit/>
          </a:bodyPr>
          <a:lstStyle/>
          <a:p>
            <a:r>
              <a:rPr lang="en-US" i="1" dirty="0" smtClean="0"/>
              <a:t>Austen, Thursday, 20 November 1800:</a:t>
            </a:r>
          </a:p>
          <a:p>
            <a:r>
              <a:rPr lang="en-US" sz="2800" dirty="0" smtClean="0"/>
              <a:t>“Miss Debary, Susan, and Sally, all in black [mourning], but without any statues, made their appearance…”</a:t>
            </a:r>
            <a:endParaRPr lang="en-US" sz="2800" dirty="0"/>
          </a:p>
        </p:txBody>
      </p:sp>
      <p:pic>
        <p:nvPicPr>
          <p:cNvPr id="3" name="Picture 2"/>
          <p:cNvPicPr>
            <a:picLocks noChangeAspect="1"/>
          </p:cNvPicPr>
          <p:nvPr/>
        </p:nvPicPr>
        <p:blipFill>
          <a:blip r:embed="rId5"/>
          <a:stretch>
            <a:fillRect/>
          </a:stretch>
        </p:blipFill>
        <p:spPr>
          <a:xfrm>
            <a:off x="6273800" y="4699000"/>
            <a:ext cx="2870200" cy="2159000"/>
          </a:xfrm>
          <a:prstGeom prst="rect">
            <a:avLst/>
          </a:prstGeom>
        </p:spPr>
      </p:pic>
      <p:pic>
        <p:nvPicPr>
          <p:cNvPr id="7" name="Picture 6" descr="1810s-nancyreg-mourning-unattri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251" y="220276"/>
            <a:ext cx="3089490" cy="4478724"/>
          </a:xfrm>
          <a:prstGeom prst="rect">
            <a:avLst/>
          </a:prstGeom>
        </p:spPr>
      </p:pic>
    </p:spTree>
    <p:extLst>
      <p:ext uri="{BB962C8B-B14F-4D97-AF65-F5344CB8AC3E}">
        <p14:creationId xmlns:p14="http://schemas.microsoft.com/office/powerpoint/2010/main" val="17271245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9-wu-lba-worsley-holmes-cou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671" y="-92610"/>
            <a:ext cx="4550504" cy="7635591"/>
          </a:xfrm>
          <a:prstGeom prst="rect">
            <a:avLst/>
          </a:prstGeom>
        </p:spPr>
      </p:pic>
      <p:sp>
        <p:nvSpPr>
          <p:cNvPr id="3" name="TextBox 2"/>
          <p:cNvSpPr txBox="1"/>
          <p:nvPr/>
        </p:nvSpPr>
        <p:spPr>
          <a:xfrm>
            <a:off x="304249" y="555652"/>
            <a:ext cx="4204797" cy="584776"/>
          </a:xfrm>
          <a:prstGeom prst="rect">
            <a:avLst/>
          </a:prstGeom>
          <a:noFill/>
        </p:spPr>
        <p:txBody>
          <a:bodyPr wrap="none" rtlCol="0">
            <a:spAutoFit/>
          </a:bodyPr>
          <a:lstStyle/>
          <a:p>
            <a:r>
              <a:rPr lang="en-US" sz="3200" dirty="0" smtClean="0"/>
              <a:t>Court Dress (After 1821)</a:t>
            </a:r>
            <a:endParaRPr lang="en-US" sz="3200" dirty="0"/>
          </a:p>
        </p:txBody>
      </p:sp>
    </p:spTree>
    <p:extLst>
      <p:ext uri="{BB962C8B-B14F-4D97-AF65-F5344CB8AC3E}">
        <p14:creationId xmlns:p14="http://schemas.microsoft.com/office/powerpoint/2010/main" val="61323430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wu-lba-wales-courtdr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88201" cy="6858000"/>
          </a:xfrm>
          <a:prstGeom prst="rect">
            <a:avLst/>
          </a:prstGeom>
        </p:spPr>
      </p:pic>
      <p:pic>
        <p:nvPicPr>
          <p:cNvPr id="3" name="Picture 2" descr="1808-wu-lba-courtdres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990" y="0"/>
            <a:ext cx="4272010" cy="6858000"/>
          </a:xfrm>
          <a:prstGeom prst="rect">
            <a:avLst/>
          </a:prstGeom>
        </p:spPr>
      </p:pic>
      <p:sp>
        <p:nvSpPr>
          <p:cNvPr id="4" name="TextBox 3"/>
          <p:cNvSpPr txBox="1"/>
          <p:nvPr/>
        </p:nvSpPr>
        <p:spPr>
          <a:xfrm>
            <a:off x="3624529" y="714410"/>
            <a:ext cx="3584986" cy="523220"/>
          </a:xfrm>
          <a:prstGeom prst="rect">
            <a:avLst/>
          </a:prstGeom>
          <a:noFill/>
        </p:spPr>
        <p:txBody>
          <a:bodyPr wrap="none" rtlCol="0">
            <a:spAutoFit/>
          </a:bodyPr>
          <a:lstStyle/>
          <a:p>
            <a:r>
              <a:rPr lang="en-US" sz="2800" b="1" dirty="0" smtClean="0"/>
              <a:t>Court Dress: 1800-1821</a:t>
            </a:r>
            <a:endParaRPr lang="en-US" sz="2800" b="1" dirty="0"/>
          </a:p>
        </p:txBody>
      </p:sp>
    </p:spTree>
    <p:extLst>
      <p:ext uri="{BB962C8B-B14F-4D97-AF65-F5344CB8AC3E}">
        <p14:creationId xmlns:p14="http://schemas.microsoft.com/office/powerpoint/2010/main" val="3929742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2727" y="1997364"/>
            <a:ext cx="2219879" cy="584776"/>
          </a:xfrm>
          <a:prstGeom prst="rect">
            <a:avLst/>
          </a:prstGeom>
          <a:noFill/>
        </p:spPr>
        <p:txBody>
          <a:bodyPr wrap="none" rtlCol="0">
            <a:spAutoFit/>
          </a:bodyPr>
          <a:lstStyle/>
          <a:p>
            <a:r>
              <a:rPr lang="en-US" sz="3200" dirty="0" smtClean="0"/>
              <a:t>A volunteer?</a:t>
            </a:r>
            <a:endParaRPr lang="en-US" sz="3200" dirty="0"/>
          </a:p>
        </p:txBody>
      </p:sp>
    </p:spTree>
    <p:extLst>
      <p:ext uri="{BB962C8B-B14F-4D97-AF65-F5344CB8AC3E}">
        <p14:creationId xmlns:p14="http://schemas.microsoft.com/office/powerpoint/2010/main" val="2860369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ne-austen-watercolo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8634" y="234381"/>
            <a:ext cx="4877074" cy="6367291"/>
          </a:xfrm>
          <a:prstGeom prst="rect">
            <a:avLst/>
          </a:prstGeom>
        </p:spPr>
      </p:pic>
    </p:spTree>
    <p:extLst>
      <p:ext uri="{BB962C8B-B14F-4D97-AF65-F5344CB8AC3E}">
        <p14:creationId xmlns:p14="http://schemas.microsoft.com/office/powerpoint/2010/main" val="942558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73-george-stubbs-drago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58408" y="0"/>
            <a:ext cx="6377885" cy="6858000"/>
          </a:xfrm>
          <a:prstGeom prst="rect">
            <a:avLst/>
          </a:prstGeom>
        </p:spPr>
      </p:pic>
    </p:spTree>
    <p:extLst>
      <p:ext uri="{BB962C8B-B14F-4D97-AF65-F5344CB8AC3E}">
        <p14:creationId xmlns:p14="http://schemas.microsoft.com/office/powerpoint/2010/main" val="998851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BackEvening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40000" y="0"/>
            <a:ext cx="4041648" cy="6848856"/>
          </a:xfrm>
          <a:prstGeom prst="rect">
            <a:avLst/>
          </a:prstGeom>
        </p:spPr>
      </p:pic>
    </p:spTree>
    <p:extLst>
      <p:ext uri="{BB962C8B-B14F-4D97-AF65-F5344CB8AC3E}">
        <p14:creationId xmlns:p14="http://schemas.microsoft.com/office/powerpoint/2010/main" val="6364533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whitebead-lacm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50" y="410123"/>
            <a:ext cx="4267750" cy="6828400"/>
          </a:xfrm>
          <a:prstGeom prst="rect">
            <a:avLst/>
          </a:prstGeom>
        </p:spPr>
      </p:pic>
      <p:sp>
        <p:nvSpPr>
          <p:cNvPr id="3" name="TextBox 2"/>
          <p:cNvSpPr txBox="1"/>
          <p:nvPr/>
        </p:nvSpPr>
        <p:spPr>
          <a:xfrm>
            <a:off x="5383881" y="1098074"/>
            <a:ext cx="3161543" cy="2308324"/>
          </a:xfrm>
          <a:prstGeom prst="rect">
            <a:avLst/>
          </a:prstGeom>
          <a:noFill/>
        </p:spPr>
        <p:txBody>
          <a:bodyPr wrap="square" rtlCol="0">
            <a:spAutoFit/>
          </a:bodyPr>
          <a:lstStyle/>
          <a:p>
            <a:r>
              <a:rPr lang="en-US" sz="3600" dirty="0" smtClean="0"/>
              <a:t>Mrs. Elton: </a:t>
            </a:r>
          </a:p>
          <a:p>
            <a:r>
              <a:rPr lang="en-US" sz="3600" dirty="0" smtClean="0"/>
              <a:t>“as elegant as lace and pearls could make her”</a:t>
            </a:r>
            <a:endParaRPr lang="en-US" sz="3600" dirty="0"/>
          </a:p>
        </p:txBody>
      </p:sp>
    </p:spTree>
    <p:extLst>
      <p:ext uri="{BB962C8B-B14F-4D97-AF65-F5344CB8AC3E}">
        <p14:creationId xmlns:p14="http://schemas.microsoft.com/office/powerpoint/2010/main" val="79065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Men’s basics from the outside in,</a:t>
            </a:r>
          </a:p>
          <a:p>
            <a:pPr marL="0" indent="0" algn="ctr">
              <a:buNone/>
            </a:pPr>
            <a:r>
              <a:rPr lang="en-US" sz="3200" dirty="0" smtClean="0"/>
              <a:t>or, undressing Mr. Darcy.</a:t>
            </a:r>
            <a:endParaRPr lang="en-US" sz="3200" dirty="0"/>
          </a:p>
        </p:txBody>
      </p:sp>
    </p:spTree>
    <p:extLst>
      <p:ext uri="{BB962C8B-B14F-4D97-AF65-F5344CB8AC3E}">
        <p14:creationId xmlns:p14="http://schemas.microsoft.com/office/powerpoint/2010/main" val="16877767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Worcester GAZETTE. (Worcester, Massachusetts) • 05-06-1795 </a:t>
            </a:r>
          </a:p>
        </p:txBody>
      </p:sp>
      <p:pic>
        <p:nvPicPr>
          <p:cNvPr id="3" name="Picture 2" descr="Screen Shot 2015-09-14 at 2.13.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050" y="1841500"/>
            <a:ext cx="6819900" cy="3175000"/>
          </a:xfrm>
          <a:prstGeom prst="rect">
            <a:avLst/>
          </a:prstGeom>
        </p:spPr>
      </p:pic>
    </p:spTree>
    <p:extLst>
      <p:ext uri="{BB962C8B-B14F-4D97-AF65-F5344CB8AC3E}">
        <p14:creationId xmlns:p14="http://schemas.microsoft.com/office/powerpoint/2010/main" val="733784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3794"/>
            <a:ext cx="7313613" cy="868362"/>
          </a:xfrm>
        </p:spPr>
        <p:txBody>
          <a:bodyPr/>
          <a:lstStyle/>
          <a:p>
            <a:endParaRPr lang="en-US" dirty="0"/>
          </a:p>
        </p:txBody>
      </p:sp>
      <p:pic>
        <p:nvPicPr>
          <p:cNvPr id="3" name="Picture 2" descr="1795-james-gillray-march-10-pow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69380"/>
          </a:xfrm>
          <a:prstGeom prst="rect">
            <a:avLst/>
          </a:prstGeom>
        </p:spPr>
      </p:pic>
    </p:spTree>
    <p:extLst>
      <p:ext uri="{BB962C8B-B14F-4D97-AF65-F5344CB8AC3E}">
        <p14:creationId xmlns:p14="http://schemas.microsoft.com/office/powerpoint/2010/main" val="13125647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hair-1796x-hair-natpor-walkerfam-romne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680" y="102126"/>
            <a:ext cx="5590944" cy="4567765"/>
          </a:xfrm>
          <a:prstGeom prst="rect">
            <a:avLst/>
          </a:prstGeom>
        </p:spPr>
      </p:pic>
      <p:sp>
        <p:nvSpPr>
          <p:cNvPr id="4" name="TextBox 3"/>
          <p:cNvSpPr txBox="1"/>
          <p:nvPr/>
        </p:nvSpPr>
        <p:spPr>
          <a:xfrm>
            <a:off x="6468595" y="727640"/>
            <a:ext cx="1199943" cy="769441"/>
          </a:xfrm>
          <a:prstGeom prst="rect">
            <a:avLst/>
          </a:prstGeom>
          <a:noFill/>
        </p:spPr>
        <p:txBody>
          <a:bodyPr wrap="none" rtlCol="0">
            <a:spAutoFit/>
          </a:bodyPr>
          <a:lstStyle/>
          <a:p>
            <a:r>
              <a:rPr lang="en-US" sz="4400" dirty="0" smtClean="0"/>
              <a:t>Hair</a:t>
            </a:r>
            <a:endParaRPr lang="en-US" sz="4400" dirty="0"/>
          </a:p>
        </p:txBody>
      </p:sp>
      <p:pic>
        <p:nvPicPr>
          <p:cNvPr id="5" name="Picture 4" descr="brutus_palm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91" y="2698109"/>
            <a:ext cx="2651288" cy="3943564"/>
          </a:xfrm>
          <a:prstGeom prst="rect">
            <a:avLst/>
          </a:prstGeom>
        </p:spPr>
      </p:pic>
      <p:pic>
        <p:nvPicPr>
          <p:cNvPr id="6" name="Picture 5" descr="1813-natpor-byron-westai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062" y="2209383"/>
            <a:ext cx="3375938" cy="4418767"/>
          </a:xfrm>
          <a:prstGeom prst="rect">
            <a:avLst/>
          </a:prstGeom>
        </p:spPr>
      </p:pic>
    </p:spTree>
    <p:extLst>
      <p:ext uri="{BB962C8B-B14F-4D97-AF65-F5344CB8AC3E}">
        <p14:creationId xmlns:p14="http://schemas.microsoft.com/office/powerpoint/2010/main" val="36592193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5281" y="1708727"/>
            <a:ext cx="6289964" cy="4082473"/>
          </a:xfrm>
        </p:spPr>
        <p:txBody>
          <a:bodyPr/>
          <a:lstStyle/>
          <a:p>
            <a:pPr marL="0" indent="0" algn="ctr">
              <a:buNone/>
            </a:pPr>
            <a:r>
              <a:rPr lang="en-US" sz="3200" dirty="0"/>
              <a:t>“One could not hope to conduct himself or herself properly on entering a room without immediately assigning a rank to every person.” </a:t>
            </a:r>
            <a:endParaRPr lang="en-US" sz="3200" dirty="0" smtClean="0"/>
          </a:p>
          <a:p>
            <a:pPr marL="0" indent="0" algn="r">
              <a:buNone/>
            </a:pPr>
            <a:r>
              <a:rPr lang="en-US" sz="2000" dirty="0" smtClean="0"/>
              <a:t>Richard Bushman, </a:t>
            </a:r>
            <a:r>
              <a:rPr lang="en-US" sz="2000" i="1" dirty="0" smtClean="0"/>
              <a:t>The Refinement of America</a:t>
            </a:r>
            <a:endParaRPr lang="en-US" sz="2000" dirty="0"/>
          </a:p>
          <a:p>
            <a:pPr marL="0" indent="0">
              <a:buNone/>
            </a:pPr>
            <a:endParaRPr lang="en-US" dirty="0"/>
          </a:p>
        </p:txBody>
      </p:sp>
    </p:spTree>
    <p:extLst>
      <p:ext uri="{BB962C8B-B14F-4D97-AF65-F5344CB8AC3E}">
        <p14:creationId xmlns:p14="http://schemas.microsoft.com/office/powerpoint/2010/main" val="955168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hair-1818-dandyclub-dight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41631"/>
            <a:ext cx="9144000" cy="5916706"/>
          </a:xfrm>
          <a:prstGeom prst="rect">
            <a:avLst/>
          </a:prstGeom>
        </p:spPr>
      </p:pic>
    </p:spTree>
    <p:extLst>
      <p:ext uri="{BB962C8B-B14F-4D97-AF65-F5344CB8AC3E}">
        <p14:creationId xmlns:p14="http://schemas.microsoft.com/office/powerpoint/2010/main" val="14855118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61228" y="1690478"/>
            <a:ext cx="3313728" cy="584776"/>
          </a:xfrm>
          <a:prstGeom prst="rect">
            <a:avLst/>
          </a:prstGeom>
          <a:noFill/>
        </p:spPr>
        <p:txBody>
          <a:bodyPr wrap="none" rtlCol="0">
            <a:spAutoFit/>
          </a:bodyPr>
          <a:lstStyle/>
          <a:p>
            <a:r>
              <a:rPr lang="en-US" sz="3200" dirty="0" smtClean="0"/>
              <a:t>Greatcoat, overcoat</a:t>
            </a:r>
            <a:endParaRPr lang="en-US" sz="3200" dirty="0"/>
          </a:p>
        </p:txBody>
      </p:sp>
      <p:pic>
        <p:nvPicPr>
          <p:cNvPr id="3" name="Picture 2"/>
          <p:cNvPicPr>
            <a:picLocks noChangeAspect="1"/>
          </p:cNvPicPr>
          <p:nvPr/>
        </p:nvPicPr>
        <p:blipFill>
          <a:blip r:embed="rId3"/>
          <a:stretch>
            <a:fillRect/>
          </a:stretch>
        </p:blipFill>
        <p:spPr>
          <a:xfrm>
            <a:off x="554567" y="389303"/>
            <a:ext cx="3615266" cy="6135623"/>
          </a:xfrm>
          <a:prstGeom prst="rect">
            <a:avLst/>
          </a:prstGeom>
        </p:spPr>
      </p:pic>
      <p:pic>
        <p:nvPicPr>
          <p:cNvPr id="2" name="Picture 1" descr="0d-1820-tozer-greatcoa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9653" y="2582334"/>
            <a:ext cx="5315303" cy="4064000"/>
          </a:xfrm>
          <a:prstGeom prst="rect">
            <a:avLst/>
          </a:prstGeom>
        </p:spPr>
      </p:pic>
    </p:spTree>
    <p:extLst>
      <p:ext uri="{BB962C8B-B14F-4D97-AF65-F5344CB8AC3E}">
        <p14:creationId xmlns:p14="http://schemas.microsoft.com/office/powerpoint/2010/main" val="3715390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1800-hugheshallett-huntin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4880" y="171987"/>
            <a:ext cx="4669558" cy="4452346"/>
          </a:xfrm>
          <a:prstGeom prst="rect">
            <a:avLst/>
          </a:prstGeom>
        </p:spPr>
      </p:pic>
      <p:sp>
        <p:nvSpPr>
          <p:cNvPr id="3" name="TextBox 2"/>
          <p:cNvSpPr txBox="1"/>
          <p:nvPr/>
        </p:nvSpPr>
        <p:spPr>
          <a:xfrm>
            <a:off x="5378450" y="185217"/>
            <a:ext cx="3240911" cy="3816430"/>
          </a:xfrm>
          <a:prstGeom prst="rect">
            <a:avLst/>
          </a:prstGeom>
          <a:noFill/>
        </p:spPr>
        <p:txBody>
          <a:bodyPr wrap="square" rtlCol="0">
            <a:spAutoFit/>
          </a:bodyPr>
          <a:lstStyle/>
          <a:p>
            <a:r>
              <a:rPr lang="en-US" i="1" dirty="0" smtClean="0"/>
              <a:t>Thursday, 15 September 1796</a:t>
            </a:r>
          </a:p>
          <a:p>
            <a:r>
              <a:rPr lang="en-US" sz="2800" dirty="0" smtClean="0"/>
              <a:t>“Edward and Fly went out yesterday very early in a couple of shooting jackets and came home like a couple of bad shots, for they killed nothing at all.” </a:t>
            </a:r>
            <a:endParaRPr lang="en-US" sz="2800" dirty="0"/>
          </a:p>
        </p:txBody>
      </p:sp>
      <p:sp>
        <p:nvSpPr>
          <p:cNvPr id="4" name="TextBox 3"/>
          <p:cNvSpPr txBox="1"/>
          <p:nvPr/>
        </p:nvSpPr>
        <p:spPr>
          <a:xfrm>
            <a:off x="224880" y="4896589"/>
            <a:ext cx="8839751" cy="1815882"/>
          </a:xfrm>
          <a:prstGeom prst="rect">
            <a:avLst/>
          </a:prstGeom>
          <a:noFill/>
        </p:spPr>
        <p:txBody>
          <a:bodyPr wrap="square" rtlCol="0">
            <a:spAutoFit/>
          </a:bodyPr>
          <a:lstStyle/>
          <a:p>
            <a:r>
              <a:rPr lang="en-US" sz="2800" i="1" dirty="0" smtClean="0"/>
              <a:t>Sense and Sensibility “</a:t>
            </a:r>
            <a:r>
              <a:rPr lang="en-US" sz="2800" dirty="0" smtClean="0"/>
              <a:t>His name was good, his residence was in their </a:t>
            </a:r>
            <a:r>
              <a:rPr lang="en-US" sz="2800" dirty="0" err="1" smtClean="0"/>
              <a:t>favourite</a:t>
            </a:r>
            <a:r>
              <a:rPr lang="en-US" sz="2800" dirty="0" smtClean="0"/>
              <a:t> village, and and she soon found out that of all manly dresses a shooting jacket was the most becoming. Her imagination was busy…”</a:t>
            </a:r>
            <a:endParaRPr lang="en-US" sz="2800" dirty="0"/>
          </a:p>
        </p:txBody>
      </p:sp>
    </p:spTree>
    <p:extLst>
      <p:ext uri="{BB962C8B-B14F-4D97-AF65-F5344CB8AC3E}">
        <p14:creationId xmlns:p14="http://schemas.microsoft.com/office/powerpoint/2010/main" val="956134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b-1789-watkinsjatc-eausten-grandtou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34946" cy="6858000"/>
          </a:xfrm>
          <a:prstGeom prst="rect">
            <a:avLst/>
          </a:prstGeom>
        </p:spPr>
      </p:pic>
      <p:pic>
        <p:nvPicPr>
          <p:cNvPr id="4" name="Picture 3" descr="4-1785-90-artstor-mensbreeches-AMICO_BOSTON_10383643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7497" y="-218473"/>
            <a:ext cx="3514714" cy="5216040"/>
          </a:xfrm>
          <a:prstGeom prst="rect">
            <a:avLst/>
          </a:prstGeom>
        </p:spPr>
      </p:pic>
      <p:pic>
        <p:nvPicPr>
          <p:cNvPr id="5" name="Picture 4" descr="4-1800-mma-leather-breeches-1972.139.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6458" y="2651626"/>
            <a:ext cx="2892243" cy="4187968"/>
          </a:xfrm>
          <a:prstGeom prst="rect">
            <a:avLst/>
          </a:prstGeom>
        </p:spPr>
      </p:pic>
    </p:spTree>
    <p:extLst>
      <p:ext uri="{BB962C8B-B14F-4D97-AF65-F5344CB8AC3E}">
        <p14:creationId xmlns:p14="http://schemas.microsoft.com/office/powerpoint/2010/main" val="943190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001"/>
            <a:ext cx="5376333" cy="868362"/>
          </a:xfrm>
        </p:spPr>
        <p:txBody>
          <a:bodyPr/>
          <a:lstStyle/>
          <a:p>
            <a:pPr algn="l"/>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a:t>
            </a:r>
            <a:endParaRPr lang="en-US" sz="3200" dirty="0"/>
          </a:p>
        </p:txBody>
      </p:sp>
      <p:pic>
        <p:nvPicPr>
          <p:cNvPr id="4" name="Picture 3" descr="1766-william-hall-by-william-williams-philadelphia-winterthu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3" y="1893896"/>
            <a:ext cx="3309403" cy="4964104"/>
          </a:xfrm>
          <a:prstGeom prst="rect">
            <a:avLst/>
          </a:prstGeom>
        </p:spPr>
      </p:pic>
      <p:pic>
        <p:nvPicPr>
          <p:cNvPr id="5" name="Picture 4" descr="1780-artstor-men-suitAMICO_BOSTON_103836322.jpg"/>
          <p:cNvPicPr>
            <a:picLocks noChangeAspect="1"/>
          </p:cNvPicPr>
          <p:nvPr/>
        </p:nvPicPr>
        <p:blipFill rotWithShape="1">
          <a:blip r:embed="rId4">
            <a:extLst>
              <a:ext uri="{28A0092B-C50C-407E-A947-70E740481C1C}">
                <a14:useLocalDpi xmlns:a14="http://schemas.microsoft.com/office/drawing/2010/main" val="0"/>
              </a:ext>
            </a:extLst>
          </a:blip>
          <a:srcRect l="14415" r="14883"/>
          <a:stretch/>
        </p:blipFill>
        <p:spPr>
          <a:xfrm>
            <a:off x="3577167" y="1545167"/>
            <a:ext cx="2476043" cy="5312832"/>
          </a:xfrm>
          <a:prstGeom prst="rect">
            <a:avLst/>
          </a:prstGeom>
        </p:spPr>
      </p:pic>
      <p:pic>
        <p:nvPicPr>
          <p:cNvPr id="7" name="Picture 6" descr="Screen Shot 2015-09-14 at 4.16.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486" y="916363"/>
            <a:ext cx="2978514" cy="5941636"/>
          </a:xfrm>
          <a:prstGeom prst="rect">
            <a:avLst/>
          </a:prstGeom>
        </p:spPr>
      </p:pic>
      <p:sp>
        <p:nvSpPr>
          <p:cNvPr id="8" name="TextBox 7"/>
          <p:cNvSpPr txBox="1"/>
          <p:nvPr/>
        </p:nvSpPr>
        <p:spPr>
          <a:xfrm>
            <a:off x="55033" y="1293731"/>
            <a:ext cx="859280" cy="461665"/>
          </a:xfrm>
          <a:prstGeom prst="rect">
            <a:avLst/>
          </a:prstGeom>
          <a:noFill/>
        </p:spPr>
        <p:txBody>
          <a:bodyPr wrap="none" rtlCol="0">
            <a:spAutoFit/>
          </a:bodyPr>
          <a:lstStyle/>
          <a:p>
            <a:r>
              <a:rPr lang="en-US" sz="2400" dirty="0" smtClean="0"/>
              <a:t>1760s</a:t>
            </a:r>
            <a:endParaRPr lang="en-US" sz="2400" dirty="0"/>
          </a:p>
        </p:txBody>
      </p:sp>
      <p:sp>
        <p:nvSpPr>
          <p:cNvPr id="10" name="TextBox 9"/>
          <p:cNvSpPr txBox="1"/>
          <p:nvPr/>
        </p:nvSpPr>
        <p:spPr>
          <a:xfrm>
            <a:off x="3577167" y="1062335"/>
            <a:ext cx="875210" cy="461665"/>
          </a:xfrm>
          <a:prstGeom prst="rect">
            <a:avLst/>
          </a:prstGeom>
          <a:noFill/>
        </p:spPr>
        <p:txBody>
          <a:bodyPr wrap="none" rtlCol="0">
            <a:spAutoFit/>
          </a:bodyPr>
          <a:lstStyle/>
          <a:p>
            <a:r>
              <a:rPr lang="en-US" sz="2400" dirty="0" smtClean="0"/>
              <a:t>1780s</a:t>
            </a:r>
            <a:endParaRPr lang="en-US" sz="2400" dirty="0"/>
          </a:p>
        </p:txBody>
      </p:sp>
      <p:sp>
        <p:nvSpPr>
          <p:cNvPr id="11" name="TextBox 10"/>
          <p:cNvSpPr txBox="1"/>
          <p:nvPr/>
        </p:nvSpPr>
        <p:spPr>
          <a:xfrm>
            <a:off x="6286500" y="454698"/>
            <a:ext cx="875210" cy="461665"/>
          </a:xfrm>
          <a:prstGeom prst="rect">
            <a:avLst/>
          </a:prstGeom>
          <a:noFill/>
        </p:spPr>
        <p:txBody>
          <a:bodyPr wrap="none" rtlCol="0">
            <a:spAutoFit/>
          </a:bodyPr>
          <a:lstStyle/>
          <a:p>
            <a:r>
              <a:rPr lang="en-US" sz="2400" dirty="0" smtClean="0"/>
              <a:t>1790s</a:t>
            </a:r>
            <a:endParaRPr lang="en-US" sz="2400" dirty="0"/>
          </a:p>
        </p:txBody>
      </p:sp>
    </p:spTree>
    <p:extLst>
      <p:ext uri="{BB962C8B-B14F-4D97-AF65-F5344CB8AC3E}">
        <p14:creationId xmlns:p14="http://schemas.microsoft.com/office/powerpoint/2010/main" val="18641769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17700" y="0"/>
            <a:ext cx="5299163" cy="6858000"/>
          </a:xfrm>
          <a:prstGeom prst="rect">
            <a:avLst/>
          </a:prstGeom>
        </p:spPr>
      </p:pic>
    </p:spTree>
    <p:extLst>
      <p:ext uri="{BB962C8B-B14F-4D97-AF65-F5344CB8AC3E}">
        <p14:creationId xmlns:p14="http://schemas.microsoft.com/office/powerpoint/2010/main" val="1384079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1177" y="0"/>
            <a:ext cx="5253404" cy="6858000"/>
          </a:xfrm>
          <a:prstGeom prst="rect">
            <a:avLst/>
          </a:prstGeom>
        </p:spPr>
      </p:pic>
    </p:spTree>
    <p:extLst>
      <p:ext uri="{BB962C8B-B14F-4D97-AF65-F5344CB8AC3E}">
        <p14:creationId xmlns:p14="http://schemas.microsoft.com/office/powerpoint/2010/main" val="36280479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male_cloth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02506" y="154671"/>
            <a:ext cx="6677493" cy="6703329"/>
          </a:xfrm>
          <a:prstGeom prst="rect">
            <a:avLst/>
          </a:prstGeom>
        </p:spPr>
      </p:pic>
    </p:spTree>
    <p:extLst>
      <p:ext uri="{BB962C8B-B14F-4D97-AF65-F5344CB8AC3E}">
        <p14:creationId xmlns:p14="http://schemas.microsoft.com/office/powerpoint/2010/main" val="12108910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0-brummell-moden-statue-by-irena-sedlecka-jermyn-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896" y="97860"/>
            <a:ext cx="5070104" cy="6760139"/>
          </a:xfrm>
          <a:prstGeom prst="rect">
            <a:avLst/>
          </a:prstGeom>
        </p:spPr>
      </p:pic>
      <p:sp>
        <p:nvSpPr>
          <p:cNvPr id="2" name="TextBox 1"/>
          <p:cNvSpPr txBox="1"/>
          <p:nvPr/>
        </p:nvSpPr>
        <p:spPr>
          <a:xfrm>
            <a:off x="230909" y="265391"/>
            <a:ext cx="3729181" cy="830997"/>
          </a:xfrm>
          <a:prstGeom prst="rect">
            <a:avLst/>
          </a:prstGeom>
          <a:noFill/>
        </p:spPr>
        <p:txBody>
          <a:bodyPr wrap="square" rtlCol="0">
            <a:spAutoFit/>
          </a:bodyPr>
          <a:lstStyle/>
          <a:p>
            <a:pPr algn="ctr"/>
            <a:r>
              <a:rPr lang="en-US" sz="2400" dirty="0" smtClean="0"/>
              <a:t>George Bryan “Beau” Brummel</a:t>
            </a:r>
            <a:endParaRPr lang="en-US" sz="2400" dirty="0"/>
          </a:p>
        </p:txBody>
      </p:sp>
      <p:pic>
        <p:nvPicPr>
          <p:cNvPr id="4" name="Picture 3"/>
          <p:cNvPicPr>
            <a:picLocks noChangeAspect="1"/>
          </p:cNvPicPr>
          <p:nvPr/>
        </p:nvPicPr>
        <p:blipFill>
          <a:blip r:embed="rId4"/>
          <a:stretch>
            <a:fillRect/>
          </a:stretch>
        </p:blipFill>
        <p:spPr>
          <a:xfrm>
            <a:off x="623455" y="2089727"/>
            <a:ext cx="3101879" cy="4652818"/>
          </a:xfrm>
          <a:prstGeom prst="rect">
            <a:avLst/>
          </a:prstGeom>
        </p:spPr>
      </p:pic>
      <p:sp>
        <p:nvSpPr>
          <p:cNvPr id="5" name="TextBox 4"/>
          <p:cNvSpPr txBox="1"/>
          <p:nvPr/>
        </p:nvSpPr>
        <p:spPr>
          <a:xfrm>
            <a:off x="946727" y="1408546"/>
            <a:ext cx="2416910" cy="369332"/>
          </a:xfrm>
          <a:prstGeom prst="rect">
            <a:avLst/>
          </a:prstGeom>
          <a:noFill/>
        </p:spPr>
        <p:txBody>
          <a:bodyPr wrap="none" rtlCol="0">
            <a:spAutoFit/>
          </a:bodyPr>
          <a:lstStyle/>
          <a:p>
            <a:r>
              <a:rPr lang="en-US" dirty="0" smtClean="0"/>
              <a:t>The reason we wear this:</a:t>
            </a:r>
            <a:endParaRPr lang="en-US" dirty="0"/>
          </a:p>
        </p:txBody>
      </p:sp>
    </p:spTree>
    <p:extLst>
      <p:ext uri="{BB962C8B-B14F-4D97-AF65-F5344CB8AC3E}">
        <p14:creationId xmlns:p14="http://schemas.microsoft.com/office/powerpoint/2010/main" val="36547915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922520" cy="6858000"/>
          </a:xfrm>
          <a:prstGeom prst="rect">
            <a:avLst/>
          </a:prstGeom>
        </p:spPr>
      </p:pic>
      <p:pic>
        <p:nvPicPr>
          <p:cNvPr id="4" name="Picture 3" descr="1810s-jfd19-015-pantaloons-p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095" y="0"/>
            <a:ext cx="4693905" cy="6505100"/>
          </a:xfrm>
          <a:prstGeom prst="rect">
            <a:avLst/>
          </a:prstGeom>
        </p:spPr>
      </p:pic>
    </p:spTree>
    <p:extLst>
      <p:ext uri="{BB962C8B-B14F-4D97-AF65-F5344CB8AC3E}">
        <p14:creationId xmlns:p14="http://schemas.microsoft.com/office/powerpoint/2010/main" val="23331294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697" t="4502" r="3783" b="9856"/>
          <a:stretch/>
        </p:blipFill>
        <p:spPr>
          <a:xfrm>
            <a:off x="173282" y="2216757"/>
            <a:ext cx="6753771" cy="4641243"/>
          </a:xfrm>
          <a:prstGeom prst="rect">
            <a:avLst/>
          </a:prstGeom>
        </p:spPr>
      </p:pic>
      <p:pic>
        <p:nvPicPr>
          <p:cNvPr id="4" name="Picture 3"/>
          <p:cNvPicPr>
            <a:picLocks noChangeAspect="1"/>
          </p:cNvPicPr>
          <p:nvPr/>
        </p:nvPicPr>
        <p:blipFill>
          <a:blip r:embed="rId4"/>
          <a:stretch>
            <a:fillRect/>
          </a:stretch>
        </p:blipFill>
        <p:spPr>
          <a:xfrm>
            <a:off x="3550168" y="0"/>
            <a:ext cx="5576337" cy="4182253"/>
          </a:xfrm>
          <a:prstGeom prst="rect">
            <a:avLst/>
          </a:prstGeom>
        </p:spPr>
      </p:pic>
    </p:spTree>
    <p:extLst>
      <p:ext uri="{BB962C8B-B14F-4D97-AF65-F5344CB8AC3E}">
        <p14:creationId xmlns:p14="http://schemas.microsoft.com/office/powerpoint/2010/main" val="33866748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807-watkinsjatc-beaumonde-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9045" y="0"/>
            <a:ext cx="5184955" cy="6858000"/>
          </a:xfrm>
          <a:prstGeom prst="rect">
            <a:avLst/>
          </a:prstGeom>
        </p:spPr>
      </p:pic>
      <p:pic>
        <p:nvPicPr>
          <p:cNvPr id="4" name="Picture 3" descr="1811-Captain_Hoste_of_HMS_Amphion_by_Henry_Edridge_(London_1768-18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433414" cy="6204778"/>
          </a:xfrm>
          <a:prstGeom prst="rect">
            <a:avLst/>
          </a:prstGeom>
        </p:spPr>
      </p:pic>
    </p:spTree>
    <p:extLst>
      <p:ext uri="{BB962C8B-B14F-4D97-AF65-F5344CB8AC3E}">
        <p14:creationId xmlns:p14="http://schemas.microsoft.com/office/powerpoint/2010/main" val="29212164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817-18-sharples-cliftonassembly-cloakroo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9866"/>
            <a:ext cx="9144000" cy="6652618"/>
          </a:xfrm>
          <a:prstGeom prst="rect">
            <a:avLst/>
          </a:prstGeom>
        </p:spPr>
      </p:pic>
    </p:spTree>
    <p:extLst>
      <p:ext uri="{BB962C8B-B14F-4D97-AF65-F5344CB8AC3E}">
        <p14:creationId xmlns:p14="http://schemas.microsoft.com/office/powerpoint/2010/main" val="38217105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neckcloth-cruikshank.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665960" cy="6858000"/>
          </a:xfrm>
          <a:prstGeom prst="rect">
            <a:avLst/>
          </a:prstGeom>
        </p:spPr>
      </p:pic>
      <p:pic>
        <p:nvPicPr>
          <p:cNvPr id="3" name="Picture 2" descr="6b-1800-natpor-jembelch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1472" y="863020"/>
            <a:ext cx="3166362" cy="3787514"/>
          </a:xfrm>
          <a:prstGeom prst="rect">
            <a:avLst/>
          </a:prstGeom>
        </p:spPr>
      </p:pic>
      <p:sp>
        <p:nvSpPr>
          <p:cNvPr id="4" name="TextBox 3"/>
          <p:cNvSpPr txBox="1"/>
          <p:nvPr/>
        </p:nvSpPr>
        <p:spPr>
          <a:xfrm>
            <a:off x="6165991" y="5101246"/>
            <a:ext cx="2811844" cy="923330"/>
          </a:xfrm>
          <a:prstGeom prst="rect">
            <a:avLst/>
          </a:prstGeom>
          <a:noFill/>
        </p:spPr>
        <p:txBody>
          <a:bodyPr wrap="square" rtlCol="0">
            <a:spAutoFit/>
          </a:bodyPr>
          <a:lstStyle/>
          <a:p>
            <a:pPr algn="ctr"/>
            <a:r>
              <a:rPr lang="en-US" dirty="0" err="1" smtClean="0"/>
              <a:t>Jem</a:t>
            </a:r>
            <a:r>
              <a:rPr lang="en-US" dirty="0" smtClean="0"/>
              <a:t> Belcher: </a:t>
            </a:r>
          </a:p>
          <a:p>
            <a:pPr algn="ctr"/>
            <a:r>
              <a:rPr lang="en-US" dirty="0" smtClean="0"/>
              <a:t>Celebrated Boxer with his trademark spotted </a:t>
            </a:r>
            <a:r>
              <a:rPr lang="en-US" dirty="0" err="1" smtClean="0"/>
              <a:t>neckcloth</a:t>
            </a:r>
            <a:endParaRPr lang="en-US" dirty="0"/>
          </a:p>
        </p:txBody>
      </p:sp>
    </p:spTree>
    <p:extLst>
      <p:ext uri="{BB962C8B-B14F-4D97-AF65-F5344CB8AC3E}">
        <p14:creationId xmlns:p14="http://schemas.microsoft.com/office/powerpoint/2010/main" val="33007441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dandiesdressing-cruiksh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292"/>
            <a:ext cx="9144000" cy="6153056"/>
          </a:xfrm>
          <a:prstGeom prst="rect">
            <a:avLst/>
          </a:prstGeom>
        </p:spPr>
      </p:pic>
    </p:spTree>
    <p:extLst>
      <p:ext uri="{BB962C8B-B14F-4D97-AF65-F5344CB8AC3E}">
        <p14:creationId xmlns:p14="http://schemas.microsoft.com/office/powerpoint/2010/main" val="6071713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irt-1769-garsault-marquise-shirt-draw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244" y="1821564"/>
            <a:ext cx="8411543" cy="4936353"/>
          </a:xfrm>
          <a:prstGeom prst="rect">
            <a:avLst/>
          </a:prstGeom>
        </p:spPr>
      </p:pic>
      <p:sp>
        <p:nvSpPr>
          <p:cNvPr id="2" name="TextBox 1"/>
          <p:cNvSpPr txBox="1"/>
          <p:nvPr/>
        </p:nvSpPr>
        <p:spPr>
          <a:xfrm>
            <a:off x="423303" y="317515"/>
            <a:ext cx="8394484" cy="1231106"/>
          </a:xfrm>
          <a:prstGeom prst="rect">
            <a:avLst/>
          </a:prstGeom>
          <a:noFill/>
        </p:spPr>
        <p:txBody>
          <a:bodyPr wrap="square" rtlCol="0">
            <a:spAutoFit/>
          </a:bodyPr>
          <a:lstStyle/>
          <a:p>
            <a:r>
              <a:rPr lang="en-US" i="1" dirty="0" smtClean="0"/>
              <a:t>Austen, Thursday, 1 September 1796:</a:t>
            </a:r>
          </a:p>
          <a:p>
            <a:r>
              <a:rPr lang="en-US" sz="2800" dirty="0" smtClean="0"/>
              <a:t>“We are very busy making Edward’s shirts, and I am proud to say that I am the neatest worker of the party.”</a:t>
            </a:r>
            <a:endParaRPr lang="en-US" sz="2800" dirty="0"/>
          </a:p>
        </p:txBody>
      </p:sp>
    </p:spTree>
    <p:extLst>
      <p:ext uri="{BB962C8B-B14F-4D97-AF65-F5344CB8AC3E}">
        <p14:creationId xmlns:p14="http://schemas.microsoft.com/office/powerpoint/2010/main" val="40137910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th-darcy-shirt.jpg"/>
          <p:cNvPicPr>
            <a:picLocks noChangeAspect="1"/>
          </p:cNvPicPr>
          <p:nvPr/>
        </p:nvPicPr>
        <p:blipFill rotWithShape="1">
          <a:blip r:embed="rId3">
            <a:extLst>
              <a:ext uri="{28A0092B-C50C-407E-A947-70E740481C1C}">
                <a14:useLocalDpi xmlns:a14="http://schemas.microsoft.com/office/drawing/2010/main" val="0"/>
              </a:ext>
            </a:extLst>
          </a:blip>
          <a:srcRect b="6052"/>
          <a:stretch/>
        </p:blipFill>
        <p:spPr>
          <a:xfrm>
            <a:off x="584980" y="511847"/>
            <a:ext cx="7894302" cy="5562371"/>
          </a:xfrm>
          <a:prstGeom prst="rect">
            <a:avLst/>
          </a:prstGeom>
        </p:spPr>
      </p:pic>
    </p:spTree>
    <p:extLst>
      <p:ext uri="{BB962C8B-B14F-4D97-AF65-F5344CB8AC3E}">
        <p14:creationId xmlns:p14="http://schemas.microsoft.com/office/powerpoint/2010/main" val="32025880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Cleanliness</a:t>
            </a:r>
            <a:endParaRPr lang="en-US" dirty="0"/>
          </a:p>
        </p:txBody>
      </p:sp>
      <p:sp>
        <p:nvSpPr>
          <p:cNvPr id="3" name="Content Placeholder 2"/>
          <p:cNvSpPr>
            <a:spLocks noGrp="1"/>
          </p:cNvSpPr>
          <p:nvPr>
            <p:ph idx="1"/>
          </p:nvPr>
        </p:nvSpPr>
        <p:spPr>
          <a:xfrm>
            <a:off x="277793" y="1682219"/>
            <a:ext cx="8571880" cy="5051752"/>
          </a:xfrm>
        </p:spPr>
        <p:txBody>
          <a:bodyPr>
            <a:normAutofit fontScale="85000" lnSpcReduction="20000"/>
          </a:bodyPr>
          <a:lstStyle/>
          <a:p>
            <a:pPr marL="0" lvl="0" indent="0">
              <a:buNone/>
            </a:pPr>
            <a:r>
              <a:rPr lang="en-US" sz="3200" i="1" dirty="0"/>
              <a:t>La Belle Assemblée</a:t>
            </a:r>
            <a:r>
              <a:rPr lang="en-US" sz="3200" dirty="0"/>
              <a:t>, Feb 1806, p. 15:</a:t>
            </a:r>
            <a:br>
              <a:rPr lang="en-US" sz="3200" dirty="0"/>
            </a:br>
            <a:endParaRPr lang="en-US" sz="3200" dirty="0" smtClean="0"/>
          </a:p>
          <a:p>
            <a:pPr marL="0" lvl="0" indent="0">
              <a:spcBef>
                <a:spcPts val="0"/>
              </a:spcBef>
              <a:buNone/>
            </a:pPr>
            <a:r>
              <a:rPr lang="en-US" sz="3200" dirty="0" smtClean="0"/>
              <a:t>The </a:t>
            </a:r>
            <a:r>
              <a:rPr lang="en-US" sz="3200" dirty="0"/>
              <a:t>Ladies Toilette, or Encyclopedia of Beauty</a:t>
            </a:r>
            <a:br>
              <a:rPr lang="en-US" sz="3200" dirty="0"/>
            </a:br>
            <a:endParaRPr lang="en-US" sz="3200" dirty="0" smtClean="0"/>
          </a:p>
          <a:p>
            <a:pPr marL="0" lvl="0" indent="0">
              <a:spcBef>
                <a:spcPts val="0"/>
              </a:spcBef>
              <a:buNone/>
            </a:pPr>
            <a:r>
              <a:rPr lang="en-US" sz="3400" dirty="0" smtClean="0"/>
              <a:t>Of </a:t>
            </a:r>
            <a:r>
              <a:rPr lang="en-US" sz="3400" dirty="0"/>
              <a:t>cleanliness--…A careful attention to the person, frequent ablutions, linen always white, which never betrays the inevitable effect of perspiration and of dust; a skin always smooth and brilliant, garments not soiled by any stain, and which might be taken for the garments of a nymph; a shoe which seems never to have touched the ground; this it is what constitutes cleanliness. To this might likewise be added a scrupulous care to avoid every thing that can indicate functions which undeceive the imagination.</a:t>
            </a:r>
          </a:p>
          <a:p>
            <a:pPr marL="0" indent="0" algn="ctr">
              <a:buNone/>
            </a:pPr>
            <a:endParaRPr lang="en-US" sz="3200" dirty="0"/>
          </a:p>
        </p:txBody>
      </p:sp>
    </p:spTree>
    <p:extLst>
      <p:ext uri="{BB962C8B-B14F-4D97-AF65-F5344CB8AC3E}">
        <p14:creationId xmlns:p14="http://schemas.microsoft.com/office/powerpoint/2010/main" val="23809347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167" y="381001"/>
            <a:ext cx="8339666" cy="5940087"/>
          </a:xfrm>
          <a:prstGeom prst="rect">
            <a:avLst/>
          </a:prstGeom>
          <a:noFill/>
        </p:spPr>
        <p:txBody>
          <a:bodyPr wrap="square" rtlCol="0">
            <a:spAutoFit/>
          </a:bodyPr>
          <a:lstStyle/>
          <a:p>
            <a:r>
              <a:rPr lang="en-US" sz="3200" dirty="0" smtClean="0"/>
              <a:t>The frequent use of tepid baths is not more grateful to the senses than it is salutary to the health and to beauty…By such means do women of the East render their skins softer than that of the </a:t>
            </a:r>
            <a:r>
              <a:rPr lang="en-US" sz="3200" dirty="0" err="1" smtClean="0"/>
              <a:t>tenderest</a:t>
            </a:r>
            <a:r>
              <a:rPr lang="en-US" sz="3200" dirty="0" smtClean="0"/>
              <a:t> babes in this climate…</a:t>
            </a:r>
          </a:p>
          <a:p>
            <a:endParaRPr lang="en-US" sz="3200" dirty="0" smtClean="0"/>
          </a:p>
          <a:p>
            <a:r>
              <a:rPr lang="en-US" sz="3200" dirty="0" smtClean="0"/>
              <a:t>This delightful and delicate oriental fashion is now, I am happy to say, embraced almost all over the continent…The generality of English ladies seem to be ignorant of the use of any bath larger than a wash-hand basin.</a:t>
            </a:r>
            <a:endParaRPr lang="en-US" sz="2800" dirty="0"/>
          </a:p>
          <a:p>
            <a:pPr algn="r"/>
            <a:r>
              <a:rPr lang="en-US" sz="2800" i="1" dirty="0" smtClean="0"/>
              <a:t>Mirror of Graces</a:t>
            </a:r>
            <a:r>
              <a:rPr lang="en-US" sz="2800" dirty="0" smtClean="0"/>
              <a:t>, 1811, p. 32</a:t>
            </a:r>
            <a:endParaRPr lang="en-US" sz="2800" i="1" dirty="0"/>
          </a:p>
        </p:txBody>
      </p:sp>
    </p:spTree>
    <p:extLst>
      <p:ext uri="{BB962C8B-B14F-4D97-AF65-F5344CB8AC3E}">
        <p14:creationId xmlns:p14="http://schemas.microsoft.com/office/powerpoint/2010/main" val="3560187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914400" y="503238"/>
            <a:ext cx="7313613" cy="868362"/>
          </a:xfrm>
        </p:spPr>
        <p:txBody>
          <a:bodyPr/>
          <a:lstStyle/>
          <a:p>
            <a:r>
              <a:rPr lang="en-US" dirty="0" smtClean="0"/>
              <a:t>What did women wear?</a:t>
            </a:r>
            <a:endParaRPr lang="en-US" dirty="0"/>
          </a:p>
        </p:txBody>
      </p:sp>
      <p:sp>
        <p:nvSpPr>
          <p:cNvPr id="8"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Women’s basics from the outside in,</a:t>
            </a:r>
          </a:p>
          <a:p>
            <a:pPr marL="0" indent="0" algn="ctr">
              <a:buNone/>
            </a:pPr>
            <a:r>
              <a:rPr lang="en-US" sz="3200" dirty="0" smtClean="0"/>
              <a:t>or, dressing Mrs. Darcy.</a:t>
            </a:r>
            <a:endParaRPr lang="en-US" sz="3200" dirty="0"/>
          </a:p>
        </p:txBody>
      </p:sp>
    </p:spTree>
    <p:extLst>
      <p:ext uri="{BB962C8B-B14F-4D97-AF65-F5344CB8AC3E}">
        <p14:creationId xmlns:p14="http://schemas.microsoft.com/office/powerpoint/2010/main" val="2585782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stockings1.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8000" contrast="10000"/>
                    </a14:imgEffect>
                  </a14:imgLayer>
                </a14:imgProps>
              </a:ext>
              <a:ext uri="{28A0092B-C50C-407E-A947-70E740481C1C}">
                <a14:useLocalDpi xmlns:a14="http://schemas.microsoft.com/office/drawing/2010/main" val="0"/>
              </a:ext>
            </a:extLst>
          </a:blip>
          <a:stretch>
            <a:fillRect/>
          </a:stretch>
        </p:blipFill>
        <p:spPr>
          <a:xfrm>
            <a:off x="4888290" y="0"/>
            <a:ext cx="3759200" cy="6807200"/>
          </a:xfrm>
          <a:prstGeom prst="rect">
            <a:avLst/>
          </a:prstGeom>
        </p:spPr>
      </p:pic>
      <p:sp>
        <p:nvSpPr>
          <p:cNvPr id="3" name="TextBox 2"/>
          <p:cNvSpPr txBox="1"/>
          <p:nvPr/>
        </p:nvSpPr>
        <p:spPr>
          <a:xfrm>
            <a:off x="209550" y="914400"/>
            <a:ext cx="4324350" cy="3323987"/>
          </a:xfrm>
          <a:prstGeom prst="rect">
            <a:avLst/>
          </a:prstGeom>
          <a:noFill/>
        </p:spPr>
        <p:txBody>
          <a:bodyPr wrap="square" rtlCol="0">
            <a:spAutoFit/>
          </a:bodyPr>
          <a:lstStyle/>
          <a:p>
            <a:r>
              <a:rPr lang="en-US" sz="4200" dirty="0" smtClean="0"/>
              <a:t>Silk or cotton stockings tied above or below the knee with a silk garter/ ribbon.</a:t>
            </a:r>
            <a:endParaRPr lang="en-US" sz="4200" dirty="0"/>
          </a:p>
        </p:txBody>
      </p:sp>
    </p:spTree>
    <p:extLst>
      <p:ext uri="{BB962C8B-B14F-4D97-AF65-F5344CB8AC3E}">
        <p14:creationId xmlns:p14="http://schemas.microsoft.com/office/powerpoint/2010/main" val="1773880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00" y="0"/>
            <a:ext cx="4792337" cy="6858000"/>
          </a:xfrm>
          <a:prstGeom prst="rect">
            <a:avLst/>
          </a:prstGeom>
        </p:spPr>
      </p:pic>
    </p:spTree>
    <p:extLst>
      <p:ext uri="{BB962C8B-B14F-4D97-AF65-F5344CB8AC3E}">
        <p14:creationId xmlns:p14="http://schemas.microsoft.com/office/powerpoint/2010/main" val="3841881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800s-mfab-shif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7437" y="546182"/>
            <a:ext cx="4926563" cy="6158204"/>
          </a:xfrm>
          <a:prstGeom prst="rect">
            <a:avLst/>
          </a:prstGeom>
        </p:spPr>
      </p:pic>
      <p:pic>
        <p:nvPicPr>
          <p:cNvPr id="3" name="Picture 2" descr="1-1769-garsault-marquise-shift-drawing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392765"/>
            <a:ext cx="4267907" cy="4069057"/>
          </a:xfrm>
          <a:prstGeom prst="rect">
            <a:avLst/>
          </a:prstGeom>
        </p:spPr>
      </p:pic>
      <p:sp>
        <p:nvSpPr>
          <p:cNvPr id="2" name="TextBox 1"/>
          <p:cNvSpPr txBox="1"/>
          <p:nvPr/>
        </p:nvSpPr>
        <p:spPr>
          <a:xfrm>
            <a:off x="727551" y="5700714"/>
            <a:ext cx="2462132" cy="584776"/>
          </a:xfrm>
          <a:prstGeom prst="rect">
            <a:avLst/>
          </a:prstGeom>
          <a:noFill/>
        </p:spPr>
        <p:txBody>
          <a:bodyPr wrap="none" rtlCol="0">
            <a:spAutoFit/>
          </a:bodyPr>
          <a:lstStyle/>
          <a:p>
            <a:r>
              <a:rPr lang="en-US" sz="3200" dirty="0" smtClean="0"/>
              <a:t>Shift/chemise</a:t>
            </a:r>
            <a:endParaRPr lang="en-US" sz="3200" dirty="0"/>
          </a:p>
        </p:txBody>
      </p:sp>
    </p:spTree>
    <p:extLst>
      <p:ext uri="{BB962C8B-B14F-4D97-AF65-F5344CB8AC3E}">
        <p14:creationId xmlns:p14="http://schemas.microsoft.com/office/powerpoint/2010/main" val="20217391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1-rowlandson-staircase-carlton-hou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6" y="92609"/>
            <a:ext cx="4472822" cy="6765391"/>
          </a:xfrm>
          <a:prstGeom prst="rect">
            <a:avLst/>
          </a:prstGeom>
        </p:spPr>
      </p:pic>
      <p:pic>
        <p:nvPicPr>
          <p:cNvPr id="4" name="Picture 3" descr="1811-rowlandson-staircase-detail.jp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700" y="355600"/>
            <a:ext cx="4559300" cy="6502400"/>
          </a:xfrm>
          <a:prstGeom prst="rect">
            <a:avLst/>
          </a:prstGeom>
        </p:spPr>
      </p:pic>
    </p:spTree>
    <p:extLst>
      <p:ext uri="{BB962C8B-B14F-4D97-AF65-F5344CB8AC3E}">
        <p14:creationId xmlns:p14="http://schemas.microsoft.com/office/powerpoint/2010/main" val="27047070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9-corset-fad.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5821"/>
            <a:ext cx="9144000" cy="5697162"/>
          </a:xfrm>
          <a:prstGeom prst="rect">
            <a:avLst/>
          </a:prstGeom>
        </p:spPr>
      </p:pic>
    </p:spTree>
    <p:extLst>
      <p:ext uri="{BB962C8B-B14F-4D97-AF65-F5344CB8AC3E}">
        <p14:creationId xmlns:p14="http://schemas.microsoft.com/office/powerpoint/2010/main" val="2109562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538"/>
            <a:ext cx="7313613" cy="868362"/>
          </a:xfrm>
        </p:spPr>
        <p:txBody>
          <a:bodyPr/>
          <a:lstStyle/>
          <a:p>
            <a:r>
              <a:rPr lang="en-US" smtClean="0"/>
              <a:t>Fashion during Austen’s life</a:t>
            </a:r>
            <a:endParaRPr lang="en-US" dirty="0"/>
          </a:p>
        </p:txBody>
      </p:sp>
      <p:sp>
        <p:nvSpPr>
          <p:cNvPr id="3" name="Content Placeholder 2"/>
          <p:cNvSpPr>
            <a:spLocks noGrp="1"/>
          </p:cNvSpPr>
          <p:nvPr>
            <p:ph idx="1"/>
          </p:nvPr>
        </p:nvSpPr>
        <p:spPr>
          <a:xfrm>
            <a:off x="438150" y="1371600"/>
            <a:ext cx="8439150" cy="5238750"/>
          </a:xfrm>
        </p:spPr>
        <p:txBody>
          <a:bodyPr>
            <a:noAutofit/>
          </a:bodyPr>
          <a:lstStyle/>
          <a:p>
            <a:pPr marL="1736725" indent="-1719263">
              <a:buNone/>
              <a:tabLst>
                <a:tab pos="1717675" algn="l"/>
              </a:tabLst>
            </a:pPr>
            <a:r>
              <a:rPr lang="en-US" sz="3000" dirty="0" smtClean="0"/>
              <a:t>1775-1790:	Youth </a:t>
            </a:r>
            <a:r>
              <a:rPr lang="en-US" sz="3000" dirty="0" smtClean="0"/>
              <a:t>– “horizontal” </a:t>
            </a:r>
            <a:r>
              <a:rPr lang="en-US" sz="3000" dirty="0" smtClean="0"/>
              <a:t>structured silhouette</a:t>
            </a:r>
            <a:r>
              <a:rPr lang="en-US" sz="3000" dirty="0" smtClean="0"/>
              <a:t>, natural waist, wide </a:t>
            </a:r>
            <a:r>
              <a:rPr lang="en-US" sz="3000" dirty="0" smtClean="0"/>
              <a:t>skirts</a:t>
            </a:r>
          </a:p>
          <a:p>
            <a:pPr marL="1736725" indent="-1719263">
              <a:buNone/>
              <a:tabLst>
                <a:tab pos="1717675" algn="l"/>
              </a:tabLst>
            </a:pPr>
            <a:r>
              <a:rPr lang="en-US" sz="3000" dirty="0" smtClean="0"/>
              <a:t>1795-1800:	1</a:t>
            </a:r>
            <a:r>
              <a:rPr lang="en-US" sz="3000" baseline="30000" dirty="0" smtClean="0"/>
              <a:t>st</a:t>
            </a:r>
            <a:r>
              <a:rPr lang="en-US" sz="3000" dirty="0" smtClean="0"/>
              <a:t> </a:t>
            </a:r>
            <a:r>
              <a:rPr lang="en-US" sz="3000" dirty="0" smtClean="0"/>
              <a:t>novels – waists move up, </a:t>
            </a:r>
            <a:r>
              <a:rPr lang="en-US" sz="3000" dirty="0" smtClean="0"/>
              <a:t>lightweight fabrics (muslin), more vertical but full</a:t>
            </a:r>
            <a:endParaRPr lang="en-US" sz="3000" dirty="0" smtClean="0"/>
          </a:p>
          <a:p>
            <a:pPr marL="1736725" indent="-1719263">
              <a:spcBef>
                <a:spcPts val="800"/>
              </a:spcBef>
              <a:buNone/>
              <a:tabLst>
                <a:tab pos="1717675" algn="l"/>
              </a:tabLst>
            </a:pPr>
            <a:r>
              <a:rPr lang="en-US" sz="3000" dirty="0" smtClean="0"/>
              <a:t>1801-1806:	Bath </a:t>
            </a:r>
            <a:r>
              <a:rPr lang="en-US" sz="3000" dirty="0" smtClean="0"/>
              <a:t>years – </a:t>
            </a:r>
            <a:r>
              <a:rPr lang="en-US" sz="3000" dirty="0" smtClean="0"/>
              <a:t>“</a:t>
            </a:r>
            <a:r>
              <a:rPr lang="en-US" sz="3000" dirty="0" smtClean="0"/>
              <a:t>Greek columns”</a:t>
            </a:r>
          </a:p>
          <a:p>
            <a:pPr marL="1736725" indent="-1719263">
              <a:spcBef>
                <a:spcPts val="800"/>
              </a:spcBef>
              <a:buNone/>
              <a:tabLst>
                <a:tab pos="1717675" algn="l"/>
              </a:tabLst>
            </a:pPr>
            <a:r>
              <a:rPr lang="en-US" sz="3000" dirty="0" smtClean="0"/>
              <a:t>1807-1811:	more </a:t>
            </a:r>
            <a:r>
              <a:rPr lang="en-US" sz="3000" dirty="0" smtClean="0"/>
              <a:t>fitted, the </a:t>
            </a:r>
            <a:r>
              <a:rPr lang="en-US" sz="3000" dirty="0" smtClean="0"/>
              <a:t>center </a:t>
            </a:r>
            <a:r>
              <a:rPr lang="en-US" sz="3000" dirty="0" smtClean="0"/>
              <a:t>line </a:t>
            </a:r>
            <a:r>
              <a:rPr lang="en-US" sz="3000" dirty="0" smtClean="0"/>
              <a:t>craze</a:t>
            </a:r>
            <a:endParaRPr lang="en-US" sz="3000" dirty="0" smtClean="0"/>
          </a:p>
          <a:p>
            <a:pPr marL="1736725" indent="-1719263">
              <a:spcBef>
                <a:spcPts val="800"/>
              </a:spcBef>
              <a:buNone/>
              <a:tabLst>
                <a:tab pos="1717675" algn="l"/>
              </a:tabLst>
            </a:pPr>
            <a:r>
              <a:rPr lang="en-US" sz="3000" dirty="0" smtClean="0"/>
              <a:t>1811-1817:	emphasis on bodice, </a:t>
            </a:r>
            <a:r>
              <a:rPr lang="en-US" sz="3000" dirty="0" smtClean="0"/>
              <a:t>more decoration, skirts widen at </a:t>
            </a:r>
            <a:r>
              <a:rPr lang="en-US" sz="3000" dirty="0" smtClean="0"/>
              <a:t>hem</a:t>
            </a:r>
          </a:p>
          <a:p>
            <a:pPr marL="1736725" indent="-1719263">
              <a:spcBef>
                <a:spcPts val="800"/>
              </a:spcBef>
              <a:buNone/>
              <a:tabLst>
                <a:tab pos="1717675" algn="l"/>
              </a:tabLst>
            </a:pPr>
            <a:r>
              <a:rPr lang="en-US" sz="3000" dirty="0" smtClean="0"/>
              <a:t>After 1817: more </a:t>
            </a:r>
            <a:r>
              <a:rPr lang="en-US" sz="3000" dirty="0" smtClean="0"/>
              <a:t>width at hem, waist starts to drop</a:t>
            </a:r>
          </a:p>
        </p:txBody>
      </p:sp>
    </p:spTree>
    <p:extLst>
      <p:ext uri="{BB962C8B-B14F-4D97-AF65-F5344CB8AC3E}">
        <p14:creationId xmlns:p14="http://schemas.microsoft.com/office/powerpoint/2010/main" val="9121946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78old-meets-new-french.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53545"/>
            <a:ext cx="9144000" cy="5881352"/>
          </a:xfrm>
          <a:prstGeom prst="rect">
            <a:avLst/>
          </a:prstGeom>
        </p:spPr>
      </p:pic>
    </p:spTree>
    <p:extLst>
      <p:ext uri="{BB962C8B-B14F-4D97-AF65-F5344CB8AC3E}">
        <p14:creationId xmlns:p14="http://schemas.microsoft.com/office/powerpoint/2010/main" val="7510428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corset-ho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13" y="0"/>
            <a:ext cx="5357810" cy="6857999"/>
          </a:xfrm>
          <a:prstGeom prst="rect">
            <a:avLst/>
          </a:prstGeom>
        </p:spPr>
      </p:pic>
      <p:pic>
        <p:nvPicPr>
          <p:cNvPr id="3" name="Picture 2" descr="1780s-fleming-corset1.jpg"/>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656274" y="2751798"/>
            <a:ext cx="5487726" cy="4106201"/>
          </a:xfrm>
          <a:prstGeom prst="rect">
            <a:avLst/>
          </a:prstGeom>
        </p:spPr>
      </p:pic>
      <p:sp>
        <p:nvSpPr>
          <p:cNvPr id="4" name="TextBox 3"/>
          <p:cNvSpPr txBox="1"/>
          <p:nvPr/>
        </p:nvSpPr>
        <p:spPr>
          <a:xfrm>
            <a:off x="219065" y="371510"/>
            <a:ext cx="4645182" cy="400110"/>
          </a:xfrm>
          <a:prstGeom prst="rect">
            <a:avLst/>
          </a:prstGeom>
          <a:noFill/>
        </p:spPr>
        <p:txBody>
          <a:bodyPr wrap="none" rtlCol="0">
            <a:spAutoFit/>
          </a:bodyPr>
          <a:lstStyle/>
          <a:p>
            <a:r>
              <a:rPr lang="en-US" sz="2000" dirty="0" smtClean="0"/>
              <a:t>Stays, hoop, shift (Kyoto Costume Museum)</a:t>
            </a:r>
            <a:endParaRPr lang="en-US" sz="2000" dirty="0"/>
          </a:p>
        </p:txBody>
      </p:sp>
      <p:sp>
        <p:nvSpPr>
          <p:cNvPr id="5" name="TextBox 4"/>
          <p:cNvSpPr txBox="1"/>
          <p:nvPr/>
        </p:nvSpPr>
        <p:spPr>
          <a:xfrm>
            <a:off x="5934364" y="2216849"/>
            <a:ext cx="2666949" cy="400110"/>
          </a:xfrm>
          <a:prstGeom prst="rect">
            <a:avLst/>
          </a:prstGeom>
          <a:noFill/>
        </p:spPr>
        <p:txBody>
          <a:bodyPr wrap="none" rtlCol="0">
            <a:spAutoFit/>
          </a:bodyPr>
          <a:lstStyle/>
          <a:p>
            <a:r>
              <a:rPr lang="en-US" sz="2000" dirty="0" smtClean="0"/>
              <a:t>Stays (Fleming Museum)</a:t>
            </a:r>
            <a:endParaRPr lang="en-US" sz="2000" dirty="0"/>
          </a:p>
        </p:txBody>
      </p:sp>
    </p:spTree>
    <p:extLst>
      <p:ext uri="{BB962C8B-B14F-4D97-AF65-F5344CB8AC3E}">
        <p14:creationId xmlns:p14="http://schemas.microsoft.com/office/powerpoint/2010/main" val="27727231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35811" y="6163812"/>
            <a:ext cx="5039521" cy="523220"/>
          </a:xfrm>
          <a:prstGeom prst="rect">
            <a:avLst/>
          </a:prstGeom>
          <a:noFill/>
        </p:spPr>
        <p:txBody>
          <a:bodyPr wrap="none" rtlCol="0">
            <a:spAutoFit/>
          </a:bodyPr>
          <a:lstStyle/>
          <a:p>
            <a:pPr algn="ctr"/>
            <a:r>
              <a:rPr lang="en-US" sz="2800" dirty="0" smtClean="0"/>
              <a:t>Robe a </a:t>
            </a:r>
            <a:r>
              <a:rPr lang="en-US" sz="2800" dirty="0" err="1" smtClean="0"/>
              <a:t>l’anglaise</a:t>
            </a:r>
            <a:r>
              <a:rPr lang="en-US" sz="2800" dirty="0" smtClean="0"/>
              <a:t>: 1770s and 1780s</a:t>
            </a:r>
            <a:endParaRPr lang="en-US" sz="2800" dirty="0"/>
          </a:p>
        </p:txBody>
      </p:sp>
      <p:pic>
        <p:nvPicPr>
          <p:cNvPr id="2" name="Picture 1"/>
          <p:cNvPicPr>
            <a:picLocks noChangeAspect="1"/>
          </p:cNvPicPr>
          <p:nvPr/>
        </p:nvPicPr>
        <p:blipFill>
          <a:blip r:embed="rId3"/>
          <a:stretch>
            <a:fillRect/>
          </a:stretch>
        </p:blipFill>
        <p:spPr>
          <a:xfrm>
            <a:off x="794327" y="80818"/>
            <a:ext cx="7922491" cy="6082994"/>
          </a:xfrm>
          <a:prstGeom prst="rect">
            <a:avLst/>
          </a:prstGeom>
        </p:spPr>
      </p:pic>
    </p:spTree>
    <p:extLst>
      <p:ext uri="{BB962C8B-B14F-4D97-AF65-F5344CB8AC3E}">
        <p14:creationId xmlns:p14="http://schemas.microsoft.com/office/powerpoint/2010/main" val="33151320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19670" y="6211814"/>
            <a:ext cx="5326843" cy="523220"/>
          </a:xfrm>
          <a:prstGeom prst="rect">
            <a:avLst/>
          </a:prstGeom>
          <a:noFill/>
        </p:spPr>
        <p:txBody>
          <a:bodyPr wrap="none" rtlCol="0">
            <a:spAutoFit/>
          </a:bodyPr>
          <a:lstStyle/>
          <a:p>
            <a:pPr algn="ctr"/>
            <a:r>
              <a:rPr lang="en-US" sz="2800" dirty="0" smtClean="0"/>
              <a:t>Robe a la </a:t>
            </a:r>
            <a:r>
              <a:rPr lang="en-US" sz="2800" dirty="0" err="1" smtClean="0"/>
              <a:t>francaise</a:t>
            </a:r>
            <a:r>
              <a:rPr lang="en-US" sz="2800" dirty="0" smtClean="0"/>
              <a:t>: 1770s and 1780s</a:t>
            </a:r>
            <a:endParaRPr lang="en-US" sz="2800" dirty="0"/>
          </a:p>
        </p:txBody>
      </p:sp>
      <p:pic>
        <p:nvPicPr>
          <p:cNvPr id="4" name="Picture 3"/>
          <p:cNvPicPr>
            <a:picLocks noChangeAspect="1"/>
          </p:cNvPicPr>
          <p:nvPr/>
        </p:nvPicPr>
        <p:blipFill>
          <a:blip r:embed="rId3"/>
          <a:stretch>
            <a:fillRect/>
          </a:stretch>
        </p:blipFill>
        <p:spPr>
          <a:xfrm>
            <a:off x="4883092" y="152314"/>
            <a:ext cx="3892096" cy="6030270"/>
          </a:xfrm>
          <a:prstGeom prst="rect">
            <a:avLst/>
          </a:prstGeom>
        </p:spPr>
      </p:pic>
      <p:pic>
        <p:nvPicPr>
          <p:cNvPr id="6" name="Picture 5"/>
          <p:cNvPicPr>
            <a:picLocks noChangeAspect="1"/>
          </p:cNvPicPr>
          <p:nvPr/>
        </p:nvPicPr>
        <p:blipFill>
          <a:blip r:embed="rId4"/>
          <a:stretch>
            <a:fillRect/>
          </a:stretch>
        </p:blipFill>
        <p:spPr>
          <a:xfrm>
            <a:off x="591935" y="152314"/>
            <a:ext cx="3622156" cy="6030270"/>
          </a:xfrm>
          <a:prstGeom prst="rect">
            <a:avLst/>
          </a:prstGeom>
        </p:spPr>
      </p:pic>
    </p:spTree>
    <p:extLst>
      <p:ext uri="{BB962C8B-B14F-4D97-AF65-F5344CB8AC3E}">
        <p14:creationId xmlns:p14="http://schemas.microsoft.com/office/powerpoint/2010/main" val="1385600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s-chemise-dress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355577" cy="6858000"/>
          </a:xfrm>
          <a:prstGeom prst="rect">
            <a:avLst/>
          </a:prstGeom>
        </p:spPr>
      </p:pic>
      <p:pic>
        <p:nvPicPr>
          <p:cNvPr id="5" name="Picture 4" descr="1780s-chemisedress0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3956" y="2361296"/>
            <a:ext cx="3350044" cy="4496703"/>
          </a:xfrm>
          <a:prstGeom prst="rect">
            <a:avLst/>
          </a:prstGeom>
        </p:spPr>
      </p:pic>
      <p:pic>
        <p:nvPicPr>
          <p:cNvPr id="3" name="Picture 2" descr="1780s-chemisedress-mdubarry.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5069" y="0"/>
            <a:ext cx="2332688" cy="3201613"/>
          </a:xfrm>
          <a:prstGeom prst="rect">
            <a:avLst/>
          </a:prstGeom>
        </p:spPr>
      </p:pic>
      <p:sp>
        <p:nvSpPr>
          <p:cNvPr id="4" name="TextBox 3"/>
          <p:cNvSpPr txBox="1"/>
          <p:nvPr/>
        </p:nvSpPr>
        <p:spPr>
          <a:xfrm>
            <a:off x="7300157" y="303485"/>
            <a:ext cx="1996243" cy="1754326"/>
          </a:xfrm>
          <a:prstGeom prst="rect">
            <a:avLst/>
          </a:prstGeom>
          <a:noFill/>
        </p:spPr>
        <p:txBody>
          <a:bodyPr wrap="square" rtlCol="0">
            <a:spAutoFit/>
          </a:bodyPr>
          <a:lstStyle/>
          <a:p>
            <a:r>
              <a:rPr lang="en-US" sz="3600" dirty="0" smtClean="0"/>
              <a:t>1780s </a:t>
            </a:r>
          </a:p>
          <a:p>
            <a:r>
              <a:rPr lang="en-US" sz="3600" dirty="0" smtClean="0"/>
              <a:t>Chemise </a:t>
            </a:r>
          </a:p>
          <a:p>
            <a:r>
              <a:rPr lang="en-US" sz="3600" dirty="0" smtClean="0"/>
              <a:t>Dress</a:t>
            </a:r>
            <a:endParaRPr lang="en-US" sz="3600" dirty="0"/>
          </a:p>
        </p:txBody>
      </p:sp>
    </p:spTree>
    <p:extLst>
      <p:ext uri="{BB962C8B-B14F-4D97-AF65-F5344CB8AC3E}">
        <p14:creationId xmlns:p14="http://schemas.microsoft.com/office/powerpoint/2010/main" val="2940752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cream-langlai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8897" y="137688"/>
            <a:ext cx="4267948" cy="6680980"/>
          </a:xfrm>
          <a:prstGeom prst="rect">
            <a:avLst/>
          </a:prstGeom>
        </p:spPr>
      </p:pic>
      <p:pic>
        <p:nvPicPr>
          <p:cNvPr id="3" name="Picture 2" descr="1775-90-manchgal-corse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6764" y="137688"/>
            <a:ext cx="3789935" cy="6138377"/>
          </a:xfrm>
          <a:prstGeom prst="rect">
            <a:avLst/>
          </a:prstGeom>
        </p:spPr>
      </p:pic>
      <p:sp>
        <p:nvSpPr>
          <p:cNvPr id="4" name="TextBox 3"/>
          <p:cNvSpPr txBox="1"/>
          <p:nvPr/>
        </p:nvSpPr>
        <p:spPr>
          <a:xfrm>
            <a:off x="1590664" y="6276065"/>
            <a:ext cx="990300" cy="523220"/>
          </a:xfrm>
          <a:prstGeom prst="rect">
            <a:avLst/>
          </a:prstGeom>
          <a:noFill/>
        </p:spPr>
        <p:txBody>
          <a:bodyPr wrap="none" rtlCol="0">
            <a:spAutoFit/>
          </a:bodyPr>
          <a:lstStyle/>
          <a:p>
            <a:r>
              <a:rPr lang="en-US" sz="2800" dirty="0" smtClean="0"/>
              <a:t>1790s</a:t>
            </a:r>
            <a:endParaRPr lang="en-US" sz="2800" dirty="0"/>
          </a:p>
        </p:txBody>
      </p:sp>
    </p:spTree>
    <p:extLst>
      <p:ext uri="{BB962C8B-B14F-4D97-AF65-F5344CB8AC3E}">
        <p14:creationId xmlns:p14="http://schemas.microsoft.com/office/powerpoint/2010/main" val="32468577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cruikshank-familyquadril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60856"/>
          </a:xfrm>
          <a:prstGeom prst="rect">
            <a:avLst/>
          </a:prstGeom>
        </p:spPr>
      </p:pic>
    </p:spTree>
    <p:extLst>
      <p:ext uri="{BB962C8B-B14F-4D97-AF65-F5344CB8AC3E}">
        <p14:creationId xmlns:p14="http://schemas.microsoft.com/office/powerpoint/2010/main" val="30551946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5x-stay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554" y="409637"/>
            <a:ext cx="3782547" cy="4626791"/>
          </a:xfrm>
          <a:prstGeom prst="rect">
            <a:avLst/>
          </a:prstGeom>
        </p:spPr>
      </p:pic>
      <p:pic>
        <p:nvPicPr>
          <p:cNvPr id="3" name="Picture 2" descr="1790-artstor-mma-pink-overgown.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9520" y="0"/>
            <a:ext cx="4822785" cy="6858000"/>
          </a:xfrm>
          <a:prstGeom prst="rect">
            <a:avLst/>
          </a:prstGeom>
        </p:spPr>
      </p:pic>
    </p:spTree>
    <p:extLst>
      <p:ext uri="{BB962C8B-B14F-4D97-AF65-F5344CB8AC3E}">
        <p14:creationId xmlns:p14="http://schemas.microsoft.com/office/powerpoint/2010/main" val="19795251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95-mma-opengow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7024" y="-244152"/>
            <a:ext cx="5926976" cy="7292652"/>
          </a:xfrm>
          <a:prstGeom prst="rect">
            <a:avLst/>
          </a:prstGeom>
        </p:spPr>
      </p:pic>
      <p:sp>
        <p:nvSpPr>
          <p:cNvPr id="4" name="TextBox 3"/>
          <p:cNvSpPr txBox="1"/>
          <p:nvPr/>
        </p:nvSpPr>
        <p:spPr>
          <a:xfrm>
            <a:off x="4354875" y="6044845"/>
            <a:ext cx="960119" cy="584776"/>
          </a:xfrm>
          <a:prstGeom prst="rect">
            <a:avLst/>
          </a:prstGeom>
          <a:noFill/>
        </p:spPr>
        <p:txBody>
          <a:bodyPr wrap="none" rtlCol="0">
            <a:spAutoFit/>
          </a:bodyPr>
          <a:lstStyle/>
          <a:p>
            <a:r>
              <a:rPr lang="en-US" sz="3200" dirty="0" smtClean="0"/>
              <a:t>1794</a:t>
            </a:r>
          </a:p>
        </p:txBody>
      </p:sp>
      <p:pic>
        <p:nvPicPr>
          <p:cNvPr id="5" name="Picture 4" descr="tumblr_ml7ws3Hd901rwahceo1_5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38172" cy="6044845"/>
          </a:xfrm>
          <a:prstGeom prst="rect">
            <a:avLst/>
          </a:prstGeom>
        </p:spPr>
      </p:pic>
    </p:spTree>
    <p:extLst>
      <p:ext uri="{BB962C8B-B14F-4D97-AF65-F5344CB8AC3E}">
        <p14:creationId xmlns:p14="http://schemas.microsoft.com/office/powerpoint/2010/main" val="9132835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mp.jpg"/>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325814" y="952730"/>
            <a:ext cx="5951536" cy="5905039"/>
          </a:xfrm>
          <a:prstGeom prst="rect">
            <a:avLst/>
          </a:prstGeom>
        </p:spPr>
      </p:pic>
      <p:pic>
        <p:nvPicPr>
          <p:cNvPr id="2" name="Picture 1" descr="1790s-usa-mfa-greensilk-front-51.1968.jp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l="20071" t="2461" r="18630" b="52938"/>
          <a:stretch/>
        </p:blipFill>
        <p:spPr>
          <a:xfrm>
            <a:off x="0" y="171450"/>
            <a:ext cx="5054806" cy="5524500"/>
          </a:xfrm>
          <a:prstGeom prst="rect">
            <a:avLst/>
          </a:prstGeom>
        </p:spPr>
      </p:pic>
    </p:spTree>
    <p:extLst>
      <p:ext uri="{BB962C8B-B14F-4D97-AF65-F5344CB8AC3E}">
        <p14:creationId xmlns:p14="http://schemas.microsoft.com/office/powerpoint/2010/main" val="1090275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538"/>
            <a:ext cx="7313613" cy="868362"/>
          </a:xfrm>
        </p:spPr>
        <p:txBody>
          <a:bodyPr/>
          <a:lstStyle/>
          <a:p>
            <a:r>
              <a:rPr lang="en-US" smtClean="0"/>
              <a:t>Fashion during Austen’s life</a:t>
            </a:r>
            <a:endParaRPr lang="en-US" dirty="0"/>
          </a:p>
        </p:txBody>
      </p:sp>
      <p:sp>
        <p:nvSpPr>
          <p:cNvPr id="3" name="Content Placeholder 2"/>
          <p:cNvSpPr>
            <a:spLocks noGrp="1"/>
          </p:cNvSpPr>
          <p:nvPr>
            <p:ph idx="1"/>
          </p:nvPr>
        </p:nvSpPr>
        <p:spPr>
          <a:xfrm>
            <a:off x="438150" y="1371600"/>
            <a:ext cx="8439150" cy="5238750"/>
          </a:xfrm>
        </p:spPr>
        <p:txBody>
          <a:bodyPr>
            <a:noAutofit/>
          </a:bodyPr>
          <a:lstStyle/>
          <a:p>
            <a:pPr marL="1736725" indent="-1719263">
              <a:buNone/>
              <a:tabLst>
                <a:tab pos="1717675" algn="l"/>
              </a:tabLst>
            </a:pPr>
            <a:r>
              <a:rPr lang="en-US" sz="3000" dirty="0" smtClean="0">
                <a:solidFill>
                  <a:schemeClr val="bg1">
                    <a:lumMod val="75000"/>
                  </a:schemeClr>
                </a:solidFill>
              </a:rPr>
              <a:t>1775-1790:	Youth </a:t>
            </a:r>
            <a:r>
              <a:rPr lang="en-US" sz="3000" dirty="0" smtClean="0">
                <a:solidFill>
                  <a:schemeClr val="bg1">
                    <a:lumMod val="75000"/>
                  </a:schemeClr>
                </a:solidFill>
              </a:rPr>
              <a:t>– “horizontal” </a:t>
            </a:r>
            <a:r>
              <a:rPr lang="en-US" sz="3000" dirty="0" smtClean="0">
                <a:solidFill>
                  <a:schemeClr val="bg1">
                    <a:lumMod val="75000"/>
                  </a:schemeClr>
                </a:solidFill>
              </a:rPr>
              <a:t>structured silhouette</a:t>
            </a:r>
            <a:r>
              <a:rPr lang="en-US" sz="3000" dirty="0" smtClean="0">
                <a:solidFill>
                  <a:schemeClr val="bg1">
                    <a:lumMod val="75000"/>
                  </a:schemeClr>
                </a:solidFill>
              </a:rPr>
              <a:t>, natural waist, wide </a:t>
            </a:r>
            <a:r>
              <a:rPr lang="en-US" sz="3000" dirty="0" smtClean="0">
                <a:solidFill>
                  <a:schemeClr val="bg1">
                    <a:lumMod val="75000"/>
                  </a:schemeClr>
                </a:solidFill>
              </a:rPr>
              <a:t>skirts</a:t>
            </a:r>
          </a:p>
          <a:p>
            <a:pPr marL="1736725" indent="-1719263">
              <a:buNone/>
              <a:tabLst>
                <a:tab pos="1717675" algn="l"/>
              </a:tabLst>
            </a:pPr>
            <a:r>
              <a:rPr lang="en-US" sz="3000" dirty="0" smtClean="0"/>
              <a:t>1795-1800:	1</a:t>
            </a:r>
            <a:r>
              <a:rPr lang="en-US" sz="3000" baseline="30000" dirty="0" smtClean="0"/>
              <a:t>st</a:t>
            </a:r>
            <a:r>
              <a:rPr lang="en-US" sz="3000" dirty="0" smtClean="0"/>
              <a:t> </a:t>
            </a:r>
            <a:r>
              <a:rPr lang="en-US" sz="3000" dirty="0" smtClean="0"/>
              <a:t>novels – waists move up, </a:t>
            </a:r>
            <a:r>
              <a:rPr lang="en-US" sz="3000" dirty="0" smtClean="0"/>
              <a:t>lightweight fabrics (muslin), more vertical but full</a:t>
            </a:r>
            <a:endParaRPr lang="en-US" sz="3000" dirty="0" smtClean="0"/>
          </a:p>
          <a:p>
            <a:pPr marL="1736725" indent="-1719263">
              <a:spcBef>
                <a:spcPts val="800"/>
              </a:spcBef>
              <a:buNone/>
              <a:tabLst>
                <a:tab pos="1717675" algn="l"/>
              </a:tabLst>
            </a:pPr>
            <a:r>
              <a:rPr lang="en-US" sz="3000" dirty="0" smtClean="0">
                <a:solidFill>
                  <a:schemeClr val="bg1">
                    <a:lumMod val="75000"/>
                  </a:schemeClr>
                </a:solidFill>
              </a:rPr>
              <a:t>1801-1806:	Bath </a:t>
            </a:r>
            <a:r>
              <a:rPr lang="en-US" sz="3000" dirty="0" smtClean="0">
                <a:solidFill>
                  <a:schemeClr val="bg1">
                    <a:lumMod val="75000"/>
                  </a:schemeClr>
                </a:solidFill>
              </a:rPr>
              <a:t>years – </a:t>
            </a:r>
            <a:r>
              <a:rPr lang="en-US" sz="3000" dirty="0" smtClean="0">
                <a:solidFill>
                  <a:schemeClr val="bg1">
                    <a:lumMod val="75000"/>
                  </a:schemeClr>
                </a:solidFill>
              </a:rPr>
              <a:t>“</a:t>
            </a:r>
            <a:r>
              <a:rPr lang="en-US" sz="3000" dirty="0" smtClean="0">
                <a:solidFill>
                  <a:schemeClr val="bg1">
                    <a:lumMod val="75000"/>
                  </a:schemeClr>
                </a:solidFill>
              </a:rPr>
              <a:t>Greek columns”</a:t>
            </a:r>
          </a:p>
          <a:p>
            <a:pPr marL="1736725" indent="-1719263">
              <a:spcBef>
                <a:spcPts val="800"/>
              </a:spcBef>
              <a:buNone/>
              <a:tabLst>
                <a:tab pos="1717675" algn="l"/>
              </a:tabLst>
            </a:pPr>
            <a:r>
              <a:rPr lang="en-US" sz="3000" dirty="0" smtClean="0">
                <a:solidFill>
                  <a:schemeClr val="bg1">
                    <a:lumMod val="75000"/>
                  </a:schemeClr>
                </a:solidFill>
              </a:rPr>
              <a:t>1807-1811:	more </a:t>
            </a:r>
            <a:r>
              <a:rPr lang="en-US" sz="3000" dirty="0" smtClean="0">
                <a:solidFill>
                  <a:schemeClr val="bg1">
                    <a:lumMod val="75000"/>
                  </a:schemeClr>
                </a:solidFill>
              </a:rPr>
              <a:t>fitted, the </a:t>
            </a:r>
            <a:r>
              <a:rPr lang="en-US" sz="3000" dirty="0" smtClean="0">
                <a:solidFill>
                  <a:schemeClr val="bg1">
                    <a:lumMod val="75000"/>
                  </a:schemeClr>
                </a:solidFill>
              </a:rPr>
              <a:t>center </a:t>
            </a:r>
            <a:r>
              <a:rPr lang="en-US" sz="3000" dirty="0" smtClean="0">
                <a:solidFill>
                  <a:schemeClr val="bg1">
                    <a:lumMod val="75000"/>
                  </a:schemeClr>
                </a:solidFill>
              </a:rPr>
              <a:t>line </a:t>
            </a:r>
            <a:r>
              <a:rPr lang="en-US" sz="3000" dirty="0" smtClean="0">
                <a:solidFill>
                  <a:schemeClr val="bg1">
                    <a:lumMod val="75000"/>
                  </a:schemeClr>
                </a:solidFill>
              </a:rPr>
              <a:t>craze</a:t>
            </a:r>
            <a:endParaRPr lang="en-US" sz="3000" dirty="0" smtClean="0">
              <a:solidFill>
                <a:schemeClr val="bg1">
                  <a:lumMod val="75000"/>
                </a:schemeClr>
              </a:solidFill>
            </a:endParaRPr>
          </a:p>
          <a:p>
            <a:pPr marL="1736725" indent="-1719263">
              <a:spcBef>
                <a:spcPts val="800"/>
              </a:spcBef>
              <a:buNone/>
              <a:tabLst>
                <a:tab pos="1717675" algn="l"/>
              </a:tabLst>
            </a:pPr>
            <a:r>
              <a:rPr lang="en-US" sz="3000" dirty="0" smtClean="0">
                <a:solidFill>
                  <a:schemeClr val="bg1">
                    <a:lumMod val="75000"/>
                  </a:schemeClr>
                </a:solidFill>
              </a:rPr>
              <a:t>1811-1817:	emphasis on bodice, </a:t>
            </a:r>
            <a:r>
              <a:rPr lang="en-US" sz="3000" dirty="0" smtClean="0">
                <a:solidFill>
                  <a:schemeClr val="bg1">
                    <a:lumMod val="75000"/>
                  </a:schemeClr>
                </a:solidFill>
              </a:rPr>
              <a:t>more decoration, skirts widen at </a:t>
            </a:r>
            <a:r>
              <a:rPr lang="en-US" sz="3000" dirty="0" smtClean="0">
                <a:solidFill>
                  <a:schemeClr val="bg1">
                    <a:lumMod val="75000"/>
                  </a:schemeClr>
                </a:solidFill>
              </a:rPr>
              <a:t>hem</a:t>
            </a:r>
          </a:p>
          <a:p>
            <a:pPr marL="1736725" indent="-1719263">
              <a:spcBef>
                <a:spcPts val="800"/>
              </a:spcBef>
              <a:buNone/>
              <a:tabLst>
                <a:tab pos="1717675" algn="l"/>
              </a:tabLst>
            </a:pPr>
            <a:r>
              <a:rPr lang="en-US" sz="3000" dirty="0" smtClean="0">
                <a:solidFill>
                  <a:schemeClr val="bg1">
                    <a:lumMod val="75000"/>
                  </a:schemeClr>
                </a:solidFill>
              </a:rPr>
              <a:t>After 1817: more </a:t>
            </a:r>
            <a:r>
              <a:rPr lang="en-US" sz="3000" dirty="0" smtClean="0">
                <a:solidFill>
                  <a:schemeClr val="bg1">
                    <a:lumMod val="75000"/>
                  </a:schemeClr>
                </a:solidFill>
              </a:rPr>
              <a:t>width at hem, waist starts to drop</a:t>
            </a:r>
          </a:p>
        </p:txBody>
      </p:sp>
    </p:spTree>
    <p:extLst>
      <p:ext uri="{BB962C8B-B14F-4D97-AF65-F5344CB8AC3E}">
        <p14:creationId xmlns:p14="http://schemas.microsoft.com/office/powerpoint/2010/main" val="16471493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0-englishtrades-shortstay.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68" y="0"/>
            <a:ext cx="3596128" cy="6858000"/>
          </a:xfrm>
          <a:prstGeom prst="rect">
            <a:avLst/>
          </a:prstGeom>
        </p:spPr>
      </p:pic>
      <p:pic>
        <p:nvPicPr>
          <p:cNvPr id="3" name="Picture 2" descr="heideloff-1796-03-000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28474" y="-204115"/>
            <a:ext cx="4615526" cy="7062115"/>
          </a:xfrm>
          <a:prstGeom prst="rect">
            <a:avLst/>
          </a:prstGeom>
        </p:spPr>
      </p:pic>
    </p:spTree>
    <p:extLst>
      <p:ext uri="{BB962C8B-B14F-4D97-AF65-F5344CB8AC3E}">
        <p14:creationId xmlns:p14="http://schemas.microsoft.com/office/powerpoint/2010/main" val="13377751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5-0002.jpg"/>
          <p:cNvPicPr>
            <a:picLocks noChangeAspect="1"/>
          </p:cNvPicPr>
          <p:nvPr/>
        </p:nvPicPr>
        <p:blipFill rotWithShape="1">
          <a:blip r:embed="rId3" cstate="screen">
            <a:extLst>
              <a:ext uri="{28A0092B-C50C-407E-A947-70E740481C1C}">
                <a14:useLocalDpi xmlns:a14="http://schemas.microsoft.com/office/drawing/2010/main"/>
              </a:ext>
            </a:extLst>
          </a:blip>
          <a:srcRect l="21330" t="16226" r="13507" b="11730"/>
          <a:stretch/>
        </p:blipFill>
        <p:spPr>
          <a:xfrm>
            <a:off x="80818" y="992909"/>
            <a:ext cx="4232202" cy="5865091"/>
          </a:xfrm>
          <a:prstGeom prst="rect">
            <a:avLst/>
          </a:prstGeom>
        </p:spPr>
      </p:pic>
      <p:sp>
        <p:nvSpPr>
          <p:cNvPr id="4" name="TextBox 3"/>
          <p:cNvSpPr txBox="1"/>
          <p:nvPr/>
        </p:nvSpPr>
        <p:spPr>
          <a:xfrm>
            <a:off x="423303" y="100188"/>
            <a:ext cx="6967172" cy="646331"/>
          </a:xfrm>
          <a:prstGeom prst="rect">
            <a:avLst/>
          </a:prstGeom>
          <a:noFill/>
        </p:spPr>
        <p:txBody>
          <a:bodyPr wrap="none" rtlCol="0">
            <a:spAutoFit/>
          </a:bodyPr>
          <a:lstStyle/>
          <a:p>
            <a:r>
              <a:rPr lang="en-US" sz="3600" dirty="0" smtClean="0"/>
              <a:t>1790s: Big hats, big hair, big feathers</a:t>
            </a:r>
            <a:endParaRPr lang="en-US" sz="3600" dirty="0"/>
          </a:p>
        </p:txBody>
      </p:sp>
      <p:pic>
        <p:nvPicPr>
          <p:cNvPr id="5" name="Picture 4" descr="1795-threegowns-columbia.jpg"/>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695700" y="894771"/>
            <a:ext cx="5448300" cy="5950813"/>
          </a:xfrm>
          <a:prstGeom prst="rect">
            <a:avLst/>
          </a:prstGeom>
        </p:spPr>
      </p:pic>
    </p:spTree>
    <p:extLst>
      <p:ext uri="{BB962C8B-B14F-4D97-AF65-F5344CB8AC3E}">
        <p14:creationId xmlns:p14="http://schemas.microsoft.com/office/powerpoint/2010/main" val="28635050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485900" y="0"/>
            <a:ext cx="6168571" cy="6858000"/>
          </a:xfrm>
          <a:prstGeom prst="rect">
            <a:avLst/>
          </a:prstGeom>
        </p:spPr>
      </p:pic>
    </p:spTree>
    <p:extLst>
      <p:ext uri="{BB962C8B-B14F-4D97-AF65-F5344CB8AC3E}">
        <p14:creationId xmlns:p14="http://schemas.microsoft.com/office/powerpoint/2010/main" val="9360275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james-gillray-belle-chair.jpg"/>
          <p:cNvPicPr>
            <a:picLocks noChangeAspect="1"/>
          </p:cNvPicPr>
          <p:nvPr/>
        </p:nvPicPr>
        <p:blipFill rotWithShape="1">
          <a:blip r:embed="rId2">
            <a:extLst>
              <a:ext uri="{28A0092B-C50C-407E-A947-70E740481C1C}">
                <a14:useLocalDpi xmlns:a14="http://schemas.microsoft.com/office/drawing/2010/main" val="0"/>
              </a:ext>
            </a:extLst>
          </a:blip>
          <a:srcRect l="10717" t="22009" r="12937" b="9534"/>
          <a:stretch/>
        </p:blipFill>
        <p:spPr>
          <a:xfrm>
            <a:off x="1943100" y="0"/>
            <a:ext cx="5581650" cy="6854757"/>
          </a:xfrm>
          <a:prstGeom prst="rect">
            <a:avLst/>
          </a:prstGeom>
        </p:spPr>
      </p:pic>
    </p:spTree>
    <p:extLst>
      <p:ext uri="{BB962C8B-B14F-4D97-AF65-F5344CB8AC3E}">
        <p14:creationId xmlns:p14="http://schemas.microsoft.com/office/powerpoint/2010/main" val="7609678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29384" y="2212133"/>
            <a:ext cx="3664214" cy="4308872"/>
          </a:xfrm>
          <a:prstGeom prst="rect">
            <a:avLst/>
          </a:prstGeom>
          <a:noFill/>
        </p:spPr>
        <p:txBody>
          <a:bodyPr wrap="square" rtlCol="0">
            <a:spAutoFit/>
          </a:bodyPr>
          <a:lstStyle/>
          <a:p>
            <a:r>
              <a:rPr lang="en-US" i="1" dirty="0" smtClean="0"/>
              <a:t>Austen, Wednesday, 18 December 1798:</a:t>
            </a:r>
          </a:p>
          <a:p>
            <a:r>
              <a:rPr lang="en-US" sz="3200" dirty="0" smtClean="0"/>
              <a:t>“I believe I </a:t>
            </a:r>
            <a:r>
              <a:rPr lang="en-US" sz="3200" i="1" dirty="0" smtClean="0"/>
              <a:t>shall</a:t>
            </a:r>
            <a:r>
              <a:rPr lang="en-US" sz="3200" dirty="0" smtClean="0"/>
              <a:t> make my new gown like my robe, but the back of the latter is all in a piece with the tail, and will seven yards enable me to copy it in that respect?”</a:t>
            </a:r>
            <a:endParaRPr lang="en-US" sz="3200" dirty="0"/>
          </a:p>
        </p:txBody>
      </p:sp>
      <p:pic>
        <p:nvPicPr>
          <p:cNvPr id="4" name="Picture 3" descr="1800-02-ladmag?-afternoon.jpg"/>
          <p:cNvPicPr>
            <a:picLocks noChangeAspect="1"/>
          </p:cNvPicPr>
          <p:nvPr/>
        </p:nvPicPr>
        <p:blipFill rotWithShape="1">
          <a:blip r:embed="rId2">
            <a:extLst>
              <a:ext uri="{28A0092B-C50C-407E-A947-70E740481C1C}">
                <a14:useLocalDpi xmlns:a14="http://schemas.microsoft.com/office/drawing/2010/main" val="0"/>
              </a:ext>
            </a:extLst>
          </a:blip>
          <a:srcRect t="14913" r="391"/>
          <a:stretch/>
        </p:blipFill>
        <p:spPr>
          <a:xfrm>
            <a:off x="0" y="120204"/>
            <a:ext cx="4743450" cy="6760875"/>
          </a:xfrm>
          <a:prstGeom prst="rect">
            <a:avLst/>
          </a:prstGeom>
        </p:spPr>
      </p:pic>
      <p:sp>
        <p:nvSpPr>
          <p:cNvPr id="2" name="TextBox 1"/>
          <p:cNvSpPr txBox="1"/>
          <p:nvPr/>
        </p:nvSpPr>
        <p:spPr>
          <a:xfrm>
            <a:off x="4894438" y="600364"/>
            <a:ext cx="4134107" cy="954107"/>
          </a:xfrm>
          <a:prstGeom prst="rect">
            <a:avLst/>
          </a:prstGeom>
          <a:noFill/>
        </p:spPr>
        <p:txBody>
          <a:bodyPr wrap="square" rtlCol="0">
            <a:spAutoFit/>
          </a:bodyPr>
          <a:lstStyle/>
          <a:p>
            <a:r>
              <a:rPr lang="en-US" sz="2800" dirty="0" smtClean="0"/>
              <a:t>1800: big feather but small hair, narrower silhouette</a:t>
            </a:r>
            <a:endParaRPr lang="en-US" sz="2800" dirty="0"/>
          </a:p>
        </p:txBody>
      </p:sp>
    </p:spTree>
    <p:extLst>
      <p:ext uri="{BB962C8B-B14F-4D97-AF65-F5344CB8AC3E}">
        <p14:creationId xmlns:p14="http://schemas.microsoft.com/office/powerpoint/2010/main" val="10348880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colwil-1991-449-blue-cotton.jpg"/>
          <p:cNvPicPr>
            <a:picLocks noChangeAspect="1"/>
          </p:cNvPicPr>
          <p:nvPr/>
        </p:nvPicPr>
        <p:blipFill rotWithShape="1">
          <a:blip r:embed="rId3">
            <a:extLst>
              <a:ext uri="{28A0092B-C50C-407E-A947-70E740481C1C}">
                <a14:useLocalDpi xmlns:a14="http://schemas.microsoft.com/office/drawing/2010/main" val="0"/>
              </a:ext>
            </a:extLst>
          </a:blip>
          <a:srcRect l="18727" r="15543"/>
          <a:stretch/>
        </p:blipFill>
        <p:spPr>
          <a:xfrm>
            <a:off x="0" y="-38304"/>
            <a:ext cx="4305300" cy="6549940"/>
          </a:xfrm>
          <a:prstGeom prst="rect">
            <a:avLst/>
          </a:prstGeom>
        </p:spPr>
      </p:pic>
      <p:sp>
        <p:nvSpPr>
          <p:cNvPr id="3" name="TextBox 2"/>
          <p:cNvSpPr txBox="1"/>
          <p:nvPr/>
        </p:nvSpPr>
        <p:spPr>
          <a:xfrm>
            <a:off x="0" y="6519446"/>
            <a:ext cx="8219317" cy="338554"/>
          </a:xfrm>
          <a:prstGeom prst="rect">
            <a:avLst/>
          </a:prstGeom>
          <a:noFill/>
        </p:spPr>
        <p:txBody>
          <a:bodyPr wrap="none" rtlCol="0">
            <a:spAutoFit/>
          </a:bodyPr>
          <a:lstStyle/>
          <a:p>
            <a:r>
              <a:rPr lang="en-US" sz="1600" dirty="0" smtClean="0"/>
              <a:t>Round Gowns, c. 1800 (Colonial Williamsburg): trains, gathers to make shape, elbow-length sleeves</a:t>
            </a:r>
            <a:endParaRPr lang="en-US" sz="1600" dirty="0"/>
          </a:p>
        </p:txBody>
      </p:sp>
      <p:pic>
        <p:nvPicPr>
          <p:cNvPr id="4" name="Picture 3" descr="1800-colwill-1985-234-white-transition.jpg"/>
          <p:cNvPicPr>
            <a:picLocks noChangeAspect="1"/>
          </p:cNvPicPr>
          <p:nvPr/>
        </p:nvPicPr>
        <p:blipFill rotWithShape="1">
          <a:blip r:embed="rId4">
            <a:extLst>
              <a:ext uri="{28A0092B-C50C-407E-A947-70E740481C1C}">
                <a14:useLocalDpi xmlns:a14="http://schemas.microsoft.com/office/drawing/2010/main" val="0"/>
              </a:ext>
            </a:extLst>
          </a:blip>
          <a:srcRect l="16106" r="16218"/>
          <a:stretch/>
        </p:blipFill>
        <p:spPr>
          <a:xfrm>
            <a:off x="4737137" y="0"/>
            <a:ext cx="4406864" cy="6511636"/>
          </a:xfrm>
          <a:prstGeom prst="rect">
            <a:avLst/>
          </a:prstGeom>
        </p:spPr>
      </p:pic>
    </p:spTree>
    <p:extLst>
      <p:ext uri="{BB962C8B-B14F-4D97-AF65-F5344CB8AC3E}">
        <p14:creationId xmlns:p14="http://schemas.microsoft.com/office/powerpoint/2010/main" val="1118014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9-14 at 2.28.5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4858" y="1246243"/>
            <a:ext cx="3168884" cy="5582394"/>
          </a:xfrm>
          <a:prstGeom prst="rect">
            <a:avLst/>
          </a:prstGeom>
        </p:spPr>
      </p:pic>
      <p:pic>
        <p:nvPicPr>
          <p:cNvPr id="8" name="Picture 7" descr="Screen Shot 2015-09-14 at 2.29.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91569" y="1246243"/>
            <a:ext cx="3213549" cy="5582394"/>
          </a:xfrm>
          <a:prstGeom prst="rect">
            <a:avLst/>
          </a:prstGeom>
        </p:spPr>
      </p:pic>
      <p:pic>
        <p:nvPicPr>
          <p:cNvPr id="9" name="Picture 8" descr="Screen Shot 2015-09-14 at 2.29.1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8769" y="974703"/>
            <a:ext cx="4764829" cy="5853933"/>
          </a:xfrm>
          <a:prstGeom prst="rect">
            <a:avLst/>
          </a:prstGeom>
        </p:spPr>
      </p:pic>
      <p:sp>
        <p:nvSpPr>
          <p:cNvPr id="10" name="TextBox 9"/>
          <p:cNvSpPr txBox="1"/>
          <p:nvPr/>
        </p:nvSpPr>
        <p:spPr>
          <a:xfrm>
            <a:off x="885975" y="208491"/>
            <a:ext cx="7589852" cy="461665"/>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January 1809</a:t>
            </a:r>
            <a:endParaRPr lang="en-US" sz="2400" dirty="0"/>
          </a:p>
        </p:txBody>
      </p:sp>
    </p:spTree>
    <p:extLst>
      <p:ext uri="{BB962C8B-B14F-4D97-AF65-F5344CB8AC3E}">
        <p14:creationId xmlns:p14="http://schemas.microsoft.com/office/powerpoint/2010/main" val="297775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940" y="678579"/>
            <a:ext cx="7077093" cy="769441"/>
          </a:xfrm>
          <a:prstGeom prst="rect">
            <a:avLst/>
          </a:prstGeom>
          <a:noFill/>
        </p:spPr>
        <p:txBody>
          <a:bodyPr wrap="square" rtlCol="0">
            <a:spAutoFit/>
          </a:bodyPr>
          <a:lstStyle/>
          <a:p>
            <a:pPr algn="ctr"/>
            <a:r>
              <a:rPr lang="en-US" sz="4400" b="1" dirty="0" smtClean="0"/>
              <a:t>Why?</a:t>
            </a:r>
            <a:endParaRPr lang="en-US" sz="4400" b="1" dirty="0"/>
          </a:p>
        </p:txBody>
      </p:sp>
      <p:sp>
        <p:nvSpPr>
          <p:cNvPr id="3" name="TextBox 2"/>
          <p:cNvSpPr txBox="1"/>
          <p:nvPr/>
        </p:nvSpPr>
        <p:spPr>
          <a:xfrm>
            <a:off x="1671803" y="1971027"/>
            <a:ext cx="6345908" cy="3693319"/>
          </a:xfrm>
          <a:prstGeom prst="rect">
            <a:avLst/>
          </a:prstGeom>
          <a:noFill/>
        </p:spPr>
        <p:txBody>
          <a:bodyPr wrap="none" rtlCol="0">
            <a:spAutoFit/>
          </a:bodyPr>
          <a:lstStyle/>
          <a:p>
            <a:r>
              <a:rPr lang="en-US" sz="3600" dirty="0" smtClean="0"/>
              <a:t>Was it the Greek statues?</a:t>
            </a:r>
          </a:p>
          <a:p>
            <a:r>
              <a:rPr lang="en-US" sz="3600" dirty="0" smtClean="0"/>
              <a:t>Was it the French revolution?</a:t>
            </a:r>
          </a:p>
          <a:p>
            <a:r>
              <a:rPr lang="en-US" sz="3600" dirty="0" smtClean="0"/>
              <a:t>Was it the Indies (East and West)?</a:t>
            </a:r>
          </a:p>
          <a:p>
            <a:r>
              <a:rPr lang="en-US" sz="3600" dirty="0" smtClean="0"/>
              <a:t>Was it new technology?</a:t>
            </a:r>
          </a:p>
          <a:p>
            <a:r>
              <a:rPr lang="en-US" sz="3600" dirty="0"/>
              <a:t>Was it politics</a:t>
            </a:r>
            <a:r>
              <a:rPr lang="en-US" sz="3600" dirty="0" smtClean="0"/>
              <a:t>?</a:t>
            </a:r>
          </a:p>
          <a:p>
            <a:r>
              <a:rPr lang="en-US" sz="3600" dirty="0" smtClean="0"/>
              <a:t>Was it the price of muslin?</a:t>
            </a:r>
          </a:p>
          <a:p>
            <a:endParaRPr lang="en-US" dirty="0"/>
          </a:p>
        </p:txBody>
      </p:sp>
    </p:spTree>
    <p:extLst>
      <p:ext uri="{BB962C8B-B14F-4D97-AF65-F5344CB8AC3E}">
        <p14:creationId xmlns:p14="http://schemas.microsoft.com/office/powerpoint/2010/main" val="15276262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810corsetalanin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9238" y="0"/>
            <a:ext cx="2266545" cy="6727298"/>
          </a:xfrm>
          <a:prstGeom prst="rect">
            <a:avLst/>
          </a:prstGeom>
        </p:spPr>
      </p:pic>
      <p:pic>
        <p:nvPicPr>
          <p:cNvPr id="5" name="Picture 4" descr="1810-corset-mfab.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79818" y="368335"/>
            <a:ext cx="3831484" cy="5574809"/>
          </a:xfrm>
          <a:prstGeom prst="rect">
            <a:avLst/>
          </a:prstGeom>
        </p:spPr>
      </p:pic>
    </p:spTree>
    <p:extLst>
      <p:ext uri="{BB962C8B-B14F-4D97-AF65-F5344CB8AC3E}">
        <p14:creationId xmlns:p14="http://schemas.microsoft.com/office/powerpoint/2010/main" val="6271041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538"/>
            <a:ext cx="7313613" cy="868362"/>
          </a:xfrm>
        </p:spPr>
        <p:txBody>
          <a:bodyPr/>
          <a:lstStyle/>
          <a:p>
            <a:r>
              <a:rPr lang="en-US" smtClean="0"/>
              <a:t>Fashion during Austen’s life</a:t>
            </a:r>
            <a:endParaRPr lang="en-US" dirty="0"/>
          </a:p>
        </p:txBody>
      </p:sp>
      <p:sp>
        <p:nvSpPr>
          <p:cNvPr id="3" name="Content Placeholder 2"/>
          <p:cNvSpPr>
            <a:spLocks noGrp="1"/>
          </p:cNvSpPr>
          <p:nvPr>
            <p:ph idx="1"/>
          </p:nvPr>
        </p:nvSpPr>
        <p:spPr>
          <a:xfrm>
            <a:off x="438150" y="1371600"/>
            <a:ext cx="8439150" cy="5238750"/>
          </a:xfrm>
        </p:spPr>
        <p:txBody>
          <a:bodyPr>
            <a:noAutofit/>
          </a:bodyPr>
          <a:lstStyle/>
          <a:p>
            <a:pPr marL="1736725" indent="-1719263">
              <a:buNone/>
              <a:tabLst>
                <a:tab pos="1717675" algn="l"/>
              </a:tabLst>
            </a:pPr>
            <a:r>
              <a:rPr lang="en-US" sz="3000" dirty="0" smtClean="0">
                <a:solidFill>
                  <a:schemeClr val="bg1">
                    <a:lumMod val="75000"/>
                  </a:schemeClr>
                </a:solidFill>
              </a:rPr>
              <a:t>1775-1790:	Youth </a:t>
            </a:r>
            <a:r>
              <a:rPr lang="en-US" sz="3000" dirty="0" smtClean="0">
                <a:solidFill>
                  <a:schemeClr val="bg1">
                    <a:lumMod val="75000"/>
                  </a:schemeClr>
                </a:solidFill>
              </a:rPr>
              <a:t>– “horizontal” </a:t>
            </a:r>
            <a:r>
              <a:rPr lang="en-US" sz="3000" dirty="0" smtClean="0">
                <a:solidFill>
                  <a:schemeClr val="bg1">
                    <a:lumMod val="75000"/>
                  </a:schemeClr>
                </a:solidFill>
              </a:rPr>
              <a:t>structured silhouette</a:t>
            </a:r>
            <a:r>
              <a:rPr lang="en-US" sz="3000" dirty="0" smtClean="0">
                <a:solidFill>
                  <a:schemeClr val="bg1">
                    <a:lumMod val="75000"/>
                  </a:schemeClr>
                </a:solidFill>
              </a:rPr>
              <a:t>, natural waist, wide </a:t>
            </a:r>
            <a:r>
              <a:rPr lang="en-US" sz="3000" dirty="0" smtClean="0">
                <a:solidFill>
                  <a:schemeClr val="bg1">
                    <a:lumMod val="75000"/>
                  </a:schemeClr>
                </a:solidFill>
              </a:rPr>
              <a:t>skirts</a:t>
            </a:r>
          </a:p>
          <a:p>
            <a:pPr marL="1736725" indent="-1719263">
              <a:buNone/>
              <a:tabLst>
                <a:tab pos="1717675" algn="l"/>
              </a:tabLst>
            </a:pPr>
            <a:r>
              <a:rPr lang="en-US" sz="3000" dirty="0" smtClean="0">
                <a:solidFill>
                  <a:schemeClr val="bg1">
                    <a:lumMod val="75000"/>
                  </a:schemeClr>
                </a:solidFill>
              </a:rPr>
              <a:t>1795-1800:	1</a:t>
            </a:r>
            <a:r>
              <a:rPr lang="en-US" sz="3000" baseline="30000" dirty="0" smtClean="0">
                <a:solidFill>
                  <a:schemeClr val="bg1">
                    <a:lumMod val="75000"/>
                  </a:schemeClr>
                </a:solidFill>
              </a:rPr>
              <a:t>st</a:t>
            </a:r>
            <a:r>
              <a:rPr lang="en-US" sz="3000" dirty="0" smtClean="0">
                <a:solidFill>
                  <a:schemeClr val="bg1">
                    <a:lumMod val="75000"/>
                  </a:schemeClr>
                </a:solidFill>
              </a:rPr>
              <a:t> </a:t>
            </a:r>
            <a:r>
              <a:rPr lang="en-US" sz="3000" dirty="0" smtClean="0">
                <a:solidFill>
                  <a:schemeClr val="bg1">
                    <a:lumMod val="75000"/>
                  </a:schemeClr>
                </a:solidFill>
              </a:rPr>
              <a:t>novels – waists move up, </a:t>
            </a:r>
            <a:r>
              <a:rPr lang="en-US" sz="3000" dirty="0" smtClean="0">
                <a:solidFill>
                  <a:schemeClr val="bg1">
                    <a:lumMod val="75000"/>
                  </a:schemeClr>
                </a:solidFill>
              </a:rPr>
              <a:t>lightweight fabrics (muslin), more vertical but full</a:t>
            </a:r>
            <a:endParaRPr lang="en-US" sz="3000" dirty="0" smtClean="0">
              <a:solidFill>
                <a:schemeClr val="bg1">
                  <a:lumMod val="75000"/>
                </a:schemeClr>
              </a:solidFill>
            </a:endParaRPr>
          </a:p>
          <a:p>
            <a:pPr marL="1736725" indent="-1719263">
              <a:spcBef>
                <a:spcPts val="800"/>
              </a:spcBef>
              <a:buNone/>
              <a:tabLst>
                <a:tab pos="1717675" algn="l"/>
              </a:tabLst>
            </a:pPr>
            <a:r>
              <a:rPr lang="en-US" sz="3000" dirty="0" smtClean="0"/>
              <a:t>1801-1806:	Bath </a:t>
            </a:r>
            <a:r>
              <a:rPr lang="en-US" sz="3000" dirty="0" smtClean="0"/>
              <a:t>years – </a:t>
            </a:r>
            <a:r>
              <a:rPr lang="en-US" sz="3000" dirty="0" smtClean="0"/>
              <a:t>“</a:t>
            </a:r>
            <a:r>
              <a:rPr lang="en-US" sz="3000" dirty="0" smtClean="0"/>
              <a:t>Greek columns”</a:t>
            </a:r>
          </a:p>
          <a:p>
            <a:pPr marL="1736725" indent="-1719263">
              <a:spcBef>
                <a:spcPts val="800"/>
              </a:spcBef>
              <a:buNone/>
              <a:tabLst>
                <a:tab pos="1717675" algn="l"/>
              </a:tabLst>
            </a:pPr>
            <a:r>
              <a:rPr lang="en-US" sz="3000" dirty="0" smtClean="0">
                <a:solidFill>
                  <a:schemeClr val="bg1">
                    <a:lumMod val="75000"/>
                  </a:schemeClr>
                </a:solidFill>
              </a:rPr>
              <a:t>1807-1811:	more </a:t>
            </a:r>
            <a:r>
              <a:rPr lang="en-US" sz="3000" dirty="0" smtClean="0">
                <a:solidFill>
                  <a:schemeClr val="bg1">
                    <a:lumMod val="75000"/>
                  </a:schemeClr>
                </a:solidFill>
              </a:rPr>
              <a:t>fitted, the </a:t>
            </a:r>
            <a:r>
              <a:rPr lang="en-US" sz="3000" dirty="0" smtClean="0">
                <a:solidFill>
                  <a:schemeClr val="bg1">
                    <a:lumMod val="75000"/>
                  </a:schemeClr>
                </a:solidFill>
              </a:rPr>
              <a:t>center </a:t>
            </a:r>
            <a:r>
              <a:rPr lang="en-US" sz="3000" dirty="0" smtClean="0">
                <a:solidFill>
                  <a:schemeClr val="bg1">
                    <a:lumMod val="75000"/>
                  </a:schemeClr>
                </a:solidFill>
              </a:rPr>
              <a:t>line </a:t>
            </a:r>
            <a:r>
              <a:rPr lang="en-US" sz="3000" dirty="0" smtClean="0">
                <a:solidFill>
                  <a:schemeClr val="bg1">
                    <a:lumMod val="75000"/>
                  </a:schemeClr>
                </a:solidFill>
              </a:rPr>
              <a:t>craze</a:t>
            </a:r>
            <a:endParaRPr lang="en-US" sz="3000" dirty="0" smtClean="0">
              <a:solidFill>
                <a:schemeClr val="bg1">
                  <a:lumMod val="75000"/>
                </a:schemeClr>
              </a:solidFill>
            </a:endParaRPr>
          </a:p>
          <a:p>
            <a:pPr marL="1736725" indent="-1719263">
              <a:spcBef>
                <a:spcPts val="800"/>
              </a:spcBef>
              <a:buNone/>
              <a:tabLst>
                <a:tab pos="1717675" algn="l"/>
              </a:tabLst>
            </a:pPr>
            <a:r>
              <a:rPr lang="en-US" sz="3000" dirty="0" smtClean="0">
                <a:solidFill>
                  <a:schemeClr val="bg1">
                    <a:lumMod val="75000"/>
                  </a:schemeClr>
                </a:solidFill>
              </a:rPr>
              <a:t>1811-1817:	emphasis on bodice, </a:t>
            </a:r>
            <a:r>
              <a:rPr lang="en-US" sz="3000" dirty="0" smtClean="0">
                <a:solidFill>
                  <a:schemeClr val="bg1">
                    <a:lumMod val="75000"/>
                  </a:schemeClr>
                </a:solidFill>
              </a:rPr>
              <a:t>more decoration, skirts widen at </a:t>
            </a:r>
            <a:r>
              <a:rPr lang="en-US" sz="3000" dirty="0" smtClean="0">
                <a:solidFill>
                  <a:schemeClr val="bg1">
                    <a:lumMod val="75000"/>
                  </a:schemeClr>
                </a:solidFill>
              </a:rPr>
              <a:t>hem</a:t>
            </a:r>
          </a:p>
          <a:p>
            <a:pPr marL="1736725" indent="-1719263">
              <a:spcBef>
                <a:spcPts val="800"/>
              </a:spcBef>
              <a:buNone/>
              <a:tabLst>
                <a:tab pos="1717675" algn="l"/>
              </a:tabLst>
            </a:pPr>
            <a:r>
              <a:rPr lang="en-US" sz="3000" dirty="0" smtClean="0">
                <a:solidFill>
                  <a:schemeClr val="bg1">
                    <a:lumMod val="75000"/>
                  </a:schemeClr>
                </a:solidFill>
              </a:rPr>
              <a:t>After 1817: more </a:t>
            </a:r>
            <a:r>
              <a:rPr lang="en-US" sz="3000" dirty="0" smtClean="0">
                <a:solidFill>
                  <a:schemeClr val="bg1">
                    <a:lumMod val="75000"/>
                  </a:schemeClr>
                </a:solidFill>
              </a:rPr>
              <a:t>width at hem, waist starts to drop</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55455" y="2501592"/>
            <a:ext cx="2288545" cy="4356408"/>
          </a:xfrm>
          <a:prstGeom prst="rect">
            <a:avLst/>
          </a:prstGeom>
        </p:spPr>
      </p:pic>
    </p:spTree>
    <p:extLst>
      <p:ext uri="{BB962C8B-B14F-4D97-AF65-F5344CB8AC3E}">
        <p14:creationId xmlns:p14="http://schemas.microsoft.com/office/powerpoint/2010/main" val="4524566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8108"/>
            <a:ext cx="4738425" cy="7546108"/>
          </a:xfrm>
          <a:prstGeom prst="rect">
            <a:avLst/>
          </a:prstGeom>
        </p:spPr>
      </p:pic>
      <p:pic>
        <p:nvPicPr>
          <p:cNvPr id="3" name="Picture 2" descr="1800-artstor-pinkback-AMICO_CLARK_10390276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0987" y="-343975"/>
            <a:ext cx="4734331" cy="7334273"/>
          </a:xfrm>
          <a:prstGeom prst="rect">
            <a:avLst/>
          </a:prstGeom>
        </p:spPr>
      </p:pic>
      <p:sp>
        <p:nvSpPr>
          <p:cNvPr id="4" name="TextBox 3"/>
          <p:cNvSpPr txBox="1"/>
          <p:nvPr/>
        </p:nvSpPr>
        <p:spPr>
          <a:xfrm>
            <a:off x="476216" y="13230"/>
            <a:ext cx="8303926" cy="646331"/>
          </a:xfrm>
          <a:prstGeom prst="rect">
            <a:avLst/>
          </a:prstGeom>
          <a:noFill/>
        </p:spPr>
        <p:txBody>
          <a:bodyPr wrap="none" rtlCol="0">
            <a:spAutoFit/>
          </a:bodyPr>
          <a:lstStyle/>
          <a:p>
            <a:r>
              <a:rPr lang="en-US" sz="3600" dirty="0" smtClean="0"/>
              <a:t>1800-1808: tall and narrow, less fabric, trains</a:t>
            </a:r>
            <a:endParaRPr lang="en-US" sz="3600" dirty="0"/>
          </a:p>
        </p:txBody>
      </p:sp>
    </p:spTree>
    <p:extLst>
      <p:ext uri="{BB962C8B-B14F-4D97-AF65-F5344CB8AC3E}">
        <p14:creationId xmlns:p14="http://schemas.microsoft.com/office/powerpoint/2010/main" val="35868896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41" y="-247105"/>
            <a:ext cx="5004832" cy="7637495"/>
          </a:xfrm>
          <a:prstGeom prst="rect">
            <a:avLst/>
          </a:prstGeom>
        </p:spPr>
      </p:pic>
      <p:pic>
        <p:nvPicPr>
          <p:cNvPr id="4" name="Picture 3" descr="1797-muslin-glov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9399" y="1009650"/>
            <a:ext cx="3399354" cy="5848350"/>
          </a:xfrm>
          <a:prstGeom prst="rect">
            <a:avLst/>
          </a:prstGeom>
        </p:spPr>
      </p:pic>
      <p:cxnSp>
        <p:nvCxnSpPr>
          <p:cNvPr id="6" name="Straight Connector 5"/>
          <p:cNvCxnSpPr/>
          <p:nvPr/>
        </p:nvCxnSpPr>
        <p:spPr>
          <a:xfrm flipV="1">
            <a:off x="475182" y="6644495"/>
            <a:ext cx="6865441" cy="2646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475182" y="1780203"/>
            <a:ext cx="6865441" cy="2646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6114828" y="2014910"/>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507657" y="801380"/>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2821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220" y="-1"/>
            <a:ext cx="3743589" cy="3910435"/>
          </a:xfrm>
          <a:prstGeom prst="rect">
            <a:avLst/>
          </a:prstGeom>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6471901" y="0"/>
            <a:ext cx="2672099" cy="6451356"/>
          </a:xfrm>
          <a:prstGeom prst="rect">
            <a:avLst/>
          </a:prstGeom>
        </p:spPr>
      </p:pic>
      <p:pic>
        <p:nvPicPr>
          <p:cNvPr id="4" name="Picture 3" descr="mamalouc512-correc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717" y="3060700"/>
            <a:ext cx="2413000" cy="3797300"/>
          </a:xfrm>
          <a:prstGeom prst="rect">
            <a:avLst/>
          </a:prstGeom>
        </p:spPr>
      </p:pic>
      <p:sp>
        <p:nvSpPr>
          <p:cNvPr id="6" name="TextBox 5"/>
          <p:cNvSpPr txBox="1"/>
          <p:nvPr/>
        </p:nvSpPr>
        <p:spPr>
          <a:xfrm>
            <a:off x="39686" y="476273"/>
            <a:ext cx="3484564" cy="6278642"/>
          </a:xfrm>
          <a:prstGeom prst="rect">
            <a:avLst/>
          </a:prstGeom>
          <a:noFill/>
        </p:spPr>
        <p:txBody>
          <a:bodyPr wrap="square" rtlCol="0">
            <a:spAutoFit/>
          </a:bodyPr>
          <a:lstStyle/>
          <a:p>
            <a:r>
              <a:rPr lang="en-US" i="1" dirty="0" smtClean="0"/>
              <a:t>Austen, Tuesday</a:t>
            </a:r>
            <a:r>
              <a:rPr lang="en-US" i="1" dirty="0"/>
              <a:t>, 8 January 1799: </a:t>
            </a:r>
            <a:endParaRPr lang="en-US" i="1" dirty="0" smtClean="0"/>
          </a:p>
          <a:p>
            <a:r>
              <a:rPr lang="en-US" sz="3200" dirty="0" smtClean="0"/>
              <a:t>“I </a:t>
            </a:r>
            <a:r>
              <a:rPr lang="en-US" sz="3200" dirty="0"/>
              <a:t>am not to wear my white satin cap to-night, after all; I am to wear a </a:t>
            </a:r>
            <a:r>
              <a:rPr lang="en-US" sz="3200" dirty="0" err="1"/>
              <a:t>mamalone</a:t>
            </a:r>
            <a:r>
              <a:rPr lang="en-US" sz="3200" dirty="0"/>
              <a:t> [</a:t>
            </a:r>
            <a:r>
              <a:rPr lang="en-US" sz="3200" dirty="0" err="1" smtClean="0"/>
              <a:t>mameluke</a:t>
            </a:r>
            <a:r>
              <a:rPr lang="en-US" sz="3200" dirty="0" smtClean="0"/>
              <a:t>] </a:t>
            </a:r>
            <a:r>
              <a:rPr lang="en-US" sz="3200" dirty="0"/>
              <a:t>cap </a:t>
            </a:r>
            <a:r>
              <a:rPr lang="en-US" sz="3200" dirty="0" smtClean="0"/>
              <a:t>instead</a:t>
            </a:r>
            <a:r>
              <a:rPr lang="en-US" sz="3200" dirty="0" smtClean="0"/>
              <a:t>…</a:t>
            </a:r>
          </a:p>
          <a:p>
            <a:r>
              <a:rPr lang="en-US" sz="3200" dirty="0" smtClean="0"/>
              <a:t>It </a:t>
            </a:r>
            <a:r>
              <a:rPr lang="en-US" sz="3200" dirty="0"/>
              <a:t>is all the fashion now; worn at the opera, and by Lady </a:t>
            </a:r>
            <a:r>
              <a:rPr lang="en-US" sz="3200" dirty="0" err="1"/>
              <a:t>Mildmays</a:t>
            </a:r>
            <a:r>
              <a:rPr lang="en-US" sz="3200" dirty="0"/>
              <a:t> at </a:t>
            </a:r>
            <a:r>
              <a:rPr lang="en-US" sz="3200" dirty="0" err="1"/>
              <a:t>Hackwood</a:t>
            </a:r>
            <a:r>
              <a:rPr lang="en-US" sz="3200" dirty="0"/>
              <a:t> balls</a:t>
            </a:r>
            <a:r>
              <a:rPr lang="en-US" sz="3200" dirty="0" smtClean="0"/>
              <a:t>.”</a:t>
            </a:r>
            <a:endParaRPr lang="en-US" sz="3200" dirty="0" smtClean="0"/>
          </a:p>
        </p:txBody>
      </p:sp>
    </p:spTree>
    <p:extLst>
      <p:ext uri="{BB962C8B-B14F-4D97-AF65-F5344CB8AC3E}">
        <p14:creationId xmlns:p14="http://schemas.microsoft.com/office/powerpoint/2010/main" val="15477353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3566626"/>
            <a:ext cx="4572001" cy="3354765"/>
          </a:xfrm>
          <a:prstGeom prst="rect">
            <a:avLst/>
          </a:prstGeom>
          <a:noFill/>
        </p:spPr>
        <p:txBody>
          <a:bodyPr wrap="square" rtlCol="0">
            <a:spAutoFit/>
          </a:bodyPr>
          <a:lstStyle/>
          <a:p>
            <a:r>
              <a:rPr lang="en-US" sz="2800" dirty="0" smtClean="0"/>
              <a:t>“</a:t>
            </a:r>
            <a:r>
              <a:rPr lang="en-US" sz="2800" dirty="0"/>
              <a:t>She [Madame Bonaparte] has made a great noise here, and mobs of boys have crowded round her splendid equipage to see what I hope will not often be seen in this country, an almost naked woman</a:t>
            </a:r>
            <a:r>
              <a:rPr lang="en-US" sz="2800" dirty="0" smtClean="0"/>
              <a:t>.” </a:t>
            </a:r>
            <a:r>
              <a:rPr lang="en-US" dirty="0" smtClean="0"/>
              <a:t>(Rosalie </a:t>
            </a:r>
            <a:r>
              <a:rPr lang="en-US" dirty="0" smtClean="0"/>
              <a:t>Calvert, </a:t>
            </a:r>
            <a:r>
              <a:rPr lang="en-US" dirty="0" smtClean="0"/>
              <a:t>Baltimore)</a:t>
            </a:r>
            <a:endParaRPr lang="en-US" dirty="0"/>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6439" r="9268" b="6902"/>
          <a:stretch/>
        </p:blipFill>
        <p:spPr>
          <a:xfrm>
            <a:off x="4374881" y="247649"/>
            <a:ext cx="4788170" cy="6610351"/>
          </a:xfrm>
          <a:prstGeom prst="rect">
            <a:avLst/>
          </a:prstGeom>
        </p:spPr>
      </p:pic>
      <p:pic>
        <p:nvPicPr>
          <p:cNvPr id="3" name="Picture 2"/>
          <p:cNvPicPr>
            <a:picLocks noChangeAspect="1"/>
          </p:cNvPicPr>
          <p:nvPr/>
        </p:nvPicPr>
        <p:blipFill>
          <a:blip r:embed="rId5"/>
          <a:stretch>
            <a:fillRect/>
          </a:stretch>
        </p:blipFill>
        <p:spPr>
          <a:xfrm>
            <a:off x="6269182" y="-88068"/>
            <a:ext cx="2912737" cy="3504045"/>
          </a:xfrm>
          <a:prstGeom prst="rect">
            <a:avLst/>
          </a:prstGeom>
        </p:spPr>
      </p:pic>
      <p:pic>
        <p:nvPicPr>
          <p:cNvPr id="2" name="Picture 1"/>
          <p:cNvPicPr>
            <a:picLocks noChangeAspect="1"/>
          </p:cNvPicPr>
          <p:nvPr/>
        </p:nvPicPr>
        <p:blipFill rotWithShape="1">
          <a:blip r:embed="rId6"/>
          <a:srcRect l="9175" t="6933" b="33257"/>
          <a:stretch/>
        </p:blipFill>
        <p:spPr>
          <a:xfrm>
            <a:off x="25737" y="247649"/>
            <a:ext cx="4323405" cy="3318977"/>
          </a:xfrm>
          <a:prstGeom prst="rect">
            <a:avLst/>
          </a:prstGeom>
        </p:spPr>
      </p:pic>
    </p:spTree>
    <p:extLst>
      <p:ext uri="{BB962C8B-B14F-4D97-AF65-F5344CB8AC3E}">
        <p14:creationId xmlns:p14="http://schemas.microsoft.com/office/powerpoint/2010/main" val="29944494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ames-gillray-graces-wi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56" y="-317516"/>
            <a:ext cx="9829474" cy="7175516"/>
          </a:xfrm>
          <a:prstGeom prst="rect">
            <a:avLst/>
          </a:prstGeom>
        </p:spPr>
      </p:pic>
    </p:spTree>
    <p:extLst>
      <p:ext uri="{BB962C8B-B14F-4D97-AF65-F5344CB8AC3E}">
        <p14:creationId xmlns:p14="http://schemas.microsoft.com/office/powerpoint/2010/main" val="5680265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gilray-ladiesdress-asit-soonwillb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011" y="0"/>
            <a:ext cx="4479403" cy="6858000"/>
          </a:xfrm>
          <a:prstGeom prst="rect">
            <a:avLst/>
          </a:prstGeom>
        </p:spPr>
      </p:pic>
    </p:spTree>
    <p:extLst>
      <p:ext uri="{BB962C8B-B14F-4D97-AF65-F5344CB8AC3E}">
        <p14:creationId xmlns:p14="http://schemas.microsoft.com/office/powerpoint/2010/main" val="23430812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bumbes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56" y="681685"/>
            <a:ext cx="8549314" cy="6037953"/>
          </a:xfrm>
          <a:prstGeom prst="rect">
            <a:avLst/>
          </a:prstGeom>
        </p:spPr>
      </p:pic>
      <p:sp>
        <p:nvSpPr>
          <p:cNvPr id="3" name="TextBox 2"/>
          <p:cNvSpPr txBox="1"/>
          <p:nvPr/>
        </p:nvSpPr>
        <p:spPr>
          <a:xfrm>
            <a:off x="0" y="140366"/>
            <a:ext cx="9240555" cy="646331"/>
          </a:xfrm>
          <a:prstGeom prst="rect">
            <a:avLst/>
          </a:prstGeom>
          <a:noFill/>
        </p:spPr>
        <p:txBody>
          <a:bodyPr wrap="none" rtlCol="0">
            <a:spAutoFit/>
          </a:bodyPr>
          <a:lstStyle/>
          <a:p>
            <a:r>
              <a:rPr lang="en-US" dirty="0" smtClean="0"/>
              <a:t>The year 1740, a Lady’s full dress of </a:t>
            </a:r>
            <a:r>
              <a:rPr lang="en-US" dirty="0" err="1" smtClean="0"/>
              <a:t>Bombazeen</a:t>
            </a:r>
            <a:r>
              <a:rPr lang="en-US" dirty="0" smtClean="0"/>
              <a:t>. The year 1807, a Lady’s undress of “Bum-Be-Seen.”</a:t>
            </a:r>
          </a:p>
          <a:p>
            <a:endParaRPr lang="en-US" dirty="0"/>
          </a:p>
        </p:txBody>
      </p:sp>
    </p:spTree>
    <p:extLst>
      <p:ext uri="{BB962C8B-B14F-4D97-AF65-F5344CB8AC3E}">
        <p14:creationId xmlns:p14="http://schemas.microsoft.com/office/powerpoint/2010/main" val="4140003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5941" y="2010716"/>
            <a:ext cx="3074592" cy="2493596"/>
          </a:xfrm>
        </p:spPr>
        <p:txBody>
          <a:bodyPr/>
          <a:lstStyle/>
          <a:p>
            <a:r>
              <a:rPr lang="en-US" sz="2400" dirty="0"/>
              <a:t>Worcester Gazette. (Worcester, </a:t>
            </a:r>
            <a:r>
              <a:rPr lang="en-US" sz="2400" dirty="0" smtClean="0"/>
              <a:t>MA) </a:t>
            </a:r>
            <a:r>
              <a:rPr lang="en-US" sz="2400" dirty="0"/>
              <a:t>• 06-07-1809</a:t>
            </a:r>
          </a:p>
        </p:txBody>
      </p:sp>
      <p:pic>
        <p:nvPicPr>
          <p:cNvPr id="5" name="Picture 4" descr="Screen Shot 2015-09-14 at 2.32.1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438" y="0"/>
            <a:ext cx="4965700" cy="6642100"/>
          </a:xfrm>
          <a:prstGeom prst="rect">
            <a:avLst/>
          </a:prstGeom>
        </p:spPr>
      </p:pic>
    </p:spTree>
    <p:extLst>
      <p:ext uri="{BB962C8B-B14F-4D97-AF65-F5344CB8AC3E}">
        <p14:creationId xmlns:p14="http://schemas.microsoft.com/office/powerpoint/2010/main" val="2165887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538"/>
            <a:ext cx="7313613" cy="868362"/>
          </a:xfrm>
        </p:spPr>
        <p:txBody>
          <a:bodyPr/>
          <a:lstStyle/>
          <a:p>
            <a:r>
              <a:rPr lang="en-US" smtClean="0"/>
              <a:t>Fashion during Austen’s life</a:t>
            </a:r>
            <a:endParaRPr lang="en-US" dirty="0"/>
          </a:p>
        </p:txBody>
      </p:sp>
      <p:sp>
        <p:nvSpPr>
          <p:cNvPr id="3" name="Content Placeholder 2"/>
          <p:cNvSpPr>
            <a:spLocks noGrp="1"/>
          </p:cNvSpPr>
          <p:nvPr>
            <p:ph idx="1"/>
          </p:nvPr>
        </p:nvSpPr>
        <p:spPr>
          <a:xfrm>
            <a:off x="438150" y="1371600"/>
            <a:ext cx="8439150" cy="5238750"/>
          </a:xfrm>
        </p:spPr>
        <p:txBody>
          <a:bodyPr>
            <a:noAutofit/>
          </a:bodyPr>
          <a:lstStyle/>
          <a:p>
            <a:pPr marL="1736725" indent="-1719263">
              <a:buNone/>
              <a:tabLst>
                <a:tab pos="1717675" algn="l"/>
              </a:tabLst>
            </a:pPr>
            <a:r>
              <a:rPr lang="en-US" sz="3000" dirty="0" smtClean="0">
                <a:solidFill>
                  <a:schemeClr val="bg1">
                    <a:lumMod val="75000"/>
                  </a:schemeClr>
                </a:solidFill>
              </a:rPr>
              <a:t>1775-1790:	Youth </a:t>
            </a:r>
            <a:r>
              <a:rPr lang="en-US" sz="3000" dirty="0" smtClean="0">
                <a:solidFill>
                  <a:schemeClr val="bg1">
                    <a:lumMod val="75000"/>
                  </a:schemeClr>
                </a:solidFill>
              </a:rPr>
              <a:t>– “horizontal” </a:t>
            </a:r>
            <a:r>
              <a:rPr lang="en-US" sz="3000" dirty="0" smtClean="0">
                <a:solidFill>
                  <a:schemeClr val="bg1">
                    <a:lumMod val="75000"/>
                  </a:schemeClr>
                </a:solidFill>
              </a:rPr>
              <a:t>structured silhouette</a:t>
            </a:r>
            <a:r>
              <a:rPr lang="en-US" sz="3000" dirty="0" smtClean="0">
                <a:solidFill>
                  <a:schemeClr val="bg1">
                    <a:lumMod val="75000"/>
                  </a:schemeClr>
                </a:solidFill>
              </a:rPr>
              <a:t>, natural waist, wide </a:t>
            </a:r>
            <a:r>
              <a:rPr lang="en-US" sz="3000" dirty="0" smtClean="0">
                <a:solidFill>
                  <a:schemeClr val="bg1">
                    <a:lumMod val="75000"/>
                  </a:schemeClr>
                </a:solidFill>
              </a:rPr>
              <a:t>skirts</a:t>
            </a:r>
          </a:p>
          <a:p>
            <a:pPr marL="1736725" indent="-1719263">
              <a:buNone/>
              <a:tabLst>
                <a:tab pos="1717675" algn="l"/>
              </a:tabLst>
            </a:pPr>
            <a:r>
              <a:rPr lang="en-US" sz="3000" dirty="0" smtClean="0">
                <a:solidFill>
                  <a:schemeClr val="bg1">
                    <a:lumMod val="75000"/>
                  </a:schemeClr>
                </a:solidFill>
              </a:rPr>
              <a:t>1795-1800:	1</a:t>
            </a:r>
            <a:r>
              <a:rPr lang="en-US" sz="3000" baseline="30000" dirty="0" smtClean="0">
                <a:solidFill>
                  <a:schemeClr val="bg1">
                    <a:lumMod val="75000"/>
                  </a:schemeClr>
                </a:solidFill>
              </a:rPr>
              <a:t>st</a:t>
            </a:r>
            <a:r>
              <a:rPr lang="en-US" sz="3000" dirty="0" smtClean="0">
                <a:solidFill>
                  <a:schemeClr val="bg1">
                    <a:lumMod val="75000"/>
                  </a:schemeClr>
                </a:solidFill>
              </a:rPr>
              <a:t> </a:t>
            </a:r>
            <a:r>
              <a:rPr lang="en-US" sz="3000" dirty="0" smtClean="0">
                <a:solidFill>
                  <a:schemeClr val="bg1">
                    <a:lumMod val="75000"/>
                  </a:schemeClr>
                </a:solidFill>
              </a:rPr>
              <a:t>novels – waists move up, </a:t>
            </a:r>
            <a:r>
              <a:rPr lang="en-US" sz="3000" dirty="0" smtClean="0">
                <a:solidFill>
                  <a:schemeClr val="bg1">
                    <a:lumMod val="75000"/>
                  </a:schemeClr>
                </a:solidFill>
              </a:rPr>
              <a:t>lightweight fabrics (muslin), more vertical but full</a:t>
            </a:r>
            <a:endParaRPr lang="en-US" sz="3000" dirty="0" smtClean="0">
              <a:solidFill>
                <a:schemeClr val="bg1">
                  <a:lumMod val="75000"/>
                </a:schemeClr>
              </a:solidFill>
            </a:endParaRPr>
          </a:p>
          <a:p>
            <a:pPr marL="1736725" indent="-1719263">
              <a:spcBef>
                <a:spcPts val="800"/>
              </a:spcBef>
              <a:buNone/>
              <a:tabLst>
                <a:tab pos="1717675" algn="l"/>
              </a:tabLst>
            </a:pPr>
            <a:r>
              <a:rPr lang="en-US" sz="3000" dirty="0" smtClean="0">
                <a:solidFill>
                  <a:schemeClr val="bg1">
                    <a:lumMod val="75000"/>
                  </a:schemeClr>
                </a:solidFill>
              </a:rPr>
              <a:t>1801-1806:	Bath </a:t>
            </a:r>
            <a:r>
              <a:rPr lang="en-US" sz="3000" dirty="0" smtClean="0">
                <a:solidFill>
                  <a:schemeClr val="bg1">
                    <a:lumMod val="75000"/>
                  </a:schemeClr>
                </a:solidFill>
              </a:rPr>
              <a:t>years – </a:t>
            </a:r>
            <a:r>
              <a:rPr lang="en-US" sz="3000" dirty="0" smtClean="0">
                <a:solidFill>
                  <a:schemeClr val="bg1">
                    <a:lumMod val="75000"/>
                  </a:schemeClr>
                </a:solidFill>
              </a:rPr>
              <a:t>“</a:t>
            </a:r>
            <a:r>
              <a:rPr lang="en-US" sz="3000" dirty="0" smtClean="0">
                <a:solidFill>
                  <a:schemeClr val="bg1">
                    <a:lumMod val="75000"/>
                  </a:schemeClr>
                </a:solidFill>
              </a:rPr>
              <a:t>Greek columns”</a:t>
            </a:r>
          </a:p>
          <a:p>
            <a:pPr marL="1736725" indent="-1719263">
              <a:spcBef>
                <a:spcPts val="800"/>
              </a:spcBef>
              <a:buNone/>
              <a:tabLst>
                <a:tab pos="1717675" algn="l"/>
              </a:tabLst>
            </a:pPr>
            <a:r>
              <a:rPr lang="en-US" sz="3000" dirty="0" smtClean="0"/>
              <a:t>1807-1811:	more </a:t>
            </a:r>
            <a:r>
              <a:rPr lang="en-US" sz="3000" dirty="0" smtClean="0"/>
              <a:t>fitted, the </a:t>
            </a:r>
            <a:r>
              <a:rPr lang="en-US" sz="3000" dirty="0" smtClean="0"/>
              <a:t>center </a:t>
            </a:r>
            <a:r>
              <a:rPr lang="en-US" sz="3000" dirty="0" smtClean="0"/>
              <a:t>line </a:t>
            </a:r>
            <a:r>
              <a:rPr lang="en-US" sz="3000" dirty="0" smtClean="0"/>
              <a:t>craze</a:t>
            </a:r>
            <a:endParaRPr lang="en-US" sz="3000" dirty="0" smtClean="0"/>
          </a:p>
          <a:p>
            <a:pPr marL="1736725" indent="-1719263">
              <a:spcBef>
                <a:spcPts val="800"/>
              </a:spcBef>
              <a:buNone/>
              <a:tabLst>
                <a:tab pos="1717675" algn="l"/>
              </a:tabLst>
            </a:pPr>
            <a:r>
              <a:rPr lang="en-US" sz="3000" dirty="0" smtClean="0">
                <a:solidFill>
                  <a:schemeClr val="bg1">
                    <a:lumMod val="75000"/>
                  </a:schemeClr>
                </a:solidFill>
              </a:rPr>
              <a:t>1811-1817:	emphasis on bodice, </a:t>
            </a:r>
            <a:r>
              <a:rPr lang="en-US" sz="3000" dirty="0" smtClean="0">
                <a:solidFill>
                  <a:schemeClr val="bg1">
                    <a:lumMod val="75000"/>
                  </a:schemeClr>
                </a:solidFill>
              </a:rPr>
              <a:t>more decoration, skirts widen at </a:t>
            </a:r>
            <a:r>
              <a:rPr lang="en-US" sz="3000" dirty="0" smtClean="0">
                <a:solidFill>
                  <a:schemeClr val="bg1">
                    <a:lumMod val="75000"/>
                  </a:schemeClr>
                </a:solidFill>
              </a:rPr>
              <a:t>hem</a:t>
            </a:r>
          </a:p>
          <a:p>
            <a:pPr marL="1736725" indent="-1719263">
              <a:spcBef>
                <a:spcPts val="800"/>
              </a:spcBef>
              <a:buNone/>
              <a:tabLst>
                <a:tab pos="1717675" algn="l"/>
              </a:tabLst>
            </a:pPr>
            <a:r>
              <a:rPr lang="en-US" sz="3000" dirty="0" smtClean="0">
                <a:solidFill>
                  <a:schemeClr val="bg1">
                    <a:lumMod val="75000"/>
                  </a:schemeClr>
                </a:solidFill>
              </a:rPr>
              <a:t>After 1817: more </a:t>
            </a:r>
            <a:r>
              <a:rPr lang="en-US" sz="3000" dirty="0" smtClean="0">
                <a:solidFill>
                  <a:schemeClr val="bg1">
                    <a:lumMod val="75000"/>
                  </a:schemeClr>
                </a:solidFill>
              </a:rPr>
              <a:t>width at hem, waist starts to drop</a:t>
            </a:r>
          </a:p>
        </p:txBody>
      </p:sp>
    </p:spTree>
    <p:extLst>
      <p:ext uri="{BB962C8B-B14F-4D97-AF65-F5344CB8AC3E}">
        <p14:creationId xmlns:p14="http://schemas.microsoft.com/office/powerpoint/2010/main" val="6994600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wu-ack-balldres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078" y="0"/>
            <a:ext cx="4112522" cy="6858000"/>
          </a:xfrm>
          <a:prstGeom prst="rect">
            <a:avLst/>
          </a:prstGeom>
        </p:spPr>
      </p:pic>
      <p:sp>
        <p:nvSpPr>
          <p:cNvPr id="4" name="TextBox 3"/>
          <p:cNvSpPr txBox="1"/>
          <p:nvPr/>
        </p:nvSpPr>
        <p:spPr>
          <a:xfrm>
            <a:off x="277792" y="264596"/>
            <a:ext cx="782937" cy="461665"/>
          </a:xfrm>
          <a:prstGeom prst="rect">
            <a:avLst/>
          </a:prstGeom>
          <a:noFill/>
        </p:spPr>
        <p:txBody>
          <a:bodyPr wrap="none" rtlCol="0">
            <a:spAutoFit/>
          </a:bodyPr>
          <a:lstStyle/>
          <a:p>
            <a:r>
              <a:rPr lang="en-US" sz="2400" dirty="0" smtClean="0"/>
              <a:t>1809</a:t>
            </a:r>
            <a:endParaRPr lang="en-US" sz="2400" dirty="0"/>
          </a:p>
        </p:txBody>
      </p:sp>
      <p:pic>
        <p:nvPicPr>
          <p:cNvPr id="5" name="Picture 4" descr="1805-mfa-mull-redwool-22.66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78600" y="28451"/>
            <a:ext cx="5241678" cy="6829549"/>
          </a:xfrm>
          <a:prstGeom prst="rect">
            <a:avLst/>
          </a:prstGeom>
        </p:spPr>
      </p:pic>
    </p:spTree>
    <p:extLst>
      <p:ext uri="{BB962C8B-B14F-4D97-AF65-F5344CB8AC3E}">
        <p14:creationId xmlns:p14="http://schemas.microsoft.com/office/powerpoint/2010/main" val="11438498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9-wu-ack-white-bluev.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618" y="792334"/>
            <a:ext cx="3717127" cy="6108174"/>
          </a:xfrm>
          <a:prstGeom prst="rect">
            <a:avLst/>
          </a:prstGeom>
        </p:spPr>
      </p:pic>
      <p:pic>
        <p:nvPicPr>
          <p:cNvPr id="4" name="Picture 3" descr="1810-lba-dec-even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20358" y="792334"/>
            <a:ext cx="3986148" cy="5834272"/>
          </a:xfrm>
          <a:prstGeom prst="rect">
            <a:avLst/>
          </a:prstGeom>
        </p:spPr>
      </p:pic>
      <p:sp>
        <p:nvSpPr>
          <p:cNvPr id="2" name="TextBox 1"/>
          <p:cNvSpPr txBox="1"/>
          <p:nvPr/>
        </p:nvSpPr>
        <p:spPr>
          <a:xfrm>
            <a:off x="0" y="-13230"/>
            <a:ext cx="7793920" cy="707886"/>
          </a:xfrm>
          <a:prstGeom prst="rect">
            <a:avLst/>
          </a:prstGeom>
          <a:noFill/>
        </p:spPr>
        <p:txBody>
          <a:bodyPr wrap="none" rtlCol="0">
            <a:spAutoFit/>
          </a:bodyPr>
          <a:lstStyle/>
          <a:p>
            <a:r>
              <a:rPr lang="en-US" sz="4000" dirty="0" smtClean="0"/>
              <a:t>1810: Trains hang on in evening dress</a:t>
            </a:r>
            <a:endParaRPr lang="en-US" sz="4000" dirty="0"/>
          </a:p>
        </p:txBody>
      </p:sp>
    </p:spTree>
    <p:extLst>
      <p:ext uri="{BB962C8B-B14F-4D97-AF65-F5344CB8AC3E}">
        <p14:creationId xmlns:p14="http://schemas.microsoft.com/office/powerpoint/2010/main" val="20784808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8-jfd19-166apron-redwoolemb-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588" y="150200"/>
            <a:ext cx="4675440" cy="6417641"/>
          </a:xfrm>
          <a:prstGeom prst="rect">
            <a:avLst/>
          </a:prstGeom>
        </p:spPr>
      </p:pic>
      <p:pic>
        <p:nvPicPr>
          <p:cNvPr id="3" name="Picture 2" descr="1809-danc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799" y="-735421"/>
            <a:ext cx="5069711" cy="8466588"/>
          </a:xfrm>
          <a:prstGeom prst="rect">
            <a:avLst/>
          </a:prstGeom>
        </p:spPr>
      </p:pic>
    </p:spTree>
    <p:extLst>
      <p:ext uri="{BB962C8B-B14F-4D97-AF65-F5344CB8AC3E}">
        <p14:creationId xmlns:p14="http://schemas.microsoft.com/office/powerpoint/2010/main" val="1960958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vanda-rednet-T.194-195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4074" y="457644"/>
            <a:ext cx="4533593" cy="6205767"/>
          </a:xfrm>
          <a:prstGeom prst="rect">
            <a:avLst/>
          </a:prstGeom>
        </p:spPr>
      </p:pic>
      <p:pic>
        <p:nvPicPr>
          <p:cNvPr id="3" name="Picture 2" descr="1810-vanda-rednet-T.194-1958-clos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56812" y="1309170"/>
            <a:ext cx="5509497" cy="4370713"/>
          </a:xfrm>
          <a:prstGeom prst="rect">
            <a:avLst/>
          </a:prstGeom>
        </p:spPr>
      </p:pic>
    </p:spTree>
    <p:extLst>
      <p:ext uri="{BB962C8B-B14F-4D97-AF65-F5344CB8AC3E}">
        <p14:creationId xmlns:p14="http://schemas.microsoft.com/office/powerpoint/2010/main" val="14567486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538"/>
            <a:ext cx="7313613" cy="868362"/>
          </a:xfrm>
        </p:spPr>
        <p:txBody>
          <a:bodyPr/>
          <a:lstStyle/>
          <a:p>
            <a:r>
              <a:rPr lang="en-US" smtClean="0"/>
              <a:t>Fashion during Austen’s life</a:t>
            </a:r>
            <a:endParaRPr lang="en-US" dirty="0"/>
          </a:p>
        </p:txBody>
      </p:sp>
      <p:sp>
        <p:nvSpPr>
          <p:cNvPr id="3" name="Content Placeholder 2"/>
          <p:cNvSpPr>
            <a:spLocks noGrp="1"/>
          </p:cNvSpPr>
          <p:nvPr>
            <p:ph idx="1"/>
          </p:nvPr>
        </p:nvSpPr>
        <p:spPr>
          <a:xfrm>
            <a:off x="438150" y="1371600"/>
            <a:ext cx="8439150" cy="5238750"/>
          </a:xfrm>
        </p:spPr>
        <p:txBody>
          <a:bodyPr>
            <a:noAutofit/>
          </a:bodyPr>
          <a:lstStyle/>
          <a:p>
            <a:pPr marL="1736725" indent="-1719263">
              <a:buNone/>
              <a:tabLst>
                <a:tab pos="1717675" algn="l"/>
              </a:tabLst>
            </a:pPr>
            <a:r>
              <a:rPr lang="en-US" sz="3000" dirty="0" smtClean="0">
                <a:solidFill>
                  <a:schemeClr val="bg1">
                    <a:lumMod val="75000"/>
                  </a:schemeClr>
                </a:solidFill>
              </a:rPr>
              <a:t>1775-1790:	Youth </a:t>
            </a:r>
            <a:r>
              <a:rPr lang="en-US" sz="3000" dirty="0" smtClean="0">
                <a:solidFill>
                  <a:schemeClr val="bg1">
                    <a:lumMod val="75000"/>
                  </a:schemeClr>
                </a:solidFill>
              </a:rPr>
              <a:t>– “horizontal” </a:t>
            </a:r>
            <a:r>
              <a:rPr lang="en-US" sz="3000" dirty="0" smtClean="0">
                <a:solidFill>
                  <a:schemeClr val="bg1">
                    <a:lumMod val="75000"/>
                  </a:schemeClr>
                </a:solidFill>
              </a:rPr>
              <a:t>structured silhouette</a:t>
            </a:r>
            <a:r>
              <a:rPr lang="en-US" sz="3000" dirty="0" smtClean="0">
                <a:solidFill>
                  <a:schemeClr val="bg1">
                    <a:lumMod val="75000"/>
                  </a:schemeClr>
                </a:solidFill>
              </a:rPr>
              <a:t>, natural waist, wide </a:t>
            </a:r>
            <a:r>
              <a:rPr lang="en-US" sz="3000" dirty="0" smtClean="0">
                <a:solidFill>
                  <a:schemeClr val="bg1">
                    <a:lumMod val="75000"/>
                  </a:schemeClr>
                </a:solidFill>
              </a:rPr>
              <a:t>skirts</a:t>
            </a:r>
          </a:p>
          <a:p>
            <a:pPr marL="1736725" indent="-1719263">
              <a:buNone/>
              <a:tabLst>
                <a:tab pos="1717675" algn="l"/>
              </a:tabLst>
            </a:pPr>
            <a:r>
              <a:rPr lang="en-US" sz="3000" dirty="0" smtClean="0">
                <a:solidFill>
                  <a:schemeClr val="bg1">
                    <a:lumMod val="75000"/>
                  </a:schemeClr>
                </a:solidFill>
              </a:rPr>
              <a:t>1795-1800:	1</a:t>
            </a:r>
            <a:r>
              <a:rPr lang="en-US" sz="3000" baseline="30000" dirty="0" smtClean="0">
                <a:solidFill>
                  <a:schemeClr val="bg1">
                    <a:lumMod val="75000"/>
                  </a:schemeClr>
                </a:solidFill>
              </a:rPr>
              <a:t>st</a:t>
            </a:r>
            <a:r>
              <a:rPr lang="en-US" sz="3000" dirty="0" smtClean="0">
                <a:solidFill>
                  <a:schemeClr val="bg1">
                    <a:lumMod val="75000"/>
                  </a:schemeClr>
                </a:solidFill>
              </a:rPr>
              <a:t> </a:t>
            </a:r>
            <a:r>
              <a:rPr lang="en-US" sz="3000" dirty="0" smtClean="0">
                <a:solidFill>
                  <a:schemeClr val="bg1">
                    <a:lumMod val="75000"/>
                  </a:schemeClr>
                </a:solidFill>
              </a:rPr>
              <a:t>novels – waists move up, </a:t>
            </a:r>
            <a:r>
              <a:rPr lang="en-US" sz="3000" dirty="0" smtClean="0">
                <a:solidFill>
                  <a:schemeClr val="bg1">
                    <a:lumMod val="75000"/>
                  </a:schemeClr>
                </a:solidFill>
              </a:rPr>
              <a:t>lightweight fabrics (muslin), more vertical but full</a:t>
            </a:r>
            <a:endParaRPr lang="en-US" sz="3000" dirty="0" smtClean="0">
              <a:solidFill>
                <a:schemeClr val="bg1">
                  <a:lumMod val="75000"/>
                </a:schemeClr>
              </a:solidFill>
            </a:endParaRPr>
          </a:p>
          <a:p>
            <a:pPr marL="1736725" indent="-1719263">
              <a:spcBef>
                <a:spcPts val="800"/>
              </a:spcBef>
              <a:buNone/>
              <a:tabLst>
                <a:tab pos="1717675" algn="l"/>
              </a:tabLst>
            </a:pPr>
            <a:r>
              <a:rPr lang="en-US" sz="3000" dirty="0" smtClean="0">
                <a:solidFill>
                  <a:schemeClr val="bg1">
                    <a:lumMod val="75000"/>
                  </a:schemeClr>
                </a:solidFill>
              </a:rPr>
              <a:t>1801-1806:	Bath </a:t>
            </a:r>
            <a:r>
              <a:rPr lang="en-US" sz="3000" dirty="0" smtClean="0">
                <a:solidFill>
                  <a:schemeClr val="bg1">
                    <a:lumMod val="75000"/>
                  </a:schemeClr>
                </a:solidFill>
              </a:rPr>
              <a:t>years – </a:t>
            </a:r>
            <a:r>
              <a:rPr lang="en-US" sz="3000" dirty="0" smtClean="0">
                <a:solidFill>
                  <a:schemeClr val="bg1">
                    <a:lumMod val="75000"/>
                  </a:schemeClr>
                </a:solidFill>
              </a:rPr>
              <a:t>“</a:t>
            </a:r>
            <a:r>
              <a:rPr lang="en-US" sz="3000" dirty="0" smtClean="0">
                <a:solidFill>
                  <a:schemeClr val="bg1">
                    <a:lumMod val="75000"/>
                  </a:schemeClr>
                </a:solidFill>
              </a:rPr>
              <a:t>Greek columns”</a:t>
            </a:r>
          </a:p>
          <a:p>
            <a:pPr marL="1736725" indent="-1719263">
              <a:spcBef>
                <a:spcPts val="800"/>
              </a:spcBef>
              <a:buNone/>
              <a:tabLst>
                <a:tab pos="1717675" algn="l"/>
              </a:tabLst>
            </a:pPr>
            <a:r>
              <a:rPr lang="en-US" sz="3000" dirty="0" smtClean="0">
                <a:solidFill>
                  <a:schemeClr val="bg1">
                    <a:lumMod val="75000"/>
                  </a:schemeClr>
                </a:solidFill>
              </a:rPr>
              <a:t>1807-1811:	more </a:t>
            </a:r>
            <a:r>
              <a:rPr lang="en-US" sz="3000" dirty="0" smtClean="0">
                <a:solidFill>
                  <a:schemeClr val="bg1">
                    <a:lumMod val="75000"/>
                  </a:schemeClr>
                </a:solidFill>
              </a:rPr>
              <a:t>fitted, the </a:t>
            </a:r>
            <a:r>
              <a:rPr lang="en-US" sz="3000" dirty="0" smtClean="0">
                <a:solidFill>
                  <a:schemeClr val="bg1">
                    <a:lumMod val="75000"/>
                  </a:schemeClr>
                </a:solidFill>
              </a:rPr>
              <a:t>center </a:t>
            </a:r>
            <a:r>
              <a:rPr lang="en-US" sz="3000" dirty="0" smtClean="0">
                <a:solidFill>
                  <a:schemeClr val="bg1">
                    <a:lumMod val="75000"/>
                  </a:schemeClr>
                </a:solidFill>
              </a:rPr>
              <a:t>line </a:t>
            </a:r>
            <a:r>
              <a:rPr lang="en-US" sz="3000" dirty="0" smtClean="0">
                <a:solidFill>
                  <a:schemeClr val="bg1">
                    <a:lumMod val="75000"/>
                  </a:schemeClr>
                </a:solidFill>
              </a:rPr>
              <a:t>craze</a:t>
            </a:r>
            <a:endParaRPr lang="en-US" sz="3000" dirty="0" smtClean="0">
              <a:solidFill>
                <a:schemeClr val="bg1">
                  <a:lumMod val="75000"/>
                </a:schemeClr>
              </a:solidFill>
            </a:endParaRPr>
          </a:p>
          <a:p>
            <a:pPr marL="1736725" indent="-1719263">
              <a:spcBef>
                <a:spcPts val="800"/>
              </a:spcBef>
              <a:buNone/>
              <a:tabLst>
                <a:tab pos="1717675" algn="l"/>
              </a:tabLst>
            </a:pPr>
            <a:r>
              <a:rPr lang="en-US" sz="3000" dirty="0" smtClean="0"/>
              <a:t>1811-1817:	emphasis on bodice, </a:t>
            </a:r>
            <a:r>
              <a:rPr lang="en-US" sz="3000" dirty="0" smtClean="0"/>
              <a:t>more decoration, skirts widen at </a:t>
            </a:r>
            <a:r>
              <a:rPr lang="en-US" sz="3000" dirty="0" smtClean="0"/>
              <a:t>hem</a:t>
            </a:r>
          </a:p>
          <a:p>
            <a:pPr marL="1736725" indent="-1719263">
              <a:spcBef>
                <a:spcPts val="800"/>
              </a:spcBef>
              <a:buNone/>
              <a:tabLst>
                <a:tab pos="1717675" algn="l"/>
              </a:tabLst>
            </a:pPr>
            <a:r>
              <a:rPr lang="en-US" sz="3000" dirty="0" smtClean="0">
                <a:solidFill>
                  <a:schemeClr val="bg1">
                    <a:lumMod val="75000"/>
                  </a:schemeClr>
                </a:solidFill>
              </a:rPr>
              <a:t>After 1817: more </a:t>
            </a:r>
            <a:r>
              <a:rPr lang="en-US" sz="3000" dirty="0" smtClean="0">
                <a:solidFill>
                  <a:schemeClr val="bg1">
                    <a:lumMod val="75000"/>
                  </a:schemeClr>
                </a:solidFill>
              </a:rPr>
              <a:t>width at hem, waist starts to drop</a:t>
            </a:r>
          </a:p>
        </p:txBody>
      </p:sp>
    </p:spTree>
    <p:extLst>
      <p:ext uri="{BB962C8B-B14F-4D97-AF65-F5344CB8AC3E}">
        <p14:creationId xmlns:p14="http://schemas.microsoft.com/office/powerpoint/2010/main" val="16100090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stay-kyoto.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28055" cy="6858000"/>
          </a:xfrm>
          <a:prstGeom prst="rect">
            <a:avLst/>
          </a:prstGeom>
        </p:spPr>
      </p:pic>
      <p:pic>
        <p:nvPicPr>
          <p:cNvPr id="4" name="Picture 3" descr="1820-fleming-cordcorset-1.jp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4326740" y="0"/>
            <a:ext cx="4653395" cy="3481911"/>
          </a:xfrm>
          <a:prstGeom prst="rect">
            <a:avLst/>
          </a:prstGeom>
        </p:spPr>
      </p:pic>
      <p:pic>
        <p:nvPicPr>
          <p:cNvPr id="5" name="Picture 4" descr="1820-corset-connhs.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34215" y="3299670"/>
            <a:ext cx="5151291" cy="3404716"/>
          </a:xfrm>
          <a:prstGeom prst="rect">
            <a:avLst/>
          </a:prstGeom>
        </p:spPr>
      </p:pic>
    </p:spTree>
    <p:extLst>
      <p:ext uri="{BB962C8B-B14F-4D97-AF65-F5344CB8AC3E}">
        <p14:creationId xmlns:p14="http://schemas.microsoft.com/office/powerpoint/2010/main" val="4612738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ack-april-ball-rose.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l="1889" t="17862" r="5886" b="11892"/>
          <a:stretch/>
        </p:blipFill>
        <p:spPr>
          <a:xfrm>
            <a:off x="404138" y="1143000"/>
            <a:ext cx="4339312" cy="5566594"/>
          </a:xfrm>
          <a:prstGeom prst="rect">
            <a:avLst/>
          </a:prstGeom>
        </p:spPr>
      </p:pic>
      <p:pic>
        <p:nvPicPr>
          <p:cNvPr id="5" name="Picture 4" descr="1812-ack-dec-evening-trimmed.jpg"/>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l="6296" t="16666" r="8398" b="13611"/>
          <a:stretch/>
        </p:blipFill>
        <p:spPr>
          <a:xfrm>
            <a:off x="4730361" y="1143000"/>
            <a:ext cx="4280290" cy="5566594"/>
          </a:xfrm>
          <a:prstGeom prst="rect">
            <a:avLst/>
          </a:prstGeom>
        </p:spPr>
      </p:pic>
      <p:sp>
        <p:nvSpPr>
          <p:cNvPr id="2" name="TextBox 1"/>
          <p:cNvSpPr txBox="1"/>
          <p:nvPr/>
        </p:nvSpPr>
        <p:spPr>
          <a:xfrm>
            <a:off x="1408215" y="251366"/>
            <a:ext cx="6103153" cy="584776"/>
          </a:xfrm>
          <a:prstGeom prst="rect">
            <a:avLst/>
          </a:prstGeom>
          <a:noFill/>
        </p:spPr>
        <p:txBody>
          <a:bodyPr wrap="none" rtlCol="0">
            <a:spAutoFit/>
          </a:bodyPr>
          <a:lstStyle/>
          <a:p>
            <a:r>
              <a:rPr lang="en-US" sz="3200" dirty="0" smtClean="0"/>
              <a:t>1812-13: Emphasis shifting to bodice</a:t>
            </a:r>
            <a:endParaRPr lang="en-US" sz="3200" dirty="0"/>
          </a:p>
        </p:txBody>
      </p:sp>
    </p:spTree>
    <p:extLst>
      <p:ext uri="{BB962C8B-B14F-4D97-AF65-F5344CB8AC3E}">
        <p14:creationId xmlns:p14="http://schemas.microsoft.com/office/powerpoint/2010/main" val="14606541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2-mccord-gol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730" y="0"/>
            <a:ext cx="3899864" cy="6858000"/>
          </a:xfrm>
          <a:prstGeom prst="rect">
            <a:avLst/>
          </a:prstGeom>
        </p:spPr>
      </p:pic>
      <p:pic>
        <p:nvPicPr>
          <p:cNvPr id="4" name="Picture 3" descr="1812-mccord-gold-clos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8054" y="2730911"/>
            <a:ext cx="5842076" cy="2922075"/>
          </a:xfrm>
          <a:prstGeom prst="rect">
            <a:avLst/>
          </a:prstGeom>
        </p:spPr>
      </p:pic>
      <p:sp>
        <p:nvSpPr>
          <p:cNvPr id="2" name="TextBox 1"/>
          <p:cNvSpPr txBox="1"/>
          <p:nvPr/>
        </p:nvSpPr>
        <p:spPr>
          <a:xfrm>
            <a:off x="4872182" y="542636"/>
            <a:ext cx="4093964" cy="523220"/>
          </a:xfrm>
          <a:prstGeom prst="rect">
            <a:avLst/>
          </a:prstGeom>
          <a:noFill/>
        </p:spPr>
        <p:txBody>
          <a:bodyPr wrap="none" rtlCol="0">
            <a:spAutoFit/>
          </a:bodyPr>
          <a:lstStyle/>
          <a:p>
            <a:r>
              <a:rPr lang="en-US" sz="2800" dirty="0" smtClean="0"/>
              <a:t>Canada (McCord Museum)</a:t>
            </a:r>
            <a:endParaRPr lang="en-US" sz="2800" dirty="0"/>
          </a:p>
        </p:txBody>
      </p:sp>
    </p:spTree>
    <p:extLst>
      <p:ext uri="{BB962C8B-B14F-4D97-AF65-F5344CB8AC3E}">
        <p14:creationId xmlns:p14="http://schemas.microsoft.com/office/powerpoint/2010/main" val="17633606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0s-MOLWhiteMuslinGownGreenSilkSpenserFron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306" y="0"/>
            <a:ext cx="2852968" cy="6858000"/>
          </a:xfrm>
          <a:prstGeom prst="rect">
            <a:avLst/>
          </a:prstGeom>
        </p:spPr>
      </p:pic>
      <p:pic>
        <p:nvPicPr>
          <p:cNvPr id="5" name="Picture 4" descr="1810s-MOLWhiteMuslinGownGreenSilkSpenserFrontClos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59423" y="2280311"/>
            <a:ext cx="6684577" cy="4342147"/>
          </a:xfrm>
          <a:prstGeom prst="rect">
            <a:avLst/>
          </a:prstGeom>
        </p:spPr>
      </p:pic>
    </p:spTree>
    <p:extLst>
      <p:ext uri="{BB962C8B-B14F-4D97-AF65-F5344CB8AC3E}">
        <p14:creationId xmlns:p14="http://schemas.microsoft.com/office/powerpoint/2010/main" val="5757053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3794"/>
            <a:ext cx="7313613" cy="868362"/>
          </a:xfrm>
        </p:spPr>
        <p:txBody>
          <a:bodyPr/>
          <a:lstStyle/>
          <a:p>
            <a:r>
              <a:rPr lang="en-US" dirty="0" smtClean="0"/>
              <a:t>Austen, Fashion, Novels</a:t>
            </a:r>
            <a:endParaRPr lang="en-US" dirty="0"/>
          </a:p>
        </p:txBody>
      </p:sp>
    </p:spTree>
    <p:extLst>
      <p:ext uri="{BB962C8B-B14F-4D97-AF65-F5344CB8AC3E}">
        <p14:creationId xmlns:p14="http://schemas.microsoft.com/office/powerpoint/2010/main" val="80525174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march-green-white-evening.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r="196" b="12385"/>
          <a:stretch/>
        </p:blipFill>
        <p:spPr>
          <a:xfrm>
            <a:off x="89562" y="0"/>
            <a:ext cx="3910938" cy="6781800"/>
          </a:xfrm>
          <a:prstGeom prst="rect">
            <a:avLst/>
          </a:prstGeom>
        </p:spPr>
      </p:pic>
      <p:sp>
        <p:nvSpPr>
          <p:cNvPr id="4" name="TextBox 3"/>
          <p:cNvSpPr txBox="1"/>
          <p:nvPr/>
        </p:nvSpPr>
        <p:spPr>
          <a:xfrm>
            <a:off x="102344" y="6218008"/>
            <a:ext cx="834082" cy="523220"/>
          </a:xfrm>
          <a:prstGeom prst="rect">
            <a:avLst/>
          </a:prstGeom>
          <a:noFill/>
        </p:spPr>
        <p:txBody>
          <a:bodyPr wrap="none" rtlCol="0">
            <a:spAutoFit/>
          </a:bodyPr>
          <a:lstStyle/>
          <a:p>
            <a:r>
              <a:rPr lang="en-US" sz="2800" dirty="0" smtClean="0"/>
              <a:t>1814</a:t>
            </a:r>
            <a:endParaRPr lang="en-US" sz="2800" dirty="0"/>
          </a:p>
        </p:txBody>
      </p:sp>
      <p:pic>
        <p:nvPicPr>
          <p:cNvPr id="5" name="Picture 4" descr="e-1814-feb-bluewhite-lacma.jpg"/>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tretch>
            <a:fillRect/>
          </a:stretch>
        </p:blipFill>
        <p:spPr>
          <a:xfrm>
            <a:off x="4728691" y="32400"/>
            <a:ext cx="4415310" cy="6825600"/>
          </a:xfrm>
          <a:prstGeom prst="rect">
            <a:avLst/>
          </a:prstGeom>
        </p:spPr>
      </p:pic>
    </p:spTree>
    <p:extLst>
      <p:ext uri="{BB962C8B-B14F-4D97-AF65-F5344CB8AC3E}">
        <p14:creationId xmlns:p14="http://schemas.microsoft.com/office/powerpoint/2010/main" val="2563639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538"/>
            <a:ext cx="7313613" cy="868362"/>
          </a:xfrm>
        </p:spPr>
        <p:txBody>
          <a:bodyPr/>
          <a:lstStyle/>
          <a:p>
            <a:r>
              <a:rPr lang="en-US" smtClean="0"/>
              <a:t>Fashion during Austen’s life</a:t>
            </a:r>
            <a:endParaRPr lang="en-US" dirty="0"/>
          </a:p>
        </p:txBody>
      </p:sp>
      <p:sp>
        <p:nvSpPr>
          <p:cNvPr id="3" name="Content Placeholder 2"/>
          <p:cNvSpPr>
            <a:spLocks noGrp="1"/>
          </p:cNvSpPr>
          <p:nvPr>
            <p:ph idx="1"/>
          </p:nvPr>
        </p:nvSpPr>
        <p:spPr>
          <a:xfrm>
            <a:off x="438150" y="1371600"/>
            <a:ext cx="8439150" cy="5238750"/>
          </a:xfrm>
        </p:spPr>
        <p:txBody>
          <a:bodyPr>
            <a:noAutofit/>
          </a:bodyPr>
          <a:lstStyle/>
          <a:p>
            <a:pPr marL="1736725" indent="-1719263">
              <a:buNone/>
              <a:tabLst>
                <a:tab pos="1717675" algn="l"/>
              </a:tabLst>
            </a:pPr>
            <a:r>
              <a:rPr lang="en-US" sz="3000" dirty="0" smtClean="0">
                <a:solidFill>
                  <a:schemeClr val="bg1">
                    <a:lumMod val="75000"/>
                  </a:schemeClr>
                </a:solidFill>
              </a:rPr>
              <a:t>1775-1790:	Youth </a:t>
            </a:r>
            <a:r>
              <a:rPr lang="en-US" sz="3000" dirty="0" smtClean="0">
                <a:solidFill>
                  <a:schemeClr val="bg1">
                    <a:lumMod val="75000"/>
                  </a:schemeClr>
                </a:solidFill>
              </a:rPr>
              <a:t>– “horizontal” </a:t>
            </a:r>
            <a:r>
              <a:rPr lang="en-US" sz="3000" dirty="0" smtClean="0">
                <a:solidFill>
                  <a:schemeClr val="bg1">
                    <a:lumMod val="75000"/>
                  </a:schemeClr>
                </a:solidFill>
              </a:rPr>
              <a:t>structured silhouette</a:t>
            </a:r>
            <a:r>
              <a:rPr lang="en-US" sz="3000" dirty="0" smtClean="0">
                <a:solidFill>
                  <a:schemeClr val="bg1">
                    <a:lumMod val="75000"/>
                  </a:schemeClr>
                </a:solidFill>
              </a:rPr>
              <a:t>, natural waist, wide </a:t>
            </a:r>
            <a:r>
              <a:rPr lang="en-US" sz="3000" dirty="0" smtClean="0">
                <a:solidFill>
                  <a:schemeClr val="bg1">
                    <a:lumMod val="75000"/>
                  </a:schemeClr>
                </a:solidFill>
              </a:rPr>
              <a:t>skirts</a:t>
            </a:r>
          </a:p>
          <a:p>
            <a:pPr marL="1736725" indent="-1719263">
              <a:buNone/>
              <a:tabLst>
                <a:tab pos="1717675" algn="l"/>
              </a:tabLst>
            </a:pPr>
            <a:r>
              <a:rPr lang="en-US" sz="3000" dirty="0" smtClean="0">
                <a:solidFill>
                  <a:schemeClr val="bg1">
                    <a:lumMod val="75000"/>
                  </a:schemeClr>
                </a:solidFill>
              </a:rPr>
              <a:t>1795-1800:	1</a:t>
            </a:r>
            <a:r>
              <a:rPr lang="en-US" sz="3000" baseline="30000" dirty="0" smtClean="0">
                <a:solidFill>
                  <a:schemeClr val="bg1">
                    <a:lumMod val="75000"/>
                  </a:schemeClr>
                </a:solidFill>
              </a:rPr>
              <a:t>st</a:t>
            </a:r>
            <a:r>
              <a:rPr lang="en-US" sz="3000" dirty="0" smtClean="0">
                <a:solidFill>
                  <a:schemeClr val="bg1">
                    <a:lumMod val="75000"/>
                  </a:schemeClr>
                </a:solidFill>
              </a:rPr>
              <a:t> </a:t>
            </a:r>
            <a:r>
              <a:rPr lang="en-US" sz="3000" dirty="0" smtClean="0">
                <a:solidFill>
                  <a:schemeClr val="bg1">
                    <a:lumMod val="75000"/>
                  </a:schemeClr>
                </a:solidFill>
              </a:rPr>
              <a:t>novels – waists move up, </a:t>
            </a:r>
            <a:r>
              <a:rPr lang="en-US" sz="3000" dirty="0" smtClean="0">
                <a:solidFill>
                  <a:schemeClr val="bg1">
                    <a:lumMod val="75000"/>
                  </a:schemeClr>
                </a:solidFill>
              </a:rPr>
              <a:t>lightweight fabrics (muslin), more vertical but full</a:t>
            </a:r>
            <a:endParaRPr lang="en-US" sz="3000" dirty="0" smtClean="0">
              <a:solidFill>
                <a:schemeClr val="bg1">
                  <a:lumMod val="75000"/>
                </a:schemeClr>
              </a:solidFill>
            </a:endParaRPr>
          </a:p>
          <a:p>
            <a:pPr marL="1736725" indent="-1719263">
              <a:spcBef>
                <a:spcPts val="800"/>
              </a:spcBef>
              <a:buNone/>
              <a:tabLst>
                <a:tab pos="1717675" algn="l"/>
              </a:tabLst>
            </a:pPr>
            <a:r>
              <a:rPr lang="en-US" sz="3000" dirty="0" smtClean="0">
                <a:solidFill>
                  <a:schemeClr val="bg1">
                    <a:lumMod val="75000"/>
                  </a:schemeClr>
                </a:solidFill>
              </a:rPr>
              <a:t>1801-1806:	Bath </a:t>
            </a:r>
            <a:r>
              <a:rPr lang="en-US" sz="3000" dirty="0" smtClean="0">
                <a:solidFill>
                  <a:schemeClr val="bg1">
                    <a:lumMod val="75000"/>
                  </a:schemeClr>
                </a:solidFill>
              </a:rPr>
              <a:t>years – </a:t>
            </a:r>
            <a:r>
              <a:rPr lang="en-US" sz="3000" dirty="0" smtClean="0">
                <a:solidFill>
                  <a:schemeClr val="bg1">
                    <a:lumMod val="75000"/>
                  </a:schemeClr>
                </a:solidFill>
              </a:rPr>
              <a:t>“</a:t>
            </a:r>
            <a:r>
              <a:rPr lang="en-US" sz="3000" dirty="0" smtClean="0">
                <a:solidFill>
                  <a:schemeClr val="bg1">
                    <a:lumMod val="75000"/>
                  </a:schemeClr>
                </a:solidFill>
              </a:rPr>
              <a:t>Greek columns”</a:t>
            </a:r>
          </a:p>
          <a:p>
            <a:pPr marL="1736725" indent="-1719263">
              <a:spcBef>
                <a:spcPts val="800"/>
              </a:spcBef>
              <a:buNone/>
              <a:tabLst>
                <a:tab pos="1717675" algn="l"/>
              </a:tabLst>
            </a:pPr>
            <a:r>
              <a:rPr lang="en-US" sz="3000" dirty="0" smtClean="0">
                <a:solidFill>
                  <a:schemeClr val="bg1">
                    <a:lumMod val="75000"/>
                  </a:schemeClr>
                </a:solidFill>
              </a:rPr>
              <a:t>1807-1811:	more </a:t>
            </a:r>
            <a:r>
              <a:rPr lang="en-US" sz="3000" dirty="0" smtClean="0">
                <a:solidFill>
                  <a:schemeClr val="bg1">
                    <a:lumMod val="75000"/>
                  </a:schemeClr>
                </a:solidFill>
              </a:rPr>
              <a:t>fitted, the </a:t>
            </a:r>
            <a:r>
              <a:rPr lang="en-US" sz="3000" dirty="0" smtClean="0">
                <a:solidFill>
                  <a:schemeClr val="bg1">
                    <a:lumMod val="75000"/>
                  </a:schemeClr>
                </a:solidFill>
              </a:rPr>
              <a:t>center </a:t>
            </a:r>
            <a:r>
              <a:rPr lang="en-US" sz="3000" dirty="0" smtClean="0">
                <a:solidFill>
                  <a:schemeClr val="bg1">
                    <a:lumMod val="75000"/>
                  </a:schemeClr>
                </a:solidFill>
              </a:rPr>
              <a:t>line </a:t>
            </a:r>
            <a:r>
              <a:rPr lang="en-US" sz="3000" dirty="0" smtClean="0">
                <a:solidFill>
                  <a:schemeClr val="bg1">
                    <a:lumMod val="75000"/>
                  </a:schemeClr>
                </a:solidFill>
              </a:rPr>
              <a:t>craze</a:t>
            </a:r>
            <a:endParaRPr lang="en-US" sz="3000" dirty="0" smtClean="0">
              <a:solidFill>
                <a:schemeClr val="bg1">
                  <a:lumMod val="75000"/>
                </a:schemeClr>
              </a:solidFill>
            </a:endParaRPr>
          </a:p>
          <a:p>
            <a:pPr marL="1736725" indent="-1719263">
              <a:spcBef>
                <a:spcPts val="800"/>
              </a:spcBef>
              <a:buNone/>
              <a:tabLst>
                <a:tab pos="1717675" algn="l"/>
              </a:tabLst>
            </a:pPr>
            <a:r>
              <a:rPr lang="en-US" sz="3000" dirty="0" smtClean="0">
                <a:solidFill>
                  <a:schemeClr val="bg1">
                    <a:lumMod val="75000"/>
                  </a:schemeClr>
                </a:solidFill>
              </a:rPr>
              <a:t>1811-1817:	emphasis on bodice, </a:t>
            </a:r>
            <a:r>
              <a:rPr lang="en-US" sz="3000" dirty="0" smtClean="0">
                <a:solidFill>
                  <a:schemeClr val="bg1">
                    <a:lumMod val="75000"/>
                  </a:schemeClr>
                </a:solidFill>
              </a:rPr>
              <a:t>more decoration, skirts widen at </a:t>
            </a:r>
            <a:r>
              <a:rPr lang="en-US" sz="3000" dirty="0" smtClean="0">
                <a:solidFill>
                  <a:schemeClr val="bg1">
                    <a:lumMod val="75000"/>
                  </a:schemeClr>
                </a:solidFill>
              </a:rPr>
              <a:t>hem</a:t>
            </a:r>
          </a:p>
          <a:p>
            <a:pPr marL="1736725" indent="-1719263">
              <a:spcBef>
                <a:spcPts val="800"/>
              </a:spcBef>
              <a:buNone/>
              <a:tabLst>
                <a:tab pos="1717675" algn="l"/>
              </a:tabLst>
            </a:pPr>
            <a:r>
              <a:rPr lang="en-US" sz="3000" dirty="0" smtClean="0"/>
              <a:t>After 1817: more </a:t>
            </a:r>
            <a:r>
              <a:rPr lang="en-US" sz="3000" dirty="0" smtClean="0"/>
              <a:t>width at hem, waist starts to drop</a:t>
            </a:r>
          </a:p>
        </p:txBody>
      </p:sp>
    </p:spTree>
    <p:extLst>
      <p:ext uri="{BB962C8B-B14F-4D97-AF65-F5344CB8AC3E}">
        <p14:creationId xmlns:p14="http://schemas.microsoft.com/office/powerpoint/2010/main" val="13969181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mar-05-jdm-duesseldorf-satin-band-gown.jpg"/>
          <p:cNvPicPr>
            <a:picLocks noChangeAspect="1"/>
          </p:cNvPicPr>
          <p:nvPr/>
        </p:nvPicPr>
        <p:blipFill rotWithShape="1">
          <a:blip r:embed="rId3">
            <a:extLst>
              <a:ext uri="{28A0092B-C50C-407E-A947-70E740481C1C}">
                <a14:useLocalDpi xmlns:a14="http://schemas.microsoft.com/office/drawing/2010/main"/>
              </a:ext>
            </a:extLst>
          </a:blip>
          <a:srcRect l="17370" t="20669" r="41140" b="16908"/>
          <a:stretch/>
        </p:blipFill>
        <p:spPr>
          <a:xfrm>
            <a:off x="938684" y="1733"/>
            <a:ext cx="3252316" cy="6856268"/>
          </a:xfrm>
          <a:prstGeom prst="rect">
            <a:avLst/>
          </a:prstGeom>
        </p:spPr>
      </p:pic>
      <p:pic>
        <p:nvPicPr>
          <p:cNvPr id="3" name="Picture 2" descr="1818-ack-bluehearts-lacma.jpg"/>
          <p:cNvPicPr>
            <a:picLocks noChangeAspect="1"/>
          </p:cNvPicPr>
          <p:nvPr/>
        </p:nvPicPr>
        <p:blipFill rotWithShape="1">
          <a:blip r:embed="rId4">
            <a:extLst>
              <a:ext uri="{28A0092B-C50C-407E-A947-70E740481C1C}">
                <a14:useLocalDpi xmlns:a14="http://schemas.microsoft.com/office/drawing/2010/main"/>
              </a:ext>
            </a:extLst>
          </a:blip>
          <a:srcRect l="7270" t="1858" r="16334" b="4836"/>
          <a:stretch/>
        </p:blipFill>
        <p:spPr>
          <a:xfrm>
            <a:off x="5219700" y="1732"/>
            <a:ext cx="3238500" cy="6897584"/>
          </a:xfrm>
          <a:prstGeom prst="rect">
            <a:avLst/>
          </a:prstGeom>
        </p:spPr>
      </p:pic>
    </p:spTree>
    <p:extLst>
      <p:ext uri="{BB962C8B-B14F-4D97-AF65-F5344CB8AC3E}">
        <p14:creationId xmlns:p14="http://schemas.microsoft.com/office/powerpoint/2010/main" val="38675387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rset-mfab.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29577" cy="6858000"/>
          </a:xfrm>
          <a:prstGeom prst="rect">
            <a:avLst/>
          </a:prstGeom>
        </p:spPr>
      </p:pic>
      <p:pic>
        <p:nvPicPr>
          <p:cNvPr id="3" name="Picture 2" descr="1825-white-multipuff-litchhm.jpg"/>
          <p:cNvPicPr>
            <a:picLocks noChangeAspect="1"/>
          </p:cNvPicPr>
          <p:nvPr/>
        </p:nvPicPr>
        <p:blipFill rotWithShape="1">
          <a:blip r:embed="rId4">
            <a:extLst>
              <a:ext uri="{28A0092B-C50C-407E-A947-70E740481C1C}">
                <a14:useLocalDpi xmlns:a14="http://schemas.microsoft.com/office/drawing/2010/main"/>
              </a:ext>
            </a:extLst>
          </a:blip>
          <a:srcRect l="9802" t="7897" r="13718"/>
          <a:stretch/>
        </p:blipFill>
        <p:spPr>
          <a:xfrm>
            <a:off x="5200650" y="74801"/>
            <a:ext cx="3657600" cy="6783199"/>
          </a:xfrm>
          <a:prstGeom prst="rect">
            <a:avLst/>
          </a:prstGeom>
        </p:spPr>
      </p:pic>
    </p:spTree>
    <p:extLst>
      <p:ext uri="{BB962C8B-B14F-4D97-AF65-F5344CB8AC3E}">
        <p14:creationId xmlns:p14="http://schemas.microsoft.com/office/powerpoint/2010/main" val="20445541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lwill-1991-469-cherry-ex-sleeves.jpg"/>
          <p:cNvPicPr>
            <a:picLocks noChangeAspect="1"/>
          </p:cNvPicPr>
          <p:nvPr/>
        </p:nvPicPr>
        <p:blipFill rotWithShape="1">
          <a:blip r:embed="rId3">
            <a:extLst>
              <a:ext uri="{28A0092B-C50C-407E-A947-70E740481C1C}">
                <a14:useLocalDpi xmlns:a14="http://schemas.microsoft.com/office/drawing/2010/main" val="0"/>
              </a:ext>
            </a:extLst>
          </a:blip>
          <a:srcRect l="20170" r="19517"/>
          <a:stretch/>
        </p:blipFill>
        <p:spPr>
          <a:xfrm>
            <a:off x="4952999" y="0"/>
            <a:ext cx="4191001" cy="6948708"/>
          </a:xfrm>
          <a:prstGeom prst="rect">
            <a:avLst/>
          </a:prstGeom>
        </p:spPr>
      </p:pic>
      <p:pic>
        <p:nvPicPr>
          <p:cNvPr id="3" name="Picture 2" descr="1820-brown-sturbridge-26.33.132.jpg"/>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4624917" cy="6858000"/>
          </a:xfrm>
          <a:prstGeom prst="rect">
            <a:avLst/>
          </a:prstGeom>
        </p:spPr>
      </p:pic>
    </p:spTree>
    <p:extLst>
      <p:ext uri="{BB962C8B-B14F-4D97-AF65-F5344CB8AC3E}">
        <p14:creationId xmlns:p14="http://schemas.microsoft.com/office/powerpoint/2010/main" val="20491978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15 at 5.47.46 PM.pn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4029" t="9445" r="21261" b="11945"/>
          <a:stretch/>
        </p:blipFill>
        <p:spPr>
          <a:xfrm>
            <a:off x="5200650" y="1"/>
            <a:ext cx="3390900" cy="6854462"/>
          </a:xfrm>
          <a:prstGeom prst="rect">
            <a:avLst/>
          </a:prstGeom>
        </p:spPr>
      </p:pic>
      <p:pic>
        <p:nvPicPr>
          <p:cNvPr id="3" name="Picture 2" descr="Screen Shot 2015-09-15 at 5.46.17 PM.png"/>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1676" t="4999" r="24031" b="14445"/>
          <a:stretch/>
        </p:blipFill>
        <p:spPr>
          <a:xfrm>
            <a:off x="819151" y="-25063"/>
            <a:ext cx="3299122" cy="6883064"/>
          </a:xfrm>
          <a:prstGeom prst="rect">
            <a:avLst/>
          </a:prstGeom>
        </p:spPr>
      </p:pic>
    </p:spTree>
    <p:extLst>
      <p:ext uri="{BB962C8B-B14F-4D97-AF65-F5344CB8AC3E}">
        <p14:creationId xmlns:p14="http://schemas.microsoft.com/office/powerpoint/2010/main" val="9404725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ideloff-1796-04-0004.jpg"/>
          <p:cNvPicPr>
            <a:picLocks noChangeAspect="1"/>
          </p:cNvPicPr>
          <p:nvPr/>
        </p:nvPicPr>
        <p:blipFill rotWithShape="1">
          <a:blip r:embed="rId2" cstate="screen">
            <a:extLst>
              <a:ext uri="{28A0092B-C50C-407E-A947-70E740481C1C}">
                <a14:useLocalDpi xmlns:a14="http://schemas.microsoft.com/office/drawing/2010/main"/>
              </a:ext>
            </a:extLst>
          </a:blip>
          <a:srcRect l="28945" t="15492" r="16286" b="10666"/>
          <a:stretch/>
        </p:blipFill>
        <p:spPr>
          <a:xfrm>
            <a:off x="2218303" y="0"/>
            <a:ext cx="2292321" cy="3999719"/>
          </a:xfrm>
          <a:prstGeom prst="rect">
            <a:avLst/>
          </a:prstGeom>
        </p:spPr>
      </p:pic>
      <p:pic>
        <p:nvPicPr>
          <p:cNvPr id="4" name="Picture 3"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5056" y="0"/>
            <a:ext cx="2464221" cy="3924359"/>
          </a:xfrm>
          <a:prstGeom prst="rect">
            <a:avLst/>
          </a:prstGeom>
        </p:spPr>
      </p:pic>
      <p:pic>
        <p:nvPicPr>
          <p:cNvPr id="9" name="Picture 8" descr="1770-artstor-mma-beige-robe-francaise.png"/>
          <p:cNvPicPr>
            <a:picLocks noChangeAspect="1"/>
          </p:cNvPicPr>
          <p:nvPr/>
        </p:nvPicPr>
        <p:blipFill rotWithShape="1">
          <a:blip r:embed="rId4">
            <a:extLst>
              <a:ext uri="{28A0092B-C50C-407E-A947-70E740481C1C}">
                <a14:useLocalDpi xmlns:a14="http://schemas.microsoft.com/office/drawing/2010/main"/>
              </a:ext>
            </a:extLst>
          </a:blip>
          <a:srcRect l="11116" r="18387"/>
          <a:stretch/>
        </p:blipFill>
        <p:spPr>
          <a:xfrm>
            <a:off x="0" y="0"/>
            <a:ext cx="2262909" cy="3999719"/>
          </a:xfrm>
          <a:prstGeom prst="rect">
            <a:avLst/>
          </a:prstGeom>
        </p:spPr>
      </p:pic>
      <p:pic>
        <p:nvPicPr>
          <p:cNvPr id="10" name="Picture 9" descr="1815-ack-v14-08-blue-stripe-promenade.jpg"/>
          <p:cNvPicPr>
            <a:picLocks noChangeAspect="1"/>
          </p:cNvPicPr>
          <p:nvPr/>
        </p:nvPicPr>
        <p:blipFill rotWithShape="1">
          <a:blip r:embed="rId5">
            <a:extLst>
              <a:ext uri="{28A0092B-C50C-407E-A947-70E740481C1C}">
                <a14:useLocalDpi xmlns:a14="http://schemas.microsoft.com/office/drawing/2010/main" val="0"/>
              </a:ext>
            </a:extLst>
          </a:blip>
          <a:srcRect l="6327" t="6734" r="17744" b="10944"/>
          <a:stretch/>
        </p:blipFill>
        <p:spPr>
          <a:xfrm>
            <a:off x="7009277" y="0"/>
            <a:ext cx="2134723" cy="3924359"/>
          </a:xfrm>
          <a:prstGeom prst="rect">
            <a:avLst/>
          </a:prstGeom>
        </p:spPr>
      </p:pic>
      <p:pic>
        <p:nvPicPr>
          <p:cNvPr id="5" name="Picture 4" descr="1815-candace-pink-spen.jpg"/>
          <p:cNvPicPr>
            <a:picLocks noChangeAspect="1"/>
          </p:cNvPicPr>
          <p:nvPr/>
        </p:nvPicPr>
        <p:blipFill rotWithShape="1">
          <a:blip r:embed="rId6">
            <a:extLst>
              <a:ext uri="{28A0092B-C50C-407E-A947-70E740481C1C}">
                <a14:useLocalDpi xmlns:a14="http://schemas.microsoft.com/office/drawing/2010/main" val="0"/>
              </a:ext>
            </a:extLst>
          </a:blip>
          <a:srcRect b="7353"/>
          <a:stretch/>
        </p:blipFill>
        <p:spPr>
          <a:xfrm>
            <a:off x="1104818" y="3537394"/>
            <a:ext cx="1713849" cy="3320606"/>
          </a:xfrm>
          <a:prstGeom prst="rect">
            <a:avLst/>
          </a:prstGeom>
        </p:spPr>
      </p:pic>
      <p:pic>
        <p:nvPicPr>
          <p:cNvPr id="11" name="Picture 10" descr="1818-10-ac-lace-over-satn-slip-rose-satin-corsage.jpg"/>
          <p:cNvPicPr>
            <a:picLocks noChangeAspect="1"/>
          </p:cNvPicPr>
          <p:nvPr/>
        </p:nvPicPr>
        <p:blipFill rotWithShape="1">
          <a:blip r:embed="rId7">
            <a:extLst>
              <a:ext uri="{28A0092B-C50C-407E-A947-70E740481C1C}">
                <a14:useLocalDpi xmlns:a14="http://schemas.microsoft.com/office/drawing/2010/main" val="0"/>
              </a:ext>
            </a:extLst>
          </a:blip>
          <a:srcRect l="12450" t="5051" r="8504" b="15320"/>
          <a:stretch/>
        </p:blipFill>
        <p:spPr>
          <a:xfrm>
            <a:off x="3267363" y="3537394"/>
            <a:ext cx="1916545" cy="3320606"/>
          </a:xfrm>
          <a:prstGeom prst="rect">
            <a:avLst/>
          </a:prstGeom>
        </p:spPr>
      </p:pic>
      <p:pic>
        <p:nvPicPr>
          <p:cNvPr id="12" name="Picture 11" descr="1827-ack-yellowbow-lacma.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8955" y="3537394"/>
            <a:ext cx="2033871" cy="3320606"/>
          </a:xfrm>
          <a:prstGeom prst="rect">
            <a:avLst/>
          </a:prstGeom>
        </p:spPr>
      </p:pic>
      <p:sp>
        <p:nvSpPr>
          <p:cNvPr id="13" name="TextBox 12"/>
          <p:cNvSpPr txBox="1"/>
          <p:nvPr/>
        </p:nvSpPr>
        <p:spPr>
          <a:xfrm>
            <a:off x="8266545" y="4387272"/>
            <a:ext cx="877455" cy="1200329"/>
          </a:xfrm>
          <a:prstGeom prst="rect">
            <a:avLst/>
          </a:prstGeom>
          <a:noFill/>
        </p:spPr>
        <p:txBody>
          <a:bodyPr wrap="square" rtlCol="0">
            <a:spAutoFit/>
          </a:bodyPr>
          <a:lstStyle/>
          <a:p>
            <a:r>
              <a:rPr lang="en-US" dirty="0" smtClean="0"/>
              <a:t>…and just 2-3 years later?</a:t>
            </a:r>
            <a:endParaRPr lang="en-US" dirty="0"/>
          </a:p>
        </p:txBody>
      </p:sp>
    </p:spTree>
    <p:extLst>
      <p:ext uri="{BB962C8B-B14F-4D97-AF65-F5344CB8AC3E}">
        <p14:creationId xmlns:p14="http://schemas.microsoft.com/office/powerpoint/2010/main" val="18910664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30s.jpg"/>
          <p:cNvPicPr>
            <a:picLocks noChangeAspect="1"/>
          </p:cNvPicPr>
          <p:nvPr/>
        </p:nvPicPr>
        <p:blipFill rotWithShape="1">
          <a:blip r:embed="rId3">
            <a:extLst>
              <a:ext uri="{28A0092B-C50C-407E-A947-70E740481C1C}">
                <a14:useLocalDpi xmlns:a14="http://schemas.microsoft.com/office/drawing/2010/main" val="0"/>
              </a:ext>
            </a:extLst>
          </a:blip>
          <a:srcRect l="920" t="38759" r="2070" b="7075"/>
          <a:stretch/>
        </p:blipFill>
        <p:spPr>
          <a:xfrm>
            <a:off x="186359" y="0"/>
            <a:ext cx="8957642" cy="6645992"/>
          </a:xfrm>
          <a:prstGeom prst="rect">
            <a:avLst/>
          </a:prstGeom>
        </p:spPr>
      </p:pic>
    </p:spTree>
    <p:extLst>
      <p:ext uri="{BB962C8B-B14F-4D97-AF65-F5344CB8AC3E}">
        <p14:creationId xmlns:p14="http://schemas.microsoft.com/office/powerpoint/2010/main" val="3829262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0523" y="807018"/>
            <a:ext cx="5636304" cy="769441"/>
          </a:xfrm>
          <a:prstGeom prst="rect">
            <a:avLst/>
          </a:prstGeom>
          <a:noFill/>
        </p:spPr>
        <p:txBody>
          <a:bodyPr wrap="none" rtlCol="0">
            <a:spAutoFit/>
          </a:bodyPr>
          <a:lstStyle/>
          <a:p>
            <a:r>
              <a:rPr lang="en-US" sz="4400" dirty="0" smtClean="0"/>
              <a:t>Morning: Before Dinner</a:t>
            </a:r>
            <a:endParaRPr lang="en-US" sz="4400" dirty="0"/>
          </a:p>
        </p:txBody>
      </p:sp>
      <p:sp>
        <p:nvSpPr>
          <p:cNvPr id="4" name="TextBox 3"/>
          <p:cNvSpPr txBox="1"/>
          <p:nvPr/>
        </p:nvSpPr>
        <p:spPr>
          <a:xfrm>
            <a:off x="992116" y="2129999"/>
            <a:ext cx="7764959" cy="2564805"/>
          </a:xfrm>
          <a:prstGeom prst="rect">
            <a:avLst/>
          </a:prstGeom>
          <a:noFill/>
        </p:spPr>
        <p:txBody>
          <a:bodyPr wrap="square" rtlCol="0">
            <a:spAutoFit/>
          </a:bodyPr>
          <a:lstStyle/>
          <a:p>
            <a:r>
              <a:rPr lang="en-US" sz="3600" dirty="0" smtClean="0"/>
              <a:t>Early: write, play piano, meet with housekeeper, sew (work), read novels(!)</a:t>
            </a:r>
          </a:p>
          <a:p>
            <a:pPr>
              <a:spcBef>
                <a:spcPts val="1000"/>
              </a:spcBef>
            </a:pPr>
            <a:r>
              <a:rPr lang="en-US" sz="3600" dirty="0" smtClean="0"/>
              <a:t>Breakfast: 10:00-11:00</a:t>
            </a:r>
          </a:p>
          <a:p>
            <a:pPr>
              <a:spcBef>
                <a:spcPts val="1000"/>
              </a:spcBef>
            </a:pPr>
            <a:r>
              <a:rPr lang="en-US" sz="3600" dirty="0" smtClean="0"/>
              <a:t>Mid-day: pay or receive morning calls </a:t>
            </a:r>
            <a:endParaRPr lang="en-US" sz="3600" dirty="0"/>
          </a:p>
        </p:txBody>
      </p:sp>
    </p:spTree>
    <p:extLst>
      <p:ext uri="{BB962C8B-B14F-4D97-AF65-F5344CB8AC3E}">
        <p14:creationId xmlns:p14="http://schemas.microsoft.com/office/powerpoint/2010/main" val="70718468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14-jfd19-097-ikat-day-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736070"/>
            <a:ext cx="4172418" cy="5521627"/>
          </a:xfrm>
          <a:prstGeom prst="rect">
            <a:avLst/>
          </a:prstGeom>
        </p:spPr>
      </p:pic>
      <p:sp>
        <p:nvSpPr>
          <p:cNvPr id="3" name="TextBox 2"/>
          <p:cNvSpPr txBox="1"/>
          <p:nvPr/>
        </p:nvSpPr>
        <p:spPr>
          <a:xfrm>
            <a:off x="502672" y="158758"/>
            <a:ext cx="2513360" cy="461665"/>
          </a:xfrm>
          <a:prstGeom prst="rect">
            <a:avLst/>
          </a:prstGeom>
          <a:noFill/>
        </p:spPr>
        <p:txBody>
          <a:bodyPr wrap="square" rtlCol="0">
            <a:spAutoFit/>
          </a:bodyPr>
          <a:lstStyle/>
          <a:p>
            <a:r>
              <a:rPr lang="en-US" sz="2400" dirty="0" smtClean="0"/>
              <a:t>Morning Dress</a:t>
            </a:r>
            <a:endParaRPr lang="en-US" sz="2400" dirty="0"/>
          </a:p>
        </p:txBody>
      </p:sp>
      <p:pic>
        <p:nvPicPr>
          <p:cNvPr id="5" name="Picture 4" descr="1816-morn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22144" y="0"/>
            <a:ext cx="3821856" cy="6858000"/>
          </a:xfrm>
          <a:prstGeom prst="rect">
            <a:avLst/>
          </a:prstGeom>
        </p:spPr>
      </p:pic>
      <p:pic>
        <p:nvPicPr>
          <p:cNvPr id="2" name="Picture 1" descr="1810-white-day-painting.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30392" y="2460744"/>
            <a:ext cx="3206722" cy="4290389"/>
          </a:xfrm>
          <a:prstGeom prst="rect">
            <a:avLst/>
          </a:prstGeom>
        </p:spPr>
      </p:pic>
    </p:spTree>
    <p:extLst>
      <p:ext uri="{BB962C8B-B14F-4D97-AF65-F5344CB8AC3E}">
        <p14:creationId xmlns:p14="http://schemas.microsoft.com/office/powerpoint/2010/main" val="16238044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4-fashionsoflondon-promenade-Kensingtongarde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07004"/>
          </a:xfrm>
          <a:prstGeom prst="rect">
            <a:avLst/>
          </a:prstGeom>
        </p:spPr>
      </p:pic>
    </p:spTree>
    <p:extLst>
      <p:ext uri="{BB962C8B-B14F-4D97-AF65-F5344CB8AC3E}">
        <p14:creationId xmlns:p14="http://schemas.microsoft.com/office/powerpoint/2010/main" val="119872017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00x-usa-cap-mfa-46.102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969" y="602327"/>
            <a:ext cx="3797300" cy="5422900"/>
          </a:xfrm>
          <a:prstGeom prst="rect">
            <a:avLst/>
          </a:prstGeom>
        </p:spPr>
      </p:pic>
      <p:pic>
        <p:nvPicPr>
          <p:cNvPr id="2" name="Picture 1" descr="cap-1812-mma-back-CI37.45.16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0861" y="602327"/>
            <a:ext cx="4356048" cy="5392036"/>
          </a:xfrm>
          <a:prstGeom prst="rect">
            <a:avLst/>
          </a:prstGeom>
        </p:spPr>
      </p:pic>
      <p:sp>
        <p:nvSpPr>
          <p:cNvPr id="5" name="TextBox 4"/>
          <p:cNvSpPr txBox="1"/>
          <p:nvPr/>
        </p:nvSpPr>
        <p:spPr>
          <a:xfrm>
            <a:off x="0" y="6223123"/>
            <a:ext cx="8506205" cy="461665"/>
          </a:xfrm>
          <a:prstGeom prst="rect">
            <a:avLst/>
          </a:prstGeom>
          <a:noFill/>
        </p:spPr>
        <p:txBody>
          <a:bodyPr wrap="none" rtlCol="0">
            <a:spAutoFit/>
          </a:bodyPr>
          <a:lstStyle/>
          <a:p>
            <a:r>
              <a:rPr lang="en-US" sz="2400" dirty="0" smtClean="0"/>
              <a:t>Caps: to keep your hair clean, to wear under bonnets or for at home.</a:t>
            </a:r>
            <a:endParaRPr lang="en-US" sz="2400" dirty="0"/>
          </a:p>
        </p:txBody>
      </p:sp>
    </p:spTree>
    <p:extLst>
      <p:ext uri="{BB962C8B-B14F-4D97-AF65-F5344CB8AC3E}">
        <p14:creationId xmlns:p14="http://schemas.microsoft.com/office/powerpoint/2010/main" val="42897697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951" y="291055"/>
            <a:ext cx="8246124" cy="1446550"/>
          </a:xfrm>
          <a:prstGeom prst="rect">
            <a:avLst/>
          </a:prstGeom>
          <a:noFill/>
        </p:spPr>
        <p:txBody>
          <a:bodyPr wrap="square" rtlCol="0">
            <a:spAutoFit/>
          </a:bodyPr>
          <a:lstStyle/>
          <a:p>
            <a:pPr algn="ctr"/>
            <a:r>
              <a:rPr lang="en-US" sz="4400" dirty="0" smtClean="0"/>
              <a:t>Afternoon, Walking, Promenade, Carriage Dress</a:t>
            </a:r>
            <a:endParaRPr lang="en-US" sz="4400" dirty="0"/>
          </a:p>
        </p:txBody>
      </p:sp>
      <p:pic>
        <p:nvPicPr>
          <p:cNvPr id="3" name="Picture 2" descr="Screen Shot 2015-09-30 at 9.28.59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6457" y="1923283"/>
            <a:ext cx="3064023" cy="4934717"/>
          </a:xfrm>
          <a:prstGeom prst="rect">
            <a:avLst/>
          </a:prstGeom>
        </p:spPr>
      </p:pic>
      <p:pic>
        <p:nvPicPr>
          <p:cNvPr id="5" name="Picture 4" descr="Screen Shot 2015-09-30 at 9.30.10 P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60387" y="1923284"/>
            <a:ext cx="2749469" cy="4934716"/>
          </a:xfrm>
          <a:prstGeom prst="rect">
            <a:avLst/>
          </a:prstGeom>
        </p:spPr>
      </p:pic>
      <p:pic>
        <p:nvPicPr>
          <p:cNvPr id="6" name="Picture 5" descr="Screen Shot 2015-09-30 at 9.31.03 PM.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636135" y="1960034"/>
            <a:ext cx="2120940" cy="4897966"/>
          </a:xfrm>
          <a:prstGeom prst="rect">
            <a:avLst/>
          </a:prstGeom>
        </p:spPr>
      </p:pic>
    </p:spTree>
    <p:extLst>
      <p:ext uri="{BB962C8B-B14F-4D97-AF65-F5344CB8AC3E}">
        <p14:creationId xmlns:p14="http://schemas.microsoft.com/office/powerpoint/2010/main" val="213105875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chemisette-lacee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32" y="115329"/>
            <a:ext cx="4379180" cy="4700320"/>
          </a:xfrm>
          <a:prstGeom prst="rect">
            <a:avLst/>
          </a:prstGeom>
        </p:spPr>
      </p:pic>
      <p:pic>
        <p:nvPicPr>
          <p:cNvPr id="3" name="Picture 2" descr="1815x-chemisette-mf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71" y="1558104"/>
            <a:ext cx="4140544" cy="5299896"/>
          </a:xfrm>
          <a:prstGeom prst="rect">
            <a:avLst/>
          </a:prstGeom>
        </p:spPr>
      </p:pic>
      <p:sp>
        <p:nvSpPr>
          <p:cNvPr id="4" name="TextBox 3"/>
          <p:cNvSpPr txBox="1"/>
          <p:nvPr/>
        </p:nvSpPr>
        <p:spPr>
          <a:xfrm>
            <a:off x="1150854" y="5437450"/>
            <a:ext cx="2255621" cy="646331"/>
          </a:xfrm>
          <a:prstGeom prst="rect">
            <a:avLst/>
          </a:prstGeom>
          <a:noFill/>
        </p:spPr>
        <p:txBody>
          <a:bodyPr wrap="none" rtlCol="0">
            <a:spAutoFit/>
          </a:bodyPr>
          <a:lstStyle/>
          <a:p>
            <a:r>
              <a:rPr lang="en-US" sz="3600" dirty="0" smtClean="0"/>
              <a:t>Chemisette</a:t>
            </a:r>
            <a:endParaRPr lang="en-US" sz="3600" dirty="0"/>
          </a:p>
        </p:txBody>
      </p:sp>
    </p:spTree>
    <p:extLst>
      <p:ext uri="{BB962C8B-B14F-4D97-AF65-F5344CB8AC3E}">
        <p14:creationId xmlns:p14="http://schemas.microsoft.com/office/powerpoint/2010/main" val="18746907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5-000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9444" y="840828"/>
            <a:ext cx="3029260" cy="6017172"/>
          </a:xfrm>
          <a:prstGeom prst="rect">
            <a:avLst/>
          </a:prstGeom>
        </p:spPr>
      </p:pic>
      <p:pic>
        <p:nvPicPr>
          <p:cNvPr id="6" name="Picture 5" descr="heideloff-1796-04-000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13841" y="0"/>
            <a:ext cx="2730159" cy="6858000"/>
          </a:xfrm>
          <a:prstGeom prst="rect">
            <a:avLst/>
          </a:prstGeom>
        </p:spPr>
      </p:pic>
      <p:pic>
        <p:nvPicPr>
          <p:cNvPr id="7" name="Picture 6" descr="heideloff-1797-11-000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07052" y="-1667881"/>
            <a:ext cx="3479019" cy="8671409"/>
          </a:xfrm>
          <a:prstGeom prst="rect">
            <a:avLst/>
          </a:prstGeom>
        </p:spPr>
      </p:pic>
      <p:sp>
        <p:nvSpPr>
          <p:cNvPr id="4" name="Rectangle 3"/>
          <p:cNvSpPr/>
          <p:nvPr/>
        </p:nvSpPr>
        <p:spPr>
          <a:xfrm>
            <a:off x="145510" y="132942"/>
            <a:ext cx="3861804" cy="1323439"/>
          </a:xfrm>
          <a:prstGeom prst="rect">
            <a:avLst/>
          </a:prstGeom>
        </p:spPr>
        <p:txBody>
          <a:bodyPr wrap="none">
            <a:spAutoFit/>
          </a:bodyPr>
          <a:lstStyle/>
          <a:p>
            <a:pPr lvl="0"/>
            <a:r>
              <a:rPr lang="en-US" sz="4000" dirty="0" smtClean="0">
                <a:solidFill>
                  <a:prstClr val="black"/>
                </a:solidFill>
              </a:rPr>
              <a:t>Cloaks: 1794-1797</a:t>
            </a:r>
          </a:p>
          <a:p>
            <a:pPr lvl="0"/>
            <a:endParaRPr lang="en-US" sz="4000" dirty="0">
              <a:solidFill>
                <a:prstClr val="black"/>
              </a:solidFill>
            </a:endParaRPr>
          </a:p>
        </p:txBody>
      </p:sp>
    </p:spTree>
    <p:extLst>
      <p:ext uri="{BB962C8B-B14F-4D97-AF65-F5344CB8AC3E}">
        <p14:creationId xmlns:p14="http://schemas.microsoft.com/office/powerpoint/2010/main" val="85882929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0-walkingspencer.jp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27546" t="18214" r="21804" b="16465"/>
          <a:stretch/>
        </p:blipFill>
        <p:spPr>
          <a:xfrm>
            <a:off x="142545" y="0"/>
            <a:ext cx="2942616" cy="6857999"/>
          </a:xfrm>
          <a:prstGeom prst="rect">
            <a:avLst/>
          </a:prstGeom>
        </p:spPr>
      </p:pic>
      <p:pic>
        <p:nvPicPr>
          <p:cNvPr id="4" name="Picture 3" descr="1814-blucher-bonnet-and-spencer-june-1814-la-belle-assemblee.jpg"/>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l="13261" r="21743" b="8061"/>
          <a:stretch/>
        </p:blipFill>
        <p:spPr>
          <a:xfrm>
            <a:off x="3351305" y="-57248"/>
            <a:ext cx="2920925" cy="6915247"/>
          </a:xfrm>
          <a:prstGeom prst="rect">
            <a:avLst/>
          </a:prstGeom>
        </p:spPr>
      </p:pic>
      <p:pic>
        <p:nvPicPr>
          <p:cNvPr id="5" name="Picture 4" descr="1814-spencer.jpg"/>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l="14561" t="3117" r="20419" b="2503"/>
          <a:stretch/>
        </p:blipFill>
        <p:spPr>
          <a:xfrm>
            <a:off x="6446938" y="15041"/>
            <a:ext cx="2697062" cy="6842959"/>
          </a:xfrm>
          <a:prstGeom prst="rect">
            <a:avLst/>
          </a:prstGeom>
        </p:spPr>
      </p:pic>
    </p:spTree>
    <p:extLst>
      <p:ext uri="{BB962C8B-B14F-4D97-AF65-F5344CB8AC3E}">
        <p14:creationId xmlns:p14="http://schemas.microsoft.com/office/powerpoint/2010/main" val="116006317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0706" y="291055"/>
            <a:ext cx="4008148" cy="3231654"/>
          </a:xfrm>
          <a:prstGeom prst="rect">
            <a:avLst/>
          </a:prstGeom>
          <a:noFill/>
        </p:spPr>
        <p:txBody>
          <a:bodyPr wrap="square" rtlCol="0">
            <a:spAutoFit/>
          </a:bodyPr>
          <a:lstStyle/>
          <a:p>
            <a:r>
              <a:rPr lang="en-US" i="1" dirty="0"/>
              <a:t>Thursday, 18 April </a:t>
            </a:r>
            <a:r>
              <a:rPr lang="en-US" i="1" dirty="0" smtClean="0"/>
              <a:t>1811:</a:t>
            </a:r>
          </a:p>
          <a:p>
            <a:r>
              <a:rPr lang="en-US" sz="2400" dirty="0" smtClean="0"/>
              <a:t>“Our </a:t>
            </a:r>
            <a:r>
              <a:rPr lang="en-US" sz="2400" dirty="0"/>
              <a:t>pelisses are 17s. each; she charges only 8s. for the making, but the buttons seem expensive, — are expensive, I might have said, for the fact is plain enough</a:t>
            </a:r>
            <a:r>
              <a:rPr lang="en-US" sz="2400" dirty="0" smtClean="0"/>
              <a:t>.” </a:t>
            </a:r>
            <a:endParaRPr lang="en-US" sz="2400" dirty="0"/>
          </a:p>
          <a:p>
            <a:r>
              <a:rPr lang="en-US" dirty="0"/>
              <a:t/>
            </a:r>
            <a:br>
              <a:rPr lang="en-US" dirty="0"/>
            </a:br>
            <a:endParaRPr lang="en-US" sz="2400" dirty="0"/>
          </a:p>
        </p:txBody>
      </p:sp>
      <p:pic>
        <p:nvPicPr>
          <p:cNvPr id="2" name="Picture 1" descr="Screen Shot 2015-09-30 at 9.07.25 PM.png"/>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575300" y="0"/>
            <a:ext cx="3568700" cy="6794500"/>
          </a:xfrm>
          <a:prstGeom prst="rect">
            <a:avLst/>
          </a:prstGeom>
        </p:spPr>
      </p:pic>
      <p:pic>
        <p:nvPicPr>
          <p:cNvPr id="4" name="Picture 3"/>
          <p:cNvPicPr>
            <a:picLocks noChangeAspect="1"/>
          </p:cNvPicPr>
          <p:nvPr/>
        </p:nvPicPr>
        <p:blipFill>
          <a:blip r:embed="rId5"/>
          <a:stretch>
            <a:fillRect/>
          </a:stretch>
        </p:blipFill>
        <p:spPr>
          <a:xfrm>
            <a:off x="2566988" y="2713623"/>
            <a:ext cx="2794000" cy="3759200"/>
          </a:xfrm>
          <a:prstGeom prst="rect">
            <a:avLst/>
          </a:prstGeom>
        </p:spPr>
      </p:pic>
    </p:spTree>
    <p:extLst>
      <p:ext uri="{BB962C8B-B14F-4D97-AF65-F5344CB8AC3E}">
        <p14:creationId xmlns:p14="http://schemas.microsoft.com/office/powerpoint/2010/main" val="13378561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green-pelis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733" y="0"/>
            <a:ext cx="3666871" cy="6858000"/>
          </a:xfrm>
          <a:prstGeom prst="rect">
            <a:avLst/>
          </a:prstGeom>
        </p:spPr>
      </p:pic>
      <p:pic>
        <p:nvPicPr>
          <p:cNvPr id="4" name="Picture 3" descr="1815-acandace-blue-pel.jpg"/>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b="7172"/>
          <a:stretch/>
        </p:blipFill>
        <p:spPr>
          <a:xfrm>
            <a:off x="4532313" y="85261"/>
            <a:ext cx="4171849" cy="6753690"/>
          </a:xfrm>
          <a:prstGeom prst="rect">
            <a:avLst/>
          </a:prstGeom>
        </p:spPr>
      </p:pic>
    </p:spTree>
    <p:extLst>
      <p:ext uri="{BB962C8B-B14F-4D97-AF65-F5344CB8AC3E}">
        <p14:creationId xmlns:p14="http://schemas.microsoft.com/office/powerpoint/2010/main" val="195843955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vanda-reticule-emb-bird.jp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23754" y="4086466"/>
            <a:ext cx="2302833" cy="2831352"/>
          </a:xfrm>
          <a:prstGeom prst="rect">
            <a:avLst/>
          </a:prstGeom>
        </p:spPr>
      </p:pic>
      <p:pic>
        <p:nvPicPr>
          <p:cNvPr id="3" name="Picture 2" descr="1810-met-reticule-french.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3755" y="0"/>
            <a:ext cx="3255264" cy="4328160"/>
          </a:xfrm>
          <a:prstGeom prst="rect">
            <a:avLst/>
          </a:prstGeom>
        </p:spPr>
      </p:pic>
      <p:pic>
        <p:nvPicPr>
          <p:cNvPr id="4" name="Picture 3" descr="reticules-purses.jpg"/>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4832826" y="104142"/>
            <a:ext cx="4311174" cy="3825110"/>
          </a:xfrm>
          <a:prstGeom prst="rect">
            <a:avLst/>
          </a:prstGeom>
        </p:spPr>
      </p:pic>
      <p:pic>
        <p:nvPicPr>
          <p:cNvPr id="5" name="Picture 4" descr="Screen Shot 2012-09-22 at 8.33.19 PM.png"/>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a:ext>
            </a:extLst>
          </a:blip>
          <a:srcRect/>
          <a:stretch/>
        </p:blipFill>
        <p:spPr>
          <a:xfrm>
            <a:off x="3174771" y="2407824"/>
            <a:ext cx="2051212" cy="4450176"/>
          </a:xfrm>
          <a:prstGeom prst="rect">
            <a:avLst/>
          </a:prstGeom>
        </p:spPr>
      </p:pic>
      <p:sp>
        <p:nvSpPr>
          <p:cNvPr id="6" name="TextBox 5"/>
          <p:cNvSpPr txBox="1"/>
          <p:nvPr/>
        </p:nvSpPr>
        <p:spPr>
          <a:xfrm>
            <a:off x="6283399" y="5014096"/>
            <a:ext cx="1825966" cy="646331"/>
          </a:xfrm>
          <a:prstGeom prst="rect">
            <a:avLst/>
          </a:prstGeom>
          <a:noFill/>
        </p:spPr>
        <p:txBody>
          <a:bodyPr wrap="none" rtlCol="0">
            <a:spAutoFit/>
          </a:bodyPr>
          <a:lstStyle/>
          <a:p>
            <a:r>
              <a:rPr lang="en-US" sz="3600" dirty="0" smtClean="0"/>
              <a:t>Reticules</a:t>
            </a:r>
            <a:endParaRPr lang="en-US" sz="3600" dirty="0"/>
          </a:p>
        </p:txBody>
      </p:sp>
    </p:spTree>
    <p:extLst>
      <p:ext uri="{BB962C8B-B14F-4D97-AF65-F5344CB8AC3E}">
        <p14:creationId xmlns:p14="http://schemas.microsoft.com/office/powerpoint/2010/main" val="159689982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246" y="356562"/>
            <a:ext cx="5014040" cy="2954655"/>
          </a:xfrm>
          <a:prstGeom prst="rect">
            <a:avLst/>
          </a:prstGeom>
          <a:noFill/>
        </p:spPr>
        <p:txBody>
          <a:bodyPr wrap="square" rtlCol="0">
            <a:spAutoFit/>
          </a:bodyPr>
          <a:lstStyle/>
          <a:p>
            <a:r>
              <a:rPr lang="en-US" i="1" dirty="0" smtClean="0"/>
              <a:t>Sunday, 2 June 1799:</a:t>
            </a:r>
          </a:p>
          <a:p>
            <a:r>
              <a:rPr lang="en-US" sz="2800" dirty="0" smtClean="0"/>
              <a:t>“Flowers are very much worn, and fruit is still more the thing. Elizabeth has a bunch of strawberries, and I have seen grapes, cherries, plums, and apricots.”</a:t>
            </a:r>
            <a:endParaRPr lang="en-US" sz="2800" b="1" dirty="0"/>
          </a:p>
        </p:txBody>
      </p:sp>
      <p:sp>
        <p:nvSpPr>
          <p:cNvPr id="3" name="TextBox 2"/>
          <p:cNvSpPr txBox="1"/>
          <p:nvPr/>
        </p:nvSpPr>
        <p:spPr>
          <a:xfrm>
            <a:off x="304246" y="3311217"/>
            <a:ext cx="4648753" cy="3385542"/>
          </a:xfrm>
          <a:prstGeom prst="rect">
            <a:avLst/>
          </a:prstGeom>
          <a:noFill/>
        </p:spPr>
        <p:txBody>
          <a:bodyPr wrap="square" rtlCol="0">
            <a:spAutoFit/>
          </a:bodyPr>
          <a:lstStyle/>
          <a:p>
            <a:r>
              <a:rPr lang="en-US" i="1" dirty="0" smtClean="0"/>
              <a:t>Tuesday, 11 June 1799:</a:t>
            </a:r>
          </a:p>
          <a:p>
            <a:r>
              <a:rPr lang="en-US" sz="2800" dirty="0" smtClean="0"/>
              <a:t>“I cannot decide on the fruit till I hear from you again. Besides, I cannot help thinking that it is more natural to have flowers grow out of the head than fruit. What do you think on that subject?</a:t>
            </a:r>
            <a:endParaRPr lang="en-US" sz="2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918" r="11761" b="6388"/>
          <a:stretch/>
        </p:blipFill>
        <p:spPr>
          <a:xfrm>
            <a:off x="5249998" y="1047750"/>
            <a:ext cx="3894001" cy="4914900"/>
          </a:xfrm>
          <a:prstGeom prst="rect">
            <a:avLst/>
          </a:prstGeom>
        </p:spPr>
      </p:pic>
    </p:spTree>
    <p:extLst>
      <p:ext uri="{BB962C8B-B14F-4D97-AF65-F5344CB8AC3E}">
        <p14:creationId xmlns:p14="http://schemas.microsoft.com/office/powerpoint/2010/main" val="222954424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8-nypl-bonne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130"/>
            <a:ext cx="3783268" cy="6945130"/>
          </a:xfrm>
          <a:prstGeom prst="rect">
            <a:avLst/>
          </a:prstGeom>
        </p:spPr>
      </p:pic>
      <p:pic>
        <p:nvPicPr>
          <p:cNvPr id="3" name="Picture 2" descr="1810-mma-bonnet-CI52.9_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746" y="1590164"/>
            <a:ext cx="3760831" cy="5175586"/>
          </a:xfrm>
          <a:prstGeom prst="rect">
            <a:avLst/>
          </a:prstGeom>
        </p:spPr>
      </p:pic>
      <p:sp>
        <p:nvSpPr>
          <p:cNvPr id="4" name="TextBox 3"/>
          <p:cNvSpPr txBox="1"/>
          <p:nvPr/>
        </p:nvSpPr>
        <p:spPr>
          <a:xfrm>
            <a:off x="4008149" y="343975"/>
            <a:ext cx="4801840" cy="954107"/>
          </a:xfrm>
          <a:prstGeom prst="rect">
            <a:avLst/>
          </a:prstGeom>
          <a:noFill/>
        </p:spPr>
        <p:txBody>
          <a:bodyPr wrap="square" rtlCol="0">
            <a:spAutoFit/>
          </a:bodyPr>
          <a:lstStyle/>
          <a:p>
            <a:r>
              <a:rPr lang="en-US" sz="2800" dirty="0" smtClean="0"/>
              <a:t>1808-1810: Accommodating Grecian hair</a:t>
            </a:r>
            <a:endParaRPr lang="en-US" sz="2800" dirty="0"/>
          </a:p>
        </p:txBody>
      </p:sp>
    </p:spTree>
    <p:extLst>
      <p:ext uri="{BB962C8B-B14F-4D97-AF65-F5344CB8AC3E}">
        <p14:creationId xmlns:p14="http://schemas.microsoft.com/office/powerpoint/2010/main" val="422549702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1242</TotalTime>
  <Words>5321</Words>
  <Application>Microsoft Macintosh PowerPoint</Application>
  <PresentationFormat>On-screen Show (4:3)</PresentationFormat>
  <Paragraphs>418</Paragraphs>
  <Slides>115</Slides>
  <Notes>100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115</vt:i4>
      </vt:variant>
    </vt:vector>
  </HeadingPairs>
  <TitlesOfParts>
    <vt:vector size="120" baseType="lpstr">
      <vt:lpstr>Calibri</vt:lpstr>
      <vt:lpstr>Goudy Old Style</vt:lpstr>
      <vt:lpstr>Impact</vt:lpstr>
      <vt:lpstr>Rockwell</vt:lpstr>
      <vt:lpstr>Inkwell</vt:lpstr>
      <vt:lpstr>The Fashionable Miss Austen</vt:lpstr>
      <vt:lpstr>PowerPoint Presentation</vt:lpstr>
      <vt:lpstr>PowerPoint Presentation</vt:lpstr>
      <vt:lpstr>PowerPoint Presentation</vt:lpstr>
      <vt:lpstr>PowerPoint Presentation</vt:lpstr>
      <vt:lpstr>PowerPoint Presentation</vt:lpstr>
      <vt:lpstr>Worcester Gazette. (Worcester, MA) • 06-07-1809</vt:lpstr>
      <vt:lpstr>Austen, Fashion, Novels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did men wear?</vt:lpstr>
      <vt:lpstr>The Worcester GAZETTE. (Worcester, Massachusetts) • 05-06-1795 </vt:lpstr>
      <vt:lpstr>PowerPoint Presentation</vt:lpstr>
      <vt:lpstr>PowerPoint Presentation</vt:lpstr>
      <vt:lpstr>PowerPoint Presentation</vt:lpstr>
      <vt:lpstr>PowerPoint Presentation</vt:lpstr>
      <vt:lpstr>PowerPoint Presentation</vt:lpstr>
      <vt:lpstr>PowerPoint Presentation</vt:lpstr>
      <vt:lpstr>What did men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Cleanliness</vt:lpstr>
      <vt:lpstr>PowerPoint Presentation</vt:lpstr>
      <vt:lpstr>What did women wear?</vt:lpstr>
      <vt:lpstr>PowerPoint Presentation</vt:lpstr>
      <vt:lpstr>PowerPoint Presentation</vt:lpstr>
      <vt:lpstr>PowerPoint Presentation</vt:lpstr>
      <vt:lpstr>PowerPoint Presentation</vt:lpstr>
      <vt:lpstr>Fashion during Austen’s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Fashion during Austen’s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Fashion during Austen’s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Fashion during Austen’s life</vt:lpstr>
      <vt:lpstr>PowerPoint Presentation</vt:lpstr>
      <vt:lpstr>PowerPoint Presentation</vt:lpstr>
      <vt:lpstr>PowerPoint Presentation</vt:lpstr>
      <vt:lpstr>PowerPoint Presentation</vt:lpstr>
      <vt:lpstr>Fashion during Austen’s life</vt:lpstr>
      <vt:lpstr>PowerPoint Presentation</vt:lpstr>
      <vt:lpstr>PowerPoint Presentation</vt:lpstr>
      <vt:lpstr>PowerPoint Presentation</vt:lpstr>
      <vt:lpstr>PowerPoint Presentation</vt:lpstr>
      <vt:lpstr>PowerPoint Presentation</vt:lpstr>
      <vt:lpstr>Fashion during Austen’s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Austen, Fashion, Novels</dc:title>
  <dc:creator>Hope Greenberg</dc:creator>
  <cp:lastModifiedBy>Microsoft Office User</cp:lastModifiedBy>
  <cp:revision>88</cp:revision>
  <dcterms:created xsi:type="dcterms:W3CDTF">2015-09-14T17:45:48Z</dcterms:created>
  <dcterms:modified xsi:type="dcterms:W3CDTF">2016-04-16T23:51:15Z</dcterms:modified>
</cp:coreProperties>
</file>