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29"/>
  </p:notesMasterIdLst>
  <p:sldIdLst>
    <p:sldId id="256" r:id="rId2"/>
    <p:sldId id="418" r:id="rId3"/>
    <p:sldId id="433" r:id="rId4"/>
    <p:sldId id="446" r:id="rId5"/>
    <p:sldId id="435" r:id="rId6"/>
    <p:sldId id="437" r:id="rId7"/>
    <p:sldId id="443" r:id="rId8"/>
    <p:sldId id="441" r:id="rId9"/>
    <p:sldId id="440" r:id="rId10"/>
    <p:sldId id="445" r:id="rId11"/>
    <p:sldId id="444" r:id="rId12"/>
    <p:sldId id="439" r:id="rId13"/>
    <p:sldId id="357" r:id="rId14"/>
    <p:sldId id="360" r:id="rId15"/>
    <p:sldId id="358" r:id="rId16"/>
    <p:sldId id="359" r:id="rId17"/>
    <p:sldId id="364" r:id="rId18"/>
    <p:sldId id="431" r:id="rId19"/>
    <p:sldId id="370" r:id="rId20"/>
    <p:sldId id="361" r:id="rId21"/>
    <p:sldId id="363" r:id="rId22"/>
    <p:sldId id="362" r:id="rId23"/>
    <p:sldId id="365" r:id="rId24"/>
    <p:sldId id="366" r:id="rId25"/>
    <p:sldId id="434" r:id="rId26"/>
    <p:sldId id="367" r:id="rId27"/>
    <p:sldId id="368" r:id="rId28"/>
    <p:sldId id="369" r:id="rId29"/>
    <p:sldId id="371" r:id="rId30"/>
    <p:sldId id="403" r:id="rId31"/>
    <p:sldId id="372" r:id="rId32"/>
    <p:sldId id="409" r:id="rId33"/>
    <p:sldId id="373" r:id="rId34"/>
    <p:sldId id="429" r:id="rId35"/>
    <p:sldId id="374" r:id="rId36"/>
    <p:sldId id="410" r:id="rId37"/>
    <p:sldId id="377" r:id="rId38"/>
    <p:sldId id="376" r:id="rId39"/>
    <p:sldId id="404" r:id="rId40"/>
    <p:sldId id="378" r:id="rId41"/>
    <p:sldId id="411" r:id="rId42"/>
    <p:sldId id="379" r:id="rId43"/>
    <p:sldId id="380" r:id="rId44"/>
    <p:sldId id="381" r:id="rId45"/>
    <p:sldId id="382" r:id="rId46"/>
    <p:sldId id="383" r:id="rId47"/>
    <p:sldId id="456" r:id="rId48"/>
    <p:sldId id="384" r:id="rId49"/>
    <p:sldId id="385" r:id="rId50"/>
    <p:sldId id="386" r:id="rId51"/>
    <p:sldId id="387" r:id="rId52"/>
    <p:sldId id="388" r:id="rId53"/>
    <p:sldId id="389" r:id="rId54"/>
    <p:sldId id="391" r:id="rId55"/>
    <p:sldId id="390" r:id="rId56"/>
    <p:sldId id="392" r:id="rId57"/>
    <p:sldId id="393" r:id="rId58"/>
    <p:sldId id="457" r:id="rId59"/>
    <p:sldId id="394" r:id="rId60"/>
    <p:sldId id="395" r:id="rId61"/>
    <p:sldId id="414" r:id="rId62"/>
    <p:sldId id="396" r:id="rId63"/>
    <p:sldId id="397" r:id="rId64"/>
    <p:sldId id="398" r:id="rId65"/>
    <p:sldId id="399" r:id="rId66"/>
    <p:sldId id="438" r:id="rId67"/>
    <p:sldId id="400" r:id="rId68"/>
    <p:sldId id="416" r:id="rId69"/>
    <p:sldId id="415" r:id="rId70"/>
    <p:sldId id="401" r:id="rId71"/>
    <p:sldId id="405" r:id="rId72"/>
    <p:sldId id="303" r:id="rId73"/>
    <p:sldId id="448" r:id="rId74"/>
    <p:sldId id="257" r:id="rId75"/>
    <p:sldId id="447" r:id="rId76"/>
    <p:sldId id="258" r:id="rId77"/>
    <p:sldId id="261" r:id="rId78"/>
    <p:sldId id="348" r:id="rId79"/>
    <p:sldId id="260" r:id="rId80"/>
    <p:sldId id="262" r:id="rId81"/>
    <p:sldId id="349" r:id="rId82"/>
    <p:sldId id="265" r:id="rId83"/>
    <p:sldId id="351" r:id="rId84"/>
    <p:sldId id="264" r:id="rId85"/>
    <p:sldId id="266" r:id="rId86"/>
    <p:sldId id="263" r:id="rId87"/>
    <p:sldId id="288" r:id="rId88"/>
    <p:sldId id="424" r:id="rId89"/>
    <p:sldId id="289" r:id="rId90"/>
    <p:sldId id="294" r:id="rId91"/>
    <p:sldId id="295" r:id="rId92"/>
    <p:sldId id="451" r:id="rId93"/>
    <p:sldId id="449" r:id="rId94"/>
    <p:sldId id="425" r:id="rId95"/>
    <p:sldId id="423" r:id="rId96"/>
    <p:sldId id="450" r:id="rId97"/>
    <p:sldId id="427" r:id="rId98"/>
    <p:sldId id="286" r:id="rId99"/>
    <p:sldId id="287" r:id="rId100"/>
    <p:sldId id="267" r:id="rId101"/>
    <p:sldId id="430" r:id="rId102"/>
    <p:sldId id="352" r:id="rId103"/>
    <p:sldId id="417" r:id="rId104"/>
    <p:sldId id="413" r:id="rId105"/>
    <p:sldId id="412" r:id="rId106"/>
    <p:sldId id="269" r:id="rId107"/>
    <p:sldId id="402" r:id="rId108"/>
    <p:sldId id="270" r:id="rId109"/>
    <p:sldId id="297" r:id="rId110"/>
    <p:sldId id="452" r:id="rId111"/>
    <p:sldId id="428" r:id="rId112"/>
    <p:sldId id="271" r:id="rId113"/>
    <p:sldId id="298" r:id="rId114"/>
    <p:sldId id="299" r:id="rId115"/>
    <p:sldId id="419" r:id="rId116"/>
    <p:sldId id="353" r:id="rId117"/>
    <p:sldId id="355" r:id="rId118"/>
    <p:sldId id="274" r:id="rId119"/>
    <p:sldId id="300" r:id="rId120"/>
    <p:sldId id="301" r:id="rId121"/>
    <p:sldId id="356" r:id="rId122"/>
    <p:sldId id="455" r:id="rId123"/>
    <p:sldId id="432" r:id="rId124"/>
    <p:sldId id="454" r:id="rId125"/>
    <p:sldId id="421" r:id="rId126"/>
    <p:sldId id="420" r:id="rId127"/>
    <p:sldId id="453" r:id="rId1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6" d="100"/>
          <a:sy n="96" d="100"/>
        </p:scale>
        <p:origin x="-1144" y="144"/>
      </p:cViewPr>
      <p:guideLst>
        <p:guide orient="horz" pos="8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627BA-A1C8-124E-A9C4-A812788A375C}" type="datetimeFigureOut">
              <a:rPr lang="en-US" smtClean="0"/>
              <a:t>1/23/15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CE9401-6419-7A47-A111-9825583A977A}" type="slidenum">
              <a:rPr lang="en-US" smtClean="0"/>
              <a:t>‹#›</a:t>
            </a:fld>
            <a:endParaRPr lang="en-US"/>
          </a:p>
        </p:txBody>
      </p:sp>
    </p:spTree>
    <p:extLst>
      <p:ext uri="{BB962C8B-B14F-4D97-AF65-F5344CB8AC3E}">
        <p14:creationId xmlns:p14="http://schemas.microsoft.com/office/powerpoint/2010/main" val="3488259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77482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1814Mrs.</a:t>
            </a:r>
            <a:r>
              <a:rPr lang="en-US" baseline="0" dirty="0" smtClean="0"/>
              <a:t> B. rhapsodizing over long sleeves and boring Mr. B with talk of lace. </a:t>
            </a:r>
            <a:r>
              <a:rPr lang="en-US" dirty="0" smtClean="0"/>
              <a:t> long sleeves. And Lydia  - someone tell me how she talks about </a:t>
            </a:r>
            <a:r>
              <a:rPr lang="en-US" dirty="0" err="1" smtClean="0"/>
              <a:t>clothers</a:t>
            </a:r>
            <a:r>
              <a:rPr lang="en-US" dirty="0" smtClean="0"/>
              <a:t> – And “</a:t>
            </a:r>
            <a:r>
              <a:rPr lang="en-US" dirty="0" smtClean="0"/>
              <a:t>I shall send for my clothes when I get to </a:t>
            </a:r>
            <a:r>
              <a:rPr lang="en-US" dirty="0" err="1" smtClean="0"/>
              <a:t>Longbourn</a:t>
            </a:r>
            <a:r>
              <a:rPr lang="en-US" dirty="0" smtClean="0"/>
              <a:t>; but I wish you would tell Sally to mend a great slit in my worked muslin gown before they are packed up.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230931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influences city life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3764211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30974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16</a:t>
            </a:fld>
            <a:endParaRPr lang="en-US"/>
          </a:p>
        </p:txBody>
      </p:sp>
    </p:spTree>
    <p:extLst>
      <p:ext uri="{BB962C8B-B14F-4D97-AF65-F5344CB8AC3E}">
        <p14:creationId xmlns:p14="http://schemas.microsoft.com/office/powerpoint/2010/main" val="165331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Captain </a:t>
            </a:r>
            <a:r>
              <a:rPr lang="en-US" dirty="0" err="1" smtClean="0"/>
              <a:t>Hoste</a:t>
            </a:r>
            <a:r>
              <a:rPr lang="en-US" dirty="0" smtClean="0"/>
              <a:t> 1811</a:t>
            </a:r>
            <a:r>
              <a:rPr lang="en-US" baseline="0" dirty="0" smtClean="0"/>
              <a:t> by </a:t>
            </a:r>
            <a:r>
              <a:rPr lang="en-US" dirty="0" err="1" smtClean="0"/>
              <a:t>Edridge</a:t>
            </a:r>
            <a:endParaRPr lang="en-US" dirty="0" smtClean="0"/>
          </a:p>
          <a:p>
            <a:r>
              <a:rPr lang="en-US" dirty="0" smtClean="0"/>
              <a:t>The other major influence on men’s fashion:</a:t>
            </a:r>
            <a:r>
              <a:rPr lang="en-US" baseline="0" dirty="0" smtClean="0"/>
              <a:t> military pantaloons and navy trousers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see next slide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pantaloons,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 1810, subtle differences in cut of breeches and 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2696830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Sense and Sensibility: Marianne, Willoughby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a:t>
            </a:fld>
            <a:endParaRPr lang="en-US"/>
          </a:p>
        </p:txBody>
      </p:sp>
    </p:spTree>
    <p:extLst>
      <p:ext uri="{BB962C8B-B14F-4D97-AF65-F5344CB8AC3E}">
        <p14:creationId xmlns:p14="http://schemas.microsoft.com/office/powerpoint/2010/main" val="38679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Titus, Brutus, Caesar, the romantics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 Brummell would not have approved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365639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28</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4097908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(more later)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 Sept 16: What a good for nothing fellow Charles is to bespeak the stockings. I hope he will be too hot all the rest of his life for it.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2163340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1798, Theresa Parker</a:t>
            </a:r>
            <a:r>
              <a:rPr lang="en-US" baseline="0" dirty="0" smtClean="0"/>
              <a:t> by </a:t>
            </a:r>
            <a:r>
              <a:rPr lang="en-US" baseline="0"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2033542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S&amp;S Miss Steele, stockings 1804</a:t>
            </a:r>
            <a:r>
              <a:rPr lang="en-US" dirty="0" smtClean="0"/>
              <a:t>: Promenade in Kensington </a:t>
            </a:r>
            <a:r>
              <a:rPr lang="en-US" dirty="0" smtClean="0"/>
              <a:t>Gardens: But first “by</a:t>
            </a:r>
            <a:r>
              <a:rPr lang="en-US" baseline="0" dirty="0" smtClean="0"/>
              <a:t> no means </a:t>
            </a:r>
            <a:r>
              <a:rPr lang="en-US" baseline="0" dirty="0" err="1" smtClean="0"/>
              <a:t>ungenteel</a:t>
            </a:r>
            <a:r>
              <a:rPr lang="en-US" baseline="0" dirty="0" smtClean="0"/>
              <a:t> or unfashionable; their dress was very smart”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2294509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2445891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Cloaks, hats, hair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3212471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York St., St. James Square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3219242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Pelisse…redingote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2031031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1821</a:t>
            </a:r>
            <a:r>
              <a:rPr lang="en-US" baseline="0" dirty="0" smtClean="0"/>
              <a:t> Royal Academy originally in Somerset House, President </a:t>
            </a:r>
            <a:r>
              <a:rPr lang="en-US" baseline="0" smtClean="0"/>
              <a:t>Sir Joshua Reynolds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833726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1790s</a:t>
            </a:r>
            <a:r>
              <a:rPr lang="en-US" baseline="0" dirty="0" smtClean="0"/>
              <a:t> – large and round, 1799-1804 </a:t>
            </a:r>
            <a:r>
              <a:rPr lang="en-US" baseline="0" dirty="0" err="1" smtClean="0"/>
              <a:t>smalled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159145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Gloves, shawls,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2414171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death of Mrs. Edward Austen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393654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Emma/Mrs. Elton: as elegant as lace and pearls could make her”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2586762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208875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1799,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545771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p>
          <a:p>
            <a:endParaRPr lang="en-US" baseline="0" dirty="0" smtClean="0"/>
          </a:p>
          <a:p>
            <a:r>
              <a:rPr lang="en-US" baseline="0" dirty="0" smtClean="0"/>
              <a:t>Talk about volume.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72</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 – the narrowing begins but waist is still in question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1351833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robe 1790, still fairly structured, higher waist, full petticoat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2257152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83</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Austen was writing her early novels this is what she was seeing and wearing. Ladies in a high-perch Phaeton.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2714563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Greek  and roman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161959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3067505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end of century hair is smaller, dresses are narrower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2508688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 </a:t>
            </a:r>
            <a:r>
              <a:rPr lang="en-US" dirty="0" err="1" smtClean="0"/>
              <a:t>Boilly</a:t>
            </a:r>
            <a:r>
              <a:rPr lang="en-US" dirty="0" smtClean="0"/>
              <a:t> </a:t>
            </a:r>
            <a:r>
              <a:rPr lang="en-US" dirty="0" err="1" smtClean="0"/>
              <a:t>Incroyable</a:t>
            </a:r>
            <a:r>
              <a:rPr lang="en-US" dirty="0" smtClean="0"/>
              <a:t> and </a:t>
            </a:r>
            <a:r>
              <a:rPr lang="en-US" dirty="0" err="1" smtClean="0"/>
              <a:t>Marveilleuse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779253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a:t>
            </a:r>
            <a:r>
              <a:rPr lang="en-US" dirty="0" err="1" smtClean="0"/>
              <a:t>Gillray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quite the same</a:t>
            </a:r>
            <a:r>
              <a:rPr lang="en-US" baseline="0" dirty="0" smtClean="0"/>
              <a:t> – this is a bit later but show the apron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4009754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move towards</a:t>
            </a:r>
            <a:r>
              <a:rPr lang="en-US" baseline="0" dirty="0" smtClean="0"/>
              <a:t> 1810 the vertical emphasis appears in the decoration as well as the construction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106</a:t>
            </a:fld>
            <a:endParaRPr lang="en-US"/>
          </a:p>
        </p:txBody>
      </p:sp>
    </p:spTree>
    <p:extLst>
      <p:ext uri="{BB962C8B-B14F-4D97-AF65-F5344CB8AC3E}">
        <p14:creationId xmlns:p14="http://schemas.microsoft.com/office/powerpoint/2010/main" val="3904396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 1810 construction</a:t>
            </a:r>
            <a:r>
              <a:rPr lang="en-US" baseline="0" dirty="0" smtClean="0"/>
              <a:t> techniques are developed to make less fullness at the front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1364770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113</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r>
              <a:rPr lang="en-US" dirty="0" smtClean="0"/>
              <a:t> Blue coat: 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1567565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116</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year of Austen’s death the</a:t>
            </a:r>
            <a:r>
              <a:rPr lang="en-US" baseline="0" dirty="0" smtClean="0"/>
              <a:t> bodice is high, the hemline is decorated, skirts are beginning to attain a more </a:t>
            </a:r>
            <a:r>
              <a:rPr lang="en-US" baseline="0" dirty="0" err="1" smtClean="0"/>
              <a:t>aline</a:t>
            </a:r>
            <a:r>
              <a:rPr lang="en-US" baseline="0" dirty="0" smtClean="0"/>
              <a:t>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118</a:t>
            </a:fld>
            <a:endParaRPr lang="en-US"/>
          </a:p>
        </p:txBody>
      </p:sp>
    </p:spTree>
    <p:extLst>
      <p:ext uri="{BB962C8B-B14F-4D97-AF65-F5344CB8AC3E}">
        <p14:creationId xmlns:p14="http://schemas.microsoft.com/office/powerpoint/2010/main" val="472144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120</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Alfred Edward </a:t>
            </a:r>
            <a:r>
              <a:rPr lang="en-US" dirty="0" err="1" smtClean="0"/>
              <a:t>Chalon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122</a:t>
            </a:fld>
            <a:endParaRPr lang="en-US"/>
          </a:p>
        </p:txBody>
      </p:sp>
    </p:spTree>
    <p:extLst>
      <p:ext uri="{BB962C8B-B14F-4D97-AF65-F5344CB8AC3E}">
        <p14:creationId xmlns:p14="http://schemas.microsoft.com/office/powerpoint/2010/main" val="3178202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p>
          <a:p>
            <a:endParaRPr lang="en-US" baseline="0" dirty="0" smtClean="0"/>
          </a:p>
          <a:p>
            <a:r>
              <a:rPr lang="en-US" baseline="0" dirty="0" smtClean="0"/>
              <a:t>Talk about volume.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124</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125</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1815-blake-engraving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789164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Hem 6 inches deep in mud, I am absolutely certain, and the gown which had been let down to hide it not doing its office.”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301933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Wanted only regimentals to make him charming – changing</a:t>
            </a:r>
            <a:r>
              <a:rPr lang="en-US" baseline="0" dirty="0" smtClean="0"/>
              <a:t> his 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1923136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t>1/23/15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t>1/23/15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t>1/23/15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t>1/23/15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t>1/23/15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60DEB-E2AB-344C-B3D7-73839B356900}"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t>1/23/15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3.jpg"/><Relationship Id="rId3" Type="http://schemas.openxmlformats.org/officeDocument/2006/relationships/image" Target="../media/image16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5.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6.jpg"/><Relationship Id="rId3" Type="http://schemas.openxmlformats.org/officeDocument/2006/relationships/image" Target="../media/image16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16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0.png"/><Relationship Id="rId3" Type="http://schemas.openxmlformats.org/officeDocument/2006/relationships/image" Target="../media/image171.png"/></Relationships>
</file>

<file path=ppt/slides/_rels/slide106.xml.rels><?xml version="1.0" encoding="UTF-8" standalone="yes"?>
<Relationships xmlns="http://schemas.openxmlformats.org/package/2006/relationships"><Relationship Id="rId3" Type="http://schemas.openxmlformats.org/officeDocument/2006/relationships/image" Target="../media/image172.jpg"/><Relationship Id="rId4" Type="http://schemas.openxmlformats.org/officeDocument/2006/relationships/image" Target="../media/image173.jp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107.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jpe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6.png"/><Relationship Id="rId3" Type="http://schemas.openxmlformats.org/officeDocument/2006/relationships/image" Target="../media/image17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8.jpeg"/><Relationship Id="rId3" Type="http://schemas.openxmlformats.org/officeDocument/2006/relationships/image" Target="../media/image1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0.jpg"/><Relationship Id="rId3" Type="http://schemas.openxmlformats.org/officeDocument/2006/relationships/image" Target="../media/image181.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3.jpeg"/><Relationship Id="rId3" Type="http://schemas.openxmlformats.org/officeDocument/2006/relationships/image" Target="../media/image18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85.jpg"/><Relationship Id="rId4" Type="http://schemas.openxmlformats.org/officeDocument/2006/relationships/image" Target="../media/image186.jp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7.png"/><Relationship Id="rId3" Type="http://schemas.openxmlformats.org/officeDocument/2006/relationships/image" Target="../media/image18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9.png"/></Relationships>
</file>

<file path=ppt/slides/_rels/slide116.xml.rels><?xml version="1.0" encoding="UTF-8" standalone="yes"?>
<Relationships xmlns="http://schemas.openxmlformats.org/package/2006/relationships"><Relationship Id="rId3" Type="http://schemas.openxmlformats.org/officeDocument/2006/relationships/image" Target="../media/image190.jpeg"/><Relationship Id="rId4" Type="http://schemas.openxmlformats.org/officeDocument/2006/relationships/image" Target="../media/image191.jpeg"/><Relationship Id="rId5" Type="http://schemas.openxmlformats.org/officeDocument/2006/relationships/image" Target="../media/image192.jp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3.jpg"/><Relationship Id="rId3" Type="http://schemas.openxmlformats.org/officeDocument/2006/relationships/image" Target="../media/image19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jpe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7.jpg"/><Relationship Id="rId3" Type="http://schemas.openxmlformats.org/officeDocument/2006/relationships/image" Target="../media/image19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20.xml.rels><?xml version="1.0" encoding="UTF-8" standalone="yes"?>
<Relationships xmlns="http://schemas.openxmlformats.org/package/2006/relationships"><Relationship Id="rId3" Type="http://schemas.openxmlformats.org/officeDocument/2006/relationships/image" Target="../media/image199.jpg"/><Relationship Id="rId4" Type="http://schemas.openxmlformats.org/officeDocument/2006/relationships/image" Target="../media/image200.jp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1.jpeg"/><Relationship Id="rId3" Type="http://schemas.openxmlformats.org/officeDocument/2006/relationships/image" Target="../media/image202.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203.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4.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5.jpg"/></Relationships>
</file>

<file path=ppt/slides/_rels/slide127.xml.rels><?xml version="1.0" encoding="UTF-8" standalone="yes"?>
<Relationships xmlns="http://schemas.openxmlformats.org/package/2006/relationships"><Relationship Id="rId3" Type="http://schemas.openxmlformats.org/officeDocument/2006/relationships/image" Target="../media/image206.jpeg"/><Relationship Id="rId4" Type="http://schemas.openxmlformats.org/officeDocument/2006/relationships/image" Target="../media/image160.jpg"/><Relationship Id="rId5" Type="http://schemas.openxmlformats.org/officeDocument/2006/relationships/image" Target="../media/image207.jpg"/><Relationship Id="rId1" Type="http://schemas.openxmlformats.org/officeDocument/2006/relationships/slideLayout" Target="../slideLayouts/slideLayout13.xml"/><Relationship Id="rId2" Type="http://schemas.openxmlformats.org/officeDocument/2006/relationships/image" Target="../media/image20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4.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gif"/><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g"/><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 Id="rId3"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 Id="rId3" Type="http://schemas.openxmlformats.org/officeDocument/2006/relationships/image" Target="../media/image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jpg"/><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g"/><Relationship Id="rId3"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jp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eg"/><Relationship Id="rId1" Type="http://schemas.openxmlformats.org/officeDocument/2006/relationships/slideLayout" Target="../slideLayouts/slideLayout13.xml"/><Relationship Id="rId2" Type="http://schemas.openxmlformats.org/officeDocument/2006/relationships/image" Target="../media/image7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png"/><Relationship Id="rId3" Type="http://schemas.openxmlformats.org/officeDocument/2006/relationships/image" Target="../media/image7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jpeg"/><Relationship Id="rId3" Type="http://schemas.openxmlformats.org/officeDocument/2006/relationships/image" Target="../media/image7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jpeg"/><Relationship Id="rId3" Type="http://schemas.openxmlformats.org/officeDocument/2006/relationships/image" Target="../media/image8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3.jpg"/><Relationship Id="rId3" Type="http://schemas.openxmlformats.org/officeDocument/2006/relationships/image" Target="../media/image8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jpg"/><Relationship Id="rId3" Type="http://schemas.openxmlformats.org/officeDocument/2006/relationships/image" Target="../media/image86.jp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eg"/><Relationship Id="rId3" Type="http://schemas.openxmlformats.org/officeDocument/2006/relationships/image" Target="../media/image9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9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g"/><Relationship Id="rId3" Type="http://schemas.openxmlformats.org/officeDocument/2006/relationships/image" Target="../media/image9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7.jpeg"/><Relationship Id="rId3" Type="http://schemas.openxmlformats.org/officeDocument/2006/relationships/image" Target="../media/image98.jpg"/></Relationships>
</file>

<file path=ppt/slides/_rels/slide63.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01.jpg"/><Relationship Id="rId5" Type="http://schemas.openxmlformats.org/officeDocument/2006/relationships/image" Target="../media/image102.png"/><Relationship Id="rId1" Type="http://schemas.openxmlformats.org/officeDocument/2006/relationships/slideLayout" Target="../slideLayouts/slideLayout13.xml"/><Relationship Id="rId2" Type="http://schemas.openxmlformats.org/officeDocument/2006/relationships/image" Target="../media/image99.jpe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g"/><Relationship Id="rId1" Type="http://schemas.openxmlformats.org/officeDocument/2006/relationships/slideLayout" Target="../slideLayouts/slideLayout13.xml"/><Relationship Id="rId2"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jp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114.jpg"/><Relationship Id="rId4" Type="http://schemas.openxmlformats.org/officeDocument/2006/relationships/image" Target="../media/image115.jp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7.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png"/><Relationship Id="rId3" Type="http://schemas.openxmlformats.org/officeDocument/2006/relationships/image" Target="../media/image11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png"/><Relationship Id="rId3" Type="http://schemas.openxmlformats.org/officeDocument/2006/relationships/image" Target="../media/image122.jpg"/></Relationships>
</file>

<file path=ppt/slides/_rels/slide77.xml.rels><?xml version="1.0" encoding="UTF-8" standalone="yes"?>
<Relationships xmlns="http://schemas.openxmlformats.org/package/2006/relationships"><Relationship Id="rId3" Type="http://schemas.openxmlformats.org/officeDocument/2006/relationships/image" Target="../media/image123.jpg"/><Relationship Id="rId4" Type="http://schemas.openxmlformats.org/officeDocument/2006/relationships/image" Target="../media/image124.jp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jpg"/><Relationship Id="rId3" Type="http://schemas.openxmlformats.org/officeDocument/2006/relationships/image" Target="../media/image125.jpeg"/></Relationships>
</file>

<file path=ppt/slides/_rels/slide79.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g"/><Relationship Id="rId1" Type="http://schemas.openxmlformats.org/officeDocument/2006/relationships/slideLayout" Target="../slideLayouts/slideLayout13.xml"/><Relationship Id="rId2" Type="http://schemas.openxmlformats.org/officeDocument/2006/relationships/image" Target="../media/image1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jpg"/><Relationship Id="rId3"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image" Target="../media/image132.jpg"/><Relationship Id="rId4" Type="http://schemas.openxmlformats.org/officeDocument/2006/relationships/image" Target="../media/image133.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83.xml.rels><?xml version="1.0" encoding="UTF-8" standalone="yes"?>
<Relationships xmlns="http://schemas.openxmlformats.org/package/2006/relationships"><Relationship Id="rId3" Type="http://schemas.openxmlformats.org/officeDocument/2006/relationships/image" Target="../media/image134.gif"/><Relationship Id="rId4" Type="http://schemas.openxmlformats.org/officeDocument/2006/relationships/image" Target="../media/image135.jpe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6.jpg"/><Relationship Id="rId3" Type="http://schemas.openxmlformats.org/officeDocument/2006/relationships/image" Target="../media/image13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8.jpeg"/><Relationship Id="rId3" Type="http://schemas.openxmlformats.org/officeDocument/2006/relationships/image" Target="../media/image139.jpeg"/></Relationships>
</file>

<file path=ppt/slides/_rels/slide86.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jpeg"/><Relationship Id="rId3" Type="http://schemas.openxmlformats.org/officeDocument/2006/relationships/image" Target="../media/image14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4.jpg"/></Relationships>
</file>

<file path=ppt/slides/_rels/slide89.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90.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92.xml.rels><?xml version="1.0" encoding="UTF-8" standalone="yes"?>
<Relationships xmlns="http://schemas.openxmlformats.org/package/2006/relationships"><Relationship Id="rId3" Type="http://schemas.openxmlformats.org/officeDocument/2006/relationships/image" Target="../media/image151.jpg"/><Relationship Id="rId4" Type="http://schemas.openxmlformats.org/officeDocument/2006/relationships/image" Target="../media/image152.jpg"/><Relationship Id="rId5" Type="http://schemas.openxmlformats.org/officeDocument/2006/relationships/image" Target="../media/image153.jp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4.png"/><Relationship Id="rId3" Type="http://schemas.openxmlformats.org/officeDocument/2006/relationships/image" Target="../media/image15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156.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57.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59.jpg"/></Relationships>
</file>

<file path=ppt/slides/_rels/slide98.xml.rels><?xml version="1.0" encoding="UTF-8" standalone="yes"?>
<Relationships xmlns="http://schemas.openxmlformats.org/package/2006/relationships"><Relationship Id="rId3" Type="http://schemas.openxmlformats.org/officeDocument/2006/relationships/image" Target="../media/image160.jpg"/><Relationship Id="rId4" Type="http://schemas.openxmlformats.org/officeDocument/2006/relationships/image" Target="../media/image161.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2.jpeg"/><Relationship Id="rId3" Type="http://schemas.openxmlformats.org/officeDocument/2006/relationships/image" Target="../media/image1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7310" y="460483"/>
            <a:ext cx="7377207" cy="1914144"/>
          </a:xfrm>
        </p:spPr>
        <p:txBody>
          <a:bodyPr/>
          <a:lstStyle/>
          <a:p>
            <a:r>
              <a:rPr lang="en-US" dirty="0" smtClean="0"/>
              <a:t>The Fashionable Miss Austen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23873454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634" y="234382"/>
            <a:ext cx="4452947" cy="5813570"/>
          </a:xfrm>
          <a:prstGeom prst="rect">
            <a:avLst/>
          </a:prstGeom>
        </p:spPr>
      </p:pic>
    </p:spTree>
    <p:extLst>
      <p:ext uri="{BB962C8B-B14F-4D97-AF65-F5344CB8AC3E}">
        <p14:creationId xmlns:p14="http://schemas.microsoft.com/office/powerpoint/2010/main" val="18799233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october-morning-dress-ladies-monthly-museu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668" y="220136"/>
            <a:ext cx="4281380" cy="6632427"/>
          </a:xfrm>
          <a:prstGeom prst="rect">
            <a:avLst/>
          </a:prstGeom>
        </p:spPr>
      </p:pic>
      <p:pic>
        <p:nvPicPr>
          <p:cNvPr id="5" name="Picture 4" descr="1800-usa-leno-mfa-42.6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4048" y="220136"/>
            <a:ext cx="4384063" cy="6165089"/>
          </a:xfrm>
          <a:prstGeom prst="rect">
            <a:avLst/>
          </a:prstGeom>
        </p:spPr>
      </p:pic>
      <p:sp>
        <p:nvSpPr>
          <p:cNvPr id="2" name="TextBox 1"/>
          <p:cNvSpPr txBox="1"/>
          <p:nvPr/>
        </p:nvSpPr>
        <p:spPr>
          <a:xfrm>
            <a:off x="4652056" y="6244675"/>
            <a:ext cx="4365298" cy="646331"/>
          </a:xfrm>
          <a:prstGeom prst="rect">
            <a:avLst/>
          </a:prstGeom>
          <a:noFill/>
        </p:spPr>
        <p:txBody>
          <a:bodyPr wrap="none" rtlCol="0">
            <a:spAutoFit/>
          </a:bodyPr>
          <a:lstStyle/>
          <a:p>
            <a:r>
              <a:rPr lang="en-US" sz="3600" dirty="0" smtClean="0"/>
              <a:t>Note gathering at waist</a:t>
            </a:r>
            <a:endParaRPr lang="en-US" sz="36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8-Cruikshank-Inconveniences-Crowded-Drawing-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77" y="379560"/>
            <a:ext cx="8744123" cy="6142746"/>
          </a:xfrm>
          <a:prstGeom prst="rect">
            <a:avLst/>
          </a:prstGeom>
        </p:spPr>
      </p:pic>
    </p:spTree>
    <p:extLst>
      <p:ext uri="{BB962C8B-B14F-4D97-AF65-F5344CB8AC3E}">
        <p14:creationId xmlns:p14="http://schemas.microsoft.com/office/powerpoint/2010/main" val="42004194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125066516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mma-textile-red-sp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747" y="3452980"/>
            <a:ext cx="3153078" cy="2456330"/>
          </a:xfrm>
          <a:prstGeom prst="rect">
            <a:avLst/>
          </a:prstGeom>
        </p:spPr>
      </p:pic>
      <p:sp>
        <p:nvSpPr>
          <p:cNvPr id="3" name="TextBox 2"/>
          <p:cNvSpPr txBox="1"/>
          <p:nvPr/>
        </p:nvSpPr>
        <p:spPr>
          <a:xfrm>
            <a:off x="0" y="0"/>
            <a:ext cx="6071747" cy="5909309"/>
          </a:xfrm>
          <a:prstGeom prst="rect">
            <a:avLst/>
          </a:prstGeom>
          <a:noFill/>
        </p:spPr>
        <p:txBody>
          <a:bodyPr wrap="square" rtlCol="0">
            <a:spAutoFit/>
          </a:bodyPr>
          <a:lstStyle/>
          <a:p>
            <a:r>
              <a:rPr lang="en-US" i="1" dirty="0" smtClean="0"/>
              <a:t>Thursday, 18 April 1811:</a:t>
            </a:r>
          </a:p>
          <a:p>
            <a:r>
              <a:rPr lang="en-US" sz="2400" dirty="0" smtClean="0"/>
              <a:t>“</a:t>
            </a:r>
            <a:r>
              <a:rPr lang="en-US" sz="2400" dirty="0"/>
              <a:t>I am sorry to tell you that I am getting very extravagant, and spending all my money, and, what is worse for you, I have been spending yours too; for in a </a:t>
            </a:r>
            <a:r>
              <a:rPr lang="en-US" sz="2400" dirty="0" err="1"/>
              <a:t>linendraper's</a:t>
            </a:r>
            <a:r>
              <a:rPr lang="en-US" sz="2400" dirty="0"/>
              <a:t> shop to which I went for checked muslin, and for which I was obliged to give seven shillings a yard, I was tempted by a pretty-colored muslin, and bought ten yards of it on the chance of your liking it; but at the same time, if it should not suit you, you must not think yourself at all obliged to take it; it is only 3s. </a:t>
            </a:r>
            <a:r>
              <a:rPr lang="en-US" sz="2400" i="1" dirty="0"/>
              <a:t>6d. </a:t>
            </a:r>
            <a:r>
              <a:rPr lang="en-US" sz="2400" dirty="0"/>
              <a:t>per yard, and I should not in the least mind keeping the whole. In texture it is just what we prefer, but its resemblance to green crewels, I must own, is not great, for the pattern is a small red spot</a:t>
            </a:r>
            <a:r>
              <a:rPr lang="en-US" sz="2400" dirty="0" smtClean="0"/>
              <a:t>.”</a:t>
            </a:r>
            <a:endParaRPr lang="en-US" sz="2400" dirty="0"/>
          </a:p>
        </p:txBody>
      </p:sp>
    </p:spTree>
    <p:extLst>
      <p:ext uri="{BB962C8B-B14F-4D97-AF65-F5344CB8AC3E}">
        <p14:creationId xmlns:p14="http://schemas.microsoft.com/office/powerpoint/2010/main" val="22039592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3-nmaustra-2005.0005.0141-in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484"/>
            <a:ext cx="6151118" cy="3808259"/>
          </a:xfrm>
          <a:prstGeom prst="rect">
            <a:avLst/>
          </a:prstGeom>
        </p:spPr>
      </p:pic>
      <p:sp>
        <p:nvSpPr>
          <p:cNvPr id="4" name="TextBox 3"/>
          <p:cNvSpPr txBox="1"/>
          <p:nvPr/>
        </p:nvSpPr>
        <p:spPr>
          <a:xfrm>
            <a:off x="423303" y="4603972"/>
            <a:ext cx="8571880" cy="2092881"/>
          </a:xfrm>
          <a:prstGeom prst="rect">
            <a:avLst/>
          </a:prstGeom>
          <a:noFill/>
        </p:spPr>
        <p:txBody>
          <a:bodyPr wrap="square" rtlCol="0">
            <a:spAutoFit/>
          </a:bodyPr>
          <a:lstStyle/>
          <a:p>
            <a:r>
              <a:rPr lang="en-US" i="1" dirty="0" smtClean="0"/>
              <a:t>Tuesday, 8 January 1799:</a:t>
            </a:r>
          </a:p>
          <a:p>
            <a:r>
              <a:rPr lang="en-US" sz="2800" dirty="0" smtClean="0"/>
              <a:t>“My gown is made very much like my blue one, which you always told me sat very well, with only these variations: the sleeves are short, the wrap fuller, the apron comes over it, and a band of the same completes the whole.”</a:t>
            </a:r>
            <a:endParaRPr lang="en-US" sz="2800" dirty="0"/>
          </a:p>
        </p:txBody>
      </p:sp>
    </p:spTree>
    <p:extLst>
      <p:ext uri="{BB962C8B-B14F-4D97-AF65-F5344CB8AC3E}">
        <p14:creationId xmlns:p14="http://schemas.microsoft.com/office/powerpoint/2010/main" val="367698962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3-nmaustra-2005.0005.0141-front.png"/>
          <p:cNvPicPr>
            <a:picLocks noChangeAspect="1"/>
          </p:cNvPicPr>
          <p:nvPr/>
        </p:nvPicPr>
        <p:blipFill rotWithShape="1">
          <a:blip r:embed="rId2">
            <a:extLst>
              <a:ext uri="{28A0092B-C50C-407E-A947-70E740481C1C}">
                <a14:useLocalDpi xmlns:a14="http://schemas.microsoft.com/office/drawing/2010/main" val="0"/>
              </a:ext>
            </a:extLst>
          </a:blip>
          <a:srcRect l="3266" r="3984"/>
          <a:stretch/>
        </p:blipFill>
        <p:spPr>
          <a:xfrm>
            <a:off x="0" y="0"/>
            <a:ext cx="5119317" cy="6858000"/>
          </a:xfrm>
          <a:prstGeom prst="rect">
            <a:avLst/>
          </a:prstGeom>
        </p:spPr>
      </p:pic>
      <p:pic>
        <p:nvPicPr>
          <p:cNvPr id="4" name="Picture 3" descr="1813-nmaustra-2005.0005.0141-int1.png"/>
          <p:cNvPicPr>
            <a:picLocks noChangeAspect="1"/>
          </p:cNvPicPr>
          <p:nvPr/>
        </p:nvPicPr>
        <p:blipFill rotWithShape="1">
          <a:blip r:embed="rId3">
            <a:extLst>
              <a:ext uri="{28A0092B-C50C-407E-A947-70E740481C1C}">
                <a14:useLocalDpi xmlns:a14="http://schemas.microsoft.com/office/drawing/2010/main" val="0"/>
              </a:ext>
            </a:extLst>
          </a:blip>
          <a:srcRect l="8362" r="5524"/>
          <a:stretch/>
        </p:blipFill>
        <p:spPr>
          <a:xfrm>
            <a:off x="4183421" y="0"/>
            <a:ext cx="5000263" cy="6858000"/>
          </a:xfrm>
          <a:prstGeom prst="rect">
            <a:avLst/>
          </a:prstGeom>
        </p:spPr>
      </p:pic>
    </p:spTree>
    <p:extLst>
      <p:ext uri="{BB962C8B-B14F-4D97-AF65-F5344CB8AC3E}">
        <p14:creationId xmlns:p14="http://schemas.microsoft.com/office/powerpoint/2010/main" val="157183481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04-white-puff-mmo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8028"/>
            <a:ext cx="5121653" cy="6231345"/>
          </a:xfrm>
          <a:prstGeom prst="rect">
            <a:avLst/>
          </a:prstGeom>
        </p:spPr>
      </p:pic>
      <p:pic>
        <p:nvPicPr>
          <p:cNvPr id="7" name="Picture 6"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2910" y="608571"/>
            <a:ext cx="4691090" cy="6112170"/>
          </a:xfrm>
          <a:prstGeom prst="rect">
            <a:avLst/>
          </a:prstGeom>
        </p:spPr>
      </p:pic>
    </p:spTree>
    <p:extLst>
      <p:ext uri="{BB962C8B-B14F-4D97-AF65-F5344CB8AC3E}">
        <p14:creationId xmlns:p14="http://schemas.microsoft.com/office/powerpoint/2010/main" val="335072792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jfd19-166apron-redwoolemb-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88" y="150200"/>
            <a:ext cx="4675440" cy="6417641"/>
          </a:xfrm>
          <a:prstGeom prst="rect">
            <a:avLst/>
          </a:prstGeom>
        </p:spPr>
      </p:pic>
      <p:pic>
        <p:nvPicPr>
          <p:cNvPr id="6" name="Picture 5" descr="1810-white-vert-manchest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22193" y="0"/>
            <a:ext cx="3703320" cy="6858000"/>
          </a:xfrm>
          <a:prstGeom prst="rect">
            <a:avLst/>
          </a:prstGeom>
        </p:spPr>
      </p:pic>
    </p:spTree>
    <p:extLst>
      <p:ext uri="{BB962C8B-B14F-4D97-AF65-F5344CB8AC3E}">
        <p14:creationId xmlns:p14="http://schemas.microsoft.com/office/powerpoint/2010/main" val="347133359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pic>
        <p:nvPicPr>
          <p:cNvPr id="4" name="Picture 3" descr="1810-kyoto-red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7500" y="163719"/>
            <a:ext cx="3245264" cy="6694281"/>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730" y="792334"/>
            <a:ext cx="3521679" cy="5787004"/>
          </a:xfrm>
          <a:prstGeom prst="rect">
            <a:avLst/>
          </a:prstGeom>
        </p:spPr>
      </p:pic>
      <p:pic>
        <p:nvPicPr>
          <p:cNvPr id="4" name="Picture 3" descr="1810-lba-dec-even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08" y="0"/>
            <a:ext cx="6377885" cy="6858000"/>
          </a:xfrm>
          <a:prstGeom prst="rect">
            <a:avLst/>
          </a:prstGeom>
        </p:spPr>
      </p:pic>
    </p:spTree>
    <p:extLst>
      <p:ext uri="{BB962C8B-B14F-4D97-AF65-F5344CB8AC3E}">
        <p14:creationId xmlns:p14="http://schemas.microsoft.com/office/powerpoint/2010/main" val="23015229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6055094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2966200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vanda-rednet-T.194-195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4074" y="457644"/>
            <a:ext cx="4533593" cy="6205767"/>
          </a:xfrm>
          <a:prstGeom prst="rect">
            <a:avLst/>
          </a:prstGeom>
        </p:spPr>
      </p:pic>
      <p:pic>
        <p:nvPicPr>
          <p:cNvPr id="3" name="Picture 2" descr="1810-vanda-rednet-T.194-1958-clo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47667" y="1309171"/>
            <a:ext cx="3995340" cy="3169524"/>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5627863" cy="584776"/>
          </a:xfrm>
          <a:prstGeom prst="rect">
            <a:avLst/>
          </a:prstGeom>
          <a:noFill/>
        </p:spPr>
        <p:txBody>
          <a:bodyPr wrap="none" rtlCol="0">
            <a:spAutoFit/>
          </a:bodyPr>
          <a:lstStyle/>
          <a:p>
            <a:r>
              <a:rPr lang="en-US" sz="3200" dirty="0" smtClean="0"/>
              <a:t>1813: Emphasis shifting to bodice</a:t>
            </a:r>
            <a:endParaRPr lang="en-US" sz="32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964" y="461526"/>
            <a:ext cx="4248735" cy="4678204"/>
          </a:xfrm>
          <a:prstGeom prst="rect">
            <a:avLst/>
          </a:prstGeom>
        </p:spPr>
        <p:txBody>
          <a:bodyPr wrap="square">
            <a:spAutoFit/>
          </a:bodyPr>
          <a:lstStyle/>
          <a:p>
            <a:r>
              <a:rPr lang="en-US" i="1" dirty="0"/>
              <a:t>Wednesday, 13 September 1813: </a:t>
            </a:r>
            <a:endParaRPr lang="en-US" i="1" dirty="0" smtClean="0"/>
          </a:p>
          <a:p>
            <a:r>
              <a:rPr lang="en-US" sz="2800" dirty="0" smtClean="0"/>
              <a:t>“I </a:t>
            </a:r>
            <a:r>
              <a:rPr lang="en-US" sz="2800" dirty="0"/>
              <a:t>learnt from Mrs. </a:t>
            </a:r>
            <a:r>
              <a:rPr lang="en-US" sz="2800" dirty="0" err="1"/>
              <a:t>Tickars's</a:t>
            </a:r>
            <a:r>
              <a:rPr lang="en-US" sz="2800" dirty="0"/>
              <a:t> young lady, to my high amusement, that the stays now are not made to force the bosom up at all; that was a very unbecoming, unnatural fashion. I was really glad to hear that they are not to be so much off the shoulders as they were</a:t>
            </a:r>
            <a:r>
              <a:rPr lang="en-US" sz="2800" dirty="0" smtClean="0"/>
              <a:t>.”</a:t>
            </a:r>
            <a:endParaRPr lang="en-US" sz="2800" dirty="0"/>
          </a:p>
        </p:txBody>
      </p:sp>
      <p:pic>
        <p:nvPicPr>
          <p:cNvPr id="3" name="Picture 2" descr="1817-lacma-ackermann-nov-rust-spencer-walki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43796" y="0"/>
            <a:ext cx="3786299" cy="6858000"/>
          </a:xfrm>
          <a:prstGeom prst="rect">
            <a:avLst/>
          </a:prstGeom>
        </p:spPr>
      </p:pic>
    </p:spTree>
    <p:extLst>
      <p:ext uri="{BB962C8B-B14F-4D97-AF65-F5344CB8AC3E}">
        <p14:creationId xmlns:p14="http://schemas.microsoft.com/office/powerpoint/2010/main" val="2785058942"/>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29616501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92314646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17-apr-05-jdm-duesseldorf-velvet-spenc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792" y="-251367"/>
            <a:ext cx="4537275" cy="7687234"/>
          </a:xfrm>
          <a:prstGeom prst="rect">
            <a:avLst/>
          </a:prstGeom>
        </p:spPr>
      </p:pic>
      <p:pic>
        <p:nvPicPr>
          <p:cNvPr id="6" name="Picture 5" descr="1817-feb-15-jdm-duesseldorf-ballgow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4678" y="-251367"/>
            <a:ext cx="4431451" cy="7794647"/>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ack-bluebod-lac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402" y="212584"/>
            <a:ext cx="3557463" cy="6120367"/>
          </a:xfrm>
          <a:prstGeom prst="rect">
            <a:avLst/>
          </a:prstGeom>
        </p:spPr>
      </p:pic>
      <p:pic>
        <p:nvPicPr>
          <p:cNvPr id="3" name="Picture 2" descr="1817-lacma-ackermann-april-pink-spencer-walk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3881" y="0"/>
            <a:ext cx="4100119" cy="6858000"/>
          </a:xfrm>
          <a:prstGeom prst="rect">
            <a:avLst/>
          </a:prstGeom>
        </p:spPr>
      </p:pic>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0"/>
            <a:ext cx="4041648" cy="6848856"/>
          </a:xfrm>
          <a:prstGeom prst="rect">
            <a:avLst/>
          </a:prstGeom>
        </p:spPr>
      </p:pic>
    </p:spTree>
    <p:extLst>
      <p:ext uri="{BB962C8B-B14F-4D97-AF65-F5344CB8AC3E}">
        <p14:creationId xmlns:p14="http://schemas.microsoft.com/office/powerpoint/2010/main" val="39016674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49818424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86062830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356" y="6072480"/>
            <a:ext cx="8280859" cy="400110"/>
          </a:xfrm>
          <a:prstGeom prst="rect">
            <a:avLst/>
          </a:prstGeom>
          <a:noFill/>
        </p:spPr>
        <p:txBody>
          <a:bodyPr wrap="square" rtlCol="0">
            <a:spAutoFit/>
          </a:bodyPr>
          <a:lstStyle/>
          <a:p>
            <a:r>
              <a:rPr lang="en-US" sz="2000" dirty="0" smtClean="0"/>
              <a:t>Sarah Villiers, Countess of Jersey, aka Sally Fane, aka Lady Jersey, aka “Silence”</a:t>
            </a:r>
          </a:p>
        </p:txBody>
      </p:sp>
      <p:pic>
        <p:nvPicPr>
          <p:cNvPr id="3" name="Picture 2" descr="1820s-sally-fane-lady-jers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884" y="499317"/>
            <a:ext cx="4219798" cy="5604419"/>
          </a:xfrm>
          <a:prstGeom prst="rect">
            <a:avLst/>
          </a:prstGeom>
        </p:spPr>
      </p:pic>
    </p:spTree>
    <p:extLst>
      <p:ext uri="{BB962C8B-B14F-4D97-AF65-F5344CB8AC3E}">
        <p14:creationId xmlns:p14="http://schemas.microsoft.com/office/powerpoint/2010/main" val="4824463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2">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63412142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1774-1790: Formal, wide, natural waist</a:t>
            </a:r>
          </a:p>
          <a:p>
            <a:pPr>
              <a:spcAft>
                <a:spcPts val="600"/>
              </a:spcAft>
            </a:pPr>
            <a:r>
              <a:rPr lang="en-US" sz="2800" dirty="0"/>
              <a:t>	</a:t>
            </a:r>
            <a:r>
              <a:rPr lang="en-US" sz="2800" dirty="0" smtClean="0"/>
              <a:t>1789-1799: High waists and muslins, full</a:t>
            </a:r>
          </a:p>
          <a:p>
            <a:pPr>
              <a:spcAft>
                <a:spcPts val="600"/>
              </a:spcAft>
            </a:pPr>
            <a:r>
              <a:rPr lang="en-US" sz="2800" dirty="0"/>
              <a:t>	</a:t>
            </a:r>
            <a:r>
              <a:rPr lang="en-US" sz="2800" dirty="0" smtClean="0"/>
              <a:t>1800-1810: Greek and Roman, narrowing</a:t>
            </a:r>
          </a:p>
          <a:p>
            <a:pPr>
              <a:spcAft>
                <a:spcPts val="600"/>
              </a:spcAft>
            </a:pPr>
            <a:r>
              <a:rPr lang="en-US" sz="2800" dirty="0"/>
              <a:t>	</a:t>
            </a:r>
            <a:r>
              <a:rPr lang="en-US" sz="2800" dirty="0" smtClean="0"/>
              <a:t>1811-1814: Gothic moves in, decorative trim</a:t>
            </a:r>
          </a:p>
          <a:p>
            <a:pPr>
              <a:spcAft>
                <a:spcPts val="600"/>
              </a:spcAft>
            </a:pPr>
            <a:r>
              <a:rPr lang="en-US" sz="2800" dirty="0"/>
              <a:t>	</a:t>
            </a:r>
            <a:r>
              <a:rPr lang="en-US" sz="2800" dirty="0" smtClean="0"/>
              <a:t>1815-1817: Shrinking bodice, more trim</a:t>
            </a:r>
          </a:p>
          <a:p>
            <a:pPr>
              <a:spcAft>
                <a:spcPts val="600"/>
              </a:spcAft>
            </a:pPr>
            <a:r>
              <a:rPr lang="en-US" sz="2800" dirty="0"/>
              <a:t>	</a:t>
            </a:r>
            <a:r>
              <a:rPr lang="en-US" sz="2800" dirty="0" smtClean="0"/>
              <a:t>1817… The return of volume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92531120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1946711"/>
            <a:ext cx="7077093" cy="646331"/>
          </a:xfrm>
          <a:prstGeom prst="rect">
            <a:avLst/>
          </a:prstGeom>
          <a:noFill/>
        </p:spPr>
        <p:txBody>
          <a:bodyPr wrap="square" rtlCol="0">
            <a:spAutoFit/>
          </a:bodyPr>
          <a:lstStyle/>
          <a:p>
            <a:r>
              <a:rPr lang="en-US" sz="3600" dirty="0" smtClean="0"/>
              <a:t>…and now to solve a fashion mystery.</a:t>
            </a:r>
            <a:endParaRPr lang="en-US" sz="3600" dirty="0"/>
          </a:p>
        </p:txBody>
      </p:sp>
    </p:spTree>
    <p:extLst>
      <p:ext uri="{BB962C8B-B14F-4D97-AF65-F5344CB8AC3E}">
        <p14:creationId xmlns:p14="http://schemas.microsoft.com/office/powerpoint/2010/main" val="752269677"/>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874" y="0"/>
            <a:ext cx="4983018" cy="6858000"/>
          </a:xfrm>
          <a:prstGeom prst="rect">
            <a:avLst/>
          </a:prstGeom>
        </p:spPr>
      </p:pic>
    </p:spTree>
    <p:extLst>
      <p:ext uri="{BB962C8B-B14F-4D97-AF65-F5344CB8AC3E}">
        <p14:creationId xmlns:p14="http://schemas.microsoft.com/office/powerpoint/2010/main" val="2034872338"/>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83018" cy="6858000"/>
          </a:xfrm>
          <a:prstGeom prst="rect">
            <a:avLst/>
          </a:prstGeom>
        </p:spPr>
      </p:pic>
      <p:pic>
        <p:nvPicPr>
          <p:cNvPr id="3" name="Picture 2" descr="heideloff-1796-04-0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1932" y="-912857"/>
            <a:ext cx="3227683" cy="4177001"/>
          </a:xfrm>
          <a:prstGeom prst="rect">
            <a:avLst/>
          </a:prstGeom>
        </p:spPr>
      </p:pic>
      <p:pic>
        <p:nvPicPr>
          <p:cNvPr id="4" name="Picture 3" descr="1800-artstor-AMICO_CLARK_10390276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95052" y="0"/>
            <a:ext cx="2804380" cy="4466074"/>
          </a:xfrm>
          <a:prstGeom prst="rect">
            <a:avLst/>
          </a:prstGeom>
        </p:spPr>
      </p:pic>
      <p:pic>
        <p:nvPicPr>
          <p:cNvPr id="5" name="Picture 4" descr="1815-candace-pink-sp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18" y="2667593"/>
            <a:ext cx="1947718" cy="4073236"/>
          </a:xfrm>
          <a:prstGeom prst="rect">
            <a:avLst/>
          </a:prstGeom>
        </p:spPr>
      </p:pic>
      <p:sp>
        <p:nvSpPr>
          <p:cNvPr id="6" name="TextBox 5"/>
          <p:cNvSpPr txBox="1"/>
          <p:nvPr/>
        </p:nvSpPr>
        <p:spPr>
          <a:xfrm>
            <a:off x="3733207" y="-225458"/>
            <a:ext cx="624578" cy="369332"/>
          </a:xfrm>
          <a:prstGeom prst="rect">
            <a:avLst/>
          </a:prstGeom>
          <a:noFill/>
        </p:spPr>
        <p:txBody>
          <a:bodyPr wrap="none" rtlCol="0">
            <a:spAutoFit/>
          </a:bodyPr>
          <a:lstStyle/>
          <a:p>
            <a:r>
              <a:rPr lang="en-US" dirty="0" smtClean="0"/>
              <a:t>1799</a:t>
            </a:r>
            <a:endParaRPr lang="en-US" dirty="0"/>
          </a:p>
        </p:txBody>
      </p:sp>
      <p:sp>
        <p:nvSpPr>
          <p:cNvPr id="7" name="TextBox 6"/>
          <p:cNvSpPr txBox="1"/>
          <p:nvPr/>
        </p:nvSpPr>
        <p:spPr>
          <a:xfrm>
            <a:off x="6930736" y="529192"/>
            <a:ext cx="627621" cy="369332"/>
          </a:xfrm>
          <a:prstGeom prst="rect">
            <a:avLst/>
          </a:prstGeom>
          <a:noFill/>
        </p:spPr>
        <p:txBody>
          <a:bodyPr wrap="none" rtlCol="0">
            <a:spAutoFit/>
          </a:bodyPr>
          <a:lstStyle/>
          <a:p>
            <a:r>
              <a:rPr lang="en-US" dirty="0" smtClean="0"/>
              <a:t>1807</a:t>
            </a:r>
            <a:endParaRPr lang="en-US" dirty="0"/>
          </a:p>
        </p:txBody>
      </p:sp>
      <p:sp>
        <p:nvSpPr>
          <p:cNvPr id="8" name="TextBox 7"/>
          <p:cNvSpPr txBox="1"/>
          <p:nvPr/>
        </p:nvSpPr>
        <p:spPr>
          <a:xfrm>
            <a:off x="6495052" y="5146394"/>
            <a:ext cx="614884" cy="369332"/>
          </a:xfrm>
          <a:prstGeom prst="rect">
            <a:avLst/>
          </a:prstGeom>
          <a:noFill/>
        </p:spPr>
        <p:txBody>
          <a:bodyPr wrap="none" rtlCol="0">
            <a:spAutoFit/>
          </a:bodyPr>
          <a:lstStyle/>
          <a:p>
            <a:r>
              <a:rPr lang="en-US" dirty="0" smtClean="0"/>
              <a:t>1815</a:t>
            </a:r>
            <a:endParaRPr lang="en-US" dirty="0"/>
          </a:p>
        </p:txBody>
      </p:sp>
    </p:spTree>
    <p:extLst>
      <p:ext uri="{BB962C8B-B14F-4D97-AF65-F5344CB8AC3E}">
        <p14:creationId xmlns:p14="http://schemas.microsoft.com/office/powerpoint/2010/main" val="18988264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7889907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screen">
            <a:extLst>
              <a:ext uri="{28A0092B-C50C-407E-A947-70E740481C1C}">
                <a14:useLocalDpi xmlns:a14="http://schemas.microsoft.com/office/drawing/2010/main"/>
              </a:ext>
            </a:extLst>
          </a:blip>
          <a:srcRect l="29632" t="34699" r="18134" b="11650"/>
          <a:stretch/>
        </p:blipFill>
        <p:spPr>
          <a:xfrm>
            <a:off x="224880" y="171987"/>
            <a:ext cx="4947350" cy="4717216"/>
          </a:xfrm>
          <a:prstGeom prst="rect">
            <a:avLst/>
          </a:prstGeom>
        </p:spPr>
      </p:pic>
      <p:sp>
        <p:nvSpPr>
          <p:cNvPr id="3" name="TextBox 2"/>
          <p:cNvSpPr txBox="1"/>
          <p:nvPr/>
        </p:nvSpPr>
        <p:spPr>
          <a:xfrm>
            <a:off x="5542620" y="2473974"/>
            <a:ext cx="3240911" cy="3816430"/>
          </a:xfrm>
          <a:prstGeom prst="rect">
            <a:avLst/>
          </a:prstGeom>
          <a:noFill/>
        </p:spPr>
        <p:txBody>
          <a:bodyPr wrap="square" rtlCol="0">
            <a:spAutoFit/>
          </a:bodyPr>
          <a:lstStyle/>
          <a:p>
            <a:r>
              <a:rPr lang="en-US" i="1" dirty="0" smtClean="0"/>
              <a:t>Thursday, 15 September 1796</a:t>
            </a:r>
          </a:p>
          <a:p>
            <a:r>
              <a:rPr lang="en-US" sz="2800" dirty="0" smtClean="0"/>
              <a:t>“Edward and Fly went out yesterday very early in a couple of shooting jackets and came home like a couple of bad shots, for they killed nothing at all.” </a:t>
            </a:r>
            <a:endParaRPr lang="en-US" sz="2800" dirty="0"/>
          </a:p>
        </p:txBody>
      </p:sp>
    </p:spTree>
    <p:extLst>
      <p:ext uri="{BB962C8B-B14F-4D97-AF65-F5344CB8AC3E}">
        <p14:creationId xmlns:p14="http://schemas.microsoft.com/office/powerpoint/2010/main" val="23637375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0"/>
            <a:ext cx="5694642" cy="4354037"/>
          </a:xfrm>
          <a:prstGeom prst="rect">
            <a:avLst/>
          </a:prstGeom>
        </p:spPr>
      </p:pic>
      <p:sp>
        <p:nvSpPr>
          <p:cNvPr id="4" name="TextBox 3"/>
          <p:cNvSpPr txBox="1"/>
          <p:nvPr/>
        </p:nvSpPr>
        <p:spPr>
          <a:xfrm>
            <a:off x="5761228" y="1690478"/>
            <a:ext cx="3313728" cy="584776"/>
          </a:xfrm>
          <a:prstGeom prst="rect">
            <a:avLst/>
          </a:prstGeom>
          <a:noFill/>
        </p:spPr>
        <p:txBody>
          <a:bodyPr wrap="none" rtlCol="0">
            <a:spAutoFit/>
          </a:bodyPr>
          <a:lstStyle/>
          <a:p>
            <a:r>
              <a:rPr lang="en-US" sz="3200" dirty="0" smtClean="0"/>
              <a:t>Greatcoat, overcoat</a:t>
            </a:r>
            <a:endParaRPr lang="en-US" sz="3200" dirty="0"/>
          </a:p>
        </p:txBody>
      </p:sp>
      <p:sp>
        <p:nvSpPr>
          <p:cNvPr id="5" name="TextBox 4"/>
          <p:cNvSpPr txBox="1"/>
          <p:nvPr/>
        </p:nvSpPr>
        <p:spPr>
          <a:xfrm>
            <a:off x="145511" y="4617201"/>
            <a:ext cx="8836443" cy="1815882"/>
          </a:xfrm>
          <a:prstGeom prst="rect">
            <a:avLst/>
          </a:prstGeom>
          <a:noFill/>
        </p:spPr>
        <p:txBody>
          <a:bodyPr wrap="square" rtlCol="0">
            <a:spAutoFit/>
          </a:bodyPr>
          <a:lstStyle/>
          <a:p>
            <a:r>
              <a:rPr lang="en-US" sz="2800" i="1" dirty="0" smtClean="0"/>
              <a:t>Catherine </a:t>
            </a:r>
            <a:r>
              <a:rPr lang="en-US" sz="2800" i="1" dirty="0" err="1" smtClean="0"/>
              <a:t>Morland</a:t>
            </a:r>
            <a:r>
              <a:rPr lang="en-US" sz="2800" i="1" dirty="0" smtClean="0"/>
              <a:t> of Henry </a:t>
            </a:r>
            <a:r>
              <a:rPr lang="en-US" sz="2800" i="1" dirty="0" err="1" smtClean="0"/>
              <a:t>Tilney</a:t>
            </a:r>
            <a:r>
              <a:rPr lang="en-US" sz="2800" i="1" dirty="0" smtClean="0"/>
              <a:t>: </a:t>
            </a:r>
            <a:r>
              <a:rPr lang="en-US" sz="2800" dirty="0" smtClean="0"/>
              <a:t>“His hat sat so well, and the innumerable capes of his great-coat looked so becomingly important. To be driven by him, next to being dancing with him, was certainly the greatest happiness in the world!”</a:t>
            </a:r>
            <a:endParaRPr lang="en-US" sz="2800" dirty="0"/>
          </a:p>
        </p:txBody>
      </p:sp>
    </p:spTree>
    <p:extLst>
      <p:ext uri="{BB962C8B-B14F-4D97-AF65-F5344CB8AC3E}">
        <p14:creationId xmlns:p14="http://schemas.microsoft.com/office/powerpoint/2010/main" val="39111548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13133419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3" name="Picture 2"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848" y="0"/>
            <a:ext cx="4900152" cy="6858000"/>
          </a:xfrm>
          <a:prstGeom prst="rect">
            <a:avLst/>
          </a:prstGeom>
        </p:spPr>
      </p:pic>
    </p:spTree>
    <p:extLst>
      <p:ext uri="{BB962C8B-B14F-4D97-AF65-F5344CB8AC3E}">
        <p14:creationId xmlns:p14="http://schemas.microsoft.com/office/powerpoint/2010/main" val="886673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939204" y="1812482"/>
            <a:ext cx="2116512" cy="1200328"/>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42527556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369" y="0"/>
            <a:ext cx="6677493" cy="6703329"/>
          </a:xfrm>
          <a:prstGeom prst="rect">
            <a:avLst/>
          </a:prstGeom>
        </p:spPr>
      </p:pic>
      <p:sp>
        <p:nvSpPr>
          <p:cNvPr id="3" name="TextBox 2"/>
          <p:cNvSpPr txBox="1"/>
          <p:nvPr/>
        </p:nvSpPr>
        <p:spPr>
          <a:xfrm>
            <a:off x="7174654" y="2169687"/>
            <a:ext cx="1714703" cy="1569660"/>
          </a:xfrm>
          <a:prstGeom prst="rect">
            <a:avLst/>
          </a:prstGeom>
          <a:noFill/>
        </p:spPr>
        <p:txBody>
          <a:bodyPr wrap="square" rtlCol="0">
            <a:spAutoFit/>
          </a:bodyPr>
          <a:lstStyle/>
          <a:p>
            <a:r>
              <a:rPr lang="en-US" sz="3200" dirty="0" smtClean="0"/>
              <a:t>George “Beau” Brummel</a:t>
            </a:r>
            <a:endParaRPr lang="en-US" sz="3200" dirty="0"/>
          </a:p>
        </p:txBody>
      </p:sp>
    </p:spTree>
    <p:extLst>
      <p:ext uri="{BB962C8B-B14F-4D97-AF65-F5344CB8AC3E}">
        <p14:creationId xmlns:p14="http://schemas.microsoft.com/office/powerpoint/2010/main" val="17798251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7"/>
          </a:xfrm>
          <a:prstGeom prst="rect">
            <a:avLst/>
          </a:prstGeom>
          <a:noFill/>
        </p:spPr>
        <p:txBody>
          <a:bodyPr wrap="square" rtlCol="0">
            <a:spAutoFit/>
          </a:bodyPr>
          <a:lstStyle/>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a:p>
            <a:pPr>
              <a:spcAft>
                <a:spcPts val="1800"/>
              </a:spcAft>
            </a:pPr>
            <a:r>
              <a:rPr lang="en-US" sz="3200" dirty="0" smtClean="0"/>
              <a:t>How fashion conscious was she, personally? (in her letters)</a:t>
            </a:r>
          </a:p>
          <a:p>
            <a:pPr>
              <a:spcAft>
                <a:spcPts val="1800"/>
              </a:spcAft>
            </a:pPr>
            <a:r>
              <a:rPr lang="en-US" sz="3200" dirty="0" smtClean="0"/>
              <a:t>How did she use fashion in her novels?</a:t>
            </a:r>
            <a:endParaRPr lang="en-US" sz="3200" dirty="0"/>
          </a:p>
        </p:txBody>
      </p:sp>
    </p:spTree>
    <p:extLst>
      <p:ext uri="{BB962C8B-B14F-4D97-AF65-F5344CB8AC3E}">
        <p14:creationId xmlns:p14="http://schemas.microsoft.com/office/powerpoint/2010/main" val="1920490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10072807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ack-april-gentleman-full-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0653" y="0"/>
            <a:ext cx="3879056" cy="6858000"/>
          </a:xfrm>
          <a:prstGeom prst="rect">
            <a:avLst/>
          </a:prstGeom>
        </p:spPr>
      </p:pic>
      <p:pic>
        <p:nvPicPr>
          <p:cNvPr id="3" name="Picture 2" descr="4-1807-watkinsjatc-beaumonde-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513" y="0"/>
            <a:ext cx="2791000" cy="6858000"/>
          </a:xfrm>
          <a:prstGeom prst="rect">
            <a:avLst/>
          </a:prstGeom>
        </p:spPr>
      </p:pic>
    </p:spTree>
    <p:extLst>
      <p:ext uri="{BB962C8B-B14F-4D97-AF65-F5344CB8AC3E}">
        <p14:creationId xmlns:p14="http://schemas.microsoft.com/office/powerpoint/2010/main" val="27533695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5948" y="0"/>
            <a:ext cx="5184955" cy="6858000"/>
          </a:xfrm>
          <a:prstGeom prst="rect">
            <a:avLst/>
          </a:prstGeom>
        </p:spPr>
      </p:pic>
    </p:spTree>
    <p:extLst>
      <p:ext uri="{BB962C8B-B14F-4D97-AF65-F5344CB8AC3E}">
        <p14:creationId xmlns:p14="http://schemas.microsoft.com/office/powerpoint/2010/main" val="1503830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29526053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800-hair-natpor-robertfellowes-philanthr-edrid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86959" cy="4982377"/>
          </a:xfrm>
          <a:prstGeom prst="rect">
            <a:avLst/>
          </a:prstGeom>
        </p:spPr>
      </p:pic>
      <p:pic>
        <p:nvPicPr>
          <p:cNvPr id="3" name="Picture 2" descr="5-hair-1796x-hair-natpor-walkerfam-romne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64820" y="2007218"/>
            <a:ext cx="5590944" cy="4567765"/>
          </a:xfrm>
          <a:prstGeom prst="rect">
            <a:avLst/>
          </a:prstGeom>
        </p:spPr>
      </p:pic>
      <p:sp>
        <p:nvSpPr>
          <p:cNvPr id="4" name="TextBox 3"/>
          <p:cNvSpPr txBox="1"/>
          <p:nvPr/>
        </p:nvSpPr>
        <p:spPr>
          <a:xfrm>
            <a:off x="5542620" y="687950"/>
            <a:ext cx="1199943" cy="769441"/>
          </a:xfrm>
          <a:prstGeom prst="rect">
            <a:avLst/>
          </a:prstGeom>
          <a:noFill/>
        </p:spPr>
        <p:txBody>
          <a:bodyPr wrap="none" rtlCol="0">
            <a:spAutoFit/>
          </a:bodyPr>
          <a:lstStyle/>
          <a:p>
            <a:r>
              <a:rPr lang="en-US" sz="4400" dirty="0" smtClean="0"/>
              <a:t>Hair</a:t>
            </a:r>
            <a:endParaRPr lang="en-US" sz="4400" dirty="0"/>
          </a:p>
        </p:txBody>
      </p:sp>
    </p:spTree>
    <p:extLst>
      <p:ext uri="{BB962C8B-B14F-4D97-AF65-F5344CB8AC3E}">
        <p14:creationId xmlns:p14="http://schemas.microsoft.com/office/powerpoint/2010/main" val="32764070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3-natpor-byron-west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0" y="0"/>
            <a:ext cx="4851400" cy="6350000"/>
          </a:xfrm>
          <a:prstGeom prst="rect">
            <a:avLst/>
          </a:prstGeom>
        </p:spPr>
      </p:pic>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24" y="714410"/>
            <a:ext cx="3303194" cy="4913218"/>
          </a:xfrm>
          <a:prstGeom prst="rect">
            <a:avLst/>
          </a:prstGeom>
        </p:spPr>
      </p:pic>
    </p:spTree>
    <p:extLst>
      <p:ext uri="{BB962C8B-B14F-4D97-AF65-F5344CB8AC3E}">
        <p14:creationId xmlns:p14="http://schemas.microsoft.com/office/powerpoint/2010/main" val="30035842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hair-1818-dandyclub-dight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1631"/>
            <a:ext cx="9144000" cy="5916706"/>
          </a:xfrm>
          <a:prstGeom prst="rect">
            <a:avLst/>
          </a:prstGeom>
        </p:spPr>
      </p:pic>
    </p:spTree>
    <p:extLst>
      <p:ext uri="{BB962C8B-B14F-4D97-AF65-F5344CB8AC3E}">
        <p14:creationId xmlns:p14="http://schemas.microsoft.com/office/powerpoint/2010/main" val="7112293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6720" y="863019"/>
            <a:ext cx="4381114" cy="5240567"/>
          </a:xfrm>
          <a:prstGeom prst="rect">
            <a:avLst/>
          </a:prstGeom>
        </p:spPr>
      </p:pic>
    </p:spTree>
    <p:extLst>
      <p:ext uri="{BB962C8B-B14F-4D97-AF65-F5344CB8AC3E}">
        <p14:creationId xmlns:p14="http://schemas.microsoft.com/office/powerpoint/2010/main" val="32874508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33259619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345112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Which characters talk about fashion?</a:t>
            </a:r>
          </a:p>
          <a:p>
            <a:pPr marL="0" indent="0" algn="ctr">
              <a:buNone/>
            </a:pPr>
            <a:r>
              <a:rPr lang="en-US" sz="3200" dirty="0" smtClean="0"/>
              <a:t>How?</a:t>
            </a:r>
          </a:p>
          <a:p>
            <a:pPr marL="0" indent="0" algn="ctr">
              <a:buNone/>
            </a:pPr>
            <a:r>
              <a:rPr lang="en-US" sz="3200" dirty="0" smtClean="0"/>
              <a:t>When?</a:t>
            </a:r>
            <a:endParaRPr lang="en-US" sz="3200" dirty="0"/>
          </a:p>
        </p:txBody>
      </p:sp>
    </p:spTree>
    <p:extLst>
      <p:ext uri="{BB962C8B-B14F-4D97-AF65-F5344CB8AC3E}">
        <p14:creationId xmlns:p14="http://schemas.microsoft.com/office/powerpoint/2010/main" val="20420315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2">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3949426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women wear?</a:t>
            </a:r>
            <a:endParaRPr lang="en-US" dirty="0"/>
          </a:p>
        </p:txBody>
      </p:sp>
      <p:sp>
        <p:nvSpPr>
          <p:cNvPr id="3" name="Content Placeholder 2"/>
          <p:cNvSpPr>
            <a:spLocks noGrp="1"/>
          </p:cNvSpPr>
          <p:nvPr>
            <p:ph idx="1"/>
          </p:nvPr>
        </p:nvSpPr>
        <p:spPr>
          <a:xfrm>
            <a:off x="914400" y="2118802"/>
            <a:ext cx="7313613" cy="4056062"/>
          </a:xfrm>
        </p:spPr>
        <p:txBody>
          <a:bodyPr>
            <a:normAutofit/>
          </a:bodyPr>
          <a:lstStyle/>
          <a:p>
            <a:pPr marL="0" indent="0" algn="ctr">
              <a:buNone/>
            </a:pPr>
            <a:r>
              <a:rPr lang="en-US" sz="3200" dirty="0" smtClean="0"/>
              <a:t>Women’s basics from the inside out,</a:t>
            </a:r>
          </a:p>
          <a:p>
            <a:pPr marL="0" indent="0" algn="ctr">
              <a:buNone/>
            </a:pPr>
            <a:r>
              <a:rPr lang="en-US" sz="3200" dirty="0" smtClean="0"/>
              <a:t>or, dressing Mrs. Darcy.</a:t>
            </a:r>
            <a:endParaRPr lang="en-US" sz="3200" dirty="0"/>
          </a:p>
        </p:txBody>
      </p:sp>
    </p:spTree>
    <p:extLst>
      <p:ext uri="{BB962C8B-B14F-4D97-AF65-F5344CB8AC3E}">
        <p14:creationId xmlns:p14="http://schemas.microsoft.com/office/powerpoint/2010/main" val="6562150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4093429"/>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but as I gave as much money for it as I intended I have no reason to complain. It cost me 3s. 6d. per yard. It is rather finer, however, than our last, and not so harsh a cloth.”</a:t>
            </a:r>
            <a:endParaRPr lang="en-US" sz="2800" dirty="0"/>
          </a:p>
        </p:txBody>
      </p:sp>
    </p:spTree>
    <p:extLst>
      <p:ext uri="{BB962C8B-B14F-4D97-AF65-F5344CB8AC3E}">
        <p14:creationId xmlns:p14="http://schemas.microsoft.com/office/powerpoint/2010/main" val="32393248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9920508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1949850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1088277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7" y="0"/>
            <a:ext cx="3759200" cy="6807200"/>
          </a:xfrm>
          <a:prstGeom prst="rect">
            <a:avLst/>
          </a:prstGeom>
        </p:spPr>
      </p:pic>
      <p:sp>
        <p:nvSpPr>
          <p:cNvPr id="3" name="TextBox 2"/>
          <p:cNvSpPr txBox="1"/>
          <p:nvPr/>
        </p:nvSpPr>
        <p:spPr>
          <a:xfrm>
            <a:off x="4709243" y="1322980"/>
            <a:ext cx="4113973" cy="3816430"/>
          </a:xfrm>
          <a:prstGeom prst="rect">
            <a:avLst/>
          </a:prstGeom>
          <a:noFill/>
        </p:spPr>
        <p:txBody>
          <a:bodyPr wrap="square" rtlCol="0">
            <a:spAutoFit/>
          </a:bodyPr>
          <a:lstStyle/>
          <a:p>
            <a:r>
              <a:rPr lang="en-US" i="1" dirty="0" smtClean="0"/>
              <a:t>Saturday, 9 January 1796:</a:t>
            </a:r>
          </a:p>
          <a:p>
            <a:r>
              <a:rPr lang="en-US" sz="2800" dirty="0" smtClean="0"/>
              <a:t>“You say nothing of the silk stockings; I flatter myself, therefore, that Charles has not purchased any, as I cannot very well to pay them; all my money is spent buying white gloves and pink </a:t>
            </a:r>
            <a:r>
              <a:rPr lang="en-US" sz="2800" dirty="0" err="1" smtClean="0"/>
              <a:t>persian</a:t>
            </a:r>
            <a:r>
              <a:rPr lang="en-US" sz="2800" dirty="0"/>
              <a:t>.</a:t>
            </a:r>
            <a:r>
              <a:rPr lang="en-US" sz="2800" dirty="0" smtClean="0"/>
              <a:t>”</a:t>
            </a:r>
            <a:endParaRPr lang="en-US" sz="2800" dirty="0"/>
          </a:p>
        </p:txBody>
      </p:sp>
    </p:spTree>
    <p:extLst>
      <p:ext uri="{BB962C8B-B14F-4D97-AF65-F5344CB8AC3E}">
        <p14:creationId xmlns:p14="http://schemas.microsoft.com/office/powerpoint/2010/main" val="5748583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2688138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1790s-hb_C.I.37.46.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040" y="0"/>
            <a:ext cx="3714269" cy="6801266"/>
          </a:xfrm>
          <a:prstGeom prst="rect">
            <a:avLst/>
          </a:prstGeom>
        </p:spPr>
      </p:pic>
      <p:pic>
        <p:nvPicPr>
          <p:cNvPr id="4" name="Picture 3" descr="3-1811petticoatshow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8577" y="282764"/>
            <a:ext cx="3035760" cy="6021480"/>
          </a:xfrm>
          <a:prstGeom prst="rect">
            <a:avLst/>
          </a:prstGeom>
        </p:spPr>
      </p:pic>
    </p:spTree>
    <p:extLst>
      <p:ext uri="{BB962C8B-B14F-4D97-AF65-F5344CB8AC3E}">
        <p14:creationId xmlns:p14="http://schemas.microsoft.com/office/powerpoint/2010/main" val="20216673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10259262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b-1800-hugheshallett-hunting.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0107" b="20107"/>
          <a:stretch/>
        </p:blipFill>
        <p:spPr>
          <a:xfrm>
            <a:off x="914400" y="1033959"/>
            <a:ext cx="7313613" cy="4056062"/>
          </a:xfrm>
          <a:prstGeom prst="rect">
            <a:avLst/>
          </a:prstGeom>
        </p:spPr>
      </p:pic>
    </p:spTree>
    <p:extLst>
      <p:ext uri="{BB962C8B-B14F-4D97-AF65-F5344CB8AC3E}">
        <p14:creationId xmlns:p14="http://schemas.microsoft.com/office/powerpoint/2010/main" val="3619481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8-edridge-theresapark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982" y="143806"/>
            <a:ext cx="4376710" cy="6365258"/>
          </a:xfrm>
          <a:prstGeom prst="rect">
            <a:avLst/>
          </a:prstGeom>
        </p:spPr>
      </p:pic>
      <p:pic>
        <p:nvPicPr>
          <p:cNvPr id="3" name="Picture 2" descr="1798-mma-embroid-openrob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892" y="143806"/>
            <a:ext cx="4859108" cy="6403225"/>
          </a:xfrm>
          <a:prstGeom prst="rect">
            <a:avLst/>
          </a:prstGeom>
        </p:spPr>
      </p:pic>
    </p:spTree>
    <p:extLst>
      <p:ext uri="{BB962C8B-B14F-4D97-AF65-F5344CB8AC3E}">
        <p14:creationId xmlns:p14="http://schemas.microsoft.com/office/powerpoint/2010/main" val="1589858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usa-ramseygown-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8" y="0"/>
            <a:ext cx="4304586" cy="6641362"/>
          </a:xfrm>
          <a:prstGeom prst="rect">
            <a:avLst/>
          </a:prstGeom>
        </p:spPr>
      </p:pic>
      <p:sp>
        <p:nvSpPr>
          <p:cNvPr id="3" name="TextBox 2"/>
          <p:cNvSpPr txBox="1"/>
          <p:nvPr/>
        </p:nvSpPr>
        <p:spPr>
          <a:xfrm>
            <a:off x="5238371" y="1071614"/>
            <a:ext cx="3664214" cy="3385542"/>
          </a:xfrm>
          <a:prstGeom prst="rect">
            <a:avLst/>
          </a:prstGeom>
          <a:noFill/>
        </p:spPr>
        <p:txBody>
          <a:bodyPr wrap="square" rtlCol="0">
            <a:spAutoFit/>
          </a:bodyPr>
          <a:lstStyle/>
          <a:p>
            <a:r>
              <a:rPr lang="en-US" i="1" dirty="0" smtClean="0"/>
              <a:t>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spTree>
    <p:extLst>
      <p:ext uri="{BB962C8B-B14F-4D97-AF65-F5344CB8AC3E}">
        <p14:creationId xmlns:p14="http://schemas.microsoft.com/office/powerpoint/2010/main" val="112763095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white-day-paint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9555" y="0"/>
            <a:ext cx="4914445" cy="6575213"/>
          </a:xfrm>
          <a:prstGeom prst="rect">
            <a:avLst/>
          </a:prstGeom>
        </p:spPr>
      </p:pic>
      <p:pic>
        <p:nvPicPr>
          <p:cNvPr id="4" name="Picture 3" descr="1812-14-jfd19-097-ikat-day-pi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96894"/>
            <a:ext cx="4788612" cy="6337077"/>
          </a:xfrm>
          <a:prstGeom prst="rect">
            <a:avLst/>
          </a:prstGeom>
        </p:spPr>
      </p:pic>
    </p:spTree>
    <p:extLst>
      <p:ext uri="{BB962C8B-B14F-4D97-AF65-F5344CB8AC3E}">
        <p14:creationId xmlns:p14="http://schemas.microsoft.com/office/powerpoint/2010/main" val="6561750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1814-feb-bluewhite-lac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897" y="149172"/>
            <a:ext cx="4339773" cy="6708828"/>
          </a:xfrm>
          <a:prstGeom prst="rect">
            <a:avLst/>
          </a:prstGeom>
        </p:spPr>
      </p:pic>
      <p:pic>
        <p:nvPicPr>
          <p:cNvPr id="4" name="Picture 3" descr="1815-ball-peach-mccor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38" y="0"/>
            <a:ext cx="4061060" cy="6760897"/>
          </a:xfrm>
          <a:prstGeom prst="rect">
            <a:avLst/>
          </a:prstGeom>
        </p:spPr>
      </p:pic>
    </p:spTree>
    <p:extLst>
      <p:ext uri="{BB962C8B-B14F-4D97-AF65-F5344CB8AC3E}">
        <p14:creationId xmlns:p14="http://schemas.microsoft.com/office/powerpoint/2010/main" val="181178048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471863" cy="6858000"/>
          </a:xfrm>
          <a:prstGeom prst="rect">
            <a:avLst/>
          </a:prstGeom>
        </p:spPr>
      </p:pic>
      <p:pic>
        <p:nvPicPr>
          <p:cNvPr id="3" name="Picture 2" descr="1813-yellow-washingt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8635" y="171987"/>
            <a:ext cx="3932929" cy="6550930"/>
          </a:xfrm>
          <a:prstGeom prst="rect">
            <a:avLst/>
          </a:prstGeom>
        </p:spPr>
      </p:pic>
    </p:spTree>
    <p:extLst>
      <p:ext uri="{BB962C8B-B14F-4D97-AF65-F5344CB8AC3E}">
        <p14:creationId xmlns:p14="http://schemas.microsoft.com/office/powerpoint/2010/main" val="6684465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jan-gold-bodi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735" y="0"/>
            <a:ext cx="4136231" cy="6858000"/>
          </a:xfrm>
          <a:prstGeom prst="rect">
            <a:avLst/>
          </a:prstGeom>
        </p:spPr>
      </p:pic>
      <p:pic>
        <p:nvPicPr>
          <p:cNvPr id="6" name="Picture 5" descr="1818-met-bri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3686" y="155910"/>
            <a:ext cx="3007563" cy="6702090"/>
          </a:xfrm>
          <a:prstGeom prst="rect">
            <a:avLst/>
          </a:prstGeom>
        </p:spPr>
      </p:pic>
    </p:spTree>
    <p:extLst>
      <p:ext uri="{BB962C8B-B14F-4D97-AF65-F5344CB8AC3E}">
        <p14:creationId xmlns:p14="http://schemas.microsoft.com/office/powerpoint/2010/main" val="18385873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4" y="840828"/>
            <a:ext cx="3029260" cy="6017172"/>
          </a:xfrm>
          <a:prstGeom prst="rect">
            <a:avLst/>
          </a:prstGeom>
        </p:spPr>
      </p:pic>
      <p:pic>
        <p:nvPicPr>
          <p:cNvPr id="6" name="Picture 5" descr="heideloff-1796-04-00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3841" y="0"/>
            <a:ext cx="2730159" cy="6858000"/>
          </a:xfrm>
          <a:prstGeom prst="rect">
            <a:avLst/>
          </a:prstGeom>
        </p:spPr>
      </p:pic>
      <p:pic>
        <p:nvPicPr>
          <p:cNvPr id="7" name="Picture 6" descr="heideloff-1797-11-000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18704" y="0"/>
            <a:ext cx="2751469" cy="6858000"/>
          </a:xfrm>
          <a:prstGeom prst="rect">
            <a:avLst/>
          </a:prstGeom>
        </p:spPr>
      </p:pic>
      <p:sp>
        <p:nvSpPr>
          <p:cNvPr id="4" name="Rectangle 3"/>
          <p:cNvSpPr/>
          <p:nvPr/>
        </p:nvSpPr>
        <p:spPr>
          <a:xfrm>
            <a:off x="1164082" y="23187"/>
            <a:ext cx="1575772" cy="707886"/>
          </a:xfrm>
          <a:prstGeom prst="rect">
            <a:avLst/>
          </a:prstGeom>
        </p:spPr>
        <p:txBody>
          <a:bodyPr wrap="none">
            <a:spAutoFit/>
          </a:bodyPr>
          <a:lstStyle/>
          <a:p>
            <a:pPr lvl="0"/>
            <a:r>
              <a:rPr lang="en-US" sz="4000" dirty="0">
                <a:solidFill>
                  <a:prstClr val="black"/>
                </a:solidFill>
              </a:rPr>
              <a:t>Cloaks</a:t>
            </a:r>
          </a:p>
        </p:txBody>
      </p:sp>
    </p:spTree>
    <p:extLst>
      <p:ext uri="{BB962C8B-B14F-4D97-AF65-F5344CB8AC3E}">
        <p14:creationId xmlns:p14="http://schemas.microsoft.com/office/powerpoint/2010/main" val="7034937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edgewood-showrro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5595000"/>
          </a:xfrm>
          <a:prstGeom prst="rect">
            <a:avLst/>
          </a:prstGeom>
        </p:spPr>
      </p:pic>
    </p:spTree>
    <p:extLst>
      <p:ext uri="{BB962C8B-B14F-4D97-AF65-F5344CB8AC3E}">
        <p14:creationId xmlns:p14="http://schemas.microsoft.com/office/powerpoint/2010/main" val="314339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8538" y="0"/>
            <a:ext cx="4668779" cy="3492668"/>
          </a:xfrm>
          <a:prstGeom prst="rect">
            <a:avLst/>
          </a:prstGeom>
        </p:spPr>
      </p:pic>
      <p:pic>
        <p:nvPicPr>
          <p:cNvPr id="6" name="Picture 5" descr="hern2.1.13_fig4_lba1116_big.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99571" y="2795198"/>
            <a:ext cx="2935779" cy="3904044"/>
          </a:xfrm>
          <a:prstGeom prst="rect">
            <a:avLst/>
          </a:prstGeom>
        </p:spPr>
      </p:pic>
      <p:sp>
        <p:nvSpPr>
          <p:cNvPr id="3" name="TextBox 2"/>
          <p:cNvSpPr txBox="1"/>
          <p:nvPr/>
        </p:nvSpPr>
        <p:spPr>
          <a:xfrm>
            <a:off x="2417895" y="489504"/>
            <a:ext cx="1960643" cy="769441"/>
          </a:xfrm>
          <a:prstGeom prst="rect">
            <a:avLst/>
          </a:prstGeom>
          <a:noFill/>
        </p:spPr>
        <p:txBody>
          <a:bodyPr wrap="none" rtlCol="0">
            <a:spAutoFit/>
          </a:bodyPr>
          <a:lstStyle/>
          <a:p>
            <a:r>
              <a:rPr lang="en-US" sz="4400" dirty="0" smtClean="0"/>
              <a:t>Spencer</a:t>
            </a:r>
            <a:endParaRPr lang="en-US" sz="4400" dirty="0"/>
          </a:p>
        </p:txBody>
      </p:sp>
    </p:spTree>
    <p:extLst>
      <p:ext uri="{BB962C8B-B14F-4D97-AF65-F5344CB8AC3E}">
        <p14:creationId xmlns:p14="http://schemas.microsoft.com/office/powerpoint/2010/main" val="33892025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walkingspenc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053" y="0"/>
            <a:ext cx="3730667" cy="6742019"/>
          </a:xfrm>
          <a:prstGeom prst="rect">
            <a:avLst/>
          </a:prstGeom>
        </p:spPr>
      </p:pic>
      <p:pic>
        <p:nvPicPr>
          <p:cNvPr id="4" name="Picture 3" descr="1814-blucher-bonnet-and-spencer-june-1814-la-belle-assemble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9720" y="1944781"/>
            <a:ext cx="2630639" cy="4331107"/>
          </a:xfrm>
          <a:prstGeom prst="rect">
            <a:avLst/>
          </a:prstGeom>
        </p:spPr>
      </p:pic>
      <p:pic>
        <p:nvPicPr>
          <p:cNvPr id="5" name="Picture 4" descr="1814-spenc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7721" y="92609"/>
            <a:ext cx="2581006" cy="4511364"/>
          </a:xfrm>
          <a:prstGeom prst="rect">
            <a:avLst/>
          </a:prstGeom>
        </p:spPr>
      </p:pic>
    </p:spTree>
    <p:extLst>
      <p:ext uri="{BB962C8B-B14F-4D97-AF65-F5344CB8AC3E}">
        <p14:creationId xmlns:p14="http://schemas.microsoft.com/office/powerpoint/2010/main" val="2097299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Tree>
    <p:extLst>
      <p:ext uri="{BB962C8B-B14F-4D97-AF65-F5344CB8AC3E}">
        <p14:creationId xmlns:p14="http://schemas.microsoft.com/office/powerpoint/2010/main" val="14695065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x-spencer-cream-silk-tabb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431451" cy="6575213"/>
          </a:xfrm>
          <a:prstGeom prst="rect">
            <a:avLst/>
          </a:prstGeom>
        </p:spPr>
      </p:pic>
      <p:pic>
        <p:nvPicPr>
          <p:cNvPr id="3" name="Picture 2" descr="1815-spencer-mfa-99.664.3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0028" y="0"/>
            <a:ext cx="4603972" cy="6858000"/>
          </a:xfrm>
          <a:prstGeom prst="rect">
            <a:avLst/>
          </a:prstGeom>
        </p:spPr>
      </p:pic>
    </p:spTree>
    <p:extLst>
      <p:ext uri="{BB962C8B-B14F-4D97-AF65-F5344CB8AC3E}">
        <p14:creationId xmlns:p14="http://schemas.microsoft.com/office/powerpoint/2010/main" val="28922466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fd19-176-spencerdress-pompom-desc.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948548" cy="6858000"/>
          </a:xfrm>
          <a:prstGeom prst="rect">
            <a:avLst/>
          </a:prstGeom>
        </p:spPr>
      </p:pic>
      <p:pic>
        <p:nvPicPr>
          <p:cNvPr id="3" name="Picture 2" descr="1810-jfd19-177-spencerdress-pompom-pi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7142" y="582112"/>
            <a:ext cx="3691269" cy="5115586"/>
          </a:xfrm>
          <a:prstGeom prst="rect">
            <a:avLst/>
          </a:prstGeom>
        </p:spPr>
      </p:pic>
    </p:spTree>
    <p:extLst>
      <p:ext uri="{BB962C8B-B14F-4D97-AF65-F5344CB8AC3E}">
        <p14:creationId xmlns:p14="http://schemas.microsoft.com/office/powerpoint/2010/main" val="35353402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57205"/>
            <a:ext cx="4510820" cy="3902792"/>
          </a:xfrm>
          <a:prstGeom prst="rect">
            <a:avLst/>
          </a:prstGeom>
        </p:spPr>
      </p:pic>
      <p:pic>
        <p:nvPicPr>
          <p:cNvPr id="3" name="Picture 2" descr="1817-jfd19-021-spencerdress-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2032" y="224907"/>
            <a:ext cx="4467293" cy="5649126"/>
          </a:xfrm>
          <a:prstGeom prst="rect">
            <a:avLst/>
          </a:prstGeom>
        </p:spPr>
      </p:pic>
    </p:spTree>
    <p:extLst>
      <p:ext uri="{BB962C8B-B14F-4D97-AF65-F5344CB8AC3E}">
        <p14:creationId xmlns:p14="http://schemas.microsoft.com/office/powerpoint/2010/main" val="16350500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727639"/>
            <a:ext cx="4008148" cy="572464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r>
              <a:rPr lang="en-US" i="1" dirty="0" smtClean="0"/>
              <a:t>Tuesday</a:t>
            </a:r>
            <a:r>
              <a:rPr lang="en-US" i="1" dirty="0"/>
              <a:t>, </a:t>
            </a:r>
            <a:r>
              <a:rPr lang="en-US" i="1" dirty="0" smtClean="0"/>
              <a:t>22 April </a:t>
            </a:r>
            <a:r>
              <a:rPr lang="en-US" i="1" dirty="0"/>
              <a:t>1811: </a:t>
            </a:r>
            <a:endParaRPr lang="en-US" i="1" dirty="0" smtClean="0"/>
          </a:p>
          <a:p>
            <a:r>
              <a:rPr lang="en-US" sz="2400" dirty="0" smtClean="0"/>
              <a:t>“I </a:t>
            </a:r>
            <a:r>
              <a:rPr lang="en-US" sz="2400" dirty="0"/>
              <a:t>do not mean to provide another trimming for my pelisse, for I am determined to spend no more money; so I shall wear it as it is, longer than I ought, and then — I do not </a:t>
            </a:r>
            <a:r>
              <a:rPr lang="en-US" sz="2400" dirty="0" smtClean="0"/>
              <a:t>know…”</a:t>
            </a:r>
            <a:endParaRPr lang="en-US" sz="2400" dirty="0"/>
          </a:p>
        </p:txBody>
      </p:sp>
    </p:spTree>
    <p:extLst>
      <p:ext uri="{BB962C8B-B14F-4D97-AF65-F5344CB8AC3E}">
        <p14:creationId xmlns:p14="http://schemas.microsoft.com/office/powerpoint/2010/main" val="18048252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pelisse-purp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237" y="196735"/>
            <a:ext cx="3529314" cy="4672812"/>
          </a:xfrm>
          <a:prstGeom prst="rect">
            <a:avLst/>
          </a:prstGeom>
        </p:spPr>
      </p:pic>
      <p:pic>
        <p:nvPicPr>
          <p:cNvPr id="3" name="Picture 2" descr="1815-pelisse-purpl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8002" y="1713170"/>
            <a:ext cx="3397032" cy="5014019"/>
          </a:xfrm>
          <a:prstGeom prst="rect">
            <a:avLst/>
          </a:prstGeom>
        </p:spPr>
      </p:pic>
    </p:spTree>
    <p:extLst>
      <p:ext uri="{BB962C8B-B14F-4D97-AF65-F5344CB8AC3E}">
        <p14:creationId xmlns:p14="http://schemas.microsoft.com/office/powerpoint/2010/main" val="3449719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8954" y="12655"/>
            <a:ext cx="3925208" cy="6845345"/>
          </a:xfrm>
          <a:prstGeom prst="rect">
            <a:avLst/>
          </a:prstGeom>
        </p:spPr>
      </p:pic>
    </p:spTree>
    <p:extLst>
      <p:ext uri="{BB962C8B-B14F-4D97-AF65-F5344CB8AC3E}">
        <p14:creationId xmlns:p14="http://schemas.microsoft.com/office/powerpoint/2010/main" val="259102639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8-ackermann-feb-brown-blue-walk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08208" cy="6858000"/>
          </a:xfrm>
          <a:prstGeom prst="rect">
            <a:avLst/>
          </a:prstGeom>
        </p:spPr>
      </p:pic>
      <p:pic>
        <p:nvPicPr>
          <p:cNvPr id="3" name="Picture 2" descr="1818-jan-05-jdm-duesseldorf-blue-coa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6088" y="0"/>
            <a:ext cx="3677443" cy="6607175"/>
          </a:xfrm>
          <a:prstGeom prst="rect">
            <a:avLst/>
          </a:prstGeom>
        </p:spPr>
      </p:pic>
    </p:spTree>
    <p:extLst>
      <p:ext uri="{BB962C8B-B14F-4D97-AF65-F5344CB8AC3E}">
        <p14:creationId xmlns:p14="http://schemas.microsoft.com/office/powerpoint/2010/main" val="168175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an-31-jdm-duesseldorf-caped-greatcoa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986" y="343975"/>
            <a:ext cx="3816303" cy="6019562"/>
          </a:xfrm>
          <a:prstGeom prst="rect">
            <a:avLst/>
          </a:prstGeom>
        </p:spPr>
      </p:pic>
      <p:pic>
        <p:nvPicPr>
          <p:cNvPr id="4" name="Picture 3" descr="1816-bradfield-greatcoat-p9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531" y="0"/>
            <a:ext cx="4825469" cy="6858000"/>
          </a:xfrm>
          <a:prstGeom prst="rect">
            <a:avLst/>
          </a:prstGeom>
        </p:spPr>
      </p:pic>
    </p:spTree>
    <p:extLst>
      <p:ext uri="{BB962C8B-B14F-4D97-AF65-F5344CB8AC3E}">
        <p14:creationId xmlns:p14="http://schemas.microsoft.com/office/powerpoint/2010/main" val="29186187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1-royal-academy-somerset-house-reynol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89" y="727639"/>
            <a:ext cx="8117383" cy="5384531"/>
          </a:xfrm>
          <a:prstGeom prst="rect">
            <a:avLst/>
          </a:prstGeom>
        </p:spPr>
      </p:pic>
    </p:spTree>
    <p:extLst>
      <p:ext uri="{BB962C8B-B14F-4D97-AF65-F5344CB8AC3E}">
        <p14:creationId xmlns:p14="http://schemas.microsoft.com/office/powerpoint/2010/main" val="457970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x-embroid-c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2155" y="754099"/>
            <a:ext cx="4463859" cy="4649853"/>
          </a:xfrm>
          <a:prstGeom prst="rect">
            <a:avLst/>
          </a:prstGeom>
        </p:spPr>
      </p:pic>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3878" y="244418"/>
            <a:ext cx="3797300" cy="5422900"/>
          </a:xfrm>
          <a:prstGeom prst="rect">
            <a:avLst/>
          </a:prstGeom>
        </p:spPr>
      </p:pic>
    </p:spTree>
    <p:extLst>
      <p:ext uri="{BB962C8B-B14F-4D97-AF65-F5344CB8AC3E}">
        <p14:creationId xmlns:p14="http://schemas.microsoft.com/office/powerpoint/2010/main" val="12828120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42" y="410123"/>
            <a:ext cx="3895157" cy="6232251"/>
          </a:xfrm>
          <a:prstGeom prst="rect">
            <a:avLst/>
          </a:prstGeom>
        </p:spPr>
      </p:pic>
      <p:sp>
        <p:nvSpPr>
          <p:cNvPr id="3" name="TextBox 2"/>
          <p:cNvSpPr txBox="1"/>
          <p:nvPr/>
        </p:nvSpPr>
        <p:spPr>
          <a:xfrm>
            <a:off x="5383881" y="1098074"/>
            <a:ext cx="3161543" cy="2308324"/>
          </a:xfrm>
          <a:prstGeom prst="rect">
            <a:avLst/>
          </a:prstGeom>
          <a:noFill/>
        </p:spPr>
        <p:txBody>
          <a:bodyPr wrap="square" rtlCol="0">
            <a:spAutoFit/>
          </a:bodyPr>
          <a:lstStyle/>
          <a:p>
            <a:r>
              <a:rPr lang="en-US" sz="3600" dirty="0" smtClean="0"/>
              <a:t>Mrs. Elton: </a:t>
            </a:r>
          </a:p>
          <a:p>
            <a:r>
              <a:rPr lang="en-US" sz="3600" dirty="0" smtClean="0"/>
              <a:t>“as elegant as lace and pearls could make her”</a:t>
            </a:r>
            <a:endParaRPr lang="en-US" sz="3600" dirty="0"/>
          </a:p>
        </p:txBody>
      </p:sp>
    </p:spTree>
    <p:extLst>
      <p:ext uri="{BB962C8B-B14F-4D97-AF65-F5344CB8AC3E}">
        <p14:creationId xmlns:p14="http://schemas.microsoft.com/office/powerpoint/2010/main" val="4117411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99-hats-hairdress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789106" cy="6858000"/>
          </a:xfrm>
          <a:prstGeom prst="rect">
            <a:avLst/>
          </a:prstGeom>
        </p:spPr>
      </p:pic>
      <p:pic>
        <p:nvPicPr>
          <p:cNvPr id="5" name="Picture 4" descr="1814-LeJournaldesDamesetdesModes1814CostumeParisienNo138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5964" y="158758"/>
            <a:ext cx="4189685" cy="6699242"/>
          </a:xfrm>
          <a:prstGeom prst="rect">
            <a:avLst/>
          </a:prstGeom>
        </p:spPr>
      </p:pic>
    </p:spTree>
    <p:extLst>
      <p:ext uri="{BB962C8B-B14F-4D97-AF65-F5344CB8AC3E}">
        <p14:creationId xmlns:p14="http://schemas.microsoft.com/office/powerpoint/2010/main" val="339860038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187422"/>
            <a:ext cx="8201490" cy="3385542"/>
          </a:xfrm>
          <a:prstGeom prst="rect">
            <a:avLst/>
          </a:prstGeom>
          <a:noFill/>
        </p:spPr>
        <p:txBody>
          <a:bodyPr wrap="square" rtlCol="0">
            <a:spAutoFit/>
          </a:bodyPr>
          <a:lstStyle/>
          <a:p>
            <a:r>
              <a:rPr lang="en-US" i="1" dirty="0" smtClean="0"/>
              <a:t>Sunday, 2 June 1799:</a:t>
            </a:r>
          </a:p>
          <a:p>
            <a:r>
              <a:rPr lang="en-US" sz="2800" dirty="0" smtClean="0"/>
              <a:t>“Flowers are very much worn, and fruit is still more the thing. Elizabeth has a bunch of strawberries, and I have seen grapes, cherries, plums, and apricots. There are likewise almonds and raisins, French plums, and tamarinds at the grocers’, </a:t>
            </a:r>
          </a:p>
          <a:p>
            <a:r>
              <a:rPr lang="en-US" sz="2800" dirty="0" smtClean="0"/>
              <a:t>but I have never seen any of </a:t>
            </a:r>
          </a:p>
          <a:p>
            <a:r>
              <a:rPr lang="en-US" sz="2800" b="1" dirty="0" smtClean="0"/>
              <a:t>them</a:t>
            </a:r>
            <a:r>
              <a:rPr lang="en-US" sz="2800" dirty="0" smtClean="0"/>
              <a:t> in hats.”</a:t>
            </a:r>
            <a:endParaRPr lang="en-US" sz="2800" b="1" dirty="0"/>
          </a:p>
        </p:txBody>
      </p:sp>
      <p:sp>
        <p:nvSpPr>
          <p:cNvPr id="3" name="TextBox 2"/>
          <p:cNvSpPr txBox="1"/>
          <p:nvPr/>
        </p:nvSpPr>
        <p:spPr>
          <a:xfrm>
            <a:off x="423301" y="4431984"/>
            <a:ext cx="8095665" cy="2092881"/>
          </a:xfrm>
          <a:prstGeom prst="rect">
            <a:avLst/>
          </a:prstGeom>
          <a:noFill/>
        </p:spPr>
        <p:txBody>
          <a:bodyPr wrap="square" rtlCol="0">
            <a:spAutoFit/>
          </a:bodyPr>
          <a:lstStyle/>
          <a:p>
            <a:r>
              <a:rPr lang="en-US" i="1" dirty="0" smtClean="0"/>
              <a:t>Tuesday, 11 June 1799:</a:t>
            </a:r>
          </a:p>
          <a:p>
            <a:r>
              <a:rPr lang="en-US" sz="2800" dirty="0" smtClean="0"/>
              <a:t>“I cannot decide on the fruit till I hear from you again. Besides, I cannot help thinking that it is more natural to have flowers grow out of the head than fruit. What do you think on that subject?”</a:t>
            </a:r>
            <a:endParaRPr lang="en-US" sz="2800" dirty="0"/>
          </a:p>
        </p:txBody>
      </p:sp>
      <p:pic>
        <p:nvPicPr>
          <p:cNvPr id="4" name="Picture 3"/>
          <p:cNvPicPr>
            <a:picLocks noChangeAspect="1"/>
          </p:cNvPicPr>
          <p:nvPr/>
        </p:nvPicPr>
        <p:blipFill>
          <a:blip r:embed="rId2"/>
          <a:stretch>
            <a:fillRect/>
          </a:stretch>
        </p:blipFill>
        <p:spPr>
          <a:xfrm>
            <a:off x="5106089" y="2338497"/>
            <a:ext cx="3241244" cy="2371314"/>
          </a:xfrm>
          <a:prstGeom prst="rect">
            <a:avLst/>
          </a:prstGeom>
        </p:spPr>
      </p:pic>
    </p:spTree>
    <p:extLst>
      <p:ext uri="{BB962C8B-B14F-4D97-AF65-F5344CB8AC3E}">
        <p14:creationId xmlns:p14="http://schemas.microsoft.com/office/powerpoint/2010/main" val="15663912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nypl-bonnets-dec.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286250" cy="6858000"/>
          </a:xfrm>
          <a:prstGeom prst="rect">
            <a:avLst/>
          </a:prstGeom>
        </p:spPr>
      </p:pic>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4226" y="0"/>
            <a:ext cx="3874080" cy="6858000"/>
          </a:xfrm>
          <a:prstGeom prst="rect">
            <a:avLst/>
          </a:prstGeom>
        </p:spPr>
      </p:pic>
    </p:spTree>
    <p:extLst>
      <p:ext uri="{BB962C8B-B14F-4D97-AF65-F5344CB8AC3E}">
        <p14:creationId xmlns:p14="http://schemas.microsoft.com/office/powerpoint/2010/main" val="87314537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29713617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5" name="TextBox 4"/>
          <p:cNvSpPr txBox="1"/>
          <p:nvPr/>
        </p:nvSpPr>
        <p:spPr>
          <a:xfrm>
            <a:off x="5736923" y="304285"/>
            <a:ext cx="3407077" cy="1231106"/>
          </a:xfrm>
          <a:prstGeom prst="rect">
            <a:avLst/>
          </a:prstGeom>
          <a:noFill/>
        </p:spPr>
        <p:txBody>
          <a:bodyPr wrap="square" rtlCol="0">
            <a:spAutoFit/>
          </a:bodyPr>
          <a:lstStyle/>
          <a:p>
            <a:r>
              <a:rPr lang="en-US" i="1" dirty="0" smtClean="0"/>
              <a:t>Wednesday, 9 January 1799:</a:t>
            </a:r>
          </a:p>
          <a:p>
            <a:r>
              <a:rPr lang="en-US" sz="2800" dirty="0" smtClean="0"/>
              <a:t>“I wore my green shoes last night…”</a:t>
            </a:r>
            <a:endParaRPr lang="en-US" sz="2800" dirty="0"/>
          </a:p>
        </p:txBody>
      </p:sp>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7703376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candace-fuscia-sp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52" y="0"/>
            <a:ext cx="4146389" cy="6896964"/>
          </a:xfrm>
          <a:prstGeom prst="rect">
            <a:avLst/>
          </a:prstGeom>
        </p:spPr>
      </p:pic>
      <p:pic>
        <p:nvPicPr>
          <p:cNvPr id="6" name="Picture 5" descr="1815-morning-and-blue-wal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8719" y="0"/>
            <a:ext cx="3937609" cy="6858000"/>
          </a:xfrm>
          <a:prstGeom prst="rect">
            <a:avLst/>
          </a:prstGeom>
        </p:spPr>
      </p:pic>
    </p:spTree>
    <p:extLst>
      <p:ext uri="{BB962C8B-B14F-4D97-AF65-F5344CB8AC3E}">
        <p14:creationId xmlns:p14="http://schemas.microsoft.com/office/powerpoint/2010/main" val="328286342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prints_jdde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300" y="0"/>
            <a:ext cx="3835400" cy="6400800"/>
          </a:xfrm>
          <a:prstGeom prst="rect">
            <a:avLst/>
          </a:prstGeom>
        </p:spPr>
      </p:pic>
    </p:spTree>
    <p:extLst>
      <p:ext uri="{BB962C8B-B14F-4D97-AF65-F5344CB8AC3E}">
        <p14:creationId xmlns:p14="http://schemas.microsoft.com/office/powerpoint/2010/main" val="32673579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aug-white-spencer-brac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8390" y="-105838"/>
            <a:ext cx="3611166" cy="6858000"/>
          </a:xfrm>
          <a:prstGeom prst="rect">
            <a:avLst/>
          </a:prstGeom>
        </p:spPr>
      </p:pic>
    </p:spTree>
    <p:extLst>
      <p:ext uri="{BB962C8B-B14F-4D97-AF65-F5344CB8AC3E}">
        <p14:creationId xmlns:p14="http://schemas.microsoft.com/office/powerpoint/2010/main" val="15127127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03" y="886396"/>
            <a:ext cx="8201490" cy="5386090"/>
          </a:xfrm>
          <a:prstGeom prst="rect">
            <a:avLst/>
          </a:prstGeom>
          <a:noFill/>
        </p:spPr>
        <p:txBody>
          <a:bodyPr wrap="square" rtlCol="0">
            <a:spAutoFit/>
          </a:bodyPr>
          <a:lstStyle/>
          <a:p>
            <a:r>
              <a:rPr lang="en-US" i="1" dirty="0" smtClean="0"/>
              <a:t>Saturday, 15 October 1808:</a:t>
            </a:r>
          </a:p>
          <a:p>
            <a:r>
              <a:rPr lang="en-US" dirty="0"/>
              <a:t/>
            </a:r>
            <a:br>
              <a:rPr lang="en-US" dirty="0"/>
            </a:br>
            <a:r>
              <a:rPr lang="en-US" sz="2800" dirty="0" smtClean="0"/>
              <a:t>“I am to be in </a:t>
            </a:r>
            <a:r>
              <a:rPr lang="en-US" sz="2800" dirty="0" err="1" smtClean="0"/>
              <a:t>bombazeen</a:t>
            </a:r>
            <a:r>
              <a:rPr lang="en-US" sz="2800" dirty="0" smtClean="0"/>
              <a:t> and crape, according to what we are told is universal here, and which agrees with Martha’s previous observation. My mourning, however, will not impoverish me, for by having my velvet pelisse fresh lined and made up, I am sure I shall have no occasion this winter for anything new of that sort. I take my cloak for lining, and shall send yours on the chance of its doing something of the same for you, though I believe your pelisse is in better repair than mine. One Miss Baker makes my gown and the other my bonnet, which is to be silk covered with crape.”</a:t>
            </a:r>
            <a:endParaRPr lang="en-US" sz="2800" dirty="0"/>
          </a:p>
        </p:txBody>
      </p:sp>
    </p:spTree>
    <p:extLst>
      <p:ext uri="{BB962C8B-B14F-4D97-AF65-F5344CB8AC3E}">
        <p14:creationId xmlns:p14="http://schemas.microsoft.com/office/powerpoint/2010/main" val="285702372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304578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40" y="0"/>
            <a:ext cx="5299364" cy="6858000"/>
          </a:xfrm>
          <a:prstGeom prst="rect">
            <a:avLst/>
          </a:prstGeom>
        </p:spPr>
      </p:pic>
      <p:sp>
        <p:nvSpPr>
          <p:cNvPr id="3" name="TextBox 2"/>
          <p:cNvSpPr txBox="1"/>
          <p:nvPr/>
        </p:nvSpPr>
        <p:spPr>
          <a:xfrm>
            <a:off x="5979152" y="1838941"/>
            <a:ext cx="2989574" cy="1754327"/>
          </a:xfrm>
          <a:prstGeom prst="rect">
            <a:avLst/>
          </a:prstGeom>
          <a:noFill/>
        </p:spPr>
        <p:txBody>
          <a:bodyPr wrap="square" rtlCol="0">
            <a:spAutoFit/>
          </a:bodyPr>
          <a:lstStyle/>
          <a:p>
            <a:r>
              <a:rPr lang="en-US" sz="3600" dirty="0" smtClean="0"/>
              <a:t>1797: </a:t>
            </a:r>
          </a:p>
          <a:p>
            <a:r>
              <a:rPr lang="en-US" sz="3600" dirty="0" smtClean="0"/>
              <a:t>writing “Pride and Prejudice”</a:t>
            </a:r>
            <a:endParaRPr lang="en-US" sz="3600" dirty="0"/>
          </a:p>
        </p:txBody>
      </p:sp>
    </p:spTree>
    <p:extLst>
      <p:ext uri="{BB962C8B-B14F-4D97-AF65-F5344CB8AC3E}">
        <p14:creationId xmlns:p14="http://schemas.microsoft.com/office/powerpoint/2010/main" val="40866567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Tree>
    <p:extLst>
      <p:ext uri="{BB962C8B-B14F-4D97-AF65-F5344CB8AC3E}">
        <p14:creationId xmlns:p14="http://schemas.microsoft.com/office/powerpoint/2010/main" val="288245473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83" y="0"/>
            <a:ext cx="4087091" cy="6858000"/>
          </a:xfrm>
          <a:prstGeom prst="rect">
            <a:avLst/>
          </a:prstGeom>
        </p:spPr>
      </p:pic>
    </p:spTree>
    <p:extLst>
      <p:ext uri="{BB962C8B-B14F-4D97-AF65-F5344CB8AC3E}">
        <p14:creationId xmlns:p14="http://schemas.microsoft.com/office/powerpoint/2010/main" val="159127038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a:t>
            </a:r>
            <a:r>
              <a:rPr lang="en-US" sz="2800" dirty="0"/>
              <a:t>1774-1790: Formal, wide, natural waist</a:t>
            </a:r>
          </a:p>
          <a:p>
            <a:pPr>
              <a:spcAft>
                <a:spcPts val="600"/>
              </a:spcAft>
            </a:pPr>
            <a:r>
              <a:rPr lang="en-US" sz="2800" dirty="0"/>
              <a:t>	1789-1799: High waists and muslins, full</a:t>
            </a:r>
          </a:p>
          <a:p>
            <a:pPr>
              <a:spcAft>
                <a:spcPts val="600"/>
              </a:spcAft>
            </a:pPr>
            <a:r>
              <a:rPr lang="en-US" sz="2800" dirty="0"/>
              <a:t>	1800-1810: Greek and Roman, narrowing</a:t>
            </a:r>
          </a:p>
          <a:p>
            <a:pPr>
              <a:spcAft>
                <a:spcPts val="600"/>
              </a:spcAft>
            </a:pPr>
            <a:r>
              <a:rPr lang="en-US" sz="2800" dirty="0"/>
              <a:t>	1811-1814: Gothic moves in, decorative trim</a:t>
            </a:r>
          </a:p>
          <a:p>
            <a:pPr>
              <a:spcAft>
                <a:spcPts val="600"/>
              </a:spcAft>
            </a:pPr>
            <a:r>
              <a:rPr lang="en-US" sz="2800" dirty="0"/>
              <a:t>	1815-1817: Shrinking bodice, more trim</a:t>
            </a:r>
          </a:p>
          <a:p>
            <a:pPr>
              <a:spcAft>
                <a:spcPts val="600"/>
              </a:spcAft>
            </a:pPr>
            <a:r>
              <a:rPr lang="en-US" sz="2800" dirty="0"/>
              <a:t>	1817… The return of volume</a:t>
            </a:r>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385573439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545"/>
            <a:ext cx="9144000" cy="5881352"/>
          </a:xfrm>
          <a:prstGeom prst="rect">
            <a:avLst/>
          </a:prstGeom>
        </p:spPr>
      </p:pic>
    </p:spTree>
    <p:extLst>
      <p:ext uri="{BB962C8B-B14F-4D97-AF65-F5344CB8AC3E}">
        <p14:creationId xmlns:p14="http://schemas.microsoft.com/office/powerpoint/2010/main" val="21878638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80-artstor-american-green-damas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9558" y="0"/>
            <a:ext cx="4474442" cy="6858000"/>
          </a:xfrm>
          <a:prstGeom prst="rect">
            <a:avLst/>
          </a:prstGeom>
        </p:spPr>
      </p:pic>
      <p:pic>
        <p:nvPicPr>
          <p:cNvPr id="4" name="Picture 3" descr="1780-stripe-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706" y="0"/>
            <a:ext cx="3108629" cy="6253127"/>
          </a:xfrm>
          <a:prstGeom prst="rect">
            <a:avLst/>
          </a:prstGeom>
        </p:spPr>
      </p:pic>
      <p:sp>
        <p:nvSpPr>
          <p:cNvPr id="5" name="TextBox 4"/>
          <p:cNvSpPr txBox="1"/>
          <p:nvPr/>
        </p:nvSpPr>
        <p:spPr>
          <a:xfrm>
            <a:off x="2156198" y="6349202"/>
            <a:ext cx="2167480" cy="461665"/>
          </a:xfrm>
          <a:prstGeom prst="rect">
            <a:avLst/>
          </a:prstGeom>
          <a:noFill/>
        </p:spPr>
        <p:txBody>
          <a:bodyPr wrap="none" rtlCol="0">
            <a:spAutoFit/>
          </a:bodyPr>
          <a:lstStyle/>
          <a:p>
            <a:r>
              <a:rPr lang="en-US" sz="2400" dirty="0" smtClean="0"/>
              <a:t>1770s and 1780s</a:t>
            </a:r>
            <a:endParaRPr lang="en-US" sz="2400" dirty="0"/>
          </a:p>
        </p:txBody>
      </p:sp>
    </p:spTree>
    <p:extLst>
      <p:ext uri="{BB962C8B-B14F-4D97-AF65-F5344CB8AC3E}">
        <p14:creationId xmlns:p14="http://schemas.microsoft.com/office/powerpoint/2010/main" val="376696240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047" y="0"/>
            <a:ext cx="4958953" cy="6347460"/>
          </a:xfrm>
          <a:prstGeom prst="rect">
            <a:avLst/>
          </a:prstGeom>
        </p:spPr>
      </p:pic>
    </p:spTree>
    <p:extLst>
      <p:ext uri="{BB962C8B-B14F-4D97-AF65-F5344CB8AC3E}">
        <p14:creationId xmlns:p14="http://schemas.microsoft.com/office/powerpoint/2010/main" val="2866039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770-artstor-mma-beige-robe-francais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407" y="406536"/>
            <a:ext cx="4945912" cy="6162833"/>
          </a:xfrm>
          <a:prstGeom prst="rect">
            <a:avLst/>
          </a:prstGeom>
        </p:spPr>
      </p:pic>
      <p:pic>
        <p:nvPicPr>
          <p:cNvPr id="2" name="Picture 1" descr="1780-robefrancaise-pink-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8225" y="406536"/>
            <a:ext cx="4151131" cy="6162833"/>
          </a:xfrm>
          <a:prstGeom prst="rect">
            <a:avLst/>
          </a:prstGeom>
        </p:spPr>
      </p:pic>
    </p:spTree>
    <p:extLst>
      <p:ext uri="{BB962C8B-B14F-4D97-AF65-F5344CB8AC3E}">
        <p14:creationId xmlns:p14="http://schemas.microsoft.com/office/powerpoint/2010/main" val="254330558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eliza-de-Feuil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233" y="137688"/>
            <a:ext cx="4041620" cy="4325480"/>
          </a:xfrm>
          <a:prstGeom prst="rect">
            <a:avLst/>
          </a:prstGeom>
        </p:spPr>
      </p:pic>
      <p:pic>
        <p:nvPicPr>
          <p:cNvPr id="3" name="Picture 2" descr="1790-cream-langlais-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3105" y="137688"/>
            <a:ext cx="4071761" cy="6373872"/>
          </a:xfrm>
          <a:prstGeom prst="rect">
            <a:avLst/>
          </a:prstGeom>
        </p:spPr>
      </p:pic>
      <p:sp>
        <p:nvSpPr>
          <p:cNvPr id="4" name="TextBox 3"/>
          <p:cNvSpPr txBox="1"/>
          <p:nvPr/>
        </p:nvSpPr>
        <p:spPr>
          <a:xfrm>
            <a:off x="609747" y="4868567"/>
            <a:ext cx="3729106" cy="523220"/>
          </a:xfrm>
          <a:prstGeom prst="rect">
            <a:avLst/>
          </a:prstGeom>
          <a:noFill/>
        </p:spPr>
        <p:txBody>
          <a:bodyPr wrap="none" rtlCol="0">
            <a:spAutoFit/>
          </a:bodyPr>
          <a:lstStyle/>
          <a:p>
            <a:r>
              <a:rPr lang="en-US" sz="2800" dirty="0" smtClean="0"/>
              <a:t>Cousin Eliza de </a:t>
            </a:r>
            <a:r>
              <a:rPr lang="en-US" sz="2800" dirty="0" err="1" smtClean="0"/>
              <a:t>Feuillide</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764" y="137688"/>
            <a:ext cx="4014689" cy="6502400"/>
          </a:xfrm>
          <a:prstGeom prst="rect">
            <a:avLst/>
          </a:prstGeom>
        </p:spPr>
      </p:pic>
    </p:spTree>
    <p:extLst>
      <p:ext uri="{BB962C8B-B14F-4D97-AF65-F5344CB8AC3E}">
        <p14:creationId xmlns:p14="http://schemas.microsoft.com/office/powerpoint/2010/main" val="198896463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0" y="254000"/>
            <a:ext cx="4699000" cy="6350000"/>
          </a:xfrm>
          <a:prstGeom prst="rect">
            <a:avLst/>
          </a:prstGeom>
        </p:spPr>
      </p:pic>
    </p:spTree>
    <p:extLst>
      <p:ext uri="{BB962C8B-B14F-4D97-AF65-F5344CB8AC3E}">
        <p14:creationId xmlns:p14="http://schemas.microsoft.com/office/powerpoint/2010/main" val="41526506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artstor-mma-pink-overg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2785" cy="6858000"/>
          </a:xfrm>
          <a:prstGeom prst="rect">
            <a:avLst/>
          </a:prstGeom>
        </p:spPr>
      </p:pic>
      <p:pic>
        <p:nvPicPr>
          <p:cNvPr id="3" name="Picture 2" descr="1790s-vanda-openrob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0824" y="0"/>
            <a:ext cx="4233176" cy="685800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6825249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181" y="140983"/>
            <a:ext cx="4444795" cy="441007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09423466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muslin-glo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986213" cy="6858000"/>
          </a:xfrm>
          <a:prstGeom prst="rect">
            <a:avLst/>
          </a:prstGeom>
        </p:spPr>
      </p:pic>
      <p:pic>
        <p:nvPicPr>
          <p:cNvPr id="4" name="Picture 3" descr="1790s-vanda-print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3416" y="0"/>
            <a:ext cx="4272713" cy="685800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hartfd-78-desc-backtuck-co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919006" cy="4551053"/>
          </a:xfrm>
          <a:prstGeom prst="rect">
            <a:avLst/>
          </a:prstGeom>
        </p:spPr>
      </p:pic>
      <p:pic>
        <p:nvPicPr>
          <p:cNvPr id="3" name="Picture 2" descr="1795-hartfd-79-backtuck-co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5059" y="0"/>
            <a:ext cx="4478941" cy="6244468"/>
          </a:xfrm>
          <a:prstGeom prst="rect">
            <a:avLst/>
          </a:prstGeom>
        </p:spPr>
      </p:pic>
      <p:sp>
        <p:nvSpPr>
          <p:cNvPr id="4" name="TextBox 3"/>
          <p:cNvSpPr txBox="1"/>
          <p:nvPr/>
        </p:nvSpPr>
        <p:spPr>
          <a:xfrm>
            <a:off x="1816169" y="5584713"/>
            <a:ext cx="966731" cy="584776"/>
          </a:xfrm>
          <a:prstGeom prst="rect">
            <a:avLst/>
          </a:prstGeom>
          <a:noFill/>
        </p:spPr>
        <p:txBody>
          <a:bodyPr wrap="none" rtlCol="0">
            <a:spAutoFit/>
          </a:bodyPr>
          <a:lstStyle/>
          <a:p>
            <a:r>
              <a:rPr lang="en-US" sz="3200" dirty="0" smtClean="0"/>
              <a:t>1795</a:t>
            </a:r>
            <a:endParaRPr lang="en-US" sz="32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pic>
        <p:nvPicPr>
          <p:cNvPr id="2" name="Picture 1" descr="1795-threegowns-columbi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4966175" cy="5424220"/>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2610"/>
            <a:ext cx="6461906" cy="6765390"/>
          </a:xfrm>
          <a:prstGeom prst="rect">
            <a:avLst/>
          </a:prstGeom>
        </p:spPr>
      </p:pic>
      <p:pic>
        <p:nvPicPr>
          <p:cNvPr id="3" name="Picture 2" descr="heideloff-1794-05-000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5056" y="0"/>
            <a:ext cx="3938944" cy="6858000"/>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spTree>
    <p:extLst>
      <p:ext uri="{BB962C8B-B14F-4D97-AF65-F5344CB8AC3E}">
        <p14:creationId xmlns:p14="http://schemas.microsoft.com/office/powerpoint/2010/main" val="252996171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james-gillray-belle-cha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42" y="0"/>
            <a:ext cx="5050384" cy="6858000"/>
          </a:xfrm>
          <a:prstGeom prst="rect">
            <a:avLst/>
          </a:prstGeom>
        </p:spPr>
      </p:pic>
    </p:spTree>
    <p:extLst>
      <p:ext uri="{BB962C8B-B14F-4D97-AF65-F5344CB8AC3E}">
        <p14:creationId xmlns:p14="http://schemas.microsoft.com/office/powerpoint/2010/main" val="1190593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8-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4-07-000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9596" y="0"/>
            <a:ext cx="4594404"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154" y="0"/>
            <a:ext cx="5003800" cy="6350000"/>
          </a:xfrm>
          <a:prstGeom prst="rect">
            <a:avLst/>
          </a:prstGeom>
        </p:spPr>
      </p:pic>
    </p:spTree>
    <p:extLst>
      <p:ext uri="{BB962C8B-B14F-4D97-AF65-F5344CB8AC3E}">
        <p14:creationId xmlns:p14="http://schemas.microsoft.com/office/powerpoint/2010/main" val="1890557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04-00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7-04-0005.jpg"/>
          <p:cNvPicPr>
            <a:picLocks noChangeAspect="1"/>
          </p:cNvPicPr>
          <p:nvPr/>
        </p:nvPicPr>
        <p:blipFill rotWithShape="1">
          <a:blip r:embed="rId4" cstate="screen">
            <a:extLst>
              <a:ext uri="{28A0092B-C50C-407E-A947-70E740481C1C}">
                <a14:useLocalDpi xmlns:a14="http://schemas.microsoft.com/office/drawing/2010/main"/>
              </a:ext>
            </a:extLst>
          </a:blip>
          <a:srcRect l="7230" r="13390"/>
          <a:stretch/>
        </p:blipFill>
        <p:spPr>
          <a:xfrm>
            <a:off x="4937428" y="13230"/>
            <a:ext cx="4206572"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801-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801-03-00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154437296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801314"/>
          </a:xfrm>
          <a:prstGeom prst="rect">
            <a:avLst/>
          </a:prstGeom>
          <a:noFill/>
        </p:spPr>
        <p:txBody>
          <a:bodyPr wrap="square" rtlCol="0">
            <a:spAutoFit/>
          </a:bodyPr>
          <a:lstStyle/>
          <a:p>
            <a:r>
              <a:rPr lang="en-US" i="1" dirty="0"/>
              <a:t>Tuesday,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a:t>mameluke</a:t>
            </a:r>
            <a:r>
              <a:rPr lang="en-US" sz="2400" dirty="0"/>
              <a:t>] cap instead, which Charles </a:t>
            </a:r>
            <a:r>
              <a:rPr lang="en-US" sz="2400" dirty="0" err="1"/>
              <a:t>Fowle</a:t>
            </a:r>
            <a:r>
              <a:rPr lang="en-US" sz="2400" dirty="0"/>
              <a:t> sent to Mary, and which she lends me. It 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endParaRPr lang="en-US" sz="2400" dirty="0"/>
          </a:p>
        </p:txBody>
      </p:sp>
    </p:spTree>
    <p:extLst>
      <p:ext uri="{BB962C8B-B14F-4D97-AF65-F5344CB8AC3E}">
        <p14:creationId xmlns:p14="http://schemas.microsoft.com/office/powerpoint/2010/main" val="10719116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Tree>
    <p:extLst>
      <p:ext uri="{BB962C8B-B14F-4D97-AF65-F5344CB8AC3E}">
        <p14:creationId xmlns:p14="http://schemas.microsoft.com/office/powerpoint/2010/main" val="269031706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99071" cy="6858000"/>
          </a:xfrm>
          <a:prstGeom prst="rect">
            <a:avLst/>
          </a:prstGeom>
        </p:spPr>
      </p:pic>
    </p:spTree>
    <p:extLst>
      <p:ext uri="{BB962C8B-B14F-4D97-AF65-F5344CB8AC3E}">
        <p14:creationId xmlns:p14="http://schemas.microsoft.com/office/powerpoint/2010/main" val="21741708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3259615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73" y="140366"/>
            <a:ext cx="8549314" cy="6037953"/>
          </a:xfrm>
          <a:prstGeom prst="rect">
            <a:avLst/>
          </a:prstGeom>
        </p:spPr>
      </p:pic>
    </p:spTree>
    <p:extLst>
      <p:ext uri="{BB962C8B-B14F-4D97-AF65-F5344CB8AC3E}">
        <p14:creationId xmlns:p14="http://schemas.microsoft.com/office/powerpoint/2010/main" val="27153137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16"/>
            <a:ext cx="9144000" cy="6675120"/>
          </a:xfrm>
          <a:prstGeom prst="rect">
            <a:avLst/>
          </a:prstGeom>
        </p:spPr>
      </p:pic>
    </p:spTree>
    <p:extLst>
      <p:ext uri="{BB962C8B-B14F-4D97-AF65-F5344CB8AC3E}">
        <p14:creationId xmlns:p14="http://schemas.microsoft.com/office/powerpoint/2010/main" val="243065820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245861582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92832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2048</TotalTime>
  <Words>2169</Words>
  <Application>Microsoft Macintosh PowerPoint</Application>
  <PresentationFormat>On-screen Show (4:3)</PresentationFormat>
  <Paragraphs>238</Paragraphs>
  <Slides>127</Slides>
  <Notes>65</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Inkwell</vt:lpstr>
      <vt:lpstr>The Fashionable Miss Austen</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women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Austen 1774-1817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Austen 1774-1817</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Greenberg</dc:creator>
  <cp:lastModifiedBy>Hope Greenberg</cp:lastModifiedBy>
  <cp:revision>89</cp:revision>
  <dcterms:created xsi:type="dcterms:W3CDTF">2012-09-21T21:03:39Z</dcterms:created>
  <dcterms:modified xsi:type="dcterms:W3CDTF">2015-01-23T20:13:43Z</dcterms:modified>
</cp:coreProperties>
</file>