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332" r:id="rId3"/>
    <p:sldId id="333" r:id="rId4"/>
    <p:sldId id="335" r:id="rId5"/>
    <p:sldId id="334" r:id="rId6"/>
    <p:sldId id="336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39" r:id="rId16"/>
    <p:sldId id="265" r:id="rId17"/>
    <p:sldId id="261" r:id="rId18"/>
    <p:sldId id="264" r:id="rId19"/>
    <p:sldId id="290" r:id="rId20"/>
    <p:sldId id="289" r:id="rId21"/>
    <p:sldId id="266" r:id="rId22"/>
    <p:sldId id="267" r:id="rId23"/>
    <p:sldId id="268" r:id="rId24"/>
    <p:sldId id="269" r:id="rId25"/>
    <p:sldId id="260" r:id="rId26"/>
    <p:sldId id="345" r:id="rId27"/>
    <p:sldId id="271" r:id="rId28"/>
    <p:sldId id="273" r:id="rId29"/>
    <p:sldId id="324" r:id="rId30"/>
    <p:sldId id="338" r:id="rId31"/>
    <p:sldId id="340" r:id="rId32"/>
    <p:sldId id="341" r:id="rId33"/>
    <p:sldId id="342" r:id="rId34"/>
    <p:sldId id="343" r:id="rId35"/>
    <p:sldId id="344" r:id="rId36"/>
    <p:sldId id="303" r:id="rId37"/>
    <p:sldId id="354" r:id="rId38"/>
    <p:sldId id="284" r:id="rId39"/>
    <p:sldId id="282" r:id="rId40"/>
    <p:sldId id="280" r:id="rId41"/>
    <p:sldId id="337" r:id="rId42"/>
    <p:sldId id="286" r:id="rId43"/>
    <p:sldId id="300" r:id="rId44"/>
    <p:sldId id="311" r:id="rId45"/>
    <p:sldId id="325" r:id="rId46"/>
    <p:sldId id="326" r:id="rId47"/>
    <p:sldId id="329" r:id="rId48"/>
    <p:sldId id="327" r:id="rId49"/>
    <p:sldId id="328" r:id="rId50"/>
    <p:sldId id="330" r:id="rId51"/>
    <p:sldId id="331" r:id="rId52"/>
  </p:sldIdLst>
  <p:sldSz cx="9144000" cy="6858000" type="screen4x3"/>
  <p:notesSz cx="6858000" cy="9144000"/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232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EA59F-C4DC-4D4F-A7E0-A943F0A542E4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5FCB2-8B71-304F-9A23-5EB3DFFD3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721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Elbows uncovered, men’s </a:t>
            </a:r>
            <a:r>
              <a:rPr lang="en-GB" dirty="0" err="1" smtClean="0"/>
              <a:t>neckcloth</a:t>
            </a:r>
            <a:r>
              <a:rPr lang="en-GB" dirty="0" smtClean="0"/>
              <a:t>, men’s calves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5FCB2-8B71-304F-9A23-5EB3DFFD377D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8B59-33B9-A546-9BF6-2F6B61DAE71B}" type="datetimeFigureOut">
              <a:rPr lang="en-GB" smtClean="0"/>
              <a:pPr/>
              <a:t>2/2/11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60F91-C4DA-0449-AA04-974D135B806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80-stripe-langlais-kyoto.jpg" TargetMode="External"/><Relationship Id="rId3" Type="http://schemas.openxmlformats.org/officeDocument/2006/relationships/image" Target="file://localhost/Users/hopegreenberg/Desktop/jasna/costume-fashion-images/1785-blue-french-kyoto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file://localhost/Users/hopegreenberg/Desktop/jasna/costume-fashion-images/1780-robefrancaise-pink-kyoto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90-cream-langlais-kyoto.jpg" TargetMode="External"/><Relationship Id="rId3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file://localhost/Users/hopegreenberg/Desktop/jasna/costume-fashion-images/1775-90-manchgal-corset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80s-chemise-dress01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80s-chemisedress-mdubarry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80s-chemisedress02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80s-chemisedress03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90s-heideloff-evening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file://localhost/Users/hopegreenberg/Desktop/jasna/costume-fashion-images/1797-boilly-incroyables-merveilleuses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zrE8wXj3Mnw" TargetMode="External"/><Relationship Id="rId3" Type="http://schemas.openxmlformats.org/officeDocument/2006/relationships/hyperlink" Target="http://www.youtube.com/watch?v=7WOCU7eHzeI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796-gilray-ladiesdress-asit-soonwillbe.gif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804-fashionsoflondon-promenade-Kensingtongardens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file://localhost/Users/hopegreenberg/Desktop/jasna/costume-fashion-images/1809-wu-ack-balldress.pn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file://localhost/Users/hopegreenberg/Desktop/jasna/costume-fashion-images/1810s-french-pokebonnet-satire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814-candace-blue-plaid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opegreenberg/Desktop/jasna/costume-fashion-images/1818-ack-bluehearts-lacma.jpg" TargetMode="External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file://localhost/Users/hopegreenberg/Desktop/jasna/costume-fashion-images/1818-ack-black-lacma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file://localhost/Users/hopegreenberg/Desktop/jasna/costume-fashion-images/1818-black-net-vanda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Fashion in Jane Austen’s Time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Hope Greenberg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950" y="274637"/>
            <a:ext cx="2611244" cy="58515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Late 1400s</a:t>
            </a:r>
            <a:endParaRPr lang="en-US" sz="4000" dirty="0"/>
          </a:p>
        </p:txBody>
      </p:sp>
      <p:pic>
        <p:nvPicPr>
          <p:cNvPr id="7" name="Content Placeholder 6" descr="1480-hugo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r="5"/>
          <a:stretch/>
        </p:blipFill>
        <p:spPr>
          <a:xfrm>
            <a:off x="1370969" y="274637"/>
            <a:ext cx="3218168" cy="6347731"/>
          </a:xfrm>
        </p:spPr>
      </p:pic>
    </p:spTree>
    <p:extLst>
      <p:ext uri="{BB962C8B-B14F-4D97-AF65-F5344CB8AC3E}">
        <p14:creationId xmlns:p14="http://schemas.microsoft.com/office/powerpoint/2010/main" val="1396862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950" y="274637"/>
            <a:ext cx="2611244" cy="58515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1530</a:t>
            </a:r>
            <a:endParaRPr lang="en-US" sz="4000" dirty="0"/>
          </a:p>
        </p:txBody>
      </p:sp>
      <p:pic>
        <p:nvPicPr>
          <p:cNvPr id="4" name="Content Placeholder 3" descr="1530-jan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" r="1971"/>
          <a:stretch/>
        </p:blipFill>
        <p:spPr>
          <a:xfrm>
            <a:off x="1125637" y="115443"/>
            <a:ext cx="3910869" cy="6559014"/>
          </a:xfrm>
        </p:spPr>
      </p:pic>
    </p:spTree>
    <p:extLst>
      <p:ext uri="{BB962C8B-B14F-4D97-AF65-F5344CB8AC3E}">
        <p14:creationId xmlns:p14="http://schemas.microsoft.com/office/powerpoint/2010/main" val="1293225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950" y="274637"/>
            <a:ext cx="2611244" cy="58515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Late 1500s</a:t>
            </a:r>
            <a:endParaRPr lang="en-US" sz="4000" dirty="0"/>
          </a:p>
        </p:txBody>
      </p:sp>
      <p:pic>
        <p:nvPicPr>
          <p:cNvPr id="4" name="Content Placeholder 3" descr="1580-elizabeth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r="606"/>
          <a:stretch/>
        </p:blipFill>
        <p:spPr>
          <a:xfrm>
            <a:off x="548387" y="0"/>
            <a:ext cx="5151957" cy="6817588"/>
          </a:xfrm>
        </p:spPr>
      </p:pic>
    </p:spTree>
    <p:extLst>
      <p:ext uri="{BB962C8B-B14F-4D97-AF65-F5344CB8AC3E}">
        <p14:creationId xmlns:p14="http://schemas.microsoft.com/office/powerpoint/2010/main" val="1293225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950" y="274638"/>
            <a:ext cx="2611244" cy="148586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1600s</a:t>
            </a:r>
            <a:endParaRPr lang="en-US" sz="4000" dirty="0"/>
          </a:p>
        </p:txBody>
      </p:sp>
      <p:pic>
        <p:nvPicPr>
          <p:cNvPr id="4" name="Picture 3" descr="1630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0520" cy="6858000"/>
          </a:xfrm>
          <a:prstGeom prst="rect">
            <a:avLst/>
          </a:prstGeom>
        </p:spPr>
      </p:pic>
      <p:pic>
        <p:nvPicPr>
          <p:cNvPr id="5" name="Picture 4" descr="1630s-wo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63" y="1549268"/>
            <a:ext cx="4192038" cy="530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25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206" y="461"/>
            <a:ext cx="2410018" cy="76434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1700s</a:t>
            </a:r>
            <a:endParaRPr lang="en-US" sz="4000" dirty="0"/>
          </a:p>
        </p:txBody>
      </p:sp>
      <p:pic>
        <p:nvPicPr>
          <p:cNvPr id="4" name="Content Placeholder 3" descr="1730-Phillips_Tea_Part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" r="-2026"/>
          <a:stretch/>
        </p:blipFill>
        <p:spPr>
          <a:xfrm>
            <a:off x="144312" y="142741"/>
            <a:ext cx="3620181" cy="6307604"/>
          </a:xfrm>
        </p:spPr>
      </p:pic>
      <p:pic>
        <p:nvPicPr>
          <p:cNvPr id="5" name="Picture 4" descr="1770-tight_la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44" y="834787"/>
            <a:ext cx="4418025" cy="602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25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1776-1792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Born:  16 December 1775</a:t>
            </a:r>
          </a:p>
          <a:p>
            <a:r>
              <a:rPr lang="en-US" dirty="0" smtClean="0"/>
              <a:t>1770s: continuation of previous styles</a:t>
            </a:r>
          </a:p>
          <a:p>
            <a:r>
              <a:rPr lang="en-US" dirty="0" smtClean="0"/>
              <a:t>1780s: Marie Antoinette and the chemise gown</a:t>
            </a:r>
          </a:p>
          <a:p>
            <a:r>
              <a:rPr lang="en-US" dirty="0" smtClean="0"/>
              <a:t>1790s: the big change!</a:t>
            </a:r>
          </a:p>
        </p:txBody>
      </p:sp>
    </p:spTree>
    <p:extLst>
      <p:ext uri="{BB962C8B-B14F-4D97-AF65-F5344CB8AC3E}">
        <p14:creationId xmlns:p14="http://schemas.microsoft.com/office/powerpoint/2010/main" val="1859507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80-stripe-langlais-kyoto.jpg" descr="/Users/hopegreenberg/Desktop/jasna/costume-fashion-images/1780-stripe-langlais-kyoto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457200" y="522287"/>
            <a:ext cx="2899786" cy="5833021"/>
          </a:xfrm>
        </p:spPr>
      </p:pic>
      <p:sp>
        <p:nvSpPr>
          <p:cNvPr id="5" name="TextBox 4"/>
          <p:cNvSpPr txBox="1"/>
          <p:nvPr/>
        </p:nvSpPr>
        <p:spPr>
          <a:xfrm>
            <a:off x="457200" y="6355308"/>
            <a:ext cx="26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1780s Dress a </a:t>
            </a:r>
            <a:r>
              <a:rPr lang="en-GB" dirty="0" err="1" smtClean="0"/>
              <a:t>l’Anglaise</a:t>
            </a:r>
            <a:endParaRPr lang="en-GB" dirty="0"/>
          </a:p>
        </p:txBody>
      </p:sp>
      <p:pic>
        <p:nvPicPr>
          <p:cNvPr id="6" name="1785-blue-french-kyoto.jpg" descr="/Users/hopegreenberg/Desktop/jasna/costume-fashion-images/1785-blue-french-kyoto.jpg"/>
          <p:cNvPicPr>
            <a:picLocks noChangeAspect="1"/>
          </p:cNvPicPr>
          <p:nvPr/>
        </p:nvPicPr>
        <p:blipFill>
          <a:blip r:link="rId3"/>
          <a:srcRect/>
          <a:stretch>
            <a:fillRect/>
          </a:stretch>
        </p:blipFill>
        <p:spPr>
          <a:xfrm>
            <a:off x="4596448" y="522287"/>
            <a:ext cx="3701986" cy="5125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6448" y="6170642"/>
            <a:ext cx="263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1785 Dress a </a:t>
            </a:r>
            <a:r>
              <a:rPr lang="en-GB" dirty="0" err="1" smtClean="0"/>
              <a:t>Francaise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80-robefrancaise-pink-kyoto.jpg" descr="/Users/hopegreenberg/Desktop/jasna/costume-fashion-images/1780-robefrancaise-pink-kyoto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844404" y="302003"/>
            <a:ext cx="4078050" cy="6054350"/>
          </a:xfrm>
        </p:spPr>
      </p:pic>
      <p:sp>
        <p:nvSpPr>
          <p:cNvPr id="6" name="TextBox 5"/>
          <p:cNvSpPr txBox="1"/>
          <p:nvPr/>
        </p:nvSpPr>
        <p:spPr>
          <a:xfrm>
            <a:off x="7243927" y="598332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1780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95365" y="5962445"/>
            <a:ext cx="83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1790</a:t>
            </a:r>
            <a:endParaRPr lang="en-GB" dirty="0"/>
          </a:p>
        </p:txBody>
      </p:sp>
      <p:pic>
        <p:nvPicPr>
          <p:cNvPr id="7" name="1790-cream-langlais-kyoto.jpg" descr="/Users/hopegreenberg/Desktop/jasna/costume-fashion-images/1790-cream-langlais-kyoto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2937762" y="314195"/>
            <a:ext cx="3844148" cy="6017581"/>
          </a:xfrm>
        </p:spPr>
      </p:pic>
      <p:pic>
        <p:nvPicPr>
          <p:cNvPr id="2" name="Picture 1" descr="1790-eliza-de-Feuil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0126"/>
            <a:ext cx="3675527" cy="393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-1780s-mma-steele-pannier-corset-shift-p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93" y="0"/>
            <a:ext cx="3014920" cy="660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07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75-90-manchgal-corset.jpg" descr="/Users/hopegreenberg/Desktop/jasna/costume-fashion-images/1775-90-manchgal-corset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16870" y="220492"/>
            <a:ext cx="4798734" cy="6142374"/>
          </a:xfrm>
        </p:spPr>
      </p:pic>
      <p:sp>
        <p:nvSpPr>
          <p:cNvPr id="5" name="TextBox 4"/>
          <p:cNvSpPr txBox="1"/>
          <p:nvPr/>
        </p:nvSpPr>
        <p:spPr>
          <a:xfrm>
            <a:off x="7158818" y="5962445"/>
            <a:ext cx="180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1775-1790 corset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63760" y="1521555"/>
            <a:ext cx="248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1780s Marie Antoinette, Chemise Gown</a:t>
            </a:r>
            <a:endParaRPr lang="en-GB" dirty="0"/>
          </a:p>
        </p:txBody>
      </p:sp>
      <p:pic>
        <p:nvPicPr>
          <p:cNvPr id="7" name="1780s-chemise-dress01.jpg" descr="/Users/hopegreenberg/Desktop/jasna/costume-fashion-images/1780s-chemise-dress01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941684" y="529318"/>
            <a:ext cx="4565393" cy="584612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80s-chemisedress-mdubarry.jpg" descr="/Users/hopegreenberg/Desktop/jasna/costume-fashion-images/1780s-chemisedress-mdubarry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698514" y="522288"/>
            <a:ext cx="4280549" cy="5875028"/>
          </a:xfrm>
        </p:spPr>
      </p:pic>
      <p:sp>
        <p:nvSpPr>
          <p:cNvPr id="5" name="TextBox 4"/>
          <p:cNvSpPr txBox="1"/>
          <p:nvPr/>
        </p:nvSpPr>
        <p:spPr>
          <a:xfrm>
            <a:off x="5561999" y="3055685"/>
            <a:ext cx="253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1780s M. du Barry, Chemise Gown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80s-chemisedress02.jpg" descr="/Users/hopegreenberg/Desktop/jasna/costume-fashion-images/1780s-chemisedress02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768680" y="254070"/>
            <a:ext cx="4436705" cy="5955324"/>
          </a:xfrm>
        </p:spPr>
      </p:pic>
      <p:sp>
        <p:nvSpPr>
          <p:cNvPr id="5" name="TextBox 4"/>
          <p:cNvSpPr txBox="1"/>
          <p:nvPr/>
        </p:nvSpPr>
        <p:spPr>
          <a:xfrm>
            <a:off x="5668964" y="5840062"/>
            <a:ext cx="230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1780s, chemise gown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80s-chemisedress03.jpg" descr="/Users/hopegreenberg/Desktop/jasna/costume-fashion-images/1780s-chemisedress03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1779399" y="207917"/>
            <a:ext cx="4820480" cy="5978901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778old-meets-new-french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58" r="-4358"/>
          <a:stretch>
            <a:fillRect/>
          </a:stretch>
        </p:blipFill>
        <p:spPr>
          <a:xfrm>
            <a:off x="0" y="522287"/>
            <a:ext cx="9085623" cy="5375309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1793-</a:t>
            </a:r>
            <a:r>
              <a:rPr lang="en-US" dirty="0" smtClean="0"/>
              <a:t>1804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Jane is 18-28, young, dancing, marriageable</a:t>
            </a:r>
          </a:p>
          <a:p>
            <a:r>
              <a:rPr lang="en-US" dirty="0" smtClean="0"/>
              <a:t>Writing </a:t>
            </a:r>
            <a:r>
              <a:rPr lang="en-US" i="1" dirty="0" smtClean="0"/>
              <a:t>Sense and Sensibility</a:t>
            </a:r>
            <a:r>
              <a:rPr lang="en-US" dirty="0" smtClean="0"/>
              <a:t>, </a:t>
            </a:r>
            <a:r>
              <a:rPr lang="en-US" i="1" dirty="0" smtClean="0"/>
              <a:t>First Impressions </a:t>
            </a:r>
            <a:r>
              <a:rPr lang="en-US" dirty="0" smtClean="0"/>
              <a:t>(</a:t>
            </a:r>
            <a:r>
              <a:rPr lang="en-US" i="1" dirty="0" smtClean="0"/>
              <a:t>P&amp;P</a:t>
            </a:r>
            <a:r>
              <a:rPr lang="en-US" dirty="0" smtClean="0"/>
              <a:t>), </a:t>
            </a:r>
            <a:r>
              <a:rPr lang="en-US" i="1" dirty="0" smtClean="0"/>
              <a:t>Northanger Abbey, </a:t>
            </a:r>
            <a:r>
              <a:rPr lang="en-US" dirty="0" smtClean="0"/>
              <a:t>and</a:t>
            </a:r>
            <a:r>
              <a:rPr lang="en-US" i="1" dirty="0" smtClean="0"/>
              <a:t> The Watsons</a:t>
            </a:r>
          </a:p>
          <a:p>
            <a:r>
              <a:rPr lang="en-US" dirty="0" smtClean="0"/>
              <a:t>1803: Move to Bath</a:t>
            </a:r>
          </a:p>
          <a:p>
            <a:r>
              <a:rPr lang="en-US" dirty="0" smtClean="0"/>
              <a:t>Napoleon crowned Emperor, 2 Dec. 1804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36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90s-heideloff-evening.jpg" descr="/Users/hopegreenberg/Desktop/jasna/costume-fashion-images/1790s-heideloff-evening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2267147" y="168210"/>
            <a:ext cx="4470103" cy="6257530"/>
          </a:xfrm>
        </p:spPr>
      </p:pic>
      <p:sp>
        <p:nvSpPr>
          <p:cNvPr id="5" name="TextBox 4"/>
          <p:cNvSpPr txBox="1"/>
          <p:nvPr/>
        </p:nvSpPr>
        <p:spPr>
          <a:xfrm>
            <a:off x="7045658" y="5777779"/>
            <a:ext cx="83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1790s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97-vanda-openro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-1"/>
            <a:ext cx="6858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95-day-ikat-ky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26" y="176048"/>
            <a:ext cx="2960309" cy="6485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Undressing </a:t>
            </a:r>
            <a:r>
              <a:rPr lang="en-GB" dirty="0" err="1" smtClean="0"/>
              <a:t>Mr.</a:t>
            </a:r>
            <a:r>
              <a:rPr lang="en-GB" dirty="0" smtClean="0"/>
              <a:t> Darcy/</a:t>
            </a:r>
            <a:br>
              <a:rPr lang="en-GB" dirty="0" smtClean="0"/>
            </a:br>
            <a:r>
              <a:rPr lang="en-GB" dirty="0" smtClean="0"/>
              <a:t>Dressing Miss Elizabeth Bennett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07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4-04-00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1652793" y="187594"/>
            <a:ext cx="12128860" cy="6670406"/>
          </a:xfrm>
        </p:spPr>
      </p:pic>
    </p:spTree>
    <p:extLst>
      <p:ext uri="{BB962C8B-B14F-4D97-AF65-F5344CB8AC3E}">
        <p14:creationId xmlns:p14="http://schemas.microsoft.com/office/powerpoint/2010/main" val="4275720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4-05-000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t="7893" r="6826" b="10732"/>
          <a:stretch/>
        </p:blipFill>
        <p:spPr>
          <a:xfrm>
            <a:off x="1962649" y="-45546"/>
            <a:ext cx="5325132" cy="7044241"/>
          </a:xfrm>
        </p:spPr>
      </p:pic>
    </p:spTree>
    <p:extLst>
      <p:ext uri="{BB962C8B-B14F-4D97-AF65-F5344CB8AC3E}">
        <p14:creationId xmlns:p14="http://schemas.microsoft.com/office/powerpoint/2010/main" val="3235035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4-07-000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6733" r="5833" b="2367"/>
          <a:stretch/>
        </p:blipFill>
        <p:spPr>
          <a:xfrm>
            <a:off x="1702887" y="-2062"/>
            <a:ext cx="5335956" cy="6860062"/>
          </a:xfrm>
        </p:spPr>
      </p:pic>
    </p:spTree>
    <p:extLst>
      <p:ext uri="{BB962C8B-B14F-4D97-AF65-F5344CB8AC3E}">
        <p14:creationId xmlns:p14="http://schemas.microsoft.com/office/powerpoint/2010/main" val="514150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4-08-000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2735" r="3655" b="4472"/>
          <a:stretch/>
        </p:blipFill>
        <p:spPr>
          <a:xfrm>
            <a:off x="1760612" y="-10150"/>
            <a:ext cx="5513572" cy="6868150"/>
          </a:xfrm>
        </p:spPr>
      </p:pic>
    </p:spTree>
    <p:extLst>
      <p:ext uri="{BB962C8B-B14F-4D97-AF65-F5344CB8AC3E}">
        <p14:creationId xmlns:p14="http://schemas.microsoft.com/office/powerpoint/2010/main" val="311717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6-04-000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9075" r="15321" b="8996"/>
          <a:stretch/>
        </p:blipFill>
        <p:spPr>
          <a:xfrm>
            <a:off x="1298460" y="0"/>
            <a:ext cx="5671833" cy="6889772"/>
          </a:xfrm>
        </p:spPr>
      </p:pic>
    </p:spTree>
    <p:extLst>
      <p:ext uri="{BB962C8B-B14F-4D97-AF65-F5344CB8AC3E}">
        <p14:creationId xmlns:p14="http://schemas.microsoft.com/office/powerpoint/2010/main" val="62130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deloff-1797-04-000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t="15429" r="7178" b="6303"/>
          <a:stretch/>
        </p:blipFill>
        <p:spPr>
          <a:xfrm>
            <a:off x="1330440" y="0"/>
            <a:ext cx="5928478" cy="6906510"/>
          </a:xfrm>
        </p:spPr>
      </p:pic>
    </p:spTree>
    <p:extLst>
      <p:ext uri="{BB962C8B-B14F-4D97-AF65-F5344CB8AC3E}">
        <p14:creationId xmlns:p14="http://schemas.microsoft.com/office/powerpoint/2010/main" val="2637001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01-heideloff-day-muff-pa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538" y="0"/>
            <a:ext cx="55308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797-mary-wollstonecraf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406"/>
          <a:stretch/>
        </p:blipFill>
        <p:spPr>
          <a:xfrm>
            <a:off x="1645163" y="142740"/>
            <a:ext cx="5382855" cy="6594470"/>
          </a:xfrm>
        </p:spPr>
      </p:pic>
    </p:spTree>
    <p:extLst>
      <p:ext uri="{BB962C8B-B14F-4D97-AF65-F5344CB8AC3E}">
        <p14:creationId xmlns:p14="http://schemas.microsoft.com/office/powerpoint/2010/main" val="4272955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44484" y="6147111"/>
            <a:ext cx="674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1798</a:t>
            </a:r>
            <a:endParaRPr lang="en-GB" dirty="0"/>
          </a:p>
        </p:txBody>
      </p:sp>
      <p:pic>
        <p:nvPicPr>
          <p:cNvPr id="6" name="Picture 5" descr="1798-edridge-theresapark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85" y="0"/>
            <a:ext cx="4663199" cy="6780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97-boilly-incroyables-merveilleuses.jpg" descr="/Users/hopegreenberg/Desktop/jasna/costume-fashion-images/1797-boilly-incroyables-merveilleuses.jpg"/>
          <p:cNvPicPr>
            <a:picLocks noGrp="1" noChangeAspect="1"/>
          </p:cNvPicPr>
          <p:nvPr>
            <p:ph idx="1"/>
          </p:nvPr>
        </p:nvPicPr>
        <p:blipFill>
          <a:blip r:link="rId3"/>
          <a:srcRect l="-15129" r="-15129"/>
          <a:stretch>
            <a:fillRect/>
          </a:stretch>
        </p:blipFill>
        <p:spPr>
          <a:xfrm>
            <a:off x="0" y="522288"/>
            <a:ext cx="9425696" cy="557650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18" y="2193405"/>
            <a:ext cx="8229600" cy="2583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Mr. Darcy (</a:t>
            </a:r>
            <a:r>
              <a:rPr lang="en-US" i="1" dirty="0" smtClean="0"/>
              <a:t>P&amp;P, </a:t>
            </a:r>
            <a:r>
              <a:rPr lang="en-US" dirty="0" smtClean="0"/>
              <a:t>1995)</a:t>
            </a:r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://www.youtube.com/watch?v=</a:t>
            </a:r>
            <a:r>
              <a:rPr lang="en-US" sz="2400" dirty="0" smtClean="0">
                <a:hlinkClick r:id="rId2"/>
              </a:rPr>
              <a:t>zrE8wXj3Mnw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 smtClean="0"/>
              <a:t>Mr. Darcy (Lost in Austen, 2008) 1:10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http://</a:t>
            </a:r>
            <a:r>
              <a:rPr lang="en-US" sz="2000" dirty="0" err="1">
                <a:hlinkClick r:id="rId3"/>
              </a:rPr>
              <a:t>www.youtube.com</a:t>
            </a:r>
            <a:r>
              <a:rPr lang="en-US" sz="2000" dirty="0">
                <a:hlinkClick r:id="rId3"/>
              </a:rPr>
              <a:t>/</a:t>
            </a:r>
            <a:r>
              <a:rPr lang="en-US" sz="2000" dirty="0" err="1">
                <a:hlinkClick r:id="rId3"/>
              </a:rPr>
              <a:t>watch?v</a:t>
            </a:r>
            <a:r>
              <a:rPr lang="en-US" sz="2000" dirty="0">
                <a:hlinkClick r:id="rId3"/>
              </a:rPr>
              <a:t>=7WOCU7eHzeI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5521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96-gilray-ladiesdress-asit-soonwillbe.gif" descr="/Users/hopegreenberg/Desktop/jasna/costume-fashion-images/1796-gilray-ladiesdress-asit-soonwillbe.gif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2416107" y="245641"/>
            <a:ext cx="4212935" cy="645001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07-bumbese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8" r="-2508"/>
          <a:stretch>
            <a:fillRect/>
          </a:stretch>
        </p:blipFill>
        <p:spPr>
          <a:xfrm>
            <a:off x="0" y="591641"/>
            <a:ext cx="9144000" cy="6149467"/>
          </a:xfrm>
        </p:spPr>
      </p:pic>
    </p:spTree>
    <p:extLst>
      <p:ext uri="{BB962C8B-B14F-4D97-AF65-F5344CB8AC3E}">
        <p14:creationId xmlns:p14="http://schemas.microsoft.com/office/powerpoint/2010/main" val="2369433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77507" y="6147111"/>
            <a:ext cx="71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1800</a:t>
            </a:r>
            <a:endParaRPr lang="en-GB" dirty="0"/>
          </a:p>
        </p:txBody>
      </p:sp>
      <p:pic>
        <p:nvPicPr>
          <p:cNvPr id="7" name="Picture 6" descr="1800-artstor-AMICO_CLARK_1039027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13" y="15875"/>
            <a:ext cx="4305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04-fashionsoflondon-promenade-Kensingtongardens.jpg" descr="/Users/hopegreenberg/Desktop/jasna/costume-fashion-images/1804-fashionsoflondon-promenade-Kensingtongardens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326210" y="522288"/>
            <a:ext cx="8575690" cy="572740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800-tildentoj-greekkey-embroid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17" y="785813"/>
            <a:ext cx="3810000" cy="5245100"/>
          </a:xfrm>
          <a:prstGeom prst="rect">
            <a:avLst/>
          </a:prstGeom>
        </p:spPr>
      </p:pic>
      <p:pic>
        <p:nvPicPr>
          <p:cNvPr id="8" name="Picture 7" descr="1800-vanda-muslin-T.785&amp;A-1913-fr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025" y="785813"/>
            <a:ext cx="3244446" cy="524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09-wu-ack-balldress.png" descr="/Users/hopegreenberg/Desktop/jasna/costume-fashion-images/1809-wu-ack-balldress.pn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10856" y="166669"/>
            <a:ext cx="3806142" cy="6347095"/>
          </a:xfrm>
        </p:spPr>
      </p:pic>
      <p:sp>
        <p:nvSpPr>
          <p:cNvPr id="5" name="TextBox 4"/>
          <p:cNvSpPr txBox="1"/>
          <p:nvPr/>
        </p:nvSpPr>
        <p:spPr>
          <a:xfrm>
            <a:off x="7041100" y="614443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1809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10-day-wh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16" y="290513"/>
            <a:ext cx="8096943" cy="632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813-yellow-washing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11" y="196211"/>
            <a:ext cx="8088881" cy="631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810s-french-pokebonnet-satire.jpg" descr="/Users/hopegreenberg/Desktop/jasna/costume-fashion-images/1810s-french-pokebonnet-satire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 l="-6659" r="-6659"/>
          <a:stretch>
            <a:fillRect/>
          </a:stretch>
        </p:blipFill>
        <p:spPr>
          <a:xfrm>
            <a:off x="72432" y="946308"/>
            <a:ext cx="9071568" cy="49890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41100" y="614443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1814</a:t>
            </a:r>
            <a:endParaRPr lang="en-GB" dirty="0"/>
          </a:p>
        </p:txBody>
      </p:sp>
      <p:pic>
        <p:nvPicPr>
          <p:cNvPr id="7" name="1814-candace-blue-plaid.jpg" descr="/Users/hopegreenberg/Desktop/jasna/costume-fashion-images/1814-candace-blue-plaid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2854962" y="204394"/>
            <a:ext cx="3544895" cy="647330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84213" y="2687069"/>
            <a:ext cx="36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Men’s clothes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026257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818-ack-bluehearts-lacma.jpg" descr="/Users/hopegreenberg/Desktop/jasna/costume-fashion-images/1818-ack-bluehearts-lacma.jpg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490481" y="154094"/>
            <a:ext cx="3606784" cy="6289760"/>
          </a:xfrm>
          <a:prstGeom prst="rect">
            <a:avLst/>
          </a:prstGeom>
        </p:spPr>
      </p:pic>
      <p:pic>
        <p:nvPicPr>
          <p:cNvPr id="6" name="Picture 5" descr="1816-ack-bluebod-lacm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05" y="154094"/>
            <a:ext cx="3657076" cy="6289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18-black-net-vanda.jpg" descr="/Users/hopegreenberg/Desktop/jasna/costume-fashion-images/1818-black-net-vanda.jpg"/>
          <p:cNvPicPr>
            <a:picLocks noGrp="1" noChangeAspect="1"/>
          </p:cNvPicPr>
          <p:nvPr>
            <p:ph idx="1"/>
          </p:nvPr>
        </p:nvPicPr>
        <p:blipFill>
          <a:blip r:link="rId2"/>
          <a:srcRect/>
          <a:stretch>
            <a:fillRect/>
          </a:stretch>
        </p:blipFill>
        <p:spPr>
          <a:xfrm>
            <a:off x="46014" y="405591"/>
            <a:ext cx="6108204" cy="6108173"/>
          </a:xfrm>
        </p:spPr>
      </p:pic>
      <p:pic>
        <p:nvPicPr>
          <p:cNvPr id="7" name="1818-ack-black-lacma.jpg" descr="/Users/hopegreenberg/Desktop/jasna/costume-fashion-images/1818-ack-black-lacma.jpg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5283367" y="745112"/>
            <a:ext cx="3291688" cy="5500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8171"/>
            <a:ext cx="8229600" cy="1143000"/>
          </a:xfrm>
        </p:spPr>
        <p:txBody>
          <a:bodyPr/>
          <a:lstStyle/>
          <a:p>
            <a:r>
              <a:rPr lang="en-US" dirty="0" smtClean="0"/>
              <a:t>Women’s Clothes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36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7"/>
            <a:ext cx="8229600" cy="1540573"/>
          </a:xfrm>
        </p:spPr>
        <p:txBody>
          <a:bodyPr>
            <a:normAutofit/>
          </a:bodyPr>
          <a:lstStyle/>
          <a:p>
            <a:r>
              <a:rPr lang="en-US" dirty="0" smtClean="0"/>
              <a:t>How did we get there:</a:t>
            </a:r>
            <a:br>
              <a:rPr lang="en-US" dirty="0" smtClean="0"/>
            </a:br>
            <a:r>
              <a:rPr lang="en-US" dirty="0" smtClean="0"/>
              <a:t>500 years of fashion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8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556" y="274637"/>
            <a:ext cx="2611244" cy="58515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1300s</a:t>
            </a:r>
            <a:endParaRPr lang="en-US" sz="4000" dirty="0"/>
          </a:p>
        </p:txBody>
      </p:sp>
      <p:pic>
        <p:nvPicPr>
          <p:cNvPr id="4" name="Content Placeholder 3" descr="Jephthah's_daughter_laments_-_Maciejowski_Bibl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b="-2644"/>
          <a:stretch/>
        </p:blipFill>
        <p:spPr>
          <a:xfrm>
            <a:off x="389644" y="274637"/>
            <a:ext cx="5325131" cy="6349032"/>
          </a:xfrm>
        </p:spPr>
      </p:pic>
    </p:spTree>
    <p:extLst>
      <p:ext uri="{BB962C8B-B14F-4D97-AF65-F5344CB8AC3E}">
        <p14:creationId xmlns:p14="http://schemas.microsoft.com/office/powerpoint/2010/main" val="385673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381" y="115905"/>
            <a:ext cx="2611244" cy="121168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1400s</a:t>
            </a:r>
            <a:endParaRPr lang="en-US" sz="4000" dirty="0"/>
          </a:p>
        </p:txBody>
      </p:sp>
      <p:pic>
        <p:nvPicPr>
          <p:cNvPr id="5" name="Content Placeholder 4" descr="220px-Italian_breviary_c._1380_women_detail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29"/>
          <a:stretch/>
        </p:blipFill>
        <p:spPr>
          <a:xfrm>
            <a:off x="230901" y="274637"/>
            <a:ext cx="4473686" cy="4163345"/>
          </a:xfrm>
        </p:spPr>
      </p:pic>
      <p:pic>
        <p:nvPicPr>
          <p:cNvPr id="6" name="Picture 5" descr="220px-MMW_10B23_002R_MINMJean_de_Vaudet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32" y="1216762"/>
            <a:ext cx="3691200" cy="55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62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3566</TotalTime>
  <Words>197</Words>
  <Application>Microsoft Macintosh PowerPoint</Application>
  <PresentationFormat>On-screen Show (4:3)</PresentationFormat>
  <Paragraphs>44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Fashion in Jane Austen’s Time</vt:lpstr>
      <vt:lpstr>or</vt:lpstr>
      <vt:lpstr>Undressing Mr. Darcy/ Dressing Miss Elizabeth Bennett</vt:lpstr>
      <vt:lpstr>PowerPoint Presentation</vt:lpstr>
      <vt:lpstr>PowerPoint Presentation</vt:lpstr>
      <vt:lpstr>Women’s Clothes</vt:lpstr>
      <vt:lpstr>How did we get there: 500 years of fashion evolution</vt:lpstr>
      <vt:lpstr>1300s</vt:lpstr>
      <vt:lpstr>1400s</vt:lpstr>
      <vt:lpstr>Late 1400s</vt:lpstr>
      <vt:lpstr>1530</vt:lpstr>
      <vt:lpstr>Late 1500s</vt:lpstr>
      <vt:lpstr>1600s</vt:lpstr>
      <vt:lpstr>1700s</vt:lpstr>
      <vt:lpstr>1776-1792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1793-1804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Dressing the Knightleys</dc:title>
  <dc:creator>Hope Greenberg</dc:creator>
  <cp:lastModifiedBy>Hope Greenberg</cp:lastModifiedBy>
  <cp:revision>28</cp:revision>
  <dcterms:created xsi:type="dcterms:W3CDTF">2010-04-14T19:53:47Z</dcterms:created>
  <dcterms:modified xsi:type="dcterms:W3CDTF">2011-02-03T17:26:22Z</dcterms:modified>
</cp:coreProperties>
</file>