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2"/>
  </p:notesMasterIdLst>
  <p:sldIdLst>
    <p:sldId id="410" r:id="rId2"/>
    <p:sldId id="393" r:id="rId3"/>
    <p:sldId id="411" r:id="rId4"/>
    <p:sldId id="400" r:id="rId5"/>
    <p:sldId id="426" r:id="rId6"/>
    <p:sldId id="423" r:id="rId7"/>
    <p:sldId id="417" r:id="rId8"/>
    <p:sldId id="454" r:id="rId9"/>
    <p:sldId id="415" r:id="rId10"/>
    <p:sldId id="418" r:id="rId11"/>
    <p:sldId id="421" r:id="rId12"/>
    <p:sldId id="420" r:id="rId13"/>
    <p:sldId id="424" r:id="rId14"/>
    <p:sldId id="414" r:id="rId15"/>
    <p:sldId id="450" r:id="rId16"/>
    <p:sldId id="380" r:id="rId17"/>
    <p:sldId id="263" r:id="rId18"/>
    <p:sldId id="392" r:id="rId19"/>
    <p:sldId id="259" r:id="rId20"/>
    <p:sldId id="394" r:id="rId21"/>
    <p:sldId id="398" r:id="rId22"/>
    <p:sldId id="401" r:id="rId23"/>
    <p:sldId id="396" r:id="rId24"/>
    <p:sldId id="269" r:id="rId25"/>
    <p:sldId id="260" r:id="rId26"/>
    <p:sldId id="422" r:id="rId27"/>
    <p:sldId id="404" r:id="rId28"/>
    <p:sldId id="268" r:id="rId29"/>
    <p:sldId id="397" r:id="rId30"/>
    <p:sldId id="271" r:id="rId31"/>
    <p:sldId id="281" r:id="rId32"/>
    <p:sldId id="282" r:id="rId33"/>
    <p:sldId id="277" r:id="rId34"/>
    <p:sldId id="274" r:id="rId35"/>
    <p:sldId id="275" r:id="rId36"/>
    <p:sldId id="276" r:id="rId37"/>
    <p:sldId id="278" r:id="rId38"/>
    <p:sldId id="280" r:id="rId39"/>
    <p:sldId id="279" r:id="rId40"/>
    <p:sldId id="375" r:id="rId41"/>
    <p:sldId id="382" r:id="rId42"/>
    <p:sldId id="383" r:id="rId43"/>
    <p:sldId id="405" r:id="rId44"/>
    <p:sldId id="284" r:id="rId45"/>
    <p:sldId id="286" r:id="rId46"/>
    <p:sldId id="264" r:id="rId47"/>
    <p:sldId id="283" r:id="rId48"/>
    <p:sldId id="285" r:id="rId49"/>
    <p:sldId id="326" r:id="rId50"/>
    <p:sldId id="406" r:id="rId51"/>
    <p:sldId id="348" r:id="rId52"/>
    <p:sldId id="440" r:id="rId53"/>
    <p:sldId id="386" r:id="rId54"/>
    <p:sldId id="350" r:id="rId55"/>
    <p:sldId id="353" r:id="rId56"/>
    <p:sldId id="441" r:id="rId57"/>
    <p:sldId id="442" r:id="rId58"/>
    <p:sldId id="434" r:id="rId59"/>
    <p:sldId id="435" r:id="rId60"/>
    <p:sldId id="436" r:id="rId61"/>
    <p:sldId id="437" r:id="rId62"/>
    <p:sldId id="438" r:id="rId63"/>
    <p:sldId id="439" r:id="rId64"/>
    <p:sldId id="443" r:id="rId65"/>
    <p:sldId id="444" r:id="rId66"/>
    <p:sldId id="287" r:id="rId67"/>
    <p:sldId id="427" r:id="rId68"/>
    <p:sldId id="305" r:id="rId69"/>
    <p:sldId id="290" r:id="rId70"/>
    <p:sldId id="288" r:id="rId71"/>
    <p:sldId id="376" r:id="rId72"/>
    <p:sldId id="291" r:id="rId73"/>
    <p:sldId id="292" r:id="rId74"/>
    <p:sldId id="428" r:id="rId75"/>
    <p:sldId id="319" r:id="rId76"/>
    <p:sldId id="452" r:id="rId77"/>
    <p:sldId id="296" r:id="rId78"/>
    <p:sldId id="294" r:id="rId79"/>
    <p:sldId id="298" r:id="rId80"/>
    <p:sldId id="299" r:id="rId81"/>
    <p:sldId id="301" r:id="rId82"/>
    <p:sldId id="300" r:id="rId83"/>
    <p:sldId id="304" r:id="rId84"/>
    <p:sldId id="374" r:id="rId85"/>
    <p:sldId id="413" r:id="rId86"/>
    <p:sldId id="321" r:id="rId87"/>
    <p:sldId id="429" r:id="rId88"/>
    <p:sldId id="322" r:id="rId89"/>
    <p:sldId id="320" r:id="rId90"/>
    <p:sldId id="379" r:id="rId91"/>
    <p:sldId id="378" r:id="rId92"/>
    <p:sldId id="324" r:id="rId93"/>
    <p:sldId id="323" r:id="rId94"/>
    <p:sldId id="325" r:id="rId95"/>
    <p:sldId id="430" r:id="rId96"/>
    <p:sldId id="330" r:id="rId97"/>
    <p:sldId id="332" r:id="rId98"/>
    <p:sldId id="352" r:id="rId99"/>
    <p:sldId id="333" r:id="rId100"/>
    <p:sldId id="431" r:id="rId101"/>
    <p:sldId id="349" r:id="rId102"/>
    <p:sldId id="335" r:id="rId103"/>
    <p:sldId id="334" r:id="rId104"/>
    <p:sldId id="338" r:id="rId105"/>
    <p:sldId id="329" r:id="rId106"/>
    <p:sldId id="339" r:id="rId107"/>
    <p:sldId id="343" r:id="rId108"/>
    <p:sldId id="432" r:id="rId109"/>
    <p:sldId id="345" r:id="rId110"/>
    <p:sldId id="346" r:id="rId111"/>
    <p:sldId id="390" r:id="rId112"/>
    <p:sldId id="389" r:id="rId113"/>
    <p:sldId id="369" r:id="rId114"/>
    <p:sldId id="371" r:id="rId115"/>
    <p:sldId id="455" r:id="rId116"/>
    <p:sldId id="448" r:id="rId117"/>
    <p:sldId id="446" r:id="rId118"/>
    <p:sldId id="449" r:id="rId119"/>
    <p:sldId id="447" r:id="rId120"/>
    <p:sldId id="451" r:id="rId1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5">
          <p15:clr>
            <a:srgbClr val="A4A3A4"/>
          </p15:clr>
        </p15:guide>
        <p15:guide id="2" pos="32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66"/>
    <p:restoredTop sz="50000"/>
  </p:normalViewPr>
  <p:slideViewPr>
    <p:cSldViewPr snapToGrid="0" snapToObjects="1" showGuides="1">
      <p:cViewPr varScale="1">
        <p:scale>
          <a:sx n="50" d="100"/>
          <a:sy n="50" d="100"/>
        </p:scale>
        <p:origin x="2880" y="168"/>
      </p:cViewPr>
      <p:guideLst>
        <p:guide orient="horz" pos="2345"/>
        <p:guide pos="3214"/>
      </p:guideLst>
    </p:cSldViewPr>
  </p:slideViewPr>
  <p:notesTextViewPr>
    <p:cViewPr>
      <p:scale>
        <a:sx n="100" d="100"/>
        <a:sy n="100" d="100"/>
      </p:scale>
      <p:origin x="0" y="0"/>
    </p:cViewPr>
  </p:notesTextViewPr>
  <p:sorterViewPr>
    <p:cViewPr>
      <p:scale>
        <a:sx n="59" d="100"/>
        <a:sy n="59" d="100"/>
      </p:scale>
      <p:origin x="0" y="4232"/>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notesMaster" Target="notesMasters/notesMaster1.xml"/><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497427-AB05-8141-AB13-4F2CD942BBBB}" type="datetimeFigureOut">
              <a:rPr lang="en-US" smtClean="0"/>
              <a:t>10/5/16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5DDE10-01EB-004C-BFF1-772B727781FC}" type="slidenum">
              <a:rPr lang="en-US" smtClean="0"/>
              <a:t>‹#›</a:t>
            </a:fld>
            <a:endParaRPr lang="en-US"/>
          </a:p>
        </p:txBody>
      </p:sp>
    </p:spTree>
    <p:extLst>
      <p:ext uri="{BB962C8B-B14F-4D97-AF65-F5344CB8AC3E}">
        <p14:creationId xmlns:p14="http://schemas.microsoft.com/office/powerpoint/2010/main" val="9661687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n.wikipedia.org/wiki/Cavalry_regiments_of_the_British_Army" TargetMode="External"/><Relationship Id="rId4" Type="http://schemas.openxmlformats.org/officeDocument/2006/relationships/hyperlink" Target="https://en.wikipedia.org/wiki/British_Army" TargetMode="External"/><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a:t>
            </a:fld>
            <a:endParaRPr lang="en-US"/>
          </a:p>
        </p:txBody>
      </p:sp>
    </p:spTree>
    <p:extLst>
      <p:ext uri="{BB962C8B-B14F-4D97-AF65-F5344CB8AC3E}">
        <p14:creationId xmlns:p14="http://schemas.microsoft.com/office/powerpoint/2010/main" val="1939964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12</a:t>
            </a:fld>
            <a:endParaRPr lang="en-US"/>
          </a:p>
        </p:txBody>
      </p:sp>
    </p:spTree>
    <p:extLst>
      <p:ext uri="{BB962C8B-B14F-4D97-AF65-F5344CB8AC3E}">
        <p14:creationId xmlns:p14="http://schemas.microsoft.com/office/powerpoint/2010/main" val="8317688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bodice, sleeves fall</a:t>
            </a:r>
            <a:r>
              <a:rPr lang="en-US" baseline="0" dirty="0" smtClean="0"/>
              <a:t> at waistline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109</a:t>
            </a:fld>
            <a:endParaRPr lang="en-US"/>
          </a:p>
        </p:txBody>
      </p:sp>
    </p:spTree>
    <p:extLst>
      <p:ext uri="{BB962C8B-B14F-4D97-AF65-F5344CB8AC3E}">
        <p14:creationId xmlns:p14="http://schemas.microsoft.com/office/powerpoint/2010/main" val="34025208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Skirt</a:t>
            </a:r>
            <a:r>
              <a:rPr lang="en-US" baseline="0" dirty="0" smtClean="0"/>
              <a:t> hem even wider, waist begins to drop. Corset shows how this narrowed waist is achieved.</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110</a:t>
            </a:fld>
            <a:endParaRPr lang="en-US"/>
          </a:p>
        </p:txBody>
      </p:sp>
    </p:spTree>
    <p:extLst>
      <p:ext uri="{BB962C8B-B14F-4D97-AF65-F5344CB8AC3E}">
        <p14:creationId xmlns:p14="http://schemas.microsoft.com/office/powerpoint/2010/main" val="16944270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Sturbridge –</a:t>
            </a:r>
            <a:r>
              <a:rPr lang="en-US" baseline="0" dirty="0" smtClean="0"/>
              <a:t> early 1820s</a:t>
            </a:r>
          </a:p>
          <a:p>
            <a:r>
              <a:rPr lang="en-US" baseline="0" dirty="0" smtClean="0"/>
              <a:t>Col Will </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111</a:t>
            </a:fld>
            <a:endParaRPr lang="en-US"/>
          </a:p>
        </p:txBody>
      </p:sp>
    </p:spTree>
    <p:extLst>
      <p:ext uri="{BB962C8B-B14F-4D97-AF65-F5344CB8AC3E}">
        <p14:creationId xmlns:p14="http://schemas.microsoft.com/office/powerpoint/2010/main" val="2027123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1830s – super horizontal, bodice and skirt. Even</a:t>
            </a:r>
            <a:r>
              <a:rPr lang="en-US" baseline="0" dirty="0" smtClean="0"/>
              <a:t> the hair is horizontal. This shape will be toned down in the 1840s with sleeves narrowing but once the crinoline comes into fashion skirts will attain crazy widths but retain the 1830s bell shape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113</a:t>
            </a:fld>
            <a:endParaRPr lang="en-US"/>
          </a:p>
        </p:txBody>
      </p:sp>
    </p:spTree>
    <p:extLst>
      <p:ext uri="{BB962C8B-B14F-4D97-AF65-F5344CB8AC3E}">
        <p14:creationId xmlns:p14="http://schemas.microsoft.com/office/powerpoint/2010/main" val="403244101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Norah Waugh:</a:t>
            </a:r>
            <a:r>
              <a:rPr lang="en-US" baseline="0" dirty="0" smtClean="0"/>
              <a:t> The Cut of Women’s Clothes. Also “Corsets and Crinolines”</a:t>
            </a:r>
            <a:endParaRPr lang="en-US" dirty="0" smtClean="0"/>
          </a:p>
          <a:p>
            <a:r>
              <a:rPr lang="en-US" dirty="0" smtClean="0"/>
              <a:t>Janet Arnold</a:t>
            </a:r>
          </a:p>
          <a:p>
            <a:r>
              <a:rPr lang="en-US" dirty="0" smtClean="0"/>
              <a:t>Nancy Bradfield: Costume in Detail</a:t>
            </a:r>
          </a:p>
          <a:p>
            <a:endParaRPr lang="en-US" dirty="0" smtClean="0"/>
          </a:p>
          <a:p>
            <a:r>
              <a:rPr lang="en-US" dirty="0" smtClean="0"/>
              <a:t>The Dress Detective: A Practical Guide to Object-Based Research</a:t>
            </a:r>
            <a:r>
              <a:rPr lang="en-US" baseline="0" dirty="0" smtClean="0"/>
              <a:t> in Fashion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Nov 19, 2015 by Ingrid </a:t>
            </a:r>
            <a:r>
              <a:rPr lang="en-US" dirty="0" err="1" smtClean="0"/>
              <a:t>Mida</a:t>
            </a:r>
            <a:r>
              <a:rPr lang="en-US" dirty="0" smtClean="0"/>
              <a:t> and Alexandra Kim</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115</a:t>
            </a:fld>
            <a:endParaRPr lang="en-US"/>
          </a:p>
        </p:txBody>
      </p:sp>
    </p:spTree>
    <p:extLst>
      <p:ext uri="{BB962C8B-B14F-4D97-AF65-F5344CB8AC3E}">
        <p14:creationId xmlns:p14="http://schemas.microsoft.com/office/powerpoint/2010/main" val="13142185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116</a:t>
            </a:fld>
            <a:endParaRPr lang="en-US"/>
          </a:p>
        </p:txBody>
      </p:sp>
    </p:spTree>
    <p:extLst>
      <p:ext uri="{BB962C8B-B14F-4D97-AF65-F5344CB8AC3E}">
        <p14:creationId xmlns:p14="http://schemas.microsoft.com/office/powerpoint/2010/main" val="4667156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Norah Waugh:</a:t>
            </a:r>
            <a:r>
              <a:rPr lang="en-US" baseline="0" dirty="0" smtClean="0"/>
              <a:t> The Cut of Women’s Clothes. Also “Corsets and Crinolines”</a:t>
            </a:r>
            <a:endParaRPr lang="en-US" dirty="0" smtClean="0"/>
          </a:p>
          <a:p>
            <a:r>
              <a:rPr lang="en-US" dirty="0" smtClean="0"/>
              <a:t>Janet Arnold</a:t>
            </a:r>
          </a:p>
          <a:p>
            <a:r>
              <a:rPr lang="en-US" dirty="0" smtClean="0"/>
              <a:t>Nancy Bradfield: Costume in Detail</a:t>
            </a:r>
          </a:p>
          <a:p>
            <a:endParaRPr lang="en-US" dirty="0" smtClean="0"/>
          </a:p>
          <a:p>
            <a:r>
              <a:rPr lang="en-US" dirty="0" smtClean="0"/>
              <a:t>The Dress Detective: A Practical Guide to Object-Based Research</a:t>
            </a:r>
            <a:r>
              <a:rPr lang="en-US" baseline="0" dirty="0" smtClean="0"/>
              <a:t> in Fashion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Nov 19, 2015 by Ingrid </a:t>
            </a:r>
            <a:r>
              <a:rPr lang="en-US" dirty="0" err="1" smtClean="0"/>
              <a:t>Mida</a:t>
            </a:r>
            <a:r>
              <a:rPr lang="en-US" dirty="0" smtClean="0"/>
              <a:t> and Alexandra Kim</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117</a:t>
            </a:fld>
            <a:endParaRPr lang="en-US"/>
          </a:p>
        </p:txBody>
      </p:sp>
    </p:spTree>
    <p:extLst>
      <p:ext uri="{BB962C8B-B14F-4D97-AF65-F5344CB8AC3E}">
        <p14:creationId xmlns:p14="http://schemas.microsoft.com/office/powerpoint/2010/main" val="5410820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118</a:t>
            </a:fld>
            <a:endParaRPr lang="en-US"/>
          </a:p>
        </p:txBody>
      </p:sp>
    </p:spTree>
    <p:extLst>
      <p:ext uri="{BB962C8B-B14F-4D97-AF65-F5344CB8AC3E}">
        <p14:creationId xmlns:p14="http://schemas.microsoft.com/office/powerpoint/2010/main" val="52178030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119</a:t>
            </a:fld>
            <a:endParaRPr lang="en-US"/>
          </a:p>
        </p:txBody>
      </p:sp>
    </p:spTree>
    <p:extLst>
      <p:ext uri="{BB962C8B-B14F-4D97-AF65-F5344CB8AC3E}">
        <p14:creationId xmlns:p14="http://schemas.microsoft.com/office/powerpoint/2010/main" val="140982286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13th November 1815</a:t>
            </a:r>
            <a:r>
              <a:rPr lang="en-US" dirty="0" smtClean="0">
                <a:effectLst/>
              </a:rPr>
              <a:t> </a:t>
            </a:r>
          </a:p>
          <a:p>
            <a:r>
              <a:rPr lang="en-US" dirty="0" smtClean="0">
                <a:effectLst/>
              </a:rPr>
              <a:t>James </a:t>
            </a:r>
            <a:r>
              <a:rPr lang="en-US" dirty="0" err="1" smtClean="0">
                <a:effectLst/>
              </a:rPr>
              <a:t>Stanier</a:t>
            </a:r>
            <a:r>
              <a:rPr lang="en-US" dirty="0" smtClean="0">
                <a:effectLst/>
              </a:rPr>
              <a:t> Clarke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120</a:t>
            </a:fld>
            <a:endParaRPr lang="en-US"/>
          </a:p>
        </p:txBody>
      </p:sp>
    </p:spTree>
    <p:extLst>
      <p:ext uri="{BB962C8B-B14F-4D97-AF65-F5344CB8AC3E}">
        <p14:creationId xmlns:p14="http://schemas.microsoft.com/office/powerpoint/2010/main" val="1669475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13</a:t>
            </a:fld>
            <a:endParaRPr lang="en-US"/>
          </a:p>
        </p:txBody>
      </p:sp>
    </p:spTree>
    <p:extLst>
      <p:ext uri="{BB962C8B-B14F-4D97-AF65-F5344CB8AC3E}">
        <p14:creationId xmlns:p14="http://schemas.microsoft.com/office/powerpoint/2010/main" val="1303785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14</a:t>
            </a:fld>
            <a:endParaRPr lang="en-US"/>
          </a:p>
        </p:txBody>
      </p:sp>
    </p:spTree>
    <p:extLst>
      <p:ext uri="{BB962C8B-B14F-4D97-AF65-F5344CB8AC3E}">
        <p14:creationId xmlns:p14="http://schemas.microsoft.com/office/powerpoint/2010/main" val="1065533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girl not out, has always the same sort of </a:t>
            </a:r>
            <a:r>
              <a:rPr lang="en-US" sz="1200" b="1" kern="1200" dirty="0" smtClean="0">
                <a:solidFill>
                  <a:schemeClr val="tx1"/>
                </a:solidFill>
                <a:effectLst/>
                <a:latin typeface="+mn-lt"/>
                <a:ea typeface="+mn-ea"/>
                <a:cs typeface="+mn-cs"/>
              </a:rPr>
              <a:t>dress</a:t>
            </a:r>
            <a:r>
              <a:rPr lang="en-US" sz="1200" kern="1200" dirty="0" smtClean="0">
                <a:solidFill>
                  <a:schemeClr val="tx1"/>
                </a:solidFill>
                <a:effectLst/>
                <a:latin typeface="+mn-lt"/>
                <a:ea typeface="+mn-ea"/>
                <a:cs typeface="+mn-cs"/>
              </a:rPr>
              <a:t> : a close bonnet, for instance ; looks very demure, and never says a word. You may smile, but it is so,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15</a:t>
            </a:fld>
            <a:endParaRPr lang="en-US"/>
          </a:p>
        </p:txBody>
      </p:sp>
    </p:spTree>
    <p:extLst>
      <p:ext uri="{BB962C8B-B14F-4D97-AF65-F5344CB8AC3E}">
        <p14:creationId xmlns:p14="http://schemas.microsoft.com/office/powerpoint/2010/main" val="311859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 society based on rank, clothes as an indicator of rank have to shift subtly. You keep up with the latest fashions, the latest dances, and the latest news, not just to be trendy or edgy but to ensure that your rank is recognized. Your deportment, manners and speech all mark you as acceptable into society.</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16</a:t>
            </a:fld>
            <a:endParaRPr lang="en-US"/>
          </a:p>
        </p:txBody>
      </p:sp>
    </p:spTree>
    <p:extLst>
      <p:ext uri="{BB962C8B-B14F-4D97-AF65-F5344CB8AC3E}">
        <p14:creationId xmlns:p14="http://schemas.microsoft.com/office/powerpoint/2010/main" val="1273180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 </a:t>
            </a:r>
          </a:p>
          <a:p>
            <a:pPr algn="l"/>
            <a:endParaRPr lang="en-US" sz="1050" dirty="0" smtClean="0"/>
          </a:p>
          <a:p>
            <a:pPr algn="l"/>
            <a:r>
              <a:rPr lang="en-US" sz="1050" dirty="0" smtClean="0"/>
              <a:t>The Assembly Rooms, Northanger Abbey</a:t>
            </a:r>
          </a:p>
          <a:p>
            <a:pPr algn="l"/>
            <a:endParaRPr lang="en-US" sz="105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050" dirty="0" smtClean="0"/>
              <a:t>Pierce Egan, </a:t>
            </a:r>
            <a:r>
              <a:rPr lang="en-US" sz="1050" i="1" dirty="0" smtClean="0"/>
              <a:t>Walks Through Bath</a:t>
            </a:r>
            <a:r>
              <a:rPr lang="en-US" sz="1050" dirty="0" smtClean="0"/>
              <a:t>, 1819</a:t>
            </a:r>
          </a:p>
          <a:p>
            <a:endParaRPr lang="en-US" sz="1050" dirty="0" smtClean="0"/>
          </a:p>
          <a:p>
            <a:r>
              <a:rPr lang="en-US" sz="1050" dirty="0" smtClean="0"/>
              <a:t>Here, salutary rules exclude all those Whom no </a:t>
            </a:r>
            <a:r>
              <a:rPr lang="en-US" sz="1050" i="1" dirty="0" smtClean="0"/>
              <a:t>one hears of</a:t>
            </a:r>
            <a:r>
              <a:rPr lang="en-US" sz="1050" dirty="0" smtClean="0"/>
              <a:t>, </a:t>
            </a:r>
          </a:p>
          <a:p>
            <a:r>
              <a:rPr lang="en-US" sz="1050" dirty="0" smtClean="0"/>
              <a:t>and whom no </a:t>
            </a:r>
            <a:r>
              <a:rPr lang="en-US" sz="1050" i="1" dirty="0" smtClean="0"/>
              <a:t>one knows</a:t>
            </a:r>
            <a:r>
              <a:rPr lang="en-US" sz="1050" dirty="0" smtClean="0"/>
              <a:t>;</a:t>
            </a:r>
          </a:p>
          <a:p>
            <a:r>
              <a:rPr lang="en-US" sz="1050" dirty="0" smtClean="0"/>
              <a:t>That no plebian </a:t>
            </a:r>
            <a:r>
              <a:rPr lang="en-US" sz="1050" i="1" dirty="0" smtClean="0"/>
              <a:t>breathings</a:t>
            </a:r>
            <a:r>
              <a:rPr lang="en-US" sz="1050" dirty="0" smtClean="0"/>
              <a:t> may infect An atmosphere at all times so select;</a:t>
            </a:r>
          </a:p>
          <a:p>
            <a:r>
              <a:rPr lang="en-US" sz="1050" dirty="0" smtClean="0"/>
              <a:t>No bankers’ clerks these splendid realms invade;</a:t>
            </a:r>
          </a:p>
          <a:p>
            <a:r>
              <a:rPr lang="en-US" sz="1050" i="1" dirty="0" smtClean="0"/>
              <a:t>No</a:t>
            </a:r>
            <a:r>
              <a:rPr lang="en-US" sz="1050" dirty="0" smtClean="0"/>
              <a:t> FOLKS </a:t>
            </a:r>
            <a:r>
              <a:rPr lang="en-US" sz="1050" i="1" dirty="0" smtClean="0"/>
              <a:t>who carry on a retail trade</a:t>
            </a:r>
            <a:r>
              <a:rPr lang="en-US" sz="1050" dirty="0" smtClean="0"/>
              <a:t>;</a:t>
            </a:r>
          </a:p>
          <a:p>
            <a:r>
              <a:rPr lang="en-US" sz="1050" dirty="0" smtClean="0"/>
              <a:t>No actors by profession must appear To act their parts, or speak their speeches here;</a:t>
            </a:r>
          </a:p>
          <a:p>
            <a:r>
              <a:rPr lang="en-US" sz="1050" dirty="0" smtClean="0"/>
              <a:t>Yet even here, amid the crowds you view,</a:t>
            </a:r>
          </a:p>
          <a:p>
            <a:r>
              <a:rPr lang="en-US" sz="1050" dirty="0" err="1" smtClean="0"/>
              <a:t>’Tis</a:t>
            </a:r>
            <a:r>
              <a:rPr lang="en-US" sz="1050" dirty="0" smtClean="0"/>
              <a:t> sometimes difficult to tell WHO’S WHO.”</a:t>
            </a:r>
          </a:p>
          <a:p>
            <a:pPr algn="l"/>
            <a:endParaRPr lang="en-US" sz="1050"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17</a:t>
            </a:fld>
            <a:endParaRPr lang="en-US"/>
          </a:p>
        </p:txBody>
      </p:sp>
    </p:spTree>
    <p:extLst>
      <p:ext uri="{BB962C8B-B14F-4D97-AF65-F5344CB8AC3E}">
        <p14:creationId xmlns:p14="http://schemas.microsoft.com/office/powerpoint/2010/main" val="1830798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Pierce Egan, </a:t>
            </a:r>
            <a:r>
              <a:rPr lang="en-US" sz="1200" i="1" dirty="0" smtClean="0"/>
              <a:t>Walks Through Bath</a:t>
            </a:r>
            <a:r>
              <a:rPr lang="en-US" sz="1200" dirty="0" smtClean="0"/>
              <a:t>, 1819</a:t>
            </a:r>
          </a:p>
          <a:p>
            <a:endParaRPr lang="en-US" sz="1200" dirty="0" smtClean="0"/>
          </a:p>
          <a:p>
            <a:r>
              <a:rPr lang="en-US" sz="1200" dirty="0" smtClean="0"/>
              <a:t>Here, salutary rules exclude all those Whom no </a:t>
            </a:r>
            <a:r>
              <a:rPr lang="en-US" sz="1200" i="1" dirty="0" smtClean="0"/>
              <a:t>one hears of</a:t>
            </a:r>
            <a:r>
              <a:rPr lang="en-US" sz="1200" dirty="0" smtClean="0"/>
              <a:t>, </a:t>
            </a:r>
          </a:p>
          <a:p>
            <a:r>
              <a:rPr lang="en-US" sz="1200" dirty="0" smtClean="0"/>
              <a:t>and whom no </a:t>
            </a:r>
            <a:r>
              <a:rPr lang="en-US" sz="1200" i="1" dirty="0" smtClean="0"/>
              <a:t>one knows</a:t>
            </a:r>
            <a:r>
              <a:rPr lang="en-US" sz="1200" dirty="0" smtClean="0"/>
              <a:t>;</a:t>
            </a:r>
          </a:p>
          <a:p>
            <a:r>
              <a:rPr lang="en-US" sz="1200" dirty="0" smtClean="0"/>
              <a:t>That no plebian </a:t>
            </a:r>
            <a:r>
              <a:rPr lang="en-US" sz="1200" i="1" dirty="0" smtClean="0"/>
              <a:t>breathings</a:t>
            </a:r>
            <a:r>
              <a:rPr lang="en-US" sz="1200" dirty="0" smtClean="0"/>
              <a:t> may infect An atmosphere at all times so select;</a:t>
            </a:r>
          </a:p>
          <a:p>
            <a:r>
              <a:rPr lang="en-US" sz="1200" dirty="0" smtClean="0"/>
              <a:t>No bankers’ clerks these splendid realms invade;</a:t>
            </a:r>
          </a:p>
          <a:p>
            <a:r>
              <a:rPr lang="en-US" sz="1200" i="1" dirty="0" smtClean="0"/>
              <a:t>No</a:t>
            </a:r>
            <a:r>
              <a:rPr lang="en-US" sz="1200" dirty="0" smtClean="0"/>
              <a:t> FOLKS </a:t>
            </a:r>
            <a:r>
              <a:rPr lang="en-US" sz="1200" i="1" dirty="0" smtClean="0"/>
              <a:t>who carry on a retail trade</a:t>
            </a:r>
            <a:r>
              <a:rPr lang="en-US" sz="1200" dirty="0" smtClean="0"/>
              <a:t>;</a:t>
            </a:r>
          </a:p>
          <a:p>
            <a:r>
              <a:rPr lang="en-US" sz="1200" dirty="0" smtClean="0"/>
              <a:t>No actors by profession must appear To act their parts, or speak their speeches here;</a:t>
            </a:r>
          </a:p>
          <a:p>
            <a:r>
              <a:rPr lang="en-US" sz="1200" dirty="0" smtClean="0"/>
              <a:t>Yet even here, amid the crowds you view,</a:t>
            </a:r>
          </a:p>
          <a:p>
            <a:r>
              <a:rPr lang="en-US" sz="1200" dirty="0" err="1" smtClean="0"/>
              <a:t>’Tis</a:t>
            </a:r>
            <a:r>
              <a:rPr lang="en-US" sz="1200" dirty="0" smtClean="0"/>
              <a:t> sometimes difficult to tell WHO’S WHO.”</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18</a:t>
            </a:fld>
            <a:endParaRPr lang="en-US"/>
          </a:p>
        </p:txBody>
      </p:sp>
    </p:spTree>
    <p:extLst>
      <p:ext uri="{BB962C8B-B14F-4D97-AF65-F5344CB8AC3E}">
        <p14:creationId xmlns:p14="http://schemas.microsoft.com/office/powerpoint/2010/main" val="1884167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 say </a:t>
            </a:r>
            <a:r>
              <a:rPr lang="en-US" sz="1200" kern="1200" dirty="0" err="1" smtClean="0">
                <a:solidFill>
                  <a:schemeClr val="tx1"/>
                </a:solidFill>
                <a:latin typeface="+mn-lt"/>
                <a:ea typeface="+mn-ea"/>
                <a:cs typeface="+mn-cs"/>
              </a:rPr>
              <a:t>Monsouer</a:t>
            </a:r>
            <a:r>
              <a:rPr lang="en-US" sz="1200" kern="1200" dirty="0" smtClean="0">
                <a:solidFill>
                  <a:schemeClr val="tx1"/>
                </a:solidFill>
                <a:latin typeface="+mn-lt"/>
                <a:ea typeface="+mn-ea"/>
                <a:cs typeface="+mn-cs"/>
              </a:rPr>
              <a:t> Caper don’t I come it prime?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Ecod</a:t>
            </a:r>
            <a:r>
              <a:rPr lang="en-US" sz="1200" kern="1200" baseline="0" dirty="0" smtClean="0">
                <a:solidFill>
                  <a:schemeClr val="tx1"/>
                </a:solidFill>
                <a:latin typeface="+mn-lt"/>
                <a:ea typeface="+mn-ea"/>
                <a:cs typeface="+mn-cs"/>
              </a:rPr>
              <a:t> I shall cut a </a:t>
            </a:r>
            <a:r>
              <a:rPr lang="en-US" sz="1200" kern="1200" baseline="0" dirty="0" err="1" smtClean="0">
                <a:solidFill>
                  <a:schemeClr val="tx1"/>
                </a:solidFill>
                <a:latin typeface="+mn-lt"/>
                <a:ea typeface="+mn-ea"/>
                <a:cs typeface="+mn-cs"/>
              </a:rPr>
              <a:t>figor</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Law Pa that’s just as when you was drilling for the Whitechapel Volunteers. Only look at how Ma and I and sister </a:t>
            </a:r>
            <a:r>
              <a:rPr lang="en-US" sz="1200" kern="1200" baseline="0" dirty="0" err="1" smtClean="0">
                <a:solidFill>
                  <a:schemeClr val="tx1"/>
                </a:solidFill>
                <a:latin typeface="+mn-lt"/>
                <a:ea typeface="+mn-ea"/>
                <a:cs typeface="+mn-cs"/>
              </a:rPr>
              <a:t>Clementina</a:t>
            </a:r>
            <a:r>
              <a:rPr lang="en-US" sz="1200" kern="1200" baseline="0" dirty="0" smtClean="0">
                <a:solidFill>
                  <a:schemeClr val="tx1"/>
                </a:solidFill>
                <a:latin typeface="+mn-lt"/>
                <a:ea typeface="+mn-ea"/>
                <a:cs typeface="+mn-cs"/>
              </a:rPr>
              <a:t> does it.”</a:t>
            </a:r>
          </a:p>
          <a:p>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vel</a:t>
            </a:r>
            <a:r>
              <a:rPr lang="en-US" sz="1200" kern="1200" baseline="0" dirty="0" smtClean="0">
                <a:solidFill>
                  <a:schemeClr val="tx1"/>
                </a:solidFill>
                <a:latin typeface="+mn-lt"/>
                <a:ea typeface="+mn-ea"/>
                <a:cs typeface="+mn-cs"/>
              </a:rPr>
              <a:t> sir, </a:t>
            </a:r>
            <a:r>
              <a:rPr lang="en-US" sz="1200" kern="1200" baseline="0" dirty="0" err="1" smtClean="0">
                <a:solidFill>
                  <a:schemeClr val="tx1"/>
                </a:solidFill>
                <a:latin typeface="+mn-lt"/>
                <a:ea typeface="+mn-ea"/>
                <a:cs typeface="+mn-cs"/>
              </a:rPr>
              <a:t>vere</a:t>
            </a:r>
            <a:r>
              <a:rPr lang="en-US" sz="1200" kern="1200" baseline="0" dirty="0" smtClean="0">
                <a:solidFill>
                  <a:schemeClr val="tx1"/>
                </a:solidFill>
                <a:latin typeface="+mn-lt"/>
                <a:ea typeface="+mn-ea"/>
                <a:cs typeface="+mn-cs"/>
              </a:rPr>
              <a:t> vel. You </a:t>
            </a:r>
            <a:r>
              <a:rPr lang="en-US" sz="1200" kern="1200" baseline="0" dirty="0" err="1" smtClean="0">
                <a:solidFill>
                  <a:schemeClr val="tx1"/>
                </a:solidFill>
                <a:latin typeface="+mn-lt"/>
                <a:ea typeface="+mn-ea"/>
                <a:cs typeface="+mn-cs"/>
              </a:rPr>
              <a:t>vil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danse</a:t>
            </a:r>
            <a:r>
              <a:rPr lang="en-US" sz="1200" kern="1200" baseline="0" dirty="0" smtClean="0">
                <a:solidFill>
                  <a:schemeClr val="tx1"/>
                </a:solidFill>
                <a:latin typeface="+mn-lt"/>
                <a:ea typeface="+mn-ea"/>
                <a:cs typeface="+mn-cs"/>
              </a:rPr>
              <a:t> a </a:t>
            </a:r>
            <a:r>
              <a:rPr lang="en-US" sz="1200" kern="1200" baseline="0" dirty="0" err="1" smtClean="0">
                <a:solidFill>
                  <a:schemeClr val="tx1"/>
                </a:solidFill>
                <a:latin typeface="+mn-lt"/>
                <a:ea typeface="+mn-ea"/>
                <a:cs typeface="+mn-cs"/>
              </a:rPr>
              <a:t>merveileux</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soon.”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Season at Margate, for example, commenced on the King’s birthday, formally celebrated in June, and ended in late October, whereas Bath commanded the more fashionable months of October through May.  The hours and pricing of the summer balls were usually different from those of the winter. ”</a:t>
            </a:r>
          </a:p>
          <a:p>
            <a:endParaRPr lang="en-US" dirty="0" smtClean="0"/>
          </a:p>
          <a:p>
            <a:r>
              <a:rPr lang="en-US" sz="1200" i="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19</a:t>
            </a:fld>
            <a:endParaRPr lang="en-US"/>
          </a:p>
        </p:txBody>
      </p:sp>
    </p:spTree>
    <p:extLst>
      <p:ext uri="{BB962C8B-B14F-4D97-AF65-F5344CB8AC3E}">
        <p14:creationId xmlns:p14="http://schemas.microsoft.com/office/powerpoint/2010/main" val="3117984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1809</a:t>
            </a:r>
          </a:p>
          <a:p>
            <a:r>
              <a:rPr lang="en-US" baseline="0" dirty="0" smtClean="0"/>
              <a:t>to </a:t>
            </a:r>
            <a:r>
              <a:rPr lang="en-US" dirty="0" smtClean="0"/>
              <a:t>converse intelligently on a number of interesting topics.</a:t>
            </a:r>
            <a:r>
              <a:rPr lang="en-US" baseline="0" dirty="0" smtClean="0"/>
              <a:t> Ackermann’s included politics, music reviews, stock prices, lists of who had gone bankrupt, travel information, biographical information, poetry, images of furniture, obituaries of royalty and it even contained actual fabric samples pasted into every issue so you could see and touch before ordering.</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20</a:t>
            </a:fld>
            <a:endParaRPr lang="en-US"/>
          </a:p>
        </p:txBody>
      </p:sp>
    </p:spTree>
    <p:extLst>
      <p:ext uri="{BB962C8B-B14F-4D97-AF65-F5344CB8AC3E}">
        <p14:creationId xmlns:p14="http://schemas.microsoft.com/office/powerpoint/2010/main" val="345367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1809</a:t>
            </a:r>
          </a:p>
          <a:p>
            <a:r>
              <a:rPr lang="en-US" baseline="0" dirty="0" smtClean="0"/>
              <a:t>to </a:t>
            </a:r>
            <a:r>
              <a:rPr lang="en-US" dirty="0" smtClean="0"/>
              <a:t>converse intelligently on a number of interesting topics.</a:t>
            </a:r>
            <a:r>
              <a:rPr lang="en-US" baseline="0" dirty="0" smtClean="0"/>
              <a:t> Ackermann’s included politics, music reviews, stock prices, lists of who had gone bankrupt, travel information, biographical information, poetry, images of furniture, obituaries of royalty and it even contained actual fabric samples pasted into every issue so you could see and touch before ordering.</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21</a:t>
            </a:fld>
            <a:endParaRPr lang="en-US"/>
          </a:p>
        </p:txBody>
      </p:sp>
    </p:spTree>
    <p:extLst>
      <p:ext uri="{BB962C8B-B14F-4D97-AF65-F5344CB8AC3E}">
        <p14:creationId xmlns:p14="http://schemas.microsoft.com/office/powerpoint/2010/main" val="776532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 society based on rank, clothes as an indicator of rank have to shift subtly. You keep up with the latest fashions, the latest dances, and the latest news, not just to be trendy or edgy but to ensure that your rank is recognized. Your deportment, manners and speech all mark you as acceptable into society.</a:t>
            </a:r>
          </a:p>
        </p:txBody>
      </p:sp>
      <p:sp>
        <p:nvSpPr>
          <p:cNvPr id="4" name="Slide Number Placeholder 3"/>
          <p:cNvSpPr>
            <a:spLocks noGrp="1"/>
          </p:cNvSpPr>
          <p:nvPr>
            <p:ph type="sldNum" sz="quarter" idx="10"/>
          </p:nvPr>
        </p:nvSpPr>
        <p:spPr/>
        <p:txBody>
          <a:bodyPr/>
          <a:lstStyle/>
          <a:p>
            <a:fld id="{3E5DDE10-01EB-004C-BFF1-772B727781FC}" type="slidenum">
              <a:rPr lang="en-US" smtClean="0"/>
              <a:t>2</a:t>
            </a:fld>
            <a:endParaRPr lang="en-US"/>
          </a:p>
        </p:txBody>
      </p:sp>
    </p:spTree>
    <p:extLst>
      <p:ext uri="{BB962C8B-B14F-4D97-AF65-F5344CB8AC3E}">
        <p14:creationId xmlns:p14="http://schemas.microsoft.com/office/powerpoint/2010/main" val="1622597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did Austen and her readers envision her characters?</a:t>
            </a:r>
          </a:p>
          <a:p>
            <a:endParaRPr lang="en-US" dirty="0" smtClean="0"/>
          </a:p>
          <a:p>
            <a:r>
              <a:rPr lang="en-US" dirty="0" smtClean="0"/>
              <a:t>We</a:t>
            </a:r>
            <a:r>
              <a:rPr lang="en-US" baseline="0" dirty="0" smtClean="0"/>
              <a:t> tend to think of this entire period as that of “high waists” and films often mix and match from a variety of years, but the details of fashions actually changed quite a bit. While writing her early works, Austen would have dressed differently than she would have while writing later works, and would have envisioned her characters differently as well.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22</a:t>
            </a:fld>
            <a:endParaRPr lang="en-US"/>
          </a:p>
        </p:txBody>
      </p:sp>
    </p:spTree>
    <p:extLst>
      <p:ext uri="{BB962C8B-B14F-4D97-AF65-F5344CB8AC3E}">
        <p14:creationId xmlns:p14="http://schemas.microsoft.com/office/powerpoint/2010/main" val="1112720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1796 or so, after Pitt’s </a:t>
            </a:r>
            <a:r>
              <a:rPr lang="en-US" dirty="0" err="1" smtClean="0"/>
              <a:t>hairpowder</a:t>
            </a:r>
            <a:r>
              <a:rPr lang="en-US" dirty="0" smtClean="0"/>
              <a:t> tax of 1795, statue</a:t>
            </a:r>
            <a:r>
              <a:rPr lang="en-US" baseline="0" dirty="0" smtClean="0"/>
              <a:t> of Titus, Lord Byron. Style names “The Brutus” “The Windswept” “The Stanhope Crop”</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24</a:t>
            </a:fld>
            <a:endParaRPr lang="en-US"/>
          </a:p>
        </p:txBody>
      </p:sp>
    </p:spTree>
    <p:extLst>
      <p:ext uri="{BB962C8B-B14F-4D97-AF65-F5344CB8AC3E}">
        <p14:creationId xmlns:p14="http://schemas.microsoft.com/office/powerpoint/2010/main" val="3986764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News travels fast</a:t>
            </a:r>
          </a:p>
          <a:p>
            <a:r>
              <a:rPr lang="en-US" dirty="0" smtClean="0"/>
              <a:t>The use of hair powder had been declining and the tax hastened its near death. In 1812 46,684 people still paid the tax, in 1855 only 997 did, and almost all of these were servants. By the time it was repealed in 1869 it yielded an annual revenue of £1000</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25</a:t>
            </a:fld>
            <a:endParaRPr lang="en-US"/>
          </a:p>
        </p:txBody>
      </p:sp>
    </p:spTree>
    <p:extLst>
      <p:ext uri="{BB962C8B-B14F-4D97-AF65-F5344CB8AC3E}">
        <p14:creationId xmlns:p14="http://schemas.microsoft.com/office/powerpoint/2010/main" val="54477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Henry can speak of fashion with impunity</a:t>
            </a:r>
          </a:p>
          <a:p>
            <a:r>
              <a:rPr lang="en-US" dirty="0" smtClean="0"/>
              <a:t>A greatcoat was made</a:t>
            </a:r>
            <a:r>
              <a:rPr lang="en-US" baseline="0" dirty="0" smtClean="0"/>
              <a:t> of “cloth” which was a synonym for wool. The capes were originally designed to keep off rain but they quickly became a fashion statement as well, as Catherine notes with admiration.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26</a:t>
            </a:fld>
            <a:endParaRPr lang="en-US"/>
          </a:p>
        </p:txBody>
      </p:sp>
    </p:spTree>
    <p:extLst>
      <p:ext uri="{BB962C8B-B14F-4D97-AF65-F5344CB8AC3E}">
        <p14:creationId xmlns:p14="http://schemas.microsoft.com/office/powerpoint/2010/main" val="1120630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Edward Austen Knight,</a:t>
            </a:r>
            <a:r>
              <a:rPr lang="en-US" baseline="0" dirty="0" smtClean="0"/>
              <a:t> grand tour, 1800. Breeches continued in popularity throughout Austen’s lifetime. By the 180ss they were beginning to be nudged out by pantaloons and trousers but hung on in the country or for formal wear. And they were never allowed into </a:t>
            </a:r>
            <a:r>
              <a:rPr lang="en-US" baseline="0" dirty="0" err="1" smtClean="0"/>
              <a:t>Almack’s</a:t>
            </a:r>
            <a:r>
              <a:rPr lang="en-US" baseline="0" dirty="0" smtClean="0"/>
              <a:t> in anything but knee breeches. There is a story, unconfirmed, that even the Duke of Wellington was turned away when he arrived in trousers. Another version has him turned away because he arrived after the official time allowed, midnight.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27</a:t>
            </a:fld>
            <a:endParaRPr lang="en-US"/>
          </a:p>
        </p:txBody>
      </p:sp>
    </p:spTree>
    <p:extLst>
      <p:ext uri="{BB962C8B-B14F-4D97-AF65-F5344CB8AC3E}">
        <p14:creationId xmlns:p14="http://schemas.microsoft.com/office/powerpoint/2010/main" val="1025125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changed in shape and volume throughout the period. </a:t>
            </a:r>
            <a:r>
              <a:rPr lang="en-US" baseline="0" dirty="0" smtClean="0"/>
              <a:t>a waistcoat that would act as a body-shaping or posture garment he was considering the earlier example. When he talks about a new freedom of movement and ease at the end of the century it is more like the latter.</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28</a:t>
            </a:fld>
            <a:endParaRPr lang="en-US"/>
          </a:p>
        </p:txBody>
      </p:sp>
    </p:spTree>
    <p:extLst>
      <p:ext uri="{BB962C8B-B14F-4D97-AF65-F5344CB8AC3E}">
        <p14:creationId xmlns:p14="http://schemas.microsoft.com/office/powerpoint/2010/main" val="205746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classical</a:t>
            </a:r>
            <a:r>
              <a:rPr lang="en-US" baseline="0" dirty="0" smtClean="0"/>
              <a:t> statues – the nude male vs.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29</a:t>
            </a:fld>
            <a:endParaRPr lang="en-US"/>
          </a:p>
        </p:txBody>
      </p:sp>
    </p:spTree>
    <p:extLst>
      <p:ext uri="{BB962C8B-B14F-4D97-AF65-F5344CB8AC3E}">
        <p14:creationId xmlns:p14="http://schemas.microsoft.com/office/powerpoint/2010/main" val="2115227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classical</a:t>
            </a:r>
            <a:r>
              <a:rPr lang="en-US" baseline="0" dirty="0" smtClean="0"/>
              <a:t> statues – the nude male vs.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30</a:t>
            </a:fld>
            <a:endParaRPr lang="en-US"/>
          </a:p>
        </p:txBody>
      </p:sp>
    </p:spTree>
    <p:extLst>
      <p:ext uri="{BB962C8B-B14F-4D97-AF65-F5344CB8AC3E}">
        <p14:creationId xmlns:p14="http://schemas.microsoft.com/office/powerpoint/2010/main" val="4227503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1805 Dighton caricature – blue</a:t>
            </a:r>
            <a:r>
              <a:rPr lang="en-US" baseline="0" dirty="0" smtClean="0"/>
              <a:t> superfine (wool) coat, pantaloons, </a:t>
            </a:r>
          </a:p>
        </p:txBody>
      </p:sp>
      <p:sp>
        <p:nvSpPr>
          <p:cNvPr id="4" name="Slide Number Placeholder 3"/>
          <p:cNvSpPr>
            <a:spLocks noGrp="1"/>
          </p:cNvSpPr>
          <p:nvPr>
            <p:ph type="sldNum" sz="quarter" idx="10"/>
          </p:nvPr>
        </p:nvSpPr>
        <p:spPr/>
        <p:txBody>
          <a:bodyPr/>
          <a:lstStyle/>
          <a:p>
            <a:fld id="{9CCE9401-6419-7A47-A111-9825583A977A}" type="slidenum">
              <a:rPr lang="en-US" smtClean="0"/>
              <a:t>31</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 Bryan “Beau” Brummell who almost singlehandedly changed fashion. Friend of the Prince Regent, made simple yet exquisitely tailored clothing the mode to be followed, notorious for demanding</a:t>
            </a:r>
            <a:r>
              <a:rPr lang="en-US" baseline="0" dirty="0" smtClean="0"/>
              <a:t> a full tub bath every day, and a perfectionist when it came to his cravats.</a:t>
            </a:r>
            <a:r>
              <a:rPr lang="en-US" dirty="0" smtClean="0"/>
              <a:t> see next slide</a:t>
            </a:r>
          </a:p>
          <a:p>
            <a:r>
              <a:rPr lang="en-US" dirty="0" smtClean="0"/>
              <a:t>Air of understudied elegance, ease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John Bull turns round to look at you, you are not well-dressed, but either too stiff, too tight, or too fashionable.” Letter to </a:t>
            </a:r>
            <a:r>
              <a:rPr lang="en-US" baseline="0" dirty="0" err="1" smtClean="0"/>
              <a:t>Hariette</a:t>
            </a:r>
            <a:r>
              <a:rPr lang="en-US" baseline="0" dirty="0" smtClean="0"/>
              <a:t> Wilson, quoted in “The Beaux of the Regency” Melville Lewis 1908.</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32</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see the novels? How did Austen see her characters? How did her readers see them?</a:t>
            </a:r>
          </a:p>
          <a:p>
            <a:r>
              <a:rPr lang="en-US" dirty="0" smtClean="0"/>
              <a:t>one area</a:t>
            </a:r>
            <a:r>
              <a:rPr lang="en-US" baseline="0" dirty="0" smtClean="0"/>
              <a:t> where Austin’s economy of language is so visible is in talking of fashion.</a:t>
            </a:r>
            <a:endParaRPr lang="en-US" dirty="0" smtClean="0"/>
          </a:p>
          <a:p>
            <a:r>
              <a:rPr lang="en-US" dirty="0" smtClean="0"/>
              <a:t>What kinds of characters talk about fashion?</a:t>
            </a:r>
          </a:p>
          <a:p>
            <a:r>
              <a:rPr lang="en-US" dirty="0" smtClean="0"/>
              <a:t>Who is described in terms of their clothing?</a:t>
            </a:r>
          </a:p>
          <a:p>
            <a:r>
              <a:rPr lang="en-US" dirty="0" smtClean="0"/>
              <a:t>And</a:t>
            </a:r>
            <a:r>
              <a:rPr lang="en-US" baseline="0" dirty="0" smtClean="0"/>
              <a:t> when is this not so?</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a:t>
            </a:fld>
            <a:endParaRPr lang="en-US"/>
          </a:p>
        </p:txBody>
      </p:sp>
    </p:spTree>
    <p:extLst>
      <p:ext uri="{BB962C8B-B14F-4D97-AF65-F5344CB8AC3E}">
        <p14:creationId xmlns:p14="http://schemas.microsoft.com/office/powerpoint/2010/main" val="10604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a:t>
            </a:r>
            <a:r>
              <a:rPr lang="en-US" dirty="0" err="1" smtClean="0"/>
              <a:t>neckcloth</a:t>
            </a:r>
            <a:r>
              <a:rPr lang="en-US" dirty="0" smtClean="0"/>
              <a:t> styles with fanciful names. The boxing</a:t>
            </a:r>
            <a:r>
              <a:rPr lang="en-US" baseline="0" dirty="0" smtClean="0"/>
              <a:t> star </a:t>
            </a:r>
            <a:r>
              <a:rPr lang="en-US" baseline="0" dirty="0" err="1" smtClean="0"/>
              <a:t>Jem</a:t>
            </a:r>
            <a:r>
              <a:rPr lang="en-US" baseline="0" dirty="0" smtClean="0"/>
              <a:t> Belcher with his trademark spotted </a:t>
            </a:r>
            <a:r>
              <a:rPr lang="en-US" baseline="0" dirty="0" err="1" smtClean="0"/>
              <a:t>neckcloth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33</a:t>
            </a:fld>
            <a:endParaRPr lang="en-US"/>
          </a:p>
        </p:txBody>
      </p:sp>
    </p:spTree>
    <p:extLst>
      <p:ext uri="{BB962C8B-B14F-4D97-AF65-F5344CB8AC3E}">
        <p14:creationId xmlns:p14="http://schemas.microsoft.com/office/powerpoint/2010/main" val="175732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England was at war for almost all of Austen’s </a:t>
            </a:r>
            <a:r>
              <a:rPr lang="en-US" dirty="0" err="1" smtClean="0"/>
              <a:t>lfe</a:t>
            </a:r>
            <a:r>
              <a:rPr lang="en-US" dirty="0" smtClean="0"/>
              <a:t>. </a:t>
            </a:r>
          </a:p>
          <a:p>
            <a:r>
              <a:rPr lang="en-US" dirty="0" smtClean="0"/>
              <a:t>Sir William </a:t>
            </a:r>
            <a:r>
              <a:rPr lang="en-US" dirty="0" err="1" smtClean="0"/>
              <a:t>Harbord</a:t>
            </a:r>
            <a:r>
              <a:rPr lang="en-US" dirty="0" smtClean="0"/>
              <a:t>, 1810 by </a:t>
            </a:r>
            <a:r>
              <a:rPr lang="en-US" dirty="0" err="1" smtClean="0"/>
              <a:t>Edridge</a:t>
            </a:r>
            <a:r>
              <a:rPr lang="en-US" dirty="0" smtClean="0"/>
              <a:t>, The other major influence on men’s fashion:</a:t>
            </a:r>
            <a:r>
              <a:rPr lang="en-US" baseline="0" dirty="0" smtClean="0"/>
              <a:t> military pantaloons – wool knit to cling and stretch.</a:t>
            </a:r>
          </a:p>
          <a:p>
            <a:r>
              <a:rPr lang="en-US" baseline="0" dirty="0" smtClean="0"/>
              <a:t>Brummel – Prince Regent’s regiment – consulted on uniform: </a:t>
            </a:r>
            <a:r>
              <a:rPr lang="en-US" dirty="0" smtClean="0"/>
              <a:t>The </a:t>
            </a:r>
            <a:r>
              <a:rPr lang="en-US" b="1" dirty="0" smtClean="0"/>
              <a:t>10th Royal Hussars (Prince of Wales's Own)</a:t>
            </a:r>
            <a:r>
              <a:rPr lang="en-US" dirty="0" smtClean="0"/>
              <a:t> was a </a:t>
            </a:r>
            <a:r>
              <a:rPr lang="en-US" dirty="0" smtClean="0">
                <a:hlinkClick r:id="rId3" tooltip="Cavalry regiments of the British Army"/>
              </a:rPr>
              <a:t>cavalry regiment</a:t>
            </a:r>
            <a:r>
              <a:rPr lang="en-US" dirty="0" smtClean="0"/>
              <a:t> of the </a:t>
            </a:r>
            <a:r>
              <a:rPr lang="en-US" dirty="0" smtClean="0">
                <a:hlinkClick r:id="rId4" tooltip="British Army"/>
              </a:rPr>
              <a:t>British Army</a:t>
            </a:r>
            <a:r>
              <a:rPr lang="en-US" dirty="0" smtClean="0"/>
              <a:t> from 1715 to 1969.</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34</a:t>
            </a:fld>
            <a:endParaRPr lang="en-US"/>
          </a:p>
        </p:txBody>
      </p:sp>
    </p:spTree>
    <p:extLst>
      <p:ext uri="{BB962C8B-B14F-4D97-AF65-F5344CB8AC3E}">
        <p14:creationId xmlns:p14="http://schemas.microsoft.com/office/powerpoint/2010/main" val="12216943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she had brothers in the Navy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Captain </a:t>
            </a:r>
            <a:r>
              <a:rPr lang="en-US" dirty="0" err="1" smtClean="0"/>
              <a:t>Hoste</a:t>
            </a:r>
            <a:r>
              <a:rPr lang="en-US" dirty="0" smtClean="0"/>
              <a:t> 1811</a:t>
            </a:r>
            <a:r>
              <a:rPr lang="en-US" baseline="0" dirty="0" smtClean="0"/>
              <a:t> by </a:t>
            </a:r>
            <a:r>
              <a:rPr lang="en-US" dirty="0" err="1" smtClean="0"/>
              <a:t>Edridge</a:t>
            </a:r>
            <a:r>
              <a:rPr lang="en-US" dirty="0" smtClean="0"/>
              <a:t>. Sailor’s trousers</a:t>
            </a:r>
          </a:p>
          <a:p>
            <a:r>
              <a:rPr lang="en-US" dirty="0" smtClean="0"/>
              <a:t>People in park, 1807. The young man shows</a:t>
            </a:r>
            <a:r>
              <a:rPr lang="en-US" baseline="0" dirty="0" smtClean="0"/>
              <a:t> nautical influence - </a:t>
            </a:r>
            <a:r>
              <a:rPr lang="en-US" dirty="0" smtClean="0"/>
              <a:t>adopts the Navy uniform look.</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35</a:t>
            </a:fld>
            <a:endParaRPr lang="en-US"/>
          </a:p>
        </p:txBody>
      </p:sp>
    </p:spTree>
    <p:extLst>
      <p:ext uri="{BB962C8B-B14F-4D97-AF65-F5344CB8AC3E}">
        <p14:creationId xmlns:p14="http://schemas.microsoft.com/office/powerpoint/2010/main" val="850214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Rolinda</a:t>
            </a:r>
            <a:r>
              <a:rPr lang="en-US" dirty="0" smtClean="0"/>
              <a:t> </a:t>
            </a:r>
            <a:r>
              <a:rPr lang="en-US" dirty="0" err="1" smtClean="0"/>
              <a:t>Sharples</a:t>
            </a:r>
            <a:r>
              <a:rPr lang="en-US" dirty="0" smtClean="0"/>
              <a:t> “The Cloak Room at the Assembly</a:t>
            </a:r>
            <a:r>
              <a:rPr lang="en-US" baseline="0" dirty="0" smtClean="0"/>
              <a:t> Rooms at Clifton”</a:t>
            </a:r>
            <a:r>
              <a:rPr lang="en-US" dirty="0" smtClean="0"/>
              <a:t>1818: </a:t>
            </a:r>
            <a:r>
              <a:rPr lang="en-US" dirty="0" err="1" smtClean="0"/>
              <a:t>Sharples</a:t>
            </a:r>
            <a:r>
              <a:rPr lang="en-US" baseline="0" dirty="0" smtClean="0"/>
              <a:t> s</a:t>
            </a:r>
            <a:r>
              <a:rPr lang="en-US" dirty="0" smtClean="0"/>
              <a:t>hows examples of all </a:t>
            </a:r>
            <a:r>
              <a:rPr lang="en-US" dirty="0" err="1" smtClean="0"/>
              <a:t>mens</a:t>
            </a:r>
            <a:r>
              <a:rPr lang="en-US" dirty="0" smtClean="0"/>
              <a:t> options. The older gentleman on the left wears</a:t>
            </a:r>
            <a:r>
              <a:rPr lang="en-US" baseline="0" dirty="0" smtClean="0"/>
              <a:t> grey/light silk breeches, the army men are in their uniforms with pantaloons, the thirty-something husband in the middle wears black breeches while the young flirt wears trousers. Also note the impossibly tiny bodices on the women’s gowns.  For more on Clifton Assembly see http://</a:t>
            </a:r>
            <a:r>
              <a:rPr lang="en-US" baseline="0" dirty="0" err="1" smtClean="0"/>
              <a:t>www.thespasdirectory.com</a:t>
            </a:r>
            <a:r>
              <a:rPr lang="en-US" baseline="0" dirty="0" smtClean="0"/>
              <a:t>/</a:t>
            </a:r>
            <a:r>
              <a:rPr lang="en-US" baseline="0" dirty="0" err="1" smtClean="0"/>
              <a:t>profilego.asp?ref</a:t>
            </a:r>
            <a:r>
              <a:rPr lang="en-US" baseline="0" dirty="0" smtClean="0"/>
              <a:t>=2841393B</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36</a:t>
            </a:fld>
            <a:endParaRPr lang="en-US"/>
          </a:p>
        </p:txBody>
      </p:sp>
    </p:spTree>
    <p:extLst>
      <p:ext uri="{BB962C8B-B14F-4D97-AF65-F5344CB8AC3E}">
        <p14:creationId xmlns:p14="http://schemas.microsoft.com/office/powerpoint/2010/main" val="38024776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 Cruickshank</a:t>
            </a:r>
          </a:p>
          <a:p>
            <a:r>
              <a:rPr lang="en-US" dirty="0" smtClean="0"/>
              <a:t>“Dammit I really believe I must take off my cravat or I shall never</a:t>
            </a:r>
            <a:r>
              <a:rPr lang="en-US" baseline="0" dirty="0" smtClean="0"/>
              <a:t> get my </a:t>
            </a:r>
            <a:r>
              <a:rPr lang="en-US" baseline="0" dirty="0" err="1" smtClean="0"/>
              <a:t>trwosers</a:t>
            </a:r>
            <a:r>
              <a:rPr lang="en-US" baseline="0" dirty="0" smtClean="0"/>
              <a:t> on</a:t>
            </a:r>
            <a:r>
              <a:rPr lang="is-IS" baseline="0" dirty="0" smtClean="0"/>
              <a:t>…”</a:t>
            </a:r>
          </a:p>
          <a:p>
            <a:r>
              <a:rPr lang="is-IS" baseline="0" dirty="0" smtClean="0"/>
              <a:t>“Pon honour Tom, you are a charming figure! You’ll captivate the girsl to a nicety!!”</a:t>
            </a:r>
          </a:p>
          <a:p>
            <a:r>
              <a:rPr lang="is-IS" baseline="0" dirty="0" smtClean="0"/>
              <a:t>“Do you think so Charles? I shall look more the thing when I get my other calf on.”</a:t>
            </a:r>
          </a:p>
          <a:p>
            <a:r>
              <a:rPr lang="is-IS" baseline="0" dirty="0" smtClean="0"/>
              <a:t>“Dear me, this is hardley stiff enough. I wish I had another sheet of foolscap.”</a:t>
            </a:r>
          </a:p>
          <a:p>
            <a:r>
              <a:rPr lang="is-IS" baseline="0" dirty="0" smtClean="0"/>
              <a:t>“You’ll find some to spare in my breeches.”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37</a:t>
            </a:fld>
            <a:endParaRPr lang="en-US"/>
          </a:p>
        </p:txBody>
      </p:sp>
    </p:spTree>
    <p:extLst>
      <p:ext uri="{BB962C8B-B14F-4D97-AF65-F5344CB8AC3E}">
        <p14:creationId xmlns:p14="http://schemas.microsoft.com/office/powerpoint/2010/main" val="2188883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many people had their clothing made by tailors (men’s clothing but also women’s riding habits) or </a:t>
            </a:r>
            <a:r>
              <a:rPr lang="en-US" dirty="0" err="1" smtClean="0"/>
              <a:t>modistes</a:t>
            </a:r>
            <a:r>
              <a:rPr lang="en-US" dirty="0" smtClean="0"/>
              <a:t>/dressmakers,</a:t>
            </a:r>
            <a:r>
              <a:rPr lang="en-US" baseline="0" dirty="0" smtClean="0"/>
              <a:t> people often made or at least trimmed and finished, their own. But shirts and shifts were usually made by the women in the family. The cut was simple and extremely economical, using all the width of the linen. The “workbasket” was always to hand with shirts/shifts to be sewn.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38</a:t>
            </a:fld>
            <a:endParaRPr lang="en-US"/>
          </a:p>
        </p:txBody>
      </p:sp>
    </p:spTree>
    <p:extLst>
      <p:ext uri="{BB962C8B-B14F-4D97-AF65-F5344CB8AC3E}">
        <p14:creationId xmlns:p14="http://schemas.microsoft.com/office/powerpoint/2010/main" val="1684654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for a slightly more interesting view of a well made shirt</a:t>
            </a:r>
            <a:r>
              <a:rPr lang="is-IS" dirty="0" smtClean="0"/>
              <a:t>…</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39</a:t>
            </a:fld>
            <a:endParaRPr lang="en-US"/>
          </a:p>
        </p:txBody>
      </p:sp>
    </p:spTree>
    <p:extLst>
      <p:ext uri="{BB962C8B-B14F-4D97-AF65-F5344CB8AC3E}">
        <p14:creationId xmlns:p14="http://schemas.microsoft.com/office/powerpoint/2010/main" val="8222627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1809</a:t>
            </a:r>
          </a:p>
          <a:p>
            <a:r>
              <a:rPr lang="en-US" dirty="0" smtClean="0"/>
              <a:t>EXPLAIN morning dress (until dinner),walking/afternoon/promenade,</a:t>
            </a:r>
            <a:r>
              <a:rPr lang="en-US" baseline="0" dirty="0" smtClean="0"/>
              <a:t> evening/full/ball dress “look”</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41</a:t>
            </a:fld>
            <a:endParaRPr lang="en-US"/>
          </a:p>
        </p:txBody>
      </p:sp>
    </p:spTree>
    <p:extLst>
      <p:ext uri="{BB962C8B-B14F-4D97-AF65-F5344CB8AC3E}">
        <p14:creationId xmlns:p14="http://schemas.microsoft.com/office/powerpoint/2010/main" val="19623274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up</a:t>
            </a:r>
            <a:r>
              <a:rPr lang="en-US" baseline="0" dirty="0" smtClean="0"/>
              <a:t> on the latest fashion were American women</a:t>
            </a:r>
          </a:p>
          <a:p>
            <a:r>
              <a:rPr lang="en-US" baseline="0" dirty="0" smtClean="0"/>
              <a:t>Before extensive copyright laws scissors editing was the accepted practice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42</a:t>
            </a:fld>
            <a:endParaRPr lang="en-US"/>
          </a:p>
        </p:txBody>
      </p:sp>
    </p:spTree>
    <p:extLst>
      <p:ext uri="{BB962C8B-B14F-4D97-AF65-F5344CB8AC3E}">
        <p14:creationId xmlns:p14="http://schemas.microsoft.com/office/powerpoint/2010/main" val="688301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“six shifts” i.e. enough fabric to make them, not ready made.</a:t>
            </a:r>
          </a:p>
          <a:p>
            <a:r>
              <a:rPr lang="en-US" dirty="0" smtClean="0"/>
              <a:t>21 shillings for Emma = about $95 in 2011 so 3s</a:t>
            </a:r>
            <a:r>
              <a:rPr lang="en-US" baseline="0" dirty="0" smtClean="0"/>
              <a:t> 6d is about $14/yd.</a:t>
            </a:r>
            <a:endParaRPr lang="en-US" dirty="0" smtClean="0"/>
          </a:p>
          <a:p>
            <a:r>
              <a:rPr lang="en-US" dirty="0" smtClean="0"/>
              <a:t>20 shillings in a pound, 12 pence in a shilling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Dr. Eric Nye - http://</a:t>
            </a:r>
            <a:r>
              <a:rPr lang="en-US" dirty="0" err="1" smtClean="0"/>
              <a:t>uwacadweb.uwyo.edu</a:t>
            </a:r>
            <a:r>
              <a:rPr lang="en-US" dirty="0" smtClean="0"/>
              <a:t>/</a:t>
            </a:r>
            <a:r>
              <a:rPr lang="en-US" dirty="0" err="1" smtClean="0"/>
              <a:t>numimage</a:t>
            </a:r>
            <a:r>
              <a:rPr lang="en-US" dirty="0" smtClean="0"/>
              <a:t>/currency%20conversion.htm “</a:t>
            </a:r>
            <a:r>
              <a:rPr lang="en-US" sz="1200" b="1" kern="1200" dirty="0" smtClean="0">
                <a:solidFill>
                  <a:schemeClr val="tx1"/>
                </a:solidFill>
                <a:effectLst/>
                <a:latin typeface="+mn-lt"/>
                <a:ea typeface="+mn-ea"/>
                <a:cs typeface="+mn-cs"/>
              </a:rPr>
              <a:t>A Method for Determining Historical Monetary Values</a:t>
            </a:r>
            <a:r>
              <a:rPr lang="en-US" sz="1200" b="0" kern="1200" dirty="0" smtClean="0">
                <a:solidFill>
                  <a:schemeClr val="tx1"/>
                </a:solidFill>
                <a:effectLst/>
                <a:latin typeface="+mn-lt"/>
                <a:ea typeface="+mn-ea"/>
                <a:cs typeface="+mn-cs"/>
              </a:rPr>
              <a:t>”</a:t>
            </a:r>
            <a:endParaRPr lang="en-US" b="1"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43</a:t>
            </a:fld>
            <a:endParaRPr lang="en-US"/>
          </a:p>
        </p:txBody>
      </p:sp>
    </p:spTree>
    <p:extLst>
      <p:ext uri="{BB962C8B-B14F-4D97-AF65-F5344CB8AC3E}">
        <p14:creationId xmlns:p14="http://schemas.microsoft.com/office/powerpoint/2010/main" val="524133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number of questions we can consider when looking at clothing in Jane Austen’s time.</a:t>
            </a:r>
          </a:p>
          <a:p>
            <a:endParaRPr lang="en-US" dirty="0" smtClean="0"/>
          </a:p>
          <a:p>
            <a:r>
              <a:rPr lang="en-US" dirty="0" smtClean="0"/>
              <a:t>Personally: in her letters</a:t>
            </a:r>
          </a:p>
          <a:p>
            <a:endParaRPr lang="en-US" dirty="0" smtClean="0"/>
          </a:p>
          <a:p>
            <a:r>
              <a:rPr lang="en-US" dirty="0" smtClean="0"/>
              <a:t>Of course – how did it change – her</a:t>
            </a:r>
            <a:r>
              <a:rPr lang="en-US" baseline="0" dirty="0" smtClean="0"/>
              <a:t> life aligns with one of the most revolutionary periods in fashion history.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a:t>
            </a:fld>
            <a:endParaRPr lang="en-US"/>
          </a:p>
        </p:txBody>
      </p:sp>
    </p:spTree>
    <p:extLst>
      <p:ext uri="{BB962C8B-B14F-4D97-AF65-F5344CB8AC3E}">
        <p14:creationId xmlns:p14="http://schemas.microsoft.com/office/powerpoint/2010/main" val="707883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Wpmens</a:t>
            </a:r>
            <a:r>
              <a:rPr lang="en-US" dirty="0" smtClean="0"/>
              <a:t>’ shifts were cut similar to men’s shirts but by the 19</a:t>
            </a:r>
            <a:r>
              <a:rPr lang="en-US" baseline="30000" dirty="0" smtClean="0"/>
              <a:t>th</a:t>
            </a:r>
            <a:r>
              <a:rPr lang="en-US" dirty="0" smtClean="0"/>
              <a:t> century were more </a:t>
            </a:r>
            <a:r>
              <a:rPr lang="en-US" dirty="0" err="1" smtClean="0"/>
              <a:t>a-line</a:t>
            </a:r>
            <a:r>
              <a:rPr lang="en-US" dirty="0" smtClean="0"/>
              <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44</a:t>
            </a:fld>
            <a:endParaRPr lang="en-US"/>
          </a:p>
        </p:txBody>
      </p:sp>
    </p:spTree>
    <p:extLst>
      <p:ext uri="{BB962C8B-B14F-4D97-AF65-F5344CB8AC3E}">
        <p14:creationId xmlns:p14="http://schemas.microsoft.com/office/powerpoint/2010/main" val="4151400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46</a:t>
            </a:fld>
            <a:endParaRPr lang="en-US"/>
          </a:p>
        </p:txBody>
      </p:sp>
    </p:spTree>
    <p:extLst>
      <p:ext uri="{BB962C8B-B14F-4D97-AF65-F5344CB8AC3E}">
        <p14:creationId xmlns:p14="http://schemas.microsoft.com/office/powerpoint/2010/main" val="3334741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Rowlandson,</a:t>
            </a:r>
            <a:r>
              <a:rPr lang="en-US" baseline="0" dirty="0" smtClean="0"/>
              <a:t> 1800, </a:t>
            </a:r>
            <a:r>
              <a:rPr lang="en-US" dirty="0" smtClean="0"/>
              <a:t> “Exhibition Stair Case” at Somerset House leading to the gallery</a:t>
            </a:r>
            <a:r>
              <a:rPr lang="en-US" baseline="0" dirty="0" smtClean="0"/>
              <a:t> of the Royal Academy of Art (pres. Sir Joshua Reynolds)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48</a:t>
            </a:fld>
            <a:endParaRPr lang="en-US"/>
          </a:p>
        </p:txBody>
      </p:sp>
    </p:spTree>
    <p:extLst>
      <p:ext uri="{BB962C8B-B14F-4D97-AF65-F5344CB8AC3E}">
        <p14:creationId xmlns:p14="http://schemas.microsoft.com/office/powerpoint/2010/main" val="468604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 you wear under</a:t>
            </a:r>
            <a:r>
              <a:rPr lang="en-US" baseline="0" dirty="0" smtClean="0"/>
              <a:t> those lightweight narrow gowns? What is the ideal and how do you achieve it: columns</a:t>
            </a:r>
            <a:endParaRPr lang="en-US" dirty="0" smtClean="0"/>
          </a:p>
          <a:p>
            <a:r>
              <a:rPr lang="en-US" dirty="0" smtClean="0"/>
              <a:t>This corset is missing it’s busk and boning but you can see that it has few bone</a:t>
            </a:r>
            <a:r>
              <a:rPr lang="en-US" baseline="0" dirty="0" smtClean="0"/>
              <a:t> channels and </a:t>
            </a:r>
            <a:r>
              <a:rPr lang="en-US" dirty="0" smtClean="0"/>
              <a:t>a gathered bodice</a:t>
            </a:r>
            <a:r>
              <a:rPr lang="en-US" baseline="0" dirty="0" smtClean="0"/>
              <a:t> like the gowns under which it would have been worn.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49</a:t>
            </a:fld>
            <a:endParaRPr lang="en-US"/>
          </a:p>
        </p:txBody>
      </p:sp>
    </p:spTree>
    <p:extLst>
      <p:ext uri="{BB962C8B-B14F-4D97-AF65-F5344CB8AC3E}">
        <p14:creationId xmlns:p14="http://schemas.microsoft.com/office/powerpoint/2010/main" val="29165405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Unlike</a:t>
            </a:r>
            <a:r>
              <a:rPr lang="en-US" baseline="0" dirty="0" smtClean="0"/>
              <a:t> the ornate petticoats of the earlier 18</a:t>
            </a:r>
            <a:r>
              <a:rPr lang="en-US" baseline="30000" dirty="0" smtClean="0"/>
              <a:t>th</a:t>
            </a:r>
            <a:r>
              <a:rPr lang="en-US" baseline="0" dirty="0" smtClean="0"/>
              <a:t> cent, turn of- and early 19</a:t>
            </a:r>
            <a:r>
              <a:rPr lang="en-US" baseline="30000" dirty="0" smtClean="0"/>
              <a:t>th</a:t>
            </a:r>
            <a:r>
              <a:rPr lang="en-US" baseline="0" dirty="0" smtClean="0"/>
              <a:t> century petticoats were sometimes meant to be seen, sometimes not.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50</a:t>
            </a:fld>
            <a:endParaRPr lang="en-US"/>
          </a:p>
        </p:txBody>
      </p:sp>
    </p:spTree>
    <p:extLst>
      <p:ext uri="{BB962C8B-B14F-4D97-AF65-F5344CB8AC3E}">
        <p14:creationId xmlns:p14="http://schemas.microsoft.com/office/powerpoint/2010/main" val="17478448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Caps for sleeping, caps for morning wear, caps to wear</a:t>
            </a:r>
            <a:r>
              <a:rPr lang="en-US" baseline="0" dirty="0" smtClean="0"/>
              <a:t> under bonnets, even evening at homes. Morning wear caps could be quite ornate with embroidery, lace, ribbons, and flowers.</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51</a:t>
            </a:fld>
            <a:endParaRPr lang="en-US"/>
          </a:p>
        </p:txBody>
      </p:sp>
    </p:spTree>
    <p:extLst>
      <p:ext uri="{BB962C8B-B14F-4D97-AF65-F5344CB8AC3E}">
        <p14:creationId xmlns:p14="http://schemas.microsoft.com/office/powerpoint/2010/main" val="30288793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fine cotton lawn (rarely</a:t>
            </a:r>
            <a:r>
              <a:rPr lang="en-US" baseline="0" dirty="0" smtClean="0"/>
              <a:t> ever linen) garment meant to fill in the neckline. Usually worn for day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52</a:t>
            </a:fld>
            <a:endParaRPr lang="en-US"/>
          </a:p>
        </p:txBody>
      </p:sp>
    </p:spTree>
    <p:extLst>
      <p:ext uri="{BB962C8B-B14F-4D97-AF65-F5344CB8AC3E}">
        <p14:creationId xmlns:p14="http://schemas.microsoft.com/office/powerpoint/2010/main" val="1696779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gowns – we’ll get back</a:t>
            </a:r>
            <a:r>
              <a:rPr lang="en-US" baseline="0" dirty="0" smtClean="0"/>
              <a:t> to in a minute – first some accessories and outerwear</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53</a:t>
            </a:fld>
            <a:endParaRPr lang="en-US"/>
          </a:p>
        </p:txBody>
      </p:sp>
    </p:spTree>
    <p:extLst>
      <p:ext uri="{BB962C8B-B14F-4D97-AF65-F5344CB8AC3E}">
        <p14:creationId xmlns:p14="http://schemas.microsoft.com/office/powerpoint/2010/main" val="9503908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Afternoon Dress – Walking Dress – Promenade - Carriage Dress: </a:t>
            </a:r>
            <a:r>
              <a:rPr lang="en-US" dirty="0" err="1" smtClean="0"/>
              <a:t>Spencers</a:t>
            </a:r>
            <a:r>
              <a:rPr lang="en-US" dirty="0" smtClean="0"/>
              <a:t>, named after Lord Spencer, were short jackets, often military-inspired. In recent movies there seems to be a trend to make them shorter in the back</a:t>
            </a:r>
            <a:r>
              <a:rPr lang="en-US" baseline="0" dirty="0" smtClean="0"/>
              <a:t> than the gown they are being worn with, i.e. hem is above the waistline of dress. I’ve never seen any pictured this way so it looks odd to 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54</a:t>
            </a:fld>
            <a:endParaRPr lang="en-US"/>
          </a:p>
        </p:txBody>
      </p:sp>
    </p:spTree>
    <p:extLst>
      <p:ext uri="{BB962C8B-B14F-4D97-AF65-F5344CB8AC3E}">
        <p14:creationId xmlns:p14="http://schemas.microsoft.com/office/powerpoint/2010/main" val="40918070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examples are post-1815, of silk, showing the richness of detail that became the hallmark of pelisses at this time.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55</a:t>
            </a:fld>
            <a:endParaRPr lang="en-US"/>
          </a:p>
        </p:txBody>
      </p:sp>
    </p:spTree>
    <p:extLst>
      <p:ext uri="{BB962C8B-B14F-4D97-AF65-F5344CB8AC3E}">
        <p14:creationId xmlns:p14="http://schemas.microsoft.com/office/powerpoint/2010/main" val="2396561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Clothing and fashion are</a:t>
            </a:r>
            <a:r>
              <a:rPr lang="en-US" dirty="0" smtClean="0"/>
              <a:t> mentioned rarely but</a:t>
            </a:r>
            <a:r>
              <a:rPr lang="en-US" baseline="0" dirty="0" smtClean="0"/>
              <a:t> when they are it is “never irrelevantly” Thompson</a:t>
            </a:r>
          </a:p>
          <a:p>
            <a:r>
              <a:rPr lang="en-US" baseline="0" dirty="0" smtClean="0"/>
              <a:t>So let’s try a little test. </a:t>
            </a:r>
          </a:p>
          <a:p>
            <a:r>
              <a:rPr lang="en-US" baseline="0" dirty="0" smtClean="0"/>
              <a:t>Can you identify the character from either these descriptions or this speech.</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a:t>
            </a:fld>
            <a:endParaRPr lang="en-US"/>
          </a:p>
        </p:txBody>
      </p:sp>
    </p:spTree>
    <p:extLst>
      <p:ext uri="{BB962C8B-B14F-4D97-AF65-F5344CB8AC3E}">
        <p14:creationId xmlns:p14="http://schemas.microsoft.com/office/powerpoint/2010/main" val="17258687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Riding Habits, often</a:t>
            </a:r>
            <a:r>
              <a:rPr lang="en-US" baseline="0" dirty="0" smtClean="0"/>
              <a:t> (usually?) made by tailors instead of dressmakers.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56</a:t>
            </a:fld>
            <a:endParaRPr lang="en-US"/>
          </a:p>
        </p:txBody>
      </p:sp>
    </p:spTree>
    <p:extLst>
      <p:ext uri="{BB962C8B-B14F-4D97-AF65-F5344CB8AC3E}">
        <p14:creationId xmlns:p14="http://schemas.microsoft.com/office/powerpoint/2010/main" val="19209929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1819, 1810, 1816. Women in</a:t>
            </a:r>
            <a:r>
              <a:rPr lang="en-US" baseline="0" dirty="0" smtClean="0"/>
              <a:t> mourning were typically depicted draped over urns, statues, tombstones…The broach is a piece of hair jewelry – the weeping willow is made of hair. There were several royal deaths in the years after Austen’s death so fashion magazines provided suitable clothing.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57</a:t>
            </a:fld>
            <a:endParaRPr lang="en-US"/>
          </a:p>
        </p:txBody>
      </p:sp>
    </p:spTree>
    <p:extLst>
      <p:ext uri="{BB962C8B-B14F-4D97-AF65-F5344CB8AC3E}">
        <p14:creationId xmlns:p14="http://schemas.microsoft.com/office/powerpoint/2010/main" val="9402183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58</a:t>
            </a:fld>
            <a:endParaRPr lang="en-US"/>
          </a:p>
        </p:txBody>
      </p:sp>
    </p:spTree>
    <p:extLst>
      <p:ext uri="{BB962C8B-B14F-4D97-AF65-F5344CB8AC3E}">
        <p14:creationId xmlns:p14="http://schemas.microsoft.com/office/powerpoint/2010/main" val="9763503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Earliest had small heels, these have flat heels and pointed toes. Later shoes would have rounded, then squared toes (Victorian)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59</a:t>
            </a:fld>
            <a:endParaRPr lang="en-US"/>
          </a:p>
        </p:txBody>
      </p:sp>
    </p:spTree>
    <p:extLst>
      <p:ext uri="{BB962C8B-B14F-4D97-AF65-F5344CB8AC3E}">
        <p14:creationId xmlns:p14="http://schemas.microsoft.com/office/powerpoint/2010/main" val="19679057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Bonnet: Metropolitan Museum of Art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61</a:t>
            </a:fld>
            <a:endParaRPr lang="en-US"/>
          </a:p>
        </p:txBody>
      </p:sp>
    </p:spTree>
    <p:extLst>
      <p:ext uri="{BB962C8B-B14F-4D97-AF65-F5344CB8AC3E}">
        <p14:creationId xmlns:p14="http://schemas.microsoft.com/office/powerpoint/2010/main" val="7360775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Dec. 1814 bonnets and hats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63</a:t>
            </a:fld>
            <a:endParaRPr lang="en-US"/>
          </a:p>
        </p:txBody>
      </p:sp>
    </p:spTree>
    <p:extLst>
      <p:ext uri="{BB962C8B-B14F-4D97-AF65-F5344CB8AC3E}">
        <p14:creationId xmlns:p14="http://schemas.microsoft.com/office/powerpoint/2010/main" val="16753657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 specific rules about number of feathers, decoration, etc. Extremely expensive.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64</a:t>
            </a:fld>
            <a:endParaRPr lang="en-US"/>
          </a:p>
        </p:txBody>
      </p:sp>
    </p:spTree>
    <p:extLst>
      <p:ext uri="{BB962C8B-B14F-4D97-AF65-F5344CB8AC3E}">
        <p14:creationId xmlns:p14="http://schemas.microsoft.com/office/powerpoint/2010/main" val="7893738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Unfortunately the rules about hoop</a:t>
            </a:r>
            <a:r>
              <a:rPr lang="en-US" baseline="0" dirty="0" smtClean="0"/>
              <a:t> width did not change before waists went up!</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65</a:t>
            </a:fld>
            <a:endParaRPr lang="en-US"/>
          </a:p>
        </p:txBody>
      </p:sp>
    </p:spTree>
    <p:extLst>
      <p:ext uri="{BB962C8B-B14F-4D97-AF65-F5344CB8AC3E}">
        <p14:creationId xmlns:p14="http://schemas.microsoft.com/office/powerpoint/2010/main" val="7618652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covered one of the most tumultuous in fashion history.</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Talk about volume – where’s the bulge – fashion silhouettes morph from vertical to horizontal to vertical and back, with an occasional foray into bustles.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66</a:t>
            </a:fld>
            <a:endParaRPr lang="en-US"/>
          </a:p>
        </p:txBody>
      </p:sp>
    </p:spTree>
    <p:extLst>
      <p:ext uri="{BB962C8B-B14F-4D97-AF65-F5344CB8AC3E}">
        <p14:creationId xmlns:p14="http://schemas.microsoft.com/office/powerpoint/2010/main" val="39943750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tend to think of this entire period as that of “high waists” but the details of fashions actually changed quite a bit. While writing her early works, Austen would have dressed differently than she would have while writing later works, and would have envisioned her characters differently as well.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67</a:t>
            </a:fld>
            <a:endParaRPr lang="en-US"/>
          </a:p>
        </p:txBody>
      </p:sp>
    </p:spTree>
    <p:extLst>
      <p:ext uri="{BB962C8B-B14F-4D97-AF65-F5344CB8AC3E}">
        <p14:creationId xmlns:p14="http://schemas.microsoft.com/office/powerpoint/2010/main" val="2144316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Awareness of shooting jacket—the country life attire influence.</a:t>
            </a:r>
            <a:r>
              <a:rPr lang="en-US" baseline="0" dirty="0" smtClean="0"/>
              <a:t> This picture is a bit deceptive as regards the quote. The rider would have walked to go shooting with the object to bring back birds. If hunting (hunting=fox hunting), they would have been riding. If they were hunting on foot, and it was not their property or they did not have permission of the property owner, they might have been arrested for poaching.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a:t>
            </a:fld>
            <a:endParaRPr lang="en-US"/>
          </a:p>
        </p:txBody>
      </p:sp>
    </p:spTree>
    <p:extLst>
      <p:ext uri="{BB962C8B-B14F-4D97-AF65-F5344CB8AC3E}">
        <p14:creationId xmlns:p14="http://schemas.microsoft.com/office/powerpoint/2010/main" val="3535114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generational reaction of horror! In one generation we went from wide</a:t>
            </a:r>
            <a:r>
              <a:rPr lang="en-US" baseline="0" dirty="0" smtClean="0"/>
              <a:t> and heavy to narrow and light in an exceedingly short amount of time. But it </a:t>
            </a:r>
            <a:r>
              <a:rPr lang="en-US" baseline="0" dirty="0" err="1" smtClean="0"/>
              <a:t>didn</a:t>
            </a:r>
            <a:r>
              <a:rPr lang="fr-FR" baseline="0" dirty="0" smtClean="0"/>
              <a:t>’</a:t>
            </a:r>
            <a:r>
              <a:rPr lang="en-US" baseline="0" dirty="0" smtClean="0"/>
              <a:t>t stop there.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68</a:t>
            </a:fld>
            <a:endParaRPr lang="en-US"/>
          </a:p>
        </p:txBody>
      </p:sp>
    </p:spTree>
    <p:extLst>
      <p:ext uri="{BB962C8B-B14F-4D97-AF65-F5344CB8AC3E}">
        <p14:creationId xmlns:p14="http://schemas.microsoft.com/office/powerpoint/2010/main" val="14357532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Stays,</a:t>
            </a:r>
            <a:r>
              <a:rPr lang="en-US" baseline="0" dirty="0" smtClean="0"/>
              <a:t> Hoops and shift – Kyoto Museum. Additional stays, Fleming Museum. Though the cut and boning layout evolved to be quite efficient by </a:t>
            </a:r>
            <a:r>
              <a:rPr lang="en-US" baseline="0" dirty="0" err="1" smtClean="0"/>
              <a:t>centurr’s</a:t>
            </a:r>
            <a:r>
              <a:rPr lang="en-US" baseline="0" dirty="0" smtClean="0"/>
              <a:t> end, the 18</a:t>
            </a:r>
            <a:r>
              <a:rPr lang="en-US" baseline="30000" dirty="0" smtClean="0"/>
              <a:t>th</a:t>
            </a:r>
            <a:r>
              <a:rPr lang="en-US" baseline="0" dirty="0" smtClean="0"/>
              <a:t> century corset in general had “wall-to-wall” boning and was designed to create a barrel shape with rounded neckline. It was not about nipping in the waist, although from the front your waist might look smaller (from the side it would look larger).</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69</a:t>
            </a:fld>
            <a:endParaRPr lang="en-US"/>
          </a:p>
        </p:txBody>
      </p:sp>
    </p:spTree>
    <p:extLst>
      <p:ext uri="{BB962C8B-B14F-4D97-AF65-F5344CB8AC3E}">
        <p14:creationId xmlns:p14="http://schemas.microsoft.com/office/powerpoint/2010/main" val="41362622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little trip back in time: draping, fitting, shaping. With fitting: 14</a:t>
            </a:r>
            <a:r>
              <a:rPr lang="en-US" baseline="30000" dirty="0" smtClean="0"/>
              <a:t>th</a:t>
            </a:r>
            <a:r>
              <a:rPr lang="en-US" dirty="0" smtClean="0"/>
              <a:t> cent. Fitted, 15</a:t>
            </a:r>
            <a:r>
              <a:rPr lang="en-US" baseline="30000" dirty="0" smtClean="0"/>
              <a:t>th</a:t>
            </a:r>
            <a:r>
              <a:rPr lang="en-US" dirty="0" smtClean="0"/>
              <a:t> - vertical, 16</a:t>
            </a:r>
            <a:r>
              <a:rPr lang="en-US" baseline="30000" dirty="0" smtClean="0"/>
              <a:t>th</a:t>
            </a:r>
            <a:r>
              <a:rPr lang="en-US" dirty="0" smtClean="0"/>
              <a:t> - horizontal, vertical, horizontal. Since the 16</a:t>
            </a:r>
            <a:r>
              <a:rPr lang="en-US" baseline="30000" dirty="0" smtClean="0"/>
              <a:t>th</a:t>
            </a:r>
            <a:r>
              <a:rPr lang="en-US" dirty="0" smtClean="0"/>
              <a:t> century women have been using stays or corsets for</a:t>
            </a:r>
            <a:r>
              <a:rPr lang="en-US" baseline="0" dirty="0" smtClean="0"/>
              <a:t> both support and for shaping. The shape and design of the stays or corsets provides the foundation for the shape of the clothing. </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70</a:t>
            </a:fld>
            <a:endParaRPr lang="en-US"/>
          </a:p>
        </p:txBody>
      </p:sp>
    </p:spTree>
    <p:extLst>
      <p:ext uri="{BB962C8B-B14F-4D97-AF65-F5344CB8AC3E}">
        <p14:creationId xmlns:p14="http://schemas.microsoft.com/office/powerpoint/2010/main" val="18842159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little trip back in time: draping, fitting, shaping. With fitting: 14</a:t>
            </a:r>
            <a:r>
              <a:rPr lang="en-US" baseline="30000" dirty="0" smtClean="0"/>
              <a:t>th</a:t>
            </a:r>
            <a:r>
              <a:rPr lang="en-US" dirty="0" smtClean="0"/>
              <a:t> cent. Fitted, 15</a:t>
            </a:r>
            <a:r>
              <a:rPr lang="en-US" baseline="30000" dirty="0" smtClean="0"/>
              <a:t>th</a:t>
            </a:r>
            <a:r>
              <a:rPr lang="en-US" dirty="0" smtClean="0"/>
              <a:t> - vertical, 16</a:t>
            </a:r>
            <a:r>
              <a:rPr lang="en-US" baseline="30000" dirty="0" smtClean="0"/>
              <a:t>th</a:t>
            </a:r>
            <a:r>
              <a:rPr lang="en-US" dirty="0" smtClean="0"/>
              <a:t> - horizontal, vertical, horizontal. Since the 16</a:t>
            </a:r>
            <a:r>
              <a:rPr lang="en-US" baseline="30000" dirty="0" smtClean="0"/>
              <a:t>th</a:t>
            </a:r>
            <a:r>
              <a:rPr lang="en-US" dirty="0" smtClean="0"/>
              <a:t> century women have been using stays or corsets for</a:t>
            </a:r>
            <a:r>
              <a:rPr lang="en-US" baseline="0" dirty="0" smtClean="0"/>
              <a:t> both support and for shaping. The shape and design of the stays or corsets provides the foundation for the shape of the clothing. </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71</a:t>
            </a:fld>
            <a:endParaRPr lang="en-US"/>
          </a:p>
        </p:txBody>
      </p:sp>
    </p:spTree>
    <p:extLst>
      <p:ext uri="{BB962C8B-B14F-4D97-AF65-F5344CB8AC3E}">
        <p14:creationId xmlns:p14="http://schemas.microsoft.com/office/powerpoint/2010/main" val="18842159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1790</a:t>
            </a:r>
          </a:p>
        </p:txBody>
      </p:sp>
      <p:sp>
        <p:nvSpPr>
          <p:cNvPr id="4" name="Slide Number Placeholder 3"/>
          <p:cNvSpPr>
            <a:spLocks noGrp="1"/>
          </p:cNvSpPr>
          <p:nvPr>
            <p:ph type="sldNum" sz="quarter" idx="10"/>
          </p:nvPr>
        </p:nvSpPr>
        <p:spPr/>
        <p:txBody>
          <a:bodyPr/>
          <a:lstStyle/>
          <a:p>
            <a:fld id="{3E5DDE10-01EB-004C-BFF1-772B727781FC}" type="slidenum">
              <a:rPr lang="en-US" smtClean="0"/>
              <a:t>72</a:t>
            </a:fld>
            <a:endParaRPr lang="en-US"/>
          </a:p>
        </p:txBody>
      </p:sp>
    </p:spTree>
    <p:extLst>
      <p:ext uri="{BB962C8B-B14F-4D97-AF65-F5344CB8AC3E}">
        <p14:creationId xmlns:p14="http://schemas.microsoft.com/office/powerpoint/2010/main" val="38590499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Marie Antoinette’s “chemise</a:t>
            </a:r>
            <a:r>
              <a:rPr lang="en-US" baseline="0" dirty="0" smtClean="0"/>
              <a:t> dress” </a:t>
            </a:r>
            <a:r>
              <a:rPr lang="en-US" dirty="0" smtClean="0"/>
              <a:t>Portrait by Elisabeth Louise </a:t>
            </a:r>
            <a:r>
              <a:rPr lang="en-US" dirty="0" err="1" smtClean="0"/>
              <a:t>Vigée-LeBrun</a:t>
            </a:r>
            <a:r>
              <a:rPr lang="en-US" dirty="0" smtClean="0"/>
              <a:t>,(</a:t>
            </a:r>
            <a:r>
              <a:rPr lang="en-US" dirty="0" err="1" smtClean="0"/>
              <a:t>Veejee</a:t>
            </a:r>
            <a:r>
              <a:rPr lang="en-US" dirty="0" smtClean="0"/>
              <a:t> </a:t>
            </a:r>
            <a:r>
              <a:rPr lang="en-US" dirty="0" err="1" smtClean="0"/>
              <a:t>lebron</a:t>
            </a:r>
            <a:r>
              <a:rPr lang="en-US" dirty="0" smtClean="0"/>
              <a:t>) 1783, dress by Rose </a:t>
            </a:r>
            <a:r>
              <a:rPr lang="en-US" dirty="0" err="1" smtClean="0"/>
              <a:t>Bertin</a:t>
            </a:r>
            <a:endParaRPr lang="en-US" dirty="0" smtClean="0"/>
          </a:p>
          <a:p>
            <a:pPr marL="228600" indent="-228600">
              <a:buAutoNum type="arabicParenR"/>
            </a:pPr>
            <a:r>
              <a:rPr lang="en-US" sz="1200" dirty="0" smtClean="0"/>
              <a:t>August 1784: Georgiana, Duchess of Devonshire, wears a </a:t>
            </a:r>
            <a:r>
              <a:rPr lang="en-US" sz="1200" i="1" dirty="0" smtClean="0"/>
              <a:t>chemise a la </a:t>
            </a:r>
            <a:r>
              <a:rPr lang="en-US" sz="1200" i="1" dirty="0" err="1" smtClean="0"/>
              <a:t>reine</a:t>
            </a:r>
            <a:r>
              <a:rPr lang="en-US" sz="1200" dirty="0" smtClean="0"/>
              <a:t> to a concert</a:t>
            </a:r>
          </a:p>
          <a:p>
            <a:pPr marL="0" indent="0">
              <a:buNone/>
            </a:pPr>
            <a:endParaRPr lang="en-US" dirty="0" smtClean="0"/>
          </a:p>
          <a:p>
            <a:pPr marL="228600" indent="-228600">
              <a:buAutoNum type="arabicParenR"/>
            </a:pPr>
            <a:r>
              <a:rPr lang="en-US" dirty="0" err="1" smtClean="0"/>
              <a:t>Comtesse</a:t>
            </a:r>
            <a:r>
              <a:rPr lang="en-US" baseline="0" dirty="0" smtClean="0"/>
              <a:t> </a:t>
            </a:r>
            <a:r>
              <a:rPr lang="en-US" baseline="0" dirty="0" err="1" smtClean="0"/>
              <a:t>DuBarry</a:t>
            </a:r>
            <a:endParaRPr lang="en-US" dirty="0" smtClean="0"/>
          </a:p>
          <a:p>
            <a:pPr marL="228600" indent="-228600">
              <a:buAutoNum type="arabicParenR"/>
            </a:pPr>
            <a:r>
              <a:rPr lang="en-US" dirty="0" smtClean="0"/>
              <a:t>Jacques</a:t>
            </a:r>
            <a:r>
              <a:rPr lang="en-US" baseline="0" dirty="0" smtClean="0"/>
              <a:t> Louis David (1748-1825) “</a:t>
            </a:r>
            <a:r>
              <a:rPr lang="en-US" b="1" dirty="0" smtClean="0"/>
              <a:t>Antoine-Laurent Lavoisier (1743–1794) and His Wife (Marie-Anne-</a:t>
            </a:r>
            <a:r>
              <a:rPr lang="en-US" b="1" dirty="0" err="1" smtClean="0"/>
              <a:t>Pierrette</a:t>
            </a:r>
            <a:r>
              <a:rPr lang="en-US" b="1" dirty="0" smtClean="0"/>
              <a:t> </a:t>
            </a:r>
            <a:r>
              <a:rPr lang="en-US" b="1" dirty="0" err="1" smtClean="0"/>
              <a:t>Paulze</a:t>
            </a:r>
            <a:r>
              <a:rPr lang="en-US" b="1" dirty="0" smtClean="0"/>
              <a:t>, 1758–1836)</a:t>
            </a:r>
          </a:p>
          <a:p>
            <a:r>
              <a:rPr lang="en-US" b="1" dirty="0" smtClean="0"/>
              <a:t>Date:</a:t>
            </a:r>
            <a:r>
              <a:rPr lang="en-US" dirty="0" smtClean="0"/>
              <a:t> 1788</a:t>
            </a:r>
          </a:p>
          <a:p>
            <a:pPr marL="228600" indent="-228600">
              <a:buAutoNum type="arabicParenR"/>
            </a:pP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73</a:t>
            </a:fld>
            <a:endParaRPr lang="en-US"/>
          </a:p>
        </p:txBody>
      </p:sp>
    </p:spTree>
    <p:extLst>
      <p:ext uri="{BB962C8B-B14F-4D97-AF65-F5344CB8AC3E}">
        <p14:creationId xmlns:p14="http://schemas.microsoft.com/office/powerpoint/2010/main" val="39359880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 OUT CARDS - explain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74</a:t>
            </a:fld>
            <a:endParaRPr lang="en-US"/>
          </a:p>
        </p:txBody>
      </p:sp>
    </p:spTree>
    <p:extLst>
      <p:ext uri="{BB962C8B-B14F-4D97-AF65-F5344CB8AC3E}">
        <p14:creationId xmlns:p14="http://schemas.microsoft.com/office/powerpoint/2010/main" val="15213226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greatest change to note was that to muslin – not</a:t>
            </a:r>
            <a:r>
              <a:rPr lang="en-US" baseline="0" dirty="0" smtClean="0"/>
              <a:t> American – this is mull</a:t>
            </a:r>
            <a:endParaRPr lang="en-US" dirty="0" smtClean="0"/>
          </a:p>
          <a:p>
            <a:r>
              <a:rPr lang="en-US" dirty="0" smtClean="0"/>
              <a:t>England</a:t>
            </a:r>
            <a:r>
              <a:rPr lang="en-US" baseline="0" dirty="0" smtClean="0"/>
              <a:t> – wool, Greek drapery, American egalitarianism, French freedom and </a:t>
            </a:r>
            <a:r>
              <a:rPr lang="en-US" baseline="0" dirty="0" err="1" smtClean="0"/>
              <a:t>egalite</a:t>
            </a:r>
            <a:r>
              <a:rPr lang="en-US" baseline="0" dirty="0" smtClean="0"/>
              <a:t>, West Indies – slave cotton and indigo, East Indies – true Indian muslins (Bangladesh suppression), better thread, better weaving, better quality, cheaper to produce.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75</a:t>
            </a:fld>
            <a:endParaRPr lang="en-US"/>
          </a:p>
        </p:txBody>
      </p:sp>
    </p:spTree>
    <p:extLst>
      <p:ext uri="{BB962C8B-B14F-4D97-AF65-F5344CB8AC3E}">
        <p14:creationId xmlns:p14="http://schemas.microsoft.com/office/powerpoint/2010/main" val="21958936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Norah Waugh:</a:t>
            </a:r>
            <a:r>
              <a:rPr lang="en-US" baseline="0" dirty="0" smtClean="0"/>
              <a:t> The Cut of Women’s Clothes. Also “Corsets and Crinolines”</a:t>
            </a:r>
            <a:endParaRPr lang="en-US" dirty="0" smtClean="0"/>
          </a:p>
          <a:p>
            <a:r>
              <a:rPr lang="en-US" dirty="0" smtClean="0"/>
              <a:t>Janet Arnold</a:t>
            </a:r>
          </a:p>
          <a:p>
            <a:r>
              <a:rPr lang="en-US" dirty="0" smtClean="0"/>
              <a:t>Nancy Bradfield: Costume in Detail</a:t>
            </a:r>
          </a:p>
          <a:p>
            <a:endParaRPr lang="en-US" dirty="0" smtClean="0"/>
          </a:p>
          <a:p>
            <a:r>
              <a:rPr lang="en-US" dirty="0" smtClean="0"/>
              <a:t>The Dress Detective: A Practical Guide to Object-Based Research</a:t>
            </a:r>
            <a:r>
              <a:rPr lang="en-US" baseline="0" dirty="0" smtClean="0"/>
              <a:t> in Fashion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Nov 19, 2015 by Ingrid </a:t>
            </a:r>
            <a:r>
              <a:rPr lang="en-US" dirty="0" err="1" smtClean="0"/>
              <a:t>Mida</a:t>
            </a:r>
            <a:r>
              <a:rPr lang="en-US" dirty="0" smtClean="0"/>
              <a:t> and Alexandra Kim</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76</a:t>
            </a:fld>
            <a:endParaRPr lang="en-US"/>
          </a:p>
        </p:txBody>
      </p:sp>
    </p:spTree>
    <p:extLst>
      <p:ext uri="{BB962C8B-B14F-4D97-AF65-F5344CB8AC3E}">
        <p14:creationId xmlns:p14="http://schemas.microsoft.com/office/powerpoint/2010/main" val="2828282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Open robe 1790, still fairly structured, higher waist, full petticoat, corset to suit, with ‘tail’ to hold skirt out at back.</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77</a:t>
            </a:fld>
            <a:endParaRPr lang="en-US"/>
          </a:p>
        </p:txBody>
      </p:sp>
    </p:spTree>
    <p:extLst>
      <p:ext uri="{BB962C8B-B14F-4D97-AF65-F5344CB8AC3E}">
        <p14:creationId xmlns:p14="http://schemas.microsoft.com/office/powerpoint/2010/main" val="1880179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Smart</a:t>
            </a:r>
            <a:r>
              <a:rPr lang="en-US" baseline="0" dirty="0" smtClean="0"/>
              <a:t> elegant: compare to Northanger Abbey where Eleanor is described as “elegant”</a:t>
            </a: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7</a:t>
            </a:fld>
            <a:endParaRPr lang="en-US"/>
          </a:p>
        </p:txBody>
      </p:sp>
    </p:spTree>
    <p:extLst>
      <p:ext uri="{BB962C8B-B14F-4D97-AF65-F5344CB8AC3E}">
        <p14:creationId xmlns:p14="http://schemas.microsoft.com/office/powerpoint/2010/main" val="16948879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a:t>
            </a:r>
            <a:r>
              <a:rPr lang="en-US" baseline="0" dirty="0" smtClean="0"/>
              <a:t> in America the trend towards a higher waist was followed, though in this case the construction of the back of the gown remained the same.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78</a:t>
            </a:fld>
            <a:endParaRPr lang="en-US"/>
          </a:p>
        </p:txBody>
      </p:sp>
    </p:spTree>
    <p:extLst>
      <p:ext uri="{BB962C8B-B14F-4D97-AF65-F5344CB8AC3E}">
        <p14:creationId xmlns:p14="http://schemas.microsoft.com/office/powerpoint/2010/main" val="40512079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the sleeves – they are still elbow</a:t>
            </a:r>
            <a:r>
              <a:rPr lang="en-US" baseline="0" dirty="0" smtClean="0"/>
              <a:t> length. That will change, of course.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79</a:t>
            </a:fld>
            <a:endParaRPr lang="en-US"/>
          </a:p>
        </p:txBody>
      </p:sp>
    </p:spTree>
    <p:extLst>
      <p:ext uri="{BB962C8B-B14F-4D97-AF65-F5344CB8AC3E}">
        <p14:creationId xmlns:p14="http://schemas.microsoft.com/office/powerpoint/2010/main" val="38759702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1790s progress we move into a transition gown. It is high </a:t>
            </a:r>
            <a:r>
              <a:rPr lang="en-US" dirty="0" err="1" smtClean="0"/>
              <a:t>waisted</a:t>
            </a:r>
            <a:r>
              <a:rPr lang="en-US" dirty="0" smtClean="0"/>
              <a:t> but still very full. The fabric is lightweight cotton or muslin and hair</a:t>
            </a:r>
            <a:r>
              <a:rPr lang="en-US" baseline="0" dirty="0" smtClean="0"/>
              <a:t> is big!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80</a:t>
            </a:fld>
            <a:endParaRPr lang="en-US"/>
          </a:p>
        </p:txBody>
      </p:sp>
    </p:spTree>
    <p:extLst>
      <p:ext uri="{BB962C8B-B14F-4D97-AF65-F5344CB8AC3E}">
        <p14:creationId xmlns:p14="http://schemas.microsoft.com/office/powerpoint/2010/main" val="20825959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Austen was writing her early novels this is what she was seeing and wearing.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81</a:t>
            </a:fld>
            <a:endParaRPr lang="en-US"/>
          </a:p>
        </p:txBody>
      </p:sp>
    </p:spTree>
    <p:extLst>
      <p:ext uri="{BB962C8B-B14F-4D97-AF65-F5344CB8AC3E}">
        <p14:creationId xmlns:p14="http://schemas.microsoft.com/office/powerpoint/2010/main" val="21760832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brown embroidered and sequined</a:t>
            </a:r>
            <a:r>
              <a:rPr lang="en-US" baseline="0" dirty="0" smtClean="0"/>
              <a:t> </a:t>
            </a:r>
            <a:r>
              <a:rPr lang="en-US" dirty="0" smtClean="0"/>
              <a:t>silk</a:t>
            </a:r>
            <a:r>
              <a:rPr lang="en-US" baseline="0" dirty="0" smtClean="0"/>
              <a:t> dress is a</a:t>
            </a:r>
            <a:r>
              <a:rPr lang="en-US" dirty="0" smtClean="0"/>
              <a:t> round gown – i.e. the dress is closed all the way around without a front opening.</a:t>
            </a:r>
          </a:p>
          <a:p>
            <a:r>
              <a:rPr lang="en-US" dirty="0" smtClean="0"/>
              <a:t>The Bingley sisters??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82</a:t>
            </a:fld>
            <a:endParaRPr lang="en-US"/>
          </a:p>
        </p:txBody>
      </p:sp>
    </p:spTree>
    <p:extLst>
      <p:ext uri="{BB962C8B-B14F-4D97-AF65-F5344CB8AC3E}">
        <p14:creationId xmlns:p14="http://schemas.microsoft.com/office/powerpoint/2010/main" val="1912798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transitions style – high waist, gathered front cut all of a piece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84</a:t>
            </a:fld>
            <a:endParaRPr lang="en-US"/>
          </a:p>
        </p:txBody>
      </p:sp>
    </p:spTree>
    <p:extLst>
      <p:ext uri="{BB962C8B-B14F-4D97-AF65-F5344CB8AC3E}">
        <p14:creationId xmlns:p14="http://schemas.microsoft.com/office/powerpoint/2010/main" val="41499478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1804: Promenade in Kensington Gardens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85</a:t>
            </a:fld>
            <a:endParaRPr lang="en-US"/>
          </a:p>
        </p:txBody>
      </p:sp>
    </p:spTree>
    <p:extLst>
      <p:ext uri="{BB962C8B-B14F-4D97-AF65-F5344CB8AC3E}">
        <p14:creationId xmlns:p14="http://schemas.microsoft.com/office/powerpoint/2010/main" val="15039678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lots of fabric gathered at waist but</a:t>
            </a:r>
            <a:r>
              <a:rPr lang="en-US" baseline="0" dirty="0" smtClean="0"/>
              <a:t> the silhouette is definitely vertical, the </a:t>
            </a:r>
            <a:r>
              <a:rPr lang="en-US" baseline="0" dirty="0" err="1" smtClean="0"/>
              <a:t>greek</a:t>
            </a:r>
            <a:r>
              <a:rPr lang="en-US" baseline="0" dirty="0" smtClean="0"/>
              <a:t> column ideal</a:t>
            </a:r>
          </a:p>
          <a:p>
            <a:r>
              <a:rPr lang="en-US" dirty="0" smtClean="0"/>
              <a:t>1) 1800-artstor-AMICO_CLARK_103902762</a:t>
            </a:r>
          </a:p>
          <a:p>
            <a:r>
              <a:rPr lang="en-US" dirty="0" smtClean="0"/>
              <a:t>1) 1800-artstor-pinkback-AMICO_CLARK_103902764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86</a:t>
            </a:fld>
            <a:endParaRPr lang="en-US"/>
          </a:p>
        </p:txBody>
      </p:sp>
    </p:spTree>
    <p:extLst>
      <p:ext uri="{BB962C8B-B14F-4D97-AF65-F5344CB8AC3E}">
        <p14:creationId xmlns:p14="http://schemas.microsoft.com/office/powerpoint/2010/main" val="8209306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all about the column and the ionic column is mimicked by the way corsets are designed</a:t>
            </a:r>
            <a:r>
              <a:rPr lang="en-US" baseline="0" dirty="0" smtClean="0"/>
              <a:t> to ‘lift and separate.’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87</a:t>
            </a:fld>
            <a:endParaRPr lang="en-US"/>
          </a:p>
        </p:txBody>
      </p:sp>
    </p:spTree>
    <p:extLst>
      <p:ext uri="{BB962C8B-B14F-4D97-AF65-F5344CB8AC3E}">
        <p14:creationId xmlns:p14="http://schemas.microsoft.com/office/powerpoint/2010/main" val="6048320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Fashion plates emphasize the vertical by making women into giantesses.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88</a:t>
            </a:fld>
            <a:endParaRPr lang="en-US"/>
          </a:p>
        </p:txBody>
      </p:sp>
    </p:spTree>
    <p:extLst>
      <p:ext uri="{BB962C8B-B14F-4D97-AF65-F5344CB8AC3E}">
        <p14:creationId xmlns:p14="http://schemas.microsoft.com/office/powerpoint/2010/main" val="1757554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Smart</a:t>
            </a:r>
            <a:r>
              <a:rPr lang="en-US" baseline="0" dirty="0" smtClean="0"/>
              <a:t> elegant: compare to Northanger Abbey where Eleanor is described as “elegant”</a:t>
            </a: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8</a:t>
            </a:fld>
            <a:endParaRPr lang="en-US"/>
          </a:p>
        </p:txBody>
      </p:sp>
    </p:spTree>
    <p:extLst>
      <p:ext uri="{BB962C8B-B14F-4D97-AF65-F5344CB8AC3E}">
        <p14:creationId xmlns:p14="http://schemas.microsoft.com/office/powerpoint/2010/main" val="4342486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Warrior caste in Egypt defeated by Napoleon at the Battle of the Pyramids, 1798 “On July 1, 1798, Napoleon landed in Egypt with 400 ships and 54,000 men and proceeded to invade the country, as he had recently invaded Italy. But this Egyptian invasion was to be different. For, in addition to soldiers and sailors, Napoleon brought along 150 </a:t>
            </a:r>
            <a:r>
              <a:rPr lang="en-US" i="1" dirty="0" smtClean="0"/>
              <a:t>savants</a:t>
            </a:r>
            <a:r>
              <a:rPr lang="en-US" dirty="0" smtClean="0"/>
              <a:t> — scientists, engineers and scholars whose responsibility was to capture, not Egyptian soil, but Egyptian culture and history.” The ladies picked up the turban almost immediately. </a:t>
            </a:r>
          </a:p>
          <a:p>
            <a:r>
              <a:rPr lang="en-US" sz="1200" dirty="0" smtClean="0"/>
              <a:t>In former ages it seemed requisite that every lady should cut out her garments by a certain erect standard. ..But in our days, an English woman has the extensive privilege of arraying herself in whatever garb may best suit her figure or her fancy. The fashions of every nation and of every era are open to her choice. One day she may appear as the Egyptian Cleopatra, then a Grecian Helen; next morning the Roman Cornelia; or, if these styles be too august for her taste, there are Sylphs, Goddesses, Nymphs of every region, in earth or air, ready to lend her their wardrobe.</a:t>
            </a:r>
          </a:p>
          <a:p>
            <a:endParaRPr lang="en-US" sz="1200" dirty="0" smtClean="0"/>
          </a:p>
          <a:p>
            <a:pPr algn="r"/>
            <a:r>
              <a:rPr lang="en-US" sz="1200" i="1" dirty="0" smtClean="0"/>
              <a:t>Mirror of Graces, </a:t>
            </a:r>
            <a:r>
              <a:rPr lang="en-US" sz="1200" dirty="0" smtClean="0"/>
              <a:t> 1811 (p. </a:t>
            </a:r>
            <a:r>
              <a:rPr lang="en-US" sz="1200" smtClean="0"/>
              <a:t>52)</a:t>
            </a:r>
            <a:endParaRPr lang="en-US" sz="1200" i="1"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89</a:t>
            </a:fld>
            <a:endParaRPr lang="en-US"/>
          </a:p>
        </p:txBody>
      </p:sp>
    </p:spTree>
    <p:extLst>
      <p:ext uri="{BB962C8B-B14F-4D97-AF65-F5344CB8AC3E}">
        <p14:creationId xmlns:p14="http://schemas.microsoft.com/office/powerpoint/2010/main" val="13401766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gowns</a:t>
            </a:r>
            <a:r>
              <a:rPr lang="en-US" baseline="0" dirty="0" smtClean="0"/>
              <a:t> are becoming narrow and lightweight, thin cotton</a:t>
            </a:r>
            <a:endParaRPr lang="en-US" dirty="0" smtClean="0"/>
          </a:p>
          <a:p>
            <a:r>
              <a:rPr lang="en-US" dirty="0" smtClean="0"/>
              <a:t>1803 married</a:t>
            </a:r>
          </a:p>
          <a:p>
            <a:r>
              <a:rPr lang="en-US" dirty="0" smtClean="0"/>
              <a:t>Dress from 1804</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90</a:t>
            </a:fld>
            <a:endParaRPr lang="en-US"/>
          </a:p>
        </p:txBody>
      </p:sp>
    </p:spTree>
    <p:extLst>
      <p:ext uri="{BB962C8B-B14F-4D97-AF65-F5344CB8AC3E}">
        <p14:creationId xmlns:p14="http://schemas.microsoft.com/office/powerpoint/2010/main" val="25421453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1797-boilly-incroyables-merveilleuses</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91</a:t>
            </a:fld>
            <a:endParaRPr lang="en-US"/>
          </a:p>
        </p:txBody>
      </p:sp>
    </p:spTree>
    <p:extLst>
      <p:ext uri="{BB962C8B-B14F-4D97-AF65-F5344CB8AC3E}">
        <p14:creationId xmlns:p14="http://schemas.microsoft.com/office/powerpoint/2010/main" val="22226636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1810 “A scene taken from nature in Kensington Gardens” </a:t>
            </a:r>
            <a:r>
              <a:rPr lang="en-US" dirty="0" err="1" smtClean="0"/>
              <a:t>Gillray</a:t>
            </a:r>
            <a:r>
              <a:rPr lang="en-US" dirty="0" smtClean="0"/>
              <a:t> commenting on lightweight cotton and flimsy petticoats.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92</a:t>
            </a:fld>
            <a:endParaRPr lang="en-US"/>
          </a:p>
        </p:txBody>
      </p:sp>
    </p:spTree>
    <p:extLst>
      <p:ext uri="{BB962C8B-B14F-4D97-AF65-F5344CB8AC3E}">
        <p14:creationId xmlns:p14="http://schemas.microsoft.com/office/powerpoint/2010/main" val="12700471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 </a:t>
            </a:r>
            <a:r>
              <a:rPr lang="en-US" dirty="0" err="1" smtClean="0"/>
              <a:t>Gillray</a:t>
            </a:r>
            <a:r>
              <a:rPr lang="en-US" dirty="0" smtClean="0"/>
              <a:t> (1757-1815)</a:t>
            </a:r>
          </a:p>
        </p:txBody>
      </p:sp>
      <p:sp>
        <p:nvSpPr>
          <p:cNvPr id="4" name="Slide Number Placeholder 3"/>
          <p:cNvSpPr>
            <a:spLocks noGrp="1"/>
          </p:cNvSpPr>
          <p:nvPr>
            <p:ph type="sldNum" sz="quarter" idx="10"/>
          </p:nvPr>
        </p:nvSpPr>
        <p:spPr/>
        <p:txBody>
          <a:bodyPr/>
          <a:lstStyle/>
          <a:p>
            <a:fld id="{9CCE9401-6419-7A47-A111-9825583A977A}" type="slidenum">
              <a:rPr lang="en-US" smtClean="0"/>
              <a:t>93</a:t>
            </a:fld>
            <a:endParaRPr lang="en-US"/>
          </a:p>
        </p:txBody>
      </p:sp>
    </p:spTree>
    <p:extLst>
      <p:ext uri="{BB962C8B-B14F-4D97-AF65-F5344CB8AC3E}">
        <p14:creationId xmlns:p14="http://schemas.microsoft.com/office/powerpoint/2010/main" val="28150944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year 1740 a Lady’s Full Dress of </a:t>
            </a:r>
            <a:r>
              <a:rPr lang="en-US" dirty="0" err="1" smtClean="0"/>
              <a:t>Bombazeen</a:t>
            </a:r>
            <a:r>
              <a:rPr lang="en-US" dirty="0" smtClean="0"/>
              <a:t>. The year 1807 a Lady’s Undress of Bum-be-seen (Full dress refers to formal dress, undress refers to daytime clothes but her it refers to rather more…or less as the case may be.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94</a:t>
            </a:fld>
            <a:endParaRPr lang="en-US"/>
          </a:p>
        </p:txBody>
      </p:sp>
    </p:spTree>
    <p:extLst>
      <p:ext uri="{BB962C8B-B14F-4D97-AF65-F5344CB8AC3E}">
        <p14:creationId xmlns:p14="http://schemas.microsoft.com/office/powerpoint/2010/main" val="38646131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95</a:t>
            </a:fld>
            <a:endParaRPr lang="en-US"/>
          </a:p>
        </p:txBody>
      </p:sp>
    </p:spTree>
    <p:extLst>
      <p:ext uri="{BB962C8B-B14F-4D97-AF65-F5344CB8AC3E}">
        <p14:creationId xmlns:p14="http://schemas.microsoft.com/office/powerpoint/2010/main" val="492117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 and stockings, two layers of linen,</a:t>
            </a:r>
            <a:r>
              <a:rPr lang="en-US" baseline="0" dirty="0" smtClean="0"/>
              <a:t> channels of baleen or cord, single spiral laced, busk (thin wooden stick about 1-2”wide – great for posture)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96</a:t>
            </a:fld>
            <a:endParaRPr lang="en-US"/>
          </a:p>
        </p:txBody>
      </p:sp>
    </p:spTree>
    <p:extLst>
      <p:ext uri="{BB962C8B-B14F-4D97-AF65-F5344CB8AC3E}">
        <p14:creationId xmlns:p14="http://schemas.microsoft.com/office/powerpoint/2010/main" val="28762717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May 1809</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97</a:t>
            </a:fld>
            <a:endParaRPr lang="en-US"/>
          </a:p>
        </p:txBody>
      </p:sp>
    </p:spTree>
    <p:extLst>
      <p:ext uri="{BB962C8B-B14F-4D97-AF65-F5344CB8AC3E}">
        <p14:creationId xmlns:p14="http://schemas.microsoft.com/office/powerpoint/2010/main" val="735426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a:t>
            </a:r>
            <a:r>
              <a:rPr lang="en-US" baseline="0" dirty="0" smtClean="0"/>
              <a:t> March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98</a:t>
            </a:fld>
            <a:endParaRPr lang="en-US"/>
          </a:p>
        </p:txBody>
      </p:sp>
    </p:spTree>
    <p:extLst>
      <p:ext uri="{BB962C8B-B14F-4D97-AF65-F5344CB8AC3E}">
        <p14:creationId xmlns:p14="http://schemas.microsoft.com/office/powerpoint/2010/main" val="747945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1800 Robert Fellows, philanthropist, by </a:t>
            </a:r>
            <a:r>
              <a:rPr lang="en-US" dirty="0" err="1" smtClean="0"/>
              <a:t>Edridge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a:t>
            </a:fld>
            <a:endParaRPr lang="en-US"/>
          </a:p>
        </p:txBody>
      </p:sp>
    </p:spTree>
    <p:extLst>
      <p:ext uri="{BB962C8B-B14F-4D97-AF65-F5344CB8AC3E}">
        <p14:creationId xmlns:p14="http://schemas.microsoft.com/office/powerpoint/2010/main" val="17661460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Jan. 1809</a:t>
            </a:r>
          </a:p>
          <a:p>
            <a:r>
              <a:rPr lang="en-US" dirty="0" smtClean="0"/>
              <a:t>La</a:t>
            </a:r>
            <a:r>
              <a:rPr lang="en-US" baseline="0" dirty="0" smtClean="0"/>
              <a:t> Belle Assemblée, </a:t>
            </a:r>
            <a:r>
              <a:rPr lang="en-US" dirty="0" smtClean="0"/>
              <a:t> Dec. 1810</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99</a:t>
            </a:fld>
            <a:endParaRPr lang="en-US"/>
          </a:p>
        </p:txBody>
      </p:sp>
    </p:spTree>
    <p:extLst>
      <p:ext uri="{BB962C8B-B14F-4D97-AF65-F5344CB8AC3E}">
        <p14:creationId xmlns:p14="http://schemas.microsoft.com/office/powerpoint/2010/main" val="2742469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100</a:t>
            </a:fld>
            <a:endParaRPr lang="en-US"/>
          </a:p>
        </p:txBody>
      </p:sp>
    </p:spTree>
    <p:extLst>
      <p:ext uri="{BB962C8B-B14F-4D97-AF65-F5344CB8AC3E}">
        <p14:creationId xmlns:p14="http://schemas.microsoft.com/office/powerpoint/2010/main" val="3624473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which gown? This is the period where upper class women dressed according to the time of day: Morning dress (anytime</a:t>
            </a:r>
            <a:r>
              <a:rPr lang="en-US" baseline="0" dirty="0" smtClean="0"/>
              <a:t> before dinner around 1:00, or 2, 3, 4…) If you were at home to visitors you would wear these. Even if paying calls, although for those you might have preferred afternoon, carriage, or promenade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101</a:t>
            </a:fld>
            <a:endParaRPr lang="en-US"/>
          </a:p>
        </p:txBody>
      </p:sp>
    </p:spTree>
    <p:extLst>
      <p:ext uri="{BB962C8B-B14F-4D97-AF65-F5344CB8AC3E}">
        <p14:creationId xmlns:p14="http://schemas.microsoft.com/office/powerpoint/2010/main" val="32311746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1813 the emphasis</a:t>
            </a:r>
            <a:r>
              <a:rPr lang="en-US" baseline="0" dirty="0" smtClean="0"/>
              <a:t> is shifting to the bodice. The vertical line disappears from the skirt and the bodice gets the eye-catching trim</a:t>
            </a:r>
          </a:p>
          <a:p>
            <a:r>
              <a:rPr lang="en-US" baseline="0" dirty="0" smtClean="0"/>
              <a:t>1) Ackermann, April, 1812</a:t>
            </a:r>
          </a:p>
          <a:p>
            <a:r>
              <a:rPr lang="en-US" dirty="0" smtClean="0"/>
              <a:t>2) Ackermann, Dec. 1812</a:t>
            </a:r>
          </a:p>
          <a:p>
            <a:endParaRPr lang="en-US" dirty="0" smtClean="0"/>
          </a:p>
          <a:p>
            <a:r>
              <a:rPr lang="en-US" dirty="0" smtClean="0"/>
              <a:t>Lady Russell: </a:t>
            </a:r>
            <a:r>
              <a:rPr lang="en-US" sz="1200" kern="1200" dirty="0" smtClean="0">
                <a:solidFill>
                  <a:schemeClr val="tx1"/>
                </a:solidFill>
                <a:effectLst/>
                <a:latin typeface="+mn-lt"/>
                <a:ea typeface="+mn-ea"/>
                <a:cs typeface="+mn-cs"/>
              </a:rPr>
              <a:t> “You may as well take back that tiresome book she would lend me, and pretend I have read it through. I really cannot be plaguing myself forever with all the new poems and states of the nation that come out. Lady </a:t>
            </a:r>
            <a:r>
              <a:rPr lang="en-US" sz="1200" kern="1200" dirty="0" err="1" smtClean="0">
                <a:solidFill>
                  <a:schemeClr val="tx1"/>
                </a:solidFill>
                <a:effectLst/>
                <a:latin typeface="+mn-lt"/>
                <a:ea typeface="+mn-ea"/>
                <a:cs typeface="+mn-cs"/>
              </a:rPr>
              <a:t>Russel</a:t>
            </a:r>
            <a:r>
              <a:rPr lang="en-US" sz="1200" kern="1200" dirty="0" smtClean="0">
                <a:solidFill>
                  <a:schemeClr val="tx1"/>
                </a:solidFill>
                <a:effectLst/>
                <a:latin typeface="+mn-lt"/>
                <a:ea typeface="+mn-ea"/>
                <a:cs typeface="+mn-cs"/>
              </a:rPr>
              <a:t> quite bores one with her new publications. You need not tell her so, but I thought her dress hideous the other night. I used to think she had some taste in dress, but I was ashamed of her at the concert. Something so formal and </a:t>
            </a:r>
            <a:r>
              <a:rPr lang="en-US" sz="1200" i="1" kern="1200" dirty="0" err="1" smtClean="0">
                <a:solidFill>
                  <a:schemeClr val="tx1"/>
                </a:solidFill>
                <a:effectLst/>
                <a:latin typeface="+mn-lt"/>
                <a:ea typeface="+mn-ea"/>
                <a:cs typeface="+mn-cs"/>
              </a:rPr>
              <a:t>arrangé</a:t>
            </a:r>
            <a:r>
              <a:rPr lang="en-US" sz="1200" kern="1200" dirty="0" smtClean="0">
                <a:solidFill>
                  <a:schemeClr val="tx1"/>
                </a:solidFill>
                <a:effectLst/>
                <a:latin typeface="+mn-lt"/>
                <a:ea typeface="+mn-ea"/>
                <a:cs typeface="+mn-cs"/>
              </a:rPr>
              <a:t> in her air! And she sits so upright! My best love of course.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102</a:t>
            </a:fld>
            <a:endParaRPr lang="en-US"/>
          </a:p>
        </p:txBody>
      </p:sp>
    </p:spTree>
    <p:extLst>
      <p:ext uri="{BB962C8B-B14F-4D97-AF65-F5344CB8AC3E}">
        <p14:creationId xmlns:p14="http://schemas.microsoft.com/office/powerpoint/2010/main" val="39007561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McCord Museum, 1819. Accession number M982.20.1</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103</a:t>
            </a:fld>
            <a:endParaRPr lang="en-US"/>
          </a:p>
        </p:txBody>
      </p:sp>
    </p:spTree>
    <p:extLst>
      <p:ext uri="{BB962C8B-B14F-4D97-AF65-F5344CB8AC3E}">
        <p14:creationId xmlns:p14="http://schemas.microsoft.com/office/powerpoint/2010/main" val="6172820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Museum of London.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104</a:t>
            </a:fld>
            <a:endParaRPr lang="en-US"/>
          </a:p>
        </p:txBody>
      </p:sp>
    </p:spTree>
    <p:extLst>
      <p:ext uri="{BB962C8B-B14F-4D97-AF65-F5344CB8AC3E}">
        <p14:creationId xmlns:p14="http://schemas.microsoft.com/office/powerpoint/2010/main" val="4777386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Corsets continue to evolve, longer</a:t>
            </a:r>
            <a:r>
              <a:rPr lang="en-US" baseline="0" dirty="0" smtClean="0"/>
              <a:t> to create a smooth columnar line, busk still there to provide support and posture, and </a:t>
            </a:r>
            <a:r>
              <a:rPr lang="en-US" baseline="0" dirty="0" err="1" smtClean="0"/>
              <a:t>bustline</a:t>
            </a:r>
            <a:r>
              <a:rPr lang="en-US" baseline="0" dirty="0" smtClean="0"/>
              <a:t> very high</a:t>
            </a:r>
          </a:p>
          <a:p>
            <a:r>
              <a:rPr lang="en-US" baseline="0" dirty="0" smtClean="0"/>
              <a:t>1) Late 18-teens, early 1820s corset. Kyoto Costume Institute</a:t>
            </a:r>
          </a:p>
          <a:p>
            <a:r>
              <a:rPr lang="en-US" baseline="0" dirty="0" smtClean="0"/>
              <a:t>2) A very original corset – original, a recreation? Fleming Museum – do not duplicate or repost.</a:t>
            </a:r>
          </a:p>
          <a:p>
            <a:r>
              <a:rPr lang="en-US" baseline="0" dirty="0" smtClean="0"/>
              <a:t>3) c. 1820 Connecticut Historical Society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105</a:t>
            </a:fld>
            <a:endParaRPr lang="en-US"/>
          </a:p>
        </p:txBody>
      </p:sp>
    </p:spTree>
    <p:extLst>
      <p:ext uri="{BB962C8B-B14F-4D97-AF65-F5344CB8AC3E}">
        <p14:creationId xmlns:p14="http://schemas.microsoft.com/office/powerpoint/2010/main" val="39395012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full dress- evening dress – opera dress – dinner dress</a:t>
            </a:r>
          </a:p>
          <a:p>
            <a:r>
              <a:rPr lang="en-US" dirty="0" smtClean="0"/>
              <a:t>1)</a:t>
            </a:r>
            <a:r>
              <a:rPr lang="en-US" baseline="0" dirty="0" smtClean="0"/>
              <a:t> Ackermann, March 1814</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106</a:t>
            </a:fld>
            <a:endParaRPr lang="en-US"/>
          </a:p>
        </p:txBody>
      </p:sp>
    </p:spTree>
    <p:extLst>
      <p:ext uri="{BB962C8B-B14F-4D97-AF65-F5344CB8AC3E}">
        <p14:creationId xmlns:p14="http://schemas.microsoft.com/office/powerpoint/2010/main" val="53406564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1815-1820</a:t>
            </a:r>
            <a:r>
              <a:rPr lang="en-US" baseline="0" dirty="0" smtClean="0"/>
              <a:t> – the move to decorated bodice and hem</a:t>
            </a:r>
            <a:endParaRPr lang="en-US" dirty="0" smtClean="0"/>
          </a:p>
          <a:p>
            <a:r>
              <a:rPr lang="en-US" dirty="0" smtClean="0"/>
              <a:t>1) Ackermann, July 1815</a:t>
            </a:r>
          </a:p>
          <a:p>
            <a:r>
              <a:rPr lang="en-US" dirty="0" smtClean="0"/>
              <a:t>2) Ackermann, June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107</a:t>
            </a:fld>
            <a:endParaRPr lang="en-US"/>
          </a:p>
        </p:txBody>
      </p:sp>
    </p:spTree>
    <p:extLst>
      <p:ext uri="{BB962C8B-B14F-4D97-AF65-F5344CB8AC3E}">
        <p14:creationId xmlns:p14="http://schemas.microsoft.com/office/powerpoint/2010/main" val="38977445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108</a:t>
            </a:fld>
            <a:endParaRPr lang="en-US"/>
          </a:p>
        </p:txBody>
      </p:sp>
    </p:spTree>
    <p:extLst>
      <p:ext uri="{BB962C8B-B14F-4D97-AF65-F5344CB8AC3E}">
        <p14:creationId xmlns:p14="http://schemas.microsoft.com/office/powerpoint/2010/main" val="939288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B9B575F3-13FF-514A-8522-FF90188FF057}" type="datetimeFigureOut">
              <a:rPr lang="en-US" smtClean="0">
                <a:solidFill>
                  <a:prstClr val="black"/>
                </a:solidFill>
              </a:rPr>
              <a:pPr/>
              <a:t>10/5/16</a:t>
            </a:fld>
            <a:endParaRPr lang="en-US">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767679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62509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11905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777273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761968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709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3222934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39205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62943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733459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2447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28594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9724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B9B575F3-13FF-514A-8522-FF90188FF057}" type="datetimeFigureOut">
              <a:rPr lang="en-US" smtClean="0">
                <a:solidFill>
                  <a:prstClr val="black"/>
                </a:solidFill>
              </a:rPr>
              <a:pPr/>
              <a:t>10/5/16</a:t>
            </a:fld>
            <a:endParaRPr lang="en-US">
              <a:solidFill>
                <a:prstClr val="black"/>
              </a:solidFill>
            </a:endParaRP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943397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14454830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59209162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90995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32242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extLst>
      <p:ext uri="{BB962C8B-B14F-4D97-AF65-F5344CB8AC3E}">
        <p14:creationId xmlns:p14="http://schemas.microsoft.com/office/powerpoint/2010/main" val="129683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10/5/16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566423310"/>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B9B575F3-13FF-514A-8522-FF90188FF057}" type="datetimeFigureOut">
              <a:rPr lang="en-US" smtClean="0">
                <a:solidFill>
                  <a:prstClr val="black"/>
                </a:solidFill>
              </a:rPr>
              <a:pPr/>
              <a:t>10/5/16</a:t>
            </a:fld>
            <a:endParaRPr lang="en-US">
              <a:solidFill>
                <a:prstClr val="black"/>
              </a:solidFill>
            </a:endParaRP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603207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01.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6.png"/><Relationship Id="rId5" Type="http://schemas.openxmlformats.org/officeDocument/2006/relationships/image" Target="../media/image147.jpeg"/><Relationship Id="rId1" Type="http://schemas.openxmlformats.org/officeDocument/2006/relationships/slideLayout" Target="../slideLayouts/slideLayout13.xml"/><Relationship Id="rId2" Type="http://schemas.openxmlformats.org/officeDocument/2006/relationships/notesSlide" Target="../notesSlides/notesSlide9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8.jpg"/><Relationship Id="rId4" Type="http://schemas.openxmlformats.org/officeDocument/2006/relationships/image" Target="../media/image149.jpg"/><Relationship Id="rId1" Type="http://schemas.openxmlformats.org/officeDocument/2006/relationships/slideLayout" Target="../slideLayouts/slideLayout13.xml"/><Relationship Id="rId2" Type="http://schemas.openxmlformats.org/officeDocument/2006/relationships/notesSlide" Target="../notesSlides/notesSlide93.xml"/></Relationships>
</file>

<file path=ppt/slides/_rels/slide103.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1" Type="http://schemas.openxmlformats.org/officeDocument/2006/relationships/slideLayout" Target="../slideLayouts/slideLayout13.xml"/><Relationship Id="rId2" Type="http://schemas.openxmlformats.org/officeDocument/2006/relationships/notesSlide" Target="../notesSlides/notesSlide94.xml"/></Relationships>
</file>

<file path=ppt/slides/_rels/slide104.xml.rels><?xml version="1.0" encoding="UTF-8" standalone="yes"?>
<Relationships xmlns="http://schemas.openxmlformats.org/package/2006/relationships"><Relationship Id="rId3" Type="http://schemas.openxmlformats.org/officeDocument/2006/relationships/image" Target="../media/image152.jpg"/><Relationship Id="rId4" Type="http://schemas.openxmlformats.org/officeDocument/2006/relationships/image" Target="../media/image153.jpeg"/><Relationship Id="rId1" Type="http://schemas.openxmlformats.org/officeDocument/2006/relationships/slideLayout" Target="../slideLayouts/slideLayout13.xml"/><Relationship Id="rId2" Type="http://schemas.openxmlformats.org/officeDocument/2006/relationships/notesSlide" Target="../notesSlides/notesSlide95.xml"/></Relationships>
</file>

<file path=ppt/slides/_rels/slide105.xml.rels><?xml version="1.0" encoding="UTF-8" standalone="yes"?>
<Relationships xmlns="http://schemas.openxmlformats.org/package/2006/relationships"><Relationship Id="rId3" Type="http://schemas.openxmlformats.org/officeDocument/2006/relationships/image" Target="../media/image154.jpeg"/><Relationship Id="rId4" Type="http://schemas.openxmlformats.org/officeDocument/2006/relationships/image" Target="../media/image155.jpeg"/><Relationship Id="rId5" Type="http://schemas.openxmlformats.org/officeDocument/2006/relationships/image" Target="../media/image156.jpg"/><Relationship Id="rId1" Type="http://schemas.openxmlformats.org/officeDocument/2006/relationships/slideLayout" Target="../slideLayouts/slideLayout13.xml"/><Relationship Id="rId2" Type="http://schemas.openxmlformats.org/officeDocument/2006/relationships/notesSlide" Target="../notesSlides/notesSlide96.xml"/></Relationships>
</file>

<file path=ppt/slides/_rels/slide106.xml.rels><?xml version="1.0" encoding="UTF-8" standalone="yes"?>
<Relationships xmlns="http://schemas.openxmlformats.org/package/2006/relationships"><Relationship Id="rId3" Type="http://schemas.openxmlformats.org/officeDocument/2006/relationships/image" Target="../media/image157.jpg"/><Relationship Id="rId4" Type="http://schemas.openxmlformats.org/officeDocument/2006/relationships/image" Target="../media/image158.jpg"/><Relationship Id="rId1" Type="http://schemas.openxmlformats.org/officeDocument/2006/relationships/slideLayout" Target="../slideLayouts/slideLayout13.xml"/><Relationship Id="rId2" Type="http://schemas.openxmlformats.org/officeDocument/2006/relationships/notesSlide" Target="../notesSlides/notesSlide9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1" Type="http://schemas.openxmlformats.org/officeDocument/2006/relationships/slideLayout" Target="../slideLayouts/slideLayout13.xml"/><Relationship Id="rId2" Type="http://schemas.openxmlformats.org/officeDocument/2006/relationships/notesSlide" Target="../notesSlides/notesSlide9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09.xml.rels><?xml version="1.0" encoding="UTF-8" standalone="yes"?>
<Relationships xmlns="http://schemas.openxmlformats.org/package/2006/relationships"><Relationship Id="rId3" Type="http://schemas.openxmlformats.org/officeDocument/2006/relationships/image" Target="../media/image161.jpg"/><Relationship Id="rId4" Type="http://schemas.openxmlformats.org/officeDocument/2006/relationships/image" Target="../media/image162.jpg"/><Relationship Id="rId1" Type="http://schemas.openxmlformats.org/officeDocument/2006/relationships/slideLayout" Target="../slideLayouts/slideLayout13.xml"/><Relationship Id="rId2" Type="http://schemas.openxmlformats.org/officeDocument/2006/relationships/notesSlide" Target="../notesSlides/notesSlide10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g"/></Relationships>
</file>

<file path=ppt/slides/_rels/slide110.xml.rels><?xml version="1.0" encoding="UTF-8" standalone="yes"?>
<Relationships xmlns="http://schemas.openxmlformats.org/package/2006/relationships"><Relationship Id="rId3" Type="http://schemas.openxmlformats.org/officeDocument/2006/relationships/image" Target="../media/image163.jpeg"/><Relationship Id="rId4" Type="http://schemas.openxmlformats.org/officeDocument/2006/relationships/image" Target="../media/image164.jpg"/><Relationship Id="rId1" Type="http://schemas.openxmlformats.org/officeDocument/2006/relationships/slideLayout" Target="../slideLayouts/slideLayout13.xml"/><Relationship Id="rId2" Type="http://schemas.openxmlformats.org/officeDocument/2006/relationships/notesSlide" Target="../notesSlides/notesSlide101.xml"/></Relationships>
</file>

<file path=ppt/slides/_rels/slide111.xml.rels><?xml version="1.0" encoding="UTF-8" standalone="yes"?>
<Relationships xmlns="http://schemas.openxmlformats.org/package/2006/relationships"><Relationship Id="rId3" Type="http://schemas.openxmlformats.org/officeDocument/2006/relationships/image" Target="../media/image165.jpg"/><Relationship Id="rId4" Type="http://schemas.openxmlformats.org/officeDocument/2006/relationships/image" Target="../media/image166.jpg"/><Relationship Id="rId1" Type="http://schemas.openxmlformats.org/officeDocument/2006/relationships/slideLayout" Target="../slideLayouts/slideLayout13.xml"/><Relationship Id="rId2" Type="http://schemas.openxmlformats.org/officeDocument/2006/relationships/notesSlide" Target="../notesSlides/notesSlide10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7.png"/><Relationship Id="rId3" Type="http://schemas.openxmlformats.org/officeDocument/2006/relationships/image" Target="../media/image16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3.xml"/><Relationship Id="rId3" Type="http://schemas.openxmlformats.org/officeDocument/2006/relationships/image" Target="../media/image169.jpg"/></Relationships>
</file>

<file path=ppt/slides/_rels/slide114.xml.rels><?xml version="1.0" encoding="UTF-8" standalone="yes"?>
<Relationships xmlns="http://schemas.openxmlformats.org/package/2006/relationships"><Relationship Id="rId3" Type="http://schemas.openxmlformats.org/officeDocument/2006/relationships/image" Target="../media/image124.jpg"/><Relationship Id="rId4" Type="http://schemas.openxmlformats.org/officeDocument/2006/relationships/image" Target="../media/image171.png"/><Relationship Id="rId5" Type="http://schemas.openxmlformats.org/officeDocument/2006/relationships/image" Target="../media/image172.jpg"/><Relationship Id="rId6" Type="http://schemas.openxmlformats.org/officeDocument/2006/relationships/image" Target="../media/image173.jpg"/><Relationship Id="rId7" Type="http://schemas.openxmlformats.org/officeDocument/2006/relationships/image" Target="../media/image174.jpg"/><Relationship Id="rId8" Type="http://schemas.openxmlformats.org/officeDocument/2006/relationships/image" Target="../media/image175.jpg"/><Relationship Id="rId1" Type="http://schemas.openxmlformats.org/officeDocument/2006/relationships/slideLayout" Target="../slideLayouts/slideLayout13.xml"/><Relationship Id="rId2" Type="http://schemas.openxmlformats.org/officeDocument/2006/relationships/image" Target="../media/image170.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4.xml"/></Relationships>
</file>

<file path=ppt/slides/_rels/slide116.xml.rels><?xml version="1.0" encoding="UTF-8" standalone="yes"?>
<Relationships xmlns="http://schemas.openxmlformats.org/package/2006/relationships"><Relationship Id="rId3" Type="http://schemas.openxmlformats.org/officeDocument/2006/relationships/image" Target="../media/image176.jpeg"/><Relationship Id="rId4" Type="http://schemas.openxmlformats.org/officeDocument/2006/relationships/image" Target="../media/image177.jpeg"/><Relationship Id="rId5" Type="http://schemas.openxmlformats.org/officeDocument/2006/relationships/image" Target="../media/image90.jpg"/><Relationship Id="rId6" Type="http://schemas.openxmlformats.org/officeDocument/2006/relationships/image" Target="../media/image178.jpg"/><Relationship Id="rId1" Type="http://schemas.openxmlformats.org/officeDocument/2006/relationships/slideLayout" Target="../slideLayouts/slideLayout13.xml"/><Relationship Id="rId2" Type="http://schemas.openxmlformats.org/officeDocument/2006/relationships/notesSlide" Target="../notesSlides/notesSlide105.xml"/></Relationships>
</file>

<file path=ppt/slides/_rels/slide117.xml.rels><?xml version="1.0" encoding="UTF-8" standalone="yes"?>
<Relationships xmlns="http://schemas.openxmlformats.org/package/2006/relationships"><Relationship Id="rId3" Type="http://schemas.openxmlformats.org/officeDocument/2006/relationships/image" Target="../media/image179.jpeg"/><Relationship Id="rId4" Type="http://schemas.openxmlformats.org/officeDocument/2006/relationships/image" Target="../media/image180.jpg"/><Relationship Id="rId5" Type="http://schemas.openxmlformats.org/officeDocument/2006/relationships/image" Target="../media/image172.jpg"/><Relationship Id="rId6" Type="http://schemas.openxmlformats.org/officeDocument/2006/relationships/image" Target="../media/image181.jpg"/><Relationship Id="rId1" Type="http://schemas.openxmlformats.org/officeDocument/2006/relationships/slideLayout" Target="../slideLayouts/slideLayout13.xml"/><Relationship Id="rId2" Type="http://schemas.openxmlformats.org/officeDocument/2006/relationships/notesSlide" Target="../notesSlides/notesSlide106.xml"/></Relationships>
</file>

<file path=ppt/slides/_rels/slide118.xml.rels><?xml version="1.0" encoding="UTF-8" standalone="yes"?>
<Relationships xmlns="http://schemas.openxmlformats.org/package/2006/relationships"><Relationship Id="rId3" Type="http://schemas.openxmlformats.org/officeDocument/2006/relationships/image" Target="../media/image182.jpg"/><Relationship Id="rId4" Type="http://schemas.openxmlformats.org/officeDocument/2006/relationships/image" Target="../media/image183.jpg"/><Relationship Id="rId5" Type="http://schemas.openxmlformats.org/officeDocument/2006/relationships/image" Target="../media/image184.png"/><Relationship Id="rId1" Type="http://schemas.openxmlformats.org/officeDocument/2006/relationships/slideLayout" Target="../slideLayouts/slideLayout13.xml"/><Relationship Id="rId2" Type="http://schemas.openxmlformats.org/officeDocument/2006/relationships/notesSlide" Target="../notesSlides/notesSlide107.xml"/></Relationships>
</file>

<file path=ppt/slides/_rels/slide119.xml.rels><?xml version="1.0" encoding="UTF-8" standalone="yes"?>
<Relationships xmlns="http://schemas.openxmlformats.org/package/2006/relationships"><Relationship Id="rId3" Type="http://schemas.openxmlformats.org/officeDocument/2006/relationships/image" Target="../media/image185.jpg"/><Relationship Id="rId4" Type="http://schemas.openxmlformats.org/officeDocument/2006/relationships/image" Target="../media/image186.jpeg"/><Relationship Id="rId5" Type="http://schemas.openxmlformats.org/officeDocument/2006/relationships/image" Target="../media/image187.jpeg"/><Relationship Id="rId1" Type="http://schemas.openxmlformats.org/officeDocument/2006/relationships/slideLayout" Target="../slideLayouts/slideLayout13.xml"/><Relationship Id="rId2" Type="http://schemas.openxmlformats.org/officeDocument/2006/relationships/notesSlide" Target="../notesSlides/notesSlide10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8.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9.xml"/><Relationship Id="rId3" Type="http://schemas.openxmlformats.org/officeDocument/2006/relationships/image" Target="../media/image18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g"/><Relationship Id="rId5" Type="http://schemas.openxmlformats.org/officeDocument/2006/relationships/image" Target="../media/image35.jpg"/><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9.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4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4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42.jpg"/></Relationships>
</file>

<file path=ppt/slides/_rels/slide33.xml.rels><?xml version="1.0" encoding="UTF-8" standalone="yes"?>
<Relationships xmlns="http://schemas.openxmlformats.org/package/2006/relationships"><Relationship Id="rId3" Type="http://schemas.openxmlformats.org/officeDocument/2006/relationships/image" Target="../media/image43.gif"/><Relationship Id="rId4" Type="http://schemas.openxmlformats.org/officeDocument/2006/relationships/image" Target="../media/image44.jp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g"/><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4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5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5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pn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jpg"/></Relationships>
</file>

<file path=ppt/slides/_rels/slide48.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png"/><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e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e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jpg"/><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pn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70.jpg"/></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image" Target="../media/image73.jpeg"/><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jpg"/><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g"/><Relationship Id="rId4" Type="http://schemas.openxmlformats.org/officeDocument/2006/relationships/image" Target="../media/image77.jpg"/><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jpg"/><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g"/><Relationship Id="rId5" Type="http://schemas.openxmlformats.org/officeDocument/2006/relationships/image" Target="../media/image84.jpg"/><Relationship Id="rId6" Type="http://schemas.openxmlformats.org/officeDocument/2006/relationships/image" Target="../media/image85.png"/><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jpg"/><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9.jpg"/></Relationships>
</file>

<file path=ppt/slides/_rels/slide61.xml.rels><?xml version="1.0" encoding="UTF-8" standalone="yes"?>
<Relationships xmlns="http://schemas.openxmlformats.org/package/2006/relationships"><Relationship Id="rId3" Type="http://schemas.openxmlformats.org/officeDocument/2006/relationships/image" Target="../media/image90.jpg"/><Relationship Id="rId4" Type="http://schemas.openxmlformats.org/officeDocument/2006/relationships/image" Target="../media/image91.jpg"/><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2.jpg"/></Relationships>
</file>

<file path=ppt/slides/_rels/slide63.xml.rels><?xml version="1.0" encoding="UTF-8" standalone="yes"?>
<Relationships xmlns="http://schemas.openxmlformats.org/package/2006/relationships"><Relationship Id="rId3" Type="http://schemas.openxmlformats.org/officeDocument/2006/relationships/image" Target="../media/image93.jpg"/><Relationship Id="rId4" Type="http://schemas.openxmlformats.org/officeDocument/2006/relationships/image" Target="../media/image94.jpg"/><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95.png"/></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98.gif"/></Relationships>
</file>

<file path=ppt/slides/_rels/slide69.xml.rels><?xml version="1.0" encoding="UTF-8" standalone="yes"?>
<Relationships xmlns="http://schemas.openxmlformats.org/package/2006/relationships"><Relationship Id="rId3" Type="http://schemas.openxmlformats.org/officeDocument/2006/relationships/image" Target="../media/image99.jpg"/><Relationship Id="rId4" Type="http://schemas.openxmlformats.org/officeDocument/2006/relationships/image" Target="../media/image100.jpg"/><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101.png"/></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72.xml.rels><?xml version="1.0" encoding="UTF-8" standalone="yes"?>
<Relationships xmlns="http://schemas.openxmlformats.org/package/2006/relationships"><Relationship Id="rId3" Type="http://schemas.openxmlformats.org/officeDocument/2006/relationships/image" Target="../media/image104.jpg"/><Relationship Id="rId4" Type="http://schemas.openxmlformats.org/officeDocument/2006/relationships/image" Target="../media/image105.jpeg"/><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73.xml.rels><?xml version="1.0" encoding="UTF-8" standalone="yes"?>
<Relationships xmlns="http://schemas.openxmlformats.org/package/2006/relationships"><Relationship Id="rId3" Type="http://schemas.openxmlformats.org/officeDocument/2006/relationships/image" Target="../media/image106.jpg"/><Relationship Id="rId4" Type="http://schemas.openxmlformats.org/officeDocument/2006/relationships/image" Target="../media/image107.jpeg"/><Relationship Id="rId5" Type="http://schemas.openxmlformats.org/officeDocument/2006/relationships/image" Target="../media/image108.jpg"/><Relationship Id="rId1" Type="http://schemas.openxmlformats.org/officeDocument/2006/relationships/slideLayout" Target="../slideLayouts/slideLayout13.xml"/><Relationship Id="rId2" Type="http://schemas.openxmlformats.org/officeDocument/2006/relationships/notesSlide" Target="../notesSlides/notesSlide6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77.xml.rels><?xml version="1.0" encoding="UTF-8" standalone="yes"?>
<Relationships xmlns="http://schemas.openxmlformats.org/package/2006/relationships"><Relationship Id="rId3" Type="http://schemas.openxmlformats.org/officeDocument/2006/relationships/image" Target="../media/image109.jpg"/><Relationship Id="rId4" Type="http://schemas.openxmlformats.org/officeDocument/2006/relationships/image" Target="../media/image110.png"/><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78.xml.rels><?xml version="1.0" encoding="UTF-8" standalone="yes"?>
<Relationships xmlns="http://schemas.openxmlformats.org/package/2006/relationships"><Relationship Id="rId3" Type="http://schemas.openxmlformats.org/officeDocument/2006/relationships/image" Target="../media/image111.jpg"/><Relationship Id="rId4" Type="http://schemas.openxmlformats.org/officeDocument/2006/relationships/image" Target="../media/image112.jpg"/><Relationship Id="rId1" Type="http://schemas.openxmlformats.org/officeDocument/2006/relationships/slideLayout" Target="../slideLayouts/slideLayout13.xml"/><Relationship Id="rId2" Type="http://schemas.openxmlformats.org/officeDocument/2006/relationships/notesSlide" Target="../notesSlides/notesSlide70.xml"/></Relationships>
</file>

<file path=ppt/slides/_rels/slide79.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g"/><Relationship Id="rId1" Type="http://schemas.openxmlformats.org/officeDocument/2006/relationships/slideLayout" Target="../slideLayouts/slideLayout13.xml"/><Relationship Id="rId2"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80.xml.rels><?xml version="1.0" encoding="UTF-8" standalone="yes"?>
<Relationships xmlns="http://schemas.openxmlformats.org/package/2006/relationships"><Relationship Id="rId3" Type="http://schemas.openxmlformats.org/officeDocument/2006/relationships/image" Target="../media/image115.gif"/><Relationship Id="rId4" Type="http://schemas.openxmlformats.org/officeDocument/2006/relationships/image" Target="../media/image116.jpeg"/><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81.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g"/><Relationship Id="rId1" Type="http://schemas.openxmlformats.org/officeDocument/2006/relationships/slideLayout" Target="../slideLayouts/slideLayout13.xml"/><Relationship Id="rId2" Type="http://schemas.openxmlformats.org/officeDocument/2006/relationships/notesSlide" Target="../notesSlides/notesSlide7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11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0.jpg"/></Relationships>
</file>

<file path=ppt/slides/_rels/slide84.xml.rels><?xml version="1.0" encoding="UTF-8" standalone="yes"?>
<Relationships xmlns="http://schemas.openxmlformats.org/package/2006/relationships"><Relationship Id="rId3" Type="http://schemas.openxmlformats.org/officeDocument/2006/relationships/image" Target="../media/image121.jpg"/><Relationship Id="rId4" Type="http://schemas.openxmlformats.org/officeDocument/2006/relationships/image" Target="../media/image122.jpg"/><Relationship Id="rId1" Type="http://schemas.openxmlformats.org/officeDocument/2006/relationships/slideLayout" Target="../slideLayouts/slideLayout13.xml"/><Relationship Id="rId2" Type="http://schemas.openxmlformats.org/officeDocument/2006/relationships/notesSlide" Target="../notesSlides/notesSlide7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 Id="rId3" Type="http://schemas.openxmlformats.org/officeDocument/2006/relationships/image" Target="../media/image123.jpg"/></Relationships>
</file>

<file path=ppt/slides/_rels/slide86.xml.rels><?xml version="1.0" encoding="UTF-8" standalone="yes"?>
<Relationships xmlns="http://schemas.openxmlformats.org/package/2006/relationships"><Relationship Id="rId3" Type="http://schemas.openxmlformats.org/officeDocument/2006/relationships/image" Target="../media/image124.jpg"/><Relationship Id="rId4" Type="http://schemas.openxmlformats.org/officeDocument/2006/relationships/image" Target="../media/image125.jpg"/><Relationship Id="rId1" Type="http://schemas.openxmlformats.org/officeDocument/2006/relationships/slideLayout" Target="../slideLayouts/slideLayout13.xml"/><Relationship Id="rId2" Type="http://schemas.openxmlformats.org/officeDocument/2006/relationships/notesSlide" Target="../notesSlides/notesSlide7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26.png"/></Relationships>
</file>

<file path=ppt/slides/_rels/slide88.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g"/><Relationship Id="rId1" Type="http://schemas.openxmlformats.org/officeDocument/2006/relationships/slideLayout" Target="../slideLayouts/slideLayout13.xml"/><Relationship Id="rId2" Type="http://schemas.openxmlformats.org/officeDocument/2006/relationships/notesSlide" Target="../notesSlides/notesSlide79.xml"/></Relationships>
</file>

<file path=ppt/slides/_rels/slide89.xml.rels><?xml version="1.0" encoding="UTF-8" standalone="yes"?>
<Relationships xmlns="http://schemas.openxmlformats.org/package/2006/relationships"><Relationship Id="rId3" Type="http://schemas.openxmlformats.org/officeDocument/2006/relationships/image" Target="../media/image129.jpg"/><Relationship Id="rId4" Type="http://schemas.openxmlformats.org/officeDocument/2006/relationships/image" Target="../media/image130.jpg"/><Relationship Id="rId5" Type="http://schemas.openxmlformats.org/officeDocument/2006/relationships/image" Target="../media/image131.jpg"/><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5.jpg"/></Relationships>
</file>

<file path=ppt/slides/_rels/slide90.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1" Type="http://schemas.openxmlformats.org/officeDocument/2006/relationships/slideLayout" Target="../slideLayouts/slideLayout13.xml"/><Relationship Id="rId2" Type="http://schemas.openxmlformats.org/officeDocument/2006/relationships/notesSlide" Target="../notesSlides/notesSlide8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 Id="rId3" Type="http://schemas.openxmlformats.org/officeDocument/2006/relationships/image" Target="../media/image135.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 Id="rId3" Type="http://schemas.openxmlformats.org/officeDocument/2006/relationships/image" Target="../media/image136.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 Id="rId3" Type="http://schemas.openxmlformats.org/officeDocument/2006/relationships/image" Target="../media/image137.gi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5.xml"/><Relationship Id="rId3" Type="http://schemas.openxmlformats.org/officeDocument/2006/relationships/image" Target="../media/image138.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 Id="rId3" Type="http://schemas.openxmlformats.org/officeDocument/2006/relationships/image" Target="../media/image139.gif"/></Relationships>
</file>

<file path=ppt/slides/_rels/slide97.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jpg"/><Relationship Id="rId1" Type="http://schemas.openxmlformats.org/officeDocument/2006/relationships/slideLayout" Target="../slideLayouts/slideLayout13.xml"/><Relationship Id="rId2" Type="http://schemas.openxmlformats.org/officeDocument/2006/relationships/notesSlide" Target="../notesSlides/notesSlide8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9.xml"/><Relationship Id="rId3" Type="http://schemas.openxmlformats.org/officeDocument/2006/relationships/image" Target="../media/image142.jpeg"/></Relationships>
</file>

<file path=ppt/slides/_rels/slide99.xml.rels><?xml version="1.0" encoding="UTF-8" standalone="yes"?>
<Relationships xmlns="http://schemas.openxmlformats.org/package/2006/relationships"><Relationship Id="rId3" Type="http://schemas.openxmlformats.org/officeDocument/2006/relationships/image" Target="../media/image143.jpeg"/><Relationship Id="rId4" Type="http://schemas.openxmlformats.org/officeDocument/2006/relationships/image" Target="../media/image144.png"/><Relationship Id="rId1" Type="http://schemas.openxmlformats.org/officeDocument/2006/relationships/slideLayout" Target="../slideLayouts/slideLayout13.xml"/><Relationship Id="rId2" Type="http://schemas.openxmlformats.org/officeDocument/2006/relationships/notesSlide" Target="../notesSlides/notesSlide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203200"/>
            <a:ext cx="8890000" cy="6248399"/>
          </a:xfrm>
        </p:spPr>
        <p:txBody>
          <a:bodyPr>
            <a:normAutofit/>
          </a:bodyPr>
          <a:lstStyle/>
          <a:p>
            <a:pPr marL="0" indent="0">
              <a:buNone/>
            </a:pPr>
            <a:r>
              <a:rPr lang="en-US" sz="3200" b="1" dirty="0"/>
              <a:t>Edward, Lord </a:t>
            </a:r>
            <a:r>
              <a:rPr lang="en-US" sz="3200" b="1" dirty="0" err="1"/>
              <a:t>Brabourne</a:t>
            </a:r>
            <a:r>
              <a:rPr lang="en-US" sz="3200" b="1" dirty="0"/>
              <a:t>, ed. </a:t>
            </a:r>
            <a:r>
              <a:rPr lang="en-US" sz="3200" b="1" i="1" dirty="0"/>
              <a:t>Letters of Jane Austen</a:t>
            </a:r>
            <a:r>
              <a:rPr lang="en-US" sz="3200" b="1" dirty="0"/>
              <a:t>. 1884</a:t>
            </a:r>
            <a:endParaRPr lang="en-US" sz="3200" dirty="0"/>
          </a:p>
          <a:p>
            <a:pPr marL="0" indent="0">
              <a:buNone/>
            </a:pPr>
            <a:r>
              <a:rPr lang="en-US" sz="3200" dirty="0"/>
              <a:t/>
            </a:r>
            <a:br>
              <a:rPr lang="en-US" sz="3200" dirty="0"/>
            </a:br>
            <a:r>
              <a:rPr lang="en-US" sz="3200" dirty="0" smtClean="0"/>
              <a:t>“</a:t>
            </a:r>
            <a:r>
              <a:rPr lang="is-IS" sz="3600" dirty="0" smtClean="0"/>
              <a:t>…</a:t>
            </a:r>
            <a:r>
              <a:rPr lang="en-US" sz="3600" dirty="0" smtClean="0"/>
              <a:t>it </a:t>
            </a:r>
            <a:r>
              <a:rPr lang="en-US" sz="3600" dirty="0"/>
              <a:t>is something in the nature of a comfort to ordinary persons to find that so superior a being as Jane Austen concerned herself about such trifles as the fit of a gown or the </a:t>
            </a:r>
            <a:r>
              <a:rPr lang="en-US" sz="3600" dirty="0" err="1"/>
              <a:t>colour</a:t>
            </a:r>
            <a:r>
              <a:rPr lang="en-US" sz="3600" dirty="0"/>
              <a:t> of a </a:t>
            </a:r>
            <a:r>
              <a:rPr lang="en-US" sz="3600" dirty="0" smtClean="0"/>
              <a:t>stocking</a:t>
            </a:r>
            <a:r>
              <a:rPr lang="is-IS" sz="3600" dirty="0" smtClean="0"/>
              <a:t>…</a:t>
            </a:r>
            <a:r>
              <a:rPr lang="en-US" sz="3600" dirty="0" smtClean="0"/>
              <a:t>”</a:t>
            </a:r>
            <a:endParaRPr lang="en-US" sz="3600" dirty="0"/>
          </a:p>
        </p:txBody>
      </p:sp>
    </p:spTree>
    <p:extLst>
      <p:ext uri="{BB962C8B-B14F-4D97-AF65-F5344CB8AC3E}">
        <p14:creationId xmlns:p14="http://schemas.microsoft.com/office/powerpoint/2010/main" val="15973224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73-george-stubbs-drago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09" y="0"/>
            <a:ext cx="5149552" cy="5537200"/>
          </a:xfrm>
          <a:prstGeom prst="rect">
            <a:avLst/>
          </a:prstGeom>
        </p:spPr>
      </p:pic>
      <p:sp>
        <p:nvSpPr>
          <p:cNvPr id="2" name="TextBox 1"/>
          <p:cNvSpPr txBox="1"/>
          <p:nvPr/>
        </p:nvSpPr>
        <p:spPr>
          <a:xfrm>
            <a:off x="310609" y="5657671"/>
            <a:ext cx="8686800" cy="1200329"/>
          </a:xfrm>
          <a:prstGeom prst="rect">
            <a:avLst/>
          </a:prstGeom>
          <a:noFill/>
        </p:spPr>
        <p:txBody>
          <a:bodyPr wrap="square" rtlCol="0">
            <a:spAutoFit/>
          </a:bodyPr>
          <a:lstStyle/>
          <a:p>
            <a:r>
              <a:rPr lang="en-US" sz="3600" dirty="0"/>
              <a:t>“wanted only regimentals to make him completely </a:t>
            </a:r>
            <a:r>
              <a:rPr lang="en-US" sz="3600" dirty="0" smtClean="0"/>
              <a:t>charming”</a:t>
            </a:r>
            <a:endParaRPr lang="en-US" sz="3600" dirty="0"/>
          </a:p>
        </p:txBody>
      </p:sp>
    </p:spTree>
    <p:extLst>
      <p:ext uri="{BB962C8B-B14F-4D97-AF65-F5344CB8AC3E}">
        <p14:creationId xmlns:p14="http://schemas.microsoft.com/office/powerpoint/2010/main" val="8035901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spTree>
    <p:extLst>
      <p:ext uri="{BB962C8B-B14F-4D97-AF65-F5344CB8AC3E}">
        <p14:creationId xmlns:p14="http://schemas.microsoft.com/office/powerpoint/2010/main" val="59209574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14-jfd19-097-ikat-day-pi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736070"/>
            <a:ext cx="4172418" cy="5521627"/>
          </a:xfrm>
          <a:prstGeom prst="rect">
            <a:avLst/>
          </a:prstGeom>
        </p:spPr>
      </p:pic>
      <p:sp>
        <p:nvSpPr>
          <p:cNvPr id="3" name="TextBox 2"/>
          <p:cNvSpPr txBox="1"/>
          <p:nvPr/>
        </p:nvSpPr>
        <p:spPr>
          <a:xfrm>
            <a:off x="502672" y="158758"/>
            <a:ext cx="2513360" cy="461665"/>
          </a:xfrm>
          <a:prstGeom prst="rect">
            <a:avLst/>
          </a:prstGeom>
          <a:noFill/>
        </p:spPr>
        <p:txBody>
          <a:bodyPr wrap="square" rtlCol="0">
            <a:spAutoFit/>
          </a:bodyPr>
          <a:lstStyle/>
          <a:p>
            <a:r>
              <a:rPr lang="en-US" sz="2400" dirty="0" smtClean="0"/>
              <a:t>Morning Dress</a:t>
            </a:r>
            <a:endParaRPr lang="en-US" sz="2400" dirty="0"/>
          </a:p>
        </p:txBody>
      </p:sp>
      <p:pic>
        <p:nvPicPr>
          <p:cNvPr id="5" name="Picture 4" descr="1816-morn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144" y="0"/>
            <a:ext cx="3821856" cy="6858000"/>
          </a:xfrm>
          <a:prstGeom prst="rect">
            <a:avLst/>
          </a:prstGeom>
        </p:spPr>
      </p:pic>
      <p:pic>
        <p:nvPicPr>
          <p:cNvPr id="2" name="Picture 1" descr="1810-white-day-painting.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30392" y="2460744"/>
            <a:ext cx="3206722" cy="4290389"/>
          </a:xfrm>
          <a:prstGeom prst="rect">
            <a:avLst/>
          </a:prstGeom>
        </p:spPr>
      </p:pic>
    </p:spTree>
    <p:extLst>
      <p:ext uri="{BB962C8B-B14F-4D97-AF65-F5344CB8AC3E}">
        <p14:creationId xmlns:p14="http://schemas.microsoft.com/office/powerpoint/2010/main" val="29186427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ack-april-ball-ro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282" y="-30192"/>
            <a:ext cx="4089865" cy="6888192"/>
          </a:xfrm>
          <a:prstGeom prst="rect">
            <a:avLst/>
          </a:prstGeom>
        </p:spPr>
      </p:pic>
      <p:pic>
        <p:nvPicPr>
          <p:cNvPr id="5" name="Picture 4" descr="1812-ack-dec-evening-trimme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4013" y="0"/>
            <a:ext cx="4309987" cy="6858000"/>
          </a:xfrm>
          <a:prstGeom prst="rect">
            <a:avLst/>
          </a:prstGeom>
        </p:spPr>
      </p:pic>
      <p:sp>
        <p:nvSpPr>
          <p:cNvPr id="2" name="TextBox 1"/>
          <p:cNvSpPr txBox="1"/>
          <p:nvPr/>
        </p:nvSpPr>
        <p:spPr>
          <a:xfrm>
            <a:off x="1408215" y="251366"/>
            <a:ext cx="6103153" cy="584776"/>
          </a:xfrm>
          <a:prstGeom prst="rect">
            <a:avLst/>
          </a:prstGeom>
          <a:noFill/>
        </p:spPr>
        <p:txBody>
          <a:bodyPr wrap="none" rtlCol="0">
            <a:spAutoFit/>
          </a:bodyPr>
          <a:lstStyle/>
          <a:p>
            <a:r>
              <a:rPr lang="en-US" sz="3200" dirty="0" smtClean="0"/>
              <a:t>1812-13: Emphasis shifting to bodice</a:t>
            </a:r>
            <a:endParaRPr lang="en-US" sz="3200" dirty="0"/>
          </a:p>
        </p:txBody>
      </p:sp>
    </p:spTree>
    <p:extLst>
      <p:ext uri="{BB962C8B-B14F-4D97-AF65-F5344CB8AC3E}">
        <p14:creationId xmlns:p14="http://schemas.microsoft.com/office/powerpoint/2010/main" val="276848608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2-mccord-gol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730" y="0"/>
            <a:ext cx="3899864" cy="6858000"/>
          </a:xfrm>
          <a:prstGeom prst="rect">
            <a:avLst/>
          </a:prstGeom>
        </p:spPr>
      </p:pic>
      <p:pic>
        <p:nvPicPr>
          <p:cNvPr id="4" name="Picture 3" descr="1812-mccord-gold-clos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68054" y="2730911"/>
            <a:ext cx="5842076" cy="2922075"/>
          </a:xfrm>
          <a:prstGeom prst="rect">
            <a:avLst/>
          </a:prstGeom>
        </p:spPr>
      </p:pic>
      <p:sp>
        <p:nvSpPr>
          <p:cNvPr id="2" name="TextBox 1"/>
          <p:cNvSpPr txBox="1"/>
          <p:nvPr/>
        </p:nvSpPr>
        <p:spPr>
          <a:xfrm>
            <a:off x="4872182" y="542636"/>
            <a:ext cx="4093964" cy="523220"/>
          </a:xfrm>
          <a:prstGeom prst="rect">
            <a:avLst/>
          </a:prstGeom>
          <a:noFill/>
        </p:spPr>
        <p:txBody>
          <a:bodyPr wrap="none" rtlCol="0">
            <a:spAutoFit/>
          </a:bodyPr>
          <a:lstStyle/>
          <a:p>
            <a:r>
              <a:rPr lang="en-US" sz="2800" dirty="0" smtClean="0"/>
              <a:t>Canada (McCord Museum)</a:t>
            </a:r>
            <a:endParaRPr lang="en-US" sz="2800" dirty="0"/>
          </a:p>
        </p:txBody>
      </p:sp>
    </p:spTree>
    <p:extLst>
      <p:ext uri="{BB962C8B-B14F-4D97-AF65-F5344CB8AC3E}">
        <p14:creationId xmlns:p14="http://schemas.microsoft.com/office/powerpoint/2010/main" val="5472612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0s-MOLWhiteMuslinGownGreenSilkSpenserFron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306" y="0"/>
            <a:ext cx="2852968" cy="6858000"/>
          </a:xfrm>
          <a:prstGeom prst="rect">
            <a:avLst/>
          </a:prstGeom>
        </p:spPr>
      </p:pic>
      <p:pic>
        <p:nvPicPr>
          <p:cNvPr id="5" name="Picture 4" descr="1810s-MOLWhiteMuslinGownGreenSilkSpenserFrontClos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59423" y="2280311"/>
            <a:ext cx="6684577" cy="4342147"/>
          </a:xfrm>
          <a:prstGeom prst="rect">
            <a:avLst/>
          </a:prstGeom>
        </p:spPr>
      </p:pic>
    </p:spTree>
    <p:extLst>
      <p:ext uri="{BB962C8B-B14F-4D97-AF65-F5344CB8AC3E}">
        <p14:creationId xmlns:p14="http://schemas.microsoft.com/office/powerpoint/2010/main" val="217045129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stay-kyoto.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28055" cy="6858000"/>
          </a:xfrm>
          <a:prstGeom prst="rect">
            <a:avLst/>
          </a:prstGeom>
        </p:spPr>
      </p:pic>
      <p:pic>
        <p:nvPicPr>
          <p:cNvPr id="4" name="Picture 3" descr="1820-fleming-cordcorset-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6740" y="0"/>
            <a:ext cx="4653395" cy="3481911"/>
          </a:xfrm>
          <a:prstGeom prst="rect">
            <a:avLst/>
          </a:prstGeom>
        </p:spPr>
      </p:pic>
      <p:pic>
        <p:nvPicPr>
          <p:cNvPr id="5" name="Picture 4" descr="1820-corset-connh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34215" y="3299670"/>
            <a:ext cx="5151291" cy="3404716"/>
          </a:xfrm>
          <a:prstGeom prst="rect">
            <a:avLst/>
          </a:prstGeom>
        </p:spPr>
      </p:pic>
    </p:spTree>
    <p:extLst>
      <p:ext uri="{BB962C8B-B14F-4D97-AF65-F5344CB8AC3E}">
        <p14:creationId xmlns:p14="http://schemas.microsoft.com/office/powerpoint/2010/main" val="197775492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march-green-white-even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562" y="0"/>
            <a:ext cx="3918586" cy="7740416"/>
          </a:xfrm>
          <a:prstGeom prst="rect">
            <a:avLst/>
          </a:prstGeom>
        </p:spPr>
      </p:pic>
      <p:sp>
        <p:nvSpPr>
          <p:cNvPr id="4" name="TextBox 3"/>
          <p:cNvSpPr txBox="1"/>
          <p:nvPr/>
        </p:nvSpPr>
        <p:spPr>
          <a:xfrm>
            <a:off x="102344" y="6218008"/>
            <a:ext cx="834082" cy="523220"/>
          </a:xfrm>
          <a:prstGeom prst="rect">
            <a:avLst/>
          </a:prstGeom>
          <a:noFill/>
        </p:spPr>
        <p:txBody>
          <a:bodyPr wrap="none" rtlCol="0">
            <a:spAutoFit/>
          </a:bodyPr>
          <a:lstStyle/>
          <a:p>
            <a:r>
              <a:rPr lang="en-US" sz="2800" dirty="0" smtClean="0"/>
              <a:t>1814</a:t>
            </a:r>
            <a:endParaRPr lang="en-US" sz="2800" dirty="0"/>
          </a:p>
        </p:txBody>
      </p:sp>
      <p:pic>
        <p:nvPicPr>
          <p:cNvPr id="5" name="Picture 4" descr="e-1814-feb-bluewhite-lacm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8691" y="32400"/>
            <a:ext cx="4415310" cy="6825600"/>
          </a:xfrm>
          <a:prstGeom prst="rect">
            <a:avLst/>
          </a:prstGeom>
        </p:spPr>
      </p:pic>
    </p:spTree>
    <p:extLst>
      <p:ext uri="{BB962C8B-B14F-4D97-AF65-F5344CB8AC3E}">
        <p14:creationId xmlns:p14="http://schemas.microsoft.com/office/powerpoint/2010/main" val="142936227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wal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41322" cy="6858000"/>
          </a:xfrm>
          <a:prstGeom prst="rect">
            <a:avLst/>
          </a:prstGeom>
        </p:spPr>
      </p:pic>
      <p:pic>
        <p:nvPicPr>
          <p:cNvPr id="3" name="Picture 2" descr="1815-b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9341" y="0"/>
            <a:ext cx="3801479" cy="6858000"/>
          </a:xfrm>
          <a:prstGeom prst="rect">
            <a:avLst/>
          </a:prstGeom>
        </p:spPr>
      </p:pic>
      <p:sp>
        <p:nvSpPr>
          <p:cNvPr id="6" name="TextBox 5"/>
          <p:cNvSpPr txBox="1"/>
          <p:nvPr/>
        </p:nvSpPr>
        <p:spPr>
          <a:xfrm>
            <a:off x="4165582" y="755250"/>
            <a:ext cx="949499" cy="584776"/>
          </a:xfrm>
          <a:prstGeom prst="rect">
            <a:avLst/>
          </a:prstGeom>
          <a:noFill/>
        </p:spPr>
        <p:txBody>
          <a:bodyPr wrap="none" rtlCol="0">
            <a:spAutoFit/>
          </a:bodyPr>
          <a:lstStyle/>
          <a:p>
            <a:r>
              <a:rPr lang="en-US" sz="3200" dirty="0" smtClean="0"/>
              <a:t>1815</a:t>
            </a:r>
            <a:endParaRPr lang="en-US" sz="3200" dirty="0"/>
          </a:p>
        </p:txBody>
      </p:sp>
      <p:sp>
        <p:nvSpPr>
          <p:cNvPr id="4" name="TextBox 3"/>
          <p:cNvSpPr txBox="1"/>
          <p:nvPr/>
        </p:nvSpPr>
        <p:spPr>
          <a:xfrm>
            <a:off x="3886200" y="2286000"/>
            <a:ext cx="1498600" cy="2308324"/>
          </a:xfrm>
          <a:prstGeom prst="rect">
            <a:avLst/>
          </a:prstGeom>
          <a:noFill/>
        </p:spPr>
        <p:txBody>
          <a:bodyPr wrap="square" rtlCol="0">
            <a:spAutoFit/>
          </a:bodyPr>
          <a:lstStyle/>
          <a:p>
            <a:pPr algn="ctr"/>
            <a:r>
              <a:rPr lang="en-US" sz="2400" dirty="0" smtClean="0"/>
              <a:t>“A woman can never be too fine when she is all in white.”</a:t>
            </a:r>
            <a:endParaRPr lang="en-US" sz="2400" dirty="0"/>
          </a:p>
        </p:txBody>
      </p:sp>
    </p:spTree>
    <p:extLst>
      <p:ext uri="{BB962C8B-B14F-4D97-AF65-F5344CB8AC3E}">
        <p14:creationId xmlns:p14="http://schemas.microsoft.com/office/powerpoint/2010/main" val="137557399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t>After 1817 even more width at hem, waist starts to drop</a:t>
            </a:r>
            <a:endParaRPr lang="en-US" dirty="0" smtClean="0"/>
          </a:p>
        </p:txBody>
      </p:sp>
    </p:spTree>
    <p:extLst>
      <p:ext uri="{BB962C8B-B14F-4D97-AF65-F5344CB8AC3E}">
        <p14:creationId xmlns:p14="http://schemas.microsoft.com/office/powerpoint/2010/main" val="100677712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mar-05-jdm-duesseldorf-satin-band-gow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94202" cy="6858000"/>
          </a:xfrm>
          <a:prstGeom prst="rect">
            <a:avLst/>
          </a:prstGeom>
        </p:spPr>
      </p:pic>
      <p:pic>
        <p:nvPicPr>
          <p:cNvPr id="3" name="Picture 2" descr="1818-ack-bluehearts-lacm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11924" y="161382"/>
            <a:ext cx="3840092" cy="6696618"/>
          </a:xfrm>
          <a:prstGeom prst="rect">
            <a:avLst/>
          </a:prstGeom>
        </p:spPr>
      </p:pic>
    </p:spTree>
    <p:extLst>
      <p:ext uri="{BB962C8B-B14F-4D97-AF65-F5344CB8AC3E}">
        <p14:creationId xmlns:p14="http://schemas.microsoft.com/office/powerpoint/2010/main" val="38573611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ne-austen-watercol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34" y="208982"/>
            <a:ext cx="4452947" cy="5813570"/>
          </a:xfrm>
          <a:prstGeom prst="rect">
            <a:avLst/>
          </a:prstGeom>
        </p:spPr>
      </p:pic>
      <p:sp>
        <p:nvSpPr>
          <p:cNvPr id="3" name="TextBox 2"/>
          <p:cNvSpPr txBox="1"/>
          <p:nvPr/>
        </p:nvSpPr>
        <p:spPr>
          <a:xfrm>
            <a:off x="4950381" y="853609"/>
            <a:ext cx="4193619" cy="4524315"/>
          </a:xfrm>
          <a:prstGeom prst="rect">
            <a:avLst/>
          </a:prstGeom>
          <a:noFill/>
        </p:spPr>
        <p:txBody>
          <a:bodyPr wrap="square" rtlCol="0">
            <a:spAutoFit/>
          </a:bodyPr>
          <a:lstStyle/>
          <a:p>
            <a:r>
              <a:rPr lang="en-US" sz="3600" dirty="0"/>
              <a:t>I hope you saw her petticoat, six inches deep in mud, I am absolutely certain; and the gown which had been let down to hide it not doing its office."</a:t>
            </a:r>
          </a:p>
        </p:txBody>
      </p:sp>
    </p:spTree>
    <p:extLst>
      <p:ext uri="{BB962C8B-B14F-4D97-AF65-F5344CB8AC3E}">
        <p14:creationId xmlns:p14="http://schemas.microsoft.com/office/powerpoint/2010/main" val="160476540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5-corset-mfab.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29577" cy="6858000"/>
          </a:xfrm>
          <a:prstGeom prst="rect">
            <a:avLst/>
          </a:prstGeom>
        </p:spPr>
      </p:pic>
      <p:pic>
        <p:nvPicPr>
          <p:cNvPr id="3" name="Picture 2" descr="1825-white-multipuff-litchhm.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60905" y="-195451"/>
            <a:ext cx="4583095" cy="7057967"/>
          </a:xfrm>
          <a:prstGeom prst="rect">
            <a:avLst/>
          </a:prstGeom>
        </p:spPr>
      </p:pic>
    </p:spTree>
    <p:extLst>
      <p:ext uri="{BB962C8B-B14F-4D97-AF65-F5344CB8AC3E}">
        <p14:creationId xmlns:p14="http://schemas.microsoft.com/office/powerpoint/2010/main" val="380701750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5-colwill-1991-469-cherry-ex-sleeves.jpg"/>
          <p:cNvPicPr>
            <a:picLocks noChangeAspect="1"/>
          </p:cNvPicPr>
          <p:nvPr/>
        </p:nvPicPr>
        <p:blipFill rotWithShape="1">
          <a:blip r:embed="rId3">
            <a:extLst>
              <a:ext uri="{28A0092B-C50C-407E-A947-70E740481C1C}">
                <a14:useLocalDpi xmlns:a14="http://schemas.microsoft.com/office/drawing/2010/main" val="0"/>
              </a:ext>
            </a:extLst>
          </a:blip>
          <a:srcRect l="20170" r="19517"/>
          <a:stretch/>
        </p:blipFill>
        <p:spPr>
          <a:xfrm>
            <a:off x="4952999" y="0"/>
            <a:ext cx="4191001" cy="6948708"/>
          </a:xfrm>
          <a:prstGeom prst="rect">
            <a:avLst/>
          </a:prstGeom>
        </p:spPr>
      </p:pic>
      <p:pic>
        <p:nvPicPr>
          <p:cNvPr id="3" name="Picture 2" descr="1820-brown-sturbridge-26.33.13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624917" cy="6858000"/>
          </a:xfrm>
          <a:prstGeom prst="rect">
            <a:avLst/>
          </a:prstGeom>
        </p:spPr>
      </p:pic>
    </p:spTree>
    <p:extLst>
      <p:ext uri="{BB962C8B-B14F-4D97-AF65-F5344CB8AC3E}">
        <p14:creationId xmlns:p14="http://schemas.microsoft.com/office/powerpoint/2010/main" val="39484405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15 at 5.47.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2498" y="0"/>
            <a:ext cx="4121502" cy="6858000"/>
          </a:xfrm>
          <a:prstGeom prst="rect">
            <a:avLst/>
          </a:prstGeom>
        </p:spPr>
      </p:pic>
      <p:pic>
        <p:nvPicPr>
          <p:cNvPr id="3" name="Picture 2" descr="Screen Shot 2015-09-15 at 5.46.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82" y="0"/>
            <a:ext cx="4118553" cy="6858000"/>
          </a:xfrm>
          <a:prstGeom prst="rect">
            <a:avLst/>
          </a:prstGeom>
        </p:spPr>
      </p:pic>
    </p:spTree>
    <p:extLst>
      <p:ext uri="{BB962C8B-B14F-4D97-AF65-F5344CB8AC3E}">
        <p14:creationId xmlns:p14="http://schemas.microsoft.com/office/powerpoint/2010/main" val="17036734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30s.jpg"/>
          <p:cNvPicPr>
            <a:picLocks noChangeAspect="1"/>
          </p:cNvPicPr>
          <p:nvPr/>
        </p:nvPicPr>
        <p:blipFill rotWithShape="1">
          <a:blip r:embed="rId3">
            <a:extLst>
              <a:ext uri="{28A0092B-C50C-407E-A947-70E740481C1C}">
                <a14:useLocalDpi xmlns:a14="http://schemas.microsoft.com/office/drawing/2010/main" val="0"/>
              </a:ext>
            </a:extLst>
          </a:blip>
          <a:srcRect t="37811" b="-1"/>
          <a:stretch/>
        </p:blipFill>
        <p:spPr>
          <a:xfrm>
            <a:off x="1094910" y="460562"/>
            <a:ext cx="7305003" cy="6036687"/>
          </a:xfrm>
          <a:prstGeom prst="rect">
            <a:avLst/>
          </a:prstGeom>
        </p:spPr>
      </p:pic>
    </p:spTree>
    <p:extLst>
      <p:ext uri="{BB962C8B-B14F-4D97-AF65-F5344CB8AC3E}">
        <p14:creationId xmlns:p14="http://schemas.microsoft.com/office/powerpoint/2010/main" val="114674428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ideloff-1796-04-0004.jpg"/>
          <p:cNvPicPr>
            <a:picLocks noChangeAspect="1"/>
          </p:cNvPicPr>
          <p:nvPr/>
        </p:nvPicPr>
        <p:blipFill rotWithShape="1">
          <a:blip r:embed="rId2" cstate="screen">
            <a:extLst>
              <a:ext uri="{28A0092B-C50C-407E-A947-70E740481C1C}">
                <a14:useLocalDpi xmlns:a14="http://schemas.microsoft.com/office/drawing/2010/main"/>
              </a:ext>
            </a:extLst>
          </a:blip>
          <a:srcRect l="28945" t="15492" r="16286" b="10666"/>
          <a:stretch/>
        </p:blipFill>
        <p:spPr>
          <a:xfrm>
            <a:off x="2218303" y="0"/>
            <a:ext cx="2292321" cy="3999719"/>
          </a:xfrm>
          <a:prstGeom prst="rect">
            <a:avLst/>
          </a:prstGeom>
        </p:spPr>
      </p:pic>
      <p:pic>
        <p:nvPicPr>
          <p:cNvPr id="4" name="Picture 3"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45056" y="0"/>
            <a:ext cx="2464221" cy="3924359"/>
          </a:xfrm>
          <a:prstGeom prst="rect">
            <a:avLst/>
          </a:prstGeom>
        </p:spPr>
      </p:pic>
      <p:pic>
        <p:nvPicPr>
          <p:cNvPr id="9" name="Picture 8" descr="1770-artstor-mma-beige-robe-francaise.png"/>
          <p:cNvPicPr>
            <a:picLocks noChangeAspect="1"/>
          </p:cNvPicPr>
          <p:nvPr/>
        </p:nvPicPr>
        <p:blipFill rotWithShape="1">
          <a:blip r:embed="rId4">
            <a:extLst>
              <a:ext uri="{28A0092B-C50C-407E-A947-70E740481C1C}">
                <a14:useLocalDpi xmlns:a14="http://schemas.microsoft.com/office/drawing/2010/main"/>
              </a:ext>
            </a:extLst>
          </a:blip>
          <a:srcRect l="11116" r="18387"/>
          <a:stretch/>
        </p:blipFill>
        <p:spPr>
          <a:xfrm>
            <a:off x="0" y="0"/>
            <a:ext cx="2262909" cy="3999719"/>
          </a:xfrm>
          <a:prstGeom prst="rect">
            <a:avLst/>
          </a:prstGeom>
        </p:spPr>
      </p:pic>
      <p:pic>
        <p:nvPicPr>
          <p:cNvPr id="10" name="Picture 9" descr="1815-ack-v14-08-blue-stripe-promenade.jpg"/>
          <p:cNvPicPr>
            <a:picLocks noChangeAspect="1"/>
          </p:cNvPicPr>
          <p:nvPr/>
        </p:nvPicPr>
        <p:blipFill rotWithShape="1">
          <a:blip r:embed="rId5">
            <a:extLst>
              <a:ext uri="{28A0092B-C50C-407E-A947-70E740481C1C}">
                <a14:useLocalDpi xmlns:a14="http://schemas.microsoft.com/office/drawing/2010/main" val="0"/>
              </a:ext>
            </a:extLst>
          </a:blip>
          <a:srcRect l="6327" t="6734" r="17744" b="10944"/>
          <a:stretch/>
        </p:blipFill>
        <p:spPr>
          <a:xfrm>
            <a:off x="7009277" y="0"/>
            <a:ext cx="2134723" cy="3924359"/>
          </a:xfrm>
          <a:prstGeom prst="rect">
            <a:avLst/>
          </a:prstGeom>
        </p:spPr>
      </p:pic>
      <p:pic>
        <p:nvPicPr>
          <p:cNvPr id="5" name="Picture 4" descr="1815-candace-pink-spen.jpg"/>
          <p:cNvPicPr>
            <a:picLocks noChangeAspect="1"/>
          </p:cNvPicPr>
          <p:nvPr/>
        </p:nvPicPr>
        <p:blipFill rotWithShape="1">
          <a:blip r:embed="rId6">
            <a:extLst>
              <a:ext uri="{28A0092B-C50C-407E-A947-70E740481C1C}">
                <a14:useLocalDpi xmlns:a14="http://schemas.microsoft.com/office/drawing/2010/main" val="0"/>
              </a:ext>
            </a:extLst>
          </a:blip>
          <a:srcRect b="7353"/>
          <a:stretch/>
        </p:blipFill>
        <p:spPr>
          <a:xfrm>
            <a:off x="1104818" y="3537394"/>
            <a:ext cx="1713849" cy="3320606"/>
          </a:xfrm>
          <a:prstGeom prst="rect">
            <a:avLst/>
          </a:prstGeom>
        </p:spPr>
      </p:pic>
      <p:pic>
        <p:nvPicPr>
          <p:cNvPr id="11" name="Picture 10" descr="1818-10-ac-lace-over-satn-slip-rose-satin-corsage.jpg"/>
          <p:cNvPicPr>
            <a:picLocks noChangeAspect="1"/>
          </p:cNvPicPr>
          <p:nvPr/>
        </p:nvPicPr>
        <p:blipFill rotWithShape="1">
          <a:blip r:embed="rId7">
            <a:extLst>
              <a:ext uri="{28A0092B-C50C-407E-A947-70E740481C1C}">
                <a14:useLocalDpi xmlns:a14="http://schemas.microsoft.com/office/drawing/2010/main" val="0"/>
              </a:ext>
            </a:extLst>
          </a:blip>
          <a:srcRect l="12450" t="5051" r="8504" b="15320"/>
          <a:stretch/>
        </p:blipFill>
        <p:spPr>
          <a:xfrm>
            <a:off x="3267363" y="3537394"/>
            <a:ext cx="1916545" cy="3320606"/>
          </a:xfrm>
          <a:prstGeom prst="rect">
            <a:avLst/>
          </a:prstGeom>
        </p:spPr>
      </p:pic>
      <p:pic>
        <p:nvPicPr>
          <p:cNvPr id="12" name="Picture 11" descr="1827-ack-yellowbow-lacma.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8955" y="3537394"/>
            <a:ext cx="2033871" cy="3320606"/>
          </a:xfrm>
          <a:prstGeom prst="rect">
            <a:avLst/>
          </a:prstGeom>
        </p:spPr>
      </p:pic>
    </p:spTree>
    <p:extLst>
      <p:ext uri="{BB962C8B-B14F-4D97-AF65-F5344CB8AC3E}">
        <p14:creationId xmlns:p14="http://schemas.microsoft.com/office/powerpoint/2010/main" val="325957506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33964" y="307470"/>
            <a:ext cx="6215728" cy="707886"/>
          </a:xfrm>
          <a:prstGeom prst="rect">
            <a:avLst/>
          </a:prstGeom>
        </p:spPr>
        <p:txBody>
          <a:bodyPr wrap="square">
            <a:spAutoFit/>
          </a:bodyPr>
          <a:lstStyle/>
          <a:p>
            <a:r>
              <a:rPr lang="en-US" sz="4000" dirty="0" smtClean="0"/>
              <a:t>Dress </a:t>
            </a:r>
            <a:r>
              <a:rPr lang="en-US" sz="4000" smtClean="0"/>
              <a:t>Detectives: Slow </a:t>
            </a:r>
            <a:r>
              <a:rPr lang="en-US" sz="4000" dirty="0"/>
              <a:t>Seeing</a:t>
            </a:r>
          </a:p>
        </p:txBody>
      </p:sp>
      <p:sp>
        <p:nvSpPr>
          <p:cNvPr id="4" name="TextBox 3"/>
          <p:cNvSpPr txBox="1"/>
          <p:nvPr/>
        </p:nvSpPr>
        <p:spPr>
          <a:xfrm>
            <a:off x="870873" y="1447800"/>
            <a:ext cx="6741910" cy="4914166"/>
          </a:xfrm>
          <a:prstGeom prst="rect">
            <a:avLst/>
          </a:prstGeom>
          <a:noFill/>
        </p:spPr>
        <p:txBody>
          <a:bodyPr wrap="none" rtlCol="0">
            <a:spAutoFit/>
          </a:bodyPr>
          <a:lstStyle/>
          <a:p>
            <a:r>
              <a:rPr lang="en-US" sz="2800" b="1" dirty="0" smtClean="0"/>
              <a:t>Hats/Hair</a:t>
            </a:r>
            <a:endParaRPr lang="en-US" sz="2800" b="1" dirty="0"/>
          </a:p>
          <a:p>
            <a:pPr marL="285750" indent="-285750">
              <a:buFont typeface="Arial" charset="0"/>
              <a:buChar char="•"/>
            </a:pPr>
            <a:r>
              <a:rPr lang="en-US" sz="2800" dirty="0"/>
              <a:t>Shape, Proportion, </a:t>
            </a:r>
            <a:r>
              <a:rPr lang="en-US" sz="2800" dirty="0" smtClean="0"/>
              <a:t>Decoration</a:t>
            </a:r>
            <a:endParaRPr lang="en-US" sz="2800" dirty="0"/>
          </a:p>
          <a:p>
            <a:pPr>
              <a:spcBef>
                <a:spcPts val="1000"/>
              </a:spcBef>
            </a:pPr>
            <a:r>
              <a:rPr lang="en-US" sz="2800" b="1" dirty="0" smtClean="0"/>
              <a:t>Necklines</a:t>
            </a:r>
            <a:endParaRPr lang="en-US" sz="2800" b="1" dirty="0"/>
          </a:p>
          <a:p>
            <a:pPr marL="285750" indent="-285750">
              <a:buFont typeface="Arial" charset="0"/>
              <a:buChar char="•"/>
            </a:pPr>
            <a:r>
              <a:rPr lang="en-US" sz="2800" dirty="0"/>
              <a:t>“V” or Closed, Rounded, Square, Filled </a:t>
            </a:r>
            <a:r>
              <a:rPr lang="en-US" sz="2800" dirty="0" smtClean="0"/>
              <a:t>in</a:t>
            </a:r>
            <a:endParaRPr lang="en-US" sz="2800" dirty="0"/>
          </a:p>
          <a:p>
            <a:pPr>
              <a:spcBef>
                <a:spcPts val="1000"/>
              </a:spcBef>
            </a:pPr>
            <a:r>
              <a:rPr lang="en-US" sz="2800" b="1" dirty="0" smtClean="0"/>
              <a:t>Elbows/Arms/Sleeve</a:t>
            </a:r>
            <a:endParaRPr lang="en-US" sz="2800" b="1" dirty="0"/>
          </a:p>
          <a:p>
            <a:pPr marL="285750" indent="-285750">
              <a:buFont typeface="Arial" charset="0"/>
              <a:buChar char="•"/>
            </a:pPr>
            <a:r>
              <a:rPr lang="en-US" sz="2800" dirty="0"/>
              <a:t>Short/Elbow/Long, Straight/Puffed, </a:t>
            </a:r>
            <a:r>
              <a:rPr lang="en-US" sz="2800" dirty="0" smtClean="0"/>
              <a:t>Gloves</a:t>
            </a:r>
            <a:endParaRPr lang="en-US" sz="2800" dirty="0"/>
          </a:p>
          <a:p>
            <a:pPr>
              <a:spcBef>
                <a:spcPts val="1000"/>
              </a:spcBef>
            </a:pPr>
            <a:r>
              <a:rPr lang="en-US" sz="2800" b="1" dirty="0" smtClean="0"/>
              <a:t>Hemlines</a:t>
            </a:r>
            <a:endParaRPr lang="en-US" sz="2800" b="1" dirty="0"/>
          </a:p>
          <a:p>
            <a:pPr marL="285750" indent="-285750">
              <a:buFont typeface="Arial" charset="0"/>
              <a:buChar char="•"/>
            </a:pPr>
            <a:r>
              <a:rPr lang="en-US" sz="2800" dirty="0"/>
              <a:t>Train, Narrow, Wider, </a:t>
            </a:r>
            <a:r>
              <a:rPr lang="en-US" sz="2800" dirty="0" smtClean="0"/>
              <a:t>Plain/Trimmed</a:t>
            </a:r>
            <a:endParaRPr lang="en-US" sz="2800" dirty="0"/>
          </a:p>
          <a:p>
            <a:pPr>
              <a:spcBef>
                <a:spcPts val="1000"/>
              </a:spcBef>
            </a:pPr>
            <a:r>
              <a:rPr lang="en-US" sz="2800" b="1" dirty="0"/>
              <a:t>Accessories</a:t>
            </a:r>
          </a:p>
          <a:p>
            <a:pPr marL="285750" indent="-285750">
              <a:buFont typeface="Arial" charset="0"/>
              <a:buChar char="•"/>
            </a:pPr>
            <a:r>
              <a:rPr lang="en-US" sz="2800" dirty="0"/>
              <a:t>Shawl, Cloak, Muff</a:t>
            </a:r>
          </a:p>
        </p:txBody>
      </p:sp>
    </p:spTree>
    <p:extLst>
      <p:ext uri="{BB962C8B-B14F-4D97-AF65-F5344CB8AC3E}">
        <p14:creationId xmlns:p14="http://schemas.microsoft.com/office/powerpoint/2010/main" val="8857996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3918" y="637949"/>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288550" y="684444"/>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377192" y="684444"/>
            <a:ext cx="1140825" cy="707886"/>
          </a:xfrm>
          <a:prstGeom prst="rect">
            <a:avLst/>
          </a:prstGeom>
          <a:noFill/>
        </p:spPr>
        <p:txBody>
          <a:bodyPr wrap="none" rtlCol="0">
            <a:spAutoFit/>
          </a:bodyPr>
          <a:lstStyle/>
          <a:p>
            <a:r>
              <a:rPr lang="en-US" sz="4000" dirty="0" smtClean="0"/>
              <a:t>1815</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59" y="1682212"/>
            <a:ext cx="1844040" cy="14356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959" y="3454197"/>
            <a:ext cx="1993392" cy="193852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001" y="1345835"/>
            <a:ext cx="2817850" cy="517286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0372" y="1392330"/>
            <a:ext cx="3032836" cy="5126369"/>
          </a:xfrm>
          <a:prstGeom prst="rect">
            <a:avLst/>
          </a:prstGeom>
        </p:spPr>
      </p:pic>
    </p:spTree>
    <p:extLst>
      <p:ext uri="{BB962C8B-B14F-4D97-AF65-F5344CB8AC3E}">
        <p14:creationId xmlns:p14="http://schemas.microsoft.com/office/powerpoint/2010/main" val="13751894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417" y="346000"/>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288550" y="315003"/>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408189" y="315003"/>
            <a:ext cx="1140825" cy="707886"/>
          </a:xfrm>
          <a:prstGeom prst="rect">
            <a:avLst/>
          </a:prstGeom>
          <a:noFill/>
        </p:spPr>
        <p:txBody>
          <a:bodyPr wrap="none" rtlCol="0">
            <a:spAutoFit/>
          </a:bodyPr>
          <a:lstStyle/>
          <a:p>
            <a:r>
              <a:rPr lang="en-US" sz="4000" dirty="0" smtClean="0"/>
              <a:t>1815</a:t>
            </a:r>
            <a:endParaRPr lang="en-US"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47" y="1900385"/>
            <a:ext cx="2056969" cy="171964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417" y="4466526"/>
            <a:ext cx="1919853" cy="1848178"/>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8783" t="7006" r="24770" b="12995"/>
          <a:stretch/>
        </p:blipFill>
        <p:spPr>
          <a:xfrm>
            <a:off x="6509288" y="1234632"/>
            <a:ext cx="2634712" cy="536027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8342" y="1455978"/>
            <a:ext cx="3170243" cy="5254787"/>
          </a:xfrm>
          <a:prstGeom prst="rect">
            <a:avLst/>
          </a:prstGeom>
        </p:spPr>
      </p:pic>
    </p:spTree>
    <p:extLst>
      <p:ext uri="{BB962C8B-B14F-4D97-AF65-F5344CB8AC3E}">
        <p14:creationId xmlns:p14="http://schemas.microsoft.com/office/powerpoint/2010/main" val="3478381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417" y="991892"/>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288550" y="991892"/>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423687" y="991892"/>
            <a:ext cx="1140825" cy="707886"/>
          </a:xfrm>
          <a:prstGeom prst="rect">
            <a:avLst/>
          </a:prstGeom>
          <a:noFill/>
        </p:spPr>
        <p:txBody>
          <a:bodyPr wrap="none" rtlCol="0">
            <a:spAutoFit/>
          </a:bodyPr>
          <a:lstStyle/>
          <a:p>
            <a:r>
              <a:rPr lang="en-US" sz="4000" dirty="0" smtClean="0"/>
              <a:t>1815</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9" y="1699778"/>
            <a:ext cx="2877312" cy="40965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603" y="1699778"/>
            <a:ext cx="2073594" cy="476848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4286" y="1699778"/>
            <a:ext cx="3098801" cy="3830621"/>
          </a:xfrm>
          <a:prstGeom prst="rect">
            <a:avLst/>
          </a:prstGeom>
        </p:spPr>
      </p:pic>
    </p:spTree>
    <p:extLst>
      <p:ext uri="{BB962C8B-B14F-4D97-AF65-F5344CB8AC3E}">
        <p14:creationId xmlns:p14="http://schemas.microsoft.com/office/powerpoint/2010/main" val="2899245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922" y="433953"/>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198469" y="433953"/>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377192" y="433953"/>
            <a:ext cx="1140825" cy="707886"/>
          </a:xfrm>
          <a:prstGeom prst="rect">
            <a:avLst/>
          </a:prstGeom>
          <a:noFill/>
        </p:spPr>
        <p:txBody>
          <a:bodyPr wrap="none" rtlCol="0">
            <a:spAutoFit/>
          </a:bodyPr>
          <a:lstStyle/>
          <a:p>
            <a:r>
              <a:rPr lang="en-US" sz="4000" dirty="0" smtClean="0"/>
              <a:t>1815</a:t>
            </a:r>
            <a:endParaRPr lang="en-US" sz="40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198" t="2322" r="18441" b="10369"/>
          <a:stretch/>
        </p:blipFill>
        <p:spPr>
          <a:xfrm>
            <a:off x="6261315" y="1285665"/>
            <a:ext cx="2526224" cy="506864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634" y="1349859"/>
            <a:ext cx="2682240" cy="488899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9528" y="1130299"/>
            <a:ext cx="1635008" cy="5108551"/>
          </a:xfrm>
          <a:prstGeom prst="rect">
            <a:avLst/>
          </a:prstGeom>
        </p:spPr>
      </p:pic>
    </p:spTree>
    <p:extLst>
      <p:ext uri="{BB962C8B-B14F-4D97-AF65-F5344CB8AC3E}">
        <p14:creationId xmlns:p14="http://schemas.microsoft.com/office/powerpoint/2010/main" val="1737386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BackEveningHalfDre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 y="9144"/>
            <a:ext cx="4041648" cy="6848856"/>
          </a:xfrm>
          <a:prstGeom prst="rect">
            <a:avLst/>
          </a:prstGeom>
        </p:spPr>
      </p:pic>
      <p:sp>
        <p:nvSpPr>
          <p:cNvPr id="3" name="TextBox 2"/>
          <p:cNvSpPr txBox="1"/>
          <p:nvPr/>
        </p:nvSpPr>
        <p:spPr>
          <a:xfrm>
            <a:off x="5232400" y="1676400"/>
            <a:ext cx="3733799" cy="2123658"/>
          </a:xfrm>
          <a:prstGeom prst="rect">
            <a:avLst/>
          </a:prstGeom>
          <a:noFill/>
        </p:spPr>
        <p:txBody>
          <a:bodyPr wrap="square" rtlCol="0">
            <a:spAutoFit/>
          </a:bodyPr>
          <a:lstStyle/>
          <a:p>
            <a:r>
              <a:rPr lang="en-US" sz="4400" dirty="0" smtClean="0"/>
              <a:t>“long sleeves” (for evening wear)</a:t>
            </a:r>
            <a:endParaRPr lang="en-US" sz="4400" dirty="0"/>
          </a:p>
        </p:txBody>
      </p:sp>
    </p:spTree>
    <p:extLst>
      <p:ext uri="{BB962C8B-B14F-4D97-AF65-F5344CB8AC3E}">
        <p14:creationId xmlns:p14="http://schemas.microsoft.com/office/powerpoint/2010/main" val="173507929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3800" y="0"/>
            <a:ext cx="4197718" cy="6858000"/>
          </a:xfrm>
          <a:prstGeom prst="rect">
            <a:avLst/>
          </a:prstGeom>
        </p:spPr>
      </p:pic>
    </p:spTree>
    <p:extLst>
      <p:ext uri="{BB962C8B-B14F-4D97-AF65-F5344CB8AC3E}">
        <p14:creationId xmlns:p14="http://schemas.microsoft.com/office/powerpoint/2010/main" val="4206874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1" y="2057400"/>
            <a:ext cx="8026400" cy="1938992"/>
          </a:xfrm>
          <a:prstGeom prst="rect">
            <a:avLst/>
          </a:prstGeom>
          <a:noFill/>
        </p:spPr>
        <p:txBody>
          <a:bodyPr wrap="square" rtlCol="0">
            <a:spAutoFit/>
          </a:bodyPr>
          <a:lstStyle/>
          <a:p>
            <a:r>
              <a:rPr lang="en-US" sz="4000" dirty="0" smtClean="0"/>
              <a:t>“I </a:t>
            </a:r>
            <a:r>
              <a:rPr lang="en-US" sz="4000" dirty="0"/>
              <a:t>wish you would tell Sally to mend a great slit in my worked muslin gown before they are packed </a:t>
            </a:r>
            <a:r>
              <a:rPr lang="en-US" sz="4000" b="1" dirty="0" smtClean="0"/>
              <a:t>...”</a:t>
            </a:r>
            <a:endParaRPr lang="en-US" sz="4000" dirty="0"/>
          </a:p>
        </p:txBody>
      </p:sp>
    </p:spTree>
    <p:extLst>
      <p:ext uri="{BB962C8B-B14F-4D97-AF65-F5344CB8AC3E}">
        <p14:creationId xmlns:p14="http://schemas.microsoft.com/office/powerpoint/2010/main" val="14235247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ack-whitebead-lacma.jpg"/>
          <p:cNvPicPr>
            <a:picLocks noChangeAspect="1"/>
          </p:cNvPicPr>
          <p:nvPr/>
        </p:nvPicPr>
        <p:blipFill rotWithShape="1">
          <a:blip r:embed="rId3">
            <a:extLst>
              <a:ext uri="{28A0092B-C50C-407E-A947-70E740481C1C}">
                <a14:useLocalDpi xmlns:a14="http://schemas.microsoft.com/office/drawing/2010/main" val="0"/>
              </a:ext>
            </a:extLst>
          </a:blip>
          <a:srcRect b="13581"/>
          <a:stretch/>
        </p:blipFill>
        <p:spPr>
          <a:xfrm>
            <a:off x="516194" y="674803"/>
            <a:ext cx="3895157" cy="5423977"/>
          </a:xfrm>
          <a:prstGeom prst="rect">
            <a:avLst/>
          </a:prstGeom>
          <a:ln>
            <a:solidFill>
              <a:schemeClr val="tx1"/>
            </a:solidFill>
          </a:ln>
        </p:spPr>
      </p:pic>
      <p:sp>
        <p:nvSpPr>
          <p:cNvPr id="3" name="TextBox 2"/>
          <p:cNvSpPr txBox="1"/>
          <p:nvPr/>
        </p:nvSpPr>
        <p:spPr>
          <a:xfrm>
            <a:off x="4648200" y="1447800"/>
            <a:ext cx="4114800" cy="1938992"/>
          </a:xfrm>
          <a:prstGeom prst="rect">
            <a:avLst/>
          </a:prstGeom>
          <a:noFill/>
        </p:spPr>
        <p:txBody>
          <a:bodyPr wrap="square" rtlCol="0">
            <a:spAutoFit/>
          </a:bodyPr>
          <a:lstStyle/>
          <a:p>
            <a:r>
              <a:rPr lang="en-US" dirty="0" smtClean="0"/>
              <a:t>“</a:t>
            </a:r>
            <a:r>
              <a:rPr lang="en-US" sz="4000" dirty="0" smtClean="0"/>
              <a:t>as elegant as lace and pearls could make her”</a:t>
            </a:r>
            <a:endParaRPr lang="en-US" sz="4000" dirty="0"/>
          </a:p>
        </p:txBody>
      </p:sp>
    </p:spTree>
    <p:extLst>
      <p:ext uri="{BB962C8B-B14F-4D97-AF65-F5344CB8AC3E}">
        <p14:creationId xmlns:p14="http://schemas.microsoft.com/office/powerpoint/2010/main" val="11583814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596900"/>
            <a:ext cx="4064000" cy="5511800"/>
          </a:xfrm>
          <a:prstGeom prst="rect">
            <a:avLst/>
          </a:prstGeom>
        </p:spPr>
      </p:pic>
      <p:sp>
        <p:nvSpPr>
          <p:cNvPr id="3" name="TextBox 2"/>
          <p:cNvSpPr txBox="1"/>
          <p:nvPr/>
        </p:nvSpPr>
        <p:spPr>
          <a:xfrm>
            <a:off x="5969000" y="2387600"/>
            <a:ext cx="2281394" cy="707886"/>
          </a:xfrm>
          <a:prstGeom prst="rect">
            <a:avLst/>
          </a:prstGeom>
          <a:noFill/>
        </p:spPr>
        <p:txBody>
          <a:bodyPr wrap="none" rtlCol="0">
            <a:spAutoFit/>
          </a:bodyPr>
          <a:lstStyle/>
          <a:p>
            <a:r>
              <a:rPr lang="en-US" sz="4000" dirty="0" smtClean="0"/>
              <a:t>Is she out?</a:t>
            </a:r>
            <a:endParaRPr lang="en-US" sz="4000" dirty="0"/>
          </a:p>
        </p:txBody>
      </p:sp>
    </p:spTree>
    <p:extLst>
      <p:ext uri="{BB962C8B-B14F-4D97-AF65-F5344CB8AC3E}">
        <p14:creationId xmlns:p14="http://schemas.microsoft.com/office/powerpoint/2010/main" val="1502178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5281" y="1708727"/>
            <a:ext cx="6289964" cy="4082473"/>
          </a:xfrm>
        </p:spPr>
        <p:txBody>
          <a:bodyPr/>
          <a:lstStyle/>
          <a:p>
            <a:pPr marL="0" indent="0" algn="ctr">
              <a:buNone/>
            </a:pPr>
            <a:r>
              <a:rPr lang="en-US" sz="3200" dirty="0"/>
              <a:t>“One could not hope to conduct himself or herself properly on entering a room without immediately assigning a rank to every person.” </a:t>
            </a:r>
            <a:endParaRPr lang="en-US" sz="3200" dirty="0" smtClean="0"/>
          </a:p>
          <a:p>
            <a:pPr marL="0" indent="0" algn="r">
              <a:buNone/>
            </a:pPr>
            <a:r>
              <a:rPr lang="en-US" sz="2000" dirty="0" smtClean="0"/>
              <a:t>Richard Bushman</a:t>
            </a:r>
            <a:endParaRPr lang="en-US" sz="2000" dirty="0"/>
          </a:p>
          <a:p>
            <a:pPr marL="0" indent="0">
              <a:buNone/>
            </a:pPr>
            <a:endParaRPr lang="en-US" dirty="0"/>
          </a:p>
        </p:txBody>
      </p:sp>
    </p:spTree>
    <p:extLst>
      <p:ext uri="{BB962C8B-B14F-4D97-AF65-F5344CB8AC3E}">
        <p14:creationId xmlns:p14="http://schemas.microsoft.com/office/powerpoint/2010/main" val="955168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697" t="4502" r="3783" b="9856"/>
          <a:stretch/>
        </p:blipFill>
        <p:spPr>
          <a:xfrm>
            <a:off x="173282" y="2216757"/>
            <a:ext cx="6753771" cy="4641243"/>
          </a:xfrm>
          <a:prstGeom prst="rect">
            <a:avLst/>
          </a:prstGeom>
        </p:spPr>
      </p:pic>
      <p:pic>
        <p:nvPicPr>
          <p:cNvPr id="4" name="Picture 3"/>
          <p:cNvPicPr>
            <a:picLocks noChangeAspect="1"/>
          </p:cNvPicPr>
          <p:nvPr/>
        </p:nvPicPr>
        <p:blipFill>
          <a:blip r:embed="rId4"/>
          <a:stretch>
            <a:fillRect/>
          </a:stretch>
        </p:blipFill>
        <p:spPr>
          <a:xfrm>
            <a:off x="3550168" y="0"/>
            <a:ext cx="5576337" cy="4182253"/>
          </a:xfrm>
          <a:prstGeom prst="rect">
            <a:avLst/>
          </a:prstGeom>
        </p:spPr>
      </p:pic>
    </p:spTree>
    <p:extLst>
      <p:ext uri="{BB962C8B-B14F-4D97-AF65-F5344CB8AC3E}">
        <p14:creationId xmlns:p14="http://schemas.microsoft.com/office/powerpoint/2010/main" val="33866748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699" y="-330199"/>
            <a:ext cx="5221841" cy="7472636"/>
          </a:xfrm>
          <a:prstGeom prst="rect">
            <a:avLst/>
          </a:prstGeom>
        </p:spPr>
      </p:pic>
    </p:spTree>
    <p:extLst>
      <p:ext uri="{BB962C8B-B14F-4D97-AF65-F5344CB8AC3E}">
        <p14:creationId xmlns:p14="http://schemas.microsoft.com/office/powerpoint/2010/main" val="3841881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cruikshank-familyquadril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60856"/>
          </a:xfrm>
          <a:prstGeom prst="rect">
            <a:avLst/>
          </a:prstGeom>
        </p:spPr>
      </p:pic>
    </p:spTree>
    <p:extLst>
      <p:ext uri="{BB962C8B-B14F-4D97-AF65-F5344CB8AC3E}">
        <p14:creationId xmlns:p14="http://schemas.microsoft.com/office/powerpoint/2010/main" val="3055194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02447" y="2800726"/>
            <a:ext cx="6292101" cy="1802271"/>
          </a:xfrm>
        </p:spPr>
        <p:txBody>
          <a:bodyPr/>
          <a:lstStyle/>
          <a:p>
            <a:r>
              <a:rPr lang="en-US" dirty="0" smtClean="0"/>
              <a:t>Envisioning:</a:t>
            </a:r>
            <a:br>
              <a:rPr lang="en-US" dirty="0" smtClean="0"/>
            </a:br>
            <a:r>
              <a:rPr lang="en-US" dirty="0" smtClean="0"/>
              <a:t>Jane Austen and Fashion</a:t>
            </a:r>
            <a:endParaRPr lang="en-US" dirty="0"/>
          </a:p>
        </p:txBody>
      </p:sp>
      <p:sp>
        <p:nvSpPr>
          <p:cNvPr id="3" name="Subtitle 2"/>
          <p:cNvSpPr>
            <a:spLocks noGrp="1"/>
          </p:cNvSpPr>
          <p:nvPr>
            <p:ph type="subTitle" idx="1"/>
          </p:nvPr>
        </p:nvSpPr>
        <p:spPr>
          <a:xfrm>
            <a:off x="2209800" y="5056632"/>
            <a:ext cx="6097516" cy="1174088"/>
          </a:xfrm>
        </p:spPr>
        <p:txBody>
          <a:bodyPr/>
          <a:lstStyle/>
          <a:p>
            <a:pPr algn="r"/>
            <a:r>
              <a:rPr lang="en-US" dirty="0" smtClean="0"/>
              <a:t>Hope Greenberg</a:t>
            </a:r>
            <a:endParaRPr lang="en-US" dirty="0"/>
          </a:p>
        </p:txBody>
      </p:sp>
    </p:spTree>
    <p:extLst>
      <p:ext uri="{BB962C8B-B14F-4D97-AF65-F5344CB8AC3E}">
        <p14:creationId xmlns:p14="http://schemas.microsoft.com/office/powerpoint/2010/main" val="5643255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753099" y="208491"/>
            <a:ext cx="2722727" cy="1200329"/>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October 1811</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3810890" cy="6858000"/>
          </a:xfrm>
          <a:prstGeom prst="rect">
            <a:avLst/>
          </a:prstGeom>
        </p:spPr>
      </p:pic>
    </p:spTree>
    <p:extLst>
      <p:ext uri="{BB962C8B-B14F-4D97-AF65-F5344CB8AC3E}">
        <p14:creationId xmlns:p14="http://schemas.microsoft.com/office/powerpoint/2010/main" val="29777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87401" y="241300"/>
            <a:ext cx="7688426" cy="461665"/>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October 1811</a:t>
            </a:r>
            <a:endParaRPr lang="en-US" sz="24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32"/>
          <a:stretch/>
        </p:blipFill>
        <p:spPr>
          <a:xfrm>
            <a:off x="177800" y="2222500"/>
            <a:ext cx="8966200" cy="1687068"/>
          </a:xfrm>
          <a:prstGeom prst="rect">
            <a:avLst/>
          </a:prstGeom>
        </p:spPr>
      </p:pic>
    </p:spTree>
    <p:extLst>
      <p:ext uri="{BB962C8B-B14F-4D97-AF65-F5344CB8AC3E}">
        <p14:creationId xmlns:p14="http://schemas.microsoft.com/office/powerpoint/2010/main" val="2389626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Novels</a:t>
            </a:r>
            <a:endParaRPr lang="en-US" dirty="0"/>
          </a:p>
        </p:txBody>
      </p:sp>
      <p:sp>
        <p:nvSpPr>
          <p:cNvPr id="3" name="Content Placeholder 2"/>
          <p:cNvSpPr>
            <a:spLocks noGrp="1"/>
          </p:cNvSpPr>
          <p:nvPr>
            <p:ph idx="1"/>
          </p:nvPr>
        </p:nvSpPr>
        <p:spPr>
          <a:xfrm>
            <a:off x="621726" y="1746334"/>
            <a:ext cx="7910469" cy="4670120"/>
          </a:xfrm>
        </p:spPr>
        <p:txBody>
          <a:bodyPr>
            <a:noAutofit/>
          </a:bodyPr>
          <a:lstStyle/>
          <a:p>
            <a:pPr marL="0" indent="0">
              <a:buNone/>
            </a:pPr>
            <a:r>
              <a:rPr lang="en-US" sz="2600" dirty="0" smtClean="0"/>
              <a:t>1795-1799 writing</a:t>
            </a:r>
          </a:p>
          <a:p>
            <a:pPr>
              <a:spcBef>
                <a:spcPts val="1000"/>
              </a:spcBef>
              <a:buFont typeface="Arial" charset="0"/>
              <a:buChar char="•"/>
            </a:pPr>
            <a:r>
              <a:rPr lang="en-US" sz="2600" dirty="0" smtClean="0"/>
              <a:t>“</a:t>
            </a:r>
            <a:r>
              <a:rPr lang="en-US" sz="2600" dirty="0" err="1" smtClean="0"/>
              <a:t>Elinor</a:t>
            </a:r>
            <a:r>
              <a:rPr lang="en-US" sz="2600" dirty="0" smtClean="0"/>
              <a:t> </a:t>
            </a:r>
            <a:r>
              <a:rPr lang="en-US" sz="2600" dirty="0"/>
              <a:t>and Marianne</a:t>
            </a:r>
            <a:r>
              <a:rPr lang="en-US" sz="2600" dirty="0" smtClean="0"/>
              <a:t>”(</a:t>
            </a:r>
            <a:r>
              <a:rPr lang="en-US" sz="2600" i="1" dirty="0" smtClean="0"/>
              <a:t>Sense and Sensibility</a:t>
            </a:r>
            <a:r>
              <a:rPr lang="en-US" sz="2600" dirty="0" smtClean="0"/>
              <a:t>).</a:t>
            </a:r>
          </a:p>
          <a:p>
            <a:pPr>
              <a:spcBef>
                <a:spcPts val="1000"/>
              </a:spcBef>
              <a:buFont typeface="Arial" charset="0"/>
              <a:buChar char="•"/>
            </a:pPr>
            <a:r>
              <a:rPr lang="en-US" sz="2600" dirty="0" smtClean="0"/>
              <a:t>“</a:t>
            </a:r>
            <a:r>
              <a:rPr lang="en-US" sz="2600" dirty="0"/>
              <a:t>First Impressions</a:t>
            </a:r>
            <a:r>
              <a:rPr lang="en-US" sz="2600" dirty="0" smtClean="0"/>
              <a:t>” (</a:t>
            </a:r>
            <a:r>
              <a:rPr lang="en-US" sz="2600" i="1" dirty="0" smtClean="0"/>
              <a:t>Pride and Prejudice</a:t>
            </a:r>
            <a:r>
              <a:rPr lang="en-US" sz="2600" dirty="0"/>
              <a:t>)</a:t>
            </a:r>
            <a:r>
              <a:rPr lang="en-US" sz="2600" dirty="0" smtClean="0"/>
              <a:t>.</a:t>
            </a:r>
          </a:p>
          <a:p>
            <a:pPr>
              <a:spcBef>
                <a:spcPts val="1000"/>
              </a:spcBef>
              <a:buFont typeface="Arial" charset="0"/>
              <a:buChar char="•"/>
            </a:pPr>
            <a:r>
              <a:rPr lang="en-US" sz="2600" dirty="0" smtClean="0"/>
              <a:t>“Susan/Catherine” (</a:t>
            </a:r>
            <a:r>
              <a:rPr lang="en-US" sz="2600" i="1" dirty="0" smtClean="0"/>
              <a:t>Northanger </a:t>
            </a:r>
            <a:r>
              <a:rPr lang="en-US" sz="2600" i="1" dirty="0"/>
              <a:t>Abbey</a:t>
            </a:r>
            <a:r>
              <a:rPr lang="en-US" sz="2600" dirty="0" smtClean="0"/>
              <a:t>).</a:t>
            </a:r>
          </a:p>
          <a:p>
            <a:pPr marL="0" indent="0">
              <a:spcBef>
                <a:spcPts val="800"/>
              </a:spcBef>
              <a:buNone/>
            </a:pPr>
            <a:r>
              <a:rPr lang="en-US" sz="2600" dirty="0" smtClean="0"/>
              <a:t>1811-1816 writing, revising, publishing</a:t>
            </a:r>
          </a:p>
          <a:p>
            <a:pPr>
              <a:spcBef>
                <a:spcPts val="800"/>
              </a:spcBef>
              <a:buFont typeface="Arial" charset="0"/>
              <a:buChar char="•"/>
            </a:pPr>
            <a:r>
              <a:rPr lang="en-US" sz="2600" i="1" dirty="0" smtClean="0"/>
              <a:t>Pride </a:t>
            </a:r>
            <a:r>
              <a:rPr lang="en-US" sz="2600" i="1" dirty="0"/>
              <a:t>and </a:t>
            </a:r>
            <a:r>
              <a:rPr lang="en-US" sz="2600" i="1" dirty="0" smtClean="0"/>
              <a:t>Prejudice</a:t>
            </a:r>
            <a:r>
              <a:rPr lang="en-US" sz="2600" dirty="0" smtClean="0"/>
              <a:t>.</a:t>
            </a:r>
          </a:p>
          <a:p>
            <a:pPr>
              <a:spcBef>
                <a:spcPts val="800"/>
              </a:spcBef>
              <a:buFont typeface="Arial" charset="0"/>
              <a:buChar char="•"/>
            </a:pPr>
            <a:r>
              <a:rPr lang="en-US" sz="2600" i="1" dirty="0" smtClean="0"/>
              <a:t>Mansfield Park</a:t>
            </a:r>
            <a:endParaRPr lang="en-US" sz="2600" dirty="0"/>
          </a:p>
          <a:p>
            <a:pPr>
              <a:spcBef>
                <a:spcPts val="800"/>
              </a:spcBef>
              <a:buFont typeface="Arial" charset="0"/>
              <a:buChar char="•"/>
            </a:pPr>
            <a:r>
              <a:rPr lang="en-US" sz="2600" i="1" dirty="0" smtClean="0"/>
              <a:t>Emma</a:t>
            </a:r>
            <a:r>
              <a:rPr lang="en-US" sz="2600" dirty="0" smtClean="0"/>
              <a:t>.</a:t>
            </a:r>
          </a:p>
          <a:p>
            <a:pPr>
              <a:spcBef>
                <a:spcPts val="800"/>
              </a:spcBef>
              <a:buFont typeface="Arial" charset="0"/>
              <a:buChar char="•"/>
            </a:pPr>
            <a:r>
              <a:rPr lang="en-US" sz="2600" i="1" dirty="0" smtClean="0"/>
              <a:t>Persuasion, Northanger Abbey </a:t>
            </a:r>
            <a:r>
              <a:rPr lang="en-US" sz="2600" dirty="0" smtClean="0"/>
              <a:t>published 1817.</a:t>
            </a:r>
            <a:endParaRPr lang="en-US" dirty="0" smtClean="0"/>
          </a:p>
        </p:txBody>
      </p:sp>
    </p:spTree>
    <p:extLst>
      <p:ext uri="{BB962C8B-B14F-4D97-AF65-F5344CB8AC3E}">
        <p14:creationId xmlns:p14="http://schemas.microsoft.com/office/powerpoint/2010/main" val="15051935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men wear?</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Men’s basics from the outside in,</a:t>
            </a:r>
          </a:p>
          <a:p>
            <a:pPr marL="0" indent="0" algn="ctr">
              <a:buNone/>
            </a:pPr>
            <a:r>
              <a:rPr lang="en-US" sz="3200" dirty="0" smtClean="0"/>
              <a:t>or, undressing Mr. Darcy.</a:t>
            </a:r>
            <a:endParaRPr lang="en-US" sz="3200" dirty="0"/>
          </a:p>
        </p:txBody>
      </p:sp>
    </p:spTree>
    <p:extLst>
      <p:ext uri="{BB962C8B-B14F-4D97-AF65-F5344CB8AC3E}">
        <p14:creationId xmlns:p14="http://schemas.microsoft.com/office/powerpoint/2010/main" val="16877767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hair-1796x-hair-natpor-walkerfam-romne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680" y="102126"/>
            <a:ext cx="5590944" cy="4567765"/>
          </a:xfrm>
          <a:prstGeom prst="rect">
            <a:avLst/>
          </a:prstGeom>
        </p:spPr>
      </p:pic>
      <p:sp>
        <p:nvSpPr>
          <p:cNvPr id="4" name="TextBox 3"/>
          <p:cNvSpPr txBox="1"/>
          <p:nvPr/>
        </p:nvSpPr>
        <p:spPr>
          <a:xfrm>
            <a:off x="6468595" y="727640"/>
            <a:ext cx="1199943" cy="769441"/>
          </a:xfrm>
          <a:prstGeom prst="rect">
            <a:avLst/>
          </a:prstGeom>
          <a:noFill/>
        </p:spPr>
        <p:txBody>
          <a:bodyPr wrap="none" rtlCol="0">
            <a:spAutoFit/>
          </a:bodyPr>
          <a:lstStyle/>
          <a:p>
            <a:r>
              <a:rPr lang="en-US" sz="4400" dirty="0" smtClean="0"/>
              <a:t>Hair</a:t>
            </a:r>
            <a:endParaRPr lang="en-US" sz="4400" dirty="0"/>
          </a:p>
        </p:txBody>
      </p:sp>
      <p:pic>
        <p:nvPicPr>
          <p:cNvPr id="5" name="Picture 4" descr="brutus_palma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691" y="2698109"/>
            <a:ext cx="2651288" cy="3943564"/>
          </a:xfrm>
          <a:prstGeom prst="rect">
            <a:avLst/>
          </a:prstGeom>
        </p:spPr>
      </p:pic>
      <p:pic>
        <p:nvPicPr>
          <p:cNvPr id="6" name="Picture 5" descr="1813-natpor-byron-westai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8062" y="2209383"/>
            <a:ext cx="3375938" cy="4418767"/>
          </a:xfrm>
          <a:prstGeom prst="rect">
            <a:avLst/>
          </a:prstGeom>
        </p:spPr>
      </p:pic>
    </p:spTree>
    <p:extLst>
      <p:ext uri="{BB962C8B-B14F-4D97-AF65-F5344CB8AC3E}">
        <p14:creationId xmlns:p14="http://schemas.microsoft.com/office/powerpoint/2010/main" val="36592193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The Worcester GAZETTE. (Worcester, Massachusetts) • 05-06-1795 </a:t>
            </a:r>
          </a:p>
        </p:txBody>
      </p:sp>
      <p:pic>
        <p:nvPicPr>
          <p:cNvPr id="3" name="Picture 2" descr="Screen Shot 2015-09-14 at 2.13.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22" y="1866900"/>
            <a:ext cx="8757368" cy="4076987"/>
          </a:xfrm>
          <a:prstGeom prst="rect">
            <a:avLst/>
          </a:prstGeom>
        </p:spPr>
      </p:pic>
    </p:spTree>
    <p:extLst>
      <p:ext uri="{BB962C8B-B14F-4D97-AF65-F5344CB8AC3E}">
        <p14:creationId xmlns:p14="http://schemas.microsoft.com/office/powerpoint/2010/main" val="7337849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d-1820-tozer-greatcoa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37" y="1"/>
            <a:ext cx="4897563" cy="3744603"/>
          </a:xfrm>
          <a:prstGeom prst="rect">
            <a:avLst/>
          </a:prstGeom>
        </p:spPr>
      </p:pic>
      <p:pic>
        <p:nvPicPr>
          <p:cNvPr id="6" name="Picture 5"/>
          <p:cNvPicPr>
            <a:picLocks noChangeAspect="1"/>
          </p:cNvPicPr>
          <p:nvPr/>
        </p:nvPicPr>
        <p:blipFill>
          <a:blip r:embed="rId4"/>
          <a:stretch>
            <a:fillRect/>
          </a:stretch>
        </p:blipFill>
        <p:spPr>
          <a:xfrm>
            <a:off x="5528734" y="1"/>
            <a:ext cx="3615266" cy="6135623"/>
          </a:xfrm>
          <a:prstGeom prst="rect">
            <a:avLst/>
          </a:prstGeom>
        </p:spPr>
      </p:pic>
      <p:sp>
        <p:nvSpPr>
          <p:cNvPr id="5" name="TextBox 4"/>
          <p:cNvSpPr txBox="1"/>
          <p:nvPr/>
        </p:nvSpPr>
        <p:spPr>
          <a:xfrm>
            <a:off x="145511" y="3744604"/>
            <a:ext cx="5383223" cy="3113396"/>
          </a:xfrm>
          <a:prstGeom prst="rect">
            <a:avLst/>
          </a:prstGeom>
          <a:noFill/>
        </p:spPr>
        <p:txBody>
          <a:bodyPr wrap="square" rtlCol="0">
            <a:spAutoFit/>
          </a:bodyPr>
          <a:lstStyle/>
          <a:p>
            <a:r>
              <a:rPr lang="en-US" sz="2800" i="1" dirty="0" smtClean="0"/>
              <a:t>Catherine </a:t>
            </a:r>
            <a:r>
              <a:rPr lang="en-US" sz="2800" i="1" dirty="0" err="1" smtClean="0"/>
              <a:t>Morland</a:t>
            </a:r>
            <a:r>
              <a:rPr lang="en-US" sz="2800" i="1" dirty="0" smtClean="0"/>
              <a:t> of Henry </a:t>
            </a:r>
            <a:r>
              <a:rPr lang="en-US" sz="2800" i="1" dirty="0" err="1" smtClean="0"/>
              <a:t>Tilney</a:t>
            </a:r>
            <a:r>
              <a:rPr lang="en-US" sz="2800" i="1" dirty="0" smtClean="0"/>
              <a:t>: </a:t>
            </a:r>
            <a:r>
              <a:rPr lang="en-US" sz="2800" dirty="0" smtClean="0"/>
              <a:t>“His hat sat so well, and the innumerable capes of his great-coat looked so becomingly important. To be driven by him, next to being dancing with him, was certainly the greatest happiness in the world!”</a:t>
            </a:r>
            <a:endParaRPr lang="en-US" sz="2800" dirty="0"/>
          </a:p>
        </p:txBody>
      </p:sp>
    </p:spTree>
    <p:extLst>
      <p:ext uri="{BB962C8B-B14F-4D97-AF65-F5344CB8AC3E}">
        <p14:creationId xmlns:p14="http://schemas.microsoft.com/office/powerpoint/2010/main" val="9091972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b-1789-watkinsjatc-eausten-grandtou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34946" cy="6858000"/>
          </a:xfrm>
          <a:prstGeom prst="rect">
            <a:avLst/>
          </a:prstGeom>
        </p:spPr>
      </p:pic>
      <p:pic>
        <p:nvPicPr>
          <p:cNvPr id="4" name="Picture 3" descr="4-1785-90-artstor-mensbreeches-AMICO_BOSTON_10383643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7497" y="-218473"/>
            <a:ext cx="3514714" cy="5216040"/>
          </a:xfrm>
          <a:prstGeom prst="rect">
            <a:avLst/>
          </a:prstGeom>
        </p:spPr>
      </p:pic>
      <p:pic>
        <p:nvPicPr>
          <p:cNvPr id="5" name="Picture 4" descr="4-1800-mma-leather-breeches-1972.139.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6458" y="2651626"/>
            <a:ext cx="2892243" cy="4187968"/>
          </a:xfrm>
          <a:prstGeom prst="rect">
            <a:avLst/>
          </a:prstGeom>
        </p:spPr>
      </p:pic>
    </p:spTree>
    <p:extLst>
      <p:ext uri="{BB962C8B-B14F-4D97-AF65-F5344CB8AC3E}">
        <p14:creationId xmlns:p14="http://schemas.microsoft.com/office/powerpoint/2010/main" val="9593722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001"/>
            <a:ext cx="5376333" cy="868362"/>
          </a:xfrm>
        </p:spPr>
        <p:txBody>
          <a:bodyPr/>
          <a:lstStyle/>
          <a:p>
            <a:pPr algn="l"/>
            <a:r>
              <a:rPr lang="en-US" dirty="0" smtClean="0"/>
              <a:t>What did men wear?</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a:t>
            </a:r>
            <a:endParaRPr lang="en-US" sz="3200" dirty="0"/>
          </a:p>
        </p:txBody>
      </p:sp>
      <p:pic>
        <p:nvPicPr>
          <p:cNvPr id="4" name="Picture 3" descr="1766-william-hall-by-william-williams-philadelphia-winterthu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3" y="1893896"/>
            <a:ext cx="3309403" cy="4964104"/>
          </a:xfrm>
          <a:prstGeom prst="rect">
            <a:avLst/>
          </a:prstGeom>
        </p:spPr>
      </p:pic>
      <p:pic>
        <p:nvPicPr>
          <p:cNvPr id="5" name="Picture 4" descr="1780-artstor-men-suitAMICO_BOSTON_103836322.jpg"/>
          <p:cNvPicPr>
            <a:picLocks noChangeAspect="1"/>
          </p:cNvPicPr>
          <p:nvPr/>
        </p:nvPicPr>
        <p:blipFill rotWithShape="1">
          <a:blip r:embed="rId4">
            <a:extLst>
              <a:ext uri="{28A0092B-C50C-407E-A947-70E740481C1C}">
                <a14:useLocalDpi xmlns:a14="http://schemas.microsoft.com/office/drawing/2010/main" val="0"/>
              </a:ext>
            </a:extLst>
          </a:blip>
          <a:srcRect l="14415" r="14883"/>
          <a:stretch/>
        </p:blipFill>
        <p:spPr>
          <a:xfrm>
            <a:off x="3577167" y="1545167"/>
            <a:ext cx="2476043" cy="5312832"/>
          </a:xfrm>
          <a:prstGeom prst="rect">
            <a:avLst/>
          </a:prstGeom>
        </p:spPr>
      </p:pic>
      <p:pic>
        <p:nvPicPr>
          <p:cNvPr id="7" name="Picture 6" descr="Screen Shot 2015-09-14 at 4.16.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486" y="916363"/>
            <a:ext cx="2978514" cy="5941636"/>
          </a:xfrm>
          <a:prstGeom prst="rect">
            <a:avLst/>
          </a:prstGeom>
        </p:spPr>
      </p:pic>
      <p:sp>
        <p:nvSpPr>
          <p:cNvPr id="8" name="TextBox 7"/>
          <p:cNvSpPr txBox="1"/>
          <p:nvPr/>
        </p:nvSpPr>
        <p:spPr>
          <a:xfrm>
            <a:off x="55033" y="1293731"/>
            <a:ext cx="859280" cy="461665"/>
          </a:xfrm>
          <a:prstGeom prst="rect">
            <a:avLst/>
          </a:prstGeom>
          <a:noFill/>
        </p:spPr>
        <p:txBody>
          <a:bodyPr wrap="none" rtlCol="0">
            <a:spAutoFit/>
          </a:bodyPr>
          <a:lstStyle/>
          <a:p>
            <a:r>
              <a:rPr lang="en-US" sz="2400" dirty="0" smtClean="0"/>
              <a:t>1760s</a:t>
            </a:r>
            <a:endParaRPr lang="en-US" sz="2400" dirty="0"/>
          </a:p>
        </p:txBody>
      </p:sp>
      <p:sp>
        <p:nvSpPr>
          <p:cNvPr id="10" name="TextBox 9"/>
          <p:cNvSpPr txBox="1"/>
          <p:nvPr/>
        </p:nvSpPr>
        <p:spPr>
          <a:xfrm>
            <a:off x="3577167" y="1062335"/>
            <a:ext cx="875210" cy="461665"/>
          </a:xfrm>
          <a:prstGeom prst="rect">
            <a:avLst/>
          </a:prstGeom>
          <a:noFill/>
        </p:spPr>
        <p:txBody>
          <a:bodyPr wrap="none" rtlCol="0">
            <a:spAutoFit/>
          </a:bodyPr>
          <a:lstStyle/>
          <a:p>
            <a:r>
              <a:rPr lang="en-US" sz="2400" dirty="0" smtClean="0"/>
              <a:t>1780s</a:t>
            </a:r>
            <a:endParaRPr lang="en-US" sz="2400" dirty="0"/>
          </a:p>
        </p:txBody>
      </p:sp>
      <p:sp>
        <p:nvSpPr>
          <p:cNvPr id="11" name="TextBox 10"/>
          <p:cNvSpPr txBox="1"/>
          <p:nvPr/>
        </p:nvSpPr>
        <p:spPr>
          <a:xfrm>
            <a:off x="6286500" y="454698"/>
            <a:ext cx="875210" cy="461665"/>
          </a:xfrm>
          <a:prstGeom prst="rect">
            <a:avLst/>
          </a:prstGeom>
          <a:noFill/>
        </p:spPr>
        <p:txBody>
          <a:bodyPr wrap="none" rtlCol="0">
            <a:spAutoFit/>
          </a:bodyPr>
          <a:lstStyle/>
          <a:p>
            <a:r>
              <a:rPr lang="en-US" sz="2400" dirty="0" smtClean="0"/>
              <a:t>1790s</a:t>
            </a:r>
            <a:endParaRPr lang="en-US" sz="2400" dirty="0"/>
          </a:p>
        </p:txBody>
      </p:sp>
    </p:spTree>
    <p:extLst>
      <p:ext uri="{BB962C8B-B14F-4D97-AF65-F5344CB8AC3E}">
        <p14:creationId xmlns:p14="http://schemas.microsoft.com/office/powerpoint/2010/main" val="18641769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17700" y="0"/>
            <a:ext cx="5299163" cy="6858000"/>
          </a:xfrm>
          <a:prstGeom prst="rect">
            <a:avLst/>
          </a:prstGeom>
        </p:spPr>
      </p:pic>
    </p:spTree>
    <p:extLst>
      <p:ext uri="{BB962C8B-B14F-4D97-AF65-F5344CB8AC3E}">
        <p14:creationId xmlns:p14="http://schemas.microsoft.com/office/powerpoint/2010/main" val="13840794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Novels</a:t>
            </a:r>
            <a:endParaRPr lang="en-US" dirty="0"/>
          </a:p>
        </p:txBody>
      </p:sp>
      <p:sp>
        <p:nvSpPr>
          <p:cNvPr id="3" name="Content Placeholder 2"/>
          <p:cNvSpPr>
            <a:spLocks noGrp="1"/>
          </p:cNvSpPr>
          <p:nvPr>
            <p:ph idx="1"/>
          </p:nvPr>
        </p:nvSpPr>
        <p:spPr>
          <a:xfrm>
            <a:off x="2037159" y="1893896"/>
            <a:ext cx="5068094" cy="3922704"/>
          </a:xfrm>
        </p:spPr>
        <p:txBody>
          <a:bodyPr>
            <a:normAutofit/>
          </a:bodyPr>
          <a:lstStyle/>
          <a:p>
            <a:pPr marL="0" indent="0" algn="ctr">
              <a:buNone/>
            </a:pPr>
            <a:r>
              <a:rPr lang="en-US" sz="3200" dirty="0" smtClean="0"/>
              <a:t>Characters who talk about fashion.</a:t>
            </a:r>
          </a:p>
          <a:p>
            <a:pPr marL="0" indent="0" algn="ctr">
              <a:buNone/>
            </a:pPr>
            <a:r>
              <a:rPr lang="en-US" sz="3200" dirty="0" smtClean="0"/>
              <a:t>Characters who are described by their fashion.</a:t>
            </a:r>
          </a:p>
          <a:p>
            <a:pPr marL="0" indent="0" algn="ctr">
              <a:buNone/>
            </a:pPr>
            <a:r>
              <a:rPr lang="en-US" sz="3200" dirty="0" smtClean="0"/>
              <a:t>Fascinating anomalies.</a:t>
            </a:r>
          </a:p>
        </p:txBody>
      </p:sp>
    </p:spTree>
    <p:extLst>
      <p:ext uri="{BB962C8B-B14F-4D97-AF65-F5344CB8AC3E}">
        <p14:creationId xmlns:p14="http://schemas.microsoft.com/office/powerpoint/2010/main" val="8332153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09-04-men-fulland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1177" y="0"/>
            <a:ext cx="5253404" cy="6858000"/>
          </a:xfrm>
          <a:prstGeom prst="rect">
            <a:avLst/>
          </a:prstGeom>
        </p:spPr>
      </p:pic>
    </p:spTree>
    <p:extLst>
      <p:ext uri="{BB962C8B-B14F-4D97-AF65-F5344CB8AC3E}">
        <p14:creationId xmlns:p14="http://schemas.microsoft.com/office/powerpoint/2010/main" val="36280479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male_cloth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02506" y="154671"/>
            <a:ext cx="6677493" cy="6703329"/>
          </a:xfrm>
          <a:prstGeom prst="rect">
            <a:avLst/>
          </a:prstGeom>
        </p:spPr>
      </p:pic>
    </p:spTree>
    <p:extLst>
      <p:ext uri="{BB962C8B-B14F-4D97-AF65-F5344CB8AC3E}">
        <p14:creationId xmlns:p14="http://schemas.microsoft.com/office/powerpoint/2010/main" val="12108910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0-brummell-moden-statue-by-irena-sedlecka-jermyn-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896" y="97860"/>
            <a:ext cx="5070104" cy="6760139"/>
          </a:xfrm>
          <a:prstGeom prst="rect">
            <a:avLst/>
          </a:prstGeom>
        </p:spPr>
      </p:pic>
      <p:sp>
        <p:nvSpPr>
          <p:cNvPr id="2" name="TextBox 1"/>
          <p:cNvSpPr txBox="1"/>
          <p:nvPr/>
        </p:nvSpPr>
        <p:spPr>
          <a:xfrm>
            <a:off x="230909" y="265391"/>
            <a:ext cx="3729181" cy="830997"/>
          </a:xfrm>
          <a:prstGeom prst="rect">
            <a:avLst/>
          </a:prstGeom>
          <a:noFill/>
        </p:spPr>
        <p:txBody>
          <a:bodyPr wrap="square" rtlCol="0">
            <a:spAutoFit/>
          </a:bodyPr>
          <a:lstStyle/>
          <a:p>
            <a:pPr algn="ctr"/>
            <a:r>
              <a:rPr lang="en-US" sz="2400" dirty="0" smtClean="0"/>
              <a:t>George Bryan “Beau” Brummel</a:t>
            </a:r>
            <a:endParaRPr lang="en-US" sz="2400" dirty="0"/>
          </a:p>
        </p:txBody>
      </p:sp>
    </p:spTree>
    <p:extLst>
      <p:ext uri="{BB962C8B-B14F-4D97-AF65-F5344CB8AC3E}">
        <p14:creationId xmlns:p14="http://schemas.microsoft.com/office/powerpoint/2010/main" val="36547915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neckcloth-cruikshank.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665960" cy="6858000"/>
          </a:xfrm>
          <a:prstGeom prst="rect">
            <a:avLst/>
          </a:prstGeom>
        </p:spPr>
      </p:pic>
      <p:pic>
        <p:nvPicPr>
          <p:cNvPr id="3" name="Picture 2" descr="6b-1800-natpor-jembelch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11472" y="863020"/>
            <a:ext cx="3166362" cy="3787514"/>
          </a:xfrm>
          <a:prstGeom prst="rect">
            <a:avLst/>
          </a:prstGeom>
        </p:spPr>
      </p:pic>
      <p:sp>
        <p:nvSpPr>
          <p:cNvPr id="4" name="TextBox 3"/>
          <p:cNvSpPr txBox="1"/>
          <p:nvPr/>
        </p:nvSpPr>
        <p:spPr>
          <a:xfrm>
            <a:off x="6165991" y="5101246"/>
            <a:ext cx="2811844" cy="923330"/>
          </a:xfrm>
          <a:prstGeom prst="rect">
            <a:avLst/>
          </a:prstGeom>
          <a:noFill/>
        </p:spPr>
        <p:txBody>
          <a:bodyPr wrap="square" rtlCol="0">
            <a:spAutoFit/>
          </a:bodyPr>
          <a:lstStyle/>
          <a:p>
            <a:pPr algn="ctr"/>
            <a:r>
              <a:rPr lang="en-US" dirty="0" err="1" smtClean="0"/>
              <a:t>Jem</a:t>
            </a:r>
            <a:r>
              <a:rPr lang="en-US" dirty="0" smtClean="0"/>
              <a:t> Belcher: </a:t>
            </a:r>
          </a:p>
          <a:p>
            <a:pPr algn="ctr"/>
            <a:r>
              <a:rPr lang="en-US" dirty="0" smtClean="0"/>
              <a:t>Celebrated Boxer with his trademark spotted </a:t>
            </a:r>
            <a:r>
              <a:rPr lang="en-US" dirty="0" err="1" smtClean="0"/>
              <a:t>neckcloth</a:t>
            </a:r>
            <a:endParaRPr lang="en-US" dirty="0"/>
          </a:p>
        </p:txBody>
      </p:sp>
    </p:spTree>
    <p:extLst>
      <p:ext uri="{BB962C8B-B14F-4D97-AF65-F5344CB8AC3E}">
        <p14:creationId xmlns:p14="http://schemas.microsoft.com/office/powerpoint/2010/main" val="33007441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10-Edridge-SirWilliamHarbord-95thfoot-peninsul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922520" cy="6858000"/>
          </a:xfrm>
          <a:prstGeom prst="rect">
            <a:avLst/>
          </a:prstGeom>
        </p:spPr>
      </p:pic>
      <p:pic>
        <p:nvPicPr>
          <p:cNvPr id="4" name="Picture 3" descr="1810s-jfd19-015-pantaloons-p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095" y="0"/>
            <a:ext cx="4693905" cy="6505100"/>
          </a:xfrm>
          <a:prstGeom prst="rect">
            <a:avLst/>
          </a:prstGeom>
        </p:spPr>
      </p:pic>
    </p:spTree>
    <p:extLst>
      <p:ext uri="{BB962C8B-B14F-4D97-AF65-F5344CB8AC3E}">
        <p14:creationId xmlns:p14="http://schemas.microsoft.com/office/powerpoint/2010/main" val="23331294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1807-watkinsjatc-beaumonde-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9045" y="0"/>
            <a:ext cx="5184955" cy="6858000"/>
          </a:xfrm>
          <a:prstGeom prst="rect">
            <a:avLst/>
          </a:prstGeom>
        </p:spPr>
      </p:pic>
      <p:pic>
        <p:nvPicPr>
          <p:cNvPr id="4" name="Picture 3" descr="1811-Captain_Hoste_of_HMS_Amphion_by_Henry_Edridge_(London_1768-18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433414" cy="6204778"/>
          </a:xfrm>
          <a:prstGeom prst="rect">
            <a:avLst/>
          </a:prstGeom>
        </p:spPr>
      </p:pic>
    </p:spTree>
    <p:extLst>
      <p:ext uri="{BB962C8B-B14F-4D97-AF65-F5344CB8AC3E}">
        <p14:creationId xmlns:p14="http://schemas.microsoft.com/office/powerpoint/2010/main" val="29212164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817-18-sharples-cliftonassembly-cloakroo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9866"/>
            <a:ext cx="9144000" cy="6652618"/>
          </a:xfrm>
          <a:prstGeom prst="rect">
            <a:avLst/>
          </a:prstGeom>
        </p:spPr>
      </p:pic>
    </p:spTree>
    <p:extLst>
      <p:ext uri="{BB962C8B-B14F-4D97-AF65-F5344CB8AC3E}">
        <p14:creationId xmlns:p14="http://schemas.microsoft.com/office/powerpoint/2010/main" val="38217105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dandiesdressing-cruikshan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292"/>
            <a:ext cx="9144000" cy="6153056"/>
          </a:xfrm>
          <a:prstGeom prst="rect">
            <a:avLst/>
          </a:prstGeom>
        </p:spPr>
      </p:pic>
    </p:spTree>
    <p:extLst>
      <p:ext uri="{BB962C8B-B14F-4D97-AF65-F5344CB8AC3E}">
        <p14:creationId xmlns:p14="http://schemas.microsoft.com/office/powerpoint/2010/main" val="6071713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hirt-1769-garsault-marquise-shirt-draw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244" y="1821564"/>
            <a:ext cx="8411543" cy="4936353"/>
          </a:xfrm>
          <a:prstGeom prst="rect">
            <a:avLst/>
          </a:prstGeom>
        </p:spPr>
      </p:pic>
      <p:sp>
        <p:nvSpPr>
          <p:cNvPr id="2" name="TextBox 1"/>
          <p:cNvSpPr txBox="1"/>
          <p:nvPr/>
        </p:nvSpPr>
        <p:spPr>
          <a:xfrm>
            <a:off x="423303" y="317515"/>
            <a:ext cx="8394484" cy="1231106"/>
          </a:xfrm>
          <a:prstGeom prst="rect">
            <a:avLst/>
          </a:prstGeom>
          <a:noFill/>
        </p:spPr>
        <p:txBody>
          <a:bodyPr wrap="square" rtlCol="0">
            <a:spAutoFit/>
          </a:bodyPr>
          <a:lstStyle/>
          <a:p>
            <a:r>
              <a:rPr lang="en-US" i="1" dirty="0" smtClean="0"/>
              <a:t>Austen, Thursday, 1 September 1796:</a:t>
            </a:r>
          </a:p>
          <a:p>
            <a:r>
              <a:rPr lang="en-US" sz="2800" dirty="0" smtClean="0"/>
              <a:t>“We are very busy making Edward’s shirts, and I am proud to say that I am the neatest worker of the party.”</a:t>
            </a:r>
            <a:endParaRPr lang="en-US" sz="2800" dirty="0"/>
          </a:p>
        </p:txBody>
      </p:sp>
    </p:spTree>
    <p:extLst>
      <p:ext uri="{BB962C8B-B14F-4D97-AF65-F5344CB8AC3E}">
        <p14:creationId xmlns:p14="http://schemas.microsoft.com/office/powerpoint/2010/main" val="40137910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th-darcy-shirt.jpg"/>
          <p:cNvPicPr>
            <a:picLocks noChangeAspect="1"/>
          </p:cNvPicPr>
          <p:nvPr/>
        </p:nvPicPr>
        <p:blipFill rotWithShape="1">
          <a:blip r:embed="rId3">
            <a:extLst>
              <a:ext uri="{28A0092B-C50C-407E-A947-70E740481C1C}">
                <a14:useLocalDpi xmlns:a14="http://schemas.microsoft.com/office/drawing/2010/main" val="0"/>
              </a:ext>
            </a:extLst>
          </a:blip>
          <a:srcRect b="6052"/>
          <a:stretch/>
        </p:blipFill>
        <p:spPr>
          <a:xfrm>
            <a:off x="584980" y="511847"/>
            <a:ext cx="7894302" cy="5562371"/>
          </a:xfrm>
          <a:prstGeom prst="rect">
            <a:avLst/>
          </a:prstGeom>
        </p:spPr>
      </p:pic>
    </p:spTree>
    <p:extLst>
      <p:ext uri="{BB962C8B-B14F-4D97-AF65-F5344CB8AC3E}">
        <p14:creationId xmlns:p14="http://schemas.microsoft.com/office/powerpoint/2010/main" val="32025880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503238"/>
            <a:ext cx="7313613" cy="868362"/>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dirty="0" smtClean="0"/>
              <a:t>Jane Austen</a:t>
            </a:r>
            <a:endParaRPr lang="en-US" dirty="0"/>
          </a:p>
        </p:txBody>
      </p:sp>
      <p:sp>
        <p:nvSpPr>
          <p:cNvPr id="3" name="TextBox 2"/>
          <p:cNvSpPr txBox="1"/>
          <p:nvPr/>
        </p:nvSpPr>
        <p:spPr>
          <a:xfrm>
            <a:off x="1283204" y="1759563"/>
            <a:ext cx="6587582" cy="4231928"/>
          </a:xfrm>
          <a:prstGeom prst="rect">
            <a:avLst/>
          </a:prstGeom>
          <a:noFill/>
        </p:spPr>
        <p:txBody>
          <a:bodyPr wrap="square" rtlCol="0">
            <a:spAutoFit/>
          </a:bodyPr>
          <a:lstStyle/>
          <a:p>
            <a:pPr>
              <a:spcAft>
                <a:spcPts val="1800"/>
              </a:spcAft>
            </a:pPr>
            <a:r>
              <a:rPr lang="en-US" sz="3200" dirty="0"/>
              <a:t>How did she use fashion in her novels?</a:t>
            </a:r>
          </a:p>
          <a:p>
            <a:pPr>
              <a:spcAft>
                <a:spcPts val="1800"/>
              </a:spcAft>
            </a:pPr>
            <a:r>
              <a:rPr lang="en-US" sz="3200" dirty="0"/>
              <a:t>How fashion conscious was she, personally? </a:t>
            </a:r>
            <a:endParaRPr lang="en-US" sz="3200" dirty="0" smtClean="0"/>
          </a:p>
          <a:p>
            <a:pPr>
              <a:spcAft>
                <a:spcPts val="1800"/>
              </a:spcAft>
            </a:pPr>
            <a:r>
              <a:rPr lang="en-US" sz="3200" dirty="0" smtClean="0"/>
              <a:t>What did men and women (“of good society”) wear during Austen’s lifetime?</a:t>
            </a:r>
          </a:p>
          <a:p>
            <a:pPr>
              <a:spcAft>
                <a:spcPts val="1800"/>
              </a:spcAft>
            </a:pPr>
            <a:r>
              <a:rPr lang="en-US" sz="3200" dirty="0" smtClean="0"/>
              <a:t>How did fashion change over the course of her life?</a:t>
            </a:r>
          </a:p>
        </p:txBody>
      </p:sp>
    </p:spTree>
    <p:extLst>
      <p:ext uri="{BB962C8B-B14F-4D97-AF65-F5344CB8AC3E}">
        <p14:creationId xmlns:p14="http://schemas.microsoft.com/office/powerpoint/2010/main" val="12434392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854056"/>
            <a:ext cx="7313613" cy="868362"/>
          </a:xfrm>
        </p:spPr>
        <p:txBody>
          <a:bodyPr/>
          <a:lstStyle/>
          <a:p>
            <a:r>
              <a:rPr lang="en-US" dirty="0" smtClean="0"/>
              <a:t>Dressing a Lady</a:t>
            </a:r>
            <a:endParaRPr lang="en-US" dirty="0"/>
          </a:p>
        </p:txBody>
      </p:sp>
    </p:spTree>
    <p:extLst>
      <p:ext uri="{BB962C8B-B14F-4D97-AF65-F5344CB8AC3E}">
        <p14:creationId xmlns:p14="http://schemas.microsoft.com/office/powerpoint/2010/main" val="258578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9-14 at 2.2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58" y="1246243"/>
            <a:ext cx="3168884" cy="5582394"/>
          </a:xfrm>
          <a:prstGeom prst="rect">
            <a:avLst/>
          </a:prstGeom>
        </p:spPr>
      </p:pic>
      <p:pic>
        <p:nvPicPr>
          <p:cNvPr id="8" name="Picture 7" descr="Screen Shot 2015-09-14 at 2.29.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569" y="1246243"/>
            <a:ext cx="3213549" cy="5582394"/>
          </a:xfrm>
          <a:prstGeom prst="rect">
            <a:avLst/>
          </a:prstGeom>
        </p:spPr>
      </p:pic>
      <p:pic>
        <p:nvPicPr>
          <p:cNvPr id="9" name="Picture 8" descr="Screen Shot 2015-09-14 at 2.29.1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8769" y="974703"/>
            <a:ext cx="4764829" cy="5853933"/>
          </a:xfrm>
          <a:prstGeom prst="rect">
            <a:avLst/>
          </a:prstGeom>
        </p:spPr>
      </p:pic>
      <p:sp>
        <p:nvSpPr>
          <p:cNvPr id="10" name="TextBox 9"/>
          <p:cNvSpPr txBox="1"/>
          <p:nvPr/>
        </p:nvSpPr>
        <p:spPr>
          <a:xfrm>
            <a:off x="885975" y="208491"/>
            <a:ext cx="7589852" cy="461665"/>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January 1809</a:t>
            </a:r>
            <a:endParaRPr lang="en-US" sz="2400" dirty="0"/>
          </a:p>
        </p:txBody>
      </p:sp>
    </p:spTree>
    <p:extLst>
      <p:ext uri="{BB962C8B-B14F-4D97-AF65-F5344CB8AC3E}">
        <p14:creationId xmlns:p14="http://schemas.microsoft.com/office/powerpoint/2010/main" val="19254041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5941" y="2010716"/>
            <a:ext cx="3074592" cy="2493596"/>
          </a:xfrm>
        </p:spPr>
        <p:txBody>
          <a:bodyPr/>
          <a:lstStyle/>
          <a:p>
            <a:r>
              <a:rPr lang="en-US" sz="2400" dirty="0"/>
              <a:t>Worcester Gazette. (Worcester, </a:t>
            </a:r>
            <a:r>
              <a:rPr lang="en-US" sz="2400" dirty="0" smtClean="0"/>
              <a:t>MA)  </a:t>
            </a:r>
            <a:br>
              <a:rPr lang="en-US" sz="2400" dirty="0" smtClean="0"/>
            </a:br>
            <a:r>
              <a:rPr lang="en-US" sz="2400" dirty="0" smtClean="0"/>
              <a:t>June 1809</a:t>
            </a:r>
            <a:endParaRPr lang="en-US" sz="2400" dirty="0"/>
          </a:p>
        </p:txBody>
      </p:sp>
      <p:pic>
        <p:nvPicPr>
          <p:cNvPr id="5" name="Picture 4" descr="Screen Shot 2015-09-14 at 2.32.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38" y="0"/>
            <a:ext cx="4965700" cy="6642100"/>
          </a:xfrm>
          <a:prstGeom prst="rect">
            <a:avLst/>
          </a:prstGeom>
        </p:spPr>
      </p:pic>
    </p:spTree>
    <p:extLst>
      <p:ext uri="{BB962C8B-B14F-4D97-AF65-F5344CB8AC3E}">
        <p14:creationId xmlns:p14="http://schemas.microsoft.com/office/powerpoint/2010/main" val="42138211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2042" y="873167"/>
            <a:ext cx="8161806" cy="3231654"/>
          </a:xfrm>
          <a:prstGeom prst="rect">
            <a:avLst/>
          </a:prstGeom>
          <a:noFill/>
        </p:spPr>
        <p:txBody>
          <a:bodyPr wrap="square" rtlCol="0">
            <a:spAutoFit/>
          </a:bodyPr>
          <a:lstStyle/>
          <a:p>
            <a:r>
              <a:rPr lang="en-US" i="1" dirty="0" smtClean="0"/>
              <a:t>Sunday, 25 November 1798</a:t>
            </a:r>
            <a:r>
              <a:rPr lang="en-US" dirty="0" smtClean="0"/>
              <a:t>:</a:t>
            </a:r>
          </a:p>
          <a:p>
            <a:endParaRPr lang="en-US" dirty="0" smtClean="0"/>
          </a:p>
          <a:p>
            <a:r>
              <a:rPr lang="en-US" sz="2800" dirty="0" smtClean="0"/>
              <a:t>“The Overton Scotchman [a peddler carrying fabric for sale door to door] has been kind enough to rid me of some of my money, in exchange for six shifts and four pair of stockings. The Irish [linen] is not so fine as I would like it; ... It cost me 3s. 6d. per yard. It is rather finer, however, than our last, and not so harsh a cloth.”</a:t>
            </a:r>
            <a:endParaRPr lang="en-US" sz="2800" dirty="0"/>
          </a:p>
        </p:txBody>
      </p:sp>
    </p:spTree>
    <p:extLst>
      <p:ext uri="{BB962C8B-B14F-4D97-AF65-F5344CB8AC3E}">
        <p14:creationId xmlns:p14="http://schemas.microsoft.com/office/powerpoint/2010/main" val="6295936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800s-mfab-shif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7437" y="546182"/>
            <a:ext cx="4926563" cy="6158204"/>
          </a:xfrm>
          <a:prstGeom prst="rect">
            <a:avLst/>
          </a:prstGeom>
        </p:spPr>
      </p:pic>
      <p:pic>
        <p:nvPicPr>
          <p:cNvPr id="3" name="Picture 2" descr="1-1769-garsault-marquise-shift-drawing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392765"/>
            <a:ext cx="4267907" cy="4069057"/>
          </a:xfrm>
          <a:prstGeom prst="rect">
            <a:avLst/>
          </a:prstGeom>
        </p:spPr>
      </p:pic>
      <p:sp>
        <p:nvSpPr>
          <p:cNvPr id="2" name="TextBox 1"/>
          <p:cNvSpPr txBox="1"/>
          <p:nvPr/>
        </p:nvSpPr>
        <p:spPr>
          <a:xfrm>
            <a:off x="727551" y="5700714"/>
            <a:ext cx="2462132" cy="584776"/>
          </a:xfrm>
          <a:prstGeom prst="rect">
            <a:avLst/>
          </a:prstGeom>
          <a:noFill/>
        </p:spPr>
        <p:txBody>
          <a:bodyPr wrap="none" rtlCol="0">
            <a:spAutoFit/>
          </a:bodyPr>
          <a:lstStyle/>
          <a:p>
            <a:r>
              <a:rPr lang="en-US" sz="3200" dirty="0" smtClean="0"/>
              <a:t>Shift/chemise</a:t>
            </a:r>
            <a:endParaRPr lang="en-US" sz="3200" dirty="0"/>
          </a:p>
        </p:txBody>
      </p:sp>
    </p:spTree>
    <p:extLst>
      <p:ext uri="{BB962C8B-B14F-4D97-AF65-F5344CB8AC3E}">
        <p14:creationId xmlns:p14="http://schemas.microsoft.com/office/powerpoint/2010/main" val="20217391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Cleanliness</a:t>
            </a:r>
            <a:endParaRPr lang="en-US" dirty="0"/>
          </a:p>
        </p:txBody>
      </p:sp>
      <p:sp>
        <p:nvSpPr>
          <p:cNvPr id="3" name="Content Placeholder 2"/>
          <p:cNvSpPr>
            <a:spLocks noGrp="1"/>
          </p:cNvSpPr>
          <p:nvPr>
            <p:ph idx="1"/>
          </p:nvPr>
        </p:nvSpPr>
        <p:spPr>
          <a:xfrm>
            <a:off x="277793" y="1682219"/>
            <a:ext cx="8571880" cy="5051752"/>
          </a:xfrm>
        </p:spPr>
        <p:txBody>
          <a:bodyPr>
            <a:normAutofit fontScale="70000" lnSpcReduction="20000"/>
          </a:bodyPr>
          <a:lstStyle/>
          <a:p>
            <a:pPr marL="0" lvl="0" indent="0">
              <a:buNone/>
            </a:pPr>
            <a:r>
              <a:rPr lang="en-US" sz="3200" i="1" dirty="0"/>
              <a:t>La Belle Assemblée</a:t>
            </a:r>
            <a:r>
              <a:rPr lang="en-US" sz="3200" dirty="0"/>
              <a:t>, Feb 1806, p. 15:</a:t>
            </a:r>
            <a:br>
              <a:rPr lang="en-US" sz="3200" dirty="0"/>
            </a:br>
            <a:endParaRPr lang="en-US" sz="3200" dirty="0" smtClean="0"/>
          </a:p>
          <a:p>
            <a:pPr marL="0" lvl="0" indent="0">
              <a:spcBef>
                <a:spcPts val="0"/>
              </a:spcBef>
              <a:buNone/>
            </a:pPr>
            <a:r>
              <a:rPr lang="en-US" sz="3200" dirty="0" smtClean="0"/>
              <a:t>The </a:t>
            </a:r>
            <a:r>
              <a:rPr lang="en-US" sz="3200" dirty="0"/>
              <a:t>Ladies Toilette, or Encyclopedia of Beauty</a:t>
            </a:r>
            <a:br>
              <a:rPr lang="en-US" sz="3200" dirty="0"/>
            </a:br>
            <a:endParaRPr lang="en-US" sz="3200" dirty="0" smtClean="0"/>
          </a:p>
          <a:p>
            <a:pPr marL="0" lvl="0" indent="0">
              <a:lnSpc>
                <a:spcPts val="3300"/>
              </a:lnSpc>
              <a:spcBef>
                <a:spcPts val="0"/>
              </a:spcBef>
              <a:buNone/>
            </a:pPr>
            <a:r>
              <a:rPr lang="en-US" sz="4000" dirty="0" smtClean="0"/>
              <a:t>Of </a:t>
            </a:r>
            <a:r>
              <a:rPr lang="en-US" sz="4000" dirty="0"/>
              <a:t>cleanliness--…A careful attention to the person, frequent ablutions, linen always white, which never betrays the inevitable effect of perspiration and of dust; a skin always smooth and brilliant, garments not soiled by any stain, and which might be taken for the garments of a nymph; a shoe which seems never to have touched the ground; this it is what constitutes cleanliness. To this might likewise be added a scrupulous care to avoid every thing that can indicate functions which undeceive the imagination.</a:t>
            </a:r>
          </a:p>
          <a:p>
            <a:pPr marL="0" indent="0" algn="ctr">
              <a:buNone/>
            </a:pPr>
            <a:endParaRPr lang="en-US" sz="3200" dirty="0"/>
          </a:p>
        </p:txBody>
      </p:sp>
    </p:spTree>
    <p:extLst>
      <p:ext uri="{BB962C8B-B14F-4D97-AF65-F5344CB8AC3E}">
        <p14:creationId xmlns:p14="http://schemas.microsoft.com/office/powerpoint/2010/main" val="23809347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167" y="381001"/>
            <a:ext cx="8339666" cy="4955203"/>
          </a:xfrm>
          <a:prstGeom prst="rect">
            <a:avLst/>
          </a:prstGeom>
          <a:noFill/>
        </p:spPr>
        <p:txBody>
          <a:bodyPr wrap="square" rtlCol="0">
            <a:spAutoFit/>
          </a:bodyPr>
          <a:lstStyle/>
          <a:p>
            <a:r>
              <a:rPr lang="en-US" sz="3200" dirty="0" smtClean="0"/>
              <a:t>The frequent use of tepid baths is not more grateful to the senses than it is salutary to the health and to beauty…</a:t>
            </a:r>
          </a:p>
          <a:p>
            <a:endParaRPr lang="en-US" sz="3200" dirty="0" smtClean="0"/>
          </a:p>
          <a:p>
            <a:r>
              <a:rPr lang="en-US" sz="3200" dirty="0" smtClean="0"/>
              <a:t>This delightful and delicate oriental fashion is now, I am happy to say, embraced almost all over the continent…The generality of English ladies seem to be ignorant of the use of any bath larger than a wash-hand basin.</a:t>
            </a:r>
            <a:endParaRPr lang="en-US" sz="2800" dirty="0"/>
          </a:p>
          <a:p>
            <a:pPr algn="r"/>
            <a:r>
              <a:rPr lang="en-US" sz="2800" i="1" dirty="0" smtClean="0"/>
              <a:t>Mirror of Graces</a:t>
            </a:r>
            <a:r>
              <a:rPr lang="en-US" sz="2800" dirty="0" smtClean="0"/>
              <a:t>, 1811, p. 32</a:t>
            </a:r>
            <a:endParaRPr lang="en-US" sz="2800" i="1" dirty="0"/>
          </a:p>
        </p:txBody>
      </p:sp>
    </p:spTree>
    <p:extLst>
      <p:ext uri="{BB962C8B-B14F-4D97-AF65-F5344CB8AC3E}">
        <p14:creationId xmlns:p14="http://schemas.microsoft.com/office/powerpoint/2010/main" val="35601874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stocking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8290" y="0"/>
            <a:ext cx="3759200" cy="6807200"/>
          </a:xfrm>
          <a:prstGeom prst="rect">
            <a:avLst/>
          </a:prstGeom>
        </p:spPr>
      </p:pic>
      <p:sp>
        <p:nvSpPr>
          <p:cNvPr id="3" name="TextBox 2"/>
          <p:cNvSpPr txBox="1"/>
          <p:nvPr/>
        </p:nvSpPr>
        <p:spPr>
          <a:xfrm>
            <a:off x="1143000" y="1693333"/>
            <a:ext cx="2857500" cy="3970318"/>
          </a:xfrm>
          <a:prstGeom prst="rect">
            <a:avLst/>
          </a:prstGeom>
          <a:noFill/>
        </p:spPr>
        <p:txBody>
          <a:bodyPr wrap="square" rtlCol="0">
            <a:spAutoFit/>
          </a:bodyPr>
          <a:lstStyle/>
          <a:p>
            <a:r>
              <a:rPr lang="en-US" sz="3600" dirty="0" smtClean="0"/>
              <a:t>Silk or cotton stockings tied above or below the knee with a silk garter/ ribbon.</a:t>
            </a:r>
            <a:endParaRPr lang="en-US" sz="3600" dirty="0"/>
          </a:p>
        </p:txBody>
      </p:sp>
    </p:spTree>
    <p:extLst>
      <p:ext uri="{BB962C8B-B14F-4D97-AF65-F5344CB8AC3E}">
        <p14:creationId xmlns:p14="http://schemas.microsoft.com/office/powerpoint/2010/main" val="1773880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1-rowlandson-staircase-carlton-hou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6" y="92609"/>
            <a:ext cx="4472822" cy="6765391"/>
          </a:xfrm>
          <a:prstGeom prst="rect">
            <a:avLst/>
          </a:prstGeom>
        </p:spPr>
      </p:pic>
      <p:pic>
        <p:nvPicPr>
          <p:cNvPr id="4" name="Picture 3" descr="1811-rowlandson-staircase-detail.jp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700" y="355600"/>
            <a:ext cx="4559300" cy="6502400"/>
          </a:xfrm>
          <a:prstGeom prst="rect">
            <a:avLst/>
          </a:prstGeom>
        </p:spPr>
      </p:pic>
    </p:spTree>
    <p:extLst>
      <p:ext uri="{BB962C8B-B14F-4D97-AF65-F5344CB8AC3E}">
        <p14:creationId xmlns:p14="http://schemas.microsoft.com/office/powerpoint/2010/main" val="27047070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810corsetalanin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9238" y="0"/>
            <a:ext cx="2266545" cy="6727298"/>
          </a:xfrm>
          <a:prstGeom prst="rect">
            <a:avLst/>
          </a:prstGeom>
        </p:spPr>
      </p:pic>
      <p:pic>
        <p:nvPicPr>
          <p:cNvPr id="5" name="Picture 4" descr="1810-corset-mfab.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79818" y="368335"/>
            <a:ext cx="3831484" cy="5574809"/>
          </a:xfrm>
          <a:prstGeom prst="rect">
            <a:avLst/>
          </a:prstGeom>
        </p:spPr>
      </p:pic>
    </p:spTree>
    <p:extLst>
      <p:ext uri="{BB962C8B-B14F-4D97-AF65-F5344CB8AC3E}">
        <p14:creationId xmlns:p14="http://schemas.microsoft.com/office/powerpoint/2010/main" val="6271041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92400" y="2794001"/>
            <a:ext cx="3327400" cy="707886"/>
          </a:xfrm>
          <a:prstGeom prst="rect">
            <a:avLst/>
          </a:prstGeom>
          <a:noFill/>
        </p:spPr>
        <p:txBody>
          <a:bodyPr wrap="square" rtlCol="0">
            <a:spAutoFit/>
          </a:bodyPr>
          <a:lstStyle/>
          <a:p>
            <a:r>
              <a:rPr lang="en-US" sz="4000" dirty="0" smtClean="0"/>
              <a:t>Guess who</a:t>
            </a:r>
            <a:r>
              <a:rPr lang="is-IS" sz="4000" dirty="0" smtClean="0"/>
              <a:t>…</a:t>
            </a:r>
            <a:endParaRPr lang="en-US" sz="4000" dirty="0"/>
          </a:p>
        </p:txBody>
      </p:sp>
    </p:spTree>
    <p:extLst>
      <p:ext uri="{BB962C8B-B14F-4D97-AF65-F5344CB8AC3E}">
        <p14:creationId xmlns:p14="http://schemas.microsoft.com/office/powerpoint/2010/main" val="13875161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bodiced-petticoat-mf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569143" cy="6858000"/>
          </a:xfrm>
          <a:prstGeom prst="rect">
            <a:avLst/>
          </a:prstGeom>
        </p:spPr>
      </p:pic>
      <p:pic>
        <p:nvPicPr>
          <p:cNvPr id="3" name="Picture 2" descr="3-Jane+by+Cassandr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1995" y="0"/>
            <a:ext cx="4612005" cy="6858000"/>
          </a:xfrm>
          <a:prstGeom prst="rect">
            <a:avLst/>
          </a:prstGeom>
        </p:spPr>
      </p:pic>
    </p:spTree>
    <p:extLst>
      <p:ext uri="{BB962C8B-B14F-4D97-AF65-F5344CB8AC3E}">
        <p14:creationId xmlns:p14="http://schemas.microsoft.com/office/powerpoint/2010/main" val="9273768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00x-usa-cap-mfa-46.102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969" y="602327"/>
            <a:ext cx="3797300" cy="5422900"/>
          </a:xfrm>
          <a:prstGeom prst="rect">
            <a:avLst/>
          </a:prstGeom>
        </p:spPr>
      </p:pic>
      <p:pic>
        <p:nvPicPr>
          <p:cNvPr id="2" name="Picture 1" descr="cap-1812-mma-back-CI37.45.16_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0861" y="602327"/>
            <a:ext cx="4356048" cy="5392036"/>
          </a:xfrm>
          <a:prstGeom prst="rect">
            <a:avLst/>
          </a:prstGeom>
        </p:spPr>
      </p:pic>
      <p:sp>
        <p:nvSpPr>
          <p:cNvPr id="5" name="TextBox 4"/>
          <p:cNvSpPr txBox="1"/>
          <p:nvPr/>
        </p:nvSpPr>
        <p:spPr>
          <a:xfrm>
            <a:off x="0" y="6223123"/>
            <a:ext cx="8506205" cy="461665"/>
          </a:xfrm>
          <a:prstGeom prst="rect">
            <a:avLst/>
          </a:prstGeom>
          <a:noFill/>
        </p:spPr>
        <p:txBody>
          <a:bodyPr wrap="none" rtlCol="0">
            <a:spAutoFit/>
          </a:bodyPr>
          <a:lstStyle/>
          <a:p>
            <a:r>
              <a:rPr lang="en-US" sz="2400" dirty="0" smtClean="0"/>
              <a:t>Caps: to keep your hair clean, to wear under bonnets or for at home.</a:t>
            </a:r>
            <a:endParaRPr lang="en-US" sz="2400" dirty="0"/>
          </a:p>
        </p:txBody>
      </p:sp>
    </p:spTree>
    <p:extLst>
      <p:ext uri="{BB962C8B-B14F-4D97-AF65-F5344CB8AC3E}">
        <p14:creationId xmlns:p14="http://schemas.microsoft.com/office/powerpoint/2010/main" val="4289769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chemisette-lacee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32" y="115329"/>
            <a:ext cx="4379180" cy="4700320"/>
          </a:xfrm>
          <a:prstGeom prst="rect">
            <a:avLst/>
          </a:prstGeom>
        </p:spPr>
      </p:pic>
      <p:pic>
        <p:nvPicPr>
          <p:cNvPr id="3" name="Picture 2" descr="1815x-chemisette-mf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71" y="1558104"/>
            <a:ext cx="4140544" cy="5299896"/>
          </a:xfrm>
          <a:prstGeom prst="rect">
            <a:avLst/>
          </a:prstGeom>
        </p:spPr>
      </p:pic>
      <p:sp>
        <p:nvSpPr>
          <p:cNvPr id="4" name="TextBox 3"/>
          <p:cNvSpPr txBox="1"/>
          <p:nvPr/>
        </p:nvSpPr>
        <p:spPr>
          <a:xfrm>
            <a:off x="1150854" y="5437450"/>
            <a:ext cx="2255621" cy="646331"/>
          </a:xfrm>
          <a:prstGeom prst="rect">
            <a:avLst/>
          </a:prstGeom>
          <a:noFill/>
        </p:spPr>
        <p:txBody>
          <a:bodyPr wrap="none" rtlCol="0">
            <a:spAutoFit/>
          </a:bodyPr>
          <a:lstStyle/>
          <a:p>
            <a:r>
              <a:rPr lang="en-US" sz="3600" dirty="0" smtClean="0"/>
              <a:t>Chemisette</a:t>
            </a:r>
            <a:endParaRPr lang="en-US" sz="3600" dirty="0"/>
          </a:p>
        </p:txBody>
      </p:sp>
    </p:spTree>
    <p:extLst>
      <p:ext uri="{BB962C8B-B14F-4D97-AF65-F5344CB8AC3E}">
        <p14:creationId xmlns:p14="http://schemas.microsoft.com/office/powerpoint/2010/main" val="2348159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w-of-gow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91" y="2272060"/>
            <a:ext cx="8577967" cy="1944339"/>
          </a:xfrm>
          <a:prstGeom prst="rect">
            <a:avLst/>
          </a:prstGeom>
        </p:spPr>
      </p:pic>
    </p:spTree>
    <p:extLst>
      <p:ext uri="{BB962C8B-B14F-4D97-AF65-F5344CB8AC3E}">
        <p14:creationId xmlns:p14="http://schemas.microsoft.com/office/powerpoint/2010/main" val="3019520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5-03-0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524" y="0"/>
            <a:ext cx="5299364" cy="6858000"/>
          </a:xfrm>
          <a:prstGeom prst="rect">
            <a:avLst/>
          </a:prstGeom>
        </p:spPr>
      </p:pic>
      <p:pic>
        <p:nvPicPr>
          <p:cNvPr id="5" name="Picture 4" descr="Screen shot 2011-11-17 at 4.52.24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00155" y="0"/>
            <a:ext cx="4668779" cy="3492668"/>
          </a:xfrm>
          <a:prstGeom prst="rect">
            <a:avLst/>
          </a:prstGeom>
        </p:spPr>
      </p:pic>
      <p:sp>
        <p:nvSpPr>
          <p:cNvPr id="3" name="TextBox 2"/>
          <p:cNvSpPr txBox="1"/>
          <p:nvPr/>
        </p:nvSpPr>
        <p:spPr>
          <a:xfrm>
            <a:off x="1002477" y="489504"/>
            <a:ext cx="1960643" cy="769441"/>
          </a:xfrm>
          <a:prstGeom prst="rect">
            <a:avLst/>
          </a:prstGeom>
          <a:noFill/>
        </p:spPr>
        <p:txBody>
          <a:bodyPr wrap="none" rtlCol="0">
            <a:spAutoFit/>
          </a:bodyPr>
          <a:lstStyle/>
          <a:p>
            <a:r>
              <a:rPr lang="en-US" sz="4400" dirty="0" smtClean="0"/>
              <a:t>Spencer</a:t>
            </a:r>
            <a:endParaRPr lang="en-US" sz="4400" dirty="0"/>
          </a:p>
        </p:txBody>
      </p:sp>
      <p:pic>
        <p:nvPicPr>
          <p:cNvPr id="7" name="Picture 6" descr="1810-walkingspencer.jpg"/>
          <p:cNvPicPr>
            <a:picLocks noChangeAspect="1"/>
          </p:cNvPicPr>
          <p:nvPr/>
        </p:nvPicPr>
        <p:blipFill rotWithShape="1">
          <a:blip r:embed="rId5" cstate="screen">
            <a:extLst>
              <a:ext uri="{28A0092B-C50C-407E-A947-70E740481C1C}">
                <a14:useLocalDpi xmlns:a14="http://schemas.microsoft.com/office/drawing/2010/main"/>
              </a:ext>
            </a:extLst>
          </a:blip>
          <a:srcRect l="12829" t="11547" r="9935" b="15454"/>
          <a:stretch/>
        </p:blipFill>
        <p:spPr>
          <a:xfrm>
            <a:off x="6234545" y="2053555"/>
            <a:ext cx="2812772" cy="4804446"/>
          </a:xfrm>
          <a:prstGeom prst="rect">
            <a:avLst/>
          </a:prstGeom>
        </p:spPr>
      </p:pic>
    </p:spTree>
    <p:extLst>
      <p:ext uri="{BB962C8B-B14F-4D97-AF65-F5344CB8AC3E}">
        <p14:creationId xmlns:p14="http://schemas.microsoft.com/office/powerpoint/2010/main" val="14705437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green-pelis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733" y="0"/>
            <a:ext cx="3666871" cy="6858000"/>
          </a:xfrm>
          <a:prstGeom prst="rect">
            <a:avLst/>
          </a:prstGeom>
        </p:spPr>
      </p:pic>
      <p:pic>
        <p:nvPicPr>
          <p:cNvPr id="4" name="Picture 3" descr="1815-acandace-blue-pel.jpg"/>
          <p:cNvPicPr>
            <a:picLocks noChangeAspect="1"/>
          </p:cNvPicPr>
          <p:nvPr/>
        </p:nvPicPr>
        <p:blipFill rotWithShape="1">
          <a:blip r:embed="rId4">
            <a:extLst>
              <a:ext uri="{28A0092B-C50C-407E-A947-70E740481C1C}">
                <a14:useLocalDpi xmlns:a14="http://schemas.microsoft.com/office/drawing/2010/main"/>
              </a:ext>
            </a:extLst>
          </a:blip>
          <a:srcRect b="8306"/>
          <a:stretch/>
        </p:blipFill>
        <p:spPr>
          <a:xfrm>
            <a:off x="4532313" y="85261"/>
            <a:ext cx="4171849" cy="6671140"/>
          </a:xfrm>
          <a:prstGeom prst="rect">
            <a:avLst/>
          </a:prstGeom>
        </p:spPr>
      </p:pic>
      <p:sp>
        <p:nvSpPr>
          <p:cNvPr id="3" name="TextBox 2"/>
          <p:cNvSpPr txBox="1"/>
          <p:nvPr/>
        </p:nvSpPr>
        <p:spPr>
          <a:xfrm>
            <a:off x="3611961" y="6110070"/>
            <a:ext cx="1342996" cy="646331"/>
          </a:xfrm>
          <a:prstGeom prst="rect">
            <a:avLst/>
          </a:prstGeom>
          <a:noFill/>
        </p:spPr>
        <p:txBody>
          <a:bodyPr wrap="none" rtlCol="0">
            <a:spAutoFit/>
          </a:bodyPr>
          <a:lstStyle/>
          <a:p>
            <a:r>
              <a:rPr lang="en-US" sz="3600" dirty="0" smtClean="0"/>
              <a:t>Pelisse</a:t>
            </a:r>
            <a:endParaRPr lang="en-US" sz="3600" dirty="0"/>
          </a:p>
        </p:txBody>
      </p:sp>
    </p:spTree>
    <p:extLst>
      <p:ext uri="{BB962C8B-B14F-4D97-AF65-F5344CB8AC3E}">
        <p14:creationId xmlns:p14="http://schemas.microsoft.com/office/powerpoint/2010/main" val="19584395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bits_fig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337" y="251366"/>
            <a:ext cx="3958185" cy="6652412"/>
          </a:xfrm>
          <a:prstGeom prst="rect">
            <a:avLst/>
          </a:prstGeom>
        </p:spPr>
      </p:pic>
      <p:pic>
        <p:nvPicPr>
          <p:cNvPr id="3" name="Picture 2" descr="habits_fig0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31366" y="251365"/>
            <a:ext cx="3736097" cy="6350307"/>
          </a:xfrm>
          <a:prstGeom prst="rect">
            <a:avLst/>
          </a:prstGeom>
        </p:spPr>
      </p:pic>
      <p:sp>
        <p:nvSpPr>
          <p:cNvPr id="4" name="TextBox 3"/>
          <p:cNvSpPr txBox="1"/>
          <p:nvPr/>
        </p:nvSpPr>
        <p:spPr>
          <a:xfrm>
            <a:off x="4397832" y="5331612"/>
            <a:ext cx="1467068" cy="646331"/>
          </a:xfrm>
          <a:prstGeom prst="rect">
            <a:avLst/>
          </a:prstGeom>
          <a:noFill/>
        </p:spPr>
        <p:txBody>
          <a:bodyPr wrap="none" rtlCol="0">
            <a:spAutoFit/>
          </a:bodyPr>
          <a:lstStyle/>
          <a:p>
            <a:r>
              <a:rPr lang="en-US" sz="3600" b="1" dirty="0" smtClean="0"/>
              <a:t>Riding</a:t>
            </a:r>
            <a:endParaRPr lang="en-US" sz="3600" b="1" dirty="0"/>
          </a:p>
        </p:txBody>
      </p:sp>
    </p:spTree>
    <p:extLst>
      <p:ext uri="{BB962C8B-B14F-4D97-AF65-F5344CB8AC3E}">
        <p14:creationId xmlns:p14="http://schemas.microsoft.com/office/powerpoint/2010/main" val="13543211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kermann_mouning_eveningdress1817_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100736" cy="4961177"/>
          </a:xfrm>
          <a:prstGeom prst="rect">
            <a:avLst/>
          </a:prstGeom>
        </p:spPr>
      </p:pic>
      <p:pic>
        <p:nvPicPr>
          <p:cNvPr id="4" name="Picture 3"/>
          <p:cNvPicPr>
            <a:picLocks noChangeAspect="1"/>
          </p:cNvPicPr>
          <p:nvPr/>
        </p:nvPicPr>
        <p:blipFill>
          <a:blip r:embed="rId4"/>
          <a:stretch>
            <a:fillRect/>
          </a:stretch>
        </p:blipFill>
        <p:spPr>
          <a:xfrm>
            <a:off x="5557349" y="0"/>
            <a:ext cx="3446951" cy="5112004"/>
          </a:xfrm>
          <a:prstGeom prst="rect">
            <a:avLst/>
          </a:prstGeom>
        </p:spPr>
      </p:pic>
      <p:sp>
        <p:nvSpPr>
          <p:cNvPr id="5" name="TextBox 4"/>
          <p:cNvSpPr txBox="1"/>
          <p:nvPr/>
        </p:nvSpPr>
        <p:spPr>
          <a:xfrm>
            <a:off x="92597" y="4961176"/>
            <a:ext cx="5693144" cy="1661993"/>
          </a:xfrm>
          <a:prstGeom prst="rect">
            <a:avLst/>
          </a:prstGeom>
          <a:noFill/>
        </p:spPr>
        <p:txBody>
          <a:bodyPr wrap="square" rtlCol="0">
            <a:spAutoFit/>
          </a:bodyPr>
          <a:lstStyle/>
          <a:p>
            <a:r>
              <a:rPr lang="en-US" i="1" dirty="0" smtClean="0"/>
              <a:t>Austen, Thursday, 20 November 1800:</a:t>
            </a:r>
          </a:p>
          <a:p>
            <a:r>
              <a:rPr lang="en-US" sz="2800" dirty="0" smtClean="0"/>
              <a:t>“Miss Debary, Susan, and Sally, all in black [mourning], but without any statues, made their appearance…”</a:t>
            </a:r>
            <a:endParaRPr lang="en-US" sz="2800" dirty="0"/>
          </a:p>
        </p:txBody>
      </p:sp>
      <p:pic>
        <p:nvPicPr>
          <p:cNvPr id="3" name="Picture 2"/>
          <p:cNvPicPr>
            <a:picLocks noChangeAspect="1"/>
          </p:cNvPicPr>
          <p:nvPr/>
        </p:nvPicPr>
        <p:blipFill>
          <a:blip r:embed="rId5"/>
          <a:stretch>
            <a:fillRect/>
          </a:stretch>
        </p:blipFill>
        <p:spPr>
          <a:xfrm>
            <a:off x="6273800" y="4699000"/>
            <a:ext cx="2870200" cy="2159000"/>
          </a:xfrm>
          <a:prstGeom prst="rect">
            <a:avLst/>
          </a:prstGeom>
        </p:spPr>
      </p:pic>
      <p:pic>
        <p:nvPicPr>
          <p:cNvPr id="7" name="Picture 6" descr="1810s-nancyreg-mourning-unattri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6251" y="220276"/>
            <a:ext cx="3089490" cy="4478724"/>
          </a:xfrm>
          <a:prstGeom prst="rect">
            <a:avLst/>
          </a:prstGeom>
        </p:spPr>
      </p:pic>
    </p:spTree>
    <p:extLst>
      <p:ext uri="{BB962C8B-B14F-4D97-AF65-F5344CB8AC3E}">
        <p14:creationId xmlns:p14="http://schemas.microsoft.com/office/powerpoint/2010/main" val="6056241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vanda-reticule-emb-bir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754" y="4086466"/>
            <a:ext cx="2302833" cy="2831352"/>
          </a:xfrm>
          <a:prstGeom prst="rect">
            <a:avLst/>
          </a:prstGeom>
        </p:spPr>
      </p:pic>
      <p:pic>
        <p:nvPicPr>
          <p:cNvPr id="3" name="Picture 2" descr="1810-met-reticule-frenc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3755" y="0"/>
            <a:ext cx="3255264" cy="4328160"/>
          </a:xfrm>
          <a:prstGeom prst="rect">
            <a:avLst/>
          </a:prstGeom>
        </p:spPr>
      </p:pic>
      <p:pic>
        <p:nvPicPr>
          <p:cNvPr id="4" name="Picture 3" descr="reticules-purse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32826" y="104142"/>
            <a:ext cx="4311174" cy="3825110"/>
          </a:xfrm>
          <a:prstGeom prst="rect">
            <a:avLst/>
          </a:prstGeom>
        </p:spPr>
      </p:pic>
      <p:pic>
        <p:nvPicPr>
          <p:cNvPr id="5" name="Picture 4" descr="Screen Shot 2012-09-22 at 8.33.19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74771" y="2407824"/>
            <a:ext cx="2051212" cy="4450176"/>
          </a:xfrm>
          <a:prstGeom prst="rect">
            <a:avLst/>
          </a:prstGeom>
        </p:spPr>
      </p:pic>
      <p:sp>
        <p:nvSpPr>
          <p:cNvPr id="6" name="TextBox 5"/>
          <p:cNvSpPr txBox="1"/>
          <p:nvPr/>
        </p:nvSpPr>
        <p:spPr>
          <a:xfrm>
            <a:off x="6283399" y="5014096"/>
            <a:ext cx="1825966" cy="646331"/>
          </a:xfrm>
          <a:prstGeom prst="rect">
            <a:avLst/>
          </a:prstGeom>
          <a:noFill/>
        </p:spPr>
        <p:txBody>
          <a:bodyPr wrap="none" rtlCol="0">
            <a:spAutoFit/>
          </a:bodyPr>
          <a:lstStyle/>
          <a:p>
            <a:r>
              <a:rPr lang="en-US" sz="3600" dirty="0" smtClean="0"/>
              <a:t>Reticules</a:t>
            </a:r>
            <a:endParaRPr lang="en-US" sz="3600" dirty="0"/>
          </a:p>
        </p:txBody>
      </p:sp>
    </p:spTree>
    <p:extLst>
      <p:ext uri="{BB962C8B-B14F-4D97-AF65-F5344CB8AC3E}">
        <p14:creationId xmlns:p14="http://schemas.microsoft.com/office/powerpoint/2010/main" val="5223593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9-22 at 8.35.0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7140" y="4238284"/>
            <a:ext cx="5172968" cy="2557092"/>
          </a:xfrm>
          <a:prstGeom prst="rect">
            <a:avLst/>
          </a:prstGeom>
        </p:spPr>
      </p:pic>
      <p:pic>
        <p:nvPicPr>
          <p:cNvPr id="3" name="Picture 2" descr="Screen Shot 2012-09-22 at 8.35.3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5729054" cy="2897327"/>
          </a:xfrm>
          <a:prstGeom prst="rect">
            <a:avLst/>
          </a:prstGeom>
        </p:spPr>
      </p:pic>
      <p:pic>
        <p:nvPicPr>
          <p:cNvPr id="4" name="Picture 3" descr="13.49.37ab_F.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0510" y="2784720"/>
            <a:ext cx="4253490" cy="2732110"/>
          </a:xfrm>
          <a:prstGeom prst="rect">
            <a:avLst/>
          </a:prstGeom>
        </p:spPr>
      </p:pic>
      <p:sp>
        <p:nvSpPr>
          <p:cNvPr id="6" name="TextBox 5"/>
          <p:cNvSpPr txBox="1"/>
          <p:nvPr/>
        </p:nvSpPr>
        <p:spPr>
          <a:xfrm>
            <a:off x="304250" y="3294221"/>
            <a:ext cx="3518704" cy="2523768"/>
          </a:xfrm>
          <a:prstGeom prst="rect">
            <a:avLst/>
          </a:prstGeom>
          <a:noFill/>
        </p:spPr>
        <p:txBody>
          <a:bodyPr wrap="square" rtlCol="0">
            <a:spAutoFit/>
          </a:bodyPr>
          <a:lstStyle/>
          <a:p>
            <a:r>
              <a:rPr lang="en-US" i="1" dirty="0" smtClean="0"/>
              <a:t>Sunday, 2 June 1799:</a:t>
            </a:r>
          </a:p>
          <a:p>
            <a:r>
              <a:rPr lang="en-US" sz="2800" dirty="0" smtClean="0"/>
              <a:t>“I am not fond of ordering shoes; </a:t>
            </a:r>
          </a:p>
          <a:p>
            <a:r>
              <a:rPr lang="en-US" sz="2800" dirty="0" smtClean="0"/>
              <a:t>and, at any rate, </a:t>
            </a:r>
          </a:p>
          <a:p>
            <a:r>
              <a:rPr lang="en-US" sz="2800" dirty="0" smtClean="0"/>
              <a:t>they shall all </a:t>
            </a:r>
          </a:p>
          <a:p>
            <a:r>
              <a:rPr lang="en-US" sz="2800" dirty="0" smtClean="0"/>
              <a:t>have flat heels.”</a:t>
            </a:r>
            <a:endParaRPr lang="en-US" sz="2800" dirty="0"/>
          </a:p>
        </p:txBody>
      </p:sp>
    </p:spTree>
    <p:extLst>
      <p:ext uri="{BB962C8B-B14F-4D97-AF65-F5344CB8AC3E}">
        <p14:creationId xmlns:p14="http://schemas.microsoft.com/office/powerpoint/2010/main" val="17499630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1800-hugheshallett-hunting.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4880" y="171987"/>
            <a:ext cx="4669558" cy="4452346"/>
          </a:xfrm>
          <a:prstGeom prst="rect">
            <a:avLst/>
          </a:prstGeom>
        </p:spPr>
      </p:pic>
      <p:sp>
        <p:nvSpPr>
          <p:cNvPr id="4" name="TextBox 3"/>
          <p:cNvSpPr txBox="1"/>
          <p:nvPr/>
        </p:nvSpPr>
        <p:spPr>
          <a:xfrm>
            <a:off x="224880" y="4624333"/>
            <a:ext cx="8839751" cy="2308324"/>
          </a:xfrm>
          <a:prstGeom prst="rect">
            <a:avLst/>
          </a:prstGeom>
          <a:noFill/>
        </p:spPr>
        <p:txBody>
          <a:bodyPr wrap="square" rtlCol="0">
            <a:spAutoFit/>
          </a:bodyPr>
          <a:lstStyle/>
          <a:p>
            <a:r>
              <a:rPr lang="en-US" sz="3600" i="1" dirty="0" smtClean="0"/>
              <a:t>“</a:t>
            </a:r>
            <a:r>
              <a:rPr lang="en-US" sz="3600" dirty="0" smtClean="0"/>
              <a:t>His name was good, his residence was in their </a:t>
            </a:r>
            <a:r>
              <a:rPr lang="en-US" sz="3600" dirty="0" err="1" smtClean="0"/>
              <a:t>favourite</a:t>
            </a:r>
            <a:r>
              <a:rPr lang="en-US" sz="3600" dirty="0" smtClean="0"/>
              <a:t> village, and she soon found out that of all manly dresses a shooting jacket was the most becoming. Her imagination was busy…”</a:t>
            </a:r>
            <a:endParaRPr lang="en-US" sz="3600" dirty="0"/>
          </a:p>
        </p:txBody>
      </p:sp>
    </p:spTree>
    <p:extLst>
      <p:ext uri="{BB962C8B-B14F-4D97-AF65-F5344CB8AC3E}">
        <p14:creationId xmlns:p14="http://schemas.microsoft.com/office/powerpoint/2010/main" val="17038357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247" y="572006"/>
            <a:ext cx="4510821" cy="2954655"/>
          </a:xfrm>
          <a:prstGeom prst="rect">
            <a:avLst/>
          </a:prstGeom>
          <a:noFill/>
        </p:spPr>
        <p:txBody>
          <a:bodyPr wrap="square" rtlCol="0">
            <a:spAutoFit/>
          </a:bodyPr>
          <a:lstStyle/>
          <a:p>
            <a:r>
              <a:rPr lang="en-US" i="1" dirty="0" smtClean="0"/>
              <a:t>Sunday, 2 June 1799:</a:t>
            </a:r>
          </a:p>
          <a:p>
            <a:r>
              <a:rPr lang="en-US" sz="2400" dirty="0" smtClean="0"/>
              <a:t>“Flowers are very much worn, and fruit is still more the thing. Elizabeth has a bunch of strawberries, and I have seen grapes, cherries, plums, and apricots.”</a:t>
            </a:r>
          </a:p>
          <a:p>
            <a:endParaRPr lang="en-US" sz="2400" b="1" dirty="0"/>
          </a:p>
        </p:txBody>
      </p:sp>
      <p:sp>
        <p:nvSpPr>
          <p:cNvPr id="3" name="TextBox 2"/>
          <p:cNvSpPr txBox="1"/>
          <p:nvPr/>
        </p:nvSpPr>
        <p:spPr>
          <a:xfrm>
            <a:off x="304247" y="3465106"/>
            <a:ext cx="4510821" cy="2585323"/>
          </a:xfrm>
          <a:prstGeom prst="rect">
            <a:avLst/>
          </a:prstGeom>
          <a:noFill/>
        </p:spPr>
        <p:txBody>
          <a:bodyPr wrap="square" rtlCol="0">
            <a:spAutoFit/>
          </a:bodyPr>
          <a:lstStyle/>
          <a:p>
            <a:r>
              <a:rPr lang="en-US" i="1" dirty="0" smtClean="0"/>
              <a:t>Tuesday, 11 June 1799:</a:t>
            </a:r>
          </a:p>
          <a:p>
            <a:r>
              <a:rPr lang="en-US" sz="2400" dirty="0" smtClean="0"/>
              <a:t>“I cannot decide on the fruit till I hear from you again. Besides, I cannot help thinking that it is more natural to have flowers grow out of the head than fruit. What do you think on that subject?</a:t>
            </a:r>
            <a:endParaRPr lang="en-US" sz="2400" dirty="0"/>
          </a:p>
        </p:txBody>
      </p:sp>
      <p:pic>
        <p:nvPicPr>
          <p:cNvPr id="5" name="Picture 4" descr="1799-hats-hairdress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18286" y="572006"/>
            <a:ext cx="3825714" cy="5478423"/>
          </a:xfrm>
          <a:prstGeom prst="rect">
            <a:avLst/>
          </a:prstGeom>
        </p:spPr>
      </p:pic>
    </p:spTree>
    <p:extLst>
      <p:ext uri="{BB962C8B-B14F-4D97-AF65-F5344CB8AC3E}">
        <p14:creationId xmlns:p14="http://schemas.microsoft.com/office/powerpoint/2010/main" val="6085801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8-nypl-bonne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130"/>
            <a:ext cx="3783268" cy="6945130"/>
          </a:xfrm>
          <a:prstGeom prst="rect">
            <a:avLst/>
          </a:prstGeom>
        </p:spPr>
      </p:pic>
      <p:pic>
        <p:nvPicPr>
          <p:cNvPr id="3" name="Picture 2" descr="1810-mma-bonnet-CI52.9_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7746" y="1590164"/>
            <a:ext cx="3760831" cy="5175586"/>
          </a:xfrm>
          <a:prstGeom prst="rect">
            <a:avLst/>
          </a:prstGeom>
        </p:spPr>
      </p:pic>
      <p:sp>
        <p:nvSpPr>
          <p:cNvPr id="4" name="TextBox 3"/>
          <p:cNvSpPr txBox="1"/>
          <p:nvPr/>
        </p:nvSpPr>
        <p:spPr>
          <a:xfrm>
            <a:off x="4008149" y="343975"/>
            <a:ext cx="4801840" cy="954107"/>
          </a:xfrm>
          <a:prstGeom prst="rect">
            <a:avLst/>
          </a:prstGeom>
          <a:noFill/>
        </p:spPr>
        <p:txBody>
          <a:bodyPr wrap="square" rtlCol="0">
            <a:spAutoFit/>
          </a:bodyPr>
          <a:lstStyle/>
          <a:p>
            <a:r>
              <a:rPr lang="en-US" sz="2800" dirty="0" smtClean="0"/>
              <a:t>1808-1810: Accommodating Grecian hair</a:t>
            </a:r>
            <a:endParaRPr lang="en-US" sz="2800" dirty="0"/>
          </a:p>
        </p:txBody>
      </p:sp>
    </p:spTree>
    <p:extLst>
      <p:ext uri="{BB962C8B-B14F-4D97-AF65-F5344CB8AC3E}">
        <p14:creationId xmlns:p14="http://schemas.microsoft.com/office/powerpoint/2010/main" val="21467539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french-pokebonnet-sat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029"/>
            <a:ext cx="9144000" cy="5698571"/>
          </a:xfrm>
          <a:prstGeom prst="rect">
            <a:avLst/>
          </a:prstGeom>
        </p:spPr>
      </p:pic>
    </p:spTree>
    <p:extLst>
      <p:ext uri="{BB962C8B-B14F-4D97-AF65-F5344CB8AC3E}">
        <p14:creationId xmlns:p14="http://schemas.microsoft.com/office/powerpoint/2010/main" val="15552183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7-bonnets-costume-or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874080" cy="6858000"/>
          </a:xfrm>
          <a:prstGeom prst="rect">
            <a:avLst/>
          </a:prstGeom>
        </p:spPr>
      </p:pic>
      <p:pic>
        <p:nvPicPr>
          <p:cNvPr id="4" name="Picture 3" descr="1819-cp-1785-bonne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035" y="0"/>
            <a:ext cx="3944112" cy="6242304"/>
          </a:xfrm>
          <a:prstGeom prst="rect">
            <a:avLst/>
          </a:prstGeom>
        </p:spPr>
      </p:pic>
    </p:spTree>
    <p:extLst>
      <p:ext uri="{BB962C8B-B14F-4D97-AF65-F5344CB8AC3E}">
        <p14:creationId xmlns:p14="http://schemas.microsoft.com/office/powerpoint/2010/main" val="10060473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9-wu-lba-worsley-holmes-court.png"/>
          <p:cNvPicPr>
            <a:picLocks noChangeAspect="1"/>
          </p:cNvPicPr>
          <p:nvPr/>
        </p:nvPicPr>
        <p:blipFill rotWithShape="1">
          <a:blip r:embed="rId3">
            <a:extLst>
              <a:ext uri="{28A0092B-C50C-407E-A947-70E740481C1C}">
                <a14:useLocalDpi xmlns:a14="http://schemas.microsoft.com/office/drawing/2010/main" val="0"/>
              </a:ext>
            </a:extLst>
          </a:blip>
          <a:srcRect t="-1" b="9314"/>
          <a:stretch/>
        </p:blipFill>
        <p:spPr>
          <a:xfrm>
            <a:off x="4509046" y="-67210"/>
            <a:ext cx="4550504" cy="6925210"/>
          </a:xfrm>
          <a:prstGeom prst="rect">
            <a:avLst/>
          </a:prstGeom>
        </p:spPr>
      </p:pic>
      <p:sp>
        <p:nvSpPr>
          <p:cNvPr id="3" name="TextBox 2"/>
          <p:cNvSpPr txBox="1"/>
          <p:nvPr/>
        </p:nvSpPr>
        <p:spPr>
          <a:xfrm>
            <a:off x="304249" y="555652"/>
            <a:ext cx="4204797" cy="584776"/>
          </a:xfrm>
          <a:prstGeom prst="rect">
            <a:avLst/>
          </a:prstGeom>
          <a:noFill/>
        </p:spPr>
        <p:txBody>
          <a:bodyPr wrap="none" rtlCol="0">
            <a:spAutoFit/>
          </a:bodyPr>
          <a:lstStyle/>
          <a:p>
            <a:r>
              <a:rPr lang="en-US" sz="3200" dirty="0" smtClean="0"/>
              <a:t>Court Dress (After 1821)</a:t>
            </a:r>
            <a:endParaRPr lang="en-US" sz="3200" dirty="0"/>
          </a:p>
        </p:txBody>
      </p:sp>
    </p:spTree>
    <p:extLst>
      <p:ext uri="{BB962C8B-B14F-4D97-AF65-F5344CB8AC3E}">
        <p14:creationId xmlns:p14="http://schemas.microsoft.com/office/powerpoint/2010/main" val="12339832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wu-lba-wales-courtdre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388201" cy="6858000"/>
          </a:xfrm>
          <a:prstGeom prst="rect">
            <a:avLst/>
          </a:prstGeom>
        </p:spPr>
      </p:pic>
      <p:pic>
        <p:nvPicPr>
          <p:cNvPr id="3" name="Picture 2" descr="1808-wu-lba-courtdres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1990" y="0"/>
            <a:ext cx="4272010" cy="6858000"/>
          </a:xfrm>
          <a:prstGeom prst="rect">
            <a:avLst/>
          </a:prstGeom>
        </p:spPr>
      </p:pic>
      <p:sp>
        <p:nvSpPr>
          <p:cNvPr id="4" name="TextBox 3"/>
          <p:cNvSpPr txBox="1"/>
          <p:nvPr/>
        </p:nvSpPr>
        <p:spPr>
          <a:xfrm>
            <a:off x="3624529" y="714410"/>
            <a:ext cx="3584986" cy="523220"/>
          </a:xfrm>
          <a:prstGeom prst="rect">
            <a:avLst/>
          </a:prstGeom>
          <a:noFill/>
        </p:spPr>
        <p:txBody>
          <a:bodyPr wrap="none" rtlCol="0">
            <a:spAutoFit/>
          </a:bodyPr>
          <a:lstStyle/>
          <a:p>
            <a:r>
              <a:rPr lang="en-US" sz="2800" b="1" dirty="0" smtClean="0"/>
              <a:t>Court Dress: 1800-1821</a:t>
            </a:r>
            <a:endParaRPr lang="en-US" sz="2800" b="1" dirty="0"/>
          </a:p>
        </p:txBody>
      </p:sp>
    </p:spTree>
    <p:extLst>
      <p:ext uri="{BB962C8B-B14F-4D97-AF65-F5344CB8AC3E}">
        <p14:creationId xmlns:p14="http://schemas.microsoft.com/office/powerpoint/2010/main" val="18336394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1775-1830</a:t>
            </a:r>
            <a:endParaRPr lang="en-US" dirty="0"/>
          </a:p>
        </p:txBody>
      </p:sp>
      <p:sp>
        <p:nvSpPr>
          <p:cNvPr id="4" name="TextBox 3"/>
          <p:cNvSpPr txBox="1"/>
          <p:nvPr/>
        </p:nvSpPr>
        <p:spPr>
          <a:xfrm>
            <a:off x="1057005" y="2471217"/>
            <a:ext cx="8033970" cy="3570208"/>
          </a:xfrm>
          <a:prstGeom prst="rect">
            <a:avLst/>
          </a:prstGeom>
          <a:noFill/>
        </p:spPr>
        <p:txBody>
          <a:bodyPr wrap="none" rtlCol="0">
            <a:spAutoFit/>
          </a:bodyPr>
          <a:lstStyle/>
          <a:p>
            <a:pPr>
              <a:spcAft>
                <a:spcPts val="600"/>
              </a:spcAft>
            </a:pPr>
            <a:r>
              <a:rPr lang="en-US" sz="2800" dirty="0" smtClean="0"/>
              <a:t>	1775-</a:t>
            </a:r>
            <a:r>
              <a:rPr lang="en-US" sz="2800" dirty="0"/>
              <a:t>1790: Formal, wide, natural waist</a:t>
            </a:r>
          </a:p>
          <a:p>
            <a:pPr>
              <a:spcAft>
                <a:spcPts val="600"/>
              </a:spcAft>
            </a:pPr>
            <a:r>
              <a:rPr lang="en-US" sz="2800" dirty="0"/>
              <a:t>	1789-1799: High waists and muslins, full</a:t>
            </a:r>
          </a:p>
          <a:p>
            <a:pPr>
              <a:spcAft>
                <a:spcPts val="600"/>
              </a:spcAft>
            </a:pPr>
            <a:r>
              <a:rPr lang="en-US" sz="2800" dirty="0"/>
              <a:t>	1800-1810: Greek and Roman, </a:t>
            </a:r>
            <a:r>
              <a:rPr lang="en-US" sz="2800" dirty="0" smtClean="0"/>
              <a:t>narrowing, vertical</a:t>
            </a:r>
            <a:endParaRPr lang="en-US" sz="2800" dirty="0"/>
          </a:p>
          <a:p>
            <a:pPr>
              <a:spcAft>
                <a:spcPts val="600"/>
              </a:spcAft>
            </a:pPr>
            <a:r>
              <a:rPr lang="en-US" sz="2800" dirty="0"/>
              <a:t>	1811-1814: Gothic moves in, decorative trim</a:t>
            </a:r>
          </a:p>
          <a:p>
            <a:pPr>
              <a:spcAft>
                <a:spcPts val="600"/>
              </a:spcAft>
            </a:pPr>
            <a:r>
              <a:rPr lang="en-US" sz="2800" dirty="0"/>
              <a:t>	1815-1817: Shrinking bodice, more </a:t>
            </a:r>
            <a:r>
              <a:rPr lang="en-US" sz="2800" dirty="0" smtClean="0"/>
              <a:t>trim</a:t>
            </a:r>
            <a:endParaRPr lang="en-US" sz="2800" dirty="0"/>
          </a:p>
          <a:p>
            <a:pPr>
              <a:spcAft>
                <a:spcPts val="600"/>
              </a:spcAft>
            </a:pPr>
            <a:r>
              <a:rPr lang="en-US" sz="2800" dirty="0"/>
              <a:t>	</a:t>
            </a:r>
            <a:r>
              <a:rPr lang="en-US" sz="2800" dirty="0" smtClean="0"/>
              <a:t>1817-1820: More trim, wider hem with deeper trim</a:t>
            </a:r>
          </a:p>
          <a:p>
            <a:pPr>
              <a:spcAft>
                <a:spcPts val="600"/>
              </a:spcAft>
            </a:pPr>
            <a:r>
              <a:rPr lang="en-US" sz="2800" dirty="0"/>
              <a:t>	</a:t>
            </a:r>
            <a:r>
              <a:rPr lang="en-US" sz="2800" dirty="0" smtClean="0"/>
              <a:t>1820s: Waistlines drop, shoulders and skirts go wide</a:t>
            </a:r>
            <a:endParaRPr lang="en-US" sz="2800" dirty="0"/>
          </a:p>
        </p:txBody>
      </p:sp>
      <p:sp>
        <p:nvSpPr>
          <p:cNvPr id="5" name="TextBox 4"/>
          <p:cNvSpPr txBox="1"/>
          <p:nvPr/>
        </p:nvSpPr>
        <p:spPr>
          <a:xfrm>
            <a:off x="2711300" y="1547887"/>
            <a:ext cx="3583784" cy="923330"/>
          </a:xfrm>
          <a:prstGeom prst="rect">
            <a:avLst/>
          </a:prstGeom>
          <a:noFill/>
        </p:spPr>
        <p:txBody>
          <a:bodyPr wrap="none" rtlCol="0">
            <a:spAutoFit/>
          </a:bodyPr>
          <a:lstStyle/>
          <a:p>
            <a:r>
              <a:rPr lang="en-US" sz="3600" dirty="0"/>
              <a:t>A fashion timeline</a:t>
            </a:r>
          </a:p>
          <a:p>
            <a:endParaRPr lang="en-US" dirty="0"/>
          </a:p>
        </p:txBody>
      </p:sp>
    </p:spTree>
    <p:extLst>
      <p:ext uri="{BB962C8B-B14F-4D97-AF65-F5344CB8AC3E}">
        <p14:creationId xmlns:p14="http://schemas.microsoft.com/office/powerpoint/2010/main" val="20438621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Austen 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t>1775-1790 Youth – “horizontal” silhouette, natural waist, wide skirts, highly structured  (but not for children) </a:t>
            </a:r>
          </a:p>
          <a:p>
            <a:pPr marL="0" indent="0">
              <a:spcBef>
                <a:spcPts val="800"/>
              </a:spcBef>
              <a:buNone/>
            </a:pPr>
            <a:r>
              <a:rPr lang="en-US" sz="2600" dirty="0" smtClean="0"/>
              <a:t>1795-1800 First novels – waists move up, fabrics get more lightweight, moving to vertical but still very full</a:t>
            </a:r>
          </a:p>
          <a:p>
            <a:pPr marL="0" indent="0">
              <a:spcBef>
                <a:spcPts val="800"/>
              </a:spcBef>
              <a:buNone/>
            </a:pPr>
            <a:r>
              <a:rPr lang="en-US" sz="2600" dirty="0" smtClean="0"/>
              <a:t>1801-1806 Bath years – extremely narrow,  “Greek columns”</a:t>
            </a:r>
          </a:p>
          <a:p>
            <a:pPr marL="0" indent="0">
              <a:spcBef>
                <a:spcPts val="800"/>
              </a:spcBef>
              <a:buNone/>
            </a:pPr>
            <a:r>
              <a:rPr lang="en-US" sz="2600" dirty="0" smtClean="0"/>
              <a:t>1807-1811 </a:t>
            </a:r>
            <a:r>
              <a:rPr lang="en-US" sz="2600" dirty="0"/>
              <a:t>M</a:t>
            </a:r>
            <a:r>
              <a:rPr lang="en-US" sz="2600" dirty="0" smtClean="0"/>
              <a:t>ore fitted, the vertical line craze</a:t>
            </a:r>
          </a:p>
          <a:p>
            <a:pPr marL="0" indent="0">
              <a:spcBef>
                <a:spcPts val="800"/>
              </a:spcBef>
              <a:buNone/>
            </a:pPr>
            <a:r>
              <a:rPr lang="en-US" sz="2600" dirty="0" smtClean="0"/>
              <a:t>1811-1817 Emphasis moves to bodice and hem, more decoration, skirts widen at hem</a:t>
            </a:r>
          </a:p>
          <a:p>
            <a:pPr marL="0" indent="0">
              <a:spcBef>
                <a:spcPts val="800"/>
              </a:spcBef>
              <a:buNone/>
            </a:pPr>
            <a:r>
              <a:rPr lang="en-US" sz="2600" dirty="0" smtClean="0"/>
              <a:t>After 1817 even more width at hem, waist starts to drop</a:t>
            </a:r>
            <a:endParaRPr lang="en-US" dirty="0" smtClean="0"/>
          </a:p>
        </p:txBody>
      </p:sp>
    </p:spTree>
    <p:extLst>
      <p:ext uri="{BB962C8B-B14F-4D97-AF65-F5344CB8AC3E}">
        <p14:creationId xmlns:p14="http://schemas.microsoft.com/office/powerpoint/2010/main" val="5120566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78old-meets-new-french.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353545"/>
            <a:ext cx="9144000" cy="5881352"/>
          </a:xfrm>
          <a:prstGeom prst="rect">
            <a:avLst/>
          </a:prstGeom>
        </p:spPr>
      </p:pic>
    </p:spTree>
    <p:extLst>
      <p:ext uri="{BB962C8B-B14F-4D97-AF65-F5344CB8AC3E}">
        <p14:creationId xmlns:p14="http://schemas.microsoft.com/office/powerpoint/2010/main" val="7510428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corset-ho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65" y="357205"/>
            <a:ext cx="4609232" cy="5899818"/>
          </a:xfrm>
          <a:prstGeom prst="rect">
            <a:avLst/>
          </a:prstGeom>
        </p:spPr>
      </p:pic>
      <p:pic>
        <p:nvPicPr>
          <p:cNvPr id="3" name="Picture 2" descr="1780s-fleming-corset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6274" y="2751798"/>
            <a:ext cx="5487726" cy="4106201"/>
          </a:xfrm>
          <a:prstGeom prst="rect">
            <a:avLst/>
          </a:prstGeom>
        </p:spPr>
      </p:pic>
      <p:sp>
        <p:nvSpPr>
          <p:cNvPr id="4" name="TextBox 3"/>
          <p:cNvSpPr txBox="1"/>
          <p:nvPr/>
        </p:nvSpPr>
        <p:spPr>
          <a:xfrm>
            <a:off x="369455" y="403387"/>
            <a:ext cx="4194928" cy="369332"/>
          </a:xfrm>
          <a:prstGeom prst="rect">
            <a:avLst/>
          </a:prstGeom>
          <a:noFill/>
        </p:spPr>
        <p:txBody>
          <a:bodyPr wrap="none" rtlCol="0">
            <a:spAutoFit/>
          </a:bodyPr>
          <a:lstStyle/>
          <a:p>
            <a:r>
              <a:rPr lang="en-US" dirty="0" smtClean="0"/>
              <a:t>Stays, hoop, shift (Kyoto Costume Museum)</a:t>
            </a:r>
            <a:endParaRPr lang="en-US" dirty="0"/>
          </a:p>
        </p:txBody>
      </p:sp>
      <p:sp>
        <p:nvSpPr>
          <p:cNvPr id="5" name="TextBox 4"/>
          <p:cNvSpPr txBox="1"/>
          <p:nvPr/>
        </p:nvSpPr>
        <p:spPr>
          <a:xfrm>
            <a:off x="5934364" y="2216849"/>
            <a:ext cx="2417361" cy="369332"/>
          </a:xfrm>
          <a:prstGeom prst="rect">
            <a:avLst/>
          </a:prstGeom>
          <a:noFill/>
        </p:spPr>
        <p:txBody>
          <a:bodyPr wrap="none" rtlCol="0">
            <a:spAutoFit/>
          </a:bodyPr>
          <a:lstStyle/>
          <a:p>
            <a:r>
              <a:rPr lang="en-US" dirty="0" smtClean="0"/>
              <a:t>Stays (Fleming Museum)</a:t>
            </a:r>
            <a:endParaRPr lang="en-US" dirty="0"/>
          </a:p>
        </p:txBody>
      </p:sp>
    </p:spTree>
    <p:extLst>
      <p:ext uri="{BB962C8B-B14F-4D97-AF65-F5344CB8AC3E}">
        <p14:creationId xmlns:p14="http://schemas.microsoft.com/office/powerpoint/2010/main" val="27727231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7-11-0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
        <p:nvSpPr>
          <p:cNvPr id="3" name="TextBox 2"/>
          <p:cNvSpPr txBox="1"/>
          <p:nvPr/>
        </p:nvSpPr>
        <p:spPr>
          <a:xfrm>
            <a:off x="5604164" y="431800"/>
            <a:ext cx="3124200" cy="5078313"/>
          </a:xfrm>
          <a:prstGeom prst="rect">
            <a:avLst/>
          </a:prstGeom>
          <a:noFill/>
        </p:spPr>
        <p:txBody>
          <a:bodyPr wrap="square" rtlCol="0">
            <a:spAutoFit/>
          </a:bodyPr>
          <a:lstStyle/>
          <a:p>
            <a:r>
              <a:rPr lang="en-US" sz="3600" dirty="0" smtClean="0"/>
              <a:t>“Their </a:t>
            </a:r>
            <a:r>
              <a:rPr lang="en-US" sz="3600" dirty="0"/>
              <a:t>appearance was by no means </a:t>
            </a:r>
            <a:r>
              <a:rPr lang="en-US" sz="3600" dirty="0" err="1"/>
              <a:t>ungenteel</a:t>
            </a:r>
            <a:r>
              <a:rPr lang="en-US" sz="3600" dirty="0"/>
              <a:t> or </a:t>
            </a:r>
            <a:r>
              <a:rPr lang="en-US" sz="3600" dirty="0" smtClean="0"/>
              <a:t>unfashionable; </a:t>
            </a:r>
            <a:r>
              <a:rPr lang="en-US" sz="3600" dirty="0"/>
              <a:t>their dress was very smart, their manners very civil</a:t>
            </a:r>
            <a:r>
              <a:rPr lang="en-US" sz="3600" dirty="0" smtClean="0"/>
              <a:t>.”</a:t>
            </a:r>
            <a:endParaRPr lang="en-US" sz="3600" dirty="0"/>
          </a:p>
        </p:txBody>
      </p:sp>
    </p:spTree>
    <p:extLst>
      <p:ext uri="{BB962C8B-B14F-4D97-AF65-F5344CB8AC3E}">
        <p14:creationId xmlns:p14="http://schemas.microsoft.com/office/powerpoint/2010/main" val="4761524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2552" y="6349202"/>
            <a:ext cx="4342806" cy="461665"/>
          </a:xfrm>
          <a:prstGeom prst="rect">
            <a:avLst/>
          </a:prstGeom>
          <a:noFill/>
        </p:spPr>
        <p:txBody>
          <a:bodyPr wrap="none" rtlCol="0">
            <a:spAutoFit/>
          </a:bodyPr>
          <a:lstStyle/>
          <a:p>
            <a:pPr algn="ctr"/>
            <a:r>
              <a:rPr lang="en-US" sz="2400" dirty="0" smtClean="0"/>
              <a:t>Robe a </a:t>
            </a:r>
            <a:r>
              <a:rPr lang="en-US" sz="2400" dirty="0" err="1" smtClean="0"/>
              <a:t>l’anglaise</a:t>
            </a:r>
            <a:r>
              <a:rPr lang="en-US" sz="2400" dirty="0" smtClean="0"/>
              <a:t>: 1770s and 1780s</a:t>
            </a:r>
            <a:endParaRPr lang="en-US" sz="2400" dirty="0"/>
          </a:p>
        </p:txBody>
      </p:sp>
      <p:pic>
        <p:nvPicPr>
          <p:cNvPr id="2" name="Picture 1"/>
          <p:cNvPicPr>
            <a:picLocks noChangeAspect="1"/>
          </p:cNvPicPr>
          <p:nvPr/>
        </p:nvPicPr>
        <p:blipFill>
          <a:blip r:embed="rId3"/>
          <a:stretch>
            <a:fillRect/>
          </a:stretch>
        </p:blipFill>
        <p:spPr>
          <a:xfrm>
            <a:off x="794327" y="80818"/>
            <a:ext cx="7922491" cy="6082994"/>
          </a:xfrm>
          <a:prstGeom prst="rect">
            <a:avLst/>
          </a:prstGeom>
        </p:spPr>
      </p:pic>
    </p:spTree>
    <p:extLst>
      <p:ext uri="{BB962C8B-B14F-4D97-AF65-F5344CB8AC3E}">
        <p14:creationId xmlns:p14="http://schemas.microsoft.com/office/powerpoint/2010/main" val="33151320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79020" y="6349202"/>
            <a:ext cx="4589868" cy="461665"/>
          </a:xfrm>
          <a:prstGeom prst="rect">
            <a:avLst/>
          </a:prstGeom>
          <a:noFill/>
        </p:spPr>
        <p:txBody>
          <a:bodyPr wrap="none" rtlCol="0">
            <a:spAutoFit/>
          </a:bodyPr>
          <a:lstStyle/>
          <a:p>
            <a:pPr algn="ctr"/>
            <a:r>
              <a:rPr lang="en-US" sz="2400" dirty="0" smtClean="0"/>
              <a:t>Robe a la </a:t>
            </a:r>
            <a:r>
              <a:rPr lang="en-US" sz="2400" dirty="0" err="1" smtClean="0"/>
              <a:t>francaise</a:t>
            </a:r>
            <a:r>
              <a:rPr lang="en-US" sz="2400" dirty="0" smtClean="0"/>
              <a:t>: 1770s and 1780s</a:t>
            </a:r>
            <a:endParaRPr lang="en-US" sz="2400" dirty="0"/>
          </a:p>
        </p:txBody>
      </p:sp>
      <p:pic>
        <p:nvPicPr>
          <p:cNvPr id="4" name="Picture 3"/>
          <p:cNvPicPr>
            <a:picLocks noChangeAspect="1"/>
          </p:cNvPicPr>
          <p:nvPr/>
        </p:nvPicPr>
        <p:blipFill>
          <a:blip r:embed="rId3"/>
          <a:stretch>
            <a:fillRect/>
          </a:stretch>
        </p:blipFill>
        <p:spPr>
          <a:xfrm>
            <a:off x="4883092" y="152314"/>
            <a:ext cx="3892096" cy="6030270"/>
          </a:xfrm>
          <a:prstGeom prst="rect">
            <a:avLst/>
          </a:prstGeom>
        </p:spPr>
      </p:pic>
      <p:pic>
        <p:nvPicPr>
          <p:cNvPr id="6" name="Picture 5"/>
          <p:cNvPicPr>
            <a:picLocks noChangeAspect="1"/>
          </p:cNvPicPr>
          <p:nvPr/>
        </p:nvPicPr>
        <p:blipFill>
          <a:blip r:embed="rId4"/>
          <a:stretch>
            <a:fillRect/>
          </a:stretch>
        </p:blipFill>
        <p:spPr>
          <a:xfrm>
            <a:off x="591935" y="152314"/>
            <a:ext cx="3622156" cy="6030270"/>
          </a:xfrm>
          <a:prstGeom prst="rect">
            <a:avLst/>
          </a:prstGeom>
        </p:spPr>
      </p:pic>
    </p:spTree>
    <p:extLst>
      <p:ext uri="{BB962C8B-B14F-4D97-AF65-F5344CB8AC3E}">
        <p14:creationId xmlns:p14="http://schemas.microsoft.com/office/powerpoint/2010/main" val="1385600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cream-langlai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8897" y="137688"/>
            <a:ext cx="4267948" cy="6680980"/>
          </a:xfrm>
          <a:prstGeom prst="rect">
            <a:avLst/>
          </a:prstGeom>
        </p:spPr>
      </p:pic>
      <p:pic>
        <p:nvPicPr>
          <p:cNvPr id="3" name="Picture 2" descr="1775-90-manchgal-corse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6765" y="137688"/>
            <a:ext cx="3488600" cy="5650319"/>
          </a:xfrm>
          <a:prstGeom prst="rect">
            <a:avLst/>
          </a:prstGeom>
        </p:spPr>
      </p:pic>
      <p:sp>
        <p:nvSpPr>
          <p:cNvPr id="4" name="TextBox 3"/>
          <p:cNvSpPr txBox="1"/>
          <p:nvPr/>
        </p:nvSpPr>
        <p:spPr>
          <a:xfrm>
            <a:off x="1590664" y="6095999"/>
            <a:ext cx="990300" cy="523220"/>
          </a:xfrm>
          <a:prstGeom prst="rect">
            <a:avLst/>
          </a:prstGeom>
          <a:noFill/>
        </p:spPr>
        <p:txBody>
          <a:bodyPr wrap="none" rtlCol="0">
            <a:spAutoFit/>
          </a:bodyPr>
          <a:lstStyle/>
          <a:p>
            <a:r>
              <a:rPr lang="en-US" sz="2800" dirty="0" smtClean="0"/>
              <a:t>1790s</a:t>
            </a:r>
            <a:endParaRPr lang="en-US" sz="2800" dirty="0"/>
          </a:p>
        </p:txBody>
      </p:sp>
    </p:spTree>
    <p:extLst>
      <p:ext uri="{BB962C8B-B14F-4D97-AF65-F5344CB8AC3E}">
        <p14:creationId xmlns:p14="http://schemas.microsoft.com/office/powerpoint/2010/main" val="324685774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s-chemise-dress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355577" cy="6858000"/>
          </a:xfrm>
          <a:prstGeom prst="rect">
            <a:avLst/>
          </a:prstGeom>
        </p:spPr>
      </p:pic>
      <p:pic>
        <p:nvPicPr>
          <p:cNvPr id="5" name="Picture 4" descr="1780s-chemisedress0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3956" y="2361296"/>
            <a:ext cx="3350044" cy="4496703"/>
          </a:xfrm>
          <a:prstGeom prst="rect">
            <a:avLst/>
          </a:prstGeom>
        </p:spPr>
      </p:pic>
      <p:pic>
        <p:nvPicPr>
          <p:cNvPr id="3" name="Picture 2" descr="1780s-chemisedress-mdubarry.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15069" y="0"/>
            <a:ext cx="2332688" cy="3201613"/>
          </a:xfrm>
          <a:prstGeom prst="rect">
            <a:avLst/>
          </a:prstGeom>
        </p:spPr>
      </p:pic>
      <p:sp>
        <p:nvSpPr>
          <p:cNvPr id="4" name="TextBox 3"/>
          <p:cNvSpPr txBox="1"/>
          <p:nvPr/>
        </p:nvSpPr>
        <p:spPr>
          <a:xfrm>
            <a:off x="7373918" y="518872"/>
            <a:ext cx="1515750" cy="1384995"/>
          </a:xfrm>
          <a:prstGeom prst="rect">
            <a:avLst/>
          </a:prstGeom>
          <a:noFill/>
        </p:spPr>
        <p:txBody>
          <a:bodyPr wrap="square" rtlCol="0">
            <a:spAutoFit/>
          </a:bodyPr>
          <a:lstStyle/>
          <a:p>
            <a:r>
              <a:rPr lang="en-US" sz="2800" dirty="0" smtClean="0"/>
              <a:t>1780s </a:t>
            </a:r>
          </a:p>
          <a:p>
            <a:r>
              <a:rPr lang="en-US" sz="2800" dirty="0" smtClean="0"/>
              <a:t>Chemise </a:t>
            </a:r>
          </a:p>
          <a:p>
            <a:r>
              <a:rPr lang="en-US" sz="2800" dirty="0" smtClean="0"/>
              <a:t>Dress</a:t>
            </a:r>
            <a:endParaRPr lang="en-US" sz="2800" dirty="0"/>
          </a:p>
        </p:txBody>
      </p:sp>
    </p:spTree>
    <p:extLst>
      <p:ext uri="{BB962C8B-B14F-4D97-AF65-F5344CB8AC3E}">
        <p14:creationId xmlns:p14="http://schemas.microsoft.com/office/powerpoint/2010/main" val="2940752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chemeClr val="bg1">
                    <a:lumMod val="75000"/>
                  </a:schemeClr>
                </a:solidFill>
              </a:rPr>
              <a:t>1775-1790 Youth – “horizontal” silhouette, natural waist, wide skirts, highly structured  (but not for children) </a:t>
            </a:r>
          </a:p>
          <a:p>
            <a:pPr marL="0" indent="0">
              <a:spcBef>
                <a:spcPts val="800"/>
              </a:spcBef>
              <a:buNone/>
            </a:pPr>
            <a:r>
              <a:rPr lang="en-US" sz="2600" dirty="0" smtClean="0"/>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spTree>
    <p:extLst>
      <p:ext uri="{BB962C8B-B14F-4D97-AF65-F5344CB8AC3E}">
        <p14:creationId xmlns:p14="http://schemas.microsoft.com/office/powerpoint/2010/main" val="6587874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940" y="678579"/>
            <a:ext cx="7077093" cy="769441"/>
          </a:xfrm>
          <a:prstGeom prst="rect">
            <a:avLst/>
          </a:prstGeom>
          <a:noFill/>
        </p:spPr>
        <p:txBody>
          <a:bodyPr wrap="square" rtlCol="0">
            <a:spAutoFit/>
          </a:bodyPr>
          <a:lstStyle/>
          <a:p>
            <a:pPr algn="ctr"/>
            <a:r>
              <a:rPr lang="en-US" sz="4400" b="1" dirty="0" smtClean="0"/>
              <a:t>Why?</a:t>
            </a:r>
            <a:endParaRPr lang="en-US" sz="4400" b="1" dirty="0"/>
          </a:p>
        </p:txBody>
      </p:sp>
      <p:sp>
        <p:nvSpPr>
          <p:cNvPr id="3" name="TextBox 2"/>
          <p:cNvSpPr txBox="1"/>
          <p:nvPr/>
        </p:nvSpPr>
        <p:spPr>
          <a:xfrm>
            <a:off x="1671803" y="1971027"/>
            <a:ext cx="6345908" cy="3693319"/>
          </a:xfrm>
          <a:prstGeom prst="rect">
            <a:avLst/>
          </a:prstGeom>
          <a:noFill/>
        </p:spPr>
        <p:txBody>
          <a:bodyPr wrap="none" rtlCol="0">
            <a:spAutoFit/>
          </a:bodyPr>
          <a:lstStyle/>
          <a:p>
            <a:r>
              <a:rPr lang="en-US" sz="3600" dirty="0" smtClean="0"/>
              <a:t>Was it the Greek statues?</a:t>
            </a:r>
          </a:p>
          <a:p>
            <a:r>
              <a:rPr lang="en-US" sz="3600" dirty="0" smtClean="0"/>
              <a:t>Was it the French revolution?</a:t>
            </a:r>
          </a:p>
          <a:p>
            <a:r>
              <a:rPr lang="en-US" sz="3600" dirty="0" smtClean="0"/>
              <a:t>Was it the Indies (East and West)?</a:t>
            </a:r>
          </a:p>
          <a:p>
            <a:r>
              <a:rPr lang="en-US" sz="3600" dirty="0" smtClean="0"/>
              <a:t>Was it new technology?</a:t>
            </a:r>
          </a:p>
          <a:p>
            <a:r>
              <a:rPr lang="en-US" sz="3600" dirty="0"/>
              <a:t>Was it </a:t>
            </a:r>
            <a:r>
              <a:rPr lang="en-US" sz="3600" dirty="0" smtClean="0"/>
              <a:t>politics and globalization?</a:t>
            </a:r>
          </a:p>
          <a:p>
            <a:r>
              <a:rPr lang="en-US" sz="3600" dirty="0" smtClean="0"/>
              <a:t>Was it the price of muslin?</a:t>
            </a:r>
          </a:p>
          <a:p>
            <a:endParaRPr lang="en-US" dirty="0"/>
          </a:p>
        </p:txBody>
      </p:sp>
    </p:spTree>
    <p:extLst>
      <p:ext uri="{BB962C8B-B14F-4D97-AF65-F5344CB8AC3E}">
        <p14:creationId xmlns:p14="http://schemas.microsoft.com/office/powerpoint/2010/main" val="152762627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33964" y="307470"/>
            <a:ext cx="6215728" cy="707886"/>
          </a:xfrm>
          <a:prstGeom prst="rect">
            <a:avLst/>
          </a:prstGeom>
        </p:spPr>
        <p:txBody>
          <a:bodyPr wrap="square">
            <a:spAutoFit/>
          </a:bodyPr>
          <a:lstStyle/>
          <a:p>
            <a:r>
              <a:rPr lang="en-US" sz="4000" dirty="0" smtClean="0"/>
              <a:t>Dress </a:t>
            </a:r>
            <a:r>
              <a:rPr lang="en-US" sz="4000" smtClean="0"/>
              <a:t>Detectives: Slow </a:t>
            </a:r>
            <a:r>
              <a:rPr lang="en-US" sz="4000" dirty="0"/>
              <a:t>Seeing</a:t>
            </a:r>
          </a:p>
        </p:txBody>
      </p:sp>
      <p:sp>
        <p:nvSpPr>
          <p:cNvPr id="4" name="TextBox 3"/>
          <p:cNvSpPr txBox="1"/>
          <p:nvPr/>
        </p:nvSpPr>
        <p:spPr>
          <a:xfrm>
            <a:off x="870873" y="1447800"/>
            <a:ext cx="6741910" cy="4914166"/>
          </a:xfrm>
          <a:prstGeom prst="rect">
            <a:avLst/>
          </a:prstGeom>
          <a:noFill/>
        </p:spPr>
        <p:txBody>
          <a:bodyPr wrap="none" rtlCol="0">
            <a:spAutoFit/>
          </a:bodyPr>
          <a:lstStyle/>
          <a:p>
            <a:r>
              <a:rPr lang="en-US" sz="2800" b="1" dirty="0" smtClean="0"/>
              <a:t>Hats/Hair</a:t>
            </a:r>
            <a:endParaRPr lang="en-US" sz="2800" b="1" dirty="0"/>
          </a:p>
          <a:p>
            <a:pPr marL="285750" indent="-285750">
              <a:buFont typeface="Arial" charset="0"/>
              <a:buChar char="•"/>
            </a:pPr>
            <a:r>
              <a:rPr lang="en-US" sz="2800" dirty="0"/>
              <a:t>Shape, Proportion, </a:t>
            </a:r>
            <a:r>
              <a:rPr lang="en-US" sz="2800" dirty="0" smtClean="0"/>
              <a:t>Decoration</a:t>
            </a:r>
            <a:endParaRPr lang="en-US" sz="2800" dirty="0"/>
          </a:p>
          <a:p>
            <a:pPr>
              <a:spcBef>
                <a:spcPts val="1000"/>
              </a:spcBef>
            </a:pPr>
            <a:r>
              <a:rPr lang="en-US" sz="2800" b="1" dirty="0" smtClean="0"/>
              <a:t>Necklines</a:t>
            </a:r>
            <a:endParaRPr lang="en-US" sz="2800" b="1" dirty="0"/>
          </a:p>
          <a:p>
            <a:pPr marL="285750" indent="-285750">
              <a:buFont typeface="Arial" charset="0"/>
              <a:buChar char="•"/>
            </a:pPr>
            <a:r>
              <a:rPr lang="en-US" sz="2800" dirty="0"/>
              <a:t>“V” or Closed, Rounded, Square, Filled </a:t>
            </a:r>
            <a:r>
              <a:rPr lang="en-US" sz="2800" dirty="0" smtClean="0"/>
              <a:t>in</a:t>
            </a:r>
            <a:endParaRPr lang="en-US" sz="2800" dirty="0"/>
          </a:p>
          <a:p>
            <a:pPr>
              <a:spcBef>
                <a:spcPts val="1000"/>
              </a:spcBef>
            </a:pPr>
            <a:r>
              <a:rPr lang="en-US" sz="2800" b="1" dirty="0" smtClean="0"/>
              <a:t>Elbows/Arms/Sleeve</a:t>
            </a:r>
            <a:endParaRPr lang="en-US" sz="2800" b="1" dirty="0"/>
          </a:p>
          <a:p>
            <a:pPr marL="285750" indent="-285750">
              <a:buFont typeface="Arial" charset="0"/>
              <a:buChar char="•"/>
            </a:pPr>
            <a:r>
              <a:rPr lang="en-US" sz="2800" dirty="0"/>
              <a:t>Short/Elbow/Long, Straight/Puffed, </a:t>
            </a:r>
            <a:r>
              <a:rPr lang="en-US" sz="2800" dirty="0" smtClean="0"/>
              <a:t>Gloves</a:t>
            </a:r>
            <a:endParaRPr lang="en-US" sz="2800" dirty="0"/>
          </a:p>
          <a:p>
            <a:pPr>
              <a:spcBef>
                <a:spcPts val="1000"/>
              </a:spcBef>
            </a:pPr>
            <a:r>
              <a:rPr lang="en-US" sz="2800" b="1" dirty="0" smtClean="0"/>
              <a:t>Hemlines</a:t>
            </a:r>
            <a:endParaRPr lang="en-US" sz="2800" b="1" dirty="0"/>
          </a:p>
          <a:p>
            <a:pPr marL="285750" indent="-285750">
              <a:buFont typeface="Arial" charset="0"/>
              <a:buChar char="•"/>
            </a:pPr>
            <a:r>
              <a:rPr lang="en-US" sz="2800" dirty="0"/>
              <a:t>Train, Narrow, Wider, </a:t>
            </a:r>
            <a:r>
              <a:rPr lang="en-US" sz="2800" dirty="0" smtClean="0"/>
              <a:t>Plain/Trimmed</a:t>
            </a:r>
            <a:endParaRPr lang="en-US" sz="2800" dirty="0"/>
          </a:p>
          <a:p>
            <a:pPr>
              <a:spcBef>
                <a:spcPts val="1000"/>
              </a:spcBef>
            </a:pPr>
            <a:r>
              <a:rPr lang="en-US" sz="2800" b="1" dirty="0"/>
              <a:t>Accessories</a:t>
            </a:r>
          </a:p>
          <a:p>
            <a:pPr marL="285750" indent="-285750">
              <a:buFont typeface="Arial" charset="0"/>
              <a:buChar char="•"/>
            </a:pPr>
            <a:r>
              <a:rPr lang="en-US" sz="2800" dirty="0"/>
              <a:t>Shawl, Cloak, Muff</a:t>
            </a:r>
          </a:p>
        </p:txBody>
      </p:sp>
    </p:spTree>
    <p:extLst>
      <p:ext uri="{BB962C8B-B14F-4D97-AF65-F5344CB8AC3E}">
        <p14:creationId xmlns:p14="http://schemas.microsoft.com/office/powerpoint/2010/main" val="17375189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5x-stay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554" y="409637"/>
            <a:ext cx="3782547" cy="4626791"/>
          </a:xfrm>
          <a:prstGeom prst="rect">
            <a:avLst/>
          </a:prstGeom>
        </p:spPr>
      </p:pic>
      <p:pic>
        <p:nvPicPr>
          <p:cNvPr id="3" name="Picture 2" descr="1790-artstor-mma-pink-overgown.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9520" y="0"/>
            <a:ext cx="4822785" cy="6858000"/>
          </a:xfrm>
          <a:prstGeom prst="rect">
            <a:avLst/>
          </a:prstGeom>
        </p:spPr>
      </p:pic>
    </p:spTree>
    <p:extLst>
      <p:ext uri="{BB962C8B-B14F-4D97-AF65-F5344CB8AC3E}">
        <p14:creationId xmlns:p14="http://schemas.microsoft.com/office/powerpoint/2010/main" val="19795251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s-usa-mfa-greensilk-front-51.196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75" y="-31004"/>
            <a:ext cx="4565659" cy="6858000"/>
          </a:xfrm>
          <a:prstGeom prst="rect">
            <a:avLst/>
          </a:prstGeom>
        </p:spPr>
      </p:pic>
      <p:pic>
        <p:nvPicPr>
          <p:cNvPr id="4" name="Picture 3" descr="temp.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92464" y="749553"/>
            <a:ext cx="5951536" cy="5905039"/>
          </a:xfrm>
          <a:prstGeom prst="rect">
            <a:avLst/>
          </a:prstGeom>
        </p:spPr>
      </p:pic>
    </p:spTree>
    <p:extLst>
      <p:ext uri="{BB962C8B-B14F-4D97-AF65-F5344CB8AC3E}">
        <p14:creationId xmlns:p14="http://schemas.microsoft.com/office/powerpoint/2010/main" val="1090275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95-mma-opengow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0642" y="0"/>
            <a:ext cx="5193358" cy="6389996"/>
          </a:xfrm>
          <a:prstGeom prst="rect">
            <a:avLst/>
          </a:prstGeom>
        </p:spPr>
      </p:pic>
      <p:sp>
        <p:nvSpPr>
          <p:cNvPr id="4" name="TextBox 3"/>
          <p:cNvSpPr txBox="1"/>
          <p:nvPr/>
        </p:nvSpPr>
        <p:spPr>
          <a:xfrm>
            <a:off x="1706926" y="5777911"/>
            <a:ext cx="960119" cy="584776"/>
          </a:xfrm>
          <a:prstGeom prst="rect">
            <a:avLst/>
          </a:prstGeom>
          <a:noFill/>
        </p:spPr>
        <p:txBody>
          <a:bodyPr wrap="none" rtlCol="0">
            <a:spAutoFit/>
          </a:bodyPr>
          <a:lstStyle/>
          <a:p>
            <a:r>
              <a:rPr lang="en-US" sz="3200" dirty="0" smtClean="0"/>
              <a:t>1794</a:t>
            </a:r>
          </a:p>
        </p:txBody>
      </p:sp>
      <p:pic>
        <p:nvPicPr>
          <p:cNvPr id="5" name="Picture 4" descr="tumblr_ml7ws3Hd901rwahceo1_5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100744" cy="5462191"/>
          </a:xfrm>
          <a:prstGeom prst="rect">
            <a:avLst/>
          </a:prstGeom>
        </p:spPr>
      </p:pic>
    </p:spTree>
    <p:extLst>
      <p:ext uri="{BB962C8B-B14F-4D97-AF65-F5344CB8AC3E}">
        <p14:creationId xmlns:p14="http://schemas.microsoft.com/office/powerpoint/2010/main" val="9132835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49800" y="431800"/>
            <a:ext cx="3978564" cy="4524315"/>
          </a:xfrm>
          <a:prstGeom prst="rect">
            <a:avLst/>
          </a:prstGeom>
          <a:noFill/>
        </p:spPr>
        <p:txBody>
          <a:bodyPr wrap="square" rtlCol="0">
            <a:spAutoFit/>
          </a:bodyPr>
          <a:lstStyle/>
          <a:p>
            <a:r>
              <a:rPr lang="en-US" sz="3600" dirty="0" smtClean="0"/>
              <a:t>“</a:t>
            </a:r>
            <a:r>
              <a:rPr lang="is-IS" sz="3600" dirty="0" smtClean="0"/>
              <a:t>…her air...had more real elegance.”</a:t>
            </a:r>
          </a:p>
          <a:p>
            <a:endParaRPr lang="is-IS" sz="3600" dirty="0" smtClean="0"/>
          </a:p>
          <a:p>
            <a:r>
              <a:rPr lang="is-IS" sz="3600" dirty="0" smtClean="0"/>
              <a:t>“Go, by all means, my dear; only put on a white gown. </a:t>
            </a:r>
          </a:p>
          <a:p>
            <a:r>
              <a:rPr lang="is-IS" sz="3600" dirty="0" smtClean="0"/>
              <a:t>Miss _____ always wears white.”</a:t>
            </a:r>
            <a:endParaRPr lang="en-US" sz="3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0"/>
            <a:ext cx="3479800" cy="7017597"/>
          </a:xfrm>
          <a:prstGeom prst="rect">
            <a:avLst/>
          </a:prstGeom>
        </p:spPr>
      </p:pic>
    </p:spTree>
    <p:extLst>
      <p:ext uri="{BB962C8B-B14F-4D97-AF65-F5344CB8AC3E}">
        <p14:creationId xmlns:p14="http://schemas.microsoft.com/office/powerpoint/2010/main" val="159007944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0-englishtrades-shortstay.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68" y="0"/>
            <a:ext cx="3596128" cy="6858000"/>
          </a:xfrm>
          <a:prstGeom prst="rect">
            <a:avLst/>
          </a:prstGeom>
        </p:spPr>
      </p:pic>
      <p:pic>
        <p:nvPicPr>
          <p:cNvPr id="3" name="Picture 2" descr="heideloff-1796-03-000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28474" y="-204115"/>
            <a:ext cx="4615526" cy="7062115"/>
          </a:xfrm>
          <a:prstGeom prst="rect">
            <a:avLst/>
          </a:prstGeom>
        </p:spPr>
      </p:pic>
    </p:spTree>
    <p:extLst>
      <p:ext uri="{BB962C8B-B14F-4D97-AF65-F5344CB8AC3E}">
        <p14:creationId xmlns:p14="http://schemas.microsoft.com/office/powerpoint/2010/main" val="13377751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4-05-0002.jpg"/>
          <p:cNvPicPr>
            <a:picLocks noChangeAspect="1"/>
          </p:cNvPicPr>
          <p:nvPr/>
        </p:nvPicPr>
        <p:blipFill rotWithShape="1">
          <a:blip r:embed="rId3" cstate="screen">
            <a:extLst>
              <a:ext uri="{28A0092B-C50C-407E-A947-70E740481C1C}">
                <a14:useLocalDpi xmlns:a14="http://schemas.microsoft.com/office/drawing/2010/main"/>
              </a:ext>
            </a:extLst>
          </a:blip>
          <a:srcRect l="21330" t="16226" r="13507" b="11730"/>
          <a:stretch/>
        </p:blipFill>
        <p:spPr>
          <a:xfrm>
            <a:off x="80818" y="992909"/>
            <a:ext cx="4232202" cy="5865091"/>
          </a:xfrm>
          <a:prstGeom prst="rect">
            <a:avLst/>
          </a:prstGeom>
        </p:spPr>
      </p:pic>
      <p:sp>
        <p:nvSpPr>
          <p:cNvPr id="4" name="TextBox 3"/>
          <p:cNvSpPr txBox="1"/>
          <p:nvPr/>
        </p:nvSpPr>
        <p:spPr>
          <a:xfrm>
            <a:off x="423303" y="100188"/>
            <a:ext cx="6967172" cy="646331"/>
          </a:xfrm>
          <a:prstGeom prst="rect">
            <a:avLst/>
          </a:prstGeom>
          <a:noFill/>
        </p:spPr>
        <p:txBody>
          <a:bodyPr wrap="none" rtlCol="0">
            <a:spAutoFit/>
          </a:bodyPr>
          <a:lstStyle/>
          <a:p>
            <a:r>
              <a:rPr lang="en-US" sz="3600" dirty="0" smtClean="0"/>
              <a:t>1790s: Big hats, big hair, big feathers</a:t>
            </a:r>
            <a:endParaRPr lang="en-US" sz="3600" dirty="0"/>
          </a:p>
        </p:txBody>
      </p:sp>
      <p:pic>
        <p:nvPicPr>
          <p:cNvPr id="5" name="Picture 4" descr="1795-threegowns-columbi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600" y="894772"/>
            <a:ext cx="5232400" cy="5715000"/>
          </a:xfrm>
          <a:prstGeom prst="rect">
            <a:avLst/>
          </a:prstGeom>
        </p:spPr>
      </p:pic>
    </p:spTree>
    <p:extLst>
      <p:ext uri="{BB962C8B-B14F-4D97-AF65-F5344CB8AC3E}">
        <p14:creationId xmlns:p14="http://schemas.microsoft.com/office/powerpoint/2010/main" val="28635050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85900" y="0"/>
            <a:ext cx="6168571" cy="6858000"/>
          </a:xfrm>
          <a:prstGeom prst="rect">
            <a:avLst/>
          </a:prstGeom>
        </p:spPr>
      </p:pic>
    </p:spTree>
    <p:extLst>
      <p:ext uri="{BB962C8B-B14F-4D97-AF65-F5344CB8AC3E}">
        <p14:creationId xmlns:p14="http://schemas.microsoft.com/office/powerpoint/2010/main" val="9360275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49916" y="2884250"/>
            <a:ext cx="3664214" cy="3385542"/>
          </a:xfrm>
          <a:prstGeom prst="rect">
            <a:avLst/>
          </a:prstGeom>
          <a:noFill/>
        </p:spPr>
        <p:txBody>
          <a:bodyPr wrap="square" rtlCol="0">
            <a:spAutoFit/>
          </a:bodyPr>
          <a:lstStyle/>
          <a:p>
            <a:r>
              <a:rPr lang="en-US" i="1" dirty="0" smtClean="0"/>
              <a:t>Austen, Wednesday, 18 December 1798:</a:t>
            </a:r>
          </a:p>
          <a:p>
            <a:r>
              <a:rPr lang="en-US" sz="2800" dirty="0" smtClean="0"/>
              <a:t>“I believe I </a:t>
            </a:r>
            <a:r>
              <a:rPr lang="en-US" sz="2800" i="1" dirty="0" smtClean="0"/>
              <a:t>shall</a:t>
            </a:r>
            <a:r>
              <a:rPr lang="en-US" sz="2800" dirty="0" smtClean="0"/>
              <a:t> make my new gown like my robe, but the back of the latter is all in a piece with the tail, and will seven yards enable me to copy it in that respect?”</a:t>
            </a:r>
            <a:endParaRPr lang="en-US" sz="2800" dirty="0"/>
          </a:p>
        </p:txBody>
      </p:sp>
      <p:pic>
        <p:nvPicPr>
          <p:cNvPr id="4" name="Picture 3" descr="1800-02-ladmag?-afterno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80" y="-343976"/>
            <a:ext cx="4508458" cy="7522643"/>
          </a:xfrm>
          <a:prstGeom prst="rect">
            <a:avLst/>
          </a:prstGeom>
        </p:spPr>
      </p:pic>
      <p:sp>
        <p:nvSpPr>
          <p:cNvPr id="2" name="TextBox 1"/>
          <p:cNvSpPr txBox="1"/>
          <p:nvPr/>
        </p:nvSpPr>
        <p:spPr>
          <a:xfrm>
            <a:off x="5218545" y="600364"/>
            <a:ext cx="3810000" cy="830997"/>
          </a:xfrm>
          <a:prstGeom prst="rect">
            <a:avLst/>
          </a:prstGeom>
          <a:noFill/>
        </p:spPr>
        <p:txBody>
          <a:bodyPr wrap="square" rtlCol="0">
            <a:spAutoFit/>
          </a:bodyPr>
          <a:lstStyle/>
          <a:p>
            <a:r>
              <a:rPr lang="en-US" sz="2400" dirty="0" smtClean="0"/>
              <a:t>1800: big feather but small hair, narrower silhouette</a:t>
            </a:r>
            <a:endParaRPr lang="en-US" sz="2400" dirty="0"/>
          </a:p>
        </p:txBody>
      </p:sp>
    </p:spTree>
    <p:extLst>
      <p:ext uri="{BB962C8B-B14F-4D97-AF65-F5344CB8AC3E}">
        <p14:creationId xmlns:p14="http://schemas.microsoft.com/office/powerpoint/2010/main" val="103488802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colwil-1991-449-blue-cotton.jpg"/>
          <p:cNvPicPr>
            <a:picLocks noChangeAspect="1"/>
          </p:cNvPicPr>
          <p:nvPr/>
        </p:nvPicPr>
        <p:blipFill rotWithShape="1">
          <a:blip r:embed="rId3">
            <a:extLst>
              <a:ext uri="{28A0092B-C50C-407E-A947-70E740481C1C}">
                <a14:useLocalDpi xmlns:a14="http://schemas.microsoft.com/office/drawing/2010/main" val="0"/>
              </a:ext>
            </a:extLst>
          </a:blip>
          <a:srcRect l="18727" r="15543"/>
          <a:stretch/>
        </p:blipFill>
        <p:spPr>
          <a:xfrm>
            <a:off x="0" y="-38304"/>
            <a:ext cx="4305300" cy="6549940"/>
          </a:xfrm>
          <a:prstGeom prst="rect">
            <a:avLst/>
          </a:prstGeom>
        </p:spPr>
      </p:pic>
      <p:sp>
        <p:nvSpPr>
          <p:cNvPr id="3" name="TextBox 2"/>
          <p:cNvSpPr txBox="1"/>
          <p:nvPr/>
        </p:nvSpPr>
        <p:spPr>
          <a:xfrm>
            <a:off x="0" y="6519446"/>
            <a:ext cx="8219317" cy="338554"/>
          </a:xfrm>
          <a:prstGeom prst="rect">
            <a:avLst/>
          </a:prstGeom>
          <a:noFill/>
        </p:spPr>
        <p:txBody>
          <a:bodyPr wrap="none" rtlCol="0">
            <a:spAutoFit/>
          </a:bodyPr>
          <a:lstStyle/>
          <a:p>
            <a:r>
              <a:rPr lang="en-US" sz="1600" dirty="0" smtClean="0"/>
              <a:t>Round Gowns, c. 1800 (Colonial Williamsburg): trains, gathers to make shape, elbow-length sleeves</a:t>
            </a:r>
            <a:endParaRPr lang="en-US" sz="1600" dirty="0"/>
          </a:p>
        </p:txBody>
      </p:sp>
      <p:pic>
        <p:nvPicPr>
          <p:cNvPr id="4" name="Picture 3" descr="1800-colwill-1985-234-white-transition.jpg"/>
          <p:cNvPicPr>
            <a:picLocks noChangeAspect="1"/>
          </p:cNvPicPr>
          <p:nvPr/>
        </p:nvPicPr>
        <p:blipFill rotWithShape="1">
          <a:blip r:embed="rId4">
            <a:extLst>
              <a:ext uri="{28A0092B-C50C-407E-A947-70E740481C1C}">
                <a14:useLocalDpi xmlns:a14="http://schemas.microsoft.com/office/drawing/2010/main" val="0"/>
              </a:ext>
            </a:extLst>
          </a:blip>
          <a:srcRect l="16106" r="16218"/>
          <a:stretch/>
        </p:blipFill>
        <p:spPr>
          <a:xfrm>
            <a:off x="4737137" y="0"/>
            <a:ext cx="4406864" cy="6511636"/>
          </a:xfrm>
          <a:prstGeom prst="rect">
            <a:avLst/>
          </a:prstGeom>
        </p:spPr>
      </p:pic>
    </p:spTree>
    <p:extLst>
      <p:ext uri="{BB962C8B-B14F-4D97-AF65-F5344CB8AC3E}">
        <p14:creationId xmlns:p14="http://schemas.microsoft.com/office/powerpoint/2010/main" val="11180144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4-fashionsoflondon-promenade-Kensingtongarde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07004"/>
          </a:xfrm>
          <a:prstGeom prst="rect">
            <a:avLst/>
          </a:prstGeom>
        </p:spPr>
      </p:pic>
      <p:sp>
        <p:nvSpPr>
          <p:cNvPr id="3" name="TextBox 2"/>
          <p:cNvSpPr txBox="1"/>
          <p:nvPr/>
        </p:nvSpPr>
        <p:spPr>
          <a:xfrm>
            <a:off x="0" y="6107004"/>
            <a:ext cx="8956747" cy="553998"/>
          </a:xfrm>
          <a:prstGeom prst="rect">
            <a:avLst/>
          </a:prstGeom>
          <a:noFill/>
        </p:spPr>
        <p:txBody>
          <a:bodyPr wrap="none" rtlCol="0">
            <a:spAutoFit/>
          </a:bodyPr>
          <a:lstStyle/>
          <a:p>
            <a:r>
              <a:rPr lang="en-US" sz="3000" dirty="0" smtClean="0"/>
              <a:t>“Both well-dressed with veils and parasols like other girls.”</a:t>
            </a:r>
            <a:endParaRPr lang="en-US" sz="3000" dirty="0"/>
          </a:p>
        </p:txBody>
      </p:sp>
    </p:spTree>
    <p:extLst>
      <p:ext uri="{BB962C8B-B14F-4D97-AF65-F5344CB8AC3E}">
        <p14:creationId xmlns:p14="http://schemas.microsoft.com/office/powerpoint/2010/main" val="137097381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8108"/>
            <a:ext cx="4738425" cy="7546108"/>
          </a:xfrm>
          <a:prstGeom prst="rect">
            <a:avLst/>
          </a:prstGeom>
        </p:spPr>
      </p:pic>
      <p:pic>
        <p:nvPicPr>
          <p:cNvPr id="3" name="Picture 2" descr="1800-artstor-pinkback-AMICO_CLARK_10390276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0987" y="-343975"/>
            <a:ext cx="4734331" cy="7334273"/>
          </a:xfrm>
          <a:prstGeom prst="rect">
            <a:avLst/>
          </a:prstGeom>
        </p:spPr>
      </p:pic>
      <p:sp>
        <p:nvSpPr>
          <p:cNvPr id="4" name="TextBox 3"/>
          <p:cNvSpPr txBox="1"/>
          <p:nvPr/>
        </p:nvSpPr>
        <p:spPr>
          <a:xfrm>
            <a:off x="476216" y="13230"/>
            <a:ext cx="8303926" cy="646331"/>
          </a:xfrm>
          <a:prstGeom prst="rect">
            <a:avLst/>
          </a:prstGeom>
          <a:noFill/>
        </p:spPr>
        <p:txBody>
          <a:bodyPr wrap="none" rtlCol="0">
            <a:spAutoFit/>
          </a:bodyPr>
          <a:lstStyle/>
          <a:p>
            <a:r>
              <a:rPr lang="en-US" sz="3600" dirty="0" smtClean="0"/>
              <a:t>1800-1808: tall and narrow, less fabric, trains</a:t>
            </a:r>
            <a:endParaRPr lang="en-US" sz="3600" dirty="0"/>
          </a:p>
        </p:txBody>
      </p:sp>
    </p:spTree>
    <p:extLst>
      <p:ext uri="{BB962C8B-B14F-4D97-AF65-F5344CB8AC3E}">
        <p14:creationId xmlns:p14="http://schemas.microsoft.com/office/powerpoint/2010/main" val="358688962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t>1801-1806 Bath years – extremely narrow,  </a:t>
            </a:r>
            <a:br>
              <a:rPr lang="en-US" sz="2600" dirty="0" smtClean="0"/>
            </a:br>
            <a:r>
              <a:rPr lang="en-US" sz="2600" dirty="0" smtClean="0"/>
              <a:t>“Greek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14039" y="2501592"/>
            <a:ext cx="2288545" cy="4356408"/>
          </a:xfrm>
          <a:prstGeom prst="rect">
            <a:avLst/>
          </a:prstGeom>
        </p:spPr>
      </p:pic>
    </p:spTree>
    <p:extLst>
      <p:ext uri="{BB962C8B-B14F-4D97-AF65-F5344CB8AC3E}">
        <p14:creationId xmlns:p14="http://schemas.microsoft.com/office/powerpoint/2010/main" val="55167244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418" y="696382"/>
            <a:ext cx="3659649" cy="5584713"/>
          </a:xfrm>
          <a:prstGeom prst="rect">
            <a:avLst/>
          </a:prstGeom>
        </p:spPr>
      </p:pic>
      <p:pic>
        <p:nvPicPr>
          <p:cNvPr id="4" name="Picture 3" descr="1797-muslin-glov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0067" y="1403022"/>
            <a:ext cx="2684593" cy="4618653"/>
          </a:xfrm>
          <a:prstGeom prst="rect">
            <a:avLst/>
          </a:prstGeom>
        </p:spPr>
      </p:pic>
      <p:cxnSp>
        <p:nvCxnSpPr>
          <p:cNvPr id="6" name="Straight Connector 5"/>
          <p:cNvCxnSpPr/>
          <p:nvPr/>
        </p:nvCxnSpPr>
        <p:spPr>
          <a:xfrm flipV="1">
            <a:off x="132282" y="5768195"/>
            <a:ext cx="6865441" cy="2646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84682" y="1951653"/>
            <a:ext cx="6865441" cy="26460"/>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4689400" y="2156458"/>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103560" y="1416252"/>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28219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elu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220" y="-1"/>
            <a:ext cx="3743589" cy="3910435"/>
          </a:xfrm>
          <a:prstGeom prst="rect">
            <a:avLst/>
          </a:prstGeom>
        </p:spPr>
      </p:pic>
      <p:pic>
        <p:nvPicPr>
          <p:cNvPr id="3" name="Picture 2" descr="1804-ladiesmonthlymus-mameluke.jpg"/>
          <p:cNvPicPr>
            <a:picLocks noChangeAspect="1"/>
          </p:cNvPicPr>
          <p:nvPr/>
        </p:nvPicPr>
        <p:blipFill rotWithShape="1">
          <a:blip r:embed="rId4">
            <a:extLst>
              <a:ext uri="{28A0092B-C50C-407E-A947-70E740481C1C}">
                <a14:useLocalDpi xmlns:a14="http://schemas.microsoft.com/office/drawing/2010/main" val="0"/>
              </a:ext>
            </a:extLst>
          </a:blip>
          <a:srcRect l="55262" r="15515"/>
          <a:stretch/>
        </p:blipFill>
        <p:spPr>
          <a:xfrm>
            <a:off x="6471901" y="0"/>
            <a:ext cx="2672099" cy="6451356"/>
          </a:xfrm>
          <a:prstGeom prst="rect">
            <a:avLst/>
          </a:prstGeom>
        </p:spPr>
      </p:pic>
      <p:pic>
        <p:nvPicPr>
          <p:cNvPr id="4" name="Picture 3" descr="mamalouc512-correc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8717" y="3060700"/>
            <a:ext cx="2413000" cy="3797300"/>
          </a:xfrm>
          <a:prstGeom prst="rect">
            <a:avLst/>
          </a:prstGeom>
        </p:spPr>
      </p:pic>
      <p:sp>
        <p:nvSpPr>
          <p:cNvPr id="6" name="TextBox 5"/>
          <p:cNvSpPr txBox="1"/>
          <p:nvPr/>
        </p:nvSpPr>
        <p:spPr>
          <a:xfrm>
            <a:off x="39686" y="476273"/>
            <a:ext cx="3161535" cy="4062651"/>
          </a:xfrm>
          <a:prstGeom prst="rect">
            <a:avLst/>
          </a:prstGeom>
          <a:noFill/>
        </p:spPr>
        <p:txBody>
          <a:bodyPr wrap="square" rtlCol="0">
            <a:spAutoFit/>
          </a:bodyPr>
          <a:lstStyle/>
          <a:p>
            <a:r>
              <a:rPr lang="en-US" i="1" dirty="0" smtClean="0"/>
              <a:t>Austen, Tuesday</a:t>
            </a:r>
            <a:r>
              <a:rPr lang="en-US" i="1" dirty="0"/>
              <a:t>, 8 January 1799: </a:t>
            </a:r>
            <a:endParaRPr lang="en-US" i="1" dirty="0" smtClean="0"/>
          </a:p>
          <a:p>
            <a:r>
              <a:rPr lang="en-US" sz="2400" dirty="0" smtClean="0"/>
              <a:t>“I </a:t>
            </a:r>
            <a:r>
              <a:rPr lang="en-US" sz="2400" dirty="0"/>
              <a:t>am not to wear my white satin cap to-night, after all; I am to wear a </a:t>
            </a:r>
            <a:r>
              <a:rPr lang="en-US" sz="2400" dirty="0" err="1"/>
              <a:t>mamalone</a:t>
            </a:r>
            <a:r>
              <a:rPr lang="en-US" sz="2400" dirty="0"/>
              <a:t> [</a:t>
            </a:r>
            <a:r>
              <a:rPr lang="en-US" sz="2400" dirty="0" err="1" smtClean="0"/>
              <a:t>mameluke</a:t>
            </a:r>
            <a:r>
              <a:rPr lang="en-US" sz="2400" dirty="0" smtClean="0"/>
              <a:t>] </a:t>
            </a:r>
            <a:r>
              <a:rPr lang="en-US" sz="2400" dirty="0"/>
              <a:t>cap </a:t>
            </a:r>
            <a:r>
              <a:rPr lang="en-US" sz="2400" dirty="0" smtClean="0"/>
              <a:t>instead…It </a:t>
            </a:r>
            <a:r>
              <a:rPr lang="en-US" sz="2400" dirty="0"/>
              <a:t>is all the fashion now; worn at the opera, and by Lady </a:t>
            </a:r>
            <a:r>
              <a:rPr lang="en-US" sz="2400" dirty="0" err="1"/>
              <a:t>Mildmays</a:t>
            </a:r>
            <a:r>
              <a:rPr lang="en-US" sz="2400" dirty="0"/>
              <a:t> at </a:t>
            </a:r>
            <a:r>
              <a:rPr lang="en-US" sz="2400" dirty="0" err="1"/>
              <a:t>Hackwood</a:t>
            </a:r>
            <a:r>
              <a:rPr lang="en-US" sz="2400" dirty="0"/>
              <a:t> balls</a:t>
            </a:r>
            <a:r>
              <a:rPr lang="en-US" sz="2400" dirty="0" smtClean="0"/>
              <a:t>.”</a:t>
            </a:r>
          </a:p>
          <a:p>
            <a:endParaRPr lang="en-US" sz="2400" dirty="0"/>
          </a:p>
        </p:txBody>
      </p:sp>
    </p:spTree>
    <p:extLst>
      <p:ext uri="{BB962C8B-B14F-4D97-AF65-F5344CB8AC3E}">
        <p14:creationId xmlns:p14="http://schemas.microsoft.com/office/powerpoint/2010/main" val="1547735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natpor-robertfellowes-philanthr-edri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900" y="279400"/>
            <a:ext cx="4699000" cy="6350000"/>
          </a:xfrm>
          <a:prstGeom prst="rect">
            <a:avLst/>
          </a:prstGeom>
        </p:spPr>
      </p:pic>
      <p:sp>
        <p:nvSpPr>
          <p:cNvPr id="3" name="TextBox 2"/>
          <p:cNvSpPr txBox="1"/>
          <p:nvPr/>
        </p:nvSpPr>
        <p:spPr>
          <a:xfrm>
            <a:off x="247973" y="883404"/>
            <a:ext cx="4152900" cy="3416320"/>
          </a:xfrm>
          <a:prstGeom prst="rect">
            <a:avLst/>
          </a:prstGeom>
          <a:noFill/>
        </p:spPr>
        <p:txBody>
          <a:bodyPr wrap="square" rtlCol="0">
            <a:spAutoFit/>
          </a:bodyPr>
          <a:lstStyle/>
          <a:p>
            <a:r>
              <a:rPr lang="en-US" sz="3600" dirty="0" smtClean="0"/>
              <a:t>“good-looking </a:t>
            </a:r>
            <a:r>
              <a:rPr lang="en-US" sz="3600" dirty="0"/>
              <a:t>and gentlemanlike; he had a pleasant countenance, and easy, unaffected manners</a:t>
            </a:r>
            <a:r>
              <a:rPr lang="en-US" sz="3600" dirty="0" smtClean="0"/>
              <a:t>.”</a:t>
            </a:r>
            <a:endParaRPr lang="en-US" sz="3600" dirty="0"/>
          </a:p>
        </p:txBody>
      </p:sp>
    </p:spTree>
    <p:extLst>
      <p:ext uri="{BB962C8B-B14F-4D97-AF65-F5344CB8AC3E}">
        <p14:creationId xmlns:p14="http://schemas.microsoft.com/office/powerpoint/2010/main" val="87319918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6028" y="4232254"/>
            <a:ext cx="3567545" cy="2492990"/>
          </a:xfrm>
          <a:prstGeom prst="rect">
            <a:avLst/>
          </a:prstGeom>
          <a:noFill/>
        </p:spPr>
        <p:txBody>
          <a:bodyPr wrap="square" rtlCol="0">
            <a:spAutoFit/>
          </a:bodyPr>
          <a:lstStyle/>
          <a:p>
            <a:r>
              <a:rPr lang="en-US" sz="2000" dirty="0" smtClean="0"/>
              <a:t>“</a:t>
            </a:r>
            <a:r>
              <a:rPr lang="en-US" sz="2000" dirty="0"/>
              <a:t>She [Madame Bonaparte] has made a great noise here, and mobs of boys have crowded round her splendid equipage to see what I hope will not often be seen in this country, an almost naked woman</a:t>
            </a:r>
            <a:r>
              <a:rPr lang="en-US" sz="2000" dirty="0" smtClean="0"/>
              <a:t>.”</a:t>
            </a:r>
          </a:p>
          <a:p>
            <a:pPr algn="r"/>
            <a:r>
              <a:rPr lang="en-US" sz="1600" dirty="0" smtClean="0"/>
              <a:t>Rosalie Calvert, Baltimore</a:t>
            </a:r>
            <a:endParaRPr lang="en-US" sz="1600" dirty="0"/>
          </a:p>
        </p:txBody>
      </p:sp>
      <p:pic>
        <p:nvPicPr>
          <p:cNvPr id="6" name="Picture 5"/>
          <p:cNvPicPr>
            <a:picLocks noChangeAspect="1"/>
          </p:cNvPicPr>
          <p:nvPr/>
        </p:nvPicPr>
        <p:blipFill rotWithShape="1">
          <a:blip r:embed="rId3"/>
          <a:srcRect l="6439" r="3914" b="6902"/>
          <a:stretch/>
        </p:blipFill>
        <p:spPr>
          <a:xfrm>
            <a:off x="3756212" y="473364"/>
            <a:ext cx="4918365" cy="6384636"/>
          </a:xfrm>
          <a:prstGeom prst="rect">
            <a:avLst/>
          </a:prstGeom>
        </p:spPr>
      </p:pic>
      <p:pic>
        <p:nvPicPr>
          <p:cNvPr id="3" name="Picture 2"/>
          <p:cNvPicPr>
            <a:picLocks noChangeAspect="1"/>
          </p:cNvPicPr>
          <p:nvPr/>
        </p:nvPicPr>
        <p:blipFill>
          <a:blip r:embed="rId4"/>
          <a:stretch>
            <a:fillRect/>
          </a:stretch>
        </p:blipFill>
        <p:spPr>
          <a:xfrm>
            <a:off x="5992804" y="-135659"/>
            <a:ext cx="2912737" cy="3504045"/>
          </a:xfrm>
          <a:prstGeom prst="rect">
            <a:avLst/>
          </a:prstGeom>
        </p:spPr>
      </p:pic>
      <p:pic>
        <p:nvPicPr>
          <p:cNvPr id="2" name="Picture 1"/>
          <p:cNvPicPr>
            <a:picLocks noChangeAspect="1"/>
          </p:cNvPicPr>
          <p:nvPr/>
        </p:nvPicPr>
        <p:blipFill>
          <a:blip r:embed="rId5"/>
          <a:stretch>
            <a:fillRect/>
          </a:stretch>
        </p:blipFill>
        <p:spPr>
          <a:xfrm>
            <a:off x="123388" y="-135659"/>
            <a:ext cx="3632824" cy="4235158"/>
          </a:xfrm>
          <a:prstGeom prst="rect">
            <a:avLst/>
          </a:prstGeom>
        </p:spPr>
      </p:pic>
    </p:spTree>
    <p:extLst>
      <p:ext uri="{BB962C8B-B14F-4D97-AF65-F5344CB8AC3E}">
        <p14:creationId xmlns:p14="http://schemas.microsoft.com/office/powerpoint/2010/main" val="299444948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7-boilly-incroyables-merveilleus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27" y="0"/>
            <a:ext cx="8899071" cy="6858000"/>
          </a:xfrm>
          <a:prstGeom prst="rect">
            <a:avLst/>
          </a:prstGeom>
        </p:spPr>
      </p:pic>
    </p:spTree>
    <p:extLst>
      <p:ext uri="{BB962C8B-B14F-4D97-AF65-F5344CB8AC3E}">
        <p14:creationId xmlns:p14="http://schemas.microsoft.com/office/powerpoint/2010/main" val="10878345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james-gillray-graces-wi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56" y="-317516"/>
            <a:ext cx="9829474" cy="7175516"/>
          </a:xfrm>
          <a:prstGeom prst="rect">
            <a:avLst/>
          </a:prstGeom>
        </p:spPr>
      </p:pic>
    </p:spTree>
    <p:extLst>
      <p:ext uri="{BB962C8B-B14F-4D97-AF65-F5344CB8AC3E}">
        <p14:creationId xmlns:p14="http://schemas.microsoft.com/office/powerpoint/2010/main" val="56802658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gilray-ladiesdress-asit-soonwillb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011" y="0"/>
            <a:ext cx="4479403" cy="6858000"/>
          </a:xfrm>
          <a:prstGeom prst="rect">
            <a:avLst/>
          </a:prstGeom>
        </p:spPr>
      </p:pic>
    </p:spTree>
    <p:extLst>
      <p:ext uri="{BB962C8B-B14F-4D97-AF65-F5344CB8AC3E}">
        <p14:creationId xmlns:p14="http://schemas.microsoft.com/office/powerpoint/2010/main" val="23430812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bumbese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44" y="1107996"/>
            <a:ext cx="8130137" cy="5741909"/>
          </a:xfrm>
          <a:prstGeom prst="rect">
            <a:avLst/>
          </a:prstGeom>
        </p:spPr>
      </p:pic>
      <p:sp>
        <p:nvSpPr>
          <p:cNvPr id="3" name="TextBox 2"/>
          <p:cNvSpPr txBox="1"/>
          <p:nvPr/>
        </p:nvSpPr>
        <p:spPr>
          <a:xfrm>
            <a:off x="676833" y="0"/>
            <a:ext cx="7710960" cy="1107996"/>
          </a:xfrm>
          <a:prstGeom prst="rect">
            <a:avLst/>
          </a:prstGeom>
          <a:noFill/>
        </p:spPr>
        <p:txBody>
          <a:bodyPr wrap="square" rtlCol="0">
            <a:spAutoFit/>
          </a:bodyPr>
          <a:lstStyle/>
          <a:p>
            <a:pPr algn="ctr"/>
            <a:r>
              <a:rPr lang="en-US" sz="2400" dirty="0" smtClean="0"/>
              <a:t>The year 1740, a Lady’s full dress of </a:t>
            </a:r>
            <a:r>
              <a:rPr lang="en-US" sz="2400" dirty="0" err="1" smtClean="0"/>
              <a:t>Bombazeen</a:t>
            </a:r>
            <a:r>
              <a:rPr lang="en-US" sz="2400" dirty="0" smtClean="0"/>
              <a:t>. </a:t>
            </a:r>
          </a:p>
          <a:p>
            <a:pPr algn="ctr"/>
            <a:r>
              <a:rPr lang="en-US" sz="2400" dirty="0" smtClean="0"/>
              <a:t>The year 1807, a Lady’s undress of “Bum-Be-Seen.”</a:t>
            </a:r>
          </a:p>
          <a:p>
            <a:endParaRPr lang="en-US" dirty="0"/>
          </a:p>
        </p:txBody>
      </p:sp>
    </p:spTree>
    <p:extLst>
      <p:ext uri="{BB962C8B-B14F-4D97-AF65-F5344CB8AC3E}">
        <p14:creationId xmlns:p14="http://schemas.microsoft.com/office/powerpoint/2010/main" val="414000341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spTree>
    <p:extLst>
      <p:ext uri="{BB962C8B-B14F-4D97-AF65-F5344CB8AC3E}">
        <p14:creationId xmlns:p14="http://schemas.microsoft.com/office/powerpoint/2010/main" val="12073848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9-corset-fad.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5821"/>
            <a:ext cx="9144000" cy="5697162"/>
          </a:xfrm>
          <a:prstGeom prst="rect">
            <a:avLst/>
          </a:prstGeom>
        </p:spPr>
      </p:pic>
    </p:spTree>
    <p:extLst>
      <p:ext uri="{BB962C8B-B14F-4D97-AF65-F5344CB8AC3E}">
        <p14:creationId xmlns:p14="http://schemas.microsoft.com/office/powerpoint/2010/main" val="21095626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9-wu-ack-balldres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078" y="0"/>
            <a:ext cx="4112522" cy="6858000"/>
          </a:xfrm>
          <a:prstGeom prst="rect">
            <a:avLst/>
          </a:prstGeom>
        </p:spPr>
      </p:pic>
      <p:sp>
        <p:nvSpPr>
          <p:cNvPr id="4" name="TextBox 3"/>
          <p:cNvSpPr txBox="1"/>
          <p:nvPr/>
        </p:nvSpPr>
        <p:spPr>
          <a:xfrm>
            <a:off x="277792" y="264596"/>
            <a:ext cx="782937" cy="461665"/>
          </a:xfrm>
          <a:prstGeom prst="rect">
            <a:avLst/>
          </a:prstGeom>
          <a:noFill/>
        </p:spPr>
        <p:txBody>
          <a:bodyPr wrap="none" rtlCol="0">
            <a:spAutoFit/>
          </a:bodyPr>
          <a:lstStyle/>
          <a:p>
            <a:r>
              <a:rPr lang="en-US" sz="2400" dirty="0" smtClean="0"/>
              <a:t>1809</a:t>
            </a:r>
            <a:endParaRPr lang="en-US" sz="2400" dirty="0"/>
          </a:p>
        </p:txBody>
      </p:sp>
      <p:pic>
        <p:nvPicPr>
          <p:cNvPr id="5" name="Picture 4" descr="1805-mfa-mull-redwool-22.66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78600" y="28451"/>
            <a:ext cx="5241678" cy="6829549"/>
          </a:xfrm>
          <a:prstGeom prst="rect">
            <a:avLst/>
          </a:prstGeom>
        </p:spPr>
      </p:pic>
    </p:spTree>
    <p:extLst>
      <p:ext uri="{BB962C8B-B14F-4D97-AF65-F5344CB8AC3E}">
        <p14:creationId xmlns:p14="http://schemas.microsoft.com/office/powerpoint/2010/main" val="335861721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5-ack-mar-nypl-purple-pelisse.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56789" y="0"/>
            <a:ext cx="4232108" cy="6858000"/>
          </a:xfrm>
          <a:prstGeom prst="rect">
            <a:avLst/>
          </a:prstGeom>
        </p:spPr>
      </p:pic>
      <p:sp>
        <p:nvSpPr>
          <p:cNvPr id="3" name="TextBox 2"/>
          <p:cNvSpPr txBox="1"/>
          <p:nvPr/>
        </p:nvSpPr>
        <p:spPr>
          <a:xfrm>
            <a:off x="330706" y="1772793"/>
            <a:ext cx="4008148" cy="3231654"/>
          </a:xfrm>
          <a:prstGeom prst="rect">
            <a:avLst/>
          </a:prstGeom>
          <a:noFill/>
        </p:spPr>
        <p:txBody>
          <a:bodyPr wrap="square" rtlCol="0">
            <a:spAutoFit/>
          </a:bodyPr>
          <a:lstStyle/>
          <a:p>
            <a:r>
              <a:rPr lang="en-US" i="1" dirty="0"/>
              <a:t>Thursday, 18 April </a:t>
            </a:r>
            <a:r>
              <a:rPr lang="en-US" i="1" dirty="0" smtClean="0"/>
              <a:t>1811:</a:t>
            </a:r>
          </a:p>
          <a:p>
            <a:r>
              <a:rPr lang="en-US" sz="2400" dirty="0" smtClean="0"/>
              <a:t>“Our </a:t>
            </a:r>
            <a:r>
              <a:rPr lang="en-US" sz="2400" dirty="0"/>
              <a:t>pelisses are 17s. each; she charges only 8s. for the making, but the buttons seem expensive, — are expensive, I might have said, for the fact is plain enough</a:t>
            </a:r>
            <a:r>
              <a:rPr lang="en-US" sz="2400" dirty="0" smtClean="0"/>
              <a:t>.” </a:t>
            </a:r>
            <a:endParaRPr lang="en-US" sz="2400" dirty="0"/>
          </a:p>
          <a:p>
            <a:r>
              <a:rPr lang="en-US" dirty="0"/>
              <a:t/>
            </a:r>
            <a:br>
              <a:rPr lang="en-US" dirty="0"/>
            </a:br>
            <a:endParaRPr lang="en-US" sz="2400" dirty="0"/>
          </a:p>
        </p:txBody>
      </p:sp>
    </p:spTree>
    <p:extLst>
      <p:ext uri="{BB962C8B-B14F-4D97-AF65-F5344CB8AC3E}">
        <p14:creationId xmlns:p14="http://schemas.microsoft.com/office/powerpoint/2010/main" val="386081431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9-wu-ack-white-bluev.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3618" y="792334"/>
            <a:ext cx="3717127" cy="6108174"/>
          </a:xfrm>
          <a:prstGeom prst="rect">
            <a:avLst/>
          </a:prstGeom>
        </p:spPr>
      </p:pic>
      <p:pic>
        <p:nvPicPr>
          <p:cNvPr id="4" name="Picture 3" descr="1810-lba-dec-even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20358" y="792334"/>
            <a:ext cx="3986148" cy="5834272"/>
          </a:xfrm>
          <a:prstGeom prst="rect">
            <a:avLst/>
          </a:prstGeom>
        </p:spPr>
      </p:pic>
      <p:sp>
        <p:nvSpPr>
          <p:cNvPr id="2" name="TextBox 1"/>
          <p:cNvSpPr txBox="1"/>
          <p:nvPr/>
        </p:nvSpPr>
        <p:spPr>
          <a:xfrm>
            <a:off x="0" y="-13230"/>
            <a:ext cx="7793920" cy="707886"/>
          </a:xfrm>
          <a:prstGeom prst="rect">
            <a:avLst/>
          </a:prstGeom>
          <a:noFill/>
        </p:spPr>
        <p:txBody>
          <a:bodyPr wrap="none" rtlCol="0">
            <a:spAutoFit/>
          </a:bodyPr>
          <a:lstStyle/>
          <a:p>
            <a:r>
              <a:rPr lang="en-US" sz="4000" dirty="0" smtClean="0"/>
              <a:t>1810: Trains hang on in evening dress</a:t>
            </a:r>
            <a:endParaRPr lang="en-US" sz="4000" dirty="0"/>
          </a:p>
        </p:txBody>
      </p:sp>
    </p:spTree>
    <p:extLst>
      <p:ext uri="{BB962C8B-B14F-4D97-AF65-F5344CB8AC3E}">
        <p14:creationId xmlns:p14="http://schemas.microsoft.com/office/powerpoint/2010/main" val="27531919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2165</TotalTime>
  <Words>5859</Words>
  <Application>Microsoft Macintosh PowerPoint</Application>
  <PresentationFormat>On-screen Show (4:3)</PresentationFormat>
  <Paragraphs>532</Paragraphs>
  <Slides>120</Slides>
  <Notes>109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120</vt:i4>
      </vt:variant>
    </vt:vector>
  </HeadingPairs>
  <TitlesOfParts>
    <vt:vector size="126" baseType="lpstr">
      <vt:lpstr>Calibri</vt:lpstr>
      <vt:lpstr>Goudy Old Style</vt:lpstr>
      <vt:lpstr>Impact</vt:lpstr>
      <vt:lpstr>Rockwell</vt:lpstr>
      <vt:lpstr>Arial</vt:lpstr>
      <vt:lpstr>Inkwell</vt:lpstr>
      <vt:lpstr>PowerPoint Presentation</vt:lpstr>
      <vt:lpstr>Envisioning: Jane Austen and Fashion</vt:lpstr>
      <vt:lpstr>The Novels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Novels</vt:lpstr>
      <vt:lpstr>What did men wear?</vt:lpstr>
      <vt:lpstr>PowerPoint Presentation</vt:lpstr>
      <vt:lpstr>The Worcester GAZETTE. (Worcester, Massachusetts) • 05-06-1795 </vt:lpstr>
      <vt:lpstr>PowerPoint Presentation</vt:lpstr>
      <vt:lpstr>PowerPoint Presentation</vt:lpstr>
      <vt:lpstr>What did men wear?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Dressing a Lady</vt:lpstr>
      <vt:lpstr>PowerPoint Presentation</vt:lpstr>
      <vt:lpstr>Worcester Gazette. (Worcester, MA)   June 1809</vt:lpstr>
      <vt:lpstr>PowerPoint Presentation</vt:lpstr>
      <vt:lpstr>PowerPoint Presentation</vt:lpstr>
      <vt:lpstr>Cleanliness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1775-1830</vt:lpstr>
      <vt:lpstr>Austen in Fashion Terms…</vt:lpstr>
      <vt:lpstr>PowerPoint Presentation</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Austen, Fashion, Novels</dc:title>
  <dc:creator>Hope Greenberg</dc:creator>
  <cp:lastModifiedBy>Hope Greenberg</cp:lastModifiedBy>
  <cp:revision>119</cp:revision>
  <dcterms:created xsi:type="dcterms:W3CDTF">2015-09-14T17:45:48Z</dcterms:created>
  <dcterms:modified xsi:type="dcterms:W3CDTF">2016-10-05T19:20:36Z</dcterms:modified>
</cp:coreProperties>
</file>