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9"/>
  </p:notesMasterIdLst>
  <p:sldIdLst>
    <p:sldId id="393" r:id="rId2"/>
    <p:sldId id="665" r:id="rId3"/>
    <p:sldId id="561" r:id="rId4"/>
    <p:sldId id="658" r:id="rId5"/>
    <p:sldId id="418" r:id="rId6"/>
    <p:sldId id="686" r:id="rId7"/>
    <p:sldId id="673" r:id="rId8"/>
    <p:sldId id="587" r:id="rId9"/>
    <p:sldId id="555" r:id="rId10"/>
    <p:sldId id="537" r:id="rId11"/>
    <p:sldId id="683" r:id="rId12"/>
    <p:sldId id="588" r:id="rId13"/>
    <p:sldId id="579" r:id="rId14"/>
    <p:sldId id="578" r:id="rId15"/>
    <p:sldId id="539" r:id="rId16"/>
    <p:sldId id="581" r:id="rId17"/>
    <p:sldId id="507" r:id="rId18"/>
    <p:sldId id="506" r:id="rId19"/>
    <p:sldId id="565" r:id="rId20"/>
    <p:sldId id="685" r:id="rId21"/>
    <p:sldId id="684" r:id="rId22"/>
    <p:sldId id="595" r:id="rId23"/>
    <p:sldId id="464" r:id="rId24"/>
    <p:sldId id="472" r:id="rId25"/>
    <p:sldId id="692" r:id="rId26"/>
    <p:sldId id="510" r:id="rId27"/>
    <p:sldId id="542" r:id="rId28"/>
    <p:sldId id="543" r:id="rId29"/>
    <p:sldId id="545" r:id="rId30"/>
    <p:sldId id="546" r:id="rId31"/>
    <p:sldId id="560" r:id="rId32"/>
    <p:sldId id="687" r:id="rId33"/>
    <p:sldId id="552" r:id="rId34"/>
    <p:sldId id="554" r:id="rId35"/>
    <p:sldId id="551" r:id="rId36"/>
    <p:sldId id="550" r:id="rId37"/>
    <p:sldId id="549" r:id="rId38"/>
    <p:sldId id="584" r:id="rId39"/>
    <p:sldId id="603" r:id="rId40"/>
    <p:sldId id="690" r:id="rId41"/>
    <p:sldId id="557" r:id="rId42"/>
    <p:sldId id="589" r:id="rId43"/>
    <p:sldId id="558" r:id="rId44"/>
    <p:sldId id="590" r:id="rId45"/>
    <p:sldId id="691" r:id="rId46"/>
    <p:sldId id="591" r:id="rId47"/>
    <p:sldId id="693" r:id="rId48"/>
    <p:sldId id="694" r:id="rId49"/>
    <p:sldId id="569" r:id="rId50"/>
    <p:sldId id="508" r:id="rId51"/>
    <p:sldId id="573" r:id="rId52"/>
    <p:sldId id="697" r:id="rId53"/>
    <p:sldId id="567" r:id="rId54"/>
    <p:sldId id="562" r:id="rId55"/>
    <p:sldId id="699" r:id="rId56"/>
    <p:sldId id="700" r:id="rId57"/>
    <p:sldId id="701" r:id="rId58"/>
    <p:sldId id="583" r:id="rId59"/>
    <p:sldId id="666" r:id="rId60"/>
    <p:sldId id="556" r:id="rId61"/>
    <p:sldId id="585" r:id="rId62"/>
    <p:sldId id="548" r:id="rId63"/>
    <p:sldId id="702" r:id="rId64"/>
    <p:sldId id="529" r:id="rId65"/>
    <p:sldId id="647" r:id="rId66"/>
    <p:sldId id="607" r:id="rId67"/>
    <p:sldId id="609" r:id="rId68"/>
    <p:sldId id="707" r:id="rId69"/>
    <p:sldId id="703" r:id="rId70"/>
    <p:sldId id="704" r:id="rId71"/>
    <p:sldId id="705" r:id="rId72"/>
    <p:sldId id="640" r:id="rId73"/>
    <p:sldId id="672" r:id="rId74"/>
    <p:sldId id="644" r:id="rId75"/>
    <p:sldId id="638" r:id="rId76"/>
    <p:sldId id="637" r:id="rId77"/>
    <p:sldId id="634" r:id="rId78"/>
    <p:sldId id="563" r:id="rId79"/>
    <p:sldId id="708" r:id="rId80"/>
    <p:sldId id="574" r:id="rId81"/>
    <p:sldId id="662" r:id="rId82"/>
    <p:sldId id="621" r:id="rId83"/>
    <p:sldId id="620" r:id="rId84"/>
    <p:sldId id="619" r:id="rId85"/>
    <p:sldId id="612" r:id="rId86"/>
    <p:sldId id="611" r:id="rId87"/>
    <p:sldId id="613"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5">
          <p15:clr>
            <a:srgbClr val="A4A3A4"/>
          </p15:clr>
        </p15:guide>
        <p15:guide id="2" pos="321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8"/>
    <p:restoredTop sz="88110"/>
  </p:normalViewPr>
  <p:slideViewPr>
    <p:cSldViewPr snapToGrid="0" snapToObjects="1" showGuides="1">
      <p:cViewPr>
        <p:scale>
          <a:sx n="69" d="100"/>
          <a:sy n="69" d="100"/>
        </p:scale>
        <p:origin x="1736" y="160"/>
      </p:cViewPr>
      <p:guideLst>
        <p:guide orient="horz" pos="2345"/>
        <p:guide pos="3214"/>
      </p:guideLst>
    </p:cSldViewPr>
  </p:slideViewPr>
  <p:notesTextViewPr>
    <p:cViewPr>
      <p:scale>
        <a:sx n="100" d="100"/>
        <a:sy n="100" d="100"/>
      </p:scale>
      <p:origin x="0" y="0"/>
    </p:cViewPr>
  </p:notesTextViewPr>
  <p:sorterViewPr>
    <p:cViewPr>
      <p:scale>
        <a:sx n="59" d="100"/>
        <a:sy n="59" d="100"/>
      </p:scale>
      <p:origin x="0" y="4232"/>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497427-AB05-8141-AB13-4F2CD942BBBB}" type="datetimeFigureOut">
              <a:rPr lang="en-US" smtClean="0"/>
              <a:t>10/25/17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5DDE10-01EB-004C-BFF1-772B727781FC}" type="slidenum">
              <a:rPr lang="en-US" smtClean="0"/>
              <a:t>‹#›</a:t>
            </a:fld>
            <a:endParaRPr lang="en-US"/>
          </a:p>
        </p:txBody>
      </p:sp>
    </p:spTree>
    <p:extLst>
      <p:ext uri="{BB962C8B-B14F-4D97-AF65-F5344CB8AC3E}">
        <p14:creationId xmlns:p14="http://schemas.microsoft.com/office/powerpoint/2010/main" val="9661687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5DDE10-01EB-004C-BFF1-772B727781FC}" type="slidenum">
              <a:rPr lang="en-US" smtClean="0"/>
              <a:t>1</a:t>
            </a:fld>
            <a:endParaRPr lang="en-US"/>
          </a:p>
        </p:txBody>
      </p:sp>
    </p:spTree>
    <p:extLst>
      <p:ext uri="{BB962C8B-B14F-4D97-AF65-F5344CB8AC3E}">
        <p14:creationId xmlns:p14="http://schemas.microsoft.com/office/powerpoint/2010/main" val="1622597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Find another LBA famous</a:t>
            </a:r>
            <a:r>
              <a:rPr lang="en-US" sz="1200" i="1" kern="1200" baseline="0" dirty="0" smtClean="0">
                <a:solidFill>
                  <a:schemeClr val="tx1"/>
                </a:solidFill>
                <a:effectLst/>
                <a:latin typeface="+mn-lt"/>
                <a:ea typeface="+mn-ea"/>
                <a:cs typeface="+mn-cs"/>
              </a:rPr>
              <a:t> man pic</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24</a:t>
            </a:fld>
            <a:endParaRPr lang="en-US"/>
          </a:p>
        </p:txBody>
      </p:sp>
    </p:spTree>
    <p:extLst>
      <p:ext uri="{BB962C8B-B14F-4D97-AF65-F5344CB8AC3E}">
        <p14:creationId xmlns:p14="http://schemas.microsoft.com/office/powerpoint/2010/main" val="806882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Find another LBA famous</a:t>
            </a:r>
            <a:r>
              <a:rPr lang="en-US" sz="1200" i="1" kern="1200" baseline="0" dirty="0" smtClean="0">
                <a:solidFill>
                  <a:schemeClr val="tx1"/>
                </a:solidFill>
                <a:effectLst/>
                <a:latin typeface="+mn-lt"/>
                <a:ea typeface="+mn-ea"/>
                <a:cs typeface="+mn-cs"/>
              </a:rPr>
              <a:t> man pic</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25</a:t>
            </a:fld>
            <a:endParaRPr lang="en-US"/>
          </a:p>
        </p:txBody>
      </p:sp>
    </p:spTree>
    <p:extLst>
      <p:ext uri="{BB962C8B-B14F-4D97-AF65-F5344CB8AC3E}">
        <p14:creationId xmlns:p14="http://schemas.microsoft.com/office/powerpoint/2010/main" val="1199768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 the</a:t>
            </a:r>
            <a:r>
              <a:rPr lang="en-US" sz="1200" kern="1200" baseline="0" dirty="0" smtClean="0">
                <a:solidFill>
                  <a:schemeClr val="tx1"/>
                </a:solidFill>
                <a:effectLst/>
                <a:latin typeface="+mn-lt"/>
                <a:ea typeface="+mn-ea"/>
                <a:cs typeface="+mn-cs"/>
              </a:rPr>
              <a:t> lady for military, the gent for men’s fashion</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27</a:t>
            </a:fld>
            <a:endParaRPr lang="en-US"/>
          </a:p>
        </p:txBody>
      </p:sp>
    </p:spTree>
    <p:extLst>
      <p:ext uri="{BB962C8B-B14F-4D97-AF65-F5344CB8AC3E}">
        <p14:creationId xmlns:p14="http://schemas.microsoft.com/office/powerpoint/2010/main" val="722752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 the</a:t>
            </a:r>
            <a:r>
              <a:rPr lang="en-US" sz="1200" kern="1200" baseline="0" dirty="0" smtClean="0">
                <a:solidFill>
                  <a:schemeClr val="tx1"/>
                </a:solidFill>
                <a:effectLst/>
                <a:latin typeface="+mn-lt"/>
                <a:ea typeface="+mn-ea"/>
                <a:cs typeface="+mn-cs"/>
              </a:rPr>
              <a:t> lady for military, the gent for men’s fashion</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28</a:t>
            </a:fld>
            <a:endParaRPr lang="en-US"/>
          </a:p>
        </p:txBody>
      </p:sp>
    </p:spTree>
    <p:extLst>
      <p:ext uri="{BB962C8B-B14F-4D97-AF65-F5344CB8AC3E}">
        <p14:creationId xmlns:p14="http://schemas.microsoft.com/office/powerpoint/2010/main" val="630470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 the</a:t>
            </a:r>
            <a:r>
              <a:rPr lang="en-US" sz="1200" kern="1200" baseline="0" dirty="0" smtClean="0">
                <a:solidFill>
                  <a:schemeClr val="tx1"/>
                </a:solidFill>
                <a:effectLst/>
                <a:latin typeface="+mn-lt"/>
                <a:ea typeface="+mn-ea"/>
                <a:cs typeface="+mn-cs"/>
              </a:rPr>
              <a:t> lady for military, the gent for men’s fashion</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29</a:t>
            </a:fld>
            <a:endParaRPr lang="en-US"/>
          </a:p>
        </p:txBody>
      </p:sp>
    </p:spTree>
    <p:extLst>
      <p:ext uri="{BB962C8B-B14F-4D97-AF65-F5344CB8AC3E}">
        <p14:creationId xmlns:p14="http://schemas.microsoft.com/office/powerpoint/2010/main" val="1151282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30</a:t>
            </a:fld>
            <a:endParaRPr lang="en-US"/>
          </a:p>
        </p:txBody>
      </p:sp>
    </p:spTree>
    <p:extLst>
      <p:ext uri="{BB962C8B-B14F-4D97-AF65-F5344CB8AC3E}">
        <p14:creationId xmlns:p14="http://schemas.microsoft.com/office/powerpoint/2010/main" val="1500067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Extirpation of the Plagues of Egypt.</a:t>
            </a:r>
            <a:r>
              <a:rPr lang="en-US" baseline="0" dirty="0" smtClean="0"/>
              <a:t> Destruction of the Revolutionary Crocodiles or The British Hero cleansing the Mouth of the Nile.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35</a:t>
            </a:fld>
            <a:endParaRPr lang="en-US"/>
          </a:p>
        </p:txBody>
      </p:sp>
    </p:spTree>
    <p:extLst>
      <p:ext uri="{BB962C8B-B14F-4D97-AF65-F5344CB8AC3E}">
        <p14:creationId xmlns:p14="http://schemas.microsoft.com/office/powerpoint/2010/main" val="127696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Painted in 1822</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38</a:t>
            </a:fld>
            <a:endParaRPr lang="en-US"/>
          </a:p>
        </p:txBody>
      </p:sp>
    </p:spTree>
    <p:extLst>
      <p:ext uri="{BB962C8B-B14F-4D97-AF65-F5344CB8AC3E}">
        <p14:creationId xmlns:p14="http://schemas.microsoft.com/office/powerpoint/2010/main" val="1405378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Spoken of highly by Frank</a:t>
            </a:r>
            <a:r>
              <a:rPr lang="en-US" baseline="0" dirty="0" smtClean="0"/>
              <a:t> Austen</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41</a:t>
            </a:fld>
            <a:endParaRPr lang="en-US"/>
          </a:p>
        </p:txBody>
      </p:sp>
    </p:spTree>
    <p:extLst>
      <p:ext uri="{BB962C8B-B14F-4D97-AF65-F5344CB8AC3E}">
        <p14:creationId xmlns:p14="http://schemas.microsoft.com/office/powerpoint/2010/main" val="1687765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Globalization of textile manufacture: raw</a:t>
            </a:r>
            <a:r>
              <a:rPr lang="en-US" baseline="0" dirty="0" smtClean="0"/>
              <a:t> cotton from the Americas, muslin/mull from India dyed white with indigo from the West Indies, then turned into a gown by Marie Antoinette’s dressmaker Rose </a:t>
            </a:r>
            <a:r>
              <a:rPr lang="en-US" baseline="0" dirty="0" err="1" smtClean="0"/>
              <a:t>Bertin</a:t>
            </a:r>
            <a:r>
              <a:rPr lang="en-US" baseline="0" dirty="0" smtClean="0"/>
              <a:t>, adopted shortly thereafter by Georgina, Duchess of Devonshire (1784). </a:t>
            </a:r>
            <a:r>
              <a:rPr lang="en-US" dirty="0" smtClean="0"/>
              <a:t>But as Jane </a:t>
            </a:r>
            <a:r>
              <a:rPr lang="en-US" dirty="0" err="1" smtClean="0"/>
              <a:t>Ashelford</a:t>
            </a:r>
            <a:r>
              <a:rPr lang="en-US" dirty="0" smtClean="0"/>
              <a:t> reminds us, the narrative of French women throwing off their</a:t>
            </a:r>
            <a:r>
              <a:rPr lang="en-US" baseline="0" dirty="0" smtClean="0"/>
              <a:t> clothes and wearing undergarments inspired by neoclassicism is appealing but simplistic. The impact of</a:t>
            </a:r>
            <a:r>
              <a:rPr lang="en-US" sz="1200" kern="1200" dirty="0" smtClean="0">
                <a:solidFill>
                  <a:schemeClr val="tx1"/>
                </a:solidFill>
                <a:effectLst/>
                <a:latin typeface="+mn-lt"/>
                <a:ea typeface="+mn-ea"/>
                <a:cs typeface="+mn-cs"/>
              </a:rPr>
              <a:t> Georgiana's revolutionary trip to the concert and the association of the chemise with Marie Antoinette and the West Indies complicate less nuanced accounts. </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50</a:t>
            </a:fld>
            <a:endParaRPr lang="en-US"/>
          </a:p>
        </p:txBody>
      </p:sp>
    </p:spTree>
    <p:extLst>
      <p:ext uri="{BB962C8B-B14F-4D97-AF65-F5344CB8AC3E}">
        <p14:creationId xmlns:p14="http://schemas.microsoft.com/office/powerpoint/2010/main" val="1326973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a:t>
            </a:r>
            <a:r>
              <a:rPr lang="en-US" sz="1200" kern="1200" dirty="0" err="1" smtClean="0">
                <a:solidFill>
                  <a:schemeClr val="tx1"/>
                </a:solidFill>
                <a:effectLst/>
                <a:latin typeface="+mn-lt"/>
                <a:ea typeface="+mn-ea"/>
                <a:cs typeface="+mn-cs"/>
              </a:rPr>
              <a:t>Serjeant</a:t>
            </a:r>
            <a:r>
              <a:rPr lang="en-US" sz="1200" kern="1200" dirty="0" smtClean="0">
                <a:solidFill>
                  <a:schemeClr val="tx1"/>
                </a:solidFill>
                <a:effectLst/>
                <a:latin typeface="+mn-lt"/>
                <a:ea typeface="+mn-ea"/>
                <a:cs typeface="+mn-cs"/>
              </a:rPr>
              <a:t> of the South Gloucester Regiment of Militia, while, it is said, pursuing his road across a garden to the west of town, to the dwelling of a Cyprian… was discovered by the gardener, whose name was </a:t>
            </a:r>
            <a:r>
              <a:rPr lang="en-US" sz="1200" kern="1200" dirty="0" err="1" smtClean="0">
                <a:solidFill>
                  <a:schemeClr val="tx1"/>
                </a:solidFill>
                <a:effectLst/>
                <a:latin typeface="+mn-lt"/>
                <a:ea typeface="+mn-ea"/>
                <a:cs typeface="+mn-cs"/>
              </a:rPr>
              <a:t>Botring</a:t>
            </a:r>
            <a:r>
              <a:rPr lang="en-US" sz="1200" kern="1200" dirty="0" smtClean="0">
                <a:solidFill>
                  <a:schemeClr val="tx1"/>
                </a:solidFill>
                <a:effectLst/>
                <a:latin typeface="+mn-lt"/>
                <a:ea typeface="+mn-ea"/>
                <a:cs typeface="+mn-cs"/>
              </a:rPr>
              <a:t>, and who ultimately discharged a blunderbuss at him, and lodged about twenty small slugs in his body. The man is yet lying in a dangerous state at the Military Hospital.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a:t>
            </a:fld>
            <a:endParaRPr lang="en-US"/>
          </a:p>
        </p:txBody>
      </p:sp>
    </p:spTree>
    <p:extLst>
      <p:ext uri="{BB962C8B-B14F-4D97-AF65-F5344CB8AC3E}">
        <p14:creationId xmlns:p14="http://schemas.microsoft.com/office/powerpoint/2010/main" val="870115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Reviving the silk industry. Started</a:t>
            </a:r>
            <a:r>
              <a:rPr lang="en-US" baseline="0" dirty="0" smtClean="0"/>
              <a:t> in 1799, changed again in 1805, and again in 1812.</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53</a:t>
            </a:fld>
            <a:endParaRPr lang="en-US"/>
          </a:p>
        </p:txBody>
      </p:sp>
    </p:spTree>
    <p:extLst>
      <p:ext uri="{BB962C8B-B14F-4D97-AF65-F5344CB8AC3E}">
        <p14:creationId xmlns:p14="http://schemas.microsoft.com/office/powerpoint/2010/main" val="1462477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a:t>
            </a:r>
            <a:r>
              <a:rPr lang="mr-IN" dirty="0" smtClean="0"/>
              <a:t>’</a:t>
            </a:r>
            <a:r>
              <a:rPr lang="en-US" dirty="0" smtClean="0"/>
              <a:t>t forget Hortense and muslin</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54</a:t>
            </a:fld>
            <a:endParaRPr lang="en-US"/>
          </a:p>
        </p:txBody>
      </p:sp>
    </p:spTree>
    <p:extLst>
      <p:ext uri="{BB962C8B-B14F-4D97-AF65-F5344CB8AC3E}">
        <p14:creationId xmlns:p14="http://schemas.microsoft.com/office/powerpoint/2010/main" val="1284573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1819, 1810, 1816. Women in</a:t>
            </a:r>
            <a:r>
              <a:rPr lang="en-US" baseline="0" dirty="0" smtClean="0"/>
              <a:t> mourning were typically depicted draped over urns, statues, tombstones…The broach is a piece of hair jewelry – the weeping willow is made of hair. There were several royal deaths in the years after Austen’s death so fashion magazines provided suitable clothing.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64</a:t>
            </a:fld>
            <a:endParaRPr lang="en-US"/>
          </a:p>
        </p:txBody>
      </p:sp>
    </p:spTree>
    <p:extLst>
      <p:ext uri="{BB962C8B-B14F-4D97-AF65-F5344CB8AC3E}">
        <p14:creationId xmlns:p14="http://schemas.microsoft.com/office/powerpoint/2010/main" val="371606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Sir William </a:t>
            </a:r>
            <a:r>
              <a:rPr lang="en-US" dirty="0" err="1" smtClean="0"/>
              <a:t>Harbord</a:t>
            </a:r>
            <a:r>
              <a:rPr lang="en-US" dirty="0" smtClean="0"/>
              <a:t>, 1810 by </a:t>
            </a:r>
            <a:r>
              <a:rPr lang="en-US" dirty="0" err="1" smtClean="0"/>
              <a:t>Edridge</a:t>
            </a:r>
            <a:r>
              <a:rPr lang="en-US" dirty="0" smtClean="0"/>
              <a:t>, The other major influence on men’s fashion:</a:t>
            </a:r>
            <a:r>
              <a:rPr lang="en-US" baseline="0" dirty="0" smtClean="0"/>
              <a:t> military pantaloons – cotton or wool knit to cling and stretch.</a:t>
            </a:r>
          </a:p>
        </p:txBody>
      </p:sp>
      <p:sp>
        <p:nvSpPr>
          <p:cNvPr id="4" name="Slide Number Placeholder 3"/>
          <p:cNvSpPr>
            <a:spLocks noGrp="1"/>
          </p:cNvSpPr>
          <p:nvPr>
            <p:ph type="sldNum" sz="quarter" idx="10"/>
          </p:nvPr>
        </p:nvSpPr>
        <p:spPr/>
        <p:txBody>
          <a:bodyPr/>
          <a:lstStyle/>
          <a:p>
            <a:fld id="{9CCE9401-6419-7A47-A111-9825583A977A}" type="slidenum">
              <a:rPr lang="en-US" smtClean="0"/>
              <a:t>10</a:t>
            </a:fld>
            <a:endParaRPr lang="en-US"/>
          </a:p>
        </p:txBody>
      </p:sp>
    </p:spTree>
    <p:extLst>
      <p:ext uri="{BB962C8B-B14F-4D97-AF65-F5344CB8AC3E}">
        <p14:creationId xmlns:p14="http://schemas.microsoft.com/office/powerpoint/2010/main" val="626161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13</a:t>
            </a:fld>
            <a:endParaRPr lang="en-US"/>
          </a:p>
        </p:txBody>
      </p:sp>
    </p:spTree>
    <p:extLst>
      <p:ext uri="{BB962C8B-B14F-4D97-AF65-F5344CB8AC3E}">
        <p14:creationId xmlns:p14="http://schemas.microsoft.com/office/powerpoint/2010/main" val="350309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1805 Dighton caricature – blue</a:t>
            </a:r>
            <a:r>
              <a:rPr lang="en-US" baseline="0" dirty="0" smtClean="0"/>
              <a:t> superfine (wool) coat, pantaloons, </a:t>
            </a:r>
          </a:p>
        </p:txBody>
      </p:sp>
      <p:sp>
        <p:nvSpPr>
          <p:cNvPr id="4" name="Slide Number Placeholder 3"/>
          <p:cNvSpPr>
            <a:spLocks noGrp="1"/>
          </p:cNvSpPr>
          <p:nvPr>
            <p:ph type="sldNum" sz="quarter" idx="10"/>
          </p:nvPr>
        </p:nvSpPr>
        <p:spPr/>
        <p:txBody>
          <a:bodyPr/>
          <a:lstStyle/>
          <a:p>
            <a:fld id="{9CCE9401-6419-7A47-A111-9825583A977A}" type="slidenum">
              <a:rPr lang="en-US" smtClean="0"/>
              <a:t>15</a:t>
            </a:fld>
            <a:endParaRPr lang="en-US"/>
          </a:p>
        </p:txBody>
      </p:sp>
    </p:spTree>
    <p:extLst>
      <p:ext uri="{BB962C8B-B14F-4D97-AF65-F5344CB8AC3E}">
        <p14:creationId xmlns:p14="http://schemas.microsoft.com/office/powerpoint/2010/main" val="1312681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 cutaway, swallow-tail, classical</a:t>
            </a:r>
            <a:r>
              <a:rPr lang="en-US" baseline="0" dirty="0" smtClean="0"/>
              <a:t> statues – the nude male and the draped female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17</a:t>
            </a:fld>
            <a:endParaRPr lang="en-US"/>
          </a:p>
        </p:txBody>
      </p:sp>
    </p:spTree>
    <p:extLst>
      <p:ext uri="{BB962C8B-B14F-4D97-AF65-F5344CB8AC3E}">
        <p14:creationId xmlns:p14="http://schemas.microsoft.com/office/powerpoint/2010/main" val="14078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20</a:t>
            </a:fld>
            <a:endParaRPr lang="en-US"/>
          </a:p>
        </p:txBody>
      </p:sp>
    </p:spTree>
    <p:extLst>
      <p:ext uri="{BB962C8B-B14F-4D97-AF65-F5344CB8AC3E}">
        <p14:creationId xmlns:p14="http://schemas.microsoft.com/office/powerpoint/2010/main" val="1256481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Warrior caste in Egypt defeated by Napoleon at the Battle of the Pyramids, 1798 “On July 1, 1798, Napoleon landed in Egypt with 400 ships and 54,000 men and proceeded to invade the country, as he had recently invaded Italy. But this Egyptian invasion was to be different. For, in addition to soldiers and sailors, Napoleon brought along 150 </a:t>
            </a:r>
            <a:r>
              <a:rPr lang="en-US" i="1" dirty="0" smtClean="0"/>
              <a:t>savants</a:t>
            </a:r>
            <a:r>
              <a:rPr lang="en-US" dirty="0" smtClean="0"/>
              <a:t> — scientists, engineers and scholars whose responsibility was to capture, not Egyptian soil, but Egyptian culture and history.” The ladies picked up the turban almost immediately. </a:t>
            </a:r>
          </a:p>
          <a:p>
            <a:r>
              <a:rPr lang="en-US" sz="1200" dirty="0" smtClean="0"/>
              <a:t>In former ages it seemed requisite that every lady should cut out her garments by a certain erect standard. ..But in our days, an English woman has the extensive privilege of arraying herself in whatever garb may best suit her figure or her fancy. The fashions of every nation and of every era are open to her choice. One day she may appear as the Egyptian Cleopatra, then a Grecian Helen; next morning the Roman Cornelia; or, if these styles be too august for her taste, there are Sylphs, Goddesses, Nymphs of every region, in earth or air, ready to lend her their wardrobe.</a:t>
            </a:r>
          </a:p>
          <a:p>
            <a:endParaRPr lang="en-US" sz="1200" dirty="0" smtClean="0"/>
          </a:p>
          <a:p>
            <a:pPr algn="r"/>
            <a:r>
              <a:rPr lang="en-US" sz="1200" i="1" dirty="0" smtClean="0"/>
              <a:t>Mirror of Graces, </a:t>
            </a:r>
            <a:r>
              <a:rPr lang="en-US" sz="1200" dirty="0" smtClean="0"/>
              <a:t> 1811 (p. 52)</a:t>
            </a:r>
            <a:endParaRPr lang="en-US" sz="1200" i="1"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21</a:t>
            </a:fld>
            <a:endParaRPr lang="en-US"/>
          </a:p>
        </p:txBody>
      </p:sp>
    </p:spTree>
    <p:extLst>
      <p:ext uri="{BB962C8B-B14F-4D97-AF65-F5344CB8AC3E}">
        <p14:creationId xmlns:p14="http://schemas.microsoft.com/office/powerpoint/2010/main" val="252188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In former ages it seemed requisite that every lady should cut out her garments by a certain erect standard. ..But in our days, an English woman has the extensive privilege of arraying herself in whatever garb may best suit her figure or her fancy. The fashions of every nation and of every era are open to her choice. One day she may appear as the Egyptian Cleopatra, then a Grecian Helen; next morning the Roman Cornelia; or, if these styles be too august for her taste, there are Sylphs, Goddesses, Nymphs of every region, in earth or air, ready to lend her their wardrobe.</a:t>
            </a:r>
          </a:p>
          <a:p>
            <a:endParaRPr lang="en-US" sz="1200" dirty="0" smtClean="0"/>
          </a:p>
          <a:p>
            <a:pPr algn="r"/>
            <a:r>
              <a:rPr lang="en-US" sz="1200" i="1" dirty="0" smtClean="0"/>
              <a:t>Mirror of Graces, </a:t>
            </a:r>
            <a:r>
              <a:rPr lang="en-US" sz="1200" dirty="0" smtClean="0"/>
              <a:t> 1811 (p. 52)</a:t>
            </a:r>
            <a:endParaRPr lang="en-US" sz="1200" i="1"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23</a:t>
            </a:fld>
            <a:endParaRPr lang="en-US"/>
          </a:p>
        </p:txBody>
      </p:sp>
    </p:spTree>
    <p:extLst>
      <p:ext uri="{BB962C8B-B14F-4D97-AF65-F5344CB8AC3E}">
        <p14:creationId xmlns:p14="http://schemas.microsoft.com/office/powerpoint/2010/main" val="667328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B9B575F3-13FF-514A-8522-FF90188FF057}" type="datetimeFigureOut">
              <a:rPr lang="en-US" smtClean="0">
                <a:solidFill>
                  <a:prstClr val="black"/>
                </a:solidFill>
              </a:rPr>
              <a:pPr/>
              <a:t>10/25/17</a:t>
            </a:fld>
            <a:endParaRPr lang="en-US">
              <a:solidFill>
                <a:prstClr val="black"/>
              </a:solidFill>
            </a:endParaRPr>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767679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10/25/17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625093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10/25/17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11905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9B575F3-13FF-514A-8522-FF90188FF057}" type="datetimeFigureOut">
              <a:rPr lang="en-US" smtClean="0">
                <a:solidFill>
                  <a:prstClr val="black"/>
                </a:solidFill>
              </a:rPr>
              <a:pPr/>
              <a:t>10/25/17</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777273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575F3-13FF-514A-8522-FF90188FF057}" type="datetimeFigureOut">
              <a:rPr lang="en-US" smtClean="0">
                <a:solidFill>
                  <a:prstClr val="black"/>
                </a:solidFill>
              </a:rPr>
              <a:pPr/>
              <a:t>10/25/17</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761968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10/25/17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7097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10/25/17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3222934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10/25/17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39205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10/25/17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62943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10/25/17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733459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10/25/17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24475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10/25/17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28594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10/25/17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9724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B9B575F3-13FF-514A-8522-FF90188FF057}" type="datetimeFigureOut">
              <a:rPr lang="en-US" smtClean="0">
                <a:solidFill>
                  <a:prstClr val="black"/>
                </a:solidFill>
              </a:rPr>
              <a:pPr/>
              <a:t>10/25/17</a:t>
            </a:fld>
            <a:endParaRPr lang="en-US">
              <a:solidFill>
                <a:prstClr val="black"/>
              </a:solidFill>
            </a:endParaRPr>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943397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10/25/17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14454830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10/25/17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59209162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10/25/17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909952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10/25/17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32242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9B575F3-13FF-514A-8522-FF90188FF057}" type="datetimeFigureOut">
              <a:rPr lang="en-US" smtClean="0">
                <a:solidFill>
                  <a:prstClr val="black"/>
                </a:solidFill>
              </a:rPr>
              <a:pPr/>
              <a:t>10/25/17</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extLst>
      <p:ext uri="{BB962C8B-B14F-4D97-AF65-F5344CB8AC3E}">
        <p14:creationId xmlns:p14="http://schemas.microsoft.com/office/powerpoint/2010/main" val="129683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10/25/17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566423310"/>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B9B575F3-13FF-514A-8522-FF90188FF057}" type="datetimeFigureOut">
              <a:rPr lang="en-US" smtClean="0">
                <a:solidFill>
                  <a:prstClr val="black"/>
                </a:solidFill>
              </a:rPr>
              <a:pPr/>
              <a:t>10/25/17</a:t>
            </a:fld>
            <a:endParaRPr lang="en-US">
              <a:solidFill>
                <a:prstClr val="black"/>
              </a:solidFill>
            </a:endParaRPr>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solidFill>
                <a:prstClr val="black"/>
              </a:solidFill>
            </a:endParaRPr>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603207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jp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png"/><Relationship Id="rId3"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tiff"/><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jpg"/><Relationship Id="rId3" Type="http://schemas.openxmlformats.org/officeDocument/2006/relationships/image" Target="../media/image3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g"/><Relationship Id="rId5" Type="http://schemas.openxmlformats.org/officeDocument/2006/relationships/image" Target="../media/image43.jpg"/><Relationship Id="rId6" Type="http://schemas.openxmlformats.org/officeDocument/2006/relationships/image" Target="../media/image44.jp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4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5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5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5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5.png"/><Relationship Id="rId3" Type="http://schemas.openxmlformats.org/officeDocument/2006/relationships/image" Target="../media/image56.jpg"/></Relationships>
</file>

<file path=ppt/slides/_rels/slide33.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jpg"/><Relationship Id="rId1" Type="http://schemas.openxmlformats.org/officeDocument/2006/relationships/slideLayout" Target="../slideLayouts/slideLayout13.xml"/><Relationship Id="rId2" Type="http://schemas.openxmlformats.org/officeDocument/2006/relationships/image" Target="../media/image5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6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6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jpg"/><Relationship Id="rId3" Type="http://schemas.openxmlformats.org/officeDocument/2006/relationships/image" Target="../media/image1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6.jpg"/><Relationship Id="rId3" Type="http://schemas.openxmlformats.org/officeDocument/2006/relationships/image" Target="../media/image67.jpg"/></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jp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2.jpg"/></Relationships>
</file>

<file path=ppt/slides/_rels/slide45.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5.jpg"/><Relationship Id="rId5" Type="http://schemas.openxmlformats.org/officeDocument/2006/relationships/image" Target="../media/image76.jpg"/><Relationship Id="rId1" Type="http://schemas.openxmlformats.org/officeDocument/2006/relationships/slideLayout" Target="../slideLayouts/slideLayout13.xml"/><Relationship Id="rId2" Type="http://schemas.openxmlformats.org/officeDocument/2006/relationships/image" Target="../media/image7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7.jpg"/><Relationship Id="rId3" Type="http://schemas.openxmlformats.org/officeDocument/2006/relationships/image" Target="../media/image7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jpg"/></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8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8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2.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image" Target="../media/image94.jp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jp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9.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0.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1.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4.png"/><Relationship Id="rId3" Type="http://schemas.openxmlformats.org/officeDocument/2006/relationships/image" Target="../media/image105.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6.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7.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8.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9.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0.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1.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2.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4.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5.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6.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7.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8.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9.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0.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3704" y="2632774"/>
            <a:ext cx="6292101" cy="1802271"/>
          </a:xfrm>
        </p:spPr>
        <p:txBody>
          <a:bodyPr/>
          <a:lstStyle/>
          <a:p>
            <a:r>
              <a:rPr lang="en-US" dirty="0" smtClean="0"/>
              <a:t>Jane Austen: </a:t>
            </a:r>
            <a:br>
              <a:rPr lang="en-US" dirty="0" smtClean="0"/>
            </a:br>
            <a:r>
              <a:rPr lang="en-US" dirty="0" smtClean="0"/>
              <a:t>War and Fashion</a:t>
            </a:r>
            <a:endParaRPr lang="en-US" dirty="0"/>
          </a:p>
        </p:txBody>
      </p:sp>
      <p:sp>
        <p:nvSpPr>
          <p:cNvPr id="3" name="Subtitle 2"/>
          <p:cNvSpPr>
            <a:spLocks noGrp="1"/>
          </p:cNvSpPr>
          <p:nvPr>
            <p:ph type="subTitle" idx="1"/>
          </p:nvPr>
        </p:nvSpPr>
        <p:spPr>
          <a:xfrm>
            <a:off x="2209800" y="5056632"/>
            <a:ext cx="6097516" cy="1174088"/>
          </a:xfrm>
        </p:spPr>
        <p:txBody>
          <a:bodyPr/>
          <a:lstStyle/>
          <a:p>
            <a:pPr algn="r"/>
            <a:r>
              <a:rPr lang="en-US" dirty="0" smtClean="0"/>
              <a:t>Hope Greenberg</a:t>
            </a:r>
            <a:endParaRPr lang="en-US" dirty="0"/>
          </a:p>
        </p:txBody>
      </p:sp>
    </p:spTree>
    <p:extLst>
      <p:ext uri="{BB962C8B-B14F-4D97-AF65-F5344CB8AC3E}">
        <p14:creationId xmlns:p14="http://schemas.microsoft.com/office/powerpoint/2010/main" val="5643255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10-Edridge-SirWilliamHarbord-95thfoot-peninsul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669216" cy="6505100"/>
          </a:xfrm>
          <a:prstGeom prst="rect">
            <a:avLst/>
          </a:prstGeom>
        </p:spPr>
      </p:pic>
      <p:pic>
        <p:nvPicPr>
          <p:cNvPr id="4" name="Picture 3" descr="1810s-jfd19-015-pantaloons-p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095" y="0"/>
            <a:ext cx="4693905" cy="6505100"/>
          </a:xfrm>
          <a:prstGeom prst="rect">
            <a:avLst/>
          </a:prstGeom>
        </p:spPr>
      </p:pic>
      <p:sp>
        <p:nvSpPr>
          <p:cNvPr id="3" name="TextBox 2"/>
          <p:cNvSpPr txBox="1"/>
          <p:nvPr/>
        </p:nvSpPr>
        <p:spPr>
          <a:xfrm>
            <a:off x="401632" y="6505100"/>
            <a:ext cx="3646832" cy="369332"/>
          </a:xfrm>
          <a:prstGeom prst="rect">
            <a:avLst/>
          </a:prstGeom>
          <a:noFill/>
        </p:spPr>
        <p:txBody>
          <a:bodyPr wrap="none" rtlCol="0">
            <a:spAutoFit/>
          </a:bodyPr>
          <a:lstStyle/>
          <a:p>
            <a:r>
              <a:rPr lang="en-US" dirty="0"/>
              <a:t>Sir William </a:t>
            </a:r>
            <a:r>
              <a:rPr lang="en-US" dirty="0" err="1"/>
              <a:t>Harbord</a:t>
            </a:r>
            <a:r>
              <a:rPr lang="en-US" dirty="0"/>
              <a:t>, 1810 by </a:t>
            </a:r>
            <a:r>
              <a:rPr lang="en-US" dirty="0" err="1"/>
              <a:t>Edridge</a:t>
            </a:r>
            <a:endParaRPr lang="en-US" dirty="0"/>
          </a:p>
        </p:txBody>
      </p:sp>
    </p:spTree>
    <p:extLst>
      <p:ext uri="{BB962C8B-B14F-4D97-AF65-F5344CB8AC3E}">
        <p14:creationId xmlns:p14="http://schemas.microsoft.com/office/powerpoint/2010/main" val="1725741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34093" cy="6858000"/>
          </a:xfrm>
          <a:prstGeom prst="rect">
            <a:avLst/>
          </a:prstGeom>
        </p:spPr>
      </p:pic>
      <p:sp>
        <p:nvSpPr>
          <p:cNvPr id="4" name="TextBox 3"/>
          <p:cNvSpPr txBox="1"/>
          <p:nvPr/>
        </p:nvSpPr>
        <p:spPr>
          <a:xfrm>
            <a:off x="5434093" y="2425960"/>
            <a:ext cx="3819187" cy="1569660"/>
          </a:xfrm>
          <a:prstGeom prst="rect">
            <a:avLst/>
          </a:prstGeom>
          <a:noFill/>
        </p:spPr>
        <p:txBody>
          <a:bodyPr wrap="none" rtlCol="0">
            <a:spAutoFit/>
          </a:bodyPr>
          <a:lstStyle/>
          <a:p>
            <a:r>
              <a:rPr lang="en-US" sz="2400" dirty="0" smtClean="0"/>
              <a:t>Lt. Andrew Finucane</a:t>
            </a:r>
          </a:p>
          <a:p>
            <a:r>
              <a:rPr lang="en-US" sz="2400" dirty="0" smtClean="0"/>
              <a:t>10</a:t>
            </a:r>
            <a:r>
              <a:rPr lang="en-US" sz="2400" baseline="30000" dirty="0" smtClean="0"/>
              <a:t>th</a:t>
            </a:r>
            <a:r>
              <a:rPr lang="en-US" sz="2400" dirty="0" smtClean="0"/>
              <a:t> Light Dragoons (Hussars)</a:t>
            </a:r>
          </a:p>
          <a:p>
            <a:r>
              <a:rPr lang="en-US" sz="2400" dirty="0" smtClean="0"/>
              <a:t>By James Northcote</a:t>
            </a:r>
          </a:p>
          <a:p>
            <a:r>
              <a:rPr lang="en-US" sz="2400" dirty="0" smtClean="0"/>
              <a:t>(after 1806)</a:t>
            </a:r>
            <a:endParaRPr lang="en-US" sz="2400" dirty="0"/>
          </a:p>
        </p:txBody>
      </p:sp>
    </p:spTree>
    <p:extLst>
      <p:ext uri="{BB962C8B-B14F-4D97-AF65-F5344CB8AC3E}">
        <p14:creationId xmlns:p14="http://schemas.microsoft.com/office/powerpoint/2010/main" val="17516946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327" y="0"/>
            <a:ext cx="4816827" cy="6858000"/>
          </a:xfrm>
          <a:prstGeom prst="rect">
            <a:avLst/>
          </a:prstGeom>
          <a:ln>
            <a:solidFill>
              <a:schemeClr val="accent1"/>
            </a:solidFill>
          </a:ln>
        </p:spPr>
      </p:pic>
      <p:sp>
        <p:nvSpPr>
          <p:cNvPr id="3" name="TextBox 2"/>
          <p:cNvSpPr txBox="1"/>
          <p:nvPr/>
        </p:nvSpPr>
        <p:spPr>
          <a:xfrm>
            <a:off x="6419461" y="2034073"/>
            <a:ext cx="2015412" cy="1200329"/>
          </a:xfrm>
          <a:prstGeom prst="rect">
            <a:avLst/>
          </a:prstGeom>
          <a:noFill/>
        </p:spPr>
        <p:txBody>
          <a:bodyPr wrap="square" rtlCol="0">
            <a:spAutoFit/>
          </a:bodyPr>
          <a:lstStyle/>
          <a:p>
            <a:r>
              <a:rPr lang="en-US" sz="2400" dirty="0" smtClean="0"/>
              <a:t>The Prince of Wales’ Own Uniform</a:t>
            </a:r>
            <a:endParaRPr lang="en-US" sz="2400" dirty="0"/>
          </a:p>
        </p:txBody>
      </p:sp>
    </p:spTree>
    <p:extLst>
      <p:ext uri="{BB962C8B-B14F-4D97-AF65-F5344CB8AC3E}">
        <p14:creationId xmlns:p14="http://schemas.microsoft.com/office/powerpoint/2010/main" val="5334265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500" y="0"/>
            <a:ext cx="3926848"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11" y="0"/>
            <a:ext cx="4038213"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8523" y="237049"/>
            <a:ext cx="3932253" cy="6383902"/>
          </a:xfrm>
          <a:prstGeom prst="rect">
            <a:avLst/>
          </a:prstGeom>
        </p:spPr>
      </p:pic>
    </p:spTree>
    <p:extLst>
      <p:ext uri="{BB962C8B-B14F-4D97-AF65-F5344CB8AC3E}">
        <p14:creationId xmlns:p14="http://schemas.microsoft.com/office/powerpoint/2010/main" val="3129707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73500"/>
            <a:ext cx="8115300" cy="21463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646" y="0"/>
            <a:ext cx="2959354" cy="3873500"/>
          </a:xfrm>
          <a:prstGeom prst="rect">
            <a:avLst/>
          </a:prstGeom>
        </p:spPr>
      </p:pic>
      <p:sp>
        <p:nvSpPr>
          <p:cNvPr id="4" name="TextBox 3"/>
          <p:cNvSpPr txBox="1"/>
          <p:nvPr/>
        </p:nvSpPr>
        <p:spPr>
          <a:xfrm>
            <a:off x="5206482" y="6419461"/>
            <a:ext cx="3378874" cy="369332"/>
          </a:xfrm>
          <a:prstGeom prst="rect">
            <a:avLst/>
          </a:prstGeom>
          <a:noFill/>
        </p:spPr>
        <p:txBody>
          <a:bodyPr wrap="none" rtlCol="0">
            <a:spAutoFit/>
          </a:bodyPr>
          <a:lstStyle/>
          <a:p>
            <a:r>
              <a:rPr lang="en-US" dirty="0" smtClean="0"/>
              <a:t>March 2, 1812, Morning Chronicle</a:t>
            </a:r>
            <a:endParaRPr lang="en-US" dirty="0"/>
          </a:p>
        </p:txBody>
      </p:sp>
    </p:spTree>
    <p:extLst>
      <p:ext uri="{BB962C8B-B14F-4D97-AF65-F5344CB8AC3E}">
        <p14:creationId xmlns:p14="http://schemas.microsoft.com/office/powerpoint/2010/main" val="9893662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5853" y="331237"/>
            <a:ext cx="3750906" cy="622995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030" y="331237"/>
            <a:ext cx="3373794" cy="4297826"/>
          </a:xfrm>
          <a:prstGeom prst="rect">
            <a:avLst/>
          </a:prstGeom>
        </p:spPr>
      </p:pic>
    </p:spTree>
    <p:extLst>
      <p:ext uri="{BB962C8B-B14F-4D97-AF65-F5344CB8AC3E}">
        <p14:creationId xmlns:p14="http://schemas.microsoft.com/office/powerpoint/2010/main" val="21200905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18661"/>
            <a:ext cx="8572500" cy="6858000"/>
          </a:xfrm>
          <a:prstGeom prst="rect">
            <a:avLst/>
          </a:prstGeom>
        </p:spPr>
      </p:pic>
    </p:spTree>
    <p:extLst>
      <p:ext uri="{BB962C8B-B14F-4D97-AF65-F5344CB8AC3E}">
        <p14:creationId xmlns:p14="http://schemas.microsoft.com/office/powerpoint/2010/main" val="20303003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809-04-men-fullandhalf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72158" y="311148"/>
            <a:ext cx="4771842" cy="6229350"/>
          </a:xfrm>
          <a:prstGeom prst="rect">
            <a:avLst/>
          </a:prstGeom>
          <a:ln>
            <a:solidFill>
              <a:schemeClr val="accent1"/>
            </a:solidFill>
          </a:ln>
        </p:spPr>
      </p:pic>
      <p:pic>
        <p:nvPicPr>
          <p:cNvPr id="3" name="Picture 2"/>
          <p:cNvPicPr>
            <a:picLocks noChangeAspect="1"/>
          </p:cNvPicPr>
          <p:nvPr/>
        </p:nvPicPr>
        <p:blipFill rotWithShape="1">
          <a:blip r:embed="rId4"/>
          <a:srcRect l="15937" r="6412"/>
          <a:stretch/>
        </p:blipFill>
        <p:spPr>
          <a:xfrm>
            <a:off x="266699" y="444498"/>
            <a:ext cx="3657601" cy="6096000"/>
          </a:xfrm>
          <a:prstGeom prst="rect">
            <a:avLst/>
          </a:prstGeom>
        </p:spPr>
      </p:pic>
      <p:sp>
        <p:nvSpPr>
          <p:cNvPr id="4" name="TextBox 3"/>
          <p:cNvSpPr txBox="1"/>
          <p:nvPr/>
        </p:nvSpPr>
        <p:spPr>
          <a:xfrm>
            <a:off x="7184571" y="6540498"/>
            <a:ext cx="633379" cy="369332"/>
          </a:xfrm>
          <a:prstGeom prst="rect">
            <a:avLst/>
          </a:prstGeom>
          <a:noFill/>
        </p:spPr>
        <p:txBody>
          <a:bodyPr wrap="none" rtlCol="0">
            <a:spAutoFit/>
          </a:bodyPr>
          <a:lstStyle/>
          <a:p>
            <a:r>
              <a:rPr lang="en-US" smtClean="0"/>
              <a:t>1809</a:t>
            </a:r>
            <a:endParaRPr lang="en-US"/>
          </a:p>
        </p:txBody>
      </p:sp>
    </p:spTree>
    <p:extLst>
      <p:ext uri="{BB962C8B-B14F-4D97-AF65-F5344CB8AC3E}">
        <p14:creationId xmlns:p14="http://schemas.microsoft.com/office/powerpoint/2010/main" val="14805160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0" y="288945"/>
            <a:ext cx="4076700" cy="5854740"/>
          </a:xfrm>
          <a:prstGeom prst="rect">
            <a:avLst/>
          </a:prstGeom>
          <a:ln>
            <a:solidFill>
              <a:schemeClr val="accent1"/>
            </a:solidFill>
          </a:ln>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603" t="5435" r="10534" b="8447"/>
          <a:stretch/>
        </p:blipFill>
        <p:spPr>
          <a:xfrm>
            <a:off x="704850" y="196890"/>
            <a:ext cx="3238500" cy="6038850"/>
          </a:xfrm>
          <a:prstGeom prst="rect">
            <a:avLst/>
          </a:prstGeom>
          <a:ln>
            <a:solidFill>
              <a:schemeClr val="accent1"/>
            </a:solidFill>
          </a:ln>
        </p:spPr>
      </p:pic>
      <p:sp>
        <p:nvSpPr>
          <p:cNvPr id="5" name="TextBox 4"/>
          <p:cNvSpPr txBox="1"/>
          <p:nvPr/>
        </p:nvSpPr>
        <p:spPr>
          <a:xfrm>
            <a:off x="4873944" y="6273284"/>
            <a:ext cx="3853812" cy="369332"/>
          </a:xfrm>
          <a:prstGeom prst="rect">
            <a:avLst/>
          </a:prstGeom>
          <a:noFill/>
        </p:spPr>
        <p:txBody>
          <a:bodyPr wrap="none" rtlCol="0">
            <a:spAutoFit/>
          </a:bodyPr>
          <a:lstStyle/>
          <a:p>
            <a:r>
              <a:rPr lang="en-US" dirty="0" smtClean="0"/>
              <a:t>Thomas Hope, Ancient Costumes, 1809</a:t>
            </a:r>
            <a:endParaRPr lang="en-US" dirty="0"/>
          </a:p>
        </p:txBody>
      </p:sp>
      <p:sp>
        <p:nvSpPr>
          <p:cNvPr id="6" name="TextBox 5"/>
          <p:cNvSpPr txBox="1"/>
          <p:nvPr/>
        </p:nvSpPr>
        <p:spPr>
          <a:xfrm>
            <a:off x="440347" y="6273284"/>
            <a:ext cx="3709798" cy="369332"/>
          </a:xfrm>
          <a:prstGeom prst="rect">
            <a:avLst/>
          </a:prstGeom>
          <a:noFill/>
        </p:spPr>
        <p:txBody>
          <a:bodyPr wrap="none" rtlCol="0">
            <a:spAutoFit/>
          </a:bodyPr>
          <a:lstStyle/>
          <a:p>
            <a:r>
              <a:rPr lang="en-US" dirty="0" smtClean="0"/>
              <a:t>Ackermann, Walking Dress, June 1809</a:t>
            </a:r>
            <a:endParaRPr lang="en-US" dirty="0"/>
          </a:p>
        </p:txBody>
      </p:sp>
    </p:spTree>
    <p:extLst>
      <p:ext uri="{BB962C8B-B14F-4D97-AF65-F5344CB8AC3E}">
        <p14:creationId xmlns:p14="http://schemas.microsoft.com/office/powerpoint/2010/main" val="9297656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0"/>
            <a:ext cx="8418167" cy="6858000"/>
          </a:xfrm>
          <a:prstGeom prst="rect">
            <a:avLst/>
          </a:prstGeom>
        </p:spPr>
      </p:pic>
    </p:spTree>
    <p:extLst>
      <p:ext uri="{BB962C8B-B14F-4D97-AF65-F5344CB8AC3E}">
        <p14:creationId xmlns:p14="http://schemas.microsoft.com/office/powerpoint/2010/main" val="1721123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59" y="0"/>
            <a:ext cx="2801229" cy="6858000"/>
          </a:xfrm>
          <a:prstGeom prst="rect">
            <a:avLst/>
          </a:prstGeom>
        </p:spPr>
      </p:pic>
      <p:sp>
        <p:nvSpPr>
          <p:cNvPr id="3" name="Rectangle 2"/>
          <p:cNvSpPr/>
          <p:nvPr/>
        </p:nvSpPr>
        <p:spPr>
          <a:xfrm>
            <a:off x="961054" y="2452692"/>
            <a:ext cx="4572000" cy="1569660"/>
          </a:xfrm>
          <a:prstGeom prst="rect">
            <a:avLst/>
          </a:prstGeom>
        </p:spPr>
        <p:txBody>
          <a:bodyPr>
            <a:spAutoFit/>
          </a:bodyPr>
          <a:lstStyle/>
          <a:p>
            <a:r>
              <a:rPr lang="en-US" sz="3200" dirty="0" smtClean="0">
                <a:ea typeface="Times New Roman" charset="0"/>
              </a:rPr>
              <a:t>“We </a:t>
            </a:r>
            <a:r>
              <a:rPr lang="en-US" sz="3200" dirty="0">
                <a:ea typeface="Times New Roman" charset="0"/>
              </a:rPr>
              <a:t>have now little French milliners in every part of town.” </a:t>
            </a:r>
            <a:endParaRPr lang="en-US" sz="3200" dirty="0"/>
          </a:p>
        </p:txBody>
      </p:sp>
    </p:spTree>
    <p:extLst>
      <p:ext uri="{BB962C8B-B14F-4D97-AF65-F5344CB8AC3E}">
        <p14:creationId xmlns:p14="http://schemas.microsoft.com/office/powerpoint/2010/main" val="481544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066" y="0"/>
            <a:ext cx="2741644" cy="3526939"/>
          </a:xfrm>
          <a:prstGeom prst="rect">
            <a:avLst/>
          </a:prstGeom>
          <a:ln>
            <a:solidFill>
              <a:schemeClr val="accent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737" y="1763469"/>
            <a:ext cx="7632441" cy="4828686"/>
          </a:xfrm>
          <a:prstGeom prst="rect">
            <a:avLst/>
          </a:prstGeom>
        </p:spPr>
      </p:pic>
      <p:sp>
        <p:nvSpPr>
          <p:cNvPr id="8" name="TextBox 7"/>
          <p:cNvSpPr txBox="1"/>
          <p:nvPr/>
        </p:nvSpPr>
        <p:spPr>
          <a:xfrm>
            <a:off x="279918" y="260489"/>
            <a:ext cx="4775436" cy="369332"/>
          </a:xfrm>
          <a:prstGeom prst="rect">
            <a:avLst/>
          </a:prstGeom>
          <a:noFill/>
        </p:spPr>
        <p:txBody>
          <a:bodyPr wrap="square" rtlCol="0">
            <a:spAutoFit/>
          </a:bodyPr>
          <a:lstStyle/>
          <a:p>
            <a:r>
              <a:rPr lang="en-US" dirty="0" smtClean="0"/>
              <a:t>Battle of the Pyramids (</a:t>
            </a:r>
            <a:r>
              <a:rPr lang="en-US" dirty="0" err="1" smtClean="0"/>
              <a:t>Embabeh</a:t>
            </a:r>
            <a:r>
              <a:rPr lang="en-US" dirty="0" smtClean="0"/>
              <a:t>), July 21,1798</a:t>
            </a:r>
            <a:endParaRPr lang="en-US" dirty="0"/>
          </a:p>
        </p:txBody>
      </p:sp>
    </p:spTree>
    <p:extLst>
      <p:ext uri="{BB962C8B-B14F-4D97-AF65-F5344CB8AC3E}">
        <p14:creationId xmlns:p14="http://schemas.microsoft.com/office/powerpoint/2010/main" val="6729282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elu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220" y="-1"/>
            <a:ext cx="3743589" cy="3910435"/>
          </a:xfrm>
          <a:prstGeom prst="rect">
            <a:avLst/>
          </a:prstGeom>
        </p:spPr>
      </p:pic>
      <p:pic>
        <p:nvPicPr>
          <p:cNvPr id="3" name="Picture 2" descr="1804-ladiesmonthlymus-mameluke.jpg"/>
          <p:cNvPicPr>
            <a:picLocks noChangeAspect="1"/>
          </p:cNvPicPr>
          <p:nvPr/>
        </p:nvPicPr>
        <p:blipFill rotWithShape="1">
          <a:blip r:embed="rId4">
            <a:extLst>
              <a:ext uri="{28A0092B-C50C-407E-A947-70E740481C1C}">
                <a14:useLocalDpi xmlns:a14="http://schemas.microsoft.com/office/drawing/2010/main" val="0"/>
              </a:ext>
            </a:extLst>
          </a:blip>
          <a:srcRect l="55262" r="15515"/>
          <a:stretch/>
        </p:blipFill>
        <p:spPr>
          <a:xfrm>
            <a:off x="6471901" y="0"/>
            <a:ext cx="2672099" cy="6451356"/>
          </a:xfrm>
          <a:prstGeom prst="rect">
            <a:avLst/>
          </a:prstGeom>
        </p:spPr>
      </p:pic>
      <p:pic>
        <p:nvPicPr>
          <p:cNvPr id="4" name="Picture 3" descr="mamalouc512-correc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8717" y="3060700"/>
            <a:ext cx="2413000" cy="3797300"/>
          </a:xfrm>
          <a:prstGeom prst="rect">
            <a:avLst/>
          </a:prstGeom>
        </p:spPr>
      </p:pic>
      <p:sp>
        <p:nvSpPr>
          <p:cNvPr id="6" name="TextBox 5"/>
          <p:cNvSpPr txBox="1"/>
          <p:nvPr/>
        </p:nvSpPr>
        <p:spPr>
          <a:xfrm>
            <a:off x="39686" y="476273"/>
            <a:ext cx="3161535" cy="4062651"/>
          </a:xfrm>
          <a:prstGeom prst="rect">
            <a:avLst/>
          </a:prstGeom>
          <a:noFill/>
        </p:spPr>
        <p:txBody>
          <a:bodyPr wrap="square" rtlCol="0">
            <a:spAutoFit/>
          </a:bodyPr>
          <a:lstStyle/>
          <a:p>
            <a:r>
              <a:rPr lang="en-US" i="1" dirty="0" smtClean="0"/>
              <a:t>Austen, Tuesday</a:t>
            </a:r>
            <a:r>
              <a:rPr lang="en-US" i="1" dirty="0"/>
              <a:t>, 8 January 1799: </a:t>
            </a:r>
            <a:endParaRPr lang="en-US" i="1" dirty="0" smtClean="0"/>
          </a:p>
          <a:p>
            <a:r>
              <a:rPr lang="en-US" sz="2400" dirty="0" smtClean="0"/>
              <a:t>“I </a:t>
            </a:r>
            <a:r>
              <a:rPr lang="en-US" sz="2400" dirty="0"/>
              <a:t>am not to wear my white satin cap to-night, after all; I am to wear a </a:t>
            </a:r>
            <a:r>
              <a:rPr lang="en-US" sz="2400" dirty="0" err="1"/>
              <a:t>mamalone</a:t>
            </a:r>
            <a:r>
              <a:rPr lang="en-US" sz="2400" dirty="0"/>
              <a:t> [</a:t>
            </a:r>
            <a:r>
              <a:rPr lang="en-US" sz="2400" dirty="0" err="1" smtClean="0"/>
              <a:t>mameluke</a:t>
            </a:r>
            <a:r>
              <a:rPr lang="en-US" sz="2400" dirty="0" smtClean="0"/>
              <a:t>] </a:t>
            </a:r>
            <a:r>
              <a:rPr lang="en-US" sz="2400" dirty="0"/>
              <a:t>cap </a:t>
            </a:r>
            <a:r>
              <a:rPr lang="en-US" sz="2400" dirty="0" smtClean="0"/>
              <a:t>instead…It </a:t>
            </a:r>
            <a:r>
              <a:rPr lang="en-US" sz="2400" dirty="0"/>
              <a:t>is all the fashion now; worn at the opera, and by Lady </a:t>
            </a:r>
            <a:r>
              <a:rPr lang="en-US" sz="2400" dirty="0" err="1"/>
              <a:t>Mildmays</a:t>
            </a:r>
            <a:r>
              <a:rPr lang="en-US" sz="2400" dirty="0"/>
              <a:t> at </a:t>
            </a:r>
            <a:r>
              <a:rPr lang="en-US" sz="2400" dirty="0" err="1"/>
              <a:t>Hackwood</a:t>
            </a:r>
            <a:r>
              <a:rPr lang="en-US" sz="2400" dirty="0"/>
              <a:t> balls</a:t>
            </a:r>
            <a:r>
              <a:rPr lang="en-US" sz="2400" dirty="0" smtClean="0"/>
              <a:t>.”</a:t>
            </a:r>
          </a:p>
          <a:p>
            <a:endParaRPr lang="en-US" sz="240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863" y="4496930"/>
            <a:ext cx="4000500" cy="1638300"/>
          </a:xfrm>
          <a:prstGeom prst="rect">
            <a:avLst/>
          </a:prstGeom>
        </p:spPr>
      </p:pic>
    </p:spTree>
    <p:extLst>
      <p:ext uri="{BB962C8B-B14F-4D97-AF65-F5344CB8AC3E}">
        <p14:creationId xmlns:p14="http://schemas.microsoft.com/office/powerpoint/2010/main" val="9693022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722" y="0"/>
            <a:ext cx="4163786" cy="6858000"/>
          </a:xfrm>
          <a:prstGeom prst="rect">
            <a:avLst/>
          </a:prstGeom>
          <a:ln>
            <a:solidFill>
              <a:schemeClr val="accent1"/>
            </a:solidFill>
          </a:ln>
        </p:spPr>
      </p:pic>
      <p:sp>
        <p:nvSpPr>
          <p:cNvPr id="3" name="TextBox 2"/>
          <p:cNvSpPr txBox="1"/>
          <p:nvPr/>
        </p:nvSpPr>
        <p:spPr>
          <a:xfrm>
            <a:off x="5673011" y="1922104"/>
            <a:ext cx="2929813" cy="1477328"/>
          </a:xfrm>
          <a:prstGeom prst="rect">
            <a:avLst/>
          </a:prstGeom>
          <a:noFill/>
        </p:spPr>
        <p:txBody>
          <a:bodyPr wrap="square" rtlCol="0">
            <a:spAutoFit/>
          </a:bodyPr>
          <a:lstStyle/>
          <a:p>
            <a:r>
              <a:rPr lang="en-US" sz="2400" dirty="0" smtClean="0"/>
              <a:t>“Egyptian” gown with </a:t>
            </a:r>
            <a:r>
              <a:rPr lang="en-US" sz="2400" dirty="0" err="1" smtClean="0"/>
              <a:t>coquelicott</a:t>
            </a:r>
            <a:r>
              <a:rPr lang="en-US" sz="2400" dirty="0" smtClean="0"/>
              <a:t> trim, </a:t>
            </a:r>
          </a:p>
          <a:p>
            <a:r>
              <a:rPr lang="en-US" sz="2400" dirty="0" smtClean="0"/>
              <a:t>February 1799</a:t>
            </a:r>
          </a:p>
          <a:p>
            <a:endParaRPr lang="en-US" dirty="0"/>
          </a:p>
        </p:txBody>
      </p:sp>
      <p:sp>
        <p:nvSpPr>
          <p:cNvPr id="4" name="TextBox 3"/>
          <p:cNvSpPr txBox="1"/>
          <p:nvPr/>
        </p:nvSpPr>
        <p:spPr>
          <a:xfrm>
            <a:off x="5868039" y="6488668"/>
            <a:ext cx="3275961" cy="369332"/>
          </a:xfrm>
          <a:prstGeom prst="rect">
            <a:avLst/>
          </a:prstGeom>
          <a:noFill/>
        </p:spPr>
        <p:txBody>
          <a:bodyPr wrap="none" rtlCol="0">
            <a:spAutoFit/>
          </a:bodyPr>
          <a:lstStyle/>
          <a:p>
            <a:r>
              <a:rPr lang="en-US" dirty="0" smtClean="0"/>
              <a:t>(From Candace </a:t>
            </a:r>
            <a:r>
              <a:rPr lang="en-US" dirty="0" err="1" smtClean="0"/>
              <a:t>Hern’s</a:t>
            </a:r>
            <a:r>
              <a:rPr lang="en-US" dirty="0" smtClean="0"/>
              <a:t> collection)</a:t>
            </a:r>
            <a:endParaRPr lang="en-US" dirty="0"/>
          </a:p>
        </p:txBody>
      </p:sp>
    </p:spTree>
    <p:extLst>
      <p:ext uri="{BB962C8B-B14F-4D97-AF65-F5344CB8AC3E}">
        <p14:creationId xmlns:p14="http://schemas.microsoft.com/office/powerpoint/2010/main" val="15544569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0465" y="614877"/>
            <a:ext cx="7893697" cy="5431360"/>
          </a:xfrm>
          <a:prstGeom prst="rect">
            <a:avLst/>
          </a:prstGeom>
        </p:spPr>
        <p:txBody>
          <a:bodyPr wrap="square">
            <a:spAutoFit/>
          </a:bodyPr>
          <a:lstStyle/>
          <a:p>
            <a:r>
              <a:rPr lang="en-US" sz="2800" dirty="0" smtClean="0"/>
              <a:t>“In </a:t>
            </a:r>
            <a:r>
              <a:rPr lang="en-US" sz="2800" dirty="0"/>
              <a:t>former ages it seemed requisite that every lady should cut out her garments by a certain erect standard. ..But in our days, an English woman has the extensive privilege of arraying herself in whatever garb may best suit her figure or her fancy. The fashions of every nation and of every era are open to her choice. One day she may appear as the Egyptian Cleopatra, then a Grecian Helen; next morning the Roman Cornelia; or, if these styles be too august for her taste, there are Sylphs, Goddesses, Nymphs of every region, in earth or air, ready to lend her their wardrobe</a:t>
            </a:r>
            <a:r>
              <a:rPr lang="en-US" sz="2800" dirty="0" smtClean="0"/>
              <a:t>.”</a:t>
            </a:r>
            <a:endParaRPr lang="en-US" sz="2800" dirty="0"/>
          </a:p>
          <a:p>
            <a:endParaRPr lang="en-US" dirty="0"/>
          </a:p>
          <a:p>
            <a:pPr algn="r"/>
            <a:r>
              <a:rPr lang="en-US" i="1" dirty="0"/>
              <a:t>Mirror of Graces, </a:t>
            </a:r>
            <a:r>
              <a:rPr lang="en-US" dirty="0"/>
              <a:t> 1811 </a:t>
            </a:r>
          </a:p>
        </p:txBody>
      </p:sp>
    </p:spTree>
    <p:extLst>
      <p:ext uri="{BB962C8B-B14F-4D97-AF65-F5344CB8AC3E}">
        <p14:creationId xmlns:p14="http://schemas.microsoft.com/office/powerpoint/2010/main" val="1746716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04" y="0"/>
            <a:ext cx="4129548" cy="6858000"/>
          </a:xfrm>
          <a:prstGeom prst="rect">
            <a:avLst/>
          </a:prstGeom>
          <a:ln>
            <a:solidFill>
              <a:schemeClr val="accent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630" y="0"/>
            <a:ext cx="3989790" cy="6858000"/>
          </a:xfrm>
          <a:prstGeom prst="rect">
            <a:avLst/>
          </a:prstGeom>
          <a:ln>
            <a:solidFill>
              <a:schemeClr val="accent1"/>
            </a:solidFill>
          </a:ln>
        </p:spPr>
      </p:pic>
    </p:spTree>
    <p:extLst>
      <p:ext uri="{BB962C8B-B14F-4D97-AF65-F5344CB8AC3E}">
        <p14:creationId xmlns:p14="http://schemas.microsoft.com/office/powerpoint/2010/main" val="7303377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961"/>
            <a:ext cx="9144000" cy="6619649"/>
          </a:xfrm>
          <a:prstGeom prst="rect">
            <a:avLst/>
          </a:prstGeom>
          <a:ln>
            <a:solidFill>
              <a:schemeClr val="accent1"/>
            </a:solidFill>
          </a:ln>
        </p:spPr>
      </p:pic>
    </p:spTree>
    <p:extLst>
      <p:ext uri="{BB962C8B-B14F-4D97-AF65-F5344CB8AC3E}">
        <p14:creationId xmlns:p14="http://schemas.microsoft.com/office/powerpoint/2010/main" val="159152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598" y="188749"/>
            <a:ext cx="4851706" cy="6491582"/>
          </a:xfrm>
          <a:prstGeom prst="rect">
            <a:avLst/>
          </a:prstGeom>
          <a:ln>
            <a:solidFill>
              <a:schemeClr val="accent1"/>
            </a:solidFill>
          </a:ln>
        </p:spPr>
      </p:pic>
      <p:sp>
        <p:nvSpPr>
          <p:cNvPr id="3" name="TextBox 2"/>
          <p:cNvSpPr txBox="1"/>
          <p:nvPr/>
        </p:nvSpPr>
        <p:spPr>
          <a:xfrm>
            <a:off x="5810251" y="2305050"/>
            <a:ext cx="3067050" cy="954107"/>
          </a:xfrm>
          <a:prstGeom prst="rect">
            <a:avLst/>
          </a:prstGeom>
          <a:noFill/>
        </p:spPr>
        <p:txBody>
          <a:bodyPr wrap="square" rtlCol="0">
            <a:spAutoFit/>
          </a:bodyPr>
          <a:lstStyle/>
          <a:p>
            <a:r>
              <a:rPr lang="en-US" sz="2800" dirty="0" smtClean="0"/>
              <a:t>“</a:t>
            </a:r>
            <a:r>
              <a:rPr lang="is-IS" sz="2800" dirty="0" smtClean="0"/>
              <a:t>…a true India muslin...”</a:t>
            </a:r>
            <a:endParaRPr lang="en-US" sz="2800" dirty="0"/>
          </a:p>
        </p:txBody>
      </p:sp>
    </p:spTree>
    <p:extLst>
      <p:ext uri="{BB962C8B-B14F-4D97-AF65-F5344CB8AC3E}">
        <p14:creationId xmlns:p14="http://schemas.microsoft.com/office/powerpoint/2010/main" val="1039802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94" y="0"/>
            <a:ext cx="3917373" cy="6858000"/>
          </a:xfrm>
          <a:prstGeom prst="rect">
            <a:avLst/>
          </a:prstGeom>
          <a:ln>
            <a:solidFill>
              <a:schemeClr val="accent1"/>
            </a:solidFill>
          </a:ln>
        </p:spPr>
      </p:pic>
      <p:sp>
        <p:nvSpPr>
          <p:cNvPr id="7" name="TextBox 6"/>
          <p:cNvSpPr txBox="1"/>
          <p:nvPr/>
        </p:nvSpPr>
        <p:spPr>
          <a:xfrm>
            <a:off x="5337110" y="1175656"/>
            <a:ext cx="3247053" cy="1938992"/>
          </a:xfrm>
          <a:prstGeom prst="rect">
            <a:avLst/>
          </a:prstGeom>
          <a:noFill/>
        </p:spPr>
        <p:txBody>
          <a:bodyPr wrap="square" rtlCol="0">
            <a:spAutoFit/>
          </a:bodyPr>
          <a:lstStyle/>
          <a:p>
            <a:r>
              <a:rPr lang="en-US" sz="2400" dirty="0" smtClean="0"/>
              <a:t>Ackermann, March 1809</a:t>
            </a:r>
          </a:p>
          <a:p>
            <a:endParaRPr lang="en-US" sz="2400" dirty="0"/>
          </a:p>
          <a:p>
            <a:r>
              <a:rPr lang="en-US" sz="2400" dirty="0" smtClean="0"/>
              <a:t>Ladies Walking Dress: </a:t>
            </a:r>
          </a:p>
          <a:p>
            <a:r>
              <a:rPr lang="en-US" sz="2400" dirty="0" smtClean="0"/>
              <a:t>Polish cap, pelisse of silver grey cloth</a:t>
            </a:r>
            <a:r>
              <a:rPr lang="mr-IN" sz="2400" dirty="0" smtClean="0"/>
              <a:t>…</a:t>
            </a:r>
            <a:endParaRPr lang="en-US" sz="2400" dirty="0"/>
          </a:p>
        </p:txBody>
      </p:sp>
    </p:spTree>
    <p:extLst>
      <p:ext uri="{BB962C8B-B14F-4D97-AF65-F5344CB8AC3E}">
        <p14:creationId xmlns:p14="http://schemas.microsoft.com/office/powerpoint/2010/main" val="10646490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169159" y="1287624"/>
            <a:ext cx="3806890" cy="3046988"/>
          </a:xfrm>
          <a:prstGeom prst="rect">
            <a:avLst/>
          </a:prstGeom>
          <a:noFill/>
        </p:spPr>
        <p:txBody>
          <a:bodyPr wrap="square" rtlCol="0">
            <a:spAutoFit/>
          </a:bodyPr>
          <a:lstStyle/>
          <a:p>
            <a:r>
              <a:rPr lang="en-US" sz="2400" dirty="0" smtClean="0"/>
              <a:t>Ackermann, March 1809</a:t>
            </a:r>
          </a:p>
          <a:p>
            <a:endParaRPr lang="en-US" sz="2400" dirty="0"/>
          </a:p>
          <a:p>
            <a:r>
              <a:rPr lang="en-US" sz="2400" dirty="0" smtClean="0"/>
              <a:t>Opera Dress: </a:t>
            </a:r>
          </a:p>
          <a:p>
            <a:r>
              <a:rPr lang="en-US" sz="2400" dirty="0" smtClean="0"/>
              <a:t>“Henry VIII hat of purple velvet trimmed with pearls</a:t>
            </a:r>
            <a:r>
              <a:rPr lang="mr-IN" sz="2400" dirty="0" smtClean="0"/>
              <a:t>…</a:t>
            </a:r>
            <a:r>
              <a:rPr lang="en-US" sz="2400" dirty="0" smtClean="0"/>
              <a:t>dress of the same</a:t>
            </a:r>
            <a:r>
              <a:rPr lang="mr-IN" sz="2400" dirty="0" smtClean="0"/>
              <a:t>…</a:t>
            </a:r>
            <a:r>
              <a:rPr lang="en-US" sz="2400" dirty="0" smtClean="0"/>
              <a:t>white satin Spanish mantle</a:t>
            </a:r>
            <a:r>
              <a:rPr lang="mr-IN" sz="2400" dirty="0" smtClean="0"/>
              <a:t>…</a:t>
            </a:r>
            <a:r>
              <a:rPr lang="en-US" sz="2400" dirty="0" smtClean="0"/>
              <a:t>”</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43" y="0"/>
            <a:ext cx="3917373" cy="6858000"/>
          </a:xfrm>
          <a:prstGeom prst="rect">
            <a:avLst/>
          </a:prstGeom>
          <a:ln>
            <a:solidFill>
              <a:schemeClr val="accent1"/>
            </a:solidFill>
          </a:ln>
        </p:spPr>
      </p:pic>
    </p:spTree>
    <p:extLst>
      <p:ext uri="{BB962C8B-B14F-4D97-AF65-F5344CB8AC3E}">
        <p14:creationId xmlns:p14="http://schemas.microsoft.com/office/powerpoint/2010/main" val="497412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57192" y="634481"/>
            <a:ext cx="3918857" cy="6001643"/>
          </a:xfrm>
          <a:prstGeom prst="rect">
            <a:avLst/>
          </a:prstGeom>
          <a:noFill/>
        </p:spPr>
        <p:txBody>
          <a:bodyPr wrap="square" rtlCol="0">
            <a:spAutoFit/>
          </a:bodyPr>
          <a:lstStyle/>
          <a:p>
            <a:r>
              <a:rPr lang="en-US" sz="2400" dirty="0" smtClean="0"/>
              <a:t>Ackermann, July 1809</a:t>
            </a:r>
          </a:p>
          <a:p>
            <a:endParaRPr lang="en-US" sz="2400" dirty="0"/>
          </a:p>
          <a:p>
            <a:r>
              <a:rPr lang="en-US" sz="2400" dirty="0" smtClean="0"/>
              <a:t>Promenade Dress: </a:t>
            </a:r>
          </a:p>
          <a:p>
            <a:r>
              <a:rPr lang="en-US" sz="2400" dirty="0" smtClean="0"/>
              <a:t>“A round high frock of fine </a:t>
            </a:r>
            <a:r>
              <a:rPr lang="en-US" sz="2400" b="1" dirty="0" smtClean="0"/>
              <a:t>French</a:t>
            </a:r>
            <a:r>
              <a:rPr lang="en-US" sz="2400" dirty="0" smtClean="0"/>
              <a:t> cambric</a:t>
            </a:r>
            <a:r>
              <a:rPr lang="mr-IN" sz="2400" dirty="0" smtClean="0"/>
              <a:t>…</a:t>
            </a:r>
            <a:endParaRPr lang="en-US" sz="2400" dirty="0" smtClean="0"/>
          </a:p>
          <a:p>
            <a:r>
              <a:rPr lang="en-US" sz="2400" dirty="0"/>
              <a:t>t</a:t>
            </a:r>
            <a:r>
              <a:rPr lang="en-US" sz="2400" dirty="0" smtClean="0"/>
              <a:t>rimmed with a fine </a:t>
            </a:r>
            <a:r>
              <a:rPr lang="en-US" sz="2400" b="1" dirty="0" smtClean="0"/>
              <a:t>Vandyke</a:t>
            </a:r>
            <a:r>
              <a:rPr lang="en-US" sz="2400" dirty="0" smtClean="0"/>
              <a:t> lace</a:t>
            </a:r>
            <a:r>
              <a:rPr lang="mr-IN" sz="2400" dirty="0" smtClean="0"/>
              <a:t>…</a:t>
            </a:r>
            <a:endParaRPr lang="en-US" sz="2400" dirty="0" smtClean="0"/>
          </a:p>
          <a:p>
            <a:r>
              <a:rPr lang="en-US" sz="2400" b="1" dirty="0" smtClean="0"/>
              <a:t>Tyrolese</a:t>
            </a:r>
            <a:r>
              <a:rPr lang="en-US" sz="2400" dirty="0" smtClean="0"/>
              <a:t> cloak</a:t>
            </a:r>
            <a:r>
              <a:rPr lang="mr-IN" sz="2400" dirty="0" smtClean="0"/>
              <a:t>…</a:t>
            </a:r>
            <a:endParaRPr lang="en-US" sz="2400" dirty="0" smtClean="0"/>
          </a:p>
          <a:p>
            <a:r>
              <a:rPr lang="en-US" sz="2400" b="1" dirty="0" smtClean="0"/>
              <a:t>Venetian</a:t>
            </a:r>
            <a:r>
              <a:rPr lang="en-US" sz="2400" dirty="0" smtClean="0"/>
              <a:t> binding</a:t>
            </a:r>
            <a:r>
              <a:rPr lang="mr-IN" sz="2400" dirty="0" smtClean="0"/>
              <a:t>…</a:t>
            </a:r>
            <a:endParaRPr lang="en-US" sz="2400" dirty="0" smtClean="0"/>
          </a:p>
          <a:p>
            <a:r>
              <a:rPr lang="en-US" sz="2400" dirty="0"/>
              <a:t>h</a:t>
            </a:r>
            <a:r>
              <a:rPr lang="en-US" sz="2400" dirty="0" smtClean="0"/>
              <a:t>air dressed in </a:t>
            </a:r>
            <a:r>
              <a:rPr lang="en-US" sz="2400" b="1" dirty="0" smtClean="0"/>
              <a:t>Grecian</a:t>
            </a:r>
            <a:r>
              <a:rPr lang="en-US" sz="2400" dirty="0" smtClean="0"/>
              <a:t> style</a:t>
            </a:r>
            <a:r>
              <a:rPr lang="mr-IN" sz="2400" dirty="0" smtClean="0"/>
              <a:t>…</a:t>
            </a:r>
            <a:endParaRPr lang="en-US" sz="2400" dirty="0" smtClean="0"/>
          </a:p>
          <a:p>
            <a:r>
              <a:rPr lang="en-US" sz="2400" dirty="0"/>
              <a:t>v</a:t>
            </a:r>
            <a:r>
              <a:rPr lang="en-US" sz="2400" dirty="0" smtClean="0"/>
              <a:t>eil </a:t>
            </a:r>
            <a:r>
              <a:rPr lang="en-US" sz="2400" b="1" i="1" dirty="0" err="1" smtClean="0"/>
              <a:t>à</a:t>
            </a:r>
            <a:r>
              <a:rPr lang="en-US" sz="2400" b="1" i="1" dirty="0" smtClean="0"/>
              <a:t> la Maltese</a:t>
            </a:r>
            <a:r>
              <a:rPr lang="mr-IN" sz="2400" dirty="0" smtClean="0"/>
              <a:t>…</a:t>
            </a:r>
            <a:endParaRPr lang="en-US" sz="2400" dirty="0" smtClean="0"/>
          </a:p>
          <a:p>
            <a:r>
              <a:rPr lang="en-US" sz="2400" dirty="0"/>
              <a:t>p</a:t>
            </a:r>
            <a:r>
              <a:rPr lang="en-US" sz="2400" dirty="0" smtClean="0"/>
              <a:t>arasol with white </a:t>
            </a:r>
            <a:r>
              <a:rPr lang="en-US" sz="2400" b="1" dirty="0" smtClean="0"/>
              <a:t>Chinese</a:t>
            </a:r>
            <a:r>
              <a:rPr lang="en-US" sz="2400" dirty="0" smtClean="0"/>
              <a:t> awning (fringe)</a:t>
            </a:r>
          </a:p>
          <a:p>
            <a:r>
              <a:rPr lang="en-US" sz="2400" dirty="0" smtClean="0"/>
              <a:t>Gloves, </a:t>
            </a:r>
            <a:r>
              <a:rPr lang="en-US" sz="2400" b="1" dirty="0" smtClean="0"/>
              <a:t>Limerick</a:t>
            </a:r>
            <a:r>
              <a:rPr lang="en-US" sz="2400" dirty="0" smtClean="0"/>
              <a:t> or </a:t>
            </a:r>
            <a:r>
              <a:rPr lang="en-US" sz="2400" b="1" dirty="0" smtClean="0"/>
              <a:t>York</a:t>
            </a:r>
            <a:r>
              <a:rPr lang="en-US" sz="2400" dirty="0" smtClean="0"/>
              <a:t> tan.”</a:t>
            </a:r>
          </a:p>
          <a:p>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94" y="0"/>
            <a:ext cx="4119995" cy="6858000"/>
          </a:xfrm>
          <a:prstGeom prst="rect">
            <a:avLst/>
          </a:prstGeom>
          <a:ln>
            <a:solidFill>
              <a:schemeClr val="accent1"/>
            </a:solidFill>
          </a:ln>
        </p:spPr>
      </p:pic>
    </p:spTree>
    <p:extLst>
      <p:ext uri="{BB962C8B-B14F-4D97-AF65-F5344CB8AC3E}">
        <p14:creationId xmlns:p14="http://schemas.microsoft.com/office/powerpoint/2010/main" val="19414540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900" y="3092838"/>
            <a:ext cx="5016500" cy="24511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478972"/>
            <a:ext cx="4953000" cy="1968500"/>
          </a:xfrm>
          <a:prstGeom prst="rect">
            <a:avLst/>
          </a:prstGeom>
        </p:spPr>
      </p:pic>
    </p:spTree>
    <p:extLst>
      <p:ext uri="{BB962C8B-B14F-4D97-AF65-F5344CB8AC3E}">
        <p14:creationId xmlns:p14="http://schemas.microsoft.com/office/powerpoint/2010/main" val="9782028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0466" y="321134"/>
            <a:ext cx="2352054" cy="461665"/>
          </a:xfrm>
          <a:prstGeom prst="rect">
            <a:avLst/>
          </a:prstGeom>
          <a:noFill/>
        </p:spPr>
        <p:txBody>
          <a:bodyPr wrap="none" rtlCol="0">
            <a:spAutoFit/>
          </a:bodyPr>
          <a:lstStyle/>
          <a:p>
            <a:r>
              <a:rPr lang="en-US" sz="2400" dirty="0" smtClean="0"/>
              <a:t>Ackermann, 1809</a:t>
            </a:r>
            <a:endParaRPr lang="en-US" sz="2400" dirty="0"/>
          </a:p>
        </p:txBody>
      </p:sp>
      <p:sp>
        <p:nvSpPr>
          <p:cNvPr id="4" name="TextBox 3"/>
          <p:cNvSpPr txBox="1"/>
          <p:nvPr/>
        </p:nvSpPr>
        <p:spPr>
          <a:xfrm>
            <a:off x="856070" y="1339716"/>
            <a:ext cx="2302040" cy="4893647"/>
          </a:xfrm>
          <a:prstGeom prst="rect">
            <a:avLst/>
          </a:prstGeom>
          <a:noFill/>
        </p:spPr>
        <p:txBody>
          <a:bodyPr wrap="none" rtlCol="0">
            <a:spAutoFit/>
          </a:bodyPr>
          <a:lstStyle/>
          <a:p>
            <a:r>
              <a:rPr lang="en-US" sz="2400" dirty="0" smtClean="0"/>
              <a:t>French</a:t>
            </a:r>
          </a:p>
          <a:p>
            <a:r>
              <a:rPr lang="en-US" sz="2400" dirty="0" smtClean="0"/>
              <a:t>Roman</a:t>
            </a:r>
          </a:p>
          <a:p>
            <a:r>
              <a:rPr lang="en-US" sz="2400" dirty="0" smtClean="0"/>
              <a:t>Venetian</a:t>
            </a:r>
          </a:p>
          <a:p>
            <a:r>
              <a:rPr lang="en-US" sz="2400" dirty="0" smtClean="0"/>
              <a:t>Tyrolese</a:t>
            </a:r>
          </a:p>
          <a:p>
            <a:r>
              <a:rPr lang="en-US" sz="2400" dirty="0" smtClean="0"/>
              <a:t>Andalusian</a:t>
            </a:r>
          </a:p>
          <a:p>
            <a:r>
              <a:rPr lang="en-US" sz="2400" dirty="0" smtClean="0"/>
              <a:t>Spanish</a:t>
            </a:r>
          </a:p>
          <a:p>
            <a:r>
              <a:rPr lang="en-US" sz="2400" dirty="0" smtClean="0"/>
              <a:t>Chinese</a:t>
            </a:r>
          </a:p>
          <a:p>
            <a:r>
              <a:rPr lang="en-US" sz="2400" i="1" dirty="0" err="1" smtClean="0"/>
              <a:t>à</a:t>
            </a:r>
            <a:r>
              <a:rPr lang="en-US" sz="2400" i="1" dirty="0" smtClean="0"/>
              <a:t> la Maltese</a:t>
            </a:r>
          </a:p>
          <a:p>
            <a:r>
              <a:rPr lang="en-US" sz="2400" dirty="0" smtClean="0"/>
              <a:t>Henry VIII</a:t>
            </a:r>
          </a:p>
          <a:p>
            <a:r>
              <a:rPr lang="en-US" sz="2400" dirty="0" smtClean="0"/>
              <a:t>Vandyke</a:t>
            </a:r>
          </a:p>
          <a:p>
            <a:r>
              <a:rPr lang="en-US" sz="2400" dirty="0" smtClean="0"/>
              <a:t>Polish</a:t>
            </a:r>
          </a:p>
          <a:p>
            <a:r>
              <a:rPr lang="en-US" sz="2400" dirty="0" smtClean="0"/>
              <a:t>Brussels/</a:t>
            </a:r>
            <a:r>
              <a:rPr lang="en-US" sz="2400" dirty="0" err="1" smtClean="0"/>
              <a:t>Mecklin</a:t>
            </a:r>
            <a:endParaRPr lang="en-US" sz="2400" dirty="0" smtClean="0"/>
          </a:p>
          <a:p>
            <a:r>
              <a:rPr lang="en-US" sz="2400" dirty="0" smtClean="0"/>
              <a:t>Egyptian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8762"/>
          <a:stretch/>
        </p:blipFill>
        <p:spPr>
          <a:xfrm>
            <a:off x="3924671" y="835863"/>
            <a:ext cx="4980651" cy="3601616"/>
          </a:xfrm>
          <a:prstGeom prst="rect">
            <a:avLst/>
          </a:prstGeom>
          <a:ln>
            <a:solidFill>
              <a:schemeClr val="accent1"/>
            </a:solidFill>
          </a:ln>
        </p:spPr>
      </p:pic>
      <p:sp>
        <p:nvSpPr>
          <p:cNvPr id="3" name="TextBox 2"/>
          <p:cNvSpPr txBox="1"/>
          <p:nvPr/>
        </p:nvSpPr>
        <p:spPr>
          <a:xfrm>
            <a:off x="3775381" y="4663703"/>
            <a:ext cx="1912703" cy="1569660"/>
          </a:xfrm>
          <a:prstGeom prst="rect">
            <a:avLst/>
          </a:prstGeom>
          <a:noFill/>
        </p:spPr>
        <p:txBody>
          <a:bodyPr wrap="none" rtlCol="0">
            <a:spAutoFit/>
          </a:bodyPr>
          <a:lstStyle/>
          <a:p>
            <a:r>
              <a:rPr lang="en-US" sz="2400" dirty="0" smtClean="0"/>
              <a:t>Russian</a:t>
            </a:r>
          </a:p>
          <a:p>
            <a:r>
              <a:rPr lang="en-US" sz="2400" dirty="0" smtClean="0"/>
              <a:t>Indian muslin</a:t>
            </a:r>
          </a:p>
          <a:p>
            <a:r>
              <a:rPr lang="en-US" sz="2400" i="1" dirty="0" err="1" smtClean="0"/>
              <a:t>à</a:t>
            </a:r>
            <a:r>
              <a:rPr lang="en-US" sz="2400" i="1" dirty="0" smtClean="0"/>
              <a:t> </a:t>
            </a:r>
            <a:r>
              <a:rPr lang="en-US" sz="2400" i="1" dirty="0" err="1" smtClean="0"/>
              <a:t>l’antique</a:t>
            </a:r>
            <a:endParaRPr lang="en-US" sz="2400" i="1" dirty="0" smtClean="0"/>
          </a:p>
          <a:p>
            <a:r>
              <a:rPr lang="en-US" sz="2400" i="1" dirty="0" err="1" smtClean="0"/>
              <a:t>à</a:t>
            </a:r>
            <a:r>
              <a:rPr lang="en-US" sz="2400" i="1" dirty="0" smtClean="0"/>
              <a:t> la </a:t>
            </a:r>
            <a:r>
              <a:rPr lang="en-US" sz="2400" i="1" dirty="0" err="1" smtClean="0"/>
              <a:t>militaire</a:t>
            </a:r>
            <a:endParaRPr lang="en-US" sz="2400" i="1" dirty="0" smtClean="0"/>
          </a:p>
        </p:txBody>
      </p:sp>
      <p:sp>
        <p:nvSpPr>
          <p:cNvPr id="6" name="TextBox 5"/>
          <p:cNvSpPr txBox="1"/>
          <p:nvPr/>
        </p:nvSpPr>
        <p:spPr>
          <a:xfrm>
            <a:off x="6195527" y="4721290"/>
            <a:ext cx="1742785" cy="1569660"/>
          </a:xfrm>
          <a:prstGeom prst="rect">
            <a:avLst/>
          </a:prstGeom>
          <a:noFill/>
        </p:spPr>
        <p:txBody>
          <a:bodyPr wrap="none" rtlCol="0">
            <a:spAutoFit/>
          </a:bodyPr>
          <a:lstStyle/>
          <a:p>
            <a:r>
              <a:rPr lang="en-US" sz="2400" dirty="0" smtClean="0"/>
              <a:t>Turkish</a:t>
            </a:r>
          </a:p>
          <a:p>
            <a:r>
              <a:rPr lang="en-US" sz="2400" dirty="0" smtClean="0"/>
              <a:t>Danish</a:t>
            </a:r>
          </a:p>
          <a:p>
            <a:r>
              <a:rPr lang="en-US" sz="2400" dirty="0" smtClean="0"/>
              <a:t>India muslin</a:t>
            </a:r>
          </a:p>
          <a:p>
            <a:r>
              <a:rPr lang="en-US" sz="2400" i="1" dirty="0" err="1" smtClean="0"/>
              <a:t>à</a:t>
            </a:r>
            <a:r>
              <a:rPr lang="en-US" sz="2400" i="1" dirty="0" smtClean="0"/>
              <a:t> la Hussar</a:t>
            </a:r>
          </a:p>
        </p:txBody>
      </p:sp>
    </p:spTree>
    <p:extLst>
      <p:ext uri="{BB962C8B-B14F-4D97-AF65-F5344CB8AC3E}">
        <p14:creationId xmlns:p14="http://schemas.microsoft.com/office/powerpoint/2010/main" val="21024689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207" y="114075"/>
            <a:ext cx="8453535" cy="6764863"/>
          </a:xfrm>
          <a:prstGeom prst="rect">
            <a:avLst/>
          </a:prstGeom>
        </p:spPr>
      </p:pic>
    </p:spTree>
    <p:extLst>
      <p:ext uri="{BB962C8B-B14F-4D97-AF65-F5344CB8AC3E}">
        <p14:creationId xmlns:p14="http://schemas.microsoft.com/office/powerpoint/2010/main" val="7125213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31" y="307896"/>
            <a:ext cx="3774243" cy="312110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8374" y="0"/>
            <a:ext cx="5325626" cy="6858000"/>
          </a:xfrm>
          <a:prstGeom prst="rect">
            <a:avLst/>
          </a:prstGeom>
          <a:ln>
            <a:solidFill>
              <a:schemeClr val="accent1"/>
            </a:solidFill>
          </a:ln>
        </p:spPr>
      </p:pic>
      <p:sp>
        <p:nvSpPr>
          <p:cNvPr id="4" name="TextBox 3"/>
          <p:cNvSpPr txBox="1"/>
          <p:nvPr/>
        </p:nvSpPr>
        <p:spPr>
          <a:xfrm>
            <a:off x="44131" y="6457890"/>
            <a:ext cx="3911968" cy="400110"/>
          </a:xfrm>
          <a:prstGeom prst="rect">
            <a:avLst/>
          </a:prstGeom>
          <a:noFill/>
        </p:spPr>
        <p:txBody>
          <a:bodyPr wrap="none" rtlCol="0">
            <a:spAutoFit/>
          </a:bodyPr>
          <a:lstStyle/>
          <a:p>
            <a:r>
              <a:rPr lang="en-US" sz="2000" dirty="0" smtClean="0"/>
              <a:t>1798, </a:t>
            </a:r>
            <a:r>
              <a:rPr lang="en-US" sz="2000" dirty="0" err="1" smtClean="0"/>
              <a:t>Heideloff</a:t>
            </a:r>
            <a:r>
              <a:rPr lang="en-US" sz="2000" dirty="0" smtClean="0"/>
              <a:t> “Gallery of Fashion”</a:t>
            </a:r>
            <a:endParaRPr lang="en-US" sz="2000" dirty="0"/>
          </a:p>
        </p:txBody>
      </p:sp>
    </p:spTree>
    <p:extLst>
      <p:ext uri="{BB962C8B-B14F-4D97-AF65-F5344CB8AC3E}">
        <p14:creationId xmlns:p14="http://schemas.microsoft.com/office/powerpoint/2010/main" val="9575108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52" y="577080"/>
            <a:ext cx="2727131" cy="4158739"/>
          </a:xfrm>
          <a:prstGeom prst="rect">
            <a:avLst/>
          </a:prstGeom>
          <a:ln>
            <a:solidFill>
              <a:schemeClr val="accent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8169" y="2229938"/>
            <a:ext cx="2686292" cy="4158739"/>
          </a:xfrm>
          <a:prstGeom prst="rect">
            <a:avLst/>
          </a:prstGeom>
          <a:ln>
            <a:solidFill>
              <a:schemeClr val="accent1"/>
            </a:solidFill>
          </a:ln>
        </p:spPr>
      </p:pic>
      <p:sp>
        <p:nvSpPr>
          <p:cNvPr id="4" name="TextBox 3"/>
          <p:cNvSpPr txBox="1"/>
          <p:nvPr/>
        </p:nvSpPr>
        <p:spPr>
          <a:xfrm>
            <a:off x="973126" y="4953215"/>
            <a:ext cx="1116781" cy="369332"/>
          </a:xfrm>
          <a:prstGeom prst="rect">
            <a:avLst/>
          </a:prstGeom>
          <a:noFill/>
        </p:spPr>
        <p:txBody>
          <a:bodyPr wrap="none" rtlCol="0">
            <a:spAutoFit/>
          </a:bodyPr>
          <a:lstStyle/>
          <a:p>
            <a:r>
              <a:rPr lang="en-US" dirty="0" smtClean="0"/>
              <a:t>Carpenter</a:t>
            </a:r>
            <a:endParaRPr lang="en-US" dirty="0"/>
          </a:p>
        </p:txBody>
      </p:sp>
      <p:sp>
        <p:nvSpPr>
          <p:cNvPr id="5" name="TextBox 4"/>
          <p:cNvSpPr txBox="1"/>
          <p:nvPr/>
        </p:nvSpPr>
        <p:spPr>
          <a:xfrm>
            <a:off x="4184906" y="6388677"/>
            <a:ext cx="692818" cy="369332"/>
          </a:xfrm>
          <a:prstGeom prst="rect">
            <a:avLst/>
          </a:prstGeom>
          <a:noFill/>
        </p:spPr>
        <p:txBody>
          <a:bodyPr wrap="none" rtlCol="0">
            <a:spAutoFit/>
          </a:bodyPr>
          <a:lstStyle/>
          <a:p>
            <a:r>
              <a:rPr lang="en-US" dirty="0" smtClean="0"/>
              <a:t>Cook</a:t>
            </a:r>
            <a:endParaRPr lang="en-US" dirty="0"/>
          </a:p>
        </p:txBody>
      </p:sp>
      <p:sp>
        <p:nvSpPr>
          <p:cNvPr id="6" name="TextBox 5"/>
          <p:cNvSpPr txBox="1"/>
          <p:nvPr/>
        </p:nvSpPr>
        <p:spPr>
          <a:xfrm>
            <a:off x="167952" y="-9648"/>
            <a:ext cx="3780394" cy="369332"/>
          </a:xfrm>
          <a:prstGeom prst="rect">
            <a:avLst/>
          </a:prstGeom>
          <a:noFill/>
        </p:spPr>
        <p:txBody>
          <a:bodyPr wrap="none" rtlCol="0">
            <a:spAutoFit/>
          </a:bodyPr>
          <a:lstStyle/>
          <a:p>
            <a:r>
              <a:rPr lang="en-US" dirty="0" smtClean="0"/>
              <a:t>Thomas Rowlandson, Navy series, 1799</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7059" y="359684"/>
            <a:ext cx="2700099" cy="4180114"/>
          </a:xfrm>
          <a:prstGeom prst="rect">
            <a:avLst/>
          </a:prstGeom>
          <a:ln>
            <a:solidFill>
              <a:schemeClr val="accent1"/>
            </a:solidFill>
          </a:ln>
        </p:spPr>
      </p:pic>
      <p:sp>
        <p:nvSpPr>
          <p:cNvPr id="8" name="TextBox 7"/>
          <p:cNvSpPr txBox="1"/>
          <p:nvPr/>
        </p:nvSpPr>
        <p:spPr>
          <a:xfrm>
            <a:off x="7184572" y="4953215"/>
            <a:ext cx="899605" cy="369332"/>
          </a:xfrm>
          <a:prstGeom prst="rect">
            <a:avLst/>
          </a:prstGeom>
          <a:noFill/>
        </p:spPr>
        <p:txBody>
          <a:bodyPr wrap="none" rtlCol="0">
            <a:spAutoFit/>
          </a:bodyPr>
          <a:lstStyle/>
          <a:p>
            <a:r>
              <a:rPr lang="en-US" smtClean="0"/>
              <a:t>Seaman</a:t>
            </a:r>
            <a:endParaRPr lang="en-US"/>
          </a:p>
        </p:txBody>
      </p:sp>
    </p:spTree>
    <p:extLst>
      <p:ext uri="{BB962C8B-B14F-4D97-AF65-F5344CB8AC3E}">
        <p14:creationId xmlns:p14="http://schemas.microsoft.com/office/powerpoint/2010/main" val="14378943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19" y="213128"/>
            <a:ext cx="8698385" cy="6374286"/>
          </a:xfrm>
          <a:prstGeom prst="rect">
            <a:avLst/>
          </a:prstGeom>
          <a:ln>
            <a:solidFill>
              <a:schemeClr val="accent1"/>
            </a:solidFill>
          </a:ln>
        </p:spPr>
      </p:pic>
    </p:spTree>
    <p:extLst>
      <p:ext uri="{BB962C8B-B14F-4D97-AF65-F5344CB8AC3E}">
        <p14:creationId xmlns:p14="http://schemas.microsoft.com/office/powerpoint/2010/main" val="20092717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36" y="186612"/>
            <a:ext cx="8454407" cy="6302056"/>
          </a:xfrm>
          <a:prstGeom prst="rect">
            <a:avLst/>
          </a:prstGeom>
          <a:ln>
            <a:solidFill>
              <a:schemeClr val="accent1"/>
            </a:solidFill>
          </a:ln>
        </p:spPr>
      </p:pic>
      <p:sp>
        <p:nvSpPr>
          <p:cNvPr id="3" name="TextBox 2"/>
          <p:cNvSpPr txBox="1"/>
          <p:nvPr/>
        </p:nvSpPr>
        <p:spPr>
          <a:xfrm>
            <a:off x="5187693" y="6488668"/>
            <a:ext cx="3695050" cy="369332"/>
          </a:xfrm>
          <a:prstGeom prst="rect">
            <a:avLst/>
          </a:prstGeom>
          <a:noFill/>
        </p:spPr>
        <p:txBody>
          <a:bodyPr wrap="none" rtlCol="0">
            <a:spAutoFit/>
          </a:bodyPr>
          <a:lstStyle/>
          <a:p>
            <a:r>
              <a:rPr lang="en-US" smtClean="0"/>
              <a:t>(Battle of the Nile was in August 1798)</a:t>
            </a:r>
            <a:endParaRPr lang="en-US"/>
          </a:p>
        </p:txBody>
      </p:sp>
    </p:spTree>
    <p:extLst>
      <p:ext uri="{BB962C8B-B14F-4D97-AF65-F5344CB8AC3E}">
        <p14:creationId xmlns:p14="http://schemas.microsoft.com/office/powerpoint/2010/main" val="1664462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498" y="242598"/>
            <a:ext cx="8162386" cy="5863314"/>
          </a:xfrm>
          <a:prstGeom prst="rect">
            <a:avLst/>
          </a:prstGeom>
          <a:ln>
            <a:solidFill>
              <a:schemeClr val="accent1"/>
            </a:solidFill>
          </a:ln>
        </p:spPr>
      </p:pic>
    </p:spTree>
    <p:extLst>
      <p:ext uri="{BB962C8B-B14F-4D97-AF65-F5344CB8AC3E}">
        <p14:creationId xmlns:p14="http://schemas.microsoft.com/office/powerpoint/2010/main" val="9523033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0"/>
            <a:ext cx="9144000" cy="3028586"/>
          </a:xfrm>
          <a:prstGeom prst="rect">
            <a:avLst/>
          </a:prstGeom>
        </p:spPr>
      </p:pic>
    </p:spTree>
    <p:extLst>
      <p:ext uri="{BB962C8B-B14F-4D97-AF65-F5344CB8AC3E}">
        <p14:creationId xmlns:p14="http://schemas.microsoft.com/office/powerpoint/2010/main" val="8972798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15" y="571500"/>
            <a:ext cx="8088914" cy="5702684"/>
          </a:xfrm>
          <a:prstGeom prst="rect">
            <a:avLst/>
          </a:prstGeom>
          <a:ln>
            <a:solidFill>
              <a:schemeClr val="accent1"/>
            </a:solidFill>
          </a:ln>
        </p:spPr>
      </p:pic>
      <p:sp>
        <p:nvSpPr>
          <p:cNvPr id="3" name="TextBox 2"/>
          <p:cNvSpPr txBox="1"/>
          <p:nvPr/>
        </p:nvSpPr>
        <p:spPr>
          <a:xfrm>
            <a:off x="5225143" y="6488668"/>
            <a:ext cx="3682034" cy="369332"/>
          </a:xfrm>
          <a:prstGeom prst="rect">
            <a:avLst/>
          </a:prstGeom>
          <a:noFill/>
        </p:spPr>
        <p:txBody>
          <a:bodyPr wrap="none" rtlCol="0">
            <a:spAutoFit/>
          </a:bodyPr>
          <a:lstStyle/>
          <a:p>
            <a:r>
              <a:rPr lang="en-US" dirty="0" smtClean="0"/>
              <a:t>J.M.W. Turner, The Battle of Trafalgar</a:t>
            </a:r>
            <a:endParaRPr lang="en-US" dirty="0"/>
          </a:p>
        </p:txBody>
      </p:sp>
    </p:spTree>
    <p:extLst>
      <p:ext uri="{BB962C8B-B14F-4D97-AF65-F5344CB8AC3E}">
        <p14:creationId xmlns:p14="http://schemas.microsoft.com/office/powerpoint/2010/main" val="17239573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9144000" cy="6469906"/>
          </a:xfrm>
          <a:prstGeom prst="rect">
            <a:avLst/>
          </a:prstGeom>
        </p:spPr>
      </p:pic>
    </p:spTree>
    <p:extLst>
      <p:ext uri="{BB962C8B-B14F-4D97-AF65-F5344CB8AC3E}">
        <p14:creationId xmlns:p14="http://schemas.microsoft.com/office/powerpoint/2010/main" val="15493334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4100" y="2247900"/>
            <a:ext cx="1941141" cy="235131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800" y="0"/>
            <a:ext cx="5724144" cy="6858000"/>
          </a:xfrm>
          <a:prstGeom prst="rect">
            <a:avLst/>
          </a:prstGeom>
        </p:spPr>
      </p:pic>
    </p:spTree>
    <p:extLst>
      <p:ext uri="{BB962C8B-B14F-4D97-AF65-F5344CB8AC3E}">
        <p14:creationId xmlns:p14="http://schemas.microsoft.com/office/powerpoint/2010/main" val="19188043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52" y="650499"/>
            <a:ext cx="4310741" cy="5526591"/>
          </a:xfrm>
          <a:prstGeom prst="rect">
            <a:avLst/>
          </a:prstGeom>
        </p:spPr>
      </p:pic>
      <p:sp>
        <p:nvSpPr>
          <p:cNvPr id="4" name="TextBox 3"/>
          <p:cNvSpPr txBox="1"/>
          <p:nvPr/>
        </p:nvSpPr>
        <p:spPr>
          <a:xfrm>
            <a:off x="167952" y="-9648"/>
            <a:ext cx="3780394" cy="369332"/>
          </a:xfrm>
          <a:prstGeom prst="rect">
            <a:avLst/>
          </a:prstGeom>
          <a:noFill/>
        </p:spPr>
        <p:txBody>
          <a:bodyPr wrap="none" rtlCol="0">
            <a:spAutoFit/>
          </a:bodyPr>
          <a:lstStyle/>
          <a:p>
            <a:r>
              <a:rPr lang="en-US" dirty="0" smtClean="0"/>
              <a:t>Thomas Rowlandson, Navy series, 1799</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8693" y="650499"/>
            <a:ext cx="4410220" cy="5526591"/>
          </a:xfrm>
          <a:prstGeom prst="rect">
            <a:avLst/>
          </a:prstGeom>
        </p:spPr>
      </p:pic>
    </p:spTree>
    <p:extLst>
      <p:ext uri="{BB962C8B-B14F-4D97-AF65-F5344CB8AC3E}">
        <p14:creationId xmlns:p14="http://schemas.microsoft.com/office/powerpoint/2010/main" val="14720591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88" y="447869"/>
            <a:ext cx="3715397" cy="5763253"/>
          </a:xfrm>
          <a:prstGeom prst="rect">
            <a:avLst/>
          </a:prstGeom>
          <a:ln>
            <a:solidFill>
              <a:schemeClr val="accent1"/>
            </a:solidFill>
          </a:ln>
        </p:spPr>
      </p:pic>
      <p:sp>
        <p:nvSpPr>
          <p:cNvPr id="6" name="TextBox 5"/>
          <p:cNvSpPr txBox="1"/>
          <p:nvPr/>
        </p:nvSpPr>
        <p:spPr>
          <a:xfrm>
            <a:off x="4557578" y="6519446"/>
            <a:ext cx="4422044" cy="338554"/>
          </a:xfrm>
          <a:prstGeom prst="rect">
            <a:avLst/>
          </a:prstGeom>
          <a:noFill/>
        </p:spPr>
        <p:txBody>
          <a:bodyPr wrap="none" rtlCol="0">
            <a:spAutoFit/>
          </a:bodyPr>
          <a:lstStyle/>
          <a:p>
            <a:r>
              <a:rPr lang="en-US" sz="1600" dirty="0" smtClean="0"/>
              <a:t>Lord Cochrane, (“the sea wolf”), by </a:t>
            </a:r>
            <a:r>
              <a:rPr lang="en-US" sz="1600" dirty="0" err="1" smtClean="0"/>
              <a:t>Stroehling</a:t>
            </a:r>
            <a:r>
              <a:rPr lang="en-US" sz="1600" dirty="0" smtClean="0"/>
              <a:t>, 1807</a:t>
            </a:r>
            <a:endParaRPr lang="en-US" sz="16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7475" y="447870"/>
            <a:ext cx="4465329" cy="5763252"/>
          </a:xfrm>
          <a:prstGeom prst="rect">
            <a:avLst/>
          </a:prstGeom>
          <a:ln>
            <a:solidFill>
              <a:schemeClr val="accent1"/>
            </a:solidFill>
          </a:ln>
        </p:spPr>
      </p:pic>
    </p:spTree>
    <p:extLst>
      <p:ext uri="{BB962C8B-B14F-4D97-AF65-F5344CB8AC3E}">
        <p14:creationId xmlns:p14="http://schemas.microsoft.com/office/powerpoint/2010/main" val="14594881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58" y="431023"/>
            <a:ext cx="8651902" cy="5727182"/>
          </a:xfrm>
          <a:prstGeom prst="rect">
            <a:avLst/>
          </a:prstGeom>
          <a:ln>
            <a:solidFill>
              <a:schemeClr val="accent1"/>
            </a:solidFill>
          </a:ln>
        </p:spPr>
      </p:pic>
    </p:spTree>
    <p:extLst>
      <p:ext uri="{BB962C8B-B14F-4D97-AF65-F5344CB8AC3E}">
        <p14:creationId xmlns:p14="http://schemas.microsoft.com/office/powerpoint/2010/main" val="17027118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804" y="497503"/>
            <a:ext cx="7744408" cy="5808306"/>
          </a:xfrm>
          <a:prstGeom prst="rect">
            <a:avLst/>
          </a:prstGeom>
        </p:spPr>
      </p:pic>
      <p:sp>
        <p:nvSpPr>
          <p:cNvPr id="3" name="TextBox 2"/>
          <p:cNvSpPr txBox="1"/>
          <p:nvPr/>
        </p:nvSpPr>
        <p:spPr>
          <a:xfrm>
            <a:off x="5896947" y="6344817"/>
            <a:ext cx="3406445" cy="369332"/>
          </a:xfrm>
          <a:prstGeom prst="rect">
            <a:avLst/>
          </a:prstGeom>
          <a:noFill/>
        </p:spPr>
        <p:txBody>
          <a:bodyPr wrap="none" rtlCol="0">
            <a:spAutoFit/>
          </a:bodyPr>
          <a:lstStyle/>
          <a:p>
            <a:r>
              <a:rPr lang="en-US" smtClean="0"/>
              <a:t>Coat of Lieutenant William Hicks</a:t>
            </a:r>
            <a:endParaRPr lang="en-US"/>
          </a:p>
        </p:txBody>
      </p:sp>
    </p:spTree>
    <p:extLst>
      <p:ext uri="{BB962C8B-B14F-4D97-AF65-F5344CB8AC3E}">
        <p14:creationId xmlns:p14="http://schemas.microsoft.com/office/powerpoint/2010/main" val="10591546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0" y="0"/>
            <a:ext cx="4190587" cy="6858000"/>
          </a:xfrm>
          <a:prstGeom prst="rect">
            <a:avLst/>
          </a:prstGeom>
          <a:ln>
            <a:solidFill>
              <a:schemeClr val="accent1"/>
            </a:solidFill>
          </a:ln>
        </p:spPr>
      </p:pic>
    </p:spTree>
    <p:extLst>
      <p:ext uri="{BB962C8B-B14F-4D97-AF65-F5344CB8AC3E}">
        <p14:creationId xmlns:p14="http://schemas.microsoft.com/office/powerpoint/2010/main" val="1107141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217" t="9252" r="18258" b="9717"/>
          <a:stretch/>
        </p:blipFill>
        <p:spPr>
          <a:xfrm>
            <a:off x="4935874" y="7718"/>
            <a:ext cx="4075819" cy="685028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916" y="4012164"/>
            <a:ext cx="1990386" cy="21794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915" y="4012164"/>
            <a:ext cx="1963490" cy="217947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180" y="0"/>
            <a:ext cx="2752298" cy="3602190"/>
          </a:xfrm>
          <a:prstGeom prst="rect">
            <a:avLst/>
          </a:prstGeom>
        </p:spPr>
      </p:pic>
      <p:sp>
        <p:nvSpPr>
          <p:cNvPr id="7" name="TextBox 6"/>
          <p:cNvSpPr txBox="1"/>
          <p:nvPr/>
        </p:nvSpPr>
        <p:spPr>
          <a:xfrm>
            <a:off x="317180" y="6521528"/>
            <a:ext cx="2671693" cy="369332"/>
          </a:xfrm>
          <a:prstGeom prst="rect">
            <a:avLst/>
          </a:prstGeom>
          <a:noFill/>
        </p:spPr>
        <p:txBody>
          <a:bodyPr wrap="none" rtlCol="0">
            <a:spAutoFit/>
          </a:bodyPr>
          <a:lstStyle/>
          <a:p>
            <a:r>
              <a:rPr lang="en-US" smtClean="0"/>
              <a:t>Amy Miller, Dressed to Kill</a:t>
            </a:r>
            <a:endParaRPr lang="en-US"/>
          </a:p>
        </p:txBody>
      </p:sp>
    </p:spTree>
    <p:extLst>
      <p:ext uri="{BB962C8B-B14F-4D97-AF65-F5344CB8AC3E}">
        <p14:creationId xmlns:p14="http://schemas.microsoft.com/office/powerpoint/2010/main" val="1990896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0"/>
            <a:ext cx="457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24" y="1154015"/>
            <a:ext cx="4035849" cy="4549970"/>
          </a:xfrm>
          <a:prstGeom prst="rect">
            <a:avLst/>
          </a:prstGeom>
          <a:ln>
            <a:solidFill>
              <a:schemeClr val="accent1"/>
            </a:solidFill>
          </a:ln>
        </p:spPr>
      </p:pic>
    </p:spTree>
    <p:extLst>
      <p:ext uri="{BB962C8B-B14F-4D97-AF65-F5344CB8AC3E}">
        <p14:creationId xmlns:p14="http://schemas.microsoft.com/office/powerpoint/2010/main" val="10513093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787400"/>
            <a:ext cx="6350000" cy="5270500"/>
          </a:xfrm>
          <a:prstGeom prst="rect">
            <a:avLst/>
          </a:prstGeom>
          <a:ln>
            <a:solidFill>
              <a:schemeClr val="accent1"/>
            </a:solidFill>
          </a:ln>
        </p:spPr>
      </p:pic>
    </p:spTree>
    <p:extLst>
      <p:ext uri="{BB962C8B-B14F-4D97-AF65-F5344CB8AC3E}">
        <p14:creationId xmlns:p14="http://schemas.microsoft.com/office/powerpoint/2010/main" val="20614427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203" y="709127"/>
            <a:ext cx="8699862" cy="5437414"/>
          </a:xfrm>
          <a:prstGeom prst="rect">
            <a:avLst/>
          </a:prstGeom>
          <a:ln>
            <a:solidFill>
              <a:schemeClr val="accent1"/>
            </a:solidFill>
          </a:ln>
        </p:spPr>
      </p:pic>
    </p:spTree>
    <p:extLst>
      <p:ext uri="{BB962C8B-B14F-4D97-AF65-F5344CB8AC3E}">
        <p14:creationId xmlns:p14="http://schemas.microsoft.com/office/powerpoint/2010/main" val="19306342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75045"/>
          </a:xfrm>
          <a:prstGeom prst="rect">
            <a:avLst/>
          </a:prstGeom>
          <a:ln>
            <a:solidFill>
              <a:schemeClr val="accent1"/>
            </a:solidFill>
          </a:ln>
        </p:spPr>
      </p:pic>
    </p:spTree>
    <p:extLst>
      <p:ext uri="{BB962C8B-B14F-4D97-AF65-F5344CB8AC3E}">
        <p14:creationId xmlns:p14="http://schemas.microsoft.com/office/powerpoint/2010/main" val="21217212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052" y="149808"/>
            <a:ext cx="8041433" cy="6273458"/>
          </a:xfrm>
          <a:prstGeom prst="rect">
            <a:avLst/>
          </a:prstGeom>
        </p:spPr>
      </p:pic>
      <p:sp>
        <p:nvSpPr>
          <p:cNvPr id="5" name="TextBox 4"/>
          <p:cNvSpPr txBox="1"/>
          <p:nvPr/>
        </p:nvSpPr>
        <p:spPr>
          <a:xfrm>
            <a:off x="389615" y="6423266"/>
            <a:ext cx="8480014" cy="369332"/>
          </a:xfrm>
          <a:prstGeom prst="rect">
            <a:avLst/>
          </a:prstGeom>
          <a:noFill/>
        </p:spPr>
        <p:txBody>
          <a:bodyPr wrap="none" rtlCol="0">
            <a:spAutoFit/>
          </a:bodyPr>
          <a:lstStyle/>
          <a:p>
            <a:r>
              <a:rPr lang="en-US" dirty="0" smtClean="0"/>
              <a:t>10th </a:t>
            </a:r>
            <a:r>
              <a:rPr lang="en-US" dirty="0"/>
              <a:t>(or the Prince of Wales's Own Royal) Regiment of (Light) </a:t>
            </a:r>
            <a:r>
              <a:rPr lang="en-US" dirty="0" smtClean="0"/>
              <a:t>Dragoons, by George Stubbs</a:t>
            </a:r>
          </a:p>
        </p:txBody>
      </p:sp>
    </p:spTree>
    <p:extLst>
      <p:ext uri="{BB962C8B-B14F-4D97-AF65-F5344CB8AC3E}">
        <p14:creationId xmlns:p14="http://schemas.microsoft.com/office/powerpoint/2010/main" val="8035901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1" y="217737"/>
            <a:ext cx="4324350" cy="5262052"/>
          </a:xfrm>
          <a:prstGeom prst="rect">
            <a:avLst/>
          </a:prstGeom>
          <a:ln>
            <a:solidFill>
              <a:schemeClr val="accent1"/>
            </a:solidFill>
          </a:ln>
        </p:spPr>
      </p:pic>
      <p:sp>
        <p:nvSpPr>
          <p:cNvPr id="4" name="TextBox 3"/>
          <p:cNvSpPr txBox="1"/>
          <p:nvPr/>
        </p:nvSpPr>
        <p:spPr>
          <a:xfrm>
            <a:off x="285751" y="5666290"/>
            <a:ext cx="4468250" cy="646331"/>
          </a:xfrm>
          <a:prstGeom prst="rect">
            <a:avLst/>
          </a:prstGeom>
          <a:noFill/>
        </p:spPr>
        <p:txBody>
          <a:bodyPr wrap="square" rtlCol="0">
            <a:spAutoFit/>
          </a:bodyPr>
          <a:lstStyle/>
          <a:p>
            <a:r>
              <a:rPr lang="en-US" dirty="0" smtClean="0"/>
              <a:t>Agostino </a:t>
            </a:r>
            <a:r>
              <a:rPr lang="en-US" dirty="0" err="1" smtClean="0"/>
              <a:t>Brunias</a:t>
            </a:r>
            <a:r>
              <a:rPr lang="en-US" dirty="0" smtClean="0"/>
              <a:t>, c. 1780 “Linen Day, Roseau, Dominica”</a:t>
            </a:r>
            <a:endParaRPr lang="en-US" dirty="0"/>
          </a:p>
        </p:txBody>
      </p:sp>
      <p:pic>
        <p:nvPicPr>
          <p:cNvPr id="5" name="Picture 4" descr="1780s-chemise-dress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99643" y="217737"/>
            <a:ext cx="4109263" cy="5262052"/>
          </a:xfrm>
          <a:prstGeom prst="rect">
            <a:avLst/>
          </a:prstGeom>
          <a:ln>
            <a:solidFill>
              <a:schemeClr val="accent1"/>
            </a:solidFill>
          </a:ln>
        </p:spPr>
      </p:pic>
      <p:sp>
        <p:nvSpPr>
          <p:cNvPr id="6" name="TextBox 5"/>
          <p:cNvSpPr txBox="1"/>
          <p:nvPr/>
        </p:nvSpPr>
        <p:spPr>
          <a:xfrm>
            <a:off x="5125510" y="5684951"/>
            <a:ext cx="3657530" cy="1200329"/>
          </a:xfrm>
          <a:prstGeom prst="rect">
            <a:avLst/>
          </a:prstGeom>
          <a:noFill/>
        </p:spPr>
        <p:txBody>
          <a:bodyPr wrap="square" rtlCol="0">
            <a:spAutoFit/>
          </a:bodyPr>
          <a:lstStyle/>
          <a:p>
            <a:r>
              <a:rPr lang="en-US" dirty="0"/>
              <a:t>Marie Antoinette’s “chemise dress” Portrait by Elisabeth Louise </a:t>
            </a:r>
            <a:r>
              <a:rPr lang="en-US" dirty="0" err="1"/>
              <a:t>Vigée-LeBrun</a:t>
            </a:r>
            <a:r>
              <a:rPr lang="en-US" dirty="0" smtClean="0"/>
              <a:t>, </a:t>
            </a:r>
            <a:r>
              <a:rPr lang="en-US" dirty="0"/>
              <a:t>1783, dress by Rose </a:t>
            </a:r>
            <a:r>
              <a:rPr lang="en-US" dirty="0" err="1"/>
              <a:t>Bertin</a:t>
            </a:r>
            <a:endParaRPr lang="en-US" dirty="0"/>
          </a:p>
          <a:p>
            <a:endParaRPr lang="en-US" dirty="0"/>
          </a:p>
        </p:txBody>
      </p:sp>
    </p:spTree>
    <p:extLst>
      <p:ext uri="{BB962C8B-B14F-4D97-AF65-F5344CB8AC3E}">
        <p14:creationId xmlns:p14="http://schemas.microsoft.com/office/powerpoint/2010/main" val="18644545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531" y="408507"/>
            <a:ext cx="8173616" cy="6034427"/>
          </a:xfrm>
          <a:prstGeom prst="rect">
            <a:avLst/>
          </a:prstGeom>
          <a:ln>
            <a:solidFill>
              <a:schemeClr val="accent1"/>
            </a:solidFill>
          </a:ln>
        </p:spPr>
      </p:pic>
    </p:spTree>
    <p:extLst>
      <p:ext uri="{BB962C8B-B14F-4D97-AF65-F5344CB8AC3E}">
        <p14:creationId xmlns:p14="http://schemas.microsoft.com/office/powerpoint/2010/main" val="6115585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1567543"/>
            <a:ext cx="7091265" cy="2606419"/>
          </a:xfrm>
          <a:prstGeom prst="rect">
            <a:avLst/>
          </a:prstGeom>
          <a:noFill/>
        </p:spPr>
        <p:txBody>
          <a:bodyPr wrap="square" rtlCol="0">
            <a:spAutoFit/>
          </a:bodyPr>
          <a:lstStyle/>
          <a:p>
            <a:pPr>
              <a:lnSpc>
                <a:spcPct val="150000"/>
              </a:lnSpc>
            </a:pPr>
            <a:r>
              <a:rPr lang="en-US" sz="2800" dirty="0" smtClean="0"/>
              <a:t>Calico </a:t>
            </a:r>
            <a:r>
              <a:rPr lang="en-US" sz="2800" dirty="0"/>
              <a:t>– Calicut, </a:t>
            </a:r>
            <a:r>
              <a:rPr lang="en-US" sz="2800" dirty="0" smtClean="0"/>
              <a:t>Chintz</a:t>
            </a:r>
            <a:r>
              <a:rPr lang="en-US" sz="2800" dirty="0"/>
              <a:t>, Madras (India</a:t>
            </a:r>
            <a:r>
              <a:rPr lang="en-US" sz="2800" dirty="0" smtClean="0"/>
              <a:t>)</a:t>
            </a:r>
          </a:p>
          <a:p>
            <a:pPr>
              <a:lnSpc>
                <a:spcPct val="150000"/>
              </a:lnSpc>
            </a:pPr>
            <a:r>
              <a:rPr lang="en-US" sz="2800" dirty="0" smtClean="0"/>
              <a:t>Muslin </a:t>
            </a:r>
            <a:r>
              <a:rPr lang="en-US" sz="2800" dirty="0"/>
              <a:t>– Mosul (Iran, woven and dyed in India</a:t>
            </a:r>
            <a:r>
              <a:rPr lang="en-US" sz="2800" dirty="0" smtClean="0"/>
              <a:t>) </a:t>
            </a:r>
          </a:p>
          <a:p>
            <a:pPr>
              <a:lnSpc>
                <a:spcPct val="150000"/>
              </a:lnSpc>
            </a:pPr>
            <a:r>
              <a:rPr lang="en-US" sz="2800" dirty="0" smtClean="0"/>
              <a:t>Nankeen-Nanking </a:t>
            </a:r>
            <a:r>
              <a:rPr lang="en-US" sz="2800" dirty="0"/>
              <a:t>(China</a:t>
            </a:r>
            <a:r>
              <a:rPr lang="en-US" sz="2800" dirty="0" smtClean="0"/>
              <a:t>)</a:t>
            </a:r>
          </a:p>
          <a:p>
            <a:pPr>
              <a:lnSpc>
                <a:spcPct val="150000"/>
              </a:lnSpc>
            </a:pPr>
            <a:r>
              <a:rPr lang="en-US" sz="2800" dirty="0" smtClean="0"/>
              <a:t>Percale </a:t>
            </a:r>
            <a:r>
              <a:rPr lang="en-US" sz="2800" dirty="0"/>
              <a:t>(Persia</a:t>
            </a:r>
            <a:r>
              <a:rPr lang="en-US" sz="2800" dirty="0" smtClean="0"/>
              <a:t>)</a:t>
            </a:r>
            <a:endParaRPr lang="en-US" sz="2800" dirty="0"/>
          </a:p>
        </p:txBody>
      </p:sp>
    </p:spTree>
    <p:extLst>
      <p:ext uri="{BB962C8B-B14F-4D97-AF65-F5344CB8AC3E}">
        <p14:creationId xmlns:p14="http://schemas.microsoft.com/office/powerpoint/2010/main" val="8730495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800" y="0"/>
            <a:ext cx="5228533" cy="6858000"/>
          </a:xfrm>
          <a:prstGeom prst="rect">
            <a:avLst/>
          </a:prstGeom>
        </p:spPr>
      </p:pic>
    </p:spTree>
    <p:extLst>
      <p:ext uri="{BB962C8B-B14F-4D97-AF65-F5344CB8AC3E}">
        <p14:creationId xmlns:p14="http://schemas.microsoft.com/office/powerpoint/2010/main" val="8250778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300" y="0"/>
            <a:ext cx="5092574" cy="6858000"/>
          </a:xfrm>
          <a:prstGeom prst="rect">
            <a:avLst/>
          </a:prstGeom>
          <a:ln>
            <a:solidFill>
              <a:schemeClr val="accent1"/>
            </a:solidFill>
          </a:ln>
        </p:spPr>
      </p:pic>
    </p:spTree>
    <p:extLst>
      <p:ext uri="{BB962C8B-B14F-4D97-AF65-F5344CB8AC3E}">
        <p14:creationId xmlns:p14="http://schemas.microsoft.com/office/powerpoint/2010/main" val="16682342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7160" y="671802"/>
            <a:ext cx="7837713" cy="3416320"/>
          </a:xfrm>
          <a:prstGeom prst="rect">
            <a:avLst/>
          </a:prstGeom>
          <a:noFill/>
        </p:spPr>
        <p:txBody>
          <a:bodyPr wrap="square" rtlCol="0">
            <a:spAutoFit/>
          </a:bodyPr>
          <a:lstStyle/>
          <a:p>
            <a:r>
              <a:rPr lang="en-US" sz="2400" dirty="0"/>
              <a:t>“Thus I naturalized in France the manufacture of cotton, which includes </a:t>
            </a:r>
            <a:endParaRPr lang="en-US" sz="2400" dirty="0" smtClean="0"/>
          </a:p>
          <a:p>
            <a:r>
              <a:rPr lang="en-US" sz="2400" dirty="0" smtClean="0"/>
              <a:t>1st: </a:t>
            </a:r>
            <a:r>
              <a:rPr lang="en-US" sz="2400" dirty="0"/>
              <a:t>Spun-cotton – We did not previously spin it ourselves; the English supplied us with it as a </a:t>
            </a:r>
            <a:r>
              <a:rPr lang="en-US" sz="2400" b="1" dirty="0"/>
              <a:t>sort of favor</a:t>
            </a:r>
            <a:r>
              <a:rPr lang="en-US" sz="2400" dirty="0"/>
              <a:t>. </a:t>
            </a:r>
            <a:endParaRPr lang="en-US" sz="2400" dirty="0" smtClean="0"/>
          </a:p>
          <a:p>
            <a:r>
              <a:rPr lang="en-US" sz="2400" dirty="0" smtClean="0"/>
              <a:t>2</a:t>
            </a:r>
            <a:r>
              <a:rPr lang="en-US" sz="2400" baseline="30000" dirty="0" smtClean="0"/>
              <a:t>nd</a:t>
            </a:r>
            <a:r>
              <a:rPr lang="en-US" sz="2400" dirty="0"/>
              <a:t>: The fabric – we did not yet make it; it came to us </a:t>
            </a:r>
            <a:r>
              <a:rPr lang="en-US" sz="2400" b="1" dirty="0"/>
              <a:t>from abroad</a:t>
            </a:r>
            <a:r>
              <a:rPr lang="en-US" sz="2400" dirty="0"/>
              <a:t>. </a:t>
            </a:r>
            <a:endParaRPr lang="en-US" sz="2400" dirty="0" smtClean="0"/>
          </a:p>
          <a:p>
            <a:r>
              <a:rPr lang="en-US" sz="2400" dirty="0" smtClean="0"/>
              <a:t>3</a:t>
            </a:r>
            <a:r>
              <a:rPr lang="en-US" sz="2400" baseline="30000" dirty="0" smtClean="0"/>
              <a:t>rd</a:t>
            </a:r>
            <a:r>
              <a:rPr lang="en-US" sz="2400" dirty="0" smtClean="0"/>
              <a:t>: The </a:t>
            </a:r>
            <a:r>
              <a:rPr lang="en-US" sz="2400" dirty="0"/>
              <a:t>printing – this is the only part of the manufacture the we performed ourselves</a:t>
            </a:r>
            <a:r>
              <a:rPr lang="en-US" sz="2400" dirty="0" smtClean="0"/>
              <a:t>.”</a:t>
            </a:r>
          </a:p>
          <a:p>
            <a:pPr algn="r"/>
            <a:r>
              <a:rPr lang="en-US" sz="2400" i="1" dirty="0" smtClean="0"/>
              <a:t>Bonaparte</a:t>
            </a:r>
            <a:endParaRPr lang="en-US" sz="24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9111" y="4088122"/>
            <a:ext cx="4553810" cy="2495549"/>
          </a:xfrm>
          <a:prstGeom prst="rect">
            <a:avLst/>
          </a:prstGeom>
        </p:spPr>
      </p:pic>
    </p:spTree>
    <p:extLst>
      <p:ext uri="{BB962C8B-B14F-4D97-AF65-F5344CB8AC3E}">
        <p14:creationId xmlns:p14="http://schemas.microsoft.com/office/powerpoint/2010/main" val="7212502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1176" y="503854"/>
            <a:ext cx="7725747" cy="6093976"/>
          </a:xfrm>
          <a:prstGeom prst="rect">
            <a:avLst/>
          </a:prstGeom>
          <a:noFill/>
        </p:spPr>
        <p:txBody>
          <a:bodyPr wrap="square" rtlCol="0">
            <a:spAutoFit/>
          </a:bodyPr>
          <a:lstStyle/>
          <a:p>
            <a:r>
              <a:rPr lang="en-US" sz="1400" dirty="0"/>
              <a:t>Napoleonic Wars</a:t>
            </a:r>
          </a:p>
          <a:p>
            <a:r>
              <a:rPr lang="en-US" sz="1400" dirty="0"/>
              <a:t>3</a:t>
            </a:r>
            <a:r>
              <a:rPr lang="en-US" sz="1400" baseline="30000" dirty="0"/>
              <a:t>rd</a:t>
            </a:r>
            <a:r>
              <a:rPr lang="en-US" sz="1400" dirty="0"/>
              <a:t>: (1803-1806) Austria, Holy Roman Empire, Russia, Britain. Holy Roman Emperor Francis II abdicates, becomes Francis I of Austria, German buffer states set up (Confederation of the Rhine).</a:t>
            </a:r>
          </a:p>
          <a:p>
            <a:r>
              <a:rPr lang="en-US" sz="1400" dirty="0"/>
              <a:t> </a:t>
            </a:r>
          </a:p>
          <a:p>
            <a:r>
              <a:rPr lang="en-US" sz="1400" dirty="0"/>
              <a:t>4</a:t>
            </a:r>
            <a:r>
              <a:rPr lang="en-US" sz="1400" baseline="30000" dirty="0"/>
              <a:t>th</a:t>
            </a:r>
            <a:r>
              <a:rPr lang="en-US" sz="1400" dirty="0"/>
              <a:t>: 1806-1807 Prussia, Russia, Saxony, Sweden, and Great Britain. Prussia joins in 9 October 1806, overrun and defeated 14 October 1806. Russia signs Treaties of </a:t>
            </a:r>
            <a:r>
              <a:rPr lang="en-US" sz="1400" dirty="0" err="1"/>
              <a:t>Tilsit</a:t>
            </a:r>
            <a:r>
              <a:rPr lang="en-US" sz="1400" dirty="0"/>
              <a:t> July 1807 to become part of continental system. Prussia loses extensively (Jerome Bonaparte, Kingdom of Westphalia) Britain remains at war with France.</a:t>
            </a:r>
          </a:p>
          <a:p>
            <a:r>
              <a:rPr lang="en-US" sz="1400" dirty="0"/>
              <a:t> </a:t>
            </a:r>
          </a:p>
          <a:p>
            <a:r>
              <a:rPr lang="en-US" sz="1400" dirty="0"/>
              <a:t>1807: France comes to Spain to “support” them. June 1808, Joseph Bonaparte is placed on the throne in 1808. Franco-Spanish force invades Portugal. Peninsular War </a:t>
            </a:r>
            <a:r>
              <a:rPr lang="en-US" sz="1400" dirty="0" smtClean="0"/>
              <a:t>begins</a:t>
            </a:r>
            <a:endParaRPr lang="en-US" sz="1400" dirty="0"/>
          </a:p>
          <a:p>
            <a:r>
              <a:rPr lang="en-US" sz="1400" dirty="0"/>
              <a:t> </a:t>
            </a:r>
          </a:p>
          <a:p>
            <a:r>
              <a:rPr lang="en-US" sz="1400" dirty="0"/>
              <a:t>5</a:t>
            </a:r>
            <a:r>
              <a:rPr lang="en-US" sz="1400" baseline="30000" dirty="0"/>
              <a:t>th</a:t>
            </a:r>
            <a:r>
              <a:rPr lang="en-US" sz="1400" dirty="0"/>
              <a:t>: 1809 – Austria and Britain</a:t>
            </a:r>
          </a:p>
          <a:p>
            <a:r>
              <a:rPr lang="en-US" sz="1400" dirty="0"/>
              <a:t>1809, January: Portugal Battle of Corunna – Britain withdraws</a:t>
            </a:r>
          </a:p>
          <a:p>
            <a:r>
              <a:rPr lang="en-US" sz="1400" dirty="0"/>
              <a:t>14 October 1809 Austria defeated (Napoleon marries Marie Louise, daughter of Francis) 20% of their population has died</a:t>
            </a:r>
          </a:p>
          <a:p>
            <a:r>
              <a:rPr lang="en-US" sz="1400" dirty="0"/>
              <a:t> </a:t>
            </a:r>
          </a:p>
          <a:p>
            <a:r>
              <a:rPr lang="en-US" sz="1400" dirty="0"/>
              <a:t>1811: A few British/Allied victories after May: Almeida, </a:t>
            </a:r>
            <a:r>
              <a:rPr lang="en-US" sz="1400" dirty="0" err="1"/>
              <a:t>Albuera</a:t>
            </a:r>
            <a:r>
              <a:rPr lang="en-US" sz="1400" dirty="0"/>
              <a:t>, </a:t>
            </a:r>
            <a:r>
              <a:rPr lang="en-US" sz="1400" dirty="0" err="1"/>
              <a:t>Usagre</a:t>
            </a:r>
            <a:r>
              <a:rPr lang="en-US" sz="1400" dirty="0"/>
              <a:t>, </a:t>
            </a:r>
            <a:r>
              <a:rPr lang="en-US" sz="1400" dirty="0" err="1"/>
              <a:t>Arroy</a:t>
            </a:r>
            <a:r>
              <a:rPr lang="en-US" sz="1400" dirty="0"/>
              <a:t> dos </a:t>
            </a:r>
            <a:r>
              <a:rPr lang="en-US" sz="1400" dirty="0" err="1"/>
              <a:t>Molinos</a:t>
            </a:r>
            <a:r>
              <a:rPr lang="en-US" sz="1400" dirty="0"/>
              <a:t>, Ciudad Rodrigo (hue-dad Roderigo), Badajoz (bah-da-ho). Finally Salamanca – 22 July 1812 – decisive, liberation of Madrid 12 Aug 1812, Vitoria 21 June 1813 decisive, </a:t>
            </a:r>
            <a:r>
              <a:rPr lang="en-US" sz="1400" dirty="0" err="1"/>
              <a:t>Pyranees</a:t>
            </a:r>
            <a:r>
              <a:rPr lang="en-US" sz="1400" dirty="0"/>
              <a:t> 25 July 1813, there are more but Joseph B abdicates 11 Dec 1813, 10 April 1814 Battle of Toulouse. Wellesley gets word that Napoleon has abdicated in France. </a:t>
            </a:r>
          </a:p>
          <a:p>
            <a:r>
              <a:rPr lang="en-US" sz="1400" dirty="0"/>
              <a:t> </a:t>
            </a:r>
          </a:p>
          <a:p>
            <a:r>
              <a:rPr lang="en-US" sz="1400" dirty="0"/>
              <a:t>6</a:t>
            </a:r>
            <a:r>
              <a:rPr lang="en-US" sz="1400" baseline="30000" dirty="0"/>
              <a:t>th</a:t>
            </a:r>
            <a:r>
              <a:rPr lang="en-US" sz="1400" dirty="0"/>
              <a:t>: 1813-1814 Napoleon invades Russia in 1812. 650,000 (1/2 French), loses 370,000 casualties, 200,000 captured, comes back with 27,000 fit men. Everyone else (Austria, Prussia, Russia, the United Kingdom, Portugal, Sweden, Spain and a number of German states) join together to drive Napoleon out of Germany and then invade France. 6 April 1814 Napoleon defeated.</a:t>
            </a:r>
          </a:p>
          <a:p>
            <a:endParaRPr lang="en-US" sz="1200" dirty="0"/>
          </a:p>
        </p:txBody>
      </p:sp>
    </p:spTree>
    <p:extLst>
      <p:ext uri="{BB962C8B-B14F-4D97-AF65-F5344CB8AC3E}">
        <p14:creationId xmlns:p14="http://schemas.microsoft.com/office/powerpoint/2010/main" val="500097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8498" y="559838"/>
            <a:ext cx="7725747" cy="6124754"/>
          </a:xfrm>
          <a:prstGeom prst="rect">
            <a:avLst/>
          </a:prstGeom>
          <a:noFill/>
        </p:spPr>
        <p:txBody>
          <a:bodyPr wrap="square" rtlCol="0">
            <a:spAutoFit/>
          </a:bodyPr>
          <a:lstStyle/>
          <a:p>
            <a:r>
              <a:rPr lang="en-US" sz="1400" dirty="0"/>
              <a:t>Napoleonic Wars</a:t>
            </a:r>
          </a:p>
          <a:p>
            <a:r>
              <a:rPr lang="en-US" sz="1400" dirty="0"/>
              <a:t>3</a:t>
            </a:r>
            <a:r>
              <a:rPr lang="en-US" sz="1400" baseline="30000" dirty="0"/>
              <a:t>rd</a:t>
            </a:r>
            <a:r>
              <a:rPr lang="en-US" sz="1400" dirty="0"/>
              <a:t>: (1803-1806) Austria, Holy Roman Empire, Russia, Britain. Holy Roman Emperor Francis II abdicates, becomes Francis I of Austria, German buffer states set up (Confederation of the Rhine).</a:t>
            </a:r>
          </a:p>
          <a:p>
            <a:r>
              <a:rPr lang="en-US" sz="1400" dirty="0"/>
              <a:t> </a:t>
            </a:r>
          </a:p>
          <a:p>
            <a:r>
              <a:rPr lang="en-US" sz="1400" dirty="0"/>
              <a:t>4</a:t>
            </a:r>
            <a:r>
              <a:rPr lang="en-US" sz="1400" baseline="30000" dirty="0"/>
              <a:t>th</a:t>
            </a:r>
            <a:r>
              <a:rPr lang="en-US" sz="1400" dirty="0"/>
              <a:t>: 1806-1807 Prussia, Russia, Saxony, Sweden, and Great Britain. Prussia joins in 9 October 1806, overrun and defeated 14 October 1806. Russia signs Treaties of </a:t>
            </a:r>
            <a:r>
              <a:rPr lang="en-US" sz="1400" dirty="0" err="1"/>
              <a:t>Tilsit</a:t>
            </a:r>
            <a:r>
              <a:rPr lang="en-US" sz="1400" dirty="0"/>
              <a:t> July 1807 to become part of continental system. Prussia loses extensively (Jerome Bonaparte, Kingdom of Westphalia) Britain remains at war with France.</a:t>
            </a:r>
          </a:p>
          <a:p>
            <a:r>
              <a:rPr lang="en-US" sz="1400" dirty="0"/>
              <a:t> </a:t>
            </a:r>
          </a:p>
          <a:p>
            <a:r>
              <a:rPr lang="en-US" sz="1400" dirty="0"/>
              <a:t>1807: France comes to Spain to “support” them. June 1808, Joseph Bonaparte is placed on the throne in 1808. Franco-Spanish force invades Portugal. Peninsular War </a:t>
            </a:r>
            <a:r>
              <a:rPr lang="en-US" sz="1400" dirty="0" smtClean="0"/>
              <a:t>begins</a:t>
            </a:r>
            <a:endParaRPr lang="en-US" sz="1400" dirty="0"/>
          </a:p>
          <a:p>
            <a:r>
              <a:rPr lang="en-US" sz="1400" dirty="0"/>
              <a:t> </a:t>
            </a:r>
          </a:p>
          <a:p>
            <a:r>
              <a:rPr lang="en-US" sz="1400" dirty="0"/>
              <a:t>5</a:t>
            </a:r>
            <a:r>
              <a:rPr lang="en-US" sz="1400" baseline="30000" dirty="0"/>
              <a:t>th</a:t>
            </a:r>
            <a:r>
              <a:rPr lang="en-US" sz="1400" dirty="0"/>
              <a:t>: 1809 – Austria and Britain</a:t>
            </a:r>
          </a:p>
          <a:p>
            <a:r>
              <a:rPr lang="en-US" sz="1400" dirty="0"/>
              <a:t>1809, January: Portugal Battle of Corunna – Britain withdraws</a:t>
            </a:r>
          </a:p>
          <a:p>
            <a:r>
              <a:rPr lang="en-US" sz="1400" dirty="0"/>
              <a:t>14 October 1809 Austria defeated (Napoleon marries Marie Louise, daughter of Francis) 20% of their population has died</a:t>
            </a:r>
          </a:p>
          <a:p>
            <a:r>
              <a:rPr lang="en-US" sz="1400" dirty="0"/>
              <a:t> </a:t>
            </a:r>
          </a:p>
          <a:p>
            <a:r>
              <a:rPr lang="en-US" sz="1400" dirty="0"/>
              <a:t>1811: A few British/Allied victories after May: Almeida, </a:t>
            </a:r>
            <a:r>
              <a:rPr lang="en-US" sz="1400" dirty="0" err="1"/>
              <a:t>Albuera</a:t>
            </a:r>
            <a:r>
              <a:rPr lang="en-US" sz="1400" dirty="0"/>
              <a:t>, </a:t>
            </a:r>
            <a:r>
              <a:rPr lang="en-US" sz="1400" dirty="0" err="1"/>
              <a:t>Usagre</a:t>
            </a:r>
            <a:r>
              <a:rPr lang="en-US" sz="1400" dirty="0"/>
              <a:t>, </a:t>
            </a:r>
            <a:r>
              <a:rPr lang="en-US" sz="1400" dirty="0" err="1"/>
              <a:t>Arroy</a:t>
            </a:r>
            <a:r>
              <a:rPr lang="en-US" sz="1400" dirty="0"/>
              <a:t> dos </a:t>
            </a:r>
            <a:r>
              <a:rPr lang="en-US" sz="1400" dirty="0" err="1"/>
              <a:t>Molinos</a:t>
            </a:r>
            <a:r>
              <a:rPr lang="en-US" sz="1400" dirty="0"/>
              <a:t>, Ciudad Rodrigo (hue-dad Roderigo), Badajoz (bah-da-ho). Finally Salamanca – 22 July 1812 – decisive, liberation of Madrid 12 Aug 1812, Vitoria 21 June 1813 decisive, </a:t>
            </a:r>
            <a:r>
              <a:rPr lang="en-US" sz="1400" dirty="0" err="1"/>
              <a:t>Pyranees</a:t>
            </a:r>
            <a:r>
              <a:rPr lang="en-US" sz="1400" dirty="0"/>
              <a:t> 25 July 1813, there are more but Joseph B abdicates 11 Dec 1813, 10 April 1814 Battle of Toulouse. Wellesley gets word that Napoleon has abdicated in France. </a:t>
            </a:r>
          </a:p>
          <a:p>
            <a:r>
              <a:rPr lang="en-US" sz="1400" dirty="0"/>
              <a:t> </a:t>
            </a:r>
          </a:p>
          <a:p>
            <a:r>
              <a:rPr lang="en-US" sz="1400" dirty="0"/>
              <a:t>6</a:t>
            </a:r>
            <a:r>
              <a:rPr lang="en-US" sz="1400" baseline="30000" dirty="0"/>
              <a:t>th</a:t>
            </a:r>
            <a:r>
              <a:rPr lang="en-US" sz="1400" dirty="0"/>
              <a:t>: 1813-1814 Napoleon invades Russia in 1812. 650,000 (1/2 French), loses 370,000 casualties, 200,000 captured, comes back with 27,000 fit men. Everyone else (Austria, Prussia, Russia, the United Kingdom, Portugal, Sweden, Spain and a number of German states) join together to drive Napoleon out of Germany and then invade France. 6 April 1814 Napoleon defeated.</a:t>
            </a:r>
          </a:p>
          <a:p>
            <a:endParaRPr lang="en-US" sz="1400" dirty="0"/>
          </a:p>
        </p:txBody>
      </p:sp>
      <p:cxnSp>
        <p:nvCxnSpPr>
          <p:cNvPr id="4" name="Straight Connector 3"/>
          <p:cNvCxnSpPr/>
          <p:nvPr/>
        </p:nvCxnSpPr>
        <p:spPr>
          <a:xfrm>
            <a:off x="989045" y="746449"/>
            <a:ext cx="7053943" cy="5523721"/>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727788" y="765110"/>
            <a:ext cx="6774024" cy="569167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66678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37322"/>
            <a:ext cx="5018049" cy="6858000"/>
          </a:xfrm>
          <a:prstGeom prst="rect">
            <a:avLst/>
          </a:prstGeom>
        </p:spPr>
      </p:pic>
    </p:spTree>
    <p:extLst>
      <p:ext uri="{BB962C8B-B14F-4D97-AF65-F5344CB8AC3E}">
        <p14:creationId xmlns:p14="http://schemas.microsoft.com/office/powerpoint/2010/main" val="18433583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300" y="0"/>
            <a:ext cx="5089358" cy="6858000"/>
          </a:xfrm>
          <a:prstGeom prst="rect">
            <a:avLst/>
          </a:prstGeom>
        </p:spPr>
      </p:pic>
    </p:spTree>
    <p:extLst>
      <p:ext uri="{BB962C8B-B14F-4D97-AF65-F5344CB8AC3E}">
        <p14:creationId xmlns:p14="http://schemas.microsoft.com/office/powerpoint/2010/main" val="1603407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306" y="839755"/>
            <a:ext cx="8535280" cy="5131837"/>
          </a:xfrm>
          <a:prstGeom prst="rect">
            <a:avLst/>
          </a:prstGeom>
          <a:ln>
            <a:solidFill>
              <a:schemeClr val="accent1"/>
            </a:solidFill>
          </a:ln>
        </p:spPr>
      </p:pic>
      <p:sp>
        <p:nvSpPr>
          <p:cNvPr id="5" name="TextBox 4"/>
          <p:cNvSpPr txBox="1"/>
          <p:nvPr/>
        </p:nvSpPr>
        <p:spPr>
          <a:xfrm>
            <a:off x="3894614" y="6344816"/>
            <a:ext cx="5249386" cy="369332"/>
          </a:xfrm>
          <a:prstGeom prst="rect">
            <a:avLst/>
          </a:prstGeom>
          <a:noFill/>
        </p:spPr>
        <p:txBody>
          <a:bodyPr wrap="none" rtlCol="0">
            <a:spAutoFit/>
          </a:bodyPr>
          <a:lstStyle/>
          <a:p>
            <a:r>
              <a:rPr lang="en-US" smtClean="0"/>
              <a:t>1775-1800, Linen </a:t>
            </a:r>
            <a:r>
              <a:rPr lang="en-US" dirty="0" smtClean="0"/>
              <a:t>drawers</a:t>
            </a:r>
            <a:r>
              <a:rPr lang="en-US" smtClean="0"/>
              <a:t>, Victoria and Albert Museum</a:t>
            </a:r>
            <a:endParaRPr lang="en-US"/>
          </a:p>
        </p:txBody>
      </p:sp>
    </p:spTree>
    <p:extLst>
      <p:ext uri="{BB962C8B-B14F-4D97-AF65-F5344CB8AC3E}">
        <p14:creationId xmlns:p14="http://schemas.microsoft.com/office/powerpoint/2010/main" val="3582604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94" r="618" b="14286"/>
          <a:stretch/>
        </p:blipFill>
        <p:spPr>
          <a:xfrm>
            <a:off x="282511" y="373224"/>
            <a:ext cx="8637554" cy="6083560"/>
          </a:xfrm>
          <a:prstGeom prst="rect">
            <a:avLst/>
          </a:prstGeom>
          <a:ln>
            <a:solidFill>
              <a:schemeClr val="accent1"/>
            </a:solidFill>
          </a:ln>
        </p:spPr>
      </p:pic>
    </p:spTree>
    <p:extLst>
      <p:ext uri="{BB962C8B-B14F-4D97-AF65-F5344CB8AC3E}">
        <p14:creationId xmlns:p14="http://schemas.microsoft.com/office/powerpoint/2010/main" val="5891211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7613542" cy="6858000"/>
          </a:xfrm>
          <a:prstGeom prst="rect">
            <a:avLst/>
          </a:prstGeom>
        </p:spPr>
      </p:pic>
    </p:spTree>
    <p:extLst>
      <p:ext uri="{BB962C8B-B14F-4D97-AF65-F5344CB8AC3E}">
        <p14:creationId xmlns:p14="http://schemas.microsoft.com/office/powerpoint/2010/main" val="7013119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788" y="261257"/>
            <a:ext cx="7755690" cy="6368148"/>
          </a:xfrm>
          <a:prstGeom prst="rect">
            <a:avLst/>
          </a:prstGeom>
          <a:ln>
            <a:solidFill>
              <a:schemeClr val="accent1"/>
            </a:solidFill>
          </a:ln>
        </p:spPr>
      </p:pic>
    </p:spTree>
    <p:extLst>
      <p:ext uri="{BB962C8B-B14F-4D97-AF65-F5344CB8AC3E}">
        <p14:creationId xmlns:p14="http://schemas.microsoft.com/office/powerpoint/2010/main" val="20178472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5700" y="0"/>
            <a:ext cx="4284711" cy="6858000"/>
          </a:xfrm>
          <a:prstGeom prst="rect">
            <a:avLst/>
          </a:prstGeom>
          <a:ln>
            <a:solidFill>
              <a:schemeClr val="accent1"/>
            </a:solidFill>
          </a:ln>
        </p:spPr>
      </p:pic>
    </p:spTree>
    <p:extLst>
      <p:ext uri="{BB962C8B-B14F-4D97-AF65-F5344CB8AC3E}">
        <p14:creationId xmlns:p14="http://schemas.microsoft.com/office/powerpoint/2010/main" val="5091573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kermann_mouning_eveningdress1817_f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100736" cy="4961177"/>
          </a:xfrm>
          <a:prstGeom prst="rect">
            <a:avLst/>
          </a:prstGeom>
        </p:spPr>
      </p:pic>
      <p:pic>
        <p:nvPicPr>
          <p:cNvPr id="4" name="Picture 3"/>
          <p:cNvPicPr>
            <a:picLocks noChangeAspect="1"/>
          </p:cNvPicPr>
          <p:nvPr/>
        </p:nvPicPr>
        <p:blipFill>
          <a:blip r:embed="rId4"/>
          <a:stretch>
            <a:fillRect/>
          </a:stretch>
        </p:blipFill>
        <p:spPr>
          <a:xfrm>
            <a:off x="5557349" y="0"/>
            <a:ext cx="3446951" cy="5112004"/>
          </a:xfrm>
          <a:prstGeom prst="rect">
            <a:avLst/>
          </a:prstGeom>
        </p:spPr>
      </p:pic>
      <p:pic>
        <p:nvPicPr>
          <p:cNvPr id="3" name="Picture 2"/>
          <p:cNvPicPr>
            <a:picLocks noChangeAspect="1"/>
          </p:cNvPicPr>
          <p:nvPr/>
        </p:nvPicPr>
        <p:blipFill>
          <a:blip r:embed="rId5"/>
          <a:stretch>
            <a:fillRect/>
          </a:stretch>
        </p:blipFill>
        <p:spPr>
          <a:xfrm>
            <a:off x="6273800" y="4699000"/>
            <a:ext cx="2870200" cy="2159000"/>
          </a:xfrm>
          <a:prstGeom prst="rect">
            <a:avLst/>
          </a:prstGeom>
        </p:spPr>
      </p:pic>
      <p:pic>
        <p:nvPicPr>
          <p:cNvPr id="7" name="Picture 6" descr="1810s-nancyreg-mourning-unattrib.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6251" y="220276"/>
            <a:ext cx="3089490" cy="4478724"/>
          </a:xfrm>
          <a:prstGeom prst="rect">
            <a:avLst/>
          </a:prstGeom>
        </p:spPr>
      </p:pic>
    </p:spTree>
    <p:extLst>
      <p:ext uri="{BB962C8B-B14F-4D97-AF65-F5344CB8AC3E}">
        <p14:creationId xmlns:p14="http://schemas.microsoft.com/office/powerpoint/2010/main" val="20004388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8100" y="0"/>
            <a:ext cx="3985757" cy="6858000"/>
          </a:xfrm>
          <a:prstGeom prst="rect">
            <a:avLst/>
          </a:prstGeom>
          <a:ln>
            <a:solidFill>
              <a:schemeClr val="accent1"/>
            </a:solidFill>
          </a:ln>
        </p:spPr>
      </p:pic>
      <p:sp>
        <p:nvSpPr>
          <p:cNvPr id="3" name="TextBox 2"/>
          <p:cNvSpPr txBox="1"/>
          <p:nvPr/>
        </p:nvSpPr>
        <p:spPr>
          <a:xfrm>
            <a:off x="6941977" y="2127380"/>
            <a:ext cx="1866122" cy="1200329"/>
          </a:xfrm>
          <a:prstGeom prst="rect">
            <a:avLst/>
          </a:prstGeom>
          <a:noFill/>
        </p:spPr>
        <p:txBody>
          <a:bodyPr wrap="square" rtlCol="0">
            <a:spAutoFit/>
          </a:bodyPr>
          <a:lstStyle/>
          <a:p>
            <a:r>
              <a:rPr lang="en-US" sz="2400" dirty="0" smtClean="0"/>
              <a:t>Walking Dress, Sept. 1809</a:t>
            </a:r>
            <a:endParaRPr lang="en-US" sz="2400" dirty="0"/>
          </a:p>
        </p:txBody>
      </p:sp>
    </p:spTree>
    <p:extLst>
      <p:ext uri="{BB962C8B-B14F-4D97-AF65-F5344CB8AC3E}">
        <p14:creationId xmlns:p14="http://schemas.microsoft.com/office/powerpoint/2010/main" val="15860734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874" y="0"/>
            <a:ext cx="4002424" cy="6858000"/>
          </a:xfrm>
          <a:prstGeom prst="rect">
            <a:avLst/>
          </a:prstGeom>
          <a:ln>
            <a:solidFill>
              <a:schemeClr val="accent1"/>
            </a:solidFill>
          </a:ln>
        </p:spPr>
      </p:pic>
      <p:sp>
        <p:nvSpPr>
          <p:cNvPr id="3" name="TextBox 2"/>
          <p:cNvSpPr txBox="1"/>
          <p:nvPr/>
        </p:nvSpPr>
        <p:spPr>
          <a:xfrm>
            <a:off x="5617030" y="1903445"/>
            <a:ext cx="2836506" cy="1200329"/>
          </a:xfrm>
          <a:prstGeom prst="rect">
            <a:avLst/>
          </a:prstGeom>
          <a:noFill/>
        </p:spPr>
        <p:txBody>
          <a:bodyPr wrap="square" rtlCol="0">
            <a:spAutoFit/>
          </a:bodyPr>
          <a:lstStyle/>
          <a:p>
            <a:r>
              <a:rPr lang="en-US" sz="2400" dirty="0" smtClean="0"/>
              <a:t>Dec. 1817</a:t>
            </a:r>
          </a:p>
          <a:p>
            <a:r>
              <a:rPr lang="en-US" sz="2400" dirty="0" smtClean="0"/>
              <a:t>Mourning for Princess Charlotte</a:t>
            </a:r>
            <a:endParaRPr lang="en-US" sz="2400" dirty="0"/>
          </a:p>
        </p:txBody>
      </p:sp>
    </p:spTree>
    <p:extLst>
      <p:ext uri="{BB962C8B-B14F-4D97-AF65-F5344CB8AC3E}">
        <p14:creationId xmlns:p14="http://schemas.microsoft.com/office/powerpoint/2010/main" val="16365035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5400" y="0"/>
            <a:ext cx="4002424" cy="6858000"/>
          </a:xfrm>
          <a:prstGeom prst="rect">
            <a:avLst/>
          </a:prstGeom>
        </p:spPr>
      </p:pic>
    </p:spTree>
    <p:extLst>
      <p:ext uri="{BB962C8B-B14F-4D97-AF65-F5344CB8AC3E}">
        <p14:creationId xmlns:p14="http://schemas.microsoft.com/office/powerpoint/2010/main" val="17907714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530" y="0"/>
            <a:ext cx="3909372" cy="6858000"/>
          </a:xfrm>
          <a:prstGeom prst="rect">
            <a:avLst/>
          </a:prstGeom>
          <a:ln>
            <a:solidFill>
              <a:schemeClr val="accent1"/>
            </a:solidFill>
          </a:ln>
        </p:spPr>
      </p:pic>
      <p:sp>
        <p:nvSpPr>
          <p:cNvPr id="4" name="TextBox 3"/>
          <p:cNvSpPr txBox="1"/>
          <p:nvPr/>
        </p:nvSpPr>
        <p:spPr>
          <a:xfrm>
            <a:off x="4646645" y="653140"/>
            <a:ext cx="3750906" cy="4524315"/>
          </a:xfrm>
          <a:prstGeom prst="rect">
            <a:avLst/>
          </a:prstGeom>
          <a:noFill/>
        </p:spPr>
        <p:txBody>
          <a:bodyPr wrap="square" rtlCol="0">
            <a:spAutoFit/>
          </a:bodyPr>
          <a:lstStyle/>
          <a:p>
            <a:r>
              <a:rPr lang="en-US" sz="2400" dirty="0"/>
              <a:t>To Martha Lloyd, 2 Sept 1814 – </a:t>
            </a:r>
            <a:r>
              <a:rPr lang="en-US" sz="2400" dirty="0" err="1"/>
              <a:t>coloured</a:t>
            </a:r>
            <a:r>
              <a:rPr lang="en-US" sz="2400" dirty="0"/>
              <a:t> petticoats with braces over white </a:t>
            </a:r>
            <a:r>
              <a:rPr lang="en-US" sz="2400" dirty="0" err="1"/>
              <a:t>spencers</a:t>
            </a:r>
            <a:r>
              <a:rPr lang="en-US" sz="2400" dirty="0"/>
              <a:t> and enormous bonnets upon the full stretch are quite entertaining. It seems to me a more marked change that one has lately seen…waists short…bosoms covered</a:t>
            </a:r>
            <a:r>
              <a:rPr lang="en-US" sz="2400" dirty="0" smtClean="0"/>
              <a:t>… petticoats </a:t>
            </a:r>
            <a:r>
              <a:rPr lang="en-US" sz="2400" dirty="0"/>
              <a:t>short &amp; generally, </a:t>
            </a:r>
            <a:r>
              <a:rPr lang="en-US" sz="2400" dirty="0" err="1"/>
              <a:t>tho</a:t>
            </a:r>
            <a:r>
              <a:rPr lang="en-US" sz="2400" dirty="0"/>
              <a:t>’ not always, flounced…</a:t>
            </a:r>
          </a:p>
          <a:p>
            <a:endParaRPr lang="en-US" sz="2400" dirty="0"/>
          </a:p>
        </p:txBody>
      </p:sp>
      <p:sp>
        <p:nvSpPr>
          <p:cNvPr id="5" name="TextBox 4"/>
          <p:cNvSpPr txBox="1"/>
          <p:nvPr/>
        </p:nvSpPr>
        <p:spPr>
          <a:xfrm>
            <a:off x="4516016" y="6382139"/>
            <a:ext cx="3580917" cy="461665"/>
          </a:xfrm>
          <a:prstGeom prst="rect">
            <a:avLst/>
          </a:prstGeom>
          <a:noFill/>
        </p:spPr>
        <p:txBody>
          <a:bodyPr wrap="none" rtlCol="0">
            <a:spAutoFit/>
          </a:bodyPr>
          <a:lstStyle/>
          <a:p>
            <a:r>
              <a:rPr lang="en-US" sz="2400" dirty="0" smtClean="0"/>
              <a:t>August 1814, Walking Dress</a:t>
            </a:r>
            <a:endParaRPr lang="en-US" sz="2400" dirty="0"/>
          </a:p>
        </p:txBody>
      </p:sp>
    </p:spTree>
    <p:extLst>
      <p:ext uri="{BB962C8B-B14F-4D97-AF65-F5344CB8AC3E}">
        <p14:creationId xmlns:p14="http://schemas.microsoft.com/office/powerpoint/2010/main" val="19221906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0" y="482600"/>
            <a:ext cx="4826000" cy="5880100"/>
          </a:xfrm>
          <a:prstGeom prst="rect">
            <a:avLst/>
          </a:prstGeom>
        </p:spPr>
      </p:pic>
    </p:spTree>
    <p:extLst>
      <p:ext uri="{BB962C8B-B14F-4D97-AF65-F5344CB8AC3E}">
        <p14:creationId xmlns:p14="http://schemas.microsoft.com/office/powerpoint/2010/main" val="13464884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0"/>
            <a:ext cx="9144000" cy="4058041"/>
          </a:xfrm>
          <a:prstGeom prst="rect">
            <a:avLst/>
          </a:prstGeom>
        </p:spPr>
      </p:pic>
      <p:sp>
        <p:nvSpPr>
          <p:cNvPr id="4" name="TextBox 3"/>
          <p:cNvSpPr txBox="1"/>
          <p:nvPr/>
        </p:nvSpPr>
        <p:spPr>
          <a:xfrm>
            <a:off x="1250302" y="6307494"/>
            <a:ext cx="8108566" cy="369332"/>
          </a:xfrm>
          <a:prstGeom prst="rect">
            <a:avLst/>
          </a:prstGeom>
          <a:noFill/>
        </p:spPr>
        <p:txBody>
          <a:bodyPr wrap="none" rtlCol="0">
            <a:spAutoFit/>
          </a:bodyPr>
          <a:lstStyle/>
          <a:p>
            <a:r>
              <a:rPr lang="en-US" dirty="0" smtClean="0"/>
              <a:t>William and George Brummell as </a:t>
            </a:r>
            <a:r>
              <a:rPr lang="en-US" dirty="0" err="1" smtClean="0"/>
              <a:t>Montem</a:t>
            </a:r>
            <a:r>
              <a:rPr lang="en-US" dirty="0" smtClean="0"/>
              <a:t> </a:t>
            </a:r>
            <a:r>
              <a:rPr lang="en-US" dirty="0" err="1" smtClean="0"/>
              <a:t>Polemen</a:t>
            </a:r>
            <a:r>
              <a:rPr lang="en-US" dirty="0"/>
              <a:t> </a:t>
            </a:r>
            <a:r>
              <a:rPr lang="en-US" dirty="0" smtClean="0"/>
              <a:t>(from Ian Kelley, </a:t>
            </a:r>
            <a:r>
              <a:rPr lang="en-US" i="1" dirty="0" smtClean="0"/>
              <a:t>Beau Brummell</a:t>
            </a:r>
            <a:r>
              <a:rPr lang="en-US" dirty="0" smtClean="0"/>
              <a:t> )</a:t>
            </a:r>
            <a:endParaRPr lang="en-US" dirty="0"/>
          </a:p>
        </p:txBody>
      </p:sp>
    </p:spTree>
    <p:extLst>
      <p:ext uri="{BB962C8B-B14F-4D97-AF65-F5344CB8AC3E}">
        <p14:creationId xmlns:p14="http://schemas.microsoft.com/office/powerpoint/2010/main" val="2229180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62" y="651587"/>
            <a:ext cx="8379897" cy="3901751"/>
          </a:xfrm>
          <a:prstGeom prst="rect">
            <a:avLst/>
          </a:prstGeom>
        </p:spPr>
      </p:pic>
    </p:spTree>
    <p:extLst>
      <p:ext uri="{BB962C8B-B14F-4D97-AF65-F5344CB8AC3E}">
        <p14:creationId xmlns:p14="http://schemas.microsoft.com/office/powerpoint/2010/main" val="2483373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76" y="0"/>
            <a:ext cx="7751924" cy="6616208"/>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169" t="11973" r="10839" b="17007"/>
          <a:stretch/>
        </p:blipFill>
        <p:spPr>
          <a:xfrm>
            <a:off x="4417138" y="541176"/>
            <a:ext cx="3875962" cy="6168452"/>
          </a:xfrm>
          <a:prstGeom prst="rect">
            <a:avLst/>
          </a:prstGeom>
        </p:spPr>
      </p:pic>
    </p:spTree>
    <p:extLst>
      <p:ext uri="{BB962C8B-B14F-4D97-AF65-F5344CB8AC3E}">
        <p14:creationId xmlns:p14="http://schemas.microsoft.com/office/powerpoint/2010/main" val="12444430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660" y="0"/>
            <a:ext cx="4088979" cy="6858000"/>
          </a:xfrm>
          <a:prstGeom prst="rect">
            <a:avLst/>
          </a:prstGeom>
          <a:ln>
            <a:solidFill>
              <a:schemeClr val="accent1"/>
            </a:solidFill>
          </a:ln>
        </p:spPr>
      </p:pic>
      <p:sp>
        <p:nvSpPr>
          <p:cNvPr id="3" name="TextBox 2"/>
          <p:cNvSpPr txBox="1"/>
          <p:nvPr/>
        </p:nvSpPr>
        <p:spPr>
          <a:xfrm>
            <a:off x="6158204" y="2034073"/>
            <a:ext cx="2081019" cy="1200329"/>
          </a:xfrm>
          <a:prstGeom prst="rect">
            <a:avLst/>
          </a:prstGeom>
          <a:noFill/>
        </p:spPr>
        <p:txBody>
          <a:bodyPr wrap="none" rtlCol="0">
            <a:spAutoFit/>
          </a:bodyPr>
          <a:lstStyle/>
          <a:p>
            <a:r>
              <a:rPr lang="en-US" sz="2400" dirty="0" smtClean="0"/>
              <a:t>Sept. 1812, </a:t>
            </a:r>
          </a:p>
          <a:p>
            <a:r>
              <a:rPr lang="en-US" sz="2400" dirty="0" smtClean="0"/>
              <a:t>Walking Dress,</a:t>
            </a:r>
          </a:p>
          <a:p>
            <a:r>
              <a:rPr lang="en-US" sz="2400" dirty="0" smtClean="0"/>
              <a:t>Wellington Hat</a:t>
            </a:r>
            <a:endParaRPr lang="en-US" sz="2400" dirty="0"/>
          </a:p>
        </p:txBody>
      </p:sp>
    </p:spTree>
    <p:extLst>
      <p:ext uri="{BB962C8B-B14F-4D97-AF65-F5344CB8AC3E}">
        <p14:creationId xmlns:p14="http://schemas.microsoft.com/office/powerpoint/2010/main" val="14057192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75" y="0"/>
            <a:ext cx="5476121" cy="6858000"/>
          </a:xfrm>
          <a:prstGeom prst="rect">
            <a:avLst/>
          </a:prstGeom>
          <a:ln>
            <a:solidFill>
              <a:schemeClr val="accent1"/>
            </a:solidFill>
          </a:ln>
        </p:spPr>
      </p:pic>
      <p:sp>
        <p:nvSpPr>
          <p:cNvPr id="4" name="TextBox 3"/>
          <p:cNvSpPr txBox="1"/>
          <p:nvPr/>
        </p:nvSpPr>
        <p:spPr>
          <a:xfrm>
            <a:off x="6176865" y="2220684"/>
            <a:ext cx="2743201" cy="2246769"/>
          </a:xfrm>
          <a:prstGeom prst="rect">
            <a:avLst/>
          </a:prstGeom>
          <a:noFill/>
        </p:spPr>
        <p:txBody>
          <a:bodyPr wrap="square" rtlCol="0">
            <a:spAutoFit/>
          </a:bodyPr>
          <a:lstStyle/>
          <a:p>
            <a:r>
              <a:rPr lang="en-US" sz="2800" dirty="0" smtClean="0"/>
              <a:t>A monthly mix of p</a:t>
            </a:r>
            <a:r>
              <a:rPr lang="en-US" sz="2800" dirty="0" smtClean="0"/>
              <a:t>olitics,  war news, fashion, </a:t>
            </a:r>
            <a:r>
              <a:rPr lang="en-US" sz="2800" dirty="0" smtClean="0"/>
              <a:t>and clothing named for battles.</a:t>
            </a:r>
            <a:endParaRPr lang="en-US" sz="2800" dirty="0"/>
          </a:p>
        </p:txBody>
      </p:sp>
    </p:spTree>
    <p:extLst>
      <p:ext uri="{BB962C8B-B14F-4D97-AF65-F5344CB8AC3E}">
        <p14:creationId xmlns:p14="http://schemas.microsoft.com/office/powerpoint/2010/main" val="13929963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0"/>
            <a:ext cx="4020678" cy="6858000"/>
          </a:xfrm>
          <a:prstGeom prst="rect">
            <a:avLst/>
          </a:prstGeom>
          <a:ln>
            <a:solidFill>
              <a:schemeClr val="accent1"/>
            </a:solidFill>
          </a:ln>
        </p:spPr>
      </p:pic>
      <p:sp>
        <p:nvSpPr>
          <p:cNvPr id="3" name="TextBox 2"/>
          <p:cNvSpPr txBox="1"/>
          <p:nvPr/>
        </p:nvSpPr>
        <p:spPr>
          <a:xfrm>
            <a:off x="6662057" y="2388637"/>
            <a:ext cx="1996751" cy="830997"/>
          </a:xfrm>
          <a:prstGeom prst="rect">
            <a:avLst/>
          </a:prstGeom>
          <a:noFill/>
        </p:spPr>
        <p:txBody>
          <a:bodyPr wrap="square" rtlCol="0">
            <a:spAutoFit/>
          </a:bodyPr>
          <a:lstStyle/>
          <a:p>
            <a:r>
              <a:rPr lang="en-US" sz="2400" dirty="0" smtClean="0"/>
              <a:t>Jan. 1812, Carriage Dress</a:t>
            </a:r>
            <a:endParaRPr lang="en-US" sz="2400" dirty="0"/>
          </a:p>
        </p:txBody>
      </p:sp>
    </p:spTree>
    <p:extLst>
      <p:ext uri="{BB962C8B-B14F-4D97-AF65-F5344CB8AC3E}">
        <p14:creationId xmlns:p14="http://schemas.microsoft.com/office/powerpoint/2010/main" val="2127901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419" y="0"/>
            <a:ext cx="4088979" cy="6858000"/>
          </a:xfrm>
          <a:prstGeom prst="rect">
            <a:avLst/>
          </a:prstGeom>
          <a:ln>
            <a:solidFill>
              <a:schemeClr val="accent1"/>
            </a:solidFill>
          </a:ln>
        </p:spPr>
      </p:pic>
      <p:sp>
        <p:nvSpPr>
          <p:cNvPr id="3" name="TextBox 2"/>
          <p:cNvSpPr txBox="1"/>
          <p:nvPr/>
        </p:nvSpPr>
        <p:spPr>
          <a:xfrm>
            <a:off x="5766318" y="2146041"/>
            <a:ext cx="2780523" cy="1200329"/>
          </a:xfrm>
          <a:prstGeom prst="rect">
            <a:avLst/>
          </a:prstGeom>
          <a:noFill/>
        </p:spPr>
        <p:txBody>
          <a:bodyPr wrap="square" rtlCol="0">
            <a:spAutoFit/>
          </a:bodyPr>
          <a:lstStyle/>
          <a:p>
            <a:r>
              <a:rPr lang="en-US" sz="2400" dirty="0" smtClean="0"/>
              <a:t>Nov. 1812</a:t>
            </a:r>
          </a:p>
          <a:p>
            <a:r>
              <a:rPr lang="en-US" sz="2400" dirty="0" smtClean="0"/>
              <a:t>Parisian Opera Dress, Imperial Helmet</a:t>
            </a:r>
            <a:endParaRPr lang="en-US" sz="2400" dirty="0"/>
          </a:p>
        </p:txBody>
      </p:sp>
    </p:spTree>
    <p:extLst>
      <p:ext uri="{BB962C8B-B14F-4D97-AF65-F5344CB8AC3E}">
        <p14:creationId xmlns:p14="http://schemas.microsoft.com/office/powerpoint/2010/main" val="11844215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71" y="0"/>
            <a:ext cx="3864429" cy="6858000"/>
          </a:xfrm>
          <a:prstGeom prst="rect">
            <a:avLst/>
          </a:prstGeom>
          <a:ln>
            <a:solidFill>
              <a:schemeClr val="accent1"/>
            </a:solidFill>
          </a:ln>
        </p:spPr>
      </p:pic>
      <p:sp>
        <p:nvSpPr>
          <p:cNvPr id="3" name="TextBox 2"/>
          <p:cNvSpPr txBox="1"/>
          <p:nvPr/>
        </p:nvSpPr>
        <p:spPr>
          <a:xfrm>
            <a:off x="5803641" y="2459504"/>
            <a:ext cx="2239347" cy="1938992"/>
          </a:xfrm>
          <a:prstGeom prst="rect">
            <a:avLst/>
          </a:prstGeom>
          <a:noFill/>
        </p:spPr>
        <p:txBody>
          <a:bodyPr wrap="square" rtlCol="0">
            <a:spAutoFit/>
          </a:bodyPr>
          <a:lstStyle/>
          <a:p>
            <a:r>
              <a:rPr lang="en-US" sz="2400" dirty="0" smtClean="0"/>
              <a:t>Feb. 1813</a:t>
            </a:r>
          </a:p>
          <a:p>
            <a:r>
              <a:rPr lang="en-US" sz="2400" dirty="0" smtClean="0"/>
              <a:t>Morning Dress</a:t>
            </a:r>
          </a:p>
          <a:p>
            <a:r>
              <a:rPr lang="en-US" sz="2400" dirty="0" smtClean="0"/>
              <a:t>Prussian Hussar Cloak, Moorish Turban</a:t>
            </a:r>
            <a:endParaRPr lang="en-US" sz="2400" dirty="0"/>
          </a:p>
        </p:txBody>
      </p:sp>
    </p:spTree>
    <p:extLst>
      <p:ext uri="{BB962C8B-B14F-4D97-AF65-F5344CB8AC3E}">
        <p14:creationId xmlns:p14="http://schemas.microsoft.com/office/powerpoint/2010/main" val="4983858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148" y="0"/>
            <a:ext cx="3864429" cy="6858000"/>
          </a:xfrm>
          <a:prstGeom prst="rect">
            <a:avLst/>
          </a:prstGeom>
          <a:ln>
            <a:solidFill>
              <a:schemeClr val="accent1"/>
            </a:solidFill>
          </a:ln>
        </p:spPr>
      </p:pic>
      <p:sp>
        <p:nvSpPr>
          <p:cNvPr id="3" name="TextBox 2"/>
          <p:cNvSpPr txBox="1"/>
          <p:nvPr/>
        </p:nvSpPr>
        <p:spPr>
          <a:xfrm>
            <a:off x="5094515" y="2202024"/>
            <a:ext cx="3710696" cy="1938992"/>
          </a:xfrm>
          <a:prstGeom prst="rect">
            <a:avLst/>
          </a:prstGeom>
          <a:noFill/>
        </p:spPr>
        <p:txBody>
          <a:bodyPr wrap="none" rtlCol="0">
            <a:spAutoFit/>
          </a:bodyPr>
          <a:lstStyle/>
          <a:p>
            <a:r>
              <a:rPr lang="en-US" sz="2400" dirty="0" smtClean="0"/>
              <a:t>June 1813, </a:t>
            </a:r>
          </a:p>
          <a:p>
            <a:r>
              <a:rPr lang="en-US" sz="2400" dirty="0" smtClean="0"/>
              <a:t>Evening Ball Dress</a:t>
            </a:r>
          </a:p>
          <a:p>
            <a:r>
              <a:rPr lang="en-US" sz="2400" dirty="0" smtClean="0"/>
              <a:t>Grecian Round Robe,</a:t>
            </a:r>
          </a:p>
          <a:p>
            <a:r>
              <a:rPr lang="en-US" sz="2400" dirty="0" smtClean="0"/>
              <a:t>Beads and Pearls </a:t>
            </a:r>
            <a:r>
              <a:rPr lang="en-US" sz="2400" i="1" dirty="0" err="1" smtClean="0"/>
              <a:t>à</a:t>
            </a:r>
            <a:r>
              <a:rPr lang="en-US" sz="2400" i="1" dirty="0" smtClean="0"/>
              <a:t> la </a:t>
            </a:r>
            <a:r>
              <a:rPr lang="en-US" sz="2400" i="1" dirty="0" err="1" smtClean="0"/>
              <a:t>militaire</a:t>
            </a:r>
            <a:endParaRPr lang="en-US" sz="2400" i="1" dirty="0" smtClean="0"/>
          </a:p>
          <a:p>
            <a:r>
              <a:rPr lang="en-US" sz="2400" dirty="0" smtClean="0"/>
              <a:t>Indian Turban</a:t>
            </a:r>
            <a:endParaRPr lang="en-US" sz="2400" dirty="0"/>
          </a:p>
        </p:txBody>
      </p:sp>
    </p:spTree>
    <p:extLst>
      <p:ext uri="{BB962C8B-B14F-4D97-AF65-F5344CB8AC3E}">
        <p14:creationId xmlns:p14="http://schemas.microsoft.com/office/powerpoint/2010/main" val="4504956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900" y="0"/>
            <a:ext cx="4629613" cy="6858000"/>
          </a:xfrm>
          <a:prstGeom prst="rect">
            <a:avLst/>
          </a:prstGeom>
          <a:ln>
            <a:solidFill>
              <a:schemeClr val="accent1"/>
            </a:solidFill>
          </a:ln>
        </p:spPr>
      </p:pic>
      <p:sp>
        <p:nvSpPr>
          <p:cNvPr id="3" name="TextBox 2"/>
          <p:cNvSpPr txBox="1"/>
          <p:nvPr/>
        </p:nvSpPr>
        <p:spPr>
          <a:xfrm>
            <a:off x="7240555" y="3284376"/>
            <a:ext cx="753411" cy="461665"/>
          </a:xfrm>
          <a:prstGeom prst="rect">
            <a:avLst/>
          </a:prstGeom>
          <a:noFill/>
        </p:spPr>
        <p:txBody>
          <a:bodyPr wrap="none" rtlCol="0">
            <a:spAutoFit/>
          </a:bodyPr>
          <a:lstStyle/>
          <a:p>
            <a:r>
              <a:rPr lang="en-US" sz="2400" dirty="0" smtClean="0"/>
              <a:t>1812</a:t>
            </a:r>
          </a:p>
        </p:txBody>
      </p:sp>
    </p:spTree>
    <p:extLst>
      <p:ext uri="{BB962C8B-B14F-4D97-AF65-F5344CB8AC3E}">
        <p14:creationId xmlns:p14="http://schemas.microsoft.com/office/powerpoint/2010/main" val="4668806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5790181"/>
          </a:xfrm>
          <a:prstGeom prst="rect">
            <a:avLst/>
          </a:prstGeom>
          <a:ln>
            <a:solidFill>
              <a:schemeClr val="accent1"/>
            </a:solidFill>
          </a:ln>
        </p:spPr>
      </p:pic>
      <p:sp>
        <p:nvSpPr>
          <p:cNvPr id="5" name="TextBox 4"/>
          <p:cNvSpPr txBox="1"/>
          <p:nvPr/>
        </p:nvSpPr>
        <p:spPr>
          <a:xfrm>
            <a:off x="7744407" y="6396335"/>
            <a:ext cx="758349" cy="461665"/>
          </a:xfrm>
          <a:prstGeom prst="rect">
            <a:avLst/>
          </a:prstGeom>
          <a:noFill/>
        </p:spPr>
        <p:txBody>
          <a:bodyPr wrap="none" rtlCol="0">
            <a:spAutoFit/>
          </a:bodyPr>
          <a:lstStyle/>
          <a:p>
            <a:r>
              <a:rPr lang="en-US" sz="2400" dirty="0" smtClean="0"/>
              <a:t>1815</a:t>
            </a:r>
            <a:endParaRPr lang="en-US" sz="2400" dirty="0"/>
          </a:p>
        </p:txBody>
      </p:sp>
    </p:spTree>
    <p:extLst>
      <p:ext uri="{BB962C8B-B14F-4D97-AF65-F5344CB8AC3E}">
        <p14:creationId xmlns:p14="http://schemas.microsoft.com/office/powerpoint/2010/main" val="1147201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0" y="0"/>
            <a:ext cx="4971609" cy="6858000"/>
          </a:xfrm>
          <a:prstGeom prst="rect">
            <a:avLst/>
          </a:prstGeom>
        </p:spPr>
      </p:pic>
    </p:spTree>
    <p:extLst>
      <p:ext uri="{BB962C8B-B14F-4D97-AF65-F5344CB8AC3E}">
        <p14:creationId xmlns:p14="http://schemas.microsoft.com/office/powerpoint/2010/main" val="49195843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3800819" cy="6858000"/>
          </a:xfrm>
          <a:prstGeom prst="rect">
            <a:avLst/>
          </a:prstGeom>
        </p:spPr>
      </p:pic>
      <p:sp>
        <p:nvSpPr>
          <p:cNvPr id="3" name="TextBox 2"/>
          <p:cNvSpPr txBox="1"/>
          <p:nvPr/>
        </p:nvSpPr>
        <p:spPr>
          <a:xfrm>
            <a:off x="7109927" y="2892490"/>
            <a:ext cx="744756" cy="461665"/>
          </a:xfrm>
          <a:prstGeom prst="rect">
            <a:avLst/>
          </a:prstGeom>
          <a:noFill/>
        </p:spPr>
        <p:txBody>
          <a:bodyPr wrap="none" rtlCol="0">
            <a:spAutoFit/>
          </a:bodyPr>
          <a:lstStyle/>
          <a:p>
            <a:r>
              <a:rPr lang="en-US" sz="2400" dirty="0" smtClean="0"/>
              <a:t>1816</a:t>
            </a:r>
            <a:endParaRPr lang="en-US" sz="2400" dirty="0"/>
          </a:p>
        </p:txBody>
      </p:sp>
    </p:spTree>
    <p:extLst>
      <p:ext uri="{BB962C8B-B14F-4D97-AF65-F5344CB8AC3E}">
        <p14:creationId xmlns:p14="http://schemas.microsoft.com/office/powerpoint/2010/main" val="60737832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502" y="0"/>
            <a:ext cx="5007580" cy="6858000"/>
          </a:xfrm>
          <a:prstGeom prst="rect">
            <a:avLst/>
          </a:prstGeom>
          <a:ln>
            <a:solidFill>
              <a:schemeClr val="accent1"/>
            </a:solidFill>
          </a:ln>
        </p:spPr>
      </p:pic>
      <p:sp>
        <p:nvSpPr>
          <p:cNvPr id="3" name="TextBox 2"/>
          <p:cNvSpPr txBox="1"/>
          <p:nvPr/>
        </p:nvSpPr>
        <p:spPr>
          <a:xfrm>
            <a:off x="5952931" y="2556588"/>
            <a:ext cx="1353897" cy="830997"/>
          </a:xfrm>
          <a:prstGeom prst="rect">
            <a:avLst/>
          </a:prstGeom>
          <a:noFill/>
        </p:spPr>
        <p:txBody>
          <a:bodyPr wrap="none" rtlCol="0">
            <a:spAutoFit/>
          </a:bodyPr>
          <a:lstStyle/>
          <a:p>
            <a:r>
              <a:rPr lang="en-US" sz="2400" dirty="0" smtClean="0"/>
              <a:t>Oct. 1816</a:t>
            </a:r>
          </a:p>
          <a:p>
            <a:r>
              <a:rPr lang="en-US" sz="2400" dirty="0" smtClean="0"/>
              <a:t>Spencer</a:t>
            </a:r>
            <a:endParaRPr lang="en-US" sz="2400" dirty="0"/>
          </a:p>
        </p:txBody>
      </p:sp>
    </p:spTree>
    <p:extLst>
      <p:ext uri="{BB962C8B-B14F-4D97-AF65-F5344CB8AC3E}">
        <p14:creationId xmlns:p14="http://schemas.microsoft.com/office/powerpoint/2010/main" val="17889006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t="8197" r="987"/>
          <a:stretch/>
        </p:blipFill>
        <p:spPr>
          <a:xfrm>
            <a:off x="623206" y="0"/>
            <a:ext cx="4154067" cy="6858000"/>
          </a:xfrm>
          <a:prstGeom prst="rect">
            <a:avLst/>
          </a:prstGeom>
          <a:ln>
            <a:solidFill>
              <a:schemeClr val="accent1"/>
            </a:solidFill>
          </a:ln>
        </p:spPr>
      </p:pic>
      <p:sp>
        <p:nvSpPr>
          <p:cNvPr id="3" name="TextBox 2"/>
          <p:cNvSpPr txBox="1"/>
          <p:nvPr/>
        </p:nvSpPr>
        <p:spPr>
          <a:xfrm>
            <a:off x="5374432" y="2228671"/>
            <a:ext cx="3265509" cy="1200329"/>
          </a:xfrm>
          <a:prstGeom prst="rect">
            <a:avLst/>
          </a:prstGeom>
          <a:noFill/>
        </p:spPr>
        <p:txBody>
          <a:bodyPr wrap="none" rtlCol="0">
            <a:spAutoFit/>
          </a:bodyPr>
          <a:lstStyle/>
          <a:p>
            <a:r>
              <a:rPr lang="en-US" sz="2400" dirty="0" smtClean="0"/>
              <a:t>April 1817</a:t>
            </a:r>
          </a:p>
          <a:p>
            <a:r>
              <a:rPr lang="en-US" sz="2400" dirty="0" smtClean="0"/>
              <a:t>Walking Dress</a:t>
            </a:r>
          </a:p>
          <a:p>
            <a:r>
              <a:rPr lang="en-US" sz="2400" dirty="0" smtClean="0"/>
              <a:t>Military Collar and Frogs</a:t>
            </a:r>
            <a:endParaRPr lang="en-US" sz="2400" dirty="0"/>
          </a:p>
        </p:txBody>
      </p:sp>
    </p:spTree>
    <p:extLst>
      <p:ext uri="{BB962C8B-B14F-4D97-AF65-F5344CB8AC3E}">
        <p14:creationId xmlns:p14="http://schemas.microsoft.com/office/powerpoint/2010/main" val="5164345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412" y="0"/>
            <a:ext cx="3851571" cy="6858000"/>
          </a:xfrm>
          <a:prstGeom prst="rect">
            <a:avLst/>
          </a:prstGeom>
          <a:ln>
            <a:solidFill>
              <a:schemeClr val="accent1"/>
            </a:solidFill>
          </a:ln>
        </p:spPr>
      </p:pic>
      <p:sp>
        <p:nvSpPr>
          <p:cNvPr id="3" name="TextBox 2"/>
          <p:cNvSpPr txBox="1"/>
          <p:nvPr/>
        </p:nvSpPr>
        <p:spPr>
          <a:xfrm>
            <a:off x="5169160" y="2519264"/>
            <a:ext cx="2593910" cy="1569660"/>
          </a:xfrm>
          <a:prstGeom prst="rect">
            <a:avLst/>
          </a:prstGeom>
          <a:noFill/>
        </p:spPr>
        <p:txBody>
          <a:bodyPr wrap="square" rtlCol="0">
            <a:spAutoFit/>
          </a:bodyPr>
          <a:lstStyle/>
          <a:p>
            <a:r>
              <a:rPr lang="en-US" sz="2400" dirty="0" smtClean="0"/>
              <a:t>May 1817</a:t>
            </a:r>
          </a:p>
          <a:p>
            <a:r>
              <a:rPr lang="en-US" sz="2400" dirty="0" smtClean="0"/>
              <a:t>(A headdress style </a:t>
            </a:r>
            <a:r>
              <a:rPr lang="en-US" sz="2400" dirty="0" err="1" smtClean="0"/>
              <a:t>favoured</a:t>
            </a:r>
            <a:r>
              <a:rPr lang="en-US" sz="2400" dirty="0" smtClean="0"/>
              <a:t> by Princess Charlotte)</a:t>
            </a:r>
            <a:endParaRPr lang="en-US" sz="2400" dirty="0"/>
          </a:p>
        </p:txBody>
      </p:sp>
    </p:spTree>
    <p:extLst>
      <p:ext uri="{BB962C8B-B14F-4D97-AF65-F5344CB8AC3E}">
        <p14:creationId xmlns:p14="http://schemas.microsoft.com/office/powerpoint/2010/main" val="174257354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429" y="0"/>
            <a:ext cx="3851571" cy="6858000"/>
          </a:xfrm>
          <a:prstGeom prst="rect">
            <a:avLst/>
          </a:prstGeom>
          <a:ln>
            <a:solidFill>
              <a:schemeClr val="accent1"/>
            </a:solidFill>
          </a:ln>
        </p:spPr>
      </p:pic>
      <p:sp>
        <p:nvSpPr>
          <p:cNvPr id="3" name="TextBox 2"/>
          <p:cNvSpPr txBox="1"/>
          <p:nvPr/>
        </p:nvSpPr>
        <p:spPr>
          <a:xfrm>
            <a:off x="5505061" y="2034073"/>
            <a:ext cx="1915268" cy="830997"/>
          </a:xfrm>
          <a:prstGeom prst="rect">
            <a:avLst/>
          </a:prstGeom>
          <a:noFill/>
        </p:spPr>
        <p:txBody>
          <a:bodyPr wrap="none" rtlCol="0">
            <a:spAutoFit/>
          </a:bodyPr>
          <a:lstStyle/>
          <a:p>
            <a:r>
              <a:rPr lang="en-US" sz="2400" dirty="0" smtClean="0"/>
              <a:t>June 1817,</a:t>
            </a:r>
          </a:p>
          <a:p>
            <a:r>
              <a:rPr lang="en-US" sz="2400" dirty="0" smtClean="0"/>
              <a:t>Evening Dress</a:t>
            </a:r>
            <a:endParaRPr lang="en-US" sz="2400" dirty="0"/>
          </a:p>
        </p:txBody>
      </p:sp>
    </p:spTree>
    <p:extLst>
      <p:ext uri="{BB962C8B-B14F-4D97-AF65-F5344CB8AC3E}">
        <p14:creationId xmlns:p14="http://schemas.microsoft.com/office/powerpoint/2010/main" val="10807200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470" y="0"/>
            <a:ext cx="4002424" cy="6858000"/>
          </a:xfrm>
          <a:prstGeom prst="rect">
            <a:avLst/>
          </a:prstGeom>
          <a:ln>
            <a:solidFill>
              <a:schemeClr val="accent1"/>
            </a:solidFill>
          </a:ln>
        </p:spPr>
      </p:pic>
      <p:sp>
        <p:nvSpPr>
          <p:cNvPr id="3" name="TextBox 2"/>
          <p:cNvSpPr txBox="1"/>
          <p:nvPr/>
        </p:nvSpPr>
        <p:spPr>
          <a:xfrm>
            <a:off x="5878286" y="1530220"/>
            <a:ext cx="2065437" cy="830997"/>
          </a:xfrm>
          <a:prstGeom prst="rect">
            <a:avLst/>
          </a:prstGeom>
          <a:noFill/>
        </p:spPr>
        <p:txBody>
          <a:bodyPr wrap="none" rtlCol="0">
            <a:spAutoFit/>
          </a:bodyPr>
          <a:lstStyle/>
          <a:p>
            <a:r>
              <a:rPr lang="en-US" sz="2400" dirty="0" smtClean="0"/>
              <a:t>Sept. 1817</a:t>
            </a:r>
          </a:p>
          <a:p>
            <a:r>
              <a:rPr lang="en-US" sz="2400" dirty="0" err="1" smtClean="0"/>
              <a:t>Glengary</a:t>
            </a:r>
            <a:r>
              <a:rPr lang="en-US" sz="2400" dirty="0" smtClean="0"/>
              <a:t> Habit</a:t>
            </a:r>
            <a:endParaRPr lang="en-US" sz="2400" dirty="0"/>
          </a:p>
        </p:txBody>
      </p:sp>
    </p:spTree>
    <p:extLst>
      <p:ext uri="{BB962C8B-B14F-4D97-AF65-F5344CB8AC3E}">
        <p14:creationId xmlns:p14="http://schemas.microsoft.com/office/powerpoint/2010/main" val="159324945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567" y="0"/>
            <a:ext cx="4002424" cy="6858000"/>
          </a:xfrm>
          <a:prstGeom prst="rect">
            <a:avLst/>
          </a:prstGeom>
          <a:ln>
            <a:solidFill>
              <a:schemeClr val="accent1"/>
            </a:solidFill>
          </a:ln>
        </p:spPr>
      </p:pic>
      <p:sp>
        <p:nvSpPr>
          <p:cNvPr id="3" name="TextBox 2"/>
          <p:cNvSpPr txBox="1"/>
          <p:nvPr/>
        </p:nvSpPr>
        <p:spPr>
          <a:xfrm>
            <a:off x="5523722" y="1959429"/>
            <a:ext cx="2400209" cy="1200329"/>
          </a:xfrm>
          <a:prstGeom prst="rect">
            <a:avLst/>
          </a:prstGeom>
          <a:noFill/>
        </p:spPr>
        <p:txBody>
          <a:bodyPr wrap="none" rtlCol="0">
            <a:spAutoFit/>
          </a:bodyPr>
          <a:lstStyle/>
          <a:p>
            <a:r>
              <a:rPr lang="en-US" sz="2400" dirty="0" smtClean="0"/>
              <a:t>Oct. 1817</a:t>
            </a:r>
          </a:p>
          <a:p>
            <a:r>
              <a:rPr lang="en-US" sz="2400" dirty="0" smtClean="0"/>
              <a:t>Promenade Dress</a:t>
            </a:r>
          </a:p>
          <a:p>
            <a:r>
              <a:rPr lang="en-US" sz="2400" dirty="0" smtClean="0"/>
              <a:t>Charlotte Spencer</a:t>
            </a:r>
            <a:endParaRPr lang="en-US" sz="2400" dirty="0"/>
          </a:p>
        </p:txBody>
      </p:sp>
    </p:spTree>
    <p:extLst>
      <p:ext uri="{BB962C8B-B14F-4D97-AF65-F5344CB8AC3E}">
        <p14:creationId xmlns:p14="http://schemas.microsoft.com/office/powerpoint/2010/main" val="129814241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262" y="0"/>
            <a:ext cx="4002424" cy="6858000"/>
          </a:xfrm>
          <a:prstGeom prst="rect">
            <a:avLst/>
          </a:prstGeom>
          <a:ln>
            <a:solidFill>
              <a:schemeClr val="accent1"/>
            </a:solidFill>
          </a:ln>
        </p:spPr>
      </p:pic>
      <p:sp>
        <p:nvSpPr>
          <p:cNvPr id="3" name="TextBox 2"/>
          <p:cNvSpPr txBox="1"/>
          <p:nvPr/>
        </p:nvSpPr>
        <p:spPr>
          <a:xfrm>
            <a:off x="5654351" y="2631233"/>
            <a:ext cx="3111814" cy="1200329"/>
          </a:xfrm>
          <a:prstGeom prst="rect">
            <a:avLst/>
          </a:prstGeom>
          <a:noFill/>
        </p:spPr>
        <p:txBody>
          <a:bodyPr wrap="none" rtlCol="0">
            <a:spAutoFit/>
          </a:bodyPr>
          <a:lstStyle/>
          <a:p>
            <a:r>
              <a:rPr lang="en-US" sz="2400" dirty="0" smtClean="0"/>
              <a:t>Sept. 1817</a:t>
            </a:r>
          </a:p>
          <a:p>
            <a:r>
              <a:rPr lang="en-US" sz="2400" dirty="0" smtClean="0"/>
              <a:t>Brighton Walking Dress</a:t>
            </a:r>
          </a:p>
          <a:p>
            <a:r>
              <a:rPr lang="en-US" sz="2400" dirty="0" smtClean="0"/>
              <a:t>French Bonnet</a:t>
            </a:r>
            <a:endParaRPr lang="en-US" sz="2400" dirty="0"/>
          </a:p>
        </p:txBody>
      </p:sp>
    </p:spTree>
    <p:extLst>
      <p:ext uri="{BB962C8B-B14F-4D97-AF65-F5344CB8AC3E}">
        <p14:creationId xmlns:p14="http://schemas.microsoft.com/office/powerpoint/2010/main" val="7699621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7660" y="0"/>
            <a:ext cx="5006340" cy="6858000"/>
          </a:xfrm>
          <a:prstGeom prst="rect">
            <a:avLst/>
          </a:prstGeom>
        </p:spPr>
      </p:pic>
      <p:sp>
        <p:nvSpPr>
          <p:cNvPr id="3" name="TextBox 2"/>
          <p:cNvSpPr txBox="1"/>
          <p:nvPr/>
        </p:nvSpPr>
        <p:spPr>
          <a:xfrm>
            <a:off x="261257" y="2593910"/>
            <a:ext cx="3265714" cy="1200329"/>
          </a:xfrm>
          <a:prstGeom prst="rect">
            <a:avLst/>
          </a:prstGeom>
          <a:noFill/>
        </p:spPr>
        <p:txBody>
          <a:bodyPr wrap="square" rtlCol="0">
            <a:spAutoFit/>
          </a:bodyPr>
          <a:lstStyle/>
          <a:p>
            <a:r>
              <a:rPr lang="en-US" sz="2400" dirty="0" smtClean="0"/>
              <a:t>Henry William Paget, </a:t>
            </a:r>
            <a:r>
              <a:rPr lang="en-US" sz="2400" dirty="0" err="1" smtClean="0"/>
              <a:t>Marquess</a:t>
            </a:r>
            <a:r>
              <a:rPr lang="en-US" sz="2400" dirty="0" smtClean="0"/>
              <a:t> of </a:t>
            </a:r>
            <a:r>
              <a:rPr lang="en-US" sz="2400" dirty="0" err="1" smtClean="0"/>
              <a:t>Anglesy</a:t>
            </a:r>
            <a:r>
              <a:rPr lang="en-US" sz="2400" dirty="0"/>
              <a:t> </a:t>
            </a:r>
            <a:endParaRPr lang="en-US" sz="2400" dirty="0" smtClean="0"/>
          </a:p>
          <a:p>
            <a:r>
              <a:rPr lang="en-US" sz="2400" dirty="0" smtClean="0"/>
              <a:t>(by </a:t>
            </a:r>
            <a:r>
              <a:rPr lang="en-US" sz="2400" dirty="0" err="1" smtClean="0"/>
              <a:t>Edridge</a:t>
            </a:r>
            <a:r>
              <a:rPr lang="en-US" sz="2400" dirty="0" smtClean="0"/>
              <a:t>)</a:t>
            </a:r>
            <a:endParaRPr lang="en-US" sz="2400" dirty="0"/>
          </a:p>
        </p:txBody>
      </p:sp>
    </p:spTree>
    <p:extLst>
      <p:ext uri="{BB962C8B-B14F-4D97-AF65-F5344CB8AC3E}">
        <p14:creationId xmlns:p14="http://schemas.microsoft.com/office/powerpoint/2010/main" val="6496338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14374</TotalTime>
  <Words>1723</Words>
  <Application>Microsoft Macintosh PowerPoint</Application>
  <PresentationFormat>On-screen Show (4:3)</PresentationFormat>
  <Paragraphs>206</Paragraphs>
  <Slides>87</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87</vt:i4>
      </vt:variant>
    </vt:vector>
  </HeadingPairs>
  <TitlesOfParts>
    <vt:vector size="94" baseType="lpstr">
      <vt:lpstr>Calibri</vt:lpstr>
      <vt:lpstr>Goudy Old Style</vt:lpstr>
      <vt:lpstr>Impact</vt:lpstr>
      <vt:lpstr>Mangal</vt:lpstr>
      <vt:lpstr>Rockwell</vt:lpstr>
      <vt:lpstr>Times New Roman</vt:lpstr>
      <vt:lpstr>Inkwell</vt:lpstr>
      <vt:lpstr>Jane Austen:  War and Fashion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Vermont</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Austen, Fashion, Novels</dc:title>
  <dc:creator>Hope Greenberg</dc:creator>
  <cp:lastModifiedBy>Microsoft Office User</cp:lastModifiedBy>
  <cp:revision>317</cp:revision>
  <dcterms:created xsi:type="dcterms:W3CDTF">2015-09-14T17:45:48Z</dcterms:created>
  <dcterms:modified xsi:type="dcterms:W3CDTF">2017-10-25T19:56:02Z</dcterms:modified>
</cp:coreProperties>
</file>