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56" r:id="rId5"/>
    <p:sldId id="268" r:id="rId6"/>
    <p:sldId id="258" r:id="rId7"/>
    <p:sldId id="259" r:id="rId8"/>
    <p:sldId id="260" r:id="rId9"/>
    <p:sldId id="261" r:id="rId10"/>
    <p:sldId id="262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D36A0-3A15-4F28-8D8A-287EE68FAB8C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21C4A-CD6D-4469-A688-51D1CE66C7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54F0E-F5CA-42BF-8752-ADEB0FB54AF7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Michaelis</a:t>
            </a:r>
            <a:r>
              <a:rPr lang="en-US" baseline="0" dirty="0" err="1" smtClean="0"/>
              <a:t>-menton</a:t>
            </a:r>
            <a:r>
              <a:rPr lang="en-US" baseline="0" dirty="0" smtClean="0"/>
              <a:t> has always been a term I think of as more specifically </a:t>
            </a:r>
            <a:r>
              <a:rPr lang="en-US" baseline="0" dirty="0" err="1" smtClean="0"/>
              <a:t>meaningul</a:t>
            </a:r>
            <a:r>
              <a:rPr lang="en-US" baseline="0" dirty="0" smtClean="0"/>
              <a:t> as a cell-normalized rate – BUT – how to get these rates is an interesting question...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21C4A-CD6D-4469-A688-51D1CE66C77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49C85-1645-4030-8A93-14DDC5569C62}" type="slidenum">
              <a:rPr lang="en-US"/>
              <a:pPr/>
              <a:t>5</a:t>
            </a:fld>
            <a:endParaRPr lang="en-US"/>
          </a:p>
        </p:txBody>
      </p:sp>
      <p:sp>
        <p:nvSpPr>
          <p:cNvPr id="337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BB4C-20D0-4230-BCFB-1C82864B441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BEE5-47FB-42BD-B5B1-F1A2ABDF3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r>
              <a:rPr lang="en-US"/>
              <a:t>Q cycle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US" dirty="0" err="1"/>
              <a:t>Ubiquinone</a:t>
            </a:r>
            <a:r>
              <a:rPr lang="en-US" dirty="0"/>
              <a:t> (Q) pool is critical to H</a:t>
            </a:r>
            <a:r>
              <a:rPr lang="en-US" baseline="30000" dirty="0"/>
              <a:t>+</a:t>
            </a:r>
            <a:r>
              <a:rPr lang="en-US" dirty="0"/>
              <a:t> shuttling to maintain the </a:t>
            </a:r>
            <a:r>
              <a:rPr lang="en-US" dirty="0" err="1"/>
              <a:t>pmf</a:t>
            </a:r>
            <a:r>
              <a:rPr lang="en-US" dirty="0"/>
              <a:t> and drive </a:t>
            </a:r>
            <a:r>
              <a:rPr lang="en-US" dirty="0" err="1"/>
              <a:t>phosphorylation</a:t>
            </a:r>
            <a:r>
              <a:rPr lang="en-US" dirty="0"/>
              <a:t> to produce ATP</a:t>
            </a:r>
          </a:p>
        </p:txBody>
      </p:sp>
      <p:pic>
        <p:nvPicPr>
          <p:cNvPr id="12293" name="Picture 5" descr="bacterialPSfa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5000625" cy="2657475"/>
          </a:xfrm>
          <a:prstGeom prst="rect">
            <a:avLst/>
          </a:prstGeom>
          <a:noFill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791200" y="2743200"/>
            <a:ext cx="28352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Quinone (Q) is reduced with an electron through cytochrome bc1 to form hydroquinone (QH</a:t>
            </a:r>
            <a:r>
              <a:rPr lang="en-US" baseline="-25000"/>
              <a:t>2</a:t>
            </a:r>
            <a:r>
              <a:rPr lang="en-US"/>
              <a:t>) – QH</a:t>
            </a:r>
            <a:r>
              <a:rPr lang="en-US" baseline="-25000"/>
              <a:t>2</a:t>
            </a:r>
            <a:r>
              <a:rPr lang="en-US"/>
              <a:t> is then oxidized  by another site on cytochrome bc1 back to Q – this shuttles H</a:t>
            </a:r>
            <a:r>
              <a:rPr lang="en-US" baseline="30000"/>
              <a:t>+</a:t>
            </a:r>
            <a:r>
              <a:rPr lang="en-US"/>
              <a:t> across the membrane, the H</a:t>
            </a:r>
            <a:r>
              <a:rPr lang="en-US" baseline="30000"/>
              <a:t>+</a:t>
            </a:r>
            <a:r>
              <a:rPr lang="en-US"/>
              <a:t> goes through ATPase back into the cell, generating ATP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of the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Biofilms</a:t>
            </a:r>
            <a:r>
              <a:rPr lang="en-US" dirty="0" smtClean="0"/>
              <a:t> are ore resistant to attack than </a:t>
            </a:r>
            <a:r>
              <a:rPr lang="en-US" dirty="0" err="1" smtClean="0"/>
              <a:t>planktonic</a:t>
            </a:r>
            <a:r>
              <a:rPr lang="en-US" dirty="0" smtClean="0"/>
              <a:t> expressions of the same organisms (attack = antimicrobial agents, viruses, physicochemical changes)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197"/>
          <a:stretch>
            <a:fillRect/>
          </a:stretch>
        </p:blipFill>
        <p:spPr bwMode="auto">
          <a:xfrm>
            <a:off x="152400" y="0"/>
            <a:ext cx="8884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343400" cy="2590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Monod equation – accounts for substrate availability and idea that organism can only eat so fast… (saturation of transporters)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924" y="1295400"/>
            <a:ext cx="5036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Michaelis-Menton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equation, derived from enzyme activities, also accounts for substrate availability  and idea that specific number of enzymes can only work so fast…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2286000" cy="111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849563"/>
          </a:xfrm>
        </p:spPr>
        <p:txBody>
          <a:bodyPr/>
          <a:lstStyle/>
          <a:p>
            <a:r>
              <a:rPr lang="en-US" dirty="0" smtClean="0"/>
              <a:t>Specific growth rate,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, (time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Specific metabolic rate, V, (</a:t>
            </a:r>
            <a:r>
              <a:rPr lang="en-US" dirty="0" err="1" smtClean="0"/>
              <a:t>mmol</a:t>
            </a:r>
            <a:r>
              <a:rPr lang="en-US" dirty="0" smtClean="0"/>
              <a:t> cell</a:t>
            </a:r>
            <a:r>
              <a:rPr lang="en-US" baseline="30000" dirty="0" smtClean="0"/>
              <a:t>-1</a:t>
            </a:r>
            <a:r>
              <a:rPr lang="en-US" dirty="0" smtClean="0"/>
              <a:t> h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r="26729"/>
          <a:stretch>
            <a:fillRect/>
          </a:stretch>
        </p:blipFill>
        <p:spPr bwMode="auto">
          <a:xfrm>
            <a:off x="4451132" y="0"/>
            <a:ext cx="469286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219200"/>
          </a:xfrm>
        </p:spPr>
        <p:txBody>
          <a:bodyPr/>
          <a:lstStyle/>
          <a:p>
            <a:r>
              <a:rPr lang="en-US" dirty="0" smtClean="0"/>
              <a:t>Microbial Communities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704" t="2768" r="1852"/>
          <a:stretch>
            <a:fillRect/>
          </a:stretch>
        </p:blipFill>
        <p:spPr bwMode="auto">
          <a:xfrm>
            <a:off x="28473" y="2209800"/>
            <a:ext cx="431492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130" y="1371600"/>
            <a:ext cx="459867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6900" name="Picture 4" descr="DSCN37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18288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‘thiovulum’ mats, Pozzo di Cristale, Frassassi caves</a:t>
            </a: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228600" y="6248400"/>
            <a:ext cx="2514600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990600" y="58816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0.5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534400" cy="2743200"/>
          </a:xfrm>
        </p:spPr>
        <p:txBody>
          <a:bodyPr/>
          <a:lstStyle/>
          <a:p>
            <a:r>
              <a:rPr lang="en-US" dirty="0" err="1" smtClean="0"/>
              <a:t>Biofilm</a:t>
            </a:r>
            <a:r>
              <a:rPr lang="en-US" dirty="0" smtClean="0"/>
              <a:t> formation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Biofilm</a:t>
            </a:r>
            <a:r>
              <a:rPr lang="en-US" dirty="0" smtClean="0"/>
              <a:t> characteristics:</a:t>
            </a:r>
            <a:br>
              <a:rPr lang="en-US" dirty="0" smtClean="0"/>
            </a:br>
            <a:r>
              <a:rPr lang="en-US" dirty="0" smtClean="0"/>
              <a:t>dynamic, complex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35576"/>
            <a:ext cx="8305800" cy="54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Biofilms</a:t>
            </a:r>
            <a:r>
              <a:rPr lang="en-US" dirty="0" smtClean="0"/>
              <a:t>’ genetic expression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When in a </a:t>
            </a:r>
            <a:r>
              <a:rPr lang="en-US" dirty="0" err="1" smtClean="0"/>
              <a:t>biofilm</a:t>
            </a:r>
            <a:r>
              <a:rPr lang="en-US" dirty="0" smtClean="0"/>
              <a:t> the same organism express different proteins</a:t>
            </a:r>
          </a:p>
          <a:p>
            <a:r>
              <a:rPr lang="en-US" dirty="0" smtClean="0"/>
              <a:t>Functions become specialized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222" y="1600200"/>
            <a:ext cx="480477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38862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 cells communicate to coordinate behaviors/genetic expression in a </a:t>
            </a:r>
            <a:r>
              <a:rPr lang="en-US" dirty="0" err="1" smtClean="0"/>
              <a:t>biofilm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610" y="0"/>
            <a:ext cx="5046390" cy="299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1540"/>
            <a:ext cx="5410200" cy="34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3429000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 can sense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there is a sufficient density of cells and the conditions to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</a:t>
            </a:r>
            <a:r>
              <a:rPr lang="en-US" sz="3200" dirty="0" smtClean="0"/>
              <a:t>e a </a:t>
            </a:r>
            <a:r>
              <a:rPr lang="en-US" sz="3200" dirty="0" err="1" smtClean="0"/>
              <a:t>biofilm</a:t>
            </a:r>
            <a:r>
              <a:rPr lang="en-US" sz="3200" dirty="0" smtClean="0"/>
              <a:t> – quorum sensing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276</Words>
  <Application>Microsoft Office PowerPoint</Application>
  <PresentationFormat>On-screen Show (4:3)</PresentationFormat>
  <Paragraphs>24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Q cycle</vt:lpstr>
      <vt:lpstr>Growth</vt:lpstr>
      <vt:lpstr>Slide 3</vt:lpstr>
      <vt:lpstr>Microbial Communities</vt:lpstr>
      <vt:lpstr>Slide 5</vt:lpstr>
      <vt:lpstr>Slide 6</vt:lpstr>
      <vt:lpstr>Biofilm characteristics: dynamic, complex structures</vt:lpstr>
      <vt:lpstr>Biofilms’ genetic expression different</vt:lpstr>
      <vt:lpstr>Slide 9</vt:lpstr>
      <vt:lpstr>Capabilities of the group</vt:lpstr>
      <vt:lpstr>Slide 11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Communities</dc:title>
  <dc:creator>Greg Druschel</dc:creator>
  <cp:lastModifiedBy>Greg Druschel</cp:lastModifiedBy>
  <cp:revision>17</cp:revision>
  <dcterms:created xsi:type="dcterms:W3CDTF">2011-02-20T19:55:38Z</dcterms:created>
  <dcterms:modified xsi:type="dcterms:W3CDTF">2011-02-23T17:28:29Z</dcterms:modified>
</cp:coreProperties>
</file>