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21" r:id="rId2"/>
    <p:sldId id="317" r:id="rId3"/>
    <p:sldId id="318" r:id="rId4"/>
    <p:sldId id="319" r:id="rId5"/>
    <p:sldId id="320" r:id="rId6"/>
    <p:sldId id="257" r:id="rId7"/>
    <p:sldId id="307" r:id="rId8"/>
    <p:sldId id="261" r:id="rId9"/>
    <p:sldId id="266" r:id="rId10"/>
    <p:sldId id="258" r:id="rId11"/>
    <p:sldId id="289" r:id="rId12"/>
    <p:sldId id="265" r:id="rId13"/>
    <p:sldId id="316" r:id="rId14"/>
    <p:sldId id="312" r:id="rId15"/>
    <p:sldId id="284" r:id="rId16"/>
    <p:sldId id="283" r:id="rId17"/>
    <p:sldId id="282" r:id="rId18"/>
    <p:sldId id="288"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3300"/>
    <a:srgbClr val="000099"/>
    <a:srgbClr val="FF0066"/>
    <a:srgbClr val="FF0000"/>
    <a:srgbClr val="FFCC00"/>
    <a:srgbClr val="660033"/>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74" d="100"/>
          <a:sy n="74" d="100"/>
        </p:scale>
        <p:origin x="-24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6.xml"/><Relationship Id="rId6" Type="http://schemas.openxmlformats.org/officeDocument/2006/relationships/slide" Target="slides/slide18.xml"/><Relationship Id="rId5" Type="http://schemas.openxmlformats.org/officeDocument/2006/relationships/slide" Target="slides/slide12.xml"/><Relationship Id="rId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5632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5632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5632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EB6ED54B-E467-4C47-BD38-F61064E1A4A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573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573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73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573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C0F302D-70F8-4661-937A-31550AD86A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9A5B0F1-9E2D-4E36-A784-66A6E9958F47}" type="slidenum">
              <a:rPr lang="en-US"/>
              <a:pPr/>
              <a:t>1</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D1527-A59B-4A80-B26D-8CF9B413EC02}" type="slidenum">
              <a:rPr lang="en-US"/>
              <a:pPr/>
              <a:t>16</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The mechanisms potentially active at low pH are represented here, and I want to start discussiong how this affects microbes.</a:t>
            </a:r>
          </a:p>
          <a:p>
            <a:endParaRPr lang="en-US"/>
          </a:p>
          <a:p>
            <a:r>
              <a:rPr lang="en-US"/>
              <a:t>Microbes can potentially interact with pyrite in one of 4 ways illustrated here:</a:t>
            </a:r>
          </a:p>
          <a:p>
            <a:endParaRPr lang="en-US"/>
          </a:p>
          <a:p>
            <a:r>
              <a:rPr lang="en-US"/>
              <a:t>S8 oxidation – question of electron shuttles/ solubillization</a:t>
            </a:r>
          </a:p>
          <a:p>
            <a:endParaRPr lang="en-US"/>
          </a:p>
          <a:p>
            <a:r>
              <a:rPr lang="en-US"/>
              <a:t>Fe2+ oxidation, and regeneration of that Fe2+ from oxidation of S at the surface</a:t>
            </a:r>
          </a:p>
          <a:p>
            <a:endParaRPr lang="en-US"/>
          </a:p>
          <a:p>
            <a:r>
              <a:rPr lang="en-US"/>
              <a:t>Oxidation of SxOy groups attached to the surface</a:t>
            </a:r>
          </a:p>
          <a:p>
            <a:endParaRPr lang="en-US"/>
          </a:p>
          <a:p>
            <a:r>
              <a:rPr lang="en-US"/>
              <a:t>Oxidation of SxOy compounds in the bulk</a:t>
            </a:r>
          </a:p>
          <a:p>
            <a:endParaRPr lang="en-US"/>
          </a:p>
          <a:p>
            <a:r>
              <a:rPr lang="en-US"/>
              <a:t>Additionally, O2 gradients and the great excess of iron at IMM and other sites may facilitate the generation of microaerophilic regions where microbial oxidation of sulfoxy species may be coupled to ferric iron reduction instead of oxygen.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A639E-53A3-416B-B46D-1C7D716BEF0C}" type="slidenum">
              <a:rPr lang="en-US"/>
              <a:pPr/>
              <a:t>17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Based on results of Borda et al., which showed a similar plse of OH* and H2O2 as a result of wetting of a surface not cleaned to the standards of Moses et al., we investgated the reactivity of OH* and H2O2 with polythionates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67DF1-5EFD-49A7-8AB3-D62FEF7184E2}" type="slidenum">
              <a:rPr lang="en-US"/>
              <a:pPr/>
              <a:t>18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The study site is characterized by actively oxidizing pyrite and microbial populations dominated by iron-oxidizing microorganisms.  This is consistent with a pyrite oxidation mechanism in which S is oxidized at the surface by ferric iron.</a:t>
            </a:r>
          </a:p>
          <a:p>
            <a:endParaRPr lang="en-US"/>
          </a:p>
          <a:p>
            <a:r>
              <a:rPr lang="en-US"/>
              <a:t>Microarephilic regions at the mine are unidentified as yet, but may be important particularly if Leptospirrilum ferrooxidans group III is shown capable of microaerophilic sulfur oxidation</a:t>
            </a:r>
          </a:p>
          <a:p>
            <a:endParaRPr lang="en-US"/>
          </a:p>
          <a:p>
            <a:r>
              <a:rPr lang="en-US"/>
              <a:t>Small communities of organisms which can utilize elemental sulfur may indicate a parallel pathway in which S8 is formed.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45544-A383-4266-B287-B0AA1E765C21}" type="slidenum">
              <a:rPr lang="en-US"/>
              <a:pPr/>
              <a:t>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Thank you for coming</a:t>
            </a:r>
          </a:p>
          <a:p>
            <a:r>
              <a:rPr lang="en-US"/>
              <a:t>Today I would like to present the results of a part of my doctoral thesis at the University of Wisconsin on the oxidation kinetics of intermediate sulfur species as it relates to pyrite oxidation and the problem of acid mine drainage at an abandoned mine, then progress to a discussion on the sequential precipitation of metal sulfides associated with sulfate reducing bacterial activity in more circumneutral pH solutions.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B5902-7854-4BAA-9154-8C012965F13A}" type="slidenum">
              <a:rPr lang="en-US"/>
              <a:pPr/>
              <a:t>7</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t>Iron Mountain effluent so acidic due to pyrite oxidation</a:t>
            </a:r>
          </a:p>
          <a:p>
            <a:r>
              <a:rPr lang="en-US"/>
              <a:t>See actively oxidizing pyrite (point out SEM in background) and Fe2+ microbes all over…</a:t>
            </a:r>
          </a:p>
          <a:p>
            <a:endParaRPr lang="en-US"/>
          </a:p>
          <a:p>
            <a:r>
              <a:rPr lang="en-US"/>
              <a:t>General reaction of pyrite oxidation, with O2 as TEAP is:</a:t>
            </a:r>
          </a:p>
          <a:p>
            <a:r>
              <a:rPr lang="en-US"/>
              <a:t>The oxidation of pyrite with Fe3+ is faster, making re-oxidation of Fe2+ rate limiting, and the basis for the original idea that microbes must be very important in these environments</a:t>
            </a:r>
          </a:p>
          <a:p>
            <a:endParaRPr lang="en-US"/>
          </a:p>
          <a:p>
            <a:r>
              <a:rPr lang="en-US"/>
              <a:t>Why are we concerned with intermediate S-species?  If an intermediate achieves a significant steady-state concentration, that may affect the local pH significantly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0FC9C-7815-474A-9E39-A07CADCC2A05}" type="slidenum">
              <a:rPr lang="en-US"/>
              <a:pPr/>
              <a:t>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Ths leads us to consideration of the ideas governing pyrite oxidation pathways</a:t>
            </a:r>
          </a:p>
          <a:p>
            <a:endParaRPr lang="en-US"/>
          </a:p>
          <a:p>
            <a:r>
              <a:rPr lang="en-US"/>
              <a:t>This diagram will serve as a sort of bookmark through the talk as we discuss different parts of this, the kinetics of selected intermediates along the way, and how they come together and how that may affect mcrobial ecology</a:t>
            </a:r>
          </a:p>
          <a:p>
            <a:endParaRPr lang="en-US"/>
          </a:p>
          <a:p>
            <a:r>
              <a:rPr lang="en-US"/>
              <a:t>We will begin with a detailed discussion of (point 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E3B99-7558-49A2-A124-BA85171A633E}" type="slidenum">
              <a:rPr lang="en-US"/>
              <a:pPr/>
              <a:t>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In this environment, the oxidation kinetics and different mechanisms are the key to understanding microbial ecology</a:t>
            </a:r>
          </a:p>
          <a:p>
            <a:endParaRPr lang="en-US"/>
          </a:p>
          <a:p>
            <a:r>
              <a:rPr lang="en-US"/>
              <a:t>If Fe3+ oxidizes intermediate sulfur species faster than a sulfur-oxidizing microbe can harness that energy, then Fe2+ is all that is left, and iron-oxidizers have the advantage.</a:t>
            </a:r>
          </a:p>
          <a:p>
            <a:endParaRPr lang="en-US"/>
          </a:p>
          <a:p>
            <a:r>
              <a:rPr lang="en-US"/>
              <a:t>On the other hand, if Fe3+ is not an efficient oxidant of an intermediate sulfur species, then that leaves the door open for a sulfur-oxidizing microbe to use that energy and sulfur oxidizers hav the advantage</a:t>
            </a:r>
          </a:p>
          <a:p>
            <a:endParaRPr lang="en-US"/>
          </a:p>
          <a:p>
            <a:r>
              <a:rPr lang="en-US"/>
              <a:t>Because FeS2 oxidation goes trough many steps, and as we shall see, through potentially different parallel pathways, these ideas will apply to each step along the way…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22400-9B6D-4E09-845C-217F2744E4E2}" type="slidenum">
              <a:rPr lang="en-US"/>
              <a:pPr/>
              <a:t>10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I will concentrate a great deal in this talk on the Iron Mountain field site in N CA, near Redding.</a:t>
            </a:r>
          </a:p>
          <a:p>
            <a:r>
              <a:rPr lang="en-US"/>
              <a:t>A number of people have done work in this field site at the 5-way in the Richmond Mine complex of Iron Mountain, point out location</a:t>
            </a:r>
          </a:p>
          <a:p>
            <a:r>
              <a:rPr lang="en-US"/>
              <a:t>They have looked at geochemistry, mineralogy, and a number of people I had the fortune of working with have been investigating the detailed microbiology at this site.</a:t>
            </a:r>
          </a:p>
          <a:p>
            <a:r>
              <a:rPr lang="en-US"/>
              <a:t>Made it a great setting to study oxidation mechanisms and the role of microbes in these environments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7AD95-E4D5-4EB0-81C7-614F35AC13E7}" type="slidenum">
              <a:rPr lang="en-US"/>
              <a:pPr/>
              <a:t>11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Description of IMM complex</a:t>
            </a:r>
          </a:p>
          <a:p>
            <a:r>
              <a:rPr lang="en-US"/>
              <a:t>-mined intermittently between 1860’s and 1962 for Au, Ag, Cu, and Zn</a:t>
            </a:r>
          </a:p>
          <a:p>
            <a:r>
              <a:rPr lang="en-US"/>
              <a:t>-after closure in 1962, mine floods were responsible for major fish kills and metal loading in S.F. bay</a:t>
            </a:r>
          </a:p>
          <a:p>
            <a:r>
              <a:rPr lang="en-US"/>
              <a:t>-became a superfulnd site in 1983, now all effluent is collected and limed before release</a:t>
            </a:r>
          </a:p>
          <a:p>
            <a:r>
              <a:rPr lang="en-US"/>
              <a:t>-Also site of lowest recorded natural pH = -3.6</a:t>
            </a:r>
          </a:p>
          <a:p>
            <a:r>
              <a:rPr lang="en-US"/>
              <a:t>-X-section, point out study site again</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CBE3F-557F-4C25-84D1-DC6851667845}" type="slidenum">
              <a:rPr lang="en-US"/>
              <a:pPr/>
              <a:t>12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Ellfuent discharges through the Richmond portal collection site at an average of ~60 gal/min</a:t>
            </a:r>
          </a:p>
          <a:p>
            <a:r>
              <a:rPr lang="en-US"/>
              <a:t>pH 0.6-0.8, FeT 0.2 – 0.4, SO4 0.6-1.1 M</a:t>
            </a:r>
          </a:p>
          <a:p>
            <a:r>
              <a:rPr lang="en-US"/>
              <a:t>This equates to a flux of ~100,000 mol FeS2/day</a:t>
            </a:r>
          </a:p>
          <a:p>
            <a:r>
              <a:rPr lang="en-US"/>
              <a:t>2x2x2 m block</a:t>
            </a:r>
          </a:p>
          <a:p>
            <a:r>
              <a:rPr lang="en-US"/>
              <a:t>Requires a lot of O2</a:t>
            </a:r>
          </a:p>
          <a:p>
            <a:r>
              <a:rPr lang="en-US"/>
              <a:t>Calculations indicate the water which flows through must be re-oxidized every 15-150 cm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DDE2A-2528-4143-A2FD-4861DD113384}" type="slidenum">
              <a:rPr lang="en-US"/>
              <a:pPr/>
              <a:t>15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So, what is the microbial population at the study site</a:t>
            </a:r>
          </a:p>
          <a:p>
            <a:endParaRPr lang="en-US"/>
          </a:p>
          <a:p>
            <a:r>
              <a:rPr lang="en-US"/>
              <a:t>In low pH (pH 0.5-0.8), a majority of the microbes at the mine (determined through clone work and FISH studies) are the archeaon Ferroplasma acidarmanus and a Leptospirrillum group III.  F acidarmanus is an iron oxidizer and has not been able to grow on any intermediate S species either aerobically or microaerophilically.  Leptospirrllum is an organism which was first isolated at this site, and its metabolisms are not well known yet.  Other Leptospirrilum are unable to oxidize intermedaite sulfur species aerobically…</a:t>
            </a:r>
          </a:p>
          <a:p>
            <a:endParaRPr lang="en-US"/>
          </a:p>
          <a:p>
            <a:r>
              <a:rPr lang="en-US"/>
              <a:t>Other microorganisms include Sulfobacillus and A. caldus which are able to oxidize intermediate S species including elemental sulfur</a:t>
            </a:r>
          </a:p>
          <a:p>
            <a:endParaRPr lang="en-US"/>
          </a:p>
          <a:p>
            <a:r>
              <a:rPr lang="en-US"/>
              <a:t>The microbial population in higher pH environment within the study site (these are pools with higher pH and Eh, lower metal concentrations) are different, and are the only environments which contain thiobacillus ferrooxidans.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955736-64ED-4132-91E1-B19D9980829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C246BE-0D86-4702-B862-E6543A50C5B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0682FB-27AC-4D28-A9D3-7D29D3E3FFE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A6C918A-15F3-466C-9E85-B318BAC18BB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75364E98-417B-4CF7-94AC-C3B6725DDE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0EE747-E236-4FAB-A381-ECDDC68027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B6DF52-28F5-4930-9835-680C65DE261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4F65B5-CAE2-431F-8C2D-FEA7C2955C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B1D8D4F-D426-4379-9C28-175B829750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A452A5-7E96-42D2-8CC6-D9D98A72423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C641B1-630E-4D2D-BA07-ACE4B1AEC36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4E4655-E8F7-41D7-9CDF-DA2086E9C21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ABF8C6-F3DD-4D26-8ABD-75B0D17D3D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A8F281-208B-4904-B12D-BF9DDC90300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868362"/>
          </a:xfrm>
        </p:spPr>
        <p:txBody>
          <a:bodyPr/>
          <a:lstStyle/>
          <a:p>
            <a:pPr eaLnBrk="1" hangingPunct="1"/>
            <a:r>
              <a:rPr lang="en-US" smtClean="0"/>
              <a:t>Vermont Copperbelt</a:t>
            </a:r>
          </a:p>
        </p:txBody>
      </p:sp>
      <p:sp>
        <p:nvSpPr>
          <p:cNvPr id="12291" name="Rectangle 3"/>
          <p:cNvSpPr>
            <a:spLocks noGrp="1" noChangeArrowheads="1"/>
          </p:cNvSpPr>
          <p:nvPr>
            <p:ph type="body" idx="1"/>
          </p:nvPr>
        </p:nvSpPr>
        <p:spPr>
          <a:xfrm>
            <a:off x="228600" y="1219200"/>
            <a:ext cx="5562600" cy="5257800"/>
          </a:xfrm>
        </p:spPr>
        <p:txBody>
          <a:bodyPr/>
          <a:lstStyle/>
          <a:p>
            <a:pPr eaLnBrk="1" hangingPunct="1">
              <a:lnSpc>
                <a:spcPct val="80000"/>
              </a:lnSpc>
            </a:pPr>
            <a:r>
              <a:rPr lang="en-US" sz="2400" dirty="0" err="1" smtClean="0"/>
              <a:t>Besshi</a:t>
            </a:r>
            <a:r>
              <a:rPr lang="en-US" sz="2400" dirty="0" smtClean="0"/>
              <a:t>-type massive sulfide deposits</a:t>
            </a:r>
          </a:p>
          <a:p>
            <a:pPr eaLnBrk="1" hangingPunct="1">
              <a:lnSpc>
                <a:spcPct val="80000"/>
              </a:lnSpc>
            </a:pPr>
            <a:r>
              <a:rPr lang="en-US" sz="2400" dirty="0" smtClean="0"/>
              <a:t>Key Units:</a:t>
            </a:r>
          </a:p>
          <a:p>
            <a:pPr lvl="1" eaLnBrk="1" hangingPunct="1">
              <a:lnSpc>
                <a:spcPct val="80000"/>
              </a:lnSpc>
            </a:pPr>
            <a:r>
              <a:rPr lang="en-US" sz="2000" dirty="0" smtClean="0"/>
              <a:t>Giles Mountain formation – More </a:t>
            </a:r>
            <a:r>
              <a:rPr lang="en-US" sz="2000" dirty="0" err="1" smtClean="0"/>
              <a:t>siliciclastic</a:t>
            </a:r>
            <a:r>
              <a:rPr lang="en-US" sz="2000" dirty="0" smtClean="0"/>
              <a:t>, including graphitic </a:t>
            </a:r>
            <a:r>
              <a:rPr lang="en-US" sz="2000" dirty="0" err="1" smtClean="0"/>
              <a:t>pelite</a:t>
            </a:r>
            <a:r>
              <a:rPr lang="en-US" sz="2000" dirty="0" smtClean="0"/>
              <a:t>, </a:t>
            </a:r>
            <a:r>
              <a:rPr lang="en-US" sz="2000" dirty="0" err="1" smtClean="0"/>
              <a:t>quartoze</a:t>
            </a:r>
            <a:r>
              <a:rPr lang="en-US" sz="2000" dirty="0" smtClean="0"/>
              <a:t> </a:t>
            </a:r>
            <a:r>
              <a:rPr lang="en-US" sz="2000" dirty="0" err="1" smtClean="0"/>
              <a:t>granofels</a:t>
            </a:r>
            <a:r>
              <a:rPr lang="en-US" sz="2000" dirty="0" smtClean="0"/>
              <a:t> (metamorphosed greywacke), hornblende schist, </a:t>
            </a:r>
            <a:r>
              <a:rPr lang="en-US" sz="2000" dirty="0" err="1" smtClean="0"/>
              <a:t>amphibolite</a:t>
            </a:r>
            <a:endParaRPr lang="en-US" sz="2000" dirty="0" smtClean="0"/>
          </a:p>
          <a:p>
            <a:pPr lvl="1" eaLnBrk="1" hangingPunct="1">
              <a:lnSpc>
                <a:spcPct val="80000"/>
              </a:lnSpc>
            </a:pPr>
            <a:r>
              <a:rPr lang="en-US" sz="2000" dirty="0" smtClean="0"/>
              <a:t>Standing Pond </a:t>
            </a:r>
            <a:r>
              <a:rPr lang="en-US" sz="2000" dirty="0" err="1" smtClean="0"/>
              <a:t>Volcanics</a:t>
            </a:r>
            <a:r>
              <a:rPr lang="en-US" sz="2000" dirty="0" smtClean="0"/>
              <a:t> – mostly a fine grained </a:t>
            </a:r>
            <a:r>
              <a:rPr lang="en-US" sz="2000" dirty="0" err="1" smtClean="0"/>
              <a:t>hormblende</a:t>
            </a:r>
            <a:r>
              <a:rPr lang="en-US" sz="2000" dirty="0" smtClean="0"/>
              <a:t>-plagioclase </a:t>
            </a:r>
            <a:r>
              <a:rPr lang="en-US" sz="2000" dirty="0" err="1" smtClean="0"/>
              <a:t>amphibolite</a:t>
            </a:r>
            <a:r>
              <a:rPr lang="en-US" sz="2000" dirty="0" smtClean="0"/>
              <a:t>, likely formed from extrusive basaltic rocks (local evidence of pillow structures in St. </a:t>
            </a:r>
            <a:r>
              <a:rPr lang="en-US" sz="2000" dirty="0" err="1" smtClean="0"/>
              <a:t>Johnsbury</a:t>
            </a:r>
            <a:r>
              <a:rPr lang="en-US" sz="2000" dirty="0" smtClean="0"/>
              <a:t>).  </a:t>
            </a:r>
            <a:r>
              <a:rPr lang="en-US" sz="2000" dirty="0" err="1" smtClean="0"/>
              <a:t>Felsic</a:t>
            </a:r>
            <a:r>
              <a:rPr lang="en-US" sz="2000" dirty="0" smtClean="0"/>
              <a:t> dike near </a:t>
            </a:r>
            <a:r>
              <a:rPr lang="en-US" sz="2000" dirty="0" smtClean="0"/>
              <a:t>Springfield </a:t>
            </a:r>
            <a:r>
              <a:rPr lang="en-US" sz="2000" dirty="0" smtClean="0"/>
              <a:t>VT yielded a U-</a:t>
            </a:r>
            <a:r>
              <a:rPr lang="en-US" sz="2000" dirty="0" err="1" smtClean="0"/>
              <a:t>Pb</a:t>
            </a:r>
            <a:r>
              <a:rPr lang="en-US" sz="2000" dirty="0" smtClean="0"/>
              <a:t> age of 423± 4 Ma.</a:t>
            </a:r>
          </a:p>
          <a:p>
            <a:pPr lvl="1" eaLnBrk="1" hangingPunct="1">
              <a:lnSpc>
                <a:spcPct val="80000"/>
              </a:lnSpc>
            </a:pPr>
            <a:r>
              <a:rPr lang="en-US" sz="2000" dirty="0" smtClean="0"/>
              <a:t>Waits River formation – Calcareous </a:t>
            </a:r>
            <a:r>
              <a:rPr lang="en-US" sz="2000" dirty="0" err="1" smtClean="0"/>
              <a:t>pelite</a:t>
            </a:r>
            <a:r>
              <a:rPr lang="en-US" sz="2000" dirty="0" smtClean="0"/>
              <a:t> (metamorphosed mudstone), </a:t>
            </a:r>
            <a:r>
              <a:rPr lang="en-US" sz="2000" dirty="0" err="1" smtClean="0"/>
              <a:t>metalimestone</a:t>
            </a:r>
            <a:r>
              <a:rPr lang="en-US" sz="2000" dirty="0" smtClean="0"/>
              <a:t>, </a:t>
            </a:r>
            <a:r>
              <a:rPr lang="en-US" sz="2000" dirty="0" err="1" smtClean="0"/>
              <a:t>metadolostone</a:t>
            </a:r>
            <a:r>
              <a:rPr lang="en-US" sz="2000" dirty="0" smtClean="0"/>
              <a:t>, quartzite.</a:t>
            </a:r>
          </a:p>
        </p:txBody>
      </p:sp>
      <p:pic>
        <p:nvPicPr>
          <p:cNvPr id="12292" name="Picture 4" descr="Ely-regional geologic map001"/>
          <p:cNvPicPr>
            <a:picLocks noChangeAspect="1" noChangeArrowheads="1"/>
          </p:cNvPicPr>
          <p:nvPr/>
        </p:nvPicPr>
        <p:blipFill>
          <a:blip r:embed="rId3" cstate="print"/>
          <a:srcRect/>
          <a:stretch>
            <a:fillRect/>
          </a:stretch>
        </p:blipFill>
        <p:spPr bwMode="auto">
          <a:xfrm>
            <a:off x="5868988" y="1136650"/>
            <a:ext cx="3275012" cy="572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8600" y="228600"/>
            <a:ext cx="3886200" cy="2438400"/>
          </a:xfrm>
          <a:prstGeom prst="rect">
            <a:avLst/>
          </a:prstGeom>
          <a:noFill/>
          <a:ln w="9525">
            <a:noFill/>
            <a:miter lim="800000"/>
            <a:headEnd/>
            <a:tailEnd/>
          </a:ln>
          <a:effectLst/>
        </p:spPr>
        <p:txBody>
          <a:bodyPr anchor="ctr"/>
          <a:lstStyle/>
          <a:p>
            <a:r>
              <a:rPr lang="en-US" sz="4400">
                <a:solidFill>
                  <a:srgbClr val="FF0000"/>
                </a:solidFill>
              </a:rPr>
              <a:t>Field Site:</a:t>
            </a:r>
            <a:br>
              <a:rPr lang="en-US" sz="4400">
                <a:solidFill>
                  <a:srgbClr val="FF0000"/>
                </a:solidFill>
              </a:rPr>
            </a:br>
            <a:r>
              <a:rPr lang="en-US" sz="4400">
                <a:solidFill>
                  <a:srgbClr val="FF0000"/>
                </a:solidFill>
              </a:rPr>
              <a:t>Iron Mountain</a:t>
            </a:r>
            <a:br>
              <a:rPr lang="en-US" sz="4400">
                <a:solidFill>
                  <a:srgbClr val="FF0000"/>
                </a:solidFill>
              </a:rPr>
            </a:br>
            <a:r>
              <a:rPr lang="en-US" sz="4400">
                <a:solidFill>
                  <a:srgbClr val="FF0000"/>
                </a:solidFill>
              </a:rPr>
              <a:t>Northern CA</a:t>
            </a:r>
          </a:p>
        </p:txBody>
      </p:sp>
      <p:pic>
        <p:nvPicPr>
          <p:cNvPr id="4099" name="Picture 3" descr="Iron_Mtn_location_map1"/>
          <p:cNvPicPr>
            <a:picLocks noChangeAspect="1" noChangeArrowheads="1"/>
          </p:cNvPicPr>
          <p:nvPr/>
        </p:nvPicPr>
        <p:blipFill>
          <a:blip r:embed="rId3" cstate="print"/>
          <a:srcRect/>
          <a:stretch>
            <a:fillRect/>
          </a:stretch>
        </p:blipFill>
        <p:spPr bwMode="auto">
          <a:xfrm>
            <a:off x="152400" y="2743200"/>
            <a:ext cx="3776663" cy="3921125"/>
          </a:xfrm>
          <a:prstGeom prst="rect">
            <a:avLst/>
          </a:prstGeom>
          <a:noFill/>
        </p:spPr>
      </p:pic>
      <p:pic>
        <p:nvPicPr>
          <p:cNvPr id="4100" name="Picture 4" descr="Iron Mountain"/>
          <p:cNvPicPr>
            <a:picLocks noChangeAspect="1" noChangeArrowheads="1"/>
          </p:cNvPicPr>
          <p:nvPr/>
        </p:nvPicPr>
        <p:blipFill>
          <a:blip r:embed="rId4" cstate="print"/>
          <a:srcRect/>
          <a:stretch>
            <a:fillRect/>
          </a:stretch>
        </p:blipFill>
        <p:spPr bwMode="auto">
          <a:xfrm>
            <a:off x="3929063" y="228600"/>
            <a:ext cx="5016500" cy="3475038"/>
          </a:xfrm>
          <a:prstGeom prst="rect">
            <a:avLst/>
          </a:prstGeom>
          <a:noFill/>
        </p:spPr>
      </p:pic>
      <p:pic>
        <p:nvPicPr>
          <p:cNvPr id="4106" name="Picture 10" descr="5-waymap1"/>
          <p:cNvPicPr>
            <a:picLocks noChangeAspect="1" noChangeArrowheads="1"/>
          </p:cNvPicPr>
          <p:nvPr/>
        </p:nvPicPr>
        <p:blipFill>
          <a:blip r:embed="rId5" cstate="print"/>
          <a:srcRect/>
          <a:stretch>
            <a:fillRect/>
          </a:stretch>
        </p:blipFill>
        <p:spPr bwMode="auto">
          <a:xfrm>
            <a:off x="3897313" y="3886200"/>
            <a:ext cx="5246687" cy="2732088"/>
          </a:xfrm>
          <a:prstGeom prst="rect">
            <a:avLst/>
          </a:prstGeom>
          <a:noFill/>
        </p:spPr>
      </p:pic>
      <p:sp>
        <p:nvSpPr>
          <p:cNvPr id="4107" name="Text Box 11"/>
          <p:cNvSpPr txBox="1">
            <a:spLocks noChangeArrowheads="1"/>
          </p:cNvSpPr>
          <p:nvPr/>
        </p:nvSpPr>
        <p:spPr bwMode="auto">
          <a:xfrm>
            <a:off x="1279525" y="4537075"/>
            <a:ext cx="6950075" cy="1920875"/>
          </a:xfrm>
          <a:prstGeom prst="rect">
            <a:avLst/>
          </a:prstGeom>
          <a:solidFill>
            <a:schemeClr val="accent2"/>
          </a:solidFill>
          <a:ln w="9525">
            <a:noFill/>
            <a:miter lim="800000"/>
            <a:headEnd/>
            <a:tailEnd/>
          </a:ln>
          <a:effectLst/>
        </p:spPr>
        <p:txBody>
          <a:bodyPr>
            <a:spAutoFit/>
          </a:bodyPr>
          <a:lstStyle/>
          <a:p>
            <a:pPr algn="ctr"/>
            <a:r>
              <a:rPr lang="en-US" sz="4000" b="1">
                <a:solidFill>
                  <a:schemeClr val="bg1"/>
                </a:solidFill>
              </a:rPr>
              <a:t>Iron Mountain = Opportunity to study FeS</a:t>
            </a:r>
            <a:r>
              <a:rPr lang="en-US" sz="4000" b="1" baseline="-25000">
                <a:solidFill>
                  <a:schemeClr val="bg1"/>
                </a:solidFill>
              </a:rPr>
              <a:t>2</a:t>
            </a:r>
            <a:r>
              <a:rPr lang="en-US" sz="4000" b="1">
                <a:solidFill>
                  <a:schemeClr val="bg1"/>
                </a:solidFill>
              </a:rPr>
              <a:t> oxidation inside a giant block of FeS</a:t>
            </a:r>
            <a:r>
              <a:rPr lang="en-US" sz="4000" b="1" baseline="-25000">
                <a:solidFill>
                  <a:schemeClr val="bg1"/>
                </a:solidFill>
              </a:rPr>
              <a:t>2</a:t>
            </a:r>
            <a:r>
              <a:rPr lang="en-US" sz="4000" b="1">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0-#ppt_w/2"/>
                                          </p:val>
                                        </p:tav>
                                        <p:tav tm="100000">
                                          <p:val>
                                            <p:strVal val="#ppt_x"/>
                                          </p:val>
                                        </p:tav>
                                      </p:tavLst>
                                    </p:anim>
                                    <p:anim calcmode="lin" valueType="num">
                                      <p:cBhvr additive="base">
                                        <p:cTn id="8"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0"/>
            <a:ext cx="8077200" cy="914400"/>
          </a:xfrm>
          <a:solidFill>
            <a:schemeClr val="bg1">
              <a:alpha val="50000"/>
            </a:schemeClr>
          </a:solidFill>
        </p:spPr>
        <p:txBody>
          <a:bodyPr/>
          <a:lstStyle/>
          <a:p>
            <a:r>
              <a:rPr lang="en-US" b="1">
                <a:solidFill>
                  <a:schemeClr val="tx1"/>
                </a:solidFill>
              </a:rPr>
              <a:t>Iron Mountain Mine Complex</a:t>
            </a:r>
          </a:p>
        </p:txBody>
      </p:sp>
      <p:sp>
        <p:nvSpPr>
          <p:cNvPr id="37891" name="Rectangle 3"/>
          <p:cNvSpPr>
            <a:spLocks noGrp="1" noChangeArrowheads="1"/>
          </p:cNvSpPr>
          <p:nvPr>
            <p:ph type="body" idx="1"/>
          </p:nvPr>
        </p:nvSpPr>
        <p:spPr>
          <a:xfrm>
            <a:off x="381000" y="1219200"/>
            <a:ext cx="8458200" cy="3048000"/>
          </a:xfrm>
          <a:solidFill>
            <a:schemeClr val="tx1">
              <a:alpha val="50000"/>
            </a:schemeClr>
          </a:solidFill>
        </p:spPr>
        <p:txBody>
          <a:bodyPr/>
          <a:lstStyle/>
          <a:p>
            <a:pPr>
              <a:lnSpc>
                <a:spcPct val="90000"/>
              </a:lnSpc>
            </a:pPr>
            <a:r>
              <a:rPr lang="en-US" sz="2800" b="1">
                <a:solidFill>
                  <a:srgbClr val="FFFF00"/>
                </a:solidFill>
                <a:cs typeface="Times New Roman" pitchFamily="18" charset="0"/>
              </a:rPr>
              <a:t> large complex of several mines operated intermittently between the 1860’s and 1962 for Au, Ag, Cu, and Zn</a:t>
            </a:r>
          </a:p>
          <a:p>
            <a:pPr>
              <a:lnSpc>
                <a:spcPct val="90000"/>
              </a:lnSpc>
            </a:pPr>
            <a:r>
              <a:rPr lang="en-US" sz="2800" b="1">
                <a:solidFill>
                  <a:srgbClr val="FFFF00"/>
                </a:solidFill>
              </a:rPr>
              <a:t>Became a superfund site in 1983 – millions spent on treatment of effluent</a:t>
            </a:r>
          </a:p>
          <a:p>
            <a:pPr>
              <a:lnSpc>
                <a:spcPct val="90000"/>
              </a:lnSpc>
            </a:pPr>
            <a:r>
              <a:rPr lang="en-US" sz="2800" b="1">
                <a:solidFill>
                  <a:srgbClr val="FFFF00"/>
                </a:solidFill>
              </a:rPr>
              <a:t>Site of lowest recorded ‘natural’ pH= -3.6 (Nordstrom et al., 2000)</a:t>
            </a:r>
          </a:p>
        </p:txBody>
      </p:sp>
      <p:pic>
        <p:nvPicPr>
          <p:cNvPr id="37892" name="Picture 4" descr="IM_x-sec1"/>
          <p:cNvPicPr>
            <a:picLocks noChangeAspect="1" noChangeArrowheads="1"/>
          </p:cNvPicPr>
          <p:nvPr/>
        </p:nvPicPr>
        <p:blipFill>
          <a:blip r:embed="rId4" cstate="print"/>
          <a:srcRect/>
          <a:stretch>
            <a:fillRect/>
          </a:stretch>
        </p:blipFill>
        <p:spPr bwMode="auto">
          <a:xfrm>
            <a:off x="1524000" y="4471988"/>
            <a:ext cx="6489700" cy="23860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28600" y="1828800"/>
            <a:ext cx="8534400" cy="4495800"/>
          </a:xfrm>
          <a:prstGeom prst="rect">
            <a:avLst/>
          </a:prstGeom>
          <a:solidFill>
            <a:schemeClr val="bg1">
              <a:alpha val="50000"/>
            </a:schemeClr>
          </a:solidFill>
          <a:ln w="9525">
            <a:noFill/>
            <a:miter lim="800000"/>
            <a:headEnd/>
            <a:tailEnd/>
          </a:ln>
          <a:effectLst/>
        </p:spPr>
        <p:txBody>
          <a:bodyPr/>
          <a:lstStyle/>
          <a:p>
            <a:pPr marL="342900" indent="-342900">
              <a:lnSpc>
                <a:spcPct val="90000"/>
              </a:lnSpc>
              <a:spcBef>
                <a:spcPct val="20000"/>
              </a:spcBef>
              <a:buFontTx/>
              <a:buChar char="•"/>
            </a:pPr>
            <a:r>
              <a:rPr lang="en-US" sz="3200"/>
              <a:t>pH of majority of the flow 0.6-0.8</a:t>
            </a:r>
          </a:p>
          <a:p>
            <a:pPr marL="342900" indent="-342900">
              <a:lnSpc>
                <a:spcPct val="90000"/>
              </a:lnSpc>
              <a:spcBef>
                <a:spcPct val="20000"/>
              </a:spcBef>
              <a:buFontTx/>
              <a:buChar char="•"/>
            </a:pPr>
            <a:r>
              <a:rPr lang="en-US" sz="3200"/>
              <a:t>Fe</a:t>
            </a:r>
            <a:r>
              <a:rPr lang="en-US" sz="3200" baseline="-25000"/>
              <a:t>T</a:t>
            </a:r>
            <a:r>
              <a:rPr lang="en-US" sz="3200"/>
              <a:t> is ~ 0.2 – 0.4 M, SO</a:t>
            </a:r>
            <a:r>
              <a:rPr lang="en-US" sz="3200" baseline="-25000"/>
              <a:t>4</a:t>
            </a:r>
            <a:r>
              <a:rPr lang="en-US" sz="3200" baseline="30000"/>
              <a:t>2-</a:t>
            </a:r>
            <a:r>
              <a:rPr lang="en-US" sz="3200"/>
              <a:t> is ~0.6 – 1.1 M</a:t>
            </a:r>
          </a:p>
          <a:p>
            <a:pPr marL="342900" indent="-342900">
              <a:lnSpc>
                <a:spcPct val="90000"/>
              </a:lnSpc>
              <a:spcBef>
                <a:spcPct val="20000"/>
              </a:spcBef>
              <a:buFontTx/>
              <a:buChar char="•"/>
            </a:pPr>
            <a:r>
              <a:rPr lang="en-US" sz="3200"/>
              <a:t>An average of 100,000 moles FeS</a:t>
            </a:r>
            <a:r>
              <a:rPr lang="en-US" sz="3200" baseline="-25000"/>
              <a:t>2</a:t>
            </a:r>
            <a:r>
              <a:rPr lang="en-US" sz="3200"/>
              <a:t>/day is oxidized  (range ~ 20,000-200,000 mol/day)</a:t>
            </a:r>
          </a:p>
          <a:p>
            <a:pPr marL="742950" lvl="1" indent="-285750">
              <a:lnSpc>
                <a:spcPct val="90000"/>
              </a:lnSpc>
              <a:spcBef>
                <a:spcPct val="20000"/>
              </a:spcBef>
              <a:buFontTx/>
              <a:buChar char="–"/>
            </a:pPr>
            <a:r>
              <a:rPr lang="en-US" sz="2800"/>
              <a:t>~2 m</a:t>
            </a:r>
            <a:r>
              <a:rPr lang="en-US" sz="2800" baseline="30000"/>
              <a:t>3</a:t>
            </a:r>
            <a:r>
              <a:rPr lang="en-US" sz="2800"/>
              <a:t> block weighing about a ton per day</a:t>
            </a:r>
          </a:p>
          <a:p>
            <a:pPr marL="742950" lvl="1" indent="-285750">
              <a:lnSpc>
                <a:spcPct val="90000"/>
              </a:lnSpc>
              <a:spcBef>
                <a:spcPct val="20000"/>
              </a:spcBef>
              <a:buFontTx/>
              <a:buChar char="–"/>
            </a:pPr>
            <a:r>
              <a:rPr lang="en-US" sz="2800"/>
              <a:t>Requires 350,000 mol O</a:t>
            </a:r>
            <a:r>
              <a:rPr lang="en-US" sz="2800" baseline="-25000"/>
              <a:t>2</a:t>
            </a:r>
            <a:r>
              <a:rPr lang="en-US" sz="2800"/>
              <a:t> = ~ 8,000 m</a:t>
            </a:r>
            <a:r>
              <a:rPr lang="en-US" sz="2800" baseline="30000"/>
              <a:t>3</a:t>
            </a:r>
            <a:r>
              <a:rPr lang="en-US" sz="2800"/>
              <a:t> O</a:t>
            </a:r>
            <a:r>
              <a:rPr lang="en-US" sz="2800" baseline="-25000"/>
              <a:t>2</a:t>
            </a:r>
            <a:r>
              <a:rPr lang="en-US" sz="2800"/>
              <a:t> </a:t>
            </a:r>
          </a:p>
          <a:p>
            <a:pPr marL="1143000" lvl="2" indent="-228600">
              <a:lnSpc>
                <a:spcPct val="90000"/>
              </a:lnSpc>
              <a:spcBef>
                <a:spcPct val="20000"/>
              </a:spcBef>
              <a:buFontTx/>
              <a:buChar char="•"/>
            </a:pPr>
            <a:r>
              <a:rPr lang="en-US"/>
              <a:t>FeS</a:t>
            </a:r>
            <a:r>
              <a:rPr lang="en-US" baseline="-25000"/>
              <a:t>2</a:t>
            </a:r>
            <a:r>
              <a:rPr lang="en-US"/>
              <a:t> oxidation requires: 30 g/l in water (O</a:t>
            </a:r>
            <a:r>
              <a:rPr lang="en-US" baseline="-25000"/>
              <a:t>2</a:t>
            </a:r>
            <a:r>
              <a:rPr lang="en-US"/>
              <a:t> saturation ~ 3 mg/l)</a:t>
            </a:r>
          </a:p>
          <a:p>
            <a:pPr marL="1143000" lvl="2" indent="-228600">
              <a:lnSpc>
                <a:spcPct val="90000"/>
              </a:lnSpc>
              <a:spcBef>
                <a:spcPct val="20000"/>
              </a:spcBef>
              <a:buFontTx/>
              <a:buChar char="•"/>
            </a:pPr>
            <a:r>
              <a:rPr lang="en-US"/>
              <a:t>Water must be re-oxidized thousands of times before exiting, about once per 15-150 cm.</a:t>
            </a:r>
          </a:p>
        </p:txBody>
      </p:sp>
      <p:sp>
        <p:nvSpPr>
          <p:cNvPr id="11271" name="Rectangle 7"/>
          <p:cNvSpPr>
            <a:spLocks noGrp="1" noChangeArrowheads="1"/>
          </p:cNvSpPr>
          <p:nvPr>
            <p:ph type="title"/>
          </p:nvPr>
        </p:nvSpPr>
        <p:spPr>
          <a:xfrm>
            <a:off x="228600" y="0"/>
            <a:ext cx="8686800" cy="1371600"/>
          </a:xfrm>
          <a:noFill/>
          <a:ln/>
        </p:spPr>
        <p:txBody>
          <a:bodyPr/>
          <a:lstStyle/>
          <a:p>
            <a:r>
              <a:rPr lang="en-US" b="1">
                <a:solidFill>
                  <a:schemeClr val="bg1"/>
                </a:solidFill>
              </a:rPr>
              <a:t>Richmond Portal </a:t>
            </a:r>
            <a:br>
              <a:rPr lang="en-US" b="1">
                <a:solidFill>
                  <a:schemeClr val="bg1"/>
                </a:solidFill>
              </a:rPr>
            </a:br>
            <a:r>
              <a:rPr lang="en-US" b="1">
                <a:solidFill>
                  <a:schemeClr val="bg1"/>
                </a:solidFill>
              </a:rPr>
              <a:t>Effluent Geochemistry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772400" cy="990600"/>
          </a:xfrm>
        </p:spPr>
        <p:txBody>
          <a:bodyPr/>
          <a:lstStyle/>
          <a:p>
            <a:r>
              <a:rPr lang="en-US" b="1">
                <a:solidFill>
                  <a:schemeClr val="bg1"/>
                </a:solidFill>
              </a:rPr>
              <a:t>Life at pH 0-1 and lower??</a:t>
            </a:r>
          </a:p>
        </p:txBody>
      </p:sp>
      <p:sp>
        <p:nvSpPr>
          <p:cNvPr id="114691" name="Rectangle 3"/>
          <p:cNvSpPr>
            <a:spLocks noGrp="1" noChangeArrowheads="1"/>
          </p:cNvSpPr>
          <p:nvPr>
            <p:ph type="body" idx="1"/>
          </p:nvPr>
        </p:nvSpPr>
        <p:spPr>
          <a:xfrm>
            <a:off x="609600" y="5334000"/>
            <a:ext cx="7772400" cy="1295400"/>
          </a:xfrm>
          <a:solidFill>
            <a:schemeClr val="tx2">
              <a:alpha val="50000"/>
            </a:schemeClr>
          </a:solidFill>
        </p:spPr>
        <p:txBody>
          <a:bodyPr/>
          <a:lstStyle/>
          <a:p>
            <a:r>
              <a:rPr lang="en-US" b="1">
                <a:solidFill>
                  <a:schemeClr val="bg1"/>
                </a:solidFill>
              </a:rPr>
              <a:t>Significant communities of bacteria, archaea, fungi, and protists!!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3400" y="304800"/>
            <a:ext cx="8153400" cy="1143000"/>
          </a:xfrm>
        </p:spPr>
        <p:txBody>
          <a:bodyPr/>
          <a:lstStyle/>
          <a:p>
            <a:r>
              <a:rPr lang="en-US" sz="4000"/>
              <a:t>Sulfoxyanions in experimental FeS</a:t>
            </a:r>
            <a:r>
              <a:rPr lang="en-US" sz="4000" baseline="-25000"/>
              <a:t>2</a:t>
            </a:r>
            <a:r>
              <a:rPr lang="en-US" sz="4000"/>
              <a:t> oxidation experiments – previous work</a:t>
            </a:r>
          </a:p>
        </p:txBody>
      </p:sp>
      <p:sp>
        <p:nvSpPr>
          <p:cNvPr id="109571" name="Rectangle 3"/>
          <p:cNvSpPr>
            <a:spLocks noGrp="1" noChangeArrowheads="1"/>
          </p:cNvSpPr>
          <p:nvPr>
            <p:ph type="body" idx="1"/>
          </p:nvPr>
        </p:nvSpPr>
        <p:spPr>
          <a:xfrm>
            <a:off x="228600" y="1524000"/>
            <a:ext cx="2819400" cy="5029200"/>
          </a:xfrm>
        </p:spPr>
        <p:txBody>
          <a:bodyPr/>
          <a:lstStyle/>
          <a:p>
            <a:pPr>
              <a:lnSpc>
                <a:spcPct val="90000"/>
              </a:lnSpc>
            </a:pPr>
            <a:r>
              <a:rPr lang="en-US" sz="2800"/>
              <a:t>Several studies have found polythionates associated with experimental studies of pyrite oxidation – Goldhaber, 1983; Moses et al., 1987; Schippers et al., 1996, 1999</a:t>
            </a:r>
          </a:p>
        </p:txBody>
      </p:sp>
      <p:graphicFrame>
        <p:nvGraphicFramePr>
          <p:cNvPr id="109572" name="Object 4"/>
          <p:cNvGraphicFramePr>
            <a:graphicFrameLocks noChangeAspect="1"/>
          </p:cNvGraphicFramePr>
          <p:nvPr/>
        </p:nvGraphicFramePr>
        <p:xfrm>
          <a:off x="3048000" y="2133600"/>
          <a:ext cx="5867400" cy="3514725"/>
        </p:xfrm>
        <a:graphic>
          <a:graphicData uri="http://schemas.openxmlformats.org/presentationml/2006/ole">
            <p:oleObj spid="_x0000_s109572" name="Chart" r:id="rId3" imgW="5182560" imgH="3111480"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8915400" cy="685800"/>
          </a:xfrm>
          <a:solidFill>
            <a:schemeClr val="tx1">
              <a:alpha val="50000"/>
            </a:schemeClr>
          </a:solidFill>
        </p:spPr>
        <p:txBody>
          <a:bodyPr/>
          <a:lstStyle/>
          <a:p>
            <a:r>
              <a:rPr lang="en-US">
                <a:solidFill>
                  <a:srgbClr val="FFCC00"/>
                </a:solidFill>
              </a:rPr>
              <a:t>Iron Mountain Microbial Metabolisms</a:t>
            </a:r>
          </a:p>
        </p:txBody>
      </p:sp>
      <p:sp>
        <p:nvSpPr>
          <p:cNvPr id="33463" name="Rectangle 695"/>
          <p:cNvSpPr>
            <a:spLocks noChangeArrowheads="1"/>
          </p:cNvSpPr>
          <p:nvPr/>
        </p:nvSpPr>
        <p:spPr bwMode="auto">
          <a:xfrm>
            <a:off x="304800" y="1295400"/>
            <a:ext cx="8610600" cy="533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33648" name="Group 880"/>
          <p:cNvGraphicFramePr>
            <a:graphicFrameLocks noGrp="1"/>
          </p:cNvGraphicFramePr>
          <p:nvPr/>
        </p:nvGraphicFramePr>
        <p:xfrm>
          <a:off x="457200" y="1447800"/>
          <a:ext cx="8382000" cy="5075239"/>
        </p:xfrm>
        <a:graphic>
          <a:graphicData uri="http://schemas.openxmlformats.org/drawingml/2006/table">
            <a:tbl>
              <a:tblPr/>
              <a:tblGrid>
                <a:gridCol w="2209800"/>
                <a:gridCol w="914400"/>
                <a:gridCol w="1219200"/>
                <a:gridCol w="990600"/>
                <a:gridCol w="1066800"/>
                <a:gridCol w="990600"/>
                <a:gridCol w="990600"/>
              </a:tblGrid>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Organism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Org C/ O</a:t>
                      </a:r>
                      <a:r>
                        <a:rPr kumimoji="0" lang="en-US" sz="1800" b="0" i="0" u="none" strike="noStrike" cap="none" normalizeH="0" baseline="-25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Org C /Fe</a:t>
                      </a:r>
                      <a:r>
                        <a:rPr kumimoji="0" lang="en-US" sz="1800" b="0" i="0" u="none" strike="noStrike" cap="none" normalizeH="0" baseline="3000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Fe</a:t>
                      </a:r>
                      <a:r>
                        <a:rPr kumimoji="0" lang="en-US" sz="1800" b="0" i="0" u="none" strike="noStrike" cap="none" normalizeH="0" baseline="30000" smtClean="0">
                          <a:ln>
                            <a:noFill/>
                          </a:ln>
                          <a:solidFill>
                            <a:schemeClr val="tx1"/>
                          </a:solidFill>
                          <a:effectLst/>
                          <a:latin typeface="Times New Roman" pitchFamily="18" charset="0"/>
                        </a:rPr>
                        <a:t>2+</a:t>
                      </a:r>
                      <a:r>
                        <a:rPr kumimoji="0" lang="en-US" sz="1800" b="0" i="0" u="none" strike="noStrike" cap="none" normalizeH="0" baseline="0" smtClean="0">
                          <a:ln>
                            <a:noFill/>
                          </a:ln>
                          <a:solidFill>
                            <a:schemeClr val="tx1"/>
                          </a:solidFill>
                          <a:effectLst/>
                          <a:latin typeface="Times New Roman" pitchFamily="18" charset="0"/>
                        </a:rPr>
                        <a:t>/O</a:t>
                      </a:r>
                      <a:r>
                        <a:rPr kumimoji="0" lang="en-US" sz="1800" b="0" i="0" u="none" strike="noStrike" cap="none" normalizeH="0" baseline="-25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a:t>
                      </a:r>
                      <a:r>
                        <a:rPr kumimoji="0" lang="en-US" sz="1800" b="0" i="0" u="none" strike="noStrike" cap="none" normalizeH="0" baseline="-25000" smtClean="0">
                          <a:ln>
                            <a:noFill/>
                          </a:ln>
                          <a:solidFill>
                            <a:schemeClr val="tx1"/>
                          </a:solidFill>
                          <a:effectLst/>
                          <a:latin typeface="Times New Roman" pitchFamily="18" charset="0"/>
                        </a:rPr>
                        <a:t>x</a:t>
                      </a:r>
                      <a:r>
                        <a:rPr kumimoji="0" lang="en-US" sz="1800" b="0" i="0" u="none" strike="noStrike" cap="none" normalizeH="0" baseline="0" smtClean="0">
                          <a:ln>
                            <a:noFill/>
                          </a:ln>
                          <a:solidFill>
                            <a:schemeClr val="tx1"/>
                          </a:solidFill>
                          <a:effectLst/>
                          <a:latin typeface="Times New Roman" pitchFamily="18" charset="0"/>
                        </a:rPr>
                        <a:t>O</a:t>
                      </a:r>
                      <a:r>
                        <a:rPr kumimoji="0" lang="en-US" sz="1800" b="0" i="0" u="none" strike="noStrike" cap="none" normalizeH="0" baseline="-25000" smtClean="0">
                          <a:ln>
                            <a:noFill/>
                          </a:ln>
                          <a:solidFill>
                            <a:schemeClr val="tx1"/>
                          </a:solidFill>
                          <a:effectLst/>
                          <a:latin typeface="Times New Roman" pitchFamily="18" charset="0"/>
                        </a:rPr>
                        <a:t>y</a:t>
                      </a:r>
                      <a:r>
                        <a:rPr kumimoji="0" lang="en-US" sz="1800" b="0" i="0" u="none" strike="noStrike" cap="none" normalizeH="0" baseline="30000" smtClean="0">
                          <a:ln>
                            <a:noFill/>
                          </a:ln>
                          <a:solidFill>
                            <a:schemeClr val="tx1"/>
                          </a:solidFill>
                          <a:effectLst/>
                          <a:latin typeface="Times New Roman" pitchFamily="18" charset="0"/>
                        </a:rPr>
                        <a:t>n-</a:t>
                      </a:r>
                      <a:r>
                        <a:rPr kumimoji="0" lang="en-US" sz="1800" b="0" i="0" u="none" strike="noStrike" cap="none" normalizeH="0" baseline="0" smtClean="0">
                          <a:ln>
                            <a:noFill/>
                          </a:ln>
                          <a:solidFill>
                            <a:schemeClr val="tx1"/>
                          </a:solidFill>
                          <a:effectLst/>
                          <a:latin typeface="Times New Roman" pitchFamily="18" charset="0"/>
                        </a:rPr>
                        <a:t>/O</a:t>
                      </a:r>
                      <a:r>
                        <a:rPr kumimoji="0" lang="en-US" sz="1800" b="0" i="0" u="none" strike="noStrike" cap="none" normalizeH="0" baseline="-2500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S</a:t>
                      </a:r>
                      <a:r>
                        <a:rPr kumimoji="0" lang="en-US" sz="1800" b="0" i="0" u="none" strike="noStrike" cap="none" normalizeH="0" baseline="-25000" smtClean="0">
                          <a:ln>
                            <a:noFill/>
                          </a:ln>
                          <a:solidFill>
                            <a:schemeClr val="tx1"/>
                          </a:solidFill>
                          <a:effectLst/>
                          <a:latin typeface="Times New Roman" pitchFamily="18" charset="0"/>
                        </a:rPr>
                        <a:t>x</a:t>
                      </a:r>
                      <a:r>
                        <a:rPr kumimoji="0" lang="en-US" sz="1800" b="0" i="0" u="none" strike="noStrike" cap="none" normalizeH="0" baseline="0" smtClean="0">
                          <a:ln>
                            <a:noFill/>
                          </a:ln>
                          <a:solidFill>
                            <a:schemeClr val="tx1"/>
                          </a:solidFill>
                          <a:effectLst/>
                          <a:latin typeface="Times New Roman" pitchFamily="18" charset="0"/>
                        </a:rPr>
                        <a:t>O</a:t>
                      </a:r>
                      <a:r>
                        <a:rPr kumimoji="0" lang="en-US" sz="1800" b="0" i="0" u="none" strike="noStrike" cap="none" normalizeH="0" baseline="-25000" smtClean="0">
                          <a:ln>
                            <a:noFill/>
                          </a:ln>
                          <a:solidFill>
                            <a:schemeClr val="tx1"/>
                          </a:solidFill>
                          <a:effectLst/>
                          <a:latin typeface="Times New Roman" pitchFamily="18" charset="0"/>
                        </a:rPr>
                        <a:t>y</a:t>
                      </a:r>
                      <a:r>
                        <a:rPr kumimoji="0" lang="en-US" sz="1800" b="0" i="0" u="none" strike="noStrike" cap="none" normalizeH="0" baseline="30000" smtClean="0">
                          <a:ln>
                            <a:noFill/>
                          </a:ln>
                          <a:solidFill>
                            <a:schemeClr val="tx1"/>
                          </a:solidFill>
                          <a:effectLst/>
                          <a:latin typeface="Times New Roman" pitchFamily="18" charset="0"/>
                        </a:rPr>
                        <a:t>n-</a:t>
                      </a:r>
                      <a:r>
                        <a:rPr kumimoji="0" lang="en-US" sz="1800" b="0" i="0" u="none" strike="noStrike" cap="none" normalizeH="0" baseline="0" smtClean="0">
                          <a:ln>
                            <a:noFill/>
                          </a:ln>
                          <a:solidFill>
                            <a:schemeClr val="tx1"/>
                          </a:solidFill>
                          <a:effectLst/>
                          <a:latin typeface="Times New Roman" pitchFamily="18" charset="0"/>
                        </a:rPr>
                        <a:t>/Fe</a:t>
                      </a:r>
                      <a:r>
                        <a:rPr kumimoji="0" lang="en-US" sz="1800" b="0" i="0" u="none" strike="noStrike" cap="none" normalizeH="0" baseline="3000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Ferromicrobium sp. </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Acidimicrobium sp.</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Sulfobacillus spp.</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Thermoplasma 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Fungi, protists</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Some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Ferroplasma acidarmanus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Lots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imes New Roman" pitchFamily="18" charset="0"/>
                        </a:rPr>
                        <a:t>Leptospirillum spp.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Lots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4" name="Rectangle 20"/>
          <p:cNvSpPr>
            <a:spLocks noChangeArrowheads="1"/>
          </p:cNvSpPr>
          <p:nvPr/>
        </p:nvSpPr>
        <p:spPr bwMode="auto">
          <a:xfrm>
            <a:off x="1295400" y="4648200"/>
            <a:ext cx="6781800" cy="2209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1746" name="Rectangle 2"/>
          <p:cNvSpPr>
            <a:spLocks noGrp="1" noChangeArrowheads="1"/>
          </p:cNvSpPr>
          <p:nvPr>
            <p:ph type="title"/>
          </p:nvPr>
        </p:nvSpPr>
        <p:spPr>
          <a:xfrm>
            <a:off x="304800" y="0"/>
            <a:ext cx="8458200" cy="1143000"/>
          </a:xfrm>
        </p:spPr>
        <p:txBody>
          <a:bodyPr/>
          <a:lstStyle/>
          <a:p>
            <a:r>
              <a:rPr lang="en-US"/>
              <a:t>Microbes and FeS</a:t>
            </a:r>
            <a:r>
              <a:rPr lang="en-US" baseline="-25000"/>
              <a:t>2</a:t>
            </a:r>
            <a:r>
              <a:rPr lang="en-US"/>
              <a:t> oxidation</a:t>
            </a:r>
          </a:p>
        </p:txBody>
      </p:sp>
      <p:pic>
        <p:nvPicPr>
          <p:cNvPr id="31748" name="Picture 4" descr="FeS2 rxn - aenaerobic-oxic figure"/>
          <p:cNvPicPr>
            <a:picLocks noChangeAspect="1" noChangeArrowheads="1"/>
          </p:cNvPicPr>
          <p:nvPr/>
        </p:nvPicPr>
        <p:blipFill>
          <a:blip r:embed="rId3" cstate="print"/>
          <a:srcRect b="36160"/>
          <a:stretch>
            <a:fillRect/>
          </a:stretch>
        </p:blipFill>
        <p:spPr bwMode="auto">
          <a:xfrm>
            <a:off x="1600200" y="914400"/>
            <a:ext cx="6172200" cy="3657600"/>
          </a:xfrm>
          <a:prstGeom prst="rect">
            <a:avLst/>
          </a:prstGeom>
          <a:noFill/>
        </p:spPr>
      </p:pic>
      <p:sp>
        <p:nvSpPr>
          <p:cNvPr id="31749" name="Rectangle 5"/>
          <p:cNvSpPr>
            <a:spLocks noChangeArrowheads="1"/>
          </p:cNvSpPr>
          <p:nvPr/>
        </p:nvSpPr>
        <p:spPr bwMode="auto">
          <a:xfrm>
            <a:off x="1447800" y="1143000"/>
            <a:ext cx="1219200" cy="2743200"/>
          </a:xfrm>
          <a:prstGeom prst="rect">
            <a:avLst/>
          </a:prstGeom>
          <a:noFill/>
          <a:ln w="38100">
            <a:solidFill>
              <a:srgbClr val="FF0000"/>
            </a:solidFill>
            <a:miter lim="800000"/>
            <a:headEnd/>
            <a:tailEnd/>
          </a:ln>
          <a:effectLst/>
        </p:spPr>
        <p:txBody>
          <a:bodyPr wrap="none" anchor="ctr"/>
          <a:lstStyle/>
          <a:p>
            <a:endParaRPr lang="en-US"/>
          </a:p>
        </p:txBody>
      </p:sp>
      <p:sp>
        <p:nvSpPr>
          <p:cNvPr id="31750" name="Rectangle 6"/>
          <p:cNvSpPr>
            <a:spLocks noChangeArrowheads="1"/>
          </p:cNvSpPr>
          <p:nvPr/>
        </p:nvSpPr>
        <p:spPr bwMode="auto">
          <a:xfrm>
            <a:off x="2667000" y="1143000"/>
            <a:ext cx="1600200" cy="3352800"/>
          </a:xfrm>
          <a:prstGeom prst="rect">
            <a:avLst/>
          </a:prstGeom>
          <a:noFill/>
          <a:ln w="38100">
            <a:solidFill>
              <a:srgbClr val="FF0000"/>
            </a:solidFill>
            <a:miter lim="800000"/>
            <a:headEnd/>
            <a:tailEnd/>
          </a:ln>
          <a:effectLst/>
        </p:spPr>
        <p:txBody>
          <a:bodyPr wrap="none" anchor="ctr"/>
          <a:lstStyle/>
          <a:p>
            <a:endParaRPr lang="en-US"/>
          </a:p>
        </p:txBody>
      </p:sp>
      <p:sp>
        <p:nvSpPr>
          <p:cNvPr id="31752" name="Rectangle 8"/>
          <p:cNvSpPr>
            <a:spLocks noChangeArrowheads="1"/>
          </p:cNvSpPr>
          <p:nvPr/>
        </p:nvSpPr>
        <p:spPr bwMode="auto">
          <a:xfrm>
            <a:off x="1524000" y="1219200"/>
            <a:ext cx="1066800" cy="2590800"/>
          </a:xfrm>
          <a:prstGeom prst="rect">
            <a:avLst/>
          </a:prstGeom>
          <a:noFill/>
          <a:ln w="38100">
            <a:solidFill>
              <a:srgbClr val="00CC00"/>
            </a:solidFill>
            <a:miter lim="800000"/>
            <a:headEnd/>
            <a:tailEnd/>
          </a:ln>
          <a:effectLst/>
        </p:spPr>
        <p:txBody>
          <a:bodyPr wrap="none" anchor="ctr"/>
          <a:lstStyle/>
          <a:p>
            <a:endParaRPr lang="en-US"/>
          </a:p>
        </p:txBody>
      </p:sp>
      <p:sp>
        <p:nvSpPr>
          <p:cNvPr id="31753" name="Rectangle 9"/>
          <p:cNvSpPr>
            <a:spLocks noChangeArrowheads="1"/>
          </p:cNvSpPr>
          <p:nvPr/>
        </p:nvSpPr>
        <p:spPr bwMode="auto">
          <a:xfrm>
            <a:off x="4343400" y="1143000"/>
            <a:ext cx="1676400" cy="1676400"/>
          </a:xfrm>
          <a:prstGeom prst="rect">
            <a:avLst/>
          </a:prstGeom>
          <a:noFill/>
          <a:ln w="38100">
            <a:solidFill>
              <a:srgbClr val="FF0000"/>
            </a:solidFill>
            <a:miter lim="800000"/>
            <a:headEnd/>
            <a:tailEnd/>
          </a:ln>
          <a:effectLst/>
        </p:spPr>
        <p:txBody>
          <a:bodyPr wrap="none" anchor="ctr"/>
          <a:lstStyle/>
          <a:p>
            <a:endParaRPr lang="en-US"/>
          </a:p>
        </p:txBody>
      </p:sp>
      <p:sp>
        <p:nvSpPr>
          <p:cNvPr id="31754" name="Rectangle 10"/>
          <p:cNvSpPr>
            <a:spLocks noChangeArrowheads="1"/>
          </p:cNvSpPr>
          <p:nvPr/>
        </p:nvSpPr>
        <p:spPr bwMode="auto">
          <a:xfrm>
            <a:off x="4419600" y="1219200"/>
            <a:ext cx="1219200" cy="1524000"/>
          </a:xfrm>
          <a:prstGeom prst="rect">
            <a:avLst/>
          </a:prstGeom>
          <a:noFill/>
          <a:ln w="38100">
            <a:solidFill>
              <a:srgbClr val="00CC00"/>
            </a:solidFill>
            <a:miter lim="800000"/>
            <a:headEnd/>
            <a:tailEnd/>
          </a:ln>
          <a:effectLst/>
        </p:spPr>
        <p:txBody>
          <a:bodyPr wrap="none" anchor="ctr"/>
          <a:lstStyle/>
          <a:p>
            <a:endParaRPr lang="en-US"/>
          </a:p>
        </p:txBody>
      </p:sp>
      <p:sp>
        <p:nvSpPr>
          <p:cNvPr id="31755" name="Rectangle 11"/>
          <p:cNvSpPr>
            <a:spLocks noChangeArrowheads="1"/>
          </p:cNvSpPr>
          <p:nvPr/>
        </p:nvSpPr>
        <p:spPr bwMode="auto">
          <a:xfrm>
            <a:off x="5638800" y="2590800"/>
            <a:ext cx="2209800" cy="1905000"/>
          </a:xfrm>
          <a:prstGeom prst="rect">
            <a:avLst/>
          </a:prstGeom>
          <a:noFill/>
          <a:ln w="38100">
            <a:solidFill>
              <a:srgbClr val="FF0000"/>
            </a:solidFill>
            <a:miter lim="800000"/>
            <a:headEnd/>
            <a:tailEnd/>
          </a:ln>
          <a:effectLst/>
        </p:spPr>
        <p:txBody>
          <a:bodyPr wrap="none" anchor="ctr"/>
          <a:lstStyle/>
          <a:p>
            <a:endParaRPr lang="en-US"/>
          </a:p>
        </p:txBody>
      </p:sp>
      <p:sp>
        <p:nvSpPr>
          <p:cNvPr id="31756" name="Rectangle 12"/>
          <p:cNvSpPr>
            <a:spLocks noChangeArrowheads="1"/>
          </p:cNvSpPr>
          <p:nvPr/>
        </p:nvSpPr>
        <p:spPr bwMode="auto">
          <a:xfrm>
            <a:off x="5715000" y="2667000"/>
            <a:ext cx="2057400" cy="1524000"/>
          </a:xfrm>
          <a:prstGeom prst="rect">
            <a:avLst/>
          </a:prstGeom>
          <a:noFill/>
          <a:ln w="38100">
            <a:solidFill>
              <a:srgbClr val="00CC00"/>
            </a:solidFill>
            <a:miter lim="800000"/>
            <a:headEnd/>
            <a:tailEnd/>
          </a:ln>
          <a:effectLst/>
        </p:spPr>
        <p:txBody>
          <a:bodyPr wrap="none" anchor="ctr"/>
          <a:lstStyle/>
          <a:p>
            <a:endParaRPr lang="en-US"/>
          </a:p>
        </p:txBody>
      </p:sp>
      <p:sp>
        <p:nvSpPr>
          <p:cNvPr id="31757" name="Text Box 13"/>
          <p:cNvSpPr txBox="1">
            <a:spLocks noChangeArrowheads="1"/>
          </p:cNvSpPr>
          <p:nvPr/>
        </p:nvSpPr>
        <p:spPr bwMode="auto">
          <a:xfrm>
            <a:off x="1828800" y="3886200"/>
            <a:ext cx="354013" cy="457200"/>
          </a:xfrm>
          <a:prstGeom prst="rect">
            <a:avLst/>
          </a:prstGeom>
          <a:noFill/>
          <a:ln w="9525">
            <a:noFill/>
            <a:miter lim="800000"/>
            <a:headEnd/>
            <a:tailEnd/>
          </a:ln>
          <a:effectLst/>
        </p:spPr>
        <p:txBody>
          <a:bodyPr wrap="none">
            <a:spAutoFit/>
          </a:bodyPr>
          <a:lstStyle/>
          <a:p>
            <a:r>
              <a:rPr lang="en-US"/>
              <a:t>S</a:t>
            </a:r>
          </a:p>
        </p:txBody>
      </p:sp>
      <p:sp>
        <p:nvSpPr>
          <p:cNvPr id="31758" name="Text Box 14"/>
          <p:cNvSpPr txBox="1">
            <a:spLocks noChangeArrowheads="1"/>
          </p:cNvSpPr>
          <p:nvPr/>
        </p:nvSpPr>
        <p:spPr bwMode="auto">
          <a:xfrm>
            <a:off x="4953000" y="2895600"/>
            <a:ext cx="354013" cy="457200"/>
          </a:xfrm>
          <a:prstGeom prst="rect">
            <a:avLst/>
          </a:prstGeom>
          <a:noFill/>
          <a:ln w="9525">
            <a:noFill/>
            <a:miter lim="800000"/>
            <a:headEnd/>
            <a:tailEnd/>
          </a:ln>
          <a:effectLst/>
        </p:spPr>
        <p:txBody>
          <a:bodyPr wrap="none">
            <a:spAutoFit/>
          </a:bodyPr>
          <a:lstStyle/>
          <a:p>
            <a:r>
              <a:rPr lang="en-US"/>
              <a:t>S</a:t>
            </a:r>
          </a:p>
        </p:txBody>
      </p:sp>
      <p:sp>
        <p:nvSpPr>
          <p:cNvPr id="31759" name="Text Box 15"/>
          <p:cNvSpPr txBox="1">
            <a:spLocks noChangeArrowheads="1"/>
          </p:cNvSpPr>
          <p:nvPr/>
        </p:nvSpPr>
        <p:spPr bwMode="auto">
          <a:xfrm>
            <a:off x="7315200" y="3733800"/>
            <a:ext cx="354013" cy="457200"/>
          </a:xfrm>
          <a:prstGeom prst="rect">
            <a:avLst/>
          </a:prstGeom>
          <a:noFill/>
          <a:ln w="9525">
            <a:noFill/>
            <a:miter lim="800000"/>
            <a:headEnd/>
            <a:tailEnd/>
          </a:ln>
          <a:effectLst/>
        </p:spPr>
        <p:txBody>
          <a:bodyPr wrap="none">
            <a:spAutoFit/>
          </a:bodyPr>
          <a:lstStyle/>
          <a:p>
            <a:r>
              <a:rPr lang="en-US"/>
              <a:t>S</a:t>
            </a:r>
          </a:p>
        </p:txBody>
      </p:sp>
      <p:sp>
        <p:nvSpPr>
          <p:cNvPr id="31760" name="Text Box 16"/>
          <p:cNvSpPr txBox="1">
            <a:spLocks noChangeArrowheads="1"/>
          </p:cNvSpPr>
          <p:nvPr/>
        </p:nvSpPr>
        <p:spPr bwMode="auto">
          <a:xfrm>
            <a:off x="3733800" y="4038600"/>
            <a:ext cx="488950" cy="457200"/>
          </a:xfrm>
          <a:prstGeom prst="rect">
            <a:avLst/>
          </a:prstGeom>
          <a:noFill/>
          <a:ln w="9525">
            <a:noFill/>
            <a:miter lim="800000"/>
            <a:headEnd/>
            <a:tailEnd/>
          </a:ln>
          <a:effectLst/>
        </p:spPr>
        <p:txBody>
          <a:bodyPr wrap="none">
            <a:spAutoFit/>
          </a:bodyPr>
          <a:lstStyle/>
          <a:p>
            <a:r>
              <a:rPr lang="en-US"/>
              <a:t>Fe</a:t>
            </a:r>
          </a:p>
        </p:txBody>
      </p:sp>
      <p:sp>
        <p:nvSpPr>
          <p:cNvPr id="31762" name="Text Box 18"/>
          <p:cNvSpPr txBox="1">
            <a:spLocks noChangeArrowheads="1"/>
          </p:cNvSpPr>
          <p:nvPr/>
        </p:nvSpPr>
        <p:spPr bwMode="auto">
          <a:xfrm>
            <a:off x="228600" y="3810000"/>
            <a:ext cx="1079500" cy="457200"/>
          </a:xfrm>
          <a:prstGeom prst="rect">
            <a:avLst/>
          </a:prstGeom>
          <a:noFill/>
          <a:ln w="9525">
            <a:noFill/>
            <a:miter lim="800000"/>
            <a:headEnd/>
            <a:tailEnd/>
          </a:ln>
          <a:effectLst/>
        </p:spPr>
        <p:txBody>
          <a:bodyPr wrap="none">
            <a:spAutoFit/>
          </a:bodyPr>
          <a:lstStyle/>
          <a:p>
            <a:r>
              <a:rPr lang="en-US">
                <a:solidFill>
                  <a:srgbClr val="FF0000"/>
                </a:solidFill>
              </a:rPr>
              <a:t>aerobic</a:t>
            </a:r>
          </a:p>
        </p:txBody>
      </p:sp>
      <p:sp>
        <p:nvSpPr>
          <p:cNvPr id="31763" name="Text Box 19"/>
          <p:cNvSpPr txBox="1">
            <a:spLocks noChangeArrowheads="1"/>
          </p:cNvSpPr>
          <p:nvPr/>
        </p:nvSpPr>
        <p:spPr bwMode="auto">
          <a:xfrm>
            <a:off x="0" y="3505200"/>
            <a:ext cx="1366838" cy="457200"/>
          </a:xfrm>
          <a:prstGeom prst="rect">
            <a:avLst/>
          </a:prstGeom>
          <a:noFill/>
          <a:ln w="9525">
            <a:noFill/>
            <a:miter lim="800000"/>
            <a:headEnd/>
            <a:tailEnd/>
          </a:ln>
          <a:effectLst/>
        </p:spPr>
        <p:txBody>
          <a:bodyPr wrap="none">
            <a:spAutoFit/>
          </a:bodyPr>
          <a:lstStyle/>
          <a:p>
            <a:r>
              <a:rPr lang="en-US">
                <a:solidFill>
                  <a:srgbClr val="00CC00"/>
                </a:solidFill>
              </a:rPr>
              <a:t>anaerobic</a:t>
            </a:r>
          </a:p>
        </p:txBody>
      </p:sp>
      <p:pic>
        <p:nvPicPr>
          <p:cNvPr id="31765" name="Picture 21" descr="FeS2 rxn - aenaerobic-oxic figure"/>
          <p:cNvPicPr>
            <a:picLocks noChangeAspect="1" noChangeArrowheads="1"/>
          </p:cNvPicPr>
          <p:nvPr/>
        </p:nvPicPr>
        <p:blipFill>
          <a:blip r:embed="rId3" cstate="print"/>
          <a:srcRect t="67830"/>
          <a:stretch>
            <a:fillRect/>
          </a:stretch>
        </p:blipFill>
        <p:spPr bwMode="auto">
          <a:xfrm>
            <a:off x="1600200" y="4862513"/>
            <a:ext cx="6172200" cy="184308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FeS2 - 001 color oxidation diagram"/>
          <p:cNvPicPr>
            <a:picLocks noChangeAspect="1" noChangeArrowheads="1"/>
          </p:cNvPicPr>
          <p:nvPr/>
        </p:nvPicPr>
        <p:blipFill>
          <a:blip r:embed="rId3" cstate="print"/>
          <a:srcRect/>
          <a:stretch>
            <a:fillRect/>
          </a:stretch>
        </p:blipFill>
        <p:spPr bwMode="auto">
          <a:xfrm>
            <a:off x="1524000" y="0"/>
            <a:ext cx="6238875" cy="6858000"/>
          </a:xfrm>
          <a:prstGeom prst="rect">
            <a:avLst/>
          </a:prstGeom>
          <a:noFill/>
        </p:spPr>
      </p:pic>
      <p:grpSp>
        <p:nvGrpSpPr>
          <p:cNvPr id="30725" name="Group 5"/>
          <p:cNvGrpSpPr>
            <a:grpSpLocks/>
          </p:cNvGrpSpPr>
          <p:nvPr/>
        </p:nvGrpSpPr>
        <p:grpSpPr bwMode="auto">
          <a:xfrm>
            <a:off x="5410200" y="228600"/>
            <a:ext cx="2286000" cy="6486525"/>
            <a:chOff x="3408" y="144"/>
            <a:chExt cx="1440" cy="4086"/>
          </a:xfrm>
        </p:grpSpPr>
        <p:sp>
          <p:nvSpPr>
            <p:cNvPr id="30723" name="Oval 3"/>
            <p:cNvSpPr>
              <a:spLocks noChangeArrowheads="1"/>
            </p:cNvSpPr>
            <p:nvPr/>
          </p:nvSpPr>
          <p:spPr bwMode="auto">
            <a:xfrm>
              <a:off x="3408" y="144"/>
              <a:ext cx="1440" cy="3360"/>
            </a:xfrm>
            <a:prstGeom prst="ellipse">
              <a:avLst/>
            </a:prstGeom>
            <a:noFill/>
            <a:ln w="38100">
              <a:solidFill>
                <a:srgbClr val="FF0000"/>
              </a:solidFill>
              <a:round/>
              <a:headEnd/>
              <a:tailEnd/>
            </a:ln>
            <a:effectLst/>
          </p:spPr>
          <p:txBody>
            <a:bodyPr wrap="none" anchor="ctr"/>
            <a:lstStyle/>
            <a:p>
              <a:endParaRPr lang="en-US"/>
            </a:p>
          </p:txBody>
        </p:sp>
        <p:sp>
          <p:nvSpPr>
            <p:cNvPr id="30724" name="Text Box 4"/>
            <p:cNvSpPr txBox="1">
              <a:spLocks noChangeArrowheads="1"/>
            </p:cNvSpPr>
            <p:nvPr/>
          </p:nvSpPr>
          <p:spPr bwMode="auto">
            <a:xfrm>
              <a:off x="3446" y="3482"/>
              <a:ext cx="1258" cy="748"/>
            </a:xfrm>
            <a:prstGeom prst="rect">
              <a:avLst/>
            </a:prstGeom>
            <a:noFill/>
            <a:ln w="9525">
              <a:noFill/>
              <a:miter lim="800000"/>
              <a:headEnd/>
              <a:tailEnd/>
            </a:ln>
            <a:effectLst/>
          </p:spPr>
          <p:txBody>
            <a:bodyPr>
              <a:spAutoFit/>
            </a:bodyPr>
            <a:lstStyle/>
            <a:p>
              <a:r>
                <a:rPr lang="en-US">
                  <a:solidFill>
                    <a:srgbClr val="FF0000"/>
                  </a:solidFill>
                </a:rPr>
                <a:t>Let’s take a closer look at this piece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6934200" cy="1371600"/>
          </a:xfrm>
          <a:solidFill>
            <a:schemeClr val="bg1">
              <a:alpha val="50000"/>
            </a:schemeClr>
          </a:solidFill>
        </p:spPr>
        <p:txBody>
          <a:bodyPr/>
          <a:lstStyle/>
          <a:p>
            <a:r>
              <a:rPr lang="en-US" b="1">
                <a:solidFill>
                  <a:schemeClr val="tx1"/>
                </a:solidFill>
              </a:rPr>
              <a:t>FeS</a:t>
            </a:r>
            <a:r>
              <a:rPr lang="en-US" b="1" baseline="-25000">
                <a:solidFill>
                  <a:schemeClr val="tx1"/>
                </a:solidFill>
              </a:rPr>
              <a:t>2</a:t>
            </a:r>
            <a:r>
              <a:rPr lang="en-US" b="1">
                <a:solidFill>
                  <a:schemeClr val="tx1"/>
                </a:solidFill>
              </a:rPr>
              <a:t> Oxidation + Microbes at Iron Mountain</a:t>
            </a:r>
          </a:p>
        </p:txBody>
      </p:sp>
      <p:sp>
        <p:nvSpPr>
          <p:cNvPr id="36869" name="Rectangle 5"/>
          <p:cNvSpPr>
            <a:spLocks noChangeArrowheads="1"/>
          </p:cNvSpPr>
          <p:nvPr/>
        </p:nvSpPr>
        <p:spPr bwMode="auto">
          <a:xfrm>
            <a:off x="304800" y="2133600"/>
            <a:ext cx="8534400" cy="3810000"/>
          </a:xfrm>
          <a:prstGeom prst="rect">
            <a:avLst/>
          </a:prstGeom>
          <a:solidFill>
            <a:schemeClr val="tx2">
              <a:alpha val="50000"/>
            </a:schemeClr>
          </a:solidFill>
          <a:ln w="9525">
            <a:noFill/>
            <a:miter lim="800000"/>
            <a:headEnd/>
            <a:tailEnd/>
          </a:ln>
          <a:effectLst/>
        </p:spPr>
        <p:txBody>
          <a:bodyPr/>
          <a:lstStyle/>
          <a:p>
            <a:pPr marL="342900" indent="-342900">
              <a:lnSpc>
                <a:spcPct val="90000"/>
              </a:lnSpc>
              <a:spcBef>
                <a:spcPct val="20000"/>
              </a:spcBef>
              <a:buFontTx/>
              <a:buChar char="•"/>
            </a:pPr>
            <a:r>
              <a:rPr lang="en-US" sz="2800" b="1">
                <a:solidFill>
                  <a:srgbClr val="FFFF00"/>
                </a:solidFill>
              </a:rPr>
              <a:t>Predominance of a pathway in which pyritic sulfide is oxidized by Fe</a:t>
            </a:r>
            <a:r>
              <a:rPr lang="en-US" sz="2800" b="1" baseline="30000">
                <a:solidFill>
                  <a:srgbClr val="FFFF00"/>
                </a:solidFill>
              </a:rPr>
              <a:t>3+</a:t>
            </a:r>
            <a:r>
              <a:rPr lang="en-US" sz="2800" b="1">
                <a:solidFill>
                  <a:srgbClr val="FFFF00"/>
                </a:solidFill>
              </a:rPr>
              <a:t> at the surface of FeS</a:t>
            </a:r>
            <a:r>
              <a:rPr lang="en-US" sz="2800" b="1" baseline="-25000">
                <a:solidFill>
                  <a:srgbClr val="FFFF00"/>
                </a:solidFill>
              </a:rPr>
              <a:t>2</a:t>
            </a:r>
            <a:r>
              <a:rPr lang="en-US" sz="2800" b="1">
                <a:solidFill>
                  <a:srgbClr val="FFFF00"/>
                </a:solidFill>
              </a:rPr>
              <a:t> (without detachment) is consistent with microbial populations</a:t>
            </a:r>
          </a:p>
          <a:p>
            <a:pPr marL="342900" indent="-342900">
              <a:lnSpc>
                <a:spcPct val="90000"/>
              </a:lnSpc>
              <a:spcBef>
                <a:spcPct val="20000"/>
              </a:spcBef>
              <a:buFontTx/>
              <a:buChar char="•"/>
            </a:pPr>
            <a:r>
              <a:rPr lang="en-US" sz="2800" b="1">
                <a:solidFill>
                  <a:srgbClr val="FFFF00"/>
                </a:solidFill>
              </a:rPr>
              <a:t>Microaerophilic regions of active pyrite oxidation may facilitate microbial coupling of intermediate sulfur species to ferrous iron reduction for energy.</a:t>
            </a:r>
          </a:p>
          <a:p>
            <a:pPr marL="342900" indent="-342900">
              <a:lnSpc>
                <a:spcPct val="90000"/>
              </a:lnSpc>
              <a:spcBef>
                <a:spcPct val="20000"/>
              </a:spcBef>
              <a:buFontTx/>
              <a:buChar char="•"/>
            </a:pPr>
            <a:r>
              <a:rPr lang="en-US" sz="2800" b="1">
                <a:solidFill>
                  <a:srgbClr val="FFFF00"/>
                </a:solidFill>
              </a:rPr>
              <a:t>Small populations of </a:t>
            </a:r>
            <a:r>
              <a:rPr lang="en-US" sz="2800" b="1" i="1">
                <a:solidFill>
                  <a:srgbClr val="FFFF00"/>
                </a:solidFill>
              </a:rPr>
              <a:t>Sulfobacillus spp.</a:t>
            </a:r>
            <a:r>
              <a:rPr lang="en-US" sz="2800" b="1">
                <a:solidFill>
                  <a:srgbClr val="FFFF00"/>
                </a:solidFill>
              </a:rPr>
              <a:t> and </a:t>
            </a:r>
            <a:r>
              <a:rPr lang="en-US" sz="2800" b="1" i="1">
                <a:solidFill>
                  <a:srgbClr val="FFFF00"/>
                </a:solidFill>
              </a:rPr>
              <a:t>Acidithiobacillus caldus</a:t>
            </a:r>
            <a:r>
              <a:rPr lang="en-US" sz="2800" b="1">
                <a:solidFill>
                  <a:srgbClr val="FFFF00"/>
                </a:solidFill>
              </a:rPr>
              <a:t> may indicate formation of some elemental sulfur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ly Mine view from top of tailing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762000" y="130175"/>
            <a:ext cx="7772400" cy="1470025"/>
          </a:xfrm>
        </p:spPr>
        <p:txBody>
          <a:bodyPr/>
          <a:lstStyle/>
          <a:p>
            <a:r>
              <a:rPr lang="en-US" dirty="0" smtClean="0"/>
              <a:t>Ely Mine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SC0026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DSC0026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SC0027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76200"/>
            <a:ext cx="8458200" cy="914400"/>
          </a:xfrm>
          <a:solidFill>
            <a:srgbClr val="000000">
              <a:alpha val="50000"/>
            </a:srgbClr>
          </a:solidFill>
        </p:spPr>
        <p:txBody>
          <a:bodyPr/>
          <a:lstStyle/>
          <a:p>
            <a:r>
              <a:rPr lang="en-US" sz="4000" b="1" dirty="0">
                <a:solidFill>
                  <a:srgbClr val="FFFF00"/>
                </a:solidFill>
                <a:cs typeface="Times New Roman" pitchFamily="18" charset="0"/>
              </a:rPr>
              <a:t>Acid Mine </a:t>
            </a:r>
            <a:r>
              <a:rPr lang="en-US" sz="4000" b="1" dirty="0" smtClean="0">
                <a:solidFill>
                  <a:srgbClr val="FFFF00"/>
                </a:solidFill>
                <a:cs typeface="Times New Roman" pitchFamily="18" charset="0"/>
              </a:rPr>
              <a:t>Drainage</a:t>
            </a:r>
            <a:endParaRPr lang="en-US" sz="4000" b="1" dirty="0">
              <a:solidFill>
                <a:srgbClr val="FFFF00"/>
              </a:solidFill>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0" y="152400"/>
            <a:ext cx="4572000" cy="762000"/>
          </a:xfrm>
          <a:solidFill>
            <a:schemeClr val="tx1">
              <a:alpha val="50000"/>
            </a:schemeClr>
          </a:solidFill>
        </p:spPr>
        <p:txBody>
          <a:bodyPr/>
          <a:lstStyle/>
          <a:p>
            <a:r>
              <a:rPr lang="en-US" b="1">
                <a:solidFill>
                  <a:schemeClr val="bg1"/>
                </a:solidFill>
              </a:rPr>
              <a:t>Oxidizing Pyrite</a:t>
            </a:r>
          </a:p>
        </p:txBody>
      </p:sp>
      <p:sp>
        <p:nvSpPr>
          <p:cNvPr id="103427" name="Rectangle 3"/>
          <p:cNvSpPr>
            <a:spLocks noChangeArrowheads="1"/>
          </p:cNvSpPr>
          <p:nvPr/>
        </p:nvSpPr>
        <p:spPr bwMode="auto">
          <a:xfrm>
            <a:off x="304800" y="1600200"/>
            <a:ext cx="8534400" cy="4343400"/>
          </a:xfrm>
          <a:prstGeom prst="rect">
            <a:avLst/>
          </a:prstGeom>
          <a:solidFill>
            <a:schemeClr val="tx1">
              <a:alpha val="50000"/>
            </a:schemeClr>
          </a:solidFill>
          <a:ln w="9525">
            <a:noFill/>
            <a:miter lim="800000"/>
            <a:headEnd/>
            <a:tailEnd/>
          </a:ln>
          <a:effectLst/>
        </p:spPr>
        <p:txBody>
          <a:bodyPr/>
          <a:lstStyle/>
          <a:p>
            <a:pPr marL="457200" indent="-457200">
              <a:spcBef>
                <a:spcPct val="20000"/>
              </a:spcBef>
              <a:buFontTx/>
              <a:buChar char="•"/>
            </a:pPr>
            <a:r>
              <a:rPr lang="en-US" sz="2800" b="1">
                <a:solidFill>
                  <a:srgbClr val="FF0000"/>
                </a:solidFill>
                <a:cs typeface="Times New Roman" pitchFamily="18" charset="0"/>
              </a:rPr>
              <a:t>FeS</a:t>
            </a:r>
            <a:r>
              <a:rPr lang="en-US" sz="2800" b="1" baseline="-30000">
                <a:solidFill>
                  <a:srgbClr val="FF0000"/>
                </a:solidFill>
                <a:cs typeface="Times New Roman" pitchFamily="18" charset="0"/>
              </a:rPr>
              <a:t>2</a:t>
            </a:r>
            <a:r>
              <a:rPr lang="en-US" sz="2800" b="1">
                <a:solidFill>
                  <a:srgbClr val="FF0000"/>
                </a:solidFill>
                <a:cs typeface="Times New Roman" pitchFamily="18" charset="0"/>
              </a:rPr>
              <a:t> + 3.5 O</a:t>
            </a:r>
            <a:r>
              <a:rPr lang="en-US" sz="2800" b="1" baseline="-30000">
                <a:solidFill>
                  <a:srgbClr val="FF0000"/>
                </a:solidFill>
                <a:cs typeface="Times New Roman" pitchFamily="18" charset="0"/>
              </a:rPr>
              <a:t>2</a:t>
            </a:r>
            <a:r>
              <a:rPr lang="en-US" sz="2800" b="1">
                <a:solidFill>
                  <a:srgbClr val="FF0000"/>
                </a:solidFill>
                <a:cs typeface="Times New Roman" pitchFamily="18" charset="0"/>
              </a:rPr>
              <a:t> + H</a:t>
            </a:r>
            <a:r>
              <a:rPr lang="en-US" sz="2800" b="1" baseline="-30000">
                <a:solidFill>
                  <a:srgbClr val="FF0000"/>
                </a:solidFill>
                <a:cs typeface="Times New Roman" pitchFamily="18" charset="0"/>
              </a:rPr>
              <a:t>2</a:t>
            </a:r>
            <a:r>
              <a:rPr lang="en-US" sz="2800" b="1">
                <a:solidFill>
                  <a:srgbClr val="FF0000"/>
                </a:solidFill>
                <a:cs typeface="Times New Roman" pitchFamily="18" charset="0"/>
              </a:rPr>
              <a:t>O </a:t>
            </a:r>
            <a:r>
              <a:rPr lang="en-US" sz="2800" b="1">
                <a:solidFill>
                  <a:srgbClr val="FF0000"/>
                </a:solidFill>
                <a:cs typeface="Times New Roman" pitchFamily="18" charset="0"/>
                <a:sym typeface="Wingdings" pitchFamily="2" charset="2"/>
              </a:rPr>
              <a:t></a:t>
            </a:r>
            <a:r>
              <a:rPr lang="en-US" sz="2800" b="1">
                <a:solidFill>
                  <a:srgbClr val="FF0000"/>
                </a:solidFill>
                <a:cs typeface="Times New Roman" pitchFamily="18" charset="0"/>
              </a:rPr>
              <a:t> Fe</a:t>
            </a:r>
            <a:r>
              <a:rPr lang="en-US" sz="2800" b="1" baseline="30000">
                <a:solidFill>
                  <a:srgbClr val="FF0000"/>
                </a:solidFill>
                <a:cs typeface="Times New Roman" pitchFamily="18" charset="0"/>
              </a:rPr>
              <a:t>2+</a:t>
            </a:r>
            <a:r>
              <a:rPr lang="en-US" sz="2800" b="1">
                <a:solidFill>
                  <a:srgbClr val="FF0000"/>
                </a:solidFill>
                <a:cs typeface="Times New Roman" pitchFamily="18" charset="0"/>
              </a:rPr>
              <a:t> + 2 SO</a:t>
            </a:r>
            <a:r>
              <a:rPr lang="en-US" sz="2800" b="1" baseline="-30000">
                <a:solidFill>
                  <a:srgbClr val="FF0000"/>
                </a:solidFill>
                <a:cs typeface="Times New Roman" pitchFamily="18" charset="0"/>
              </a:rPr>
              <a:t>4</a:t>
            </a:r>
            <a:r>
              <a:rPr lang="en-US" sz="2800" b="1" baseline="30000">
                <a:solidFill>
                  <a:srgbClr val="FF0000"/>
                </a:solidFill>
                <a:cs typeface="Times New Roman" pitchFamily="18" charset="0"/>
              </a:rPr>
              <a:t>2-</a:t>
            </a:r>
            <a:r>
              <a:rPr lang="en-US" sz="2800" b="1">
                <a:solidFill>
                  <a:srgbClr val="FF0000"/>
                </a:solidFill>
                <a:cs typeface="Times New Roman" pitchFamily="18" charset="0"/>
              </a:rPr>
              <a:t> + 2 H</a:t>
            </a:r>
            <a:r>
              <a:rPr lang="en-US" sz="2800" b="1" baseline="30000">
                <a:solidFill>
                  <a:srgbClr val="FF0000"/>
                </a:solidFill>
                <a:cs typeface="Times New Roman" pitchFamily="18" charset="0"/>
              </a:rPr>
              <a:t>+</a:t>
            </a:r>
          </a:p>
          <a:p>
            <a:pPr marL="457200" indent="-457200">
              <a:spcBef>
                <a:spcPct val="20000"/>
              </a:spcBef>
              <a:buFontTx/>
              <a:buChar char="•"/>
            </a:pPr>
            <a:endParaRPr lang="en-US" sz="2800" b="1">
              <a:solidFill>
                <a:srgbClr val="FFCC00"/>
              </a:solidFill>
              <a:cs typeface="Times New Roman" pitchFamily="18" charset="0"/>
            </a:endParaRPr>
          </a:p>
          <a:p>
            <a:pPr marL="457200" indent="-457200">
              <a:spcBef>
                <a:spcPct val="20000"/>
              </a:spcBef>
              <a:buFontTx/>
              <a:buChar char="•"/>
            </a:pPr>
            <a:r>
              <a:rPr lang="en-US" sz="2800" b="1">
                <a:solidFill>
                  <a:srgbClr val="FFCC00"/>
                </a:solidFill>
                <a:cs typeface="Times New Roman" pitchFamily="18" charset="0"/>
              </a:rPr>
              <a:t>FeS</a:t>
            </a:r>
            <a:r>
              <a:rPr lang="en-US" sz="2800" b="1" baseline="-30000">
                <a:solidFill>
                  <a:srgbClr val="FFCC00"/>
                </a:solidFill>
                <a:cs typeface="Times New Roman" pitchFamily="18" charset="0"/>
              </a:rPr>
              <a:t>2</a:t>
            </a:r>
            <a:r>
              <a:rPr lang="en-US" sz="2800" b="1">
                <a:solidFill>
                  <a:srgbClr val="FFCC00"/>
                </a:solidFill>
                <a:cs typeface="Times New Roman" pitchFamily="18" charset="0"/>
              </a:rPr>
              <a:t> + 14 Fe</a:t>
            </a:r>
            <a:r>
              <a:rPr lang="en-US" sz="2800" b="1" baseline="30000">
                <a:solidFill>
                  <a:srgbClr val="FFCC00"/>
                </a:solidFill>
                <a:cs typeface="Times New Roman" pitchFamily="18" charset="0"/>
              </a:rPr>
              <a:t>3+</a:t>
            </a:r>
            <a:r>
              <a:rPr lang="en-US" sz="2800" b="1">
                <a:solidFill>
                  <a:srgbClr val="FFCC00"/>
                </a:solidFill>
                <a:cs typeface="Times New Roman" pitchFamily="18" charset="0"/>
              </a:rPr>
              <a:t> + 8 H</a:t>
            </a:r>
            <a:r>
              <a:rPr lang="en-US" sz="2800" b="1" baseline="-30000">
                <a:solidFill>
                  <a:srgbClr val="FFCC00"/>
                </a:solidFill>
                <a:cs typeface="Times New Roman" pitchFamily="18" charset="0"/>
              </a:rPr>
              <a:t>2</a:t>
            </a:r>
            <a:r>
              <a:rPr lang="en-US" sz="2800" b="1">
                <a:solidFill>
                  <a:srgbClr val="FFCC00"/>
                </a:solidFill>
                <a:cs typeface="Times New Roman" pitchFamily="18" charset="0"/>
              </a:rPr>
              <a:t>O </a:t>
            </a:r>
            <a:r>
              <a:rPr lang="en-US" sz="2800" b="1">
                <a:solidFill>
                  <a:srgbClr val="FFCC00"/>
                </a:solidFill>
                <a:cs typeface="Times New Roman" pitchFamily="18" charset="0"/>
                <a:sym typeface="Wingdings" pitchFamily="2" charset="2"/>
              </a:rPr>
              <a:t></a:t>
            </a:r>
            <a:r>
              <a:rPr lang="en-US" sz="2800" b="1">
                <a:solidFill>
                  <a:srgbClr val="FFCC00"/>
                </a:solidFill>
                <a:cs typeface="Times New Roman" pitchFamily="18" charset="0"/>
              </a:rPr>
              <a:t> 15 Fe</a:t>
            </a:r>
            <a:r>
              <a:rPr lang="en-US" sz="2800" b="1" baseline="30000">
                <a:solidFill>
                  <a:srgbClr val="FFCC00"/>
                </a:solidFill>
                <a:cs typeface="Times New Roman" pitchFamily="18" charset="0"/>
              </a:rPr>
              <a:t>2+</a:t>
            </a:r>
            <a:r>
              <a:rPr lang="en-US" sz="2800" b="1">
                <a:solidFill>
                  <a:srgbClr val="FFCC00"/>
                </a:solidFill>
                <a:cs typeface="Times New Roman" pitchFamily="18" charset="0"/>
              </a:rPr>
              <a:t> + 2 SO</a:t>
            </a:r>
            <a:r>
              <a:rPr lang="en-US" sz="2800" b="1" baseline="-30000">
                <a:solidFill>
                  <a:srgbClr val="FFCC00"/>
                </a:solidFill>
                <a:cs typeface="Times New Roman" pitchFamily="18" charset="0"/>
              </a:rPr>
              <a:t>4</a:t>
            </a:r>
            <a:r>
              <a:rPr lang="en-US" sz="2800" b="1" baseline="30000">
                <a:solidFill>
                  <a:srgbClr val="FFCC00"/>
                </a:solidFill>
                <a:cs typeface="Times New Roman" pitchFamily="18" charset="0"/>
              </a:rPr>
              <a:t>2- </a:t>
            </a:r>
            <a:r>
              <a:rPr lang="en-US" sz="2800" b="1">
                <a:solidFill>
                  <a:srgbClr val="FFCC00"/>
                </a:solidFill>
                <a:cs typeface="Times New Roman" pitchFamily="18" charset="0"/>
              </a:rPr>
              <a:t>+ 16 H</a:t>
            </a:r>
            <a:r>
              <a:rPr lang="en-US" sz="2800" b="1" baseline="30000">
                <a:solidFill>
                  <a:srgbClr val="FFCC00"/>
                </a:solidFill>
                <a:cs typeface="Times New Roman" pitchFamily="18" charset="0"/>
              </a:rPr>
              <a:t>+</a:t>
            </a:r>
          </a:p>
          <a:p>
            <a:pPr marL="457200" indent="-457200">
              <a:spcBef>
                <a:spcPct val="20000"/>
              </a:spcBef>
              <a:buFontTx/>
              <a:buAutoNum type="arabicPeriod"/>
            </a:pPr>
            <a:endParaRPr lang="en-US" sz="2800" b="1" baseline="30000">
              <a:solidFill>
                <a:srgbClr val="FFCC00"/>
              </a:solidFill>
              <a:cs typeface="Times New Roman" pitchFamily="18" charset="0"/>
            </a:endParaRPr>
          </a:p>
          <a:p>
            <a:pPr marL="457200" indent="-457200">
              <a:spcBef>
                <a:spcPct val="20000"/>
              </a:spcBef>
            </a:pPr>
            <a:r>
              <a:rPr lang="en-US" sz="2800" b="1">
                <a:solidFill>
                  <a:schemeClr val="bg1"/>
                </a:solidFill>
                <a:cs typeface="Times New Roman" pitchFamily="18" charset="0"/>
              </a:rPr>
              <a:t>The oxidation of FeS</a:t>
            </a:r>
            <a:r>
              <a:rPr lang="en-US" sz="2800" b="1" baseline="-25000">
                <a:solidFill>
                  <a:schemeClr val="bg1"/>
                </a:solidFill>
                <a:cs typeface="Times New Roman" pitchFamily="18" charset="0"/>
              </a:rPr>
              <a:t>2</a:t>
            </a:r>
            <a:r>
              <a:rPr lang="en-US" sz="2800" b="1">
                <a:solidFill>
                  <a:schemeClr val="bg1"/>
                </a:solidFill>
                <a:cs typeface="Times New Roman" pitchFamily="18" charset="0"/>
              </a:rPr>
              <a:t> transfers 14 electrons from S</a:t>
            </a:r>
            <a:r>
              <a:rPr lang="en-US" sz="2800" b="1" baseline="-25000">
                <a:solidFill>
                  <a:schemeClr val="bg1"/>
                </a:solidFill>
                <a:cs typeface="Times New Roman" pitchFamily="18" charset="0"/>
              </a:rPr>
              <a:t>2</a:t>
            </a:r>
            <a:r>
              <a:rPr lang="en-US" sz="2800" b="1" baseline="30000">
                <a:solidFill>
                  <a:schemeClr val="bg1"/>
                </a:solidFill>
                <a:cs typeface="Times New Roman" pitchFamily="18" charset="0"/>
              </a:rPr>
              <a:t>2-</a:t>
            </a:r>
            <a:r>
              <a:rPr lang="en-US" sz="2800" b="1">
                <a:solidFill>
                  <a:schemeClr val="bg1"/>
                </a:solidFill>
                <a:cs typeface="Times New Roman" pitchFamily="18" charset="0"/>
              </a:rPr>
              <a:t> to 2 SO</a:t>
            </a:r>
            <a:r>
              <a:rPr lang="en-US" sz="2800" b="1" baseline="-25000">
                <a:solidFill>
                  <a:schemeClr val="bg1"/>
                </a:solidFill>
                <a:cs typeface="Times New Roman" pitchFamily="18" charset="0"/>
              </a:rPr>
              <a:t>4</a:t>
            </a:r>
            <a:r>
              <a:rPr lang="en-US" sz="2800" b="1" baseline="30000">
                <a:solidFill>
                  <a:schemeClr val="bg1"/>
                </a:solidFill>
                <a:cs typeface="Times New Roman" pitchFamily="18" charset="0"/>
              </a:rPr>
              <a:t>2-</a:t>
            </a:r>
            <a:r>
              <a:rPr lang="en-US" sz="2800" b="1">
                <a:solidFill>
                  <a:schemeClr val="bg1"/>
                </a:solidFill>
                <a:cs typeface="Times New Roman" pitchFamily="18" charset="0"/>
              </a:rPr>
              <a:t> !!</a:t>
            </a:r>
          </a:p>
          <a:p>
            <a:pPr marL="457200" indent="-457200">
              <a:spcBef>
                <a:spcPct val="20000"/>
              </a:spcBef>
            </a:pPr>
            <a:endParaRPr lang="en-US" sz="2800" b="1">
              <a:solidFill>
                <a:schemeClr val="bg1"/>
              </a:solidFill>
              <a:cs typeface="Times New Roman" pitchFamily="18" charset="0"/>
            </a:endParaRPr>
          </a:p>
          <a:p>
            <a:pPr marL="457200" indent="-457200" algn="ctr">
              <a:spcBef>
                <a:spcPct val="20000"/>
              </a:spcBef>
            </a:pPr>
            <a:r>
              <a:rPr lang="en-US" sz="2800" b="1">
                <a:solidFill>
                  <a:schemeClr val="bg1"/>
                </a:solidFill>
                <a:cs typeface="Times New Roman" pitchFamily="18" charset="0"/>
              </a:rPr>
              <a:t>These reactions occur over many steps to develop pathways of oxidation</a:t>
            </a:r>
            <a:endParaRPr lang="en-US" sz="2800" b="1" baseline="3000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1" name="Picture 3" descr="FeS2 - 001 color oxidation diagram"/>
          <p:cNvPicPr>
            <a:picLocks noChangeAspect="1" noChangeArrowheads="1"/>
          </p:cNvPicPr>
          <p:nvPr/>
        </p:nvPicPr>
        <p:blipFill>
          <a:blip r:embed="rId3" cstate="print"/>
          <a:srcRect/>
          <a:stretch>
            <a:fillRect/>
          </a:stretch>
        </p:blipFill>
        <p:spPr bwMode="auto">
          <a:xfrm>
            <a:off x="1524000" y="0"/>
            <a:ext cx="6238875"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990600"/>
          </a:xfrm>
        </p:spPr>
        <p:txBody>
          <a:bodyPr/>
          <a:lstStyle/>
          <a:p>
            <a:r>
              <a:rPr lang="en-US"/>
              <a:t>Oxidation Kinetics and Microbes</a:t>
            </a:r>
          </a:p>
        </p:txBody>
      </p:sp>
      <p:sp>
        <p:nvSpPr>
          <p:cNvPr id="12291" name="Rectangle 3"/>
          <p:cNvSpPr>
            <a:spLocks noGrp="1" noChangeArrowheads="1"/>
          </p:cNvSpPr>
          <p:nvPr>
            <p:ph type="body" idx="1"/>
          </p:nvPr>
        </p:nvSpPr>
        <p:spPr>
          <a:xfrm>
            <a:off x="381000" y="5486400"/>
            <a:ext cx="8534400" cy="1143000"/>
          </a:xfrm>
        </p:spPr>
        <p:txBody>
          <a:bodyPr/>
          <a:lstStyle/>
          <a:p>
            <a:pPr>
              <a:lnSpc>
                <a:spcPct val="90000"/>
              </a:lnSpc>
            </a:pPr>
            <a:r>
              <a:rPr lang="en-US" sz="2800"/>
              <a:t>Do microbes couple sulfur oxidation to O</a:t>
            </a:r>
            <a:r>
              <a:rPr lang="en-US" sz="2800" baseline="-25000"/>
              <a:t>2</a:t>
            </a:r>
            <a:r>
              <a:rPr lang="en-US" sz="2800"/>
              <a:t>/Fe</a:t>
            </a:r>
            <a:r>
              <a:rPr lang="en-US" sz="2800" baseline="30000"/>
              <a:t>3+</a:t>
            </a:r>
            <a:r>
              <a:rPr lang="en-US" sz="2800"/>
              <a:t> reduction or is Fe</a:t>
            </a:r>
            <a:r>
              <a:rPr lang="en-US" sz="2800" baseline="30000"/>
              <a:t>3+</a:t>
            </a:r>
            <a:r>
              <a:rPr lang="en-US" sz="2800"/>
              <a:t> oxidation of those species faster and microbes can only gain energy from Fe</a:t>
            </a:r>
            <a:r>
              <a:rPr lang="en-US" sz="2800" baseline="30000"/>
              <a:t>2+</a:t>
            </a:r>
            <a:r>
              <a:rPr lang="en-US" sz="2800"/>
              <a:t> oxidation?</a:t>
            </a:r>
          </a:p>
        </p:txBody>
      </p:sp>
      <p:pic>
        <p:nvPicPr>
          <p:cNvPr id="12295" name="Picture 7" descr="Geochem-ecology"/>
          <p:cNvPicPr>
            <a:picLocks noChangeAspect="1" noChangeArrowheads="1"/>
          </p:cNvPicPr>
          <p:nvPr/>
        </p:nvPicPr>
        <p:blipFill>
          <a:blip r:embed="rId3" cstate="print"/>
          <a:srcRect/>
          <a:stretch>
            <a:fillRect/>
          </a:stretch>
        </p:blipFill>
        <p:spPr bwMode="auto">
          <a:xfrm>
            <a:off x="2209800" y="990600"/>
            <a:ext cx="4938713" cy="4533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9493</TotalTime>
  <Words>1577</Words>
  <Application>Microsoft Office PowerPoint</Application>
  <PresentationFormat>On-screen Show (4:3)</PresentationFormat>
  <Paragraphs>171</Paragraphs>
  <Slides>18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Chart</vt:lpstr>
      <vt:lpstr>Vermont Copperbelt</vt:lpstr>
      <vt:lpstr>Ely Mine</vt:lpstr>
      <vt:lpstr>Slide 3</vt:lpstr>
      <vt:lpstr>Slide 4</vt:lpstr>
      <vt:lpstr>Slide 5</vt:lpstr>
      <vt:lpstr>Acid Mine Drainage</vt:lpstr>
      <vt:lpstr>Oxidizing Pyrite</vt:lpstr>
      <vt:lpstr>Slide 8</vt:lpstr>
      <vt:lpstr>Oxidation Kinetics and Microbes</vt:lpstr>
      <vt:lpstr>Slide 10</vt:lpstr>
      <vt:lpstr>Iron Mountain Mine Complex</vt:lpstr>
      <vt:lpstr>Richmond Portal  Effluent Geochemistry</vt:lpstr>
      <vt:lpstr>Life at pH 0-1 and lower??</vt:lpstr>
      <vt:lpstr>Sulfoxyanions in experimental FeS2 oxidation experiments – previous work</vt:lpstr>
      <vt:lpstr>Iron Mountain Microbial Metabolisms</vt:lpstr>
      <vt:lpstr>Microbes and FeS2 oxidation</vt:lpstr>
      <vt:lpstr>Slide 17</vt:lpstr>
      <vt:lpstr>FeS2 Oxidation + Microbes at Iron Mountain</vt:lpstr>
    </vt:vector>
  </TitlesOfParts>
  <Company>University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SULFUR BIOGEOCHEMISTRY: KINETICS OF INTERMEDIATE SULFUR SPECIES REACTIONS IN THE ENVIRONMENT</dc:title>
  <dc:creator>Greg Druschel</dc:creator>
  <cp:lastModifiedBy>Greg Druschel</cp:lastModifiedBy>
  <cp:revision>66</cp:revision>
  <dcterms:created xsi:type="dcterms:W3CDTF">2002-09-17T14:12:25Z</dcterms:created>
  <dcterms:modified xsi:type="dcterms:W3CDTF">2011-04-25T17:50:41Z</dcterms:modified>
</cp:coreProperties>
</file>