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61" r:id="rId4"/>
    <p:sldId id="260" r:id="rId5"/>
    <p:sldId id="257" r:id="rId6"/>
    <p:sldId id="259" r:id="rId7"/>
    <p:sldId id="258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43"/>
    <p:restoredTop sz="88640"/>
  </p:normalViewPr>
  <p:slideViewPr>
    <p:cSldViewPr snapToGrid="0" snapToObjects="1">
      <p:cViewPr>
        <p:scale>
          <a:sx n="80" d="100"/>
          <a:sy n="80" d="100"/>
        </p:scale>
        <p:origin x="91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4E593-BF38-DE41-8E7D-DEB82E9CA10C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10EFA-97EF-0E40-B04C-59762A503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94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-org.ezproxy.uvm.edu/10.1016/B0-12-348530-4/00455-0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Mt. Wilhelm Image- https://s3.amazonaws.com/</a:t>
            </a:r>
            <a:r>
              <a:rPr lang="en-US" dirty="0" err="1"/>
              <a:t>heli</a:t>
            </a:r>
            <a:r>
              <a:rPr lang="en-US" dirty="0"/>
              <a:t>-production/package/e64e9419-4ad7-499e-837c-25d08851bb7e_1209_aa573ff2bd140ec51746d1ebc8ae02e0_pkg_ngl.jpg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10EFA-97EF-0E40-B04C-59762A5039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38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Illustration from: Egerton-Warburton,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Querejeta,Allen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Finkelman (2005)</a:t>
            </a:r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Persistent link using digital object identifi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https://doi.org/10.1016/B0-12-348530-4/00455-0</a:t>
            </a:r>
            <a:endParaRPr lang="en-US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Cell Image: http://</a:t>
            </a:r>
            <a:r>
              <a:rPr lang="en-US" dirty="0" err="1"/>
              <a:t>www.mycorrhiza-research.de</a:t>
            </a:r>
            <a:r>
              <a:rPr lang="en-US" dirty="0"/>
              <a:t>/Pages/01_04Erica.html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10EFA-97EF-0E40-B04C-59762A5039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63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Warm colors = lower elevation</a:t>
            </a:r>
          </a:p>
          <a:p>
            <a:r>
              <a:rPr lang="en-US" dirty="0"/>
              <a:t>Cool colors = Higher elevation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10EFA-97EF-0E40-B04C-59762A5039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86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Recorded at 3600 m section (most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Ericaceae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present)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results of a Partial Mantel test showed significant spatial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autocorrelation of putative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ErMF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RMantel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 0.18, P . 0.007) as well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ENDF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RMantel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 0.26, P . 0.002) communities even when host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 phylogenetic distances were taken into account. In accordance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results of the Partial Mantel test, the distance decay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 showed a positive correlation between spatial distance and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putative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ErMF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(R2 . 0.02; P . 0.027; Fig. 4A) as well as ENDF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(R2 . 0.04; P . 0.001; Fig. 4B) community dissimilarities.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10EFA-97EF-0E40-B04C-59762A5039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11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Recorded at 3600 m section (most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Ericaceae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present)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shapes represent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biogeographic origins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“NMDS analysis also revealed an effect of host plant genera on structuring putative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ErMF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(Fig. 5A) but not on ENDF communities (Fig. 5B).</a:t>
            </a:r>
            <a:r>
              <a:rPr lang="en-US" dirty="0"/>
              <a:t>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10EFA-97EF-0E40-B04C-59762A5039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9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DA3C4-EDC4-3243-ABDB-0D8D15692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231EBA-BC20-3143-B124-65F7C7DA1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FCE2C-2565-7343-B1A9-DA373D713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4AAC-C12E-534C-A525-7AA50D57C7F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B3D2F-F00E-5546-82CE-98F7BF136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8CCC7-426E-F84B-8246-D110CD2A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D8DE-C419-A84D-84F0-6A742C4C3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40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067A-50DA-3D40-8B0D-FECFB2B3D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D0ED0-C81D-6C47-AD73-67B35A7EB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BA98F-E278-3E48-AE42-7F42B1286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4AAC-C12E-534C-A525-7AA50D57C7F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4245C-9D14-FC44-9B63-F77A47929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E846D-7808-2D4F-9A18-1EA40C22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D8DE-C419-A84D-84F0-6A742C4C3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1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77BAD3-504A-3D4B-9CFF-6FDBEE86C9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64526-B155-A24F-B759-DA5B804CD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AE5C9-3008-C245-9E84-78333E47E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4AAC-C12E-534C-A525-7AA50D57C7F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3BB35-0421-814E-B493-219E4D8CF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B5943-5257-014A-B5EA-C29C65F4C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D8DE-C419-A84D-84F0-6A742C4C3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9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52174-C8BB-3F48-9AD2-9579EF1C6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37A5F-0654-F04B-8B26-E2BED7C3A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5ACEF-96EC-E146-AA37-EDE188BD0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4AAC-C12E-534C-A525-7AA50D57C7F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99540-1CD5-A14D-AADE-4D770165B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75BF8-F7EB-F648-821A-559C166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D8DE-C419-A84D-84F0-6A742C4C3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1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63CD-6A6F-814E-887D-85CA4E8D6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FE50A-77C6-BE45-8F16-AD03BD015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9362D-9B06-A94E-A05D-6BFAB660B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4AAC-C12E-534C-A525-7AA50D57C7F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A53F8-C68A-B84C-B0B1-490B7BBD3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13893-3496-554C-A951-58BD98FB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D8DE-C419-A84D-84F0-6A742C4C3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56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F79C-DBF6-C24F-8B74-70C0E05B6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7F5FA-7593-D049-B738-9A5204EC6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EC81C-E3A3-A849-B4F2-E89505C33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57066-3B54-564F-8466-3315D01B3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4AAC-C12E-534C-A525-7AA50D57C7F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53DBA-93E1-BF41-9FCE-E15224D24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22E6C-4D52-394E-BF7F-35157B6D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D8DE-C419-A84D-84F0-6A742C4C3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4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C02AE-1280-5142-AFA1-A91F8472A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2117F-BAD1-2D4F-B0AE-8CCEF13F6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0AFF4-664A-9C4A-B321-305C43F74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53AC6-D94F-AF45-B299-A58E2338C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863C18-73E2-9F4D-A189-8C79B16C8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BCDBF9-0E33-5A47-9992-BC7517CE5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4AAC-C12E-534C-A525-7AA50D57C7F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CCA934-7F6B-944A-A26E-7D5A3B0BA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C04DAB-2E40-0142-84A5-7B87A2BD9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D8DE-C419-A84D-84F0-6A742C4C3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3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899CE-FD6D-6544-856C-4F9B8CB0D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57D5EB-E640-844F-B0FB-A4E5F37D6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4AAC-C12E-534C-A525-7AA50D57C7F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3C8B9-C4AA-BF41-907F-43E36310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4A3E08-9D67-C34A-8F35-11C504C56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D8DE-C419-A84D-84F0-6A742C4C3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7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F9DD7B-C157-DE4F-8527-FA9D07965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4AAC-C12E-534C-A525-7AA50D57C7F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A90ADE-8665-3645-AA8E-37BB74A0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AC52C-134A-3F43-BAA7-E01682D7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D8DE-C419-A84D-84F0-6A742C4C3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64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6E72D-09C7-EA4A-8ABC-3BCACDF02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C15AE-0A05-564A-8018-8A8A34AAE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EBF2C-403B-6D48-9017-6F0FFC154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DFF45-2F37-3D4C-9680-FB03D89A6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4AAC-C12E-534C-A525-7AA50D57C7F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B915E-D4A6-1243-AA92-353749407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FCE0C-15E6-5E42-A9DD-D73DD0302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D8DE-C419-A84D-84F0-6A742C4C3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5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281B-DED8-5341-9EC7-F54E337F0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748509-7F9A-D248-9498-099582EB3A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A87748-DD7F-BD42-8B97-DEE43B76C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FD115-7926-F84C-9095-CBA569BD2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4AAC-C12E-534C-A525-7AA50D57C7F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81B7D-306E-F749-B3AF-7BD3D5775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137B3-5F57-1749-AED9-B852CF416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D8DE-C419-A84D-84F0-6A742C4C3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3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12AB7A-14E0-4842-95E9-AC18D618B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60B4E-61B5-5547-BB5E-8C9F57779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53CE2-8C7C-7B45-8612-04C4891F15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44AAC-C12E-534C-A525-7AA50D57C7F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081C4-BB7B-DE43-995D-A97804EA14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FB4EB-130E-9D42-90E8-9021A0560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3D8DE-C419-A84D-84F0-6A742C4C3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1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8E3-801F-4042-B528-9235CCC499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askerville Old Face" panose="02020602080505020303" pitchFamily="18" charset="77"/>
              </a:rPr>
              <a:t>Elevation, space and host plant species structure </a:t>
            </a:r>
            <a:r>
              <a:rPr lang="en-US" dirty="0" err="1">
                <a:latin typeface="Baskerville Old Face" panose="02020602080505020303" pitchFamily="18" charset="77"/>
              </a:rPr>
              <a:t>Ericaceae</a:t>
            </a:r>
            <a:r>
              <a:rPr lang="en-US" dirty="0">
                <a:latin typeface="Baskerville Old Face" panose="02020602080505020303" pitchFamily="18" charset="77"/>
              </a:rPr>
              <a:t> root associated fungal communities in Papua New Guinea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2DC5E-CB6B-9746-BD91-D6B2AB321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375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Baskerville Old Face" panose="02020602080505020303" pitchFamily="18" charset="77"/>
              </a:rPr>
              <a:t>P. </a:t>
            </a:r>
            <a:r>
              <a:rPr lang="en-US" sz="3200" dirty="0" err="1">
                <a:latin typeface="Baskerville Old Face" panose="02020602080505020303" pitchFamily="18" charset="77"/>
              </a:rPr>
              <a:t>Kohout</a:t>
            </a:r>
            <a:r>
              <a:rPr lang="en-US" sz="3200" dirty="0">
                <a:latin typeface="Baskerville Old Face" panose="02020602080505020303" pitchFamily="18" charset="77"/>
              </a:rPr>
              <a:t>, M. Bahram , S. </a:t>
            </a:r>
            <a:r>
              <a:rPr lang="en-US" sz="3200" dirty="0" err="1">
                <a:latin typeface="Baskerville Old Face" panose="02020602080505020303" pitchFamily="18" charset="77"/>
              </a:rPr>
              <a:t>Pōlme</a:t>
            </a:r>
            <a:r>
              <a:rPr lang="en-US" sz="3200" dirty="0">
                <a:latin typeface="Baskerville Old Face" panose="02020602080505020303" pitchFamily="18" charset="77"/>
              </a:rPr>
              <a:t>, L. </a:t>
            </a:r>
            <a:r>
              <a:rPr lang="en-US" sz="3200" dirty="0" err="1">
                <a:latin typeface="Baskerville Old Face" panose="02020602080505020303" pitchFamily="18" charset="77"/>
              </a:rPr>
              <a:t>Tedersoo</a:t>
            </a:r>
            <a:r>
              <a:rPr lang="en-US" sz="3200" dirty="0">
                <a:latin typeface="Baskerville Old Face" panose="02020602080505020303" pitchFamily="18" charset="77"/>
              </a:rPr>
              <a:t> (2017)</a:t>
            </a:r>
          </a:p>
          <a:p>
            <a:endParaRPr lang="en-US" sz="3200" dirty="0">
              <a:latin typeface="Baskerville Old Face" panose="02020602080505020303" pitchFamily="18" charset="77"/>
            </a:endParaRPr>
          </a:p>
          <a:p>
            <a:r>
              <a:rPr lang="en-US" sz="3200" dirty="0">
                <a:latin typeface="Baskerville Old Face" panose="02020602080505020303" pitchFamily="18" charset="77"/>
              </a:rPr>
              <a:t>Kyle Amerantes</a:t>
            </a:r>
          </a:p>
          <a:p>
            <a:endParaRPr lang="en-US" sz="3200" dirty="0">
              <a:latin typeface="Baskerville Old Face" panose="020206020805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96500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C6853-784D-F942-A4FB-27CCF8D63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 Old Face" panose="02020602080505020303" pitchFamily="18" charset="77"/>
              </a:rPr>
              <a:t>Purpose of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C684F-1833-D848-88E7-3098BBEC9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askerville Old Face" panose="02020602080505020303" pitchFamily="18" charset="77"/>
              </a:rPr>
              <a:t>Identify predictors of endomycorrhizae &amp; ericoid mycorrhizae community structure in </a:t>
            </a:r>
            <a:r>
              <a:rPr lang="en-US" dirty="0" err="1">
                <a:latin typeface="Baskerville Old Face" panose="02020602080505020303" pitchFamily="18" charset="77"/>
              </a:rPr>
              <a:t>Ericaceae</a:t>
            </a:r>
            <a:endParaRPr lang="en-US" dirty="0">
              <a:latin typeface="Baskerville Old Face" panose="02020602080505020303" pitchFamily="18" charset="77"/>
            </a:endParaRPr>
          </a:p>
          <a:p>
            <a:r>
              <a:rPr lang="en-US" dirty="0">
                <a:latin typeface="Baskerville Old Face" panose="02020602080505020303" pitchFamily="18" charset="77"/>
              </a:rPr>
              <a:t>Factors examined</a:t>
            </a:r>
          </a:p>
          <a:p>
            <a:pPr lvl="1"/>
            <a:r>
              <a:rPr lang="en-US" dirty="0">
                <a:latin typeface="Baskerville Old Face" panose="02020602080505020303" pitchFamily="18" charset="77"/>
              </a:rPr>
              <a:t>Spatial distance</a:t>
            </a:r>
          </a:p>
          <a:p>
            <a:pPr lvl="1"/>
            <a:r>
              <a:rPr lang="en-US" dirty="0">
                <a:latin typeface="Baskerville Old Face" panose="02020602080505020303" pitchFamily="18" charset="77"/>
              </a:rPr>
              <a:t>Elevation</a:t>
            </a:r>
          </a:p>
          <a:p>
            <a:pPr lvl="1"/>
            <a:r>
              <a:rPr lang="en-US" dirty="0">
                <a:latin typeface="Baskerville Old Face" panose="02020602080505020303" pitchFamily="18" charset="77"/>
              </a:rPr>
              <a:t>Host plant taxonomy</a:t>
            </a:r>
          </a:p>
          <a:p>
            <a:endParaRPr lang="en-US" dirty="0">
              <a:latin typeface="Baskerville Old Face" panose="020206020805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85790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0414F-42B1-C94B-9BDF-F978AB4CB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 Old Face" panose="02020602080505020303" pitchFamily="18" charset="77"/>
              </a:rPr>
              <a:t>Region - Mt. Wilhelm, Papua New Guinea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11019D-7B90-5C4C-9D94-DC0C1160B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667" y="2265095"/>
            <a:ext cx="5697849" cy="3779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E0AF5C-558F-2542-896C-4FCE9597F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84" y="2440381"/>
            <a:ext cx="590434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16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27CBEC-FE27-8348-ADAD-D2F5044BE2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02" t="-658" r="7423" b="66969"/>
          <a:stretch/>
        </p:blipFill>
        <p:spPr>
          <a:xfrm>
            <a:off x="8600842" y="3705726"/>
            <a:ext cx="2893382" cy="30609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25EF41-DB8A-7641-9F0C-8E8798B6A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 Old Face" panose="02020602080505020303" pitchFamily="18" charset="77"/>
              </a:rPr>
              <a:t>Mycorrhizae Types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7C336B-C4A7-C740-9B65-5CE63A5939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826" b="67464"/>
          <a:stretch/>
        </p:blipFill>
        <p:spPr>
          <a:xfrm>
            <a:off x="8326503" y="439404"/>
            <a:ext cx="2852626" cy="29145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759342-A5AD-D740-9E8E-BD16D525C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43" y="2035347"/>
            <a:ext cx="4542951" cy="4156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F5CA20-12C7-1740-9220-8A09881D7871}"/>
              </a:ext>
            </a:extLst>
          </p:cNvPr>
          <p:cNvSpPr txBox="1"/>
          <p:nvPr/>
        </p:nvSpPr>
        <p:spPr>
          <a:xfrm>
            <a:off x="1439694" y="6397387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askerville Old Face" panose="02020602080505020303" pitchFamily="18" charset="77"/>
              </a:rPr>
              <a:t>Ericoid Mycorrhizae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729006-2A69-8148-87A7-B71FB28936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277" r="69135" b="30860"/>
          <a:stretch/>
        </p:blipFill>
        <p:spPr>
          <a:xfrm>
            <a:off x="5474123" y="2280172"/>
            <a:ext cx="2430090" cy="41172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8770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7580D-B6C6-204A-907D-963724BF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 Old Face" panose="02020602080505020303" pitchFamily="18" charset="77"/>
                <a:cs typeface="Big Caslon Medium" panose="02000603090000020003" pitchFamily="2" charset="-79"/>
              </a:rPr>
              <a:t>Dissimilarity by Elevation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72433E-1D75-894F-96EF-DE3F660D83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14" t="4879" r="5392" b="1971"/>
          <a:stretch/>
        </p:blipFill>
        <p:spPr>
          <a:xfrm>
            <a:off x="3783430" y="2230662"/>
            <a:ext cx="3557588" cy="34226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1F9116-E66D-4842-9D9A-F8085A95E5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64" t="13138" r="6431" b="1"/>
          <a:stretch/>
        </p:blipFill>
        <p:spPr>
          <a:xfrm>
            <a:off x="7821409" y="2230662"/>
            <a:ext cx="3916051" cy="3261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17A155-FA1C-C04C-A417-6CE15A616A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60" t="9049" r="2664" b="16967"/>
          <a:stretch/>
        </p:blipFill>
        <p:spPr>
          <a:xfrm>
            <a:off x="5190943" y="5977194"/>
            <a:ext cx="5260931" cy="4322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C65072-2301-634F-832D-9CB300FC669B}"/>
              </a:ext>
            </a:extLst>
          </p:cNvPr>
          <p:cNvSpPr txBox="1"/>
          <p:nvPr/>
        </p:nvSpPr>
        <p:spPr>
          <a:xfrm>
            <a:off x="8874378" y="1768687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askerville Old Face" panose="02020602080505020303" pitchFamily="18" charset="77"/>
                <a:cs typeface="Big Caslon Medium" panose="02000603090000020003" pitchFamily="2" charset="-79"/>
              </a:rPr>
              <a:t>Endophytic Fungi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E99726-F6FD-8F40-943E-F645CD112828}"/>
              </a:ext>
            </a:extLst>
          </p:cNvPr>
          <p:cNvSpPr txBox="1"/>
          <p:nvPr/>
        </p:nvSpPr>
        <p:spPr>
          <a:xfrm>
            <a:off x="4267639" y="1690688"/>
            <a:ext cx="2589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askerville Old Face" panose="02020602080505020303" pitchFamily="18" charset="77"/>
                <a:cs typeface="Big Caslon Medium" panose="02000603090000020003" pitchFamily="2" charset="-79"/>
              </a:rPr>
              <a:t>Ericoid Mycorrhizal Fungi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CD259F-FA96-3747-B827-906F8BEDFE88}"/>
              </a:ext>
            </a:extLst>
          </p:cNvPr>
          <p:cNvSpPr txBox="1"/>
          <p:nvPr/>
        </p:nvSpPr>
        <p:spPr>
          <a:xfrm>
            <a:off x="238561" y="2390274"/>
            <a:ext cx="33046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Baskerville Old Face" panose="02020602080505020303" pitchFamily="18" charset="77"/>
              </a:rPr>
              <a:t>Transect ranging from  3383 m - 4483 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Baskerville Old Face" panose="02020602080505020303" pitchFamily="18" charset="77"/>
              </a:rPr>
              <a:t>Cooler colors represent higher elevation</a:t>
            </a:r>
          </a:p>
        </p:txBody>
      </p:sp>
    </p:spTree>
    <p:extLst>
      <p:ext uri="{BB962C8B-B14F-4D97-AF65-F5344CB8AC3E}">
        <p14:creationId xmlns:p14="http://schemas.microsoft.com/office/powerpoint/2010/main" val="4194568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36BBA-C3BB-A445-9F98-4AF81137C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 Old Face" panose="02020602080505020303" pitchFamily="18" charset="77"/>
              </a:rPr>
              <a:t>Dissimilarity vs. Distance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0B3BC9-FA41-754B-B406-2FCDFE08BA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9" t="3115" r="2988" b="1961"/>
          <a:stretch/>
        </p:blipFill>
        <p:spPr>
          <a:xfrm>
            <a:off x="1294849" y="2224980"/>
            <a:ext cx="4204801" cy="379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E7056B-B171-C349-AE25-3C3138A420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5" t="1714" r="2934" b="2070"/>
          <a:stretch/>
        </p:blipFill>
        <p:spPr>
          <a:xfrm>
            <a:off x="6777794" y="2300580"/>
            <a:ext cx="4033912" cy="3643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7B742F-12AB-A942-B2FC-33B808476E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5648"/>
          <a:stretch/>
        </p:blipFill>
        <p:spPr>
          <a:xfrm>
            <a:off x="3397250" y="6177371"/>
            <a:ext cx="5397500" cy="3759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B8A0B6-39CC-0741-AF7A-E75CD772792F}"/>
              </a:ext>
            </a:extLst>
          </p:cNvPr>
          <p:cNvSpPr txBox="1"/>
          <p:nvPr/>
        </p:nvSpPr>
        <p:spPr>
          <a:xfrm>
            <a:off x="2102664" y="1770827"/>
            <a:ext cx="2589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askerville Old Face" panose="02020602080505020303" pitchFamily="18" charset="77"/>
              </a:rPr>
              <a:t>Ericoid Mycorrhizal Fungi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827808-3634-3641-8C7F-1A92087EC004}"/>
              </a:ext>
            </a:extLst>
          </p:cNvPr>
          <p:cNvSpPr txBox="1"/>
          <p:nvPr/>
        </p:nvSpPr>
        <p:spPr>
          <a:xfrm>
            <a:off x="7895273" y="1810875"/>
            <a:ext cx="179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askerville Old Face" panose="02020602080505020303" pitchFamily="18" charset="77"/>
              </a:rPr>
              <a:t>Endophytic Fungi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D8165B-3885-774B-BFA6-F6F7B5CD804B}"/>
              </a:ext>
            </a:extLst>
          </p:cNvPr>
          <p:cNvSpPr txBox="1"/>
          <p:nvPr/>
        </p:nvSpPr>
        <p:spPr>
          <a:xfrm>
            <a:off x="552910" y="6038850"/>
            <a:ext cx="2545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Baskerville Old Face" panose="02020602080505020303" pitchFamily="18" charset="77"/>
              </a:rPr>
              <a:t>R</a:t>
            </a:r>
            <a:r>
              <a:rPr lang="en-US" baseline="-25000" dirty="0" err="1">
                <a:latin typeface="Baskerville Old Face" panose="02020602080505020303" pitchFamily="18" charset="77"/>
              </a:rPr>
              <a:t>Mantel</a:t>
            </a:r>
            <a:r>
              <a:rPr lang="en-US" dirty="0">
                <a:latin typeface="Baskerville Old Face" panose="02020602080505020303" pitchFamily="18" charset="77"/>
              </a:rPr>
              <a:t> =. 0.18, P = . 0.007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02F36-41BB-F34B-B3D9-41FCF1BB9446}"/>
              </a:ext>
            </a:extLst>
          </p:cNvPr>
          <p:cNvSpPr txBox="1"/>
          <p:nvPr/>
        </p:nvSpPr>
        <p:spPr>
          <a:xfrm>
            <a:off x="9205912" y="6049143"/>
            <a:ext cx="2299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Baskerville Old Face" panose="02020602080505020303" pitchFamily="18" charset="77"/>
              </a:rPr>
              <a:t>R</a:t>
            </a:r>
            <a:r>
              <a:rPr lang="en-US" baseline="-25000" dirty="0" err="1">
                <a:latin typeface="Baskerville Old Face" panose="02020602080505020303" pitchFamily="18" charset="77"/>
              </a:rPr>
              <a:t>Mantel</a:t>
            </a:r>
            <a:r>
              <a:rPr lang="en-US" baseline="-25000" dirty="0">
                <a:latin typeface="Baskerville Old Face" panose="02020602080505020303" pitchFamily="18" charset="77"/>
              </a:rPr>
              <a:t> </a:t>
            </a:r>
            <a:r>
              <a:rPr lang="en-US" dirty="0">
                <a:latin typeface="Baskerville Old Face" panose="02020602080505020303" pitchFamily="18" charset="77"/>
              </a:rPr>
              <a:t>= 0.26, P =0.002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13C63D-20BC-AE4F-9737-C3BFBCB63984}"/>
              </a:ext>
            </a:extLst>
          </p:cNvPr>
          <p:cNvSpPr txBox="1"/>
          <p:nvPr/>
        </p:nvSpPr>
        <p:spPr>
          <a:xfrm>
            <a:off x="798394" y="6374980"/>
            <a:ext cx="2076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askerville Old Face" panose="02020602080505020303" pitchFamily="18" charset="77"/>
              </a:rPr>
              <a:t>R</a:t>
            </a:r>
            <a:r>
              <a:rPr lang="en-US" baseline="30000" dirty="0">
                <a:latin typeface="Baskerville Old Face" panose="02020602080505020303" pitchFamily="18" charset="77"/>
              </a:rPr>
              <a:t>2</a:t>
            </a:r>
            <a:r>
              <a:rPr lang="en-US" dirty="0">
                <a:latin typeface="Baskerville Old Face" panose="02020602080505020303" pitchFamily="18" charset="77"/>
              </a:rPr>
              <a:t> = 0.02; </a:t>
            </a:r>
            <a:r>
              <a:rPr lang="en-US">
                <a:latin typeface="Baskerville Old Face" panose="02020602080505020303" pitchFamily="18" charset="77"/>
              </a:rPr>
              <a:t>P = </a:t>
            </a:r>
            <a:r>
              <a:rPr lang="en-US" dirty="0">
                <a:latin typeface="Baskerville Old Face" panose="02020602080505020303" pitchFamily="18" charset="77"/>
              </a:rPr>
              <a:t>0.027;</a:t>
            </a:r>
          </a:p>
          <a:p>
            <a:endParaRPr lang="en-US" dirty="0">
              <a:latin typeface="Baskerville Old Face" panose="02020602080505020303" pitchFamily="18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6A6E3E-A190-4846-B4D1-501FDAF51590}"/>
              </a:ext>
            </a:extLst>
          </p:cNvPr>
          <p:cNvSpPr txBox="1"/>
          <p:nvPr/>
        </p:nvSpPr>
        <p:spPr>
          <a:xfrm>
            <a:off x="9338684" y="6428113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askerville Old Face" panose="02020602080505020303" pitchFamily="18" charset="77"/>
              </a:rPr>
              <a:t>R</a:t>
            </a:r>
            <a:r>
              <a:rPr lang="en-US" baseline="30000" dirty="0">
                <a:latin typeface="Baskerville Old Face" panose="02020602080505020303" pitchFamily="18" charset="77"/>
              </a:rPr>
              <a:t>2</a:t>
            </a:r>
            <a:r>
              <a:rPr lang="en-US" dirty="0">
                <a:latin typeface="Baskerville Old Face" panose="02020602080505020303" pitchFamily="18" charset="77"/>
              </a:rPr>
              <a:t> =0.04; P = 0.001;</a:t>
            </a:r>
          </a:p>
          <a:p>
            <a:endParaRPr lang="en-US" dirty="0">
              <a:latin typeface="Baskerville Old Face" panose="020206020805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1075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C0798-3BA6-674B-B654-5EE7A7530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 Old Face" panose="02020602080505020303" pitchFamily="18" charset="77"/>
              </a:rPr>
              <a:t>Dissimilarity According to Host Plant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117EA-C472-3C4E-80A9-3E80B7467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41" y="1793039"/>
            <a:ext cx="4337820" cy="3993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B3EB31-8742-B74B-A8C3-8B04D77AE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364" y="1793039"/>
            <a:ext cx="4337821" cy="39638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B58C8A-F0F1-E348-8FA7-DBDBEE3DD3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07" t="13527" r="2335"/>
          <a:stretch/>
        </p:blipFill>
        <p:spPr>
          <a:xfrm>
            <a:off x="3258951" y="5997019"/>
            <a:ext cx="5315324" cy="571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0A17D4-6D34-4B49-9A16-174A23F16DEE}"/>
              </a:ext>
            </a:extLst>
          </p:cNvPr>
          <p:cNvSpPr txBox="1"/>
          <p:nvPr/>
        </p:nvSpPr>
        <p:spPr>
          <a:xfrm>
            <a:off x="1964366" y="1423707"/>
            <a:ext cx="2589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askerville Old Face" panose="02020602080505020303" pitchFamily="18" charset="77"/>
              </a:rPr>
              <a:t>Ericoid Mycorrhizal Fungi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82C2F2-A81E-DA45-9B22-6280276509FE}"/>
              </a:ext>
            </a:extLst>
          </p:cNvPr>
          <p:cNvSpPr txBox="1"/>
          <p:nvPr/>
        </p:nvSpPr>
        <p:spPr>
          <a:xfrm>
            <a:off x="7674797" y="1423707"/>
            <a:ext cx="179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askerville Old Face" panose="02020602080505020303" pitchFamily="18" charset="77"/>
              </a:rPr>
              <a:t>Endophytic Fungi</a:t>
            </a:r>
          </a:p>
        </p:txBody>
      </p:sp>
    </p:spTree>
    <p:extLst>
      <p:ext uri="{BB962C8B-B14F-4D97-AF65-F5344CB8AC3E}">
        <p14:creationId xmlns:p14="http://schemas.microsoft.com/office/powerpoint/2010/main" val="1311414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A7180-88E5-0C45-9790-3B3388FE7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 Old Face" panose="02020602080505020303" pitchFamily="18" charset="77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256C0-27EC-BD48-81C7-5388E407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askerville Old Face" panose="02020602080505020303" pitchFamily="18" charset="77"/>
              </a:rPr>
              <a:t>Elevation, host plant, and spatial distances impact both ericoid mycorrhizal fungi and endophytic mycorrhizal fungi community structure</a:t>
            </a:r>
          </a:p>
          <a:p>
            <a:endParaRPr lang="en-US" dirty="0">
              <a:latin typeface="Baskerville Old Face" panose="02020602080505020303" pitchFamily="18" charset="77"/>
            </a:endParaRPr>
          </a:p>
          <a:p>
            <a:r>
              <a:rPr lang="en-US" dirty="0">
                <a:latin typeface="Baskerville Old Face" panose="02020602080505020303" pitchFamily="18" charset="77"/>
              </a:rPr>
              <a:t> Impacts are variable among the three factors examined</a:t>
            </a:r>
          </a:p>
        </p:txBody>
      </p:sp>
    </p:spTree>
    <p:extLst>
      <p:ext uri="{BB962C8B-B14F-4D97-AF65-F5344CB8AC3E}">
        <p14:creationId xmlns:p14="http://schemas.microsoft.com/office/powerpoint/2010/main" val="2837130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4D94E-EA98-BB4A-A71C-300D707BF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latin typeface="Baskerville Old Face" panose="02020602080505020303" pitchFamily="18" charset="77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33261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416</Words>
  <Application>Microsoft Macintosh PowerPoint</Application>
  <PresentationFormat>Widescreen</PresentationFormat>
  <Paragraphs>60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Baskerville Old Face</vt:lpstr>
      <vt:lpstr>Calibri</vt:lpstr>
      <vt:lpstr>Calibri Light</vt:lpstr>
      <vt:lpstr>Office Theme</vt:lpstr>
      <vt:lpstr>Elevation, space and host plant species structure Ericaceae root associated fungal communities in Papua New Guinea</vt:lpstr>
      <vt:lpstr>Purpose of Study</vt:lpstr>
      <vt:lpstr>Region - Mt. Wilhelm, Papua New Guinea</vt:lpstr>
      <vt:lpstr>Mycorrhizae Types</vt:lpstr>
      <vt:lpstr>Dissimilarity by Elevation</vt:lpstr>
      <vt:lpstr>Dissimilarity vs. Distance</vt:lpstr>
      <vt:lpstr>Dissimilarity According to Host Plant</vt:lpstr>
      <vt:lpstr>Conclusions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Amerantes</dc:creator>
  <cp:lastModifiedBy>Kyle Amerantes</cp:lastModifiedBy>
  <cp:revision>65</cp:revision>
  <dcterms:created xsi:type="dcterms:W3CDTF">2020-11-17T17:46:17Z</dcterms:created>
  <dcterms:modified xsi:type="dcterms:W3CDTF">2020-11-19T03:32:25Z</dcterms:modified>
</cp:coreProperties>
</file>