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40"/>
  </p:notesMasterIdLst>
  <p:sldIdLst>
    <p:sldId id="257" r:id="rId2"/>
    <p:sldId id="289" r:id="rId3"/>
    <p:sldId id="268" r:id="rId4"/>
    <p:sldId id="286" r:id="rId5"/>
    <p:sldId id="298" r:id="rId6"/>
    <p:sldId id="271" r:id="rId7"/>
    <p:sldId id="282" r:id="rId8"/>
    <p:sldId id="283" r:id="rId9"/>
    <p:sldId id="300" r:id="rId10"/>
    <p:sldId id="299" r:id="rId11"/>
    <p:sldId id="297" r:id="rId12"/>
    <p:sldId id="285" r:id="rId13"/>
    <p:sldId id="276" r:id="rId14"/>
    <p:sldId id="304" r:id="rId15"/>
    <p:sldId id="263" r:id="rId16"/>
    <p:sldId id="287" r:id="rId17"/>
    <p:sldId id="260" r:id="rId18"/>
    <p:sldId id="284" r:id="rId19"/>
    <p:sldId id="266" r:id="rId20"/>
    <p:sldId id="265" r:id="rId21"/>
    <p:sldId id="274" r:id="rId22"/>
    <p:sldId id="293" r:id="rId23"/>
    <p:sldId id="256" r:id="rId24"/>
    <p:sldId id="279" r:id="rId25"/>
    <p:sldId id="270" r:id="rId26"/>
    <p:sldId id="269" r:id="rId27"/>
    <p:sldId id="280" r:id="rId28"/>
    <p:sldId id="294" r:id="rId29"/>
    <p:sldId id="301" r:id="rId30"/>
    <p:sldId id="302" r:id="rId31"/>
    <p:sldId id="259" r:id="rId32"/>
    <p:sldId id="258" r:id="rId33"/>
    <p:sldId id="303" r:id="rId34"/>
    <p:sldId id="262" r:id="rId35"/>
    <p:sldId id="261" r:id="rId36"/>
    <p:sldId id="288" r:id="rId37"/>
    <p:sldId id="281" r:id="rId38"/>
    <p:sldId id="267"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pitchFamily="2"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234"/>
  </p:normalViewPr>
  <p:slideViewPr>
    <p:cSldViewPr>
      <p:cViewPr varScale="1">
        <p:scale>
          <a:sx n="85" d="100"/>
          <a:sy n="85" d="100"/>
        </p:scale>
        <p:origin x="156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50" d="100"/>
          <a:sy n="150" d="100"/>
        </p:scale>
        <p:origin x="316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D179581-7B45-4343-BC8B-7F883271ECD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0483" name="Rectangle 3">
            <a:extLst>
              <a:ext uri="{FF2B5EF4-FFF2-40B4-BE49-F238E27FC236}">
                <a16:creationId xmlns:a16="http://schemas.microsoft.com/office/drawing/2014/main" id="{D026D008-5397-F045-A647-51380B61703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660A0E25-FB71-5948-BE41-D6EB693868A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a:extLst>
              <a:ext uri="{FF2B5EF4-FFF2-40B4-BE49-F238E27FC236}">
                <a16:creationId xmlns:a16="http://schemas.microsoft.com/office/drawing/2014/main" id="{414D9FE0-DE0A-8A40-96EF-9760639F854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a:extLst>
              <a:ext uri="{FF2B5EF4-FFF2-40B4-BE49-F238E27FC236}">
                <a16:creationId xmlns:a16="http://schemas.microsoft.com/office/drawing/2014/main" id="{58C658DD-D22C-6E4E-A51C-A40CF6049A4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20487" name="Rectangle 7">
            <a:extLst>
              <a:ext uri="{FF2B5EF4-FFF2-40B4-BE49-F238E27FC236}">
                <a16:creationId xmlns:a16="http://schemas.microsoft.com/office/drawing/2014/main" id="{09930573-D48A-3D4D-AAB8-CFEF0DFDE7E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980E5A0-A972-264A-9F4A-A3E977125ED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pitchFamily="-111"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pitchFamily="-111"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pitchFamily="-111"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journals.cambridge.org/action/displayAbstract?fromPage=online&amp;aid=6494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journals.cambridge.org/action/displayAbstract?fromPage=online&amp;aid=6494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ybg.org/bsci/french_guiana/symph_pl.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F04B4FBF-BF01-3A4E-995F-C10243B6130E}"/>
              </a:ext>
            </a:extLst>
          </p:cNvPr>
          <p:cNvSpPr>
            <a:spLocks noGrp="1" noRot="1" noChangeAspect="1" noChangeArrowheads="1" noTextEdit="1"/>
          </p:cNvSpPr>
          <p:nvPr>
            <p:ph type="sldImg"/>
          </p:nvPr>
        </p:nvSpPr>
        <p:spPr>
          <a:ln/>
        </p:spPr>
      </p:sp>
      <p:sp>
        <p:nvSpPr>
          <p:cNvPr id="15362" name="Rectangle 3">
            <a:extLst>
              <a:ext uri="{FF2B5EF4-FFF2-40B4-BE49-F238E27FC236}">
                <a16:creationId xmlns:a16="http://schemas.microsoft.com/office/drawing/2014/main" id="{F41B6F2F-B86B-0247-B0E0-AD94142D5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65358F67-5FF6-B145-9234-319315512767}"/>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07399CFD-C3DD-6240-97AF-490BE120A6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Endress, P.K., 2010. Flower Structure and Trends of Evolution in Eudicots and Their Major Subclades 1. </a:t>
            </a:r>
            <a:r>
              <a:rPr lang="en-US" altLang="en-US" i="1">
                <a:latin typeface="Times" pitchFamily="2" charset="0"/>
                <a:ea typeface="ＭＳ Ｐゴシック" panose="020B0600070205080204" pitchFamily="34" charset="-128"/>
              </a:rPr>
              <a:t>Annals of the Missouri Botanical Garden</a:t>
            </a:r>
            <a:r>
              <a:rPr lang="en-US" altLang="en-US">
                <a:latin typeface="Times" pitchFamily="2" charset="0"/>
                <a:ea typeface="ＭＳ Ｐゴシック" panose="020B0600070205080204" pitchFamily="34" charset="-128"/>
              </a:rPr>
              <a:t>, </a:t>
            </a:r>
            <a:r>
              <a:rPr lang="en-US" altLang="en-US" i="1">
                <a:latin typeface="Times" pitchFamily="2" charset="0"/>
                <a:ea typeface="ＭＳ Ｐゴシック" panose="020B0600070205080204" pitchFamily="34" charset="-128"/>
              </a:rPr>
              <a:t>97</a:t>
            </a:r>
            <a:r>
              <a:rPr lang="en-US" altLang="en-US">
                <a:latin typeface="Times" pitchFamily="2" charset="0"/>
                <a:ea typeface="ＭＳ Ｐゴシック" panose="020B0600070205080204" pitchFamily="34" charset="-128"/>
              </a:rPr>
              <a:t>(4), pp.541-583.</a:t>
            </a:r>
          </a:p>
        </p:txBody>
      </p:sp>
      <p:sp>
        <p:nvSpPr>
          <p:cNvPr id="29699" name="Slide Number Placeholder 3">
            <a:extLst>
              <a:ext uri="{FF2B5EF4-FFF2-40B4-BE49-F238E27FC236}">
                <a16:creationId xmlns:a16="http://schemas.microsoft.com/office/drawing/2014/main" id="{1D3F4B0E-376B-6B48-820A-F6C1A4B014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CA5F3B9-B614-B94F-A31E-7090760D547E}" type="slidenum">
              <a:rPr lang="en-US" altLang="en-US" sz="1200"/>
              <a:pPr/>
              <a:t>11</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E34B5D0-E850-C34E-8349-1C5B5E88F2F2}"/>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1ADFE72F-B701-1F4D-9CF1-B7F86931F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E34B5D0-E850-C34E-8349-1C5B5E88F2F2}"/>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1ADFE72F-B701-1F4D-9CF1-B7F86931F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767195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C6CB9AF2-B790-CE48-A4BD-05090CA1BA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F2B9DEB-3F9C-4C47-A7B8-C36C1374418C}" type="slidenum">
              <a:rPr lang="en-US" altLang="en-US" sz="1200"/>
              <a:pPr/>
              <a:t>15</a:t>
            </a:fld>
            <a:endParaRPr lang="en-US" altLang="en-US" sz="1200"/>
          </a:p>
        </p:txBody>
      </p:sp>
      <p:sp>
        <p:nvSpPr>
          <p:cNvPr id="34818" name="Rectangle 2">
            <a:extLst>
              <a:ext uri="{FF2B5EF4-FFF2-40B4-BE49-F238E27FC236}">
                <a16:creationId xmlns:a16="http://schemas.microsoft.com/office/drawing/2014/main" id="{3689193B-A6F5-224F-9E04-CA6E6891BEAB}"/>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9B4520A4-1A7C-2543-99E3-222D002E8C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Times" pitchFamily="2" charset="0"/>
                <a:ea typeface="ＭＳ Ｐゴシック" panose="020B0600070205080204" pitchFamily="34" charset="-128"/>
              </a:rPr>
              <a:t>Cymothoë </a:t>
            </a:r>
            <a:r>
              <a:rPr lang="en-US" altLang="en-US">
                <a:latin typeface="Times" pitchFamily="2" charset="0"/>
                <a:ea typeface="ＭＳ Ｐゴシック" panose="020B0600070205080204" pitchFamily="34" charset="-128"/>
              </a:rPr>
              <a:t>likes Malpighiales: its allies are all Rosid specialists and mostly eurosids I specialists. </a:t>
            </a:r>
            <a:endParaRPr lang="en-US" altLang="en-US" i="1">
              <a:latin typeface="Times" pitchFamily="2" charset="0"/>
              <a:ea typeface="ＭＳ Ｐゴシック" panose="020B0600070205080204" pitchFamily="34" charset="-128"/>
            </a:endParaRP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953663BE-821D-1046-AC82-FB9ED89F1D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1080816-83F1-3847-AB61-3497BF82E909}" type="slidenum">
              <a:rPr lang="en-US" altLang="en-US" sz="1200"/>
              <a:pPr/>
              <a:t>17</a:t>
            </a:fld>
            <a:endParaRPr lang="en-US" altLang="en-US" sz="1200"/>
          </a:p>
        </p:txBody>
      </p:sp>
      <p:sp>
        <p:nvSpPr>
          <p:cNvPr id="37890" name="Rectangle 2">
            <a:extLst>
              <a:ext uri="{FF2B5EF4-FFF2-40B4-BE49-F238E27FC236}">
                <a16:creationId xmlns:a16="http://schemas.microsoft.com/office/drawing/2014/main" id="{BF1D286B-74AA-9C44-B966-6EF16DE6F2D7}"/>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F11367F-3EED-844D-9B2F-ACEBF57D43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82F51692-89BF-1540-94DC-3FE2DA7AAAB2}"/>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D4EBF755-E5CB-2F40-B8C1-8553EEF5E0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Apocynaceae Lacmellea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Clusiaceae Callophyllum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Mimosoid legume: Inga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Myristicaceae Compsoneura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Clusiaceae Symphonia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Moraceae Brosimum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Legume</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Anacardiaceae Spondias</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Rubiaceae</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Caesalpiniod legumee Schizolobium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Anacardiaceae Spondias</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Rutaceae Zanthoxylum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Moraceae Sorocea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Salicaceae Tetrathylacium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Salicaceae Tetrathylacium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Olacaceae Heisteria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Heliconiaceae Heliconia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Annonaceae</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Marantaceae Calathea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Clusiaceae Callophyllum</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Arecaceae Chamaedoria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Piperacea Piper</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Cycadaceae Zamia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Arecaceae Chamaedoria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Clusiaceae Garcinia</a:t>
            </a:r>
          </a:p>
          <a:p>
            <a:pPr marL="228600" indent="-228600">
              <a:lnSpc>
                <a:spcPct val="80000"/>
              </a:lnSpc>
              <a:buFontTx/>
              <a:buAutoNum type="arabicPeriod"/>
            </a:pPr>
            <a:r>
              <a:rPr lang="en-US" altLang="en-US" sz="900">
                <a:latin typeface="Times" pitchFamily="2" charset="0"/>
                <a:ea typeface="ＭＳ Ｐゴシック" panose="020B0600070205080204" pitchFamily="34" charset="-128"/>
              </a:rPr>
              <a:t>Araceae Anthurium</a:t>
            </a:r>
          </a:p>
          <a:p>
            <a:pPr marL="228600" indent="-228600">
              <a:lnSpc>
                <a:spcPct val="80000"/>
              </a:lnSpc>
            </a:pPr>
            <a:endParaRPr lang="en-US" altLang="en-US" sz="900">
              <a:latin typeface="Times" pitchFamily="2" charset="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CD434A8D-3FC3-E44F-9959-57D07D033B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FFBF8A5-EEF1-5D43-A39C-03F343F78102}" type="slidenum">
              <a:rPr lang="en-US" altLang="en-US" sz="1200"/>
              <a:pPr/>
              <a:t>18</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E63EDDF6-3481-F94B-9A78-2A8B92F80E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A341712-3F7B-384E-8421-34470AF5E0B4}" type="slidenum">
              <a:rPr lang="en-US" altLang="en-US" sz="1200"/>
              <a:pPr/>
              <a:t>19</a:t>
            </a:fld>
            <a:endParaRPr lang="en-US" altLang="en-US" sz="1200"/>
          </a:p>
        </p:txBody>
      </p:sp>
      <p:sp>
        <p:nvSpPr>
          <p:cNvPr id="41986" name="Rectangle 2">
            <a:extLst>
              <a:ext uri="{FF2B5EF4-FFF2-40B4-BE49-F238E27FC236}">
                <a16:creationId xmlns:a16="http://schemas.microsoft.com/office/drawing/2014/main" id="{117D38F8-F338-C54A-BE3F-603B84BE59D5}"/>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DDDAD7D-26A5-4C4A-858C-80C546046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246481"/>
                </a:solidFill>
                <a:latin typeface="ArialMS" charset="0"/>
                <a:ea typeface="ＭＳ Ｐゴシック" panose="020B0600070205080204" pitchFamily="34" charset="-128"/>
              </a:rPr>
              <a:t>Anti-bacterial function in the sexually dimorphic pollinator rewards of Clusia grandiflora (Clusiaceae)</a:t>
            </a:r>
            <a:r>
              <a:rPr lang="en-US" altLang="en-US" b="1">
                <a:solidFill>
                  <a:srgbClr val="246481"/>
                </a:solidFill>
                <a:latin typeface="Arial-BoldMS" charset="0"/>
                <a:ea typeface="ＭＳ Ｐゴシック" panose="020B0600070205080204" pitchFamily="34" charset="-128"/>
              </a:rPr>
              <a:t>Auteur(s) / Author(s)</a:t>
            </a:r>
            <a:r>
              <a:rPr lang="en-US" altLang="en-US">
                <a:solidFill>
                  <a:srgbClr val="246481"/>
                </a:solidFill>
                <a:latin typeface="ArialMS" charset="0"/>
                <a:ea typeface="ＭＳ Ｐゴシック" panose="020B0600070205080204" pitchFamily="34" charset="-128"/>
              </a:rPr>
              <a:t>LOKVAM J.</a:t>
            </a:r>
            <a:r>
              <a:rPr lang="en-US" altLang="en-US" baseline="30000">
                <a:solidFill>
                  <a:srgbClr val="246481"/>
                </a:solidFill>
                <a:latin typeface="ArialMS" charset="0"/>
                <a:ea typeface="ＭＳ Ｐゴシック" panose="020B0600070205080204" pitchFamily="34" charset="-128"/>
              </a:rPr>
              <a:t> (1)</a:t>
            </a:r>
            <a:r>
              <a:rPr lang="en-US" altLang="en-US">
                <a:solidFill>
                  <a:srgbClr val="246481"/>
                </a:solidFill>
                <a:latin typeface="ArialMS" charset="0"/>
                <a:ea typeface="ＭＳ Ｐゴシック" panose="020B0600070205080204" pitchFamily="34" charset="-128"/>
              </a:rPr>
              <a:t> ; BRADDOCK J. F.</a:t>
            </a:r>
            <a:r>
              <a:rPr lang="en-US" altLang="en-US" baseline="30000">
                <a:solidFill>
                  <a:srgbClr val="246481"/>
                </a:solidFill>
                <a:latin typeface="ArialMS" charset="0"/>
                <a:ea typeface="ＭＳ Ｐゴシック" panose="020B0600070205080204" pitchFamily="34" charset="-128"/>
              </a:rPr>
              <a:t> (1)</a:t>
            </a:r>
            <a:r>
              <a:rPr lang="en-US" altLang="en-US">
                <a:solidFill>
                  <a:srgbClr val="246481"/>
                </a:solidFill>
                <a:latin typeface="ArialMS" charset="0"/>
                <a:ea typeface="ＭＳ Ｐゴシック" panose="020B0600070205080204" pitchFamily="34" charset="-128"/>
              </a:rPr>
              <a:t> ;</a:t>
            </a:r>
            <a:r>
              <a:rPr lang="en-US" altLang="en-US" b="1">
                <a:solidFill>
                  <a:srgbClr val="246481"/>
                </a:solidFill>
                <a:latin typeface="Arial-BoldMS" charset="0"/>
                <a:ea typeface="ＭＳ Ｐゴシック" panose="020B0600070205080204" pitchFamily="34" charset="-128"/>
              </a:rPr>
              <a:t>Affiliation(s) du ou des auteurs / Author(s) Affiliation(s)</a:t>
            </a:r>
            <a:r>
              <a:rPr lang="en-US" altLang="en-US" baseline="30000">
                <a:solidFill>
                  <a:srgbClr val="246481"/>
                </a:solidFill>
                <a:latin typeface="ArialMS" charset="0"/>
                <a:ea typeface="ＭＳ Ｐゴシック" panose="020B0600070205080204" pitchFamily="34" charset="-128"/>
              </a:rPr>
              <a:t>(1) </a:t>
            </a:r>
            <a:r>
              <a:rPr lang="en-US" altLang="en-US">
                <a:solidFill>
                  <a:srgbClr val="246481"/>
                </a:solidFill>
                <a:latin typeface="ArialMS" charset="0"/>
                <a:ea typeface="ＭＳ Ｐゴシック" panose="020B0600070205080204" pitchFamily="34" charset="-128"/>
              </a:rPr>
              <a:t>Institute of Arctic Biology, University of Alaska Fairbanks, Fairbanks, AK 99775, ETATS-UNIS</a:t>
            </a:r>
            <a:r>
              <a:rPr lang="en-US" altLang="en-US" b="1">
                <a:solidFill>
                  <a:srgbClr val="246481"/>
                </a:solidFill>
                <a:latin typeface="Arial-BoldMS" charset="0"/>
                <a:ea typeface="ＭＳ Ｐゴシック" panose="020B0600070205080204" pitchFamily="34" charset="-128"/>
              </a:rPr>
              <a:t>Résumé / Abstract</a:t>
            </a:r>
            <a:r>
              <a:rPr lang="en-US" altLang="en-US">
                <a:solidFill>
                  <a:srgbClr val="246481"/>
                </a:solidFill>
                <a:latin typeface="ArialMS" charset="0"/>
                <a:ea typeface="ＭＳ Ｐゴシック" panose="020B0600070205080204" pitchFamily="34" charset="-128"/>
              </a:rPr>
              <a:t>Many species of the dioecious, neo-tropical plant genus Clusia secrete a viscous, hydrophobic resin from glandular tissues in both male and female flowers. This substance is readily gathered by meliponine and euglossine bees for whom it most often serves as the sole pollinator reward. Bees use Clusia resin as a nest-building material. As such, resin clearly serves an indispensable mechanical function. However, resins with antimicrobial properties may also serve to reduce the risk of pathogenesis in the nest. If resin-gathering apids benefit from antimicrobial properties in nesting materials and are able to discern these characteristics in the forage they gather, one might predict that the resin reward presented in Clusia could have evolved under selection for both mechanical and antimicrobial properties. In dioecious species, where females and males each present a resin reward, selection regimes may differ between the sexes with the result that resin form and function diverge. We investigated both the form and function of the male and female pollinator reward resins of Clusia grandiflora. Using thin-layer chromatography (TLC), we compared the chemical compositions of floral resins from five widely separated populations of this species growing in southeastern Venezuela. We found that male and female resins exhibited a marked chemical dimorphism, with females having two major TLC-resolvable fractions and males having seven. This dimorphism was stable: there were no component differences between populations in either sex. Using a disk-diffusion technique, we surveyed the same resins for antimicrobial activity using assay microorganisms isolated from eusocial meliponine bees. Both male and female Clusia grandiflora resins had pronounced but relatively directed antimicrobial activity: both were toxic to 10 of 11 Gram-positive bacteria, 7 of 15 Gram-negative or variably-staining bacteria, 0 of 3 yeasts, and 0 of 3 filamentous fungi. Again with the disk-diffusion technique, we performed more detailed tests of resin bioactivity using two Gram-positive honeybee associates, Paenibacillus larvae and P. alvei, as model pathogens. Both male and female C. grandiflora resins were highly toxic to these honeybee pathogens. Female resin, however, produced zones of inhibition with more than twice the mean diameter of those produced by the male resin. This divergence in form and function of the C. grandiflora pollinator reward resins could be in response to different selective regimes as mediated by the pollinating insects.</a:t>
            </a:r>
            <a:r>
              <a:rPr lang="en-US" altLang="en-US" b="1">
                <a:solidFill>
                  <a:srgbClr val="246481"/>
                </a:solidFill>
                <a:latin typeface="Arial-BoldMS" charset="0"/>
                <a:ea typeface="ＭＳ Ｐゴシック" panose="020B0600070205080204" pitchFamily="34" charset="-128"/>
              </a:rPr>
              <a:t>Revue / Journal Title</a:t>
            </a:r>
            <a:r>
              <a:rPr lang="en-US" altLang="en-US">
                <a:solidFill>
                  <a:srgbClr val="246481"/>
                </a:solidFill>
                <a:latin typeface="ArialMS" charset="0"/>
                <a:ea typeface="ＭＳ Ｐゴシック" panose="020B0600070205080204" pitchFamily="34" charset="-128"/>
              </a:rPr>
              <a:t>Oecologia  (Oecologia)  </a:t>
            </a:r>
            <a:r>
              <a:rPr lang="en-US" altLang="en-US" b="1">
                <a:solidFill>
                  <a:srgbClr val="246481"/>
                </a:solidFill>
                <a:latin typeface="Arial-BoldMS" charset="0"/>
                <a:ea typeface="ＭＳ Ｐゴシック" panose="020B0600070205080204" pitchFamily="34" charset="-128"/>
              </a:rPr>
              <a:t>ISSN</a:t>
            </a:r>
            <a:r>
              <a:rPr lang="en-US" altLang="en-US">
                <a:solidFill>
                  <a:srgbClr val="246481"/>
                </a:solidFill>
                <a:latin typeface="ArialMS" charset="0"/>
                <a:ea typeface="ＭＳ Ｐゴシック" panose="020B0600070205080204" pitchFamily="34" charset="-128"/>
              </a:rPr>
              <a:t> 0029-8549  </a:t>
            </a:r>
            <a:r>
              <a:rPr lang="en-US" altLang="en-US" b="1">
                <a:solidFill>
                  <a:srgbClr val="246481"/>
                </a:solidFill>
                <a:latin typeface="Arial-BoldMS" charset="0"/>
                <a:ea typeface="ＭＳ Ｐゴシック" panose="020B0600070205080204" pitchFamily="34" charset="-128"/>
              </a:rPr>
              <a:t>CODEN</a:t>
            </a:r>
            <a:r>
              <a:rPr lang="en-US" altLang="en-US">
                <a:solidFill>
                  <a:srgbClr val="246481"/>
                </a:solidFill>
                <a:latin typeface="ArialMS" charset="0"/>
                <a:ea typeface="ＭＳ Ｐゴシック" panose="020B0600070205080204" pitchFamily="34" charset="-128"/>
              </a:rPr>
              <a:t> OECOBX</a:t>
            </a:r>
            <a:r>
              <a:rPr lang="en-US" altLang="en-US" b="1">
                <a:solidFill>
                  <a:srgbClr val="246481"/>
                </a:solidFill>
                <a:latin typeface="Arial-BoldMS" charset="0"/>
                <a:ea typeface="ＭＳ Ｐゴシック" panose="020B0600070205080204" pitchFamily="34" charset="-128"/>
              </a:rPr>
              <a:t>Source / Source</a:t>
            </a:r>
            <a:r>
              <a:rPr lang="en-US" altLang="en-US">
                <a:solidFill>
                  <a:srgbClr val="246481"/>
                </a:solidFill>
                <a:latin typeface="ArialMS" charset="0"/>
                <a:ea typeface="ＭＳ Ｐゴシック" panose="020B0600070205080204" pitchFamily="34" charset="-128"/>
              </a:rPr>
              <a:t>1999, vol. 119, n</a:t>
            </a:r>
            <a:r>
              <a:rPr lang="en-US" altLang="en-US" baseline="30000">
                <a:solidFill>
                  <a:srgbClr val="246481"/>
                </a:solidFill>
                <a:latin typeface="ArialMS" charset="0"/>
                <a:ea typeface="ＭＳ Ｐゴシック" panose="020B0600070205080204" pitchFamily="34" charset="-128"/>
              </a:rPr>
              <a:t>o</a:t>
            </a:r>
            <a:r>
              <a:rPr lang="en-US" altLang="en-US">
                <a:solidFill>
                  <a:srgbClr val="246481"/>
                </a:solidFill>
                <a:latin typeface="ArialMS" charset="0"/>
                <a:ea typeface="ＭＳ Ｐゴシック" panose="020B0600070205080204" pitchFamily="34" charset="-128"/>
              </a:rPr>
              <a:t>4, pp. 534-540 (24 ref.)</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E989FB1-0D2E-C84A-98A3-C35C81B712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AD3A38EE-E33B-F04B-9637-E2EBFD4B4E18}" type="slidenum">
              <a:rPr lang="en-US" altLang="en-US" sz="1200"/>
              <a:pPr/>
              <a:t>20</a:t>
            </a:fld>
            <a:endParaRPr lang="en-US" altLang="en-US" sz="1200"/>
          </a:p>
        </p:txBody>
      </p:sp>
      <p:sp>
        <p:nvSpPr>
          <p:cNvPr id="44034" name="Rectangle 1026">
            <a:extLst>
              <a:ext uri="{FF2B5EF4-FFF2-40B4-BE49-F238E27FC236}">
                <a16:creationId xmlns:a16="http://schemas.microsoft.com/office/drawing/2014/main" id="{7FAB1B2F-97D1-AF4C-B978-24BF245F4342}"/>
              </a:ext>
            </a:extLst>
          </p:cNvPr>
          <p:cNvSpPr>
            <a:spLocks noGrp="1" noRot="1" noChangeAspect="1" noChangeArrowheads="1" noTextEdit="1"/>
          </p:cNvSpPr>
          <p:nvPr>
            <p:ph type="sldImg"/>
          </p:nvPr>
        </p:nvSpPr>
        <p:spPr>
          <a:ln/>
        </p:spPr>
      </p:sp>
      <p:sp>
        <p:nvSpPr>
          <p:cNvPr id="44035" name="Rectangle 1027">
            <a:extLst>
              <a:ext uri="{FF2B5EF4-FFF2-40B4-BE49-F238E27FC236}">
                <a16:creationId xmlns:a16="http://schemas.microsoft.com/office/drawing/2014/main" id="{DA29AAFE-ABE3-DC4C-BE1D-98284E14A7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6DD733E9-8F3B-D044-B5F4-DEFEF60D29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135272CC-D8AB-124E-A19E-C1CABB75D8DB}" type="slidenum">
              <a:rPr lang="en-US" altLang="en-US" sz="1200"/>
              <a:pPr/>
              <a:t>21</a:t>
            </a:fld>
            <a:endParaRPr lang="en-US" altLang="en-US" sz="1200"/>
          </a:p>
        </p:txBody>
      </p:sp>
      <p:sp>
        <p:nvSpPr>
          <p:cNvPr id="46082" name="Rectangle 2">
            <a:extLst>
              <a:ext uri="{FF2B5EF4-FFF2-40B4-BE49-F238E27FC236}">
                <a16:creationId xmlns:a16="http://schemas.microsoft.com/office/drawing/2014/main" id="{95262CCE-1899-2045-B201-397E28C5F73A}"/>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839185BA-FF64-D44D-93CE-64C404B6A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a:latin typeface="Times" pitchFamily="2" charset="0"/>
                <a:ea typeface="ＭＳ Ｐゴシック" panose="020B0600070205080204" pitchFamily="34" charset="-128"/>
              </a:rPr>
              <a:t>SILMARY DE JESUS</a:t>
            </a:r>
            <a:r>
              <a:rPr lang="en-US" altLang="en-US" sz="1000">
                <a:latin typeface="Times" pitchFamily="2" charset="0"/>
                <a:ea typeface="ＭＳ Ｐゴシック" panose="020B0600070205080204" pitchFamily="34" charset="-128"/>
              </a:rPr>
              <a:t> </a:t>
            </a:r>
            <a:r>
              <a:rPr lang="en-US" altLang="en-US" sz="1000" b="1">
                <a:latin typeface="Times" pitchFamily="2" charset="0"/>
                <a:ea typeface="ＭＳ Ｐゴシック" panose="020B0600070205080204" pitchFamily="34" charset="-128"/>
              </a:rPr>
              <a:t>GONÇALVES-ALVIM</a:t>
            </a:r>
            <a:r>
              <a:rPr lang="en-US" altLang="en-US" sz="1000">
                <a:latin typeface="Times" pitchFamily="2" charset="0"/>
                <a:ea typeface="ＭＳ Ｐゴシック" panose="020B0600070205080204" pitchFamily="34" charset="-128"/>
              </a:rPr>
              <a:t> (2001), </a:t>
            </a:r>
            <a:r>
              <a:rPr lang="en-US" altLang="en-US" sz="1000" b="1">
                <a:solidFill>
                  <a:srgbClr val="316597"/>
                </a:solidFill>
                <a:latin typeface="Times" pitchFamily="2" charset="0"/>
                <a:ea typeface="ＭＳ Ｐゴシック" panose="020B0600070205080204" pitchFamily="34" charset="-128"/>
              </a:rPr>
              <a:t>Resin-collecting bees (Apidae) on </a:t>
            </a:r>
            <a:r>
              <a:rPr lang="en-US" altLang="en-US" sz="1000" b="1" i="1">
                <a:solidFill>
                  <a:srgbClr val="316597"/>
                </a:solidFill>
                <a:latin typeface="Times" pitchFamily="2" charset="0"/>
                <a:ea typeface="ＭＳ Ｐゴシック" panose="020B0600070205080204" pitchFamily="34" charset="-128"/>
              </a:rPr>
              <a:t>Clusia palmicida</a:t>
            </a:r>
            <a:r>
              <a:rPr lang="en-US" altLang="en-US" sz="1000" b="1">
                <a:solidFill>
                  <a:srgbClr val="316597"/>
                </a:solidFill>
                <a:latin typeface="Times" pitchFamily="2" charset="0"/>
                <a:ea typeface="ＭＳ Ｐゴシック" panose="020B0600070205080204" pitchFamily="34" charset="-128"/>
              </a:rPr>
              <a:t> (Clusiaceae) in a riparian forest in Brazil</a:t>
            </a:r>
            <a:r>
              <a:rPr lang="en-US" altLang="en-US" sz="1000">
                <a:latin typeface="Times" pitchFamily="2" charset="0"/>
                <a:ea typeface="ＭＳ Ｐゴシック" panose="020B0600070205080204" pitchFamily="34" charset="-128"/>
              </a:rPr>
              <a:t> </a:t>
            </a:r>
            <a:r>
              <a:rPr lang="en-US" altLang="en-US" sz="1000" u="sng">
                <a:solidFill>
                  <a:srgbClr val="003096"/>
                </a:solidFill>
                <a:latin typeface="Times" pitchFamily="2" charset="0"/>
                <a:ea typeface="ＭＳ Ｐゴシック" panose="020B0600070205080204" pitchFamily="34" charset="-128"/>
                <a:hlinkClick r:id="rId3"/>
              </a:rPr>
              <a:t>Journal of Tropical Ecology</a:t>
            </a:r>
            <a:r>
              <a:rPr lang="en-US" altLang="en-US" sz="1000">
                <a:latin typeface="Times" pitchFamily="2" charset="0"/>
                <a:ea typeface="ＭＳ Ｐゴシック" panose="020B0600070205080204" pitchFamily="34" charset="-128"/>
              </a:rPr>
              <a:t> 17: 149-153.</a:t>
            </a:r>
          </a:p>
          <a:p>
            <a:pPr eaLnBrk="1" hangingPunct="1"/>
            <a:r>
              <a:rPr lang="en-US" altLang="en-US" sz="1000">
                <a:latin typeface="Times" pitchFamily="2" charset="0"/>
                <a:ea typeface="ＭＳ Ｐゴシック" panose="020B0600070205080204" pitchFamily="34" charset="-128"/>
              </a:rPr>
              <a:t>Primary flower resources to bees, i.e. those that satisfy basic needs, such as feeding and reproduction (Faegri &amp; van der Pijl 1979), include pollen, nectar, oil, resin and gums. Resins are used in nest construction as a waterproof and structural material (Simpson &amp; Neff 1981). It is also excellent antimicrobial compound, and a sticky defence against ant attacks (Armbruster 1984, Dressler 1982, Lokvam &amp; Braddock 1999, Michener 1990, Roubik 1989, Sakagami </a:t>
            </a:r>
            <a:r>
              <a:rPr lang="en-US" altLang="en-US" sz="1000" i="1">
                <a:latin typeface="Times" pitchFamily="2" charset="0"/>
                <a:ea typeface="ＭＳ Ｐゴシック" panose="020B0600070205080204" pitchFamily="34" charset="-128"/>
              </a:rPr>
              <a:t>et al.</a:t>
            </a:r>
            <a:r>
              <a:rPr lang="en-US" altLang="en-US" sz="1000">
                <a:latin typeface="Times" pitchFamily="2" charset="0"/>
                <a:ea typeface="ＭＳ Ｐゴシック" panose="020B0600070205080204" pitchFamily="34" charset="-128"/>
              </a:rPr>
              <a:t> 1989). Plant species with flowers which produce terpenoid resins are rare (Armbruster &amp; Webster 1979).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L. (Clusiaceae), </a:t>
            </a:r>
            <a:r>
              <a:rPr lang="en-US" altLang="en-US" sz="1000" i="1">
                <a:latin typeface="Times" pitchFamily="2" charset="0"/>
                <a:ea typeface="ＭＳ Ｐゴシック" panose="020B0600070205080204" pitchFamily="34" charset="-128"/>
              </a:rPr>
              <a:t>Clusiella</a:t>
            </a:r>
            <a:r>
              <a:rPr lang="en-US" altLang="en-US" sz="1000">
                <a:latin typeface="Times" pitchFamily="2" charset="0"/>
                <a:ea typeface="ＭＳ Ｐゴシック" panose="020B0600070205080204" pitchFamily="34" charset="-128"/>
              </a:rPr>
              <a:t> Planch. &amp; Triana (Clusiaceae), and </a:t>
            </a:r>
            <a:r>
              <a:rPr lang="en-US" altLang="en-US" sz="1000" i="1">
                <a:latin typeface="Times" pitchFamily="2" charset="0"/>
                <a:ea typeface="ＭＳ Ｐゴシック" panose="020B0600070205080204" pitchFamily="34" charset="-128"/>
              </a:rPr>
              <a:t>Dalechampia</a:t>
            </a:r>
            <a:r>
              <a:rPr lang="en-US" altLang="en-US" sz="1000">
                <a:latin typeface="Times" pitchFamily="2" charset="0"/>
                <a:ea typeface="ＭＳ Ｐゴシック" panose="020B0600070205080204" pitchFamily="34" charset="-128"/>
              </a:rPr>
              <a:t> L. (Euphorbiaceae) are the only known plants that secrete resins from floral structures (Armbruster 1984, Armbruster &amp; Webster 1979, Bittrich &amp; Amaral 1996). Although resin-producing plants provide an essential resource for a large number of bees in tropical communities, there are few studies about resin-collecting bees on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spp. Skutch (1971) was the first to report visits on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by stingless bees to collect floral resin. Other reports include observations on </a:t>
            </a:r>
            <a:r>
              <a:rPr lang="en-US" altLang="en-US" sz="1000" i="1">
                <a:latin typeface="Times" pitchFamily="2" charset="0"/>
                <a:ea typeface="ＭＳ Ｐゴシック" panose="020B0600070205080204" pitchFamily="34" charset="-128"/>
              </a:rPr>
              <a:t>C. odorata Seem.</a:t>
            </a:r>
            <a:r>
              <a:rPr lang="en-US" altLang="en-US" sz="1000">
                <a:latin typeface="Times" pitchFamily="2" charset="0"/>
                <a:ea typeface="ＭＳ Ｐゴシック" panose="020B0600070205080204" pitchFamily="34" charset="-128"/>
              </a:rPr>
              <a:t> (Croat 1978, Ramirez &amp; Gomez 1978), </a:t>
            </a:r>
            <a:r>
              <a:rPr lang="en-US" altLang="en-US" sz="1000" i="1">
                <a:latin typeface="Times" pitchFamily="2" charset="0"/>
                <a:ea typeface="ＭＳ Ｐゴシック" panose="020B0600070205080204" pitchFamily="34" charset="-128"/>
              </a:rPr>
              <a:t>C. alata</a:t>
            </a:r>
            <a:r>
              <a:rPr lang="en-US" altLang="en-US" sz="1000">
                <a:latin typeface="Times" pitchFamily="2" charset="0"/>
                <a:ea typeface="ＭＳ Ｐゴシック" panose="020B0600070205080204" pitchFamily="34" charset="-128"/>
              </a:rPr>
              <a:t> Pl. &amp; Tr. (Ramirez &amp; Gomez 1978), and </a:t>
            </a:r>
            <a:r>
              <a:rPr lang="en-US" altLang="en-US" sz="1000" i="1">
                <a:latin typeface="Times" pitchFamily="2" charset="0"/>
                <a:ea typeface="ＭＳ Ｐゴシック" panose="020B0600070205080204" pitchFamily="34" charset="-128"/>
              </a:rPr>
              <a:t>C. nemorosa</a:t>
            </a:r>
            <a:r>
              <a:rPr lang="en-US" altLang="en-US" sz="1000">
                <a:latin typeface="Times" pitchFamily="2" charset="0"/>
                <a:ea typeface="ＭＳ Ｐゴシック" panose="020B0600070205080204" pitchFamily="34" charset="-128"/>
              </a:rPr>
              <a:t> G. F. W. Meyer (Armbruster 1984, Bittrich &amp; Amaral 1996, Lopes &amp; Machado 1998, Mesquita &amp; Fransciscon 1995). Recently, Bittrich &amp; Amaral (1996, 1997) have described the flower morphology and pollination biology of other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species from Central America and Venezuela.</a:t>
            </a:r>
          </a:p>
          <a:p>
            <a:pPr eaLnBrk="1" hangingPunct="1"/>
            <a:endParaRPr lang="en-US" altLang="en-US" sz="1000" b="1" u="sng">
              <a:latin typeface="Verdana-Bold"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663D5F6F-1765-EF44-A10B-5E17F73CF7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06BB7C59-A8FA-8242-A049-63975EB9740E}" type="slidenum">
              <a:rPr lang="en-US" altLang="en-US" sz="1200"/>
              <a:pPr/>
              <a:t>23</a:t>
            </a:fld>
            <a:endParaRPr lang="en-US" altLang="en-US" sz="1200"/>
          </a:p>
        </p:txBody>
      </p:sp>
      <p:sp>
        <p:nvSpPr>
          <p:cNvPr id="51202" name="Rectangle 2">
            <a:extLst>
              <a:ext uri="{FF2B5EF4-FFF2-40B4-BE49-F238E27FC236}">
                <a16:creationId xmlns:a16="http://schemas.microsoft.com/office/drawing/2014/main" id="{0EBE7BB6-0EC7-D642-B622-7F373BB41367}"/>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63CC3EA-2D90-6446-99C3-17267AD283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a:latin typeface="Times" pitchFamily="2" charset="0"/>
                <a:ea typeface="ＭＳ Ｐゴシック" panose="020B0600070205080204" pitchFamily="34" charset="-128"/>
              </a:rPr>
              <a:t>SILMARY DE JESUS</a:t>
            </a:r>
            <a:r>
              <a:rPr lang="en-US" altLang="en-US" sz="1000">
                <a:latin typeface="Times" pitchFamily="2" charset="0"/>
                <a:ea typeface="ＭＳ Ｐゴシック" panose="020B0600070205080204" pitchFamily="34" charset="-128"/>
              </a:rPr>
              <a:t> </a:t>
            </a:r>
            <a:r>
              <a:rPr lang="en-US" altLang="en-US" sz="1000" b="1">
                <a:latin typeface="Times" pitchFamily="2" charset="0"/>
                <a:ea typeface="ＭＳ Ｐゴシック" panose="020B0600070205080204" pitchFamily="34" charset="-128"/>
              </a:rPr>
              <a:t>GONÇALVES-ALVIM</a:t>
            </a:r>
            <a:r>
              <a:rPr lang="en-US" altLang="en-US" sz="1000">
                <a:latin typeface="Times" pitchFamily="2" charset="0"/>
                <a:ea typeface="ＭＳ Ｐゴシック" panose="020B0600070205080204" pitchFamily="34" charset="-128"/>
              </a:rPr>
              <a:t> (2001), </a:t>
            </a:r>
            <a:r>
              <a:rPr lang="en-US" altLang="en-US" sz="1000" b="1">
                <a:solidFill>
                  <a:srgbClr val="316597"/>
                </a:solidFill>
                <a:latin typeface="Times" pitchFamily="2" charset="0"/>
                <a:ea typeface="ＭＳ Ｐゴシック" panose="020B0600070205080204" pitchFamily="34" charset="-128"/>
              </a:rPr>
              <a:t>Resin-collecting bees (Apidae) on </a:t>
            </a:r>
            <a:r>
              <a:rPr lang="en-US" altLang="en-US" sz="1000" b="1" i="1">
                <a:solidFill>
                  <a:srgbClr val="316597"/>
                </a:solidFill>
                <a:latin typeface="Times" pitchFamily="2" charset="0"/>
                <a:ea typeface="ＭＳ Ｐゴシック" panose="020B0600070205080204" pitchFamily="34" charset="-128"/>
              </a:rPr>
              <a:t>Clusia palmicida</a:t>
            </a:r>
            <a:r>
              <a:rPr lang="en-US" altLang="en-US" sz="1000" b="1">
                <a:solidFill>
                  <a:srgbClr val="316597"/>
                </a:solidFill>
                <a:latin typeface="Times" pitchFamily="2" charset="0"/>
                <a:ea typeface="ＭＳ Ｐゴシック" panose="020B0600070205080204" pitchFamily="34" charset="-128"/>
              </a:rPr>
              <a:t> (Clusiaceae) in a riparian forest in Brazil</a:t>
            </a:r>
            <a:r>
              <a:rPr lang="en-US" altLang="en-US" sz="1000">
                <a:latin typeface="Times" pitchFamily="2" charset="0"/>
                <a:ea typeface="ＭＳ Ｐゴシック" panose="020B0600070205080204" pitchFamily="34" charset="-128"/>
              </a:rPr>
              <a:t> </a:t>
            </a:r>
            <a:r>
              <a:rPr lang="en-US" altLang="en-US" sz="1000" u="sng">
                <a:solidFill>
                  <a:srgbClr val="003096"/>
                </a:solidFill>
                <a:latin typeface="Times" pitchFamily="2" charset="0"/>
                <a:ea typeface="ＭＳ Ｐゴシック" panose="020B0600070205080204" pitchFamily="34" charset="-128"/>
                <a:hlinkClick r:id="rId3"/>
              </a:rPr>
              <a:t>Journal of Tropical Ecology</a:t>
            </a:r>
            <a:r>
              <a:rPr lang="en-US" altLang="en-US" sz="1000">
                <a:latin typeface="Times" pitchFamily="2" charset="0"/>
                <a:ea typeface="ＭＳ Ｐゴシック" panose="020B0600070205080204" pitchFamily="34" charset="-128"/>
              </a:rPr>
              <a:t> 17: 149-153.</a:t>
            </a:r>
          </a:p>
          <a:p>
            <a:pPr eaLnBrk="1" hangingPunct="1"/>
            <a:r>
              <a:rPr lang="en-US" altLang="en-US" sz="1000">
                <a:latin typeface="Times" pitchFamily="2" charset="0"/>
                <a:ea typeface="ＭＳ Ｐゴシック" panose="020B0600070205080204" pitchFamily="34" charset="-128"/>
              </a:rPr>
              <a:t>Primary flower resources to bees, i.e. those that satisfy basic needs, such as feeding and reproduction (Faegri &amp; van der Pijl 1979), include pollen, nectar, oil, resin and gums. Resins are used in nest construction as a waterproof and structural material (Simpson &amp; Neff 1981). It is also excellent antimicrobial compound, and a sticky defence against ant attacks (Armbruster 1984, Dressler 1982, Lokvam &amp; Braddock 1999, Michener 1990, Roubik 1989, Sakagami </a:t>
            </a:r>
            <a:r>
              <a:rPr lang="en-US" altLang="en-US" sz="1000" i="1">
                <a:latin typeface="Times" pitchFamily="2" charset="0"/>
                <a:ea typeface="ＭＳ Ｐゴシック" panose="020B0600070205080204" pitchFamily="34" charset="-128"/>
              </a:rPr>
              <a:t>et al.</a:t>
            </a:r>
            <a:r>
              <a:rPr lang="en-US" altLang="en-US" sz="1000">
                <a:latin typeface="Times" pitchFamily="2" charset="0"/>
                <a:ea typeface="ＭＳ Ｐゴシック" panose="020B0600070205080204" pitchFamily="34" charset="-128"/>
              </a:rPr>
              <a:t> 1989). Plant species with flowers which produce terpenoid resins are rare (Armbruster &amp; Webster 1979).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L. (Clusiaceae), </a:t>
            </a:r>
            <a:r>
              <a:rPr lang="en-US" altLang="en-US" sz="1000" i="1">
                <a:latin typeface="Times" pitchFamily="2" charset="0"/>
                <a:ea typeface="ＭＳ Ｐゴシック" panose="020B0600070205080204" pitchFamily="34" charset="-128"/>
              </a:rPr>
              <a:t>Clusiella</a:t>
            </a:r>
            <a:r>
              <a:rPr lang="en-US" altLang="en-US" sz="1000">
                <a:latin typeface="Times" pitchFamily="2" charset="0"/>
                <a:ea typeface="ＭＳ Ｐゴシック" panose="020B0600070205080204" pitchFamily="34" charset="-128"/>
              </a:rPr>
              <a:t> Planch. &amp; Triana (Clusiaceae), and </a:t>
            </a:r>
            <a:r>
              <a:rPr lang="en-US" altLang="en-US" sz="1000" i="1">
                <a:latin typeface="Times" pitchFamily="2" charset="0"/>
                <a:ea typeface="ＭＳ Ｐゴシック" panose="020B0600070205080204" pitchFamily="34" charset="-128"/>
              </a:rPr>
              <a:t>Dalechampia</a:t>
            </a:r>
            <a:r>
              <a:rPr lang="en-US" altLang="en-US" sz="1000">
                <a:latin typeface="Times" pitchFamily="2" charset="0"/>
                <a:ea typeface="ＭＳ Ｐゴシック" panose="020B0600070205080204" pitchFamily="34" charset="-128"/>
              </a:rPr>
              <a:t> L. (Euphorbiaceae) are the only known plants that secrete resins from floral structures (Armbruster 1984, Armbruster &amp; Webster 1979, Bittrich &amp; Amaral 1996). Although resin-producing plants provide an essential resource for a large number of bees in tropical communities, there are few studies about resin-collecting bees on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spp. Skutch (1971) was the first to report visits on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by stingless bees to collect floral resin. Other reports include observations on </a:t>
            </a:r>
            <a:r>
              <a:rPr lang="en-US" altLang="en-US" sz="1000" i="1">
                <a:latin typeface="Times" pitchFamily="2" charset="0"/>
                <a:ea typeface="ＭＳ Ｐゴシック" panose="020B0600070205080204" pitchFamily="34" charset="-128"/>
              </a:rPr>
              <a:t>C. odorata Seem.</a:t>
            </a:r>
            <a:r>
              <a:rPr lang="en-US" altLang="en-US" sz="1000">
                <a:latin typeface="Times" pitchFamily="2" charset="0"/>
                <a:ea typeface="ＭＳ Ｐゴシック" panose="020B0600070205080204" pitchFamily="34" charset="-128"/>
              </a:rPr>
              <a:t> (Croat 1978, Ramirez &amp; Gomez 1978), </a:t>
            </a:r>
            <a:r>
              <a:rPr lang="en-US" altLang="en-US" sz="1000" i="1">
                <a:latin typeface="Times" pitchFamily="2" charset="0"/>
                <a:ea typeface="ＭＳ Ｐゴシック" panose="020B0600070205080204" pitchFamily="34" charset="-128"/>
              </a:rPr>
              <a:t>C. alata</a:t>
            </a:r>
            <a:r>
              <a:rPr lang="en-US" altLang="en-US" sz="1000">
                <a:latin typeface="Times" pitchFamily="2" charset="0"/>
                <a:ea typeface="ＭＳ Ｐゴシック" panose="020B0600070205080204" pitchFamily="34" charset="-128"/>
              </a:rPr>
              <a:t> Pl. &amp; Tr. (Ramirez &amp; Gomez 1978), and </a:t>
            </a:r>
            <a:r>
              <a:rPr lang="en-US" altLang="en-US" sz="1000" i="1">
                <a:latin typeface="Times" pitchFamily="2" charset="0"/>
                <a:ea typeface="ＭＳ Ｐゴシック" panose="020B0600070205080204" pitchFamily="34" charset="-128"/>
              </a:rPr>
              <a:t>C. nemorosa</a:t>
            </a:r>
            <a:r>
              <a:rPr lang="en-US" altLang="en-US" sz="1000">
                <a:latin typeface="Times" pitchFamily="2" charset="0"/>
                <a:ea typeface="ＭＳ Ｐゴシック" panose="020B0600070205080204" pitchFamily="34" charset="-128"/>
              </a:rPr>
              <a:t> G. F. W. Meyer (Armbruster 1984, Bittrich &amp; Amaral 1996, Lopes &amp; Machado 1998, Mesquita &amp; Fransciscon 1995). Recently, Bittrich &amp; Amaral (1996, 1997) have described the flower morphology and pollination biology of other </a:t>
            </a:r>
            <a:r>
              <a:rPr lang="en-US" altLang="en-US" sz="1000" i="1">
                <a:latin typeface="Times" pitchFamily="2" charset="0"/>
                <a:ea typeface="ＭＳ Ｐゴシック" panose="020B0600070205080204" pitchFamily="34" charset="-128"/>
              </a:rPr>
              <a:t>Clusia</a:t>
            </a:r>
            <a:r>
              <a:rPr lang="en-US" altLang="en-US" sz="1000">
                <a:latin typeface="Times" pitchFamily="2" charset="0"/>
                <a:ea typeface="ＭＳ Ｐゴシック" panose="020B0600070205080204" pitchFamily="34" charset="-128"/>
              </a:rPr>
              <a:t> species from Central America and Venezuela.</a:t>
            </a:r>
          </a:p>
          <a:p>
            <a:pPr eaLnBrk="1" hangingPunct="1"/>
            <a:endParaRPr lang="en-US" altLang="en-US" sz="1000" b="1" u="sng">
              <a:latin typeface="Verdana-Bold"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B3BCA72-5B63-B046-A1FB-52C0540DB410}"/>
              </a:ext>
            </a:extLst>
          </p:cNvPr>
          <p:cNvSpPr>
            <a:spLocks noGrp="1" noRot="1" noChangeAspect="1" noChangeArrowheads="1" noTextEdit="1"/>
          </p:cNvSpPr>
          <p:nvPr>
            <p:ph type="sldImg"/>
          </p:nvPr>
        </p:nvSpPr>
        <p:spPr>
          <a:ln/>
        </p:spPr>
      </p:sp>
      <p:sp>
        <p:nvSpPr>
          <p:cNvPr id="17410" name="Rectangle 3">
            <a:extLst>
              <a:ext uri="{FF2B5EF4-FFF2-40B4-BE49-F238E27FC236}">
                <a16:creationId xmlns:a16="http://schemas.microsoft.com/office/drawing/2014/main" id="{2EA78F60-B1EC-AB4B-9861-5FF874CC5D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CE5EE03C-26BB-AD46-83F6-29C2E87965A5}"/>
              </a:ext>
            </a:extLst>
          </p:cNvPr>
          <p:cNvSpPr>
            <a:spLocks noGrp="1" noRot="1" noChangeAspect="1" noChangeArrowheads="1" noTextEdit="1"/>
          </p:cNvSpPr>
          <p:nvPr>
            <p:ph type="sldImg"/>
          </p:nvPr>
        </p:nvSpPr>
        <p:spPr>
          <a:ln/>
        </p:spPr>
      </p:sp>
      <p:sp>
        <p:nvSpPr>
          <p:cNvPr id="53250" name="Rectangle 3">
            <a:extLst>
              <a:ext uri="{FF2B5EF4-FFF2-40B4-BE49-F238E27FC236}">
                <a16:creationId xmlns:a16="http://schemas.microsoft.com/office/drawing/2014/main" id="{41A4612F-7F6D-3647-BBD7-E0C2491A56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From Gill et al 1998</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CCC57471-4030-C44D-92BA-1D0FA063E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CDD9A152-0477-2043-9F19-B10693FA8E7D}" type="slidenum">
              <a:rPr lang="en-US" altLang="en-US" sz="1200"/>
              <a:pPr/>
              <a:t>25</a:t>
            </a:fld>
            <a:endParaRPr lang="en-US" altLang="en-US" sz="1200"/>
          </a:p>
        </p:txBody>
      </p:sp>
      <p:sp>
        <p:nvSpPr>
          <p:cNvPr id="49154" name="Rectangle 2">
            <a:extLst>
              <a:ext uri="{FF2B5EF4-FFF2-40B4-BE49-F238E27FC236}">
                <a16:creationId xmlns:a16="http://schemas.microsoft.com/office/drawing/2014/main" id="{1B7E99D2-323D-C94A-9662-2A4766B6D757}"/>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039C7120-5EAC-1140-86AC-C92FB0C114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Roman" pitchFamily="2" charset="0"/>
                <a:ea typeface="ＭＳ Ｐゴシック" panose="020B0600070205080204" pitchFamily="34" charset="-128"/>
              </a:rPr>
              <a:t>Gill et al. 1998. Biotropica Recent reports on the pollination of </a:t>
            </a:r>
            <a:r>
              <a:rPr lang="en-US" altLang="en-US" i="1" u="sng">
                <a:solidFill>
                  <a:srgbClr val="0F00E9"/>
                </a:solidFill>
                <a:latin typeface="Times-Italic" pitchFamily="2" charset="0"/>
                <a:ea typeface="ＭＳ Ｐゴシック" panose="020B0600070205080204" pitchFamily="34" charset="-128"/>
                <a:hlinkClick r:id="rId3"/>
              </a:rPr>
              <a:t>Symphonia globulifera</a:t>
            </a:r>
            <a:r>
              <a:rPr lang="en-US" altLang="en-US">
                <a:latin typeface="Times-Roman" pitchFamily="2" charset="0"/>
                <a:ea typeface="ＭＳ Ｐゴシック" panose="020B0600070205080204" pitchFamily="34" charset="-128"/>
              </a:rPr>
              <a:t> L. f. (Clusiaceae) have not clearly established the relative importance of hummingbirds and perching birds in the pollination of this species. Pascarella (1992) observed that hummingbirds visit the flowers of </a:t>
            </a:r>
            <a:r>
              <a:rPr lang="en-US" altLang="en-US" i="1">
                <a:latin typeface="Times-Italic" pitchFamily="2" charset="0"/>
                <a:ea typeface="ＭＳ Ｐゴシック" panose="020B0600070205080204" pitchFamily="34" charset="-128"/>
              </a:rPr>
              <a:t>S. globulifera</a:t>
            </a:r>
            <a:r>
              <a:rPr lang="en-US" altLang="en-US">
                <a:latin typeface="Times-Roman" pitchFamily="2" charset="0"/>
                <a:ea typeface="ＭＳ Ｐゴシック" panose="020B0600070205080204" pitchFamily="34" charset="-128"/>
              </a:rPr>
              <a:t> in Costa Rica, but he concluded that hummingbirds are probably nectar robbers and not pollinators. He suggested that other visitors, particularly Lepidoptera, may be the pollinators. In contrast, Bittrich and Amaral (1996) suggested, with some reservation, that in central Amazonian Brazil S. globulifera is pollinated mainly by hummingbirds. The purpose of this note is to demonstrate that perching birds play an important role in the pollination of </a:t>
            </a:r>
            <a:r>
              <a:rPr lang="en-US" altLang="en-US" i="1">
                <a:latin typeface="Times-Italic" pitchFamily="2" charset="0"/>
                <a:ea typeface="ＭＳ Ｐゴシック" panose="020B0600070205080204" pitchFamily="34" charset="-128"/>
              </a:rPr>
              <a:t>S. globulifera</a:t>
            </a:r>
            <a:r>
              <a:rPr lang="en-US" altLang="en-US">
                <a:latin typeface="Times-Roman" pitchFamily="2" charset="0"/>
                <a:ea typeface="ＭＳ Ｐゴシック" panose="020B0600070205080204" pitchFamily="34" charset="-128"/>
              </a:rPr>
              <a:t>, at least in central French Guiana.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E817EE68-84E4-EF4E-B850-FD94D72180BD}"/>
              </a:ext>
            </a:extLst>
          </p:cNvPr>
          <p:cNvSpPr>
            <a:spLocks noGrp="1" noRot="1" noChangeAspect="1" noChangeArrowheads="1" noTextEdit="1"/>
          </p:cNvSpPr>
          <p:nvPr>
            <p:ph type="sldImg"/>
          </p:nvPr>
        </p:nvSpPr>
        <p:spPr>
          <a:ln/>
        </p:spPr>
      </p:sp>
      <p:sp>
        <p:nvSpPr>
          <p:cNvPr id="55298" name="Rectangle 3">
            <a:extLst>
              <a:ext uri="{FF2B5EF4-FFF2-40B4-BE49-F238E27FC236}">
                <a16:creationId xmlns:a16="http://schemas.microsoft.com/office/drawing/2014/main" id="{C8CCBFB7-ED70-6143-B1F5-95889318DC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BF8B7FE2-0608-6744-807B-FBC27800C230}"/>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BE976D8A-EFA8-424B-B828-DFC9D9B28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2B8478FD-970B-FE4A-B661-8085BDEA762A}"/>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EC7EA07B-28BA-1746-B8AF-1B40BE3494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For herbivore data see Ackery 1988 </a:t>
            </a:r>
            <a:r>
              <a:rPr lang="en-US" altLang="en-US" b="1">
                <a:latin typeface="Times" pitchFamily="2" charset="0"/>
                <a:ea typeface="ＭＳ Ｐゴシック" panose="020B0600070205080204" pitchFamily="34" charset="-128"/>
              </a:rPr>
              <a:t>Hostplants and classification: a review of</a:t>
            </a:r>
          </a:p>
          <a:p>
            <a:pPr eaLnBrk="1" hangingPunct="1"/>
            <a:r>
              <a:rPr lang="en-US" altLang="en-US" b="1">
                <a:latin typeface="Times" pitchFamily="2" charset="0"/>
                <a:ea typeface="ＭＳ Ｐゴシック" panose="020B0600070205080204" pitchFamily="34" charset="-128"/>
              </a:rPr>
              <a:t>nymphalid butterflies. </a:t>
            </a:r>
            <a:r>
              <a:rPr lang="en-US" altLang="en-US" i="1">
                <a:latin typeface="Times" pitchFamily="2" charset="0"/>
                <a:ea typeface="ＭＳ Ｐゴシック" panose="020B0600070205080204" pitchFamily="34" charset="-128"/>
              </a:rPr>
              <a:t>Biological Journal ofthe Linnean Society (1988). 33: 95-203 .</a:t>
            </a:r>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E351F02C-99D9-714E-B73A-AD7F75107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E0EA0B6-CFDB-7243-9EA9-744C2589ED11}" type="slidenum">
              <a:rPr lang="en-US" altLang="en-US" sz="1200"/>
              <a:pPr/>
              <a:t>28</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144DF69-86A5-0045-85EB-FD8BC666702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algn="r"/>
            <a:fld id="{F8EFE789-9AC6-F74D-AC2E-53D78DF1CE6C}" type="slidenum">
              <a:rPr lang="en-US" altLang="en-US" sz="1200"/>
              <a:pPr algn="r"/>
              <a:t>37</a:t>
            </a:fld>
            <a:endParaRPr lang="en-US" altLang="en-US" sz="1200"/>
          </a:p>
        </p:txBody>
      </p:sp>
      <p:sp>
        <p:nvSpPr>
          <p:cNvPr id="65538" name="Rectangle 2">
            <a:extLst>
              <a:ext uri="{FF2B5EF4-FFF2-40B4-BE49-F238E27FC236}">
                <a16:creationId xmlns:a16="http://schemas.microsoft.com/office/drawing/2014/main" id="{490EF0D2-5FF5-C64C-9E0B-BE7BDEFA6E29}"/>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4AB5743B-A698-D243-A37F-F062F844F2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08D5D081-0E9B-634D-B7AB-B8ED7739B428}"/>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B79283FC-0ED8-494B-B7FC-1BD16BC3B2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378C800B-7DF1-214F-B409-B7F1FD53E80C}"/>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428BD7E7-C2BB-D448-8AA9-6CEBDA676D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6843E6AC-9003-2544-A2B1-114086F162AA}"/>
              </a:ext>
            </a:extLst>
          </p:cNvPr>
          <p:cNvSpPr>
            <a:spLocks noGrp="1" noRot="1" noChangeAspect="1" noChangeArrowheads="1" noTextEdit="1"/>
          </p:cNvSpPr>
          <p:nvPr>
            <p:ph type="sldImg"/>
          </p:nvPr>
        </p:nvSpPr>
        <p:spPr>
          <a:ln/>
        </p:spPr>
      </p:sp>
      <p:sp>
        <p:nvSpPr>
          <p:cNvPr id="22530" name="Rectangle 3">
            <a:extLst>
              <a:ext uri="{FF2B5EF4-FFF2-40B4-BE49-F238E27FC236}">
                <a16:creationId xmlns:a16="http://schemas.microsoft.com/office/drawing/2014/main" id="{F5575A99-7EDF-794A-980D-4BB62D934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C7D8E375-9D23-DB4F-9F57-2D0FA4393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3B34772-FE80-034C-8DC5-5F027F8C424F}" type="slidenum">
              <a:rPr lang="en-US" altLang="en-US" sz="1200"/>
              <a:pPr/>
              <a:t>6</a:t>
            </a:fld>
            <a:endParaRPr lang="en-US" altLang="en-US" sz="1200"/>
          </a:p>
        </p:txBody>
      </p:sp>
      <p:sp>
        <p:nvSpPr>
          <p:cNvPr id="24578" name="Rectangle 2">
            <a:extLst>
              <a:ext uri="{FF2B5EF4-FFF2-40B4-BE49-F238E27FC236}">
                <a16:creationId xmlns:a16="http://schemas.microsoft.com/office/drawing/2014/main" id="{56C7F49F-1BDE-F04A-9C0D-177F61DC976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0771B0A5-B5DF-5D48-A621-FDD1C56A4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Times" pitchFamily="-111" charset="0"/>
                <a:ea typeface="ＭＳ Ｐゴシック" pitchFamily="-111" charset="-128"/>
                <a:cs typeface="ＭＳ Ｐゴシック" pitchFamily="-111" charset="-128"/>
              </a:rPr>
              <a:t>In Viola, pollen with few apertures has a better survival rate, whereas pollen with more apertures germinates faster. More apertures, more flexibility. </a:t>
            </a:r>
          </a:p>
          <a:p>
            <a:r>
              <a:rPr lang="en-US" sz="1200" kern="1200">
                <a:solidFill>
                  <a:schemeClr val="tx1"/>
                </a:solidFill>
                <a:effectLst/>
                <a:latin typeface="Times" pitchFamily="-111" charset="0"/>
                <a:ea typeface="ＭＳ Ｐゴシック" pitchFamily="-111" charset="-128"/>
                <a:cs typeface="ＭＳ Ｐゴシック" pitchFamily="-111" charset="-128"/>
              </a:rPr>
              <a:t>Dajoz, I., Till-Bottraud, I. and Gouyon, P.-H. 1993. Pollen aperture polymorphism and</a:t>
            </a:r>
          </a:p>
          <a:p>
            <a:r>
              <a:rPr lang="en-US" sz="1200" kern="1200">
                <a:solidFill>
                  <a:schemeClr val="tx1"/>
                </a:solidFill>
                <a:effectLst/>
                <a:latin typeface="Times" pitchFamily="-111" charset="0"/>
                <a:ea typeface="ＭＳ Ｐゴシック" pitchFamily="-111" charset="-128"/>
                <a:cs typeface="ＭＳ Ｐゴシック" pitchFamily="-111" charset="-128"/>
              </a:rPr>
              <a:t>gametophyte performance in Viola diversifolia. Evolution, 47: 1080–1093.</a:t>
            </a:r>
          </a:p>
          <a:p>
            <a:endParaRPr lang="en-US" sz="1200" kern="1200">
              <a:solidFill>
                <a:schemeClr val="tx1"/>
              </a:solidFill>
              <a:effectLst/>
              <a:latin typeface="Times" pitchFamily="-111" charset="0"/>
              <a:ea typeface="ＭＳ Ｐゴシック" pitchFamily="-111" charset="-128"/>
              <a:cs typeface="ＭＳ Ｐゴシック" pitchFamily="-111" charset="-128"/>
            </a:endParaRP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FC28C29-27EA-324B-ADAD-4CD318DCA737}"/>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13E01BA4-4CE7-1A45-B4E1-07EA77C8D2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furness2004.pdf</a:t>
            </a:r>
          </a:p>
        </p:txBody>
      </p:sp>
      <p:sp>
        <p:nvSpPr>
          <p:cNvPr id="26627" name="Slide Number Placeholder 3">
            <a:extLst>
              <a:ext uri="{FF2B5EF4-FFF2-40B4-BE49-F238E27FC236}">
                <a16:creationId xmlns:a16="http://schemas.microsoft.com/office/drawing/2014/main" id="{97730684-3CCC-404A-9E0A-72191AE198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83FD4F04-3D9B-0E4F-BAA6-FDB4EB3A7428}" type="slidenum">
              <a:rPr lang="en-US" altLang="en-US" sz="1200"/>
              <a:pPr/>
              <a:t>7</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pitchFamily="-111" charset="0"/>
                <a:ea typeface="ＭＳ Ｐゴシック" pitchFamily="-111" charset="-128"/>
                <a:cs typeface="ＭＳ Ｐゴシック" pitchFamily="-111" charset="-128"/>
              </a:rPr>
              <a:t>In Viola, pollen with few apertures has a better survival rate, whereas pollen with more apertures germinates faster. More apertures, more flexibility. </a:t>
            </a:r>
          </a:p>
          <a:p>
            <a:r>
              <a:rPr lang="en-US" sz="1200" kern="1200">
                <a:solidFill>
                  <a:schemeClr val="tx1"/>
                </a:solidFill>
                <a:effectLst/>
                <a:latin typeface="Times" pitchFamily="-111" charset="0"/>
                <a:ea typeface="ＭＳ Ｐゴシック" pitchFamily="-111" charset="-128"/>
                <a:cs typeface="ＭＳ Ｐゴシック" pitchFamily="-111" charset="-128"/>
              </a:rPr>
              <a:t>Dajoz, I., Till-Bottraud, I. and Gouyon, P.-H. 1993. Pollen aperture polymorphism and</a:t>
            </a:r>
          </a:p>
          <a:p>
            <a:r>
              <a:rPr lang="en-US" sz="1200" kern="1200">
                <a:solidFill>
                  <a:schemeClr val="tx1"/>
                </a:solidFill>
                <a:effectLst/>
                <a:latin typeface="Times" pitchFamily="-111" charset="0"/>
                <a:ea typeface="ＭＳ Ｐゴシック" pitchFamily="-111" charset="-128"/>
                <a:cs typeface="ＭＳ Ｐゴシック" pitchFamily="-111" charset="-128"/>
              </a:rPr>
              <a:t>gametophyte performance in Viola diversifolia. Evolution, 47: 1080–1093.</a:t>
            </a:r>
          </a:p>
          <a:p>
            <a:endParaRPr lang="en-US" sz="1200" kern="1200">
              <a:solidFill>
                <a:schemeClr val="tx1"/>
              </a:solidFill>
              <a:effectLst/>
              <a:latin typeface="Times" pitchFamily="-111" charset="0"/>
              <a:ea typeface="ＭＳ Ｐゴシック" pitchFamily="-111" charset="-128"/>
              <a:cs typeface="ＭＳ Ｐゴシック" pitchFamily="-111" charset="-128"/>
            </a:endParaRPr>
          </a:p>
          <a:p>
            <a:pPr eaLnBrk="1" hangingPunct="1"/>
            <a:endParaRPr lang="en-US" altLang="en-US">
              <a:latin typeface="Times" pitchFamily="2"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C980E5A0-A972-264A-9F4A-A3E977125ED7}" type="slidenum">
              <a:rPr lang="en-US" altLang="en-US"/>
              <a:pPr/>
              <a:t>8</a:t>
            </a:fld>
            <a:endParaRPr lang="en-US" altLang="en-US"/>
          </a:p>
        </p:txBody>
      </p:sp>
    </p:spTree>
    <p:extLst>
      <p:ext uri="{BB962C8B-B14F-4D97-AF65-F5344CB8AC3E}">
        <p14:creationId xmlns:p14="http://schemas.microsoft.com/office/powerpoint/2010/main" val="1829180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lloyd1992.pdf</a:t>
            </a:r>
          </a:p>
          <a:p>
            <a:r>
              <a:rPr lang="en-US"/>
              <a:t>n.wikipedia.org/wiki/Pseudowintera_colorata</a:t>
            </a:r>
          </a:p>
          <a:p>
            <a:endParaRPr lang="en-US"/>
          </a:p>
        </p:txBody>
      </p:sp>
      <p:sp>
        <p:nvSpPr>
          <p:cNvPr id="4" name="Slide Number Placeholder 3"/>
          <p:cNvSpPr>
            <a:spLocks noGrp="1"/>
          </p:cNvSpPr>
          <p:nvPr>
            <p:ph type="sldNum" sz="quarter" idx="5"/>
          </p:nvPr>
        </p:nvSpPr>
        <p:spPr/>
        <p:txBody>
          <a:bodyPr/>
          <a:lstStyle/>
          <a:p>
            <a:fld id="{C980E5A0-A972-264A-9F4A-A3E977125ED7}" type="slidenum">
              <a:rPr lang="en-US" altLang="en-US"/>
              <a:pPr/>
              <a:t>9</a:t>
            </a:fld>
            <a:endParaRPr lang="en-US" altLang="en-US"/>
          </a:p>
        </p:txBody>
      </p:sp>
    </p:spTree>
    <p:extLst>
      <p:ext uri="{BB962C8B-B14F-4D97-AF65-F5344CB8AC3E}">
        <p14:creationId xmlns:p14="http://schemas.microsoft.com/office/powerpoint/2010/main" val="387618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C7D8E375-9D23-DB4F-9F57-2D0FA4393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fld id="{D3B34772-FE80-034C-8DC5-5F027F8C424F}" type="slidenum">
              <a:rPr lang="en-US" altLang="en-US" sz="1200"/>
              <a:pPr/>
              <a:t>10</a:t>
            </a:fld>
            <a:endParaRPr lang="en-US" altLang="en-US" sz="1200"/>
          </a:p>
        </p:txBody>
      </p:sp>
      <p:sp>
        <p:nvSpPr>
          <p:cNvPr id="24578" name="Rectangle 2">
            <a:extLst>
              <a:ext uri="{FF2B5EF4-FFF2-40B4-BE49-F238E27FC236}">
                <a16:creationId xmlns:a16="http://schemas.microsoft.com/office/drawing/2014/main" id="{56C7F49F-1BDE-F04A-9C0D-177F61DC976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0771B0A5-B5DF-5D48-A621-FDD1C56A4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a:solidFill>
                  <a:schemeClr val="tx1"/>
                </a:solidFill>
                <a:effectLst/>
                <a:latin typeface="Times" pitchFamily="-111" charset="0"/>
                <a:ea typeface="ＭＳ Ｐゴシック" pitchFamily="-111" charset="-128"/>
                <a:cs typeface="ＭＳ Ｐゴシック" pitchFamily="-111" charset="-128"/>
              </a:rPr>
              <a:t>Dajoz, I., Till-Bottraud, I. and Gouyon, P.-H. 1993. Pollen aperture polymorphism and</a:t>
            </a:r>
          </a:p>
          <a:p>
            <a:r>
              <a:rPr lang="en-US" sz="1200" kern="1200">
                <a:solidFill>
                  <a:schemeClr val="tx1"/>
                </a:solidFill>
                <a:effectLst/>
                <a:latin typeface="Times" pitchFamily="-111" charset="0"/>
                <a:ea typeface="ＭＳ Ｐゴシック" pitchFamily="-111" charset="-128"/>
                <a:cs typeface="ＭＳ Ｐゴシック" pitchFamily="-111" charset="-128"/>
              </a:rPr>
              <a:t>gametophyte performance in Viola diversifolia. Evolution, 47: 1080–1093.</a:t>
            </a:r>
          </a:p>
          <a:p>
            <a:endParaRPr lang="en-US" sz="1200" kern="1200">
              <a:solidFill>
                <a:schemeClr val="tx1"/>
              </a:solidFill>
              <a:effectLst/>
              <a:latin typeface="Times" pitchFamily="-111" charset="0"/>
              <a:ea typeface="ＭＳ Ｐゴシック" pitchFamily="-111" charset="-128"/>
              <a:cs typeface="ＭＳ Ｐゴシック" pitchFamily="-111" charset="-128"/>
            </a:endParaRPr>
          </a:p>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59207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C6F1E9C-A395-234F-B682-533E82A7C7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87D7669-78AD-384A-A68E-DC06AA15C6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2D869B-4610-4D40-BBF5-C955887CDC17}"/>
              </a:ext>
            </a:extLst>
          </p:cNvPr>
          <p:cNvSpPr>
            <a:spLocks noGrp="1"/>
          </p:cNvSpPr>
          <p:nvPr>
            <p:ph type="sldNum" sz="quarter" idx="12"/>
          </p:nvPr>
        </p:nvSpPr>
        <p:spPr/>
        <p:txBody>
          <a:bodyPr/>
          <a:lstStyle>
            <a:lvl1pPr>
              <a:defRPr/>
            </a:lvl1pPr>
          </a:lstStyle>
          <a:p>
            <a:fld id="{E03B0DFB-9BA7-7741-91C2-B0070AB394E4}" type="slidenum">
              <a:rPr lang="en-US" altLang="en-US"/>
              <a:pPr/>
              <a:t>‹#›</a:t>
            </a:fld>
            <a:endParaRPr lang="en-US" altLang="en-US"/>
          </a:p>
        </p:txBody>
      </p:sp>
    </p:spTree>
    <p:extLst>
      <p:ext uri="{BB962C8B-B14F-4D97-AF65-F5344CB8AC3E}">
        <p14:creationId xmlns:p14="http://schemas.microsoft.com/office/powerpoint/2010/main" val="250554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A6BE7-7B3D-9741-8C82-5C2D5D340D4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030CBB2-21FC-6A43-B325-FC6CA3C10D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4785B8-3C31-1642-8C2E-5266C93F114F}"/>
              </a:ext>
            </a:extLst>
          </p:cNvPr>
          <p:cNvSpPr>
            <a:spLocks noGrp="1"/>
          </p:cNvSpPr>
          <p:nvPr>
            <p:ph type="sldNum" sz="quarter" idx="12"/>
          </p:nvPr>
        </p:nvSpPr>
        <p:spPr/>
        <p:txBody>
          <a:bodyPr/>
          <a:lstStyle>
            <a:lvl1pPr>
              <a:defRPr/>
            </a:lvl1pPr>
          </a:lstStyle>
          <a:p>
            <a:fld id="{E380344D-E9AD-DB49-9158-E547900E0CE6}" type="slidenum">
              <a:rPr lang="en-US" altLang="en-US"/>
              <a:pPr/>
              <a:t>‹#›</a:t>
            </a:fld>
            <a:endParaRPr lang="en-US" altLang="en-US"/>
          </a:p>
        </p:txBody>
      </p:sp>
    </p:spTree>
    <p:extLst>
      <p:ext uri="{BB962C8B-B14F-4D97-AF65-F5344CB8AC3E}">
        <p14:creationId xmlns:p14="http://schemas.microsoft.com/office/powerpoint/2010/main" val="254244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6C104-7A6F-2C4A-8DC0-C0008A396B6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3283EC4-4811-5B4D-916F-AA7197135A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B367E0-3D10-D24C-96EC-BBA5D0BCFB56}"/>
              </a:ext>
            </a:extLst>
          </p:cNvPr>
          <p:cNvSpPr>
            <a:spLocks noGrp="1"/>
          </p:cNvSpPr>
          <p:nvPr>
            <p:ph type="sldNum" sz="quarter" idx="12"/>
          </p:nvPr>
        </p:nvSpPr>
        <p:spPr/>
        <p:txBody>
          <a:bodyPr/>
          <a:lstStyle>
            <a:lvl1pPr>
              <a:defRPr/>
            </a:lvl1pPr>
          </a:lstStyle>
          <a:p>
            <a:fld id="{5CE24795-F918-8241-BA42-70F0F556E468}" type="slidenum">
              <a:rPr lang="en-US" altLang="en-US"/>
              <a:pPr/>
              <a:t>‹#›</a:t>
            </a:fld>
            <a:endParaRPr lang="en-US" altLang="en-US"/>
          </a:p>
        </p:txBody>
      </p:sp>
    </p:spTree>
    <p:extLst>
      <p:ext uri="{BB962C8B-B14F-4D97-AF65-F5344CB8AC3E}">
        <p14:creationId xmlns:p14="http://schemas.microsoft.com/office/powerpoint/2010/main" val="3310092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1E5BE-067B-7645-A968-C15B4BA9D2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CB14C78-FFC9-B642-92B3-B2E7E13501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1A79AF-AB81-834B-8BB3-A05E237EF480}"/>
              </a:ext>
            </a:extLst>
          </p:cNvPr>
          <p:cNvSpPr>
            <a:spLocks noGrp="1"/>
          </p:cNvSpPr>
          <p:nvPr>
            <p:ph type="sldNum" sz="quarter" idx="12"/>
          </p:nvPr>
        </p:nvSpPr>
        <p:spPr/>
        <p:txBody>
          <a:bodyPr/>
          <a:lstStyle>
            <a:lvl1pPr>
              <a:defRPr/>
            </a:lvl1pPr>
          </a:lstStyle>
          <a:p>
            <a:fld id="{E29DB59F-5E11-E94A-8BD0-6C677416B853}" type="slidenum">
              <a:rPr lang="en-US" altLang="en-US"/>
              <a:pPr/>
              <a:t>‹#›</a:t>
            </a:fld>
            <a:endParaRPr lang="en-US" altLang="en-US"/>
          </a:p>
        </p:txBody>
      </p:sp>
    </p:spTree>
    <p:extLst>
      <p:ext uri="{BB962C8B-B14F-4D97-AF65-F5344CB8AC3E}">
        <p14:creationId xmlns:p14="http://schemas.microsoft.com/office/powerpoint/2010/main" val="4154418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465DF-13DC-3D40-BE40-58C157A8A9E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622DF4D-10B0-134A-9926-5575F04A08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2EBAEA-A302-3642-8C5D-16DE88BF42DE}"/>
              </a:ext>
            </a:extLst>
          </p:cNvPr>
          <p:cNvSpPr>
            <a:spLocks noGrp="1"/>
          </p:cNvSpPr>
          <p:nvPr>
            <p:ph type="sldNum" sz="quarter" idx="12"/>
          </p:nvPr>
        </p:nvSpPr>
        <p:spPr/>
        <p:txBody>
          <a:bodyPr/>
          <a:lstStyle>
            <a:lvl1pPr>
              <a:defRPr/>
            </a:lvl1pPr>
          </a:lstStyle>
          <a:p>
            <a:fld id="{941C1981-8D34-1542-955A-7D218F5412EB}" type="slidenum">
              <a:rPr lang="en-US" altLang="en-US"/>
              <a:pPr/>
              <a:t>‹#›</a:t>
            </a:fld>
            <a:endParaRPr lang="en-US" altLang="en-US"/>
          </a:p>
        </p:txBody>
      </p:sp>
    </p:spTree>
    <p:extLst>
      <p:ext uri="{BB962C8B-B14F-4D97-AF65-F5344CB8AC3E}">
        <p14:creationId xmlns:p14="http://schemas.microsoft.com/office/powerpoint/2010/main" val="302179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D35D0E-4950-934B-A704-44D0D6953D6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8B0CDD6-BB9A-A946-A187-F41389B230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93A69E-1FEC-9E41-A06C-98CB747DFEA5}"/>
              </a:ext>
            </a:extLst>
          </p:cNvPr>
          <p:cNvSpPr>
            <a:spLocks noGrp="1"/>
          </p:cNvSpPr>
          <p:nvPr>
            <p:ph type="sldNum" sz="quarter" idx="12"/>
          </p:nvPr>
        </p:nvSpPr>
        <p:spPr/>
        <p:txBody>
          <a:bodyPr/>
          <a:lstStyle>
            <a:lvl1pPr>
              <a:defRPr/>
            </a:lvl1pPr>
          </a:lstStyle>
          <a:p>
            <a:fld id="{DE223731-F291-8E4E-B220-76A70A3376DE}" type="slidenum">
              <a:rPr lang="en-US" altLang="en-US"/>
              <a:pPr/>
              <a:t>‹#›</a:t>
            </a:fld>
            <a:endParaRPr lang="en-US" altLang="en-US"/>
          </a:p>
        </p:txBody>
      </p:sp>
    </p:spTree>
    <p:extLst>
      <p:ext uri="{BB962C8B-B14F-4D97-AF65-F5344CB8AC3E}">
        <p14:creationId xmlns:p14="http://schemas.microsoft.com/office/powerpoint/2010/main" val="19215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D9DCCF-6396-9544-93BD-2C3EC945328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5BA0D0A-4F80-9444-B2DB-17A6FCD20B4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2B79D86-F75C-3842-B022-94C6142D21F5}"/>
              </a:ext>
            </a:extLst>
          </p:cNvPr>
          <p:cNvSpPr>
            <a:spLocks noGrp="1"/>
          </p:cNvSpPr>
          <p:nvPr>
            <p:ph type="sldNum" sz="quarter" idx="12"/>
          </p:nvPr>
        </p:nvSpPr>
        <p:spPr/>
        <p:txBody>
          <a:bodyPr/>
          <a:lstStyle>
            <a:lvl1pPr>
              <a:defRPr/>
            </a:lvl1pPr>
          </a:lstStyle>
          <a:p>
            <a:fld id="{06EB026F-217A-9F41-9FA2-3F65AB097391}" type="slidenum">
              <a:rPr lang="en-US" altLang="en-US"/>
              <a:pPr/>
              <a:t>‹#›</a:t>
            </a:fld>
            <a:endParaRPr lang="en-US" altLang="en-US"/>
          </a:p>
        </p:txBody>
      </p:sp>
    </p:spTree>
    <p:extLst>
      <p:ext uri="{BB962C8B-B14F-4D97-AF65-F5344CB8AC3E}">
        <p14:creationId xmlns:p14="http://schemas.microsoft.com/office/powerpoint/2010/main" val="1371231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23DC303-FFE0-FA45-BBC5-6EC9BA50EF9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14F25D-EC56-9A4A-8A84-D4EAF78686E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F34784A-44FF-744B-BFF9-643606039300}"/>
              </a:ext>
            </a:extLst>
          </p:cNvPr>
          <p:cNvSpPr>
            <a:spLocks noGrp="1"/>
          </p:cNvSpPr>
          <p:nvPr>
            <p:ph type="sldNum" sz="quarter" idx="12"/>
          </p:nvPr>
        </p:nvSpPr>
        <p:spPr/>
        <p:txBody>
          <a:bodyPr/>
          <a:lstStyle>
            <a:lvl1pPr>
              <a:defRPr/>
            </a:lvl1pPr>
          </a:lstStyle>
          <a:p>
            <a:fld id="{9B320411-DA35-0C46-BE82-7CAEEEAB9BD6}" type="slidenum">
              <a:rPr lang="en-US" altLang="en-US"/>
              <a:pPr/>
              <a:t>‹#›</a:t>
            </a:fld>
            <a:endParaRPr lang="en-US" altLang="en-US"/>
          </a:p>
        </p:txBody>
      </p:sp>
    </p:spTree>
    <p:extLst>
      <p:ext uri="{BB962C8B-B14F-4D97-AF65-F5344CB8AC3E}">
        <p14:creationId xmlns:p14="http://schemas.microsoft.com/office/powerpoint/2010/main" val="346216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BBA01B-B2D7-5847-9B4B-C5F59C9EC37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45CF7FC-0568-6042-A664-FDDBA49881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9D6192-A916-1241-8D55-CADBCB5987E1}"/>
              </a:ext>
            </a:extLst>
          </p:cNvPr>
          <p:cNvSpPr>
            <a:spLocks noGrp="1"/>
          </p:cNvSpPr>
          <p:nvPr>
            <p:ph type="sldNum" sz="quarter" idx="12"/>
          </p:nvPr>
        </p:nvSpPr>
        <p:spPr/>
        <p:txBody>
          <a:bodyPr/>
          <a:lstStyle>
            <a:lvl1pPr>
              <a:defRPr/>
            </a:lvl1pPr>
          </a:lstStyle>
          <a:p>
            <a:fld id="{76D3F601-4194-5249-B482-3A19F7E78997}" type="slidenum">
              <a:rPr lang="en-US" altLang="en-US"/>
              <a:pPr/>
              <a:t>‹#›</a:t>
            </a:fld>
            <a:endParaRPr lang="en-US" altLang="en-US"/>
          </a:p>
        </p:txBody>
      </p:sp>
    </p:spTree>
    <p:extLst>
      <p:ext uri="{BB962C8B-B14F-4D97-AF65-F5344CB8AC3E}">
        <p14:creationId xmlns:p14="http://schemas.microsoft.com/office/powerpoint/2010/main" val="49419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B4DAA57-03BF-1D4B-A447-35ED555149C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DF71F5C-DD16-414F-9A65-2FD1ABFFB9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16537FE-0AF6-E149-BBE2-2E66279951AD}"/>
              </a:ext>
            </a:extLst>
          </p:cNvPr>
          <p:cNvSpPr>
            <a:spLocks noGrp="1"/>
          </p:cNvSpPr>
          <p:nvPr>
            <p:ph type="sldNum" sz="quarter" idx="12"/>
          </p:nvPr>
        </p:nvSpPr>
        <p:spPr/>
        <p:txBody>
          <a:bodyPr/>
          <a:lstStyle>
            <a:lvl1pPr>
              <a:defRPr/>
            </a:lvl1pPr>
          </a:lstStyle>
          <a:p>
            <a:fld id="{EDD9E4B8-E8B2-4548-AA87-2027EF700081}" type="slidenum">
              <a:rPr lang="en-US" altLang="en-US"/>
              <a:pPr/>
              <a:t>‹#›</a:t>
            </a:fld>
            <a:endParaRPr lang="en-US" altLang="en-US"/>
          </a:p>
        </p:txBody>
      </p:sp>
    </p:spTree>
    <p:extLst>
      <p:ext uri="{BB962C8B-B14F-4D97-AF65-F5344CB8AC3E}">
        <p14:creationId xmlns:p14="http://schemas.microsoft.com/office/powerpoint/2010/main" val="332681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569BE8-E906-4A42-9177-3811B67021C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36CEDD0-4341-EF43-9279-F27A4549EE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C087F1-C62E-0B4D-AAC3-4648C70DF8D0}"/>
              </a:ext>
            </a:extLst>
          </p:cNvPr>
          <p:cNvSpPr>
            <a:spLocks noGrp="1"/>
          </p:cNvSpPr>
          <p:nvPr>
            <p:ph type="sldNum" sz="quarter" idx="12"/>
          </p:nvPr>
        </p:nvSpPr>
        <p:spPr/>
        <p:txBody>
          <a:bodyPr/>
          <a:lstStyle>
            <a:lvl1pPr>
              <a:defRPr/>
            </a:lvl1pPr>
          </a:lstStyle>
          <a:p>
            <a:fld id="{FCB62A67-4C7B-6A4C-8392-AC42F0C800B9}" type="slidenum">
              <a:rPr lang="en-US" altLang="en-US"/>
              <a:pPr/>
              <a:t>‹#›</a:t>
            </a:fld>
            <a:endParaRPr lang="en-US" altLang="en-US"/>
          </a:p>
        </p:txBody>
      </p:sp>
    </p:spTree>
    <p:extLst>
      <p:ext uri="{BB962C8B-B14F-4D97-AF65-F5344CB8AC3E}">
        <p14:creationId xmlns:p14="http://schemas.microsoft.com/office/powerpoint/2010/main" val="189123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3FC8AC-3140-FE42-A829-222D34EBB4F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67A0B0-8E8E-1140-87D5-937F56DC4D8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513C664-2C92-8F47-8EF9-F6CF2AC6504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charset="0"/>
                <a:ea typeface="ヒラギノ角ゴ Pro W3" charset="0"/>
                <a:cs typeface="ヒラギノ角ゴ Pro W3" charset="0"/>
              </a:defRPr>
            </a:lvl1pPr>
          </a:lstStyle>
          <a:p>
            <a:pPr>
              <a:defRPr/>
            </a:pPr>
            <a:endParaRPr lang="en-US"/>
          </a:p>
        </p:txBody>
      </p:sp>
      <p:sp>
        <p:nvSpPr>
          <p:cNvPr id="5" name="Footer Placeholder 4">
            <a:extLst>
              <a:ext uri="{FF2B5EF4-FFF2-40B4-BE49-F238E27FC236}">
                <a16:creationId xmlns:a16="http://schemas.microsoft.com/office/drawing/2014/main" id="{CC1D61A9-1BF6-D949-9B17-3C49B022653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charset="0"/>
                <a:ea typeface="ヒラギノ角ゴ Pro W3" charset="0"/>
                <a:cs typeface="ヒラギノ角ゴ Pro W3" charset="0"/>
              </a:defRPr>
            </a:lvl1pPr>
          </a:lstStyle>
          <a:p>
            <a:pPr>
              <a:defRPr/>
            </a:pPr>
            <a:endParaRPr lang="en-US"/>
          </a:p>
        </p:txBody>
      </p:sp>
      <p:sp>
        <p:nvSpPr>
          <p:cNvPr id="6" name="Slide Number Placeholder 5">
            <a:extLst>
              <a:ext uri="{FF2B5EF4-FFF2-40B4-BE49-F238E27FC236}">
                <a16:creationId xmlns:a16="http://schemas.microsoft.com/office/drawing/2014/main" id="{07EB67C1-1801-4C4D-97C6-C1D5BA4573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879D1AD-CFB3-774C-ACEE-A172298042C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0.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6.emf"/><Relationship Id="rId5" Type="http://schemas.openxmlformats.org/officeDocument/2006/relationships/oleObject" Target="../embeddings/oleObject2.bin"/><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4F8F5559-7E7B-9646-85CA-529B0A2488AE}"/>
              </a:ext>
            </a:extLst>
          </p:cNvPr>
          <p:cNvSpPr>
            <a:spLocks noChangeArrowheads="1"/>
          </p:cNvSpPr>
          <p:nvPr/>
        </p:nvSpPr>
        <p:spPr bwMode="auto">
          <a:xfrm>
            <a:off x="0" y="0"/>
            <a:ext cx="9144000" cy="6858000"/>
          </a:xfrm>
          <a:prstGeom prst="rect">
            <a:avLst/>
          </a:prstGeom>
          <a:solidFill>
            <a:srgbClr val="F7DEC6"/>
          </a:solidFill>
          <a:ln w="38100" cmpd="dbl">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a:spcBef>
                <a:spcPct val="0"/>
              </a:spcBef>
              <a:buFontTx/>
              <a:buNone/>
            </a:pPr>
            <a:endParaRPr lang="en-US" altLang="en-US" sz="8000">
              <a:latin typeface="Textile" charset="0"/>
            </a:endParaRPr>
          </a:p>
        </p:txBody>
      </p:sp>
      <p:sp>
        <p:nvSpPr>
          <p:cNvPr id="14338" name="Text Box 3">
            <a:extLst>
              <a:ext uri="{FF2B5EF4-FFF2-40B4-BE49-F238E27FC236}">
                <a16:creationId xmlns:a16="http://schemas.microsoft.com/office/drawing/2014/main" id="{4AFE347E-FAC2-9645-8FC0-7A72A573D118}"/>
              </a:ext>
            </a:extLst>
          </p:cNvPr>
          <p:cNvSpPr txBox="1">
            <a:spLocks noChangeArrowheads="1"/>
          </p:cNvSpPr>
          <p:nvPr/>
        </p:nvSpPr>
        <p:spPr bwMode="auto">
          <a:xfrm>
            <a:off x="304800" y="381000"/>
            <a:ext cx="84582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a:spcBef>
                <a:spcPct val="0"/>
              </a:spcBef>
              <a:buFontTx/>
              <a:buNone/>
            </a:pPr>
            <a:r>
              <a:rPr lang="en-US" altLang="en-US" sz="6000">
                <a:latin typeface="Papyrus" panose="020B0602040200020303" pitchFamily="34" charset="77"/>
              </a:rPr>
              <a:t>CLUSIACEAE</a:t>
            </a:r>
            <a:endParaRPr lang="en-US" altLang="en-US" sz="8000">
              <a:latin typeface="Textile" charset="0"/>
            </a:endParaRPr>
          </a:p>
          <a:p>
            <a:pPr algn="ctr">
              <a:spcBef>
                <a:spcPct val="0"/>
              </a:spcBef>
              <a:buFontTx/>
              <a:buNone/>
            </a:pPr>
            <a:endParaRPr lang="en-US" altLang="en-US" sz="8000">
              <a:latin typeface="Textile" charset="0"/>
            </a:endParaRPr>
          </a:p>
        </p:txBody>
      </p:sp>
      <p:pic>
        <p:nvPicPr>
          <p:cNvPr id="14339" name="Picture 5">
            <a:extLst>
              <a:ext uri="{FF2B5EF4-FFF2-40B4-BE49-F238E27FC236}">
                <a16:creationId xmlns:a16="http://schemas.microsoft.com/office/drawing/2014/main" id="{C029EB59-C68F-DB42-8AB2-6B957A157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209800"/>
            <a:ext cx="35750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ext Box 1028">
            <a:extLst>
              <a:ext uri="{FF2B5EF4-FFF2-40B4-BE49-F238E27FC236}">
                <a16:creationId xmlns:a16="http://schemas.microsoft.com/office/drawing/2014/main" id="{4A6E744F-766F-1242-AFCB-636BD5445269}"/>
              </a:ext>
            </a:extLst>
          </p:cNvPr>
          <p:cNvSpPr txBox="1">
            <a:spLocks noChangeArrowheads="1"/>
          </p:cNvSpPr>
          <p:nvPr/>
        </p:nvSpPr>
        <p:spPr bwMode="auto">
          <a:xfrm>
            <a:off x="228600" y="0"/>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r>
              <a:rPr lang="en-US" sz="2400">
                <a:latin typeface="Times" pitchFamily="-111" charset="0"/>
                <a:ea typeface="ＭＳ Ｐゴシック" pitchFamily="-111" charset="-128"/>
                <a:cs typeface="ＭＳ Ｐゴシック" pitchFamily="-111" charset="-128"/>
              </a:rPr>
              <a:t>In Viola, pollen with few apertures has a better survival rate, whereas pollen with more apertures germinates faster. More apertures, more flexibility. (Dajoz et al., 1993)</a:t>
            </a:r>
            <a:endParaRPr lang="en-US" altLang="en-US" sz="2400">
              <a:latin typeface="Times" pitchFamily="2" charset="0"/>
            </a:endParaRPr>
          </a:p>
        </p:txBody>
      </p:sp>
      <p:pic>
        <p:nvPicPr>
          <p:cNvPr id="23555" name="Picture 1029">
            <a:extLst>
              <a:ext uri="{FF2B5EF4-FFF2-40B4-BE49-F238E27FC236}">
                <a16:creationId xmlns:a16="http://schemas.microsoft.com/office/drawing/2014/main" id="{3ABA0CB0-67F2-E747-A475-9A91E5545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287" y="1643527"/>
            <a:ext cx="7179425" cy="505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43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11366338-3BBD-D04E-8F70-1F5DF61DE7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695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2">
            <a:extLst>
              <a:ext uri="{FF2B5EF4-FFF2-40B4-BE49-F238E27FC236}">
                <a16:creationId xmlns:a16="http://schemas.microsoft.com/office/drawing/2014/main" id="{0F1B85FE-FF59-BA4E-9F9C-599BA0B677E3}"/>
              </a:ext>
            </a:extLst>
          </p:cNvPr>
          <p:cNvSpPr txBox="1">
            <a:spLocks noChangeArrowheads="1"/>
          </p:cNvSpPr>
          <p:nvPr/>
        </p:nvSpPr>
        <p:spPr bwMode="auto">
          <a:xfrm>
            <a:off x="457200" y="609600"/>
            <a:ext cx="1981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Endress’s Key Innovations in Eudicots</a:t>
            </a:r>
          </a:p>
          <a:p>
            <a:pPr>
              <a:spcBef>
                <a:spcPct val="0"/>
              </a:spcBef>
              <a:buFontTx/>
              <a:buNone/>
            </a:pPr>
            <a:endParaRPr lang="en-US" altLang="en-US" sz="2400">
              <a:latin typeface="Times" pitchFamily="2" charset="0"/>
            </a:endParaRPr>
          </a:p>
          <a:p>
            <a:pPr>
              <a:spcBef>
                <a:spcPct val="0"/>
              </a:spcBef>
              <a:buFontTx/>
              <a:buNone/>
            </a:pPr>
            <a:endParaRPr lang="en-US" altLang="en-US" sz="2400">
              <a:latin typeface="Times" pitchFamily="2" charset="0"/>
            </a:endParaRPr>
          </a:p>
          <a:p>
            <a:pPr>
              <a:spcBef>
                <a:spcPct val="0"/>
              </a:spcBef>
              <a:buFontTx/>
              <a:buNone/>
            </a:pPr>
            <a:r>
              <a:rPr lang="en-US" altLang="en-US" sz="2400">
                <a:latin typeface="Times" pitchFamily="2" charset="0"/>
              </a:rPr>
              <a:t>Endress, 2010</a:t>
            </a:r>
          </a:p>
        </p:txBody>
      </p:sp>
      <p:pic>
        <p:nvPicPr>
          <p:cNvPr id="28675" name="Picture 1">
            <a:extLst>
              <a:ext uri="{FF2B5EF4-FFF2-40B4-BE49-F238E27FC236}">
                <a16:creationId xmlns:a16="http://schemas.microsoft.com/office/drawing/2014/main" id="{C8E21DFE-0DC1-6F42-8E5A-9F02780A0C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967288"/>
            <a:ext cx="16891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302891-DE70-E748-BC65-E1AA8B646CB9}"/>
              </a:ext>
            </a:extLst>
          </p:cNvPr>
          <p:cNvSpPr txBox="1"/>
          <p:nvPr/>
        </p:nvSpPr>
        <p:spPr>
          <a:xfrm>
            <a:off x="441960" y="3063013"/>
            <a:ext cx="2736504" cy="1754326"/>
          </a:xfrm>
          <a:prstGeom prst="rect">
            <a:avLst/>
          </a:prstGeom>
          <a:noFill/>
        </p:spPr>
        <p:txBody>
          <a:bodyPr wrap="square" rtlCol="0">
            <a:spAutoFit/>
          </a:bodyPr>
          <a:lstStyle/>
          <a:p>
            <a:pPr marL="285750" indent="-285750">
              <a:buFont typeface="Arial" panose="020B0604020202020204" pitchFamily="34" charset="0"/>
              <a:buChar char="•"/>
            </a:pPr>
            <a:r>
              <a:rPr lang="en-US" sz="1800"/>
              <a:t>key innocations: numbers in bold</a:t>
            </a:r>
          </a:p>
          <a:p>
            <a:pPr marL="285750" indent="-285750">
              <a:buFont typeface="Arial" panose="020B0604020202020204" pitchFamily="34" charset="0"/>
              <a:buChar char="•"/>
            </a:pPr>
            <a:r>
              <a:rPr lang="en-US" sz="1800"/>
              <a:t>occurrence but not as key innovations: numbers in parentheses</a:t>
            </a:r>
          </a:p>
          <a:p>
            <a:endParaRPr lang="en-US"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a:extLst>
              <a:ext uri="{FF2B5EF4-FFF2-40B4-BE49-F238E27FC236}">
                <a16:creationId xmlns:a16="http://schemas.microsoft.com/office/drawing/2014/main" id="{79F1E9E5-8028-7146-9B5C-F281BB9E34B4}"/>
              </a:ext>
            </a:extLst>
          </p:cNvPr>
          <p:cNvSpPr txBox="1">
            <a:spLocks noChangeArrowheads="1"/>
          </p:cNvSpPr>
          <p:nvPr/>
        </p:nvSpPr>
        <p:spPr bwMode="auto">
          <a:xfrm>
            <a:off x="2438400" y="1219200"/>
            <a:ext cx="3946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4800">
                <a:latin typeface="Times" pitchFamily="2" charset="0"/>
                <a:ea typeface="ＭＳ Ｐゴシック" panose="020B0600070205080204" pitchFamily="34" charset="-128"/>
              </a:rPr>
              <a:t>PHYLOGENY</a:t>
            </a:r>
          </a:p>
        </p:txBody>
      </p:sp>
      <p:pic>
        <p:nvPicPr>
          <p:cNvPr id="30722" name="Picture 2">
            <a:extLst>
              <a:ext uri="{FF2B5EF4-FFF2-40B4-BE49-F238E27FC236}">
                <a16:creationId xmlns:a16="http://schemas.microsoft.com/office/drawing/2014/main" id="{8F67F7FB-8461-2B48-BAF2-F06759213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438400"/>
            <a:ext cx="3048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1">
            <a:extLst>
              <a:ext uri="{FF2B5EF4-FFF2-40B4-BE49-F238E27FC236}">
                <a16:creationId xmlns:a16="http://schemas.microsoft.com/office/drawing/2014/main" id="{9481B7F0-3D84-5E4D-B30C-0013B8219C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1">
            <a:extLst>
              <a:ext uri="{FF2B5EF4-FFF2-40B4-BE49-F238E27FC236}">
                <a16:creationId xmlns:a16="http://schemas.microsoft.com/office/drawing/2014/main" id="{D8AC381D-1529-A046-B129-06EC53AA9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7" name="Rectangle 4">
            <a:extLst>
              <a:ext uri="{FF2B5EF4-FFF2-40B4-BE49-F238E27FC236}">
                <a16:creationId xmlns:a16="http://schemas.microsoft.com/office/drawing/2014/main" id="{EEAD5405-BC96-DE45-8E3B-411CF19CAE63}"/>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48" name="Rectangle 12">
            <a:extLst>
              <a:ext uri="{FF2B5EF4-FFF2-40B4-BE49-F238E27FC236}">
                <a16:creationId xmlns:a16="http://schemas.microsoft.com/office/drawing/2014/main" id="{0DE1D96E-5C41-3C4C-BF12-0E84B89E557E}"/>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49" name="Rectangle 7">
            <a:extLst>
              <a:ext uri="{FF2B5EF4-FFF2-40B4-BE49-F238E27FC236}">
                <a16:creationId xmlns:a16="http://schemas.microsoft.com/office/drawing/2014/main" id="{30B59141-128D-8443-B35F-D49C66043B62}"/>
              </a:ext>
            </a:extLst>
          </p:cNvPr>
          <p:cNvSpPr>
            <a:spLocks noChangeArrowheads="1"/>
          </p:cNvSpPr>
          <p:nvPr/>
        </p:nvSpPr>
        <p:spPr bwMode="auto">
          <a:xfrm>
            <a:off x="1981200" y="152400"/>
            <a:ext cx="14478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0" name="Rectangle 6">
            <a:extLst>
              <a:ext uri="{FF2B5EF4-FFF2-40B4-BE49-F238E27FC236}">
                <a16:creationId xmlns:a16="http://schemas.microsoft.com/office/drawing/2014/main" id="{FE0A0D5A-D016-9C48-9805-80D978D95CE7}"/>
              </a:ext>
            </a:extLst>
          </p:cNvPr>
          <p:cNvSpPr>
            <a:spLocks noChangeArrowheads="1"/>
          </p:cNvSpPr>
          <p:nvPr/>
        </p:nvSpPr>
        <p:spPr bwMode="auto">
          <a:xfrm>
            <a:off x="1219200" y="152400"/>
            <a:ext cx="762000" cy="1828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1" name="Rectangle 15">
            <a:extLst>
              <a:ext uri="{FF2B5EF4-FFF2-40B4-BE49-F238E27FC236}">
                <a16:creationId xmlns:a16="http://schemas.microsoft.com/office/drawing/2014/main" id="{D0CD6507-AEBA-024C-A14B-51FBC4F950B2}"/>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2" name="Text Box 5">
            <a:extLst>
              <a:ext uri="{FF2B5EF4-FFF2-40B4-BE49-F238E27FC236}">
                <a16:creationId xmlns:a16="http://schemas.microsoft.com/office/drawing/2014/main" id="{43B44593-BA4E-F34F-87A7-468DC54EAE72}"/>
              </a:ext>
            </a:extLst>
          </p:cNvPr>
          <p:cNvSpPr txBox="1">
            <a:spLocks noChangeArrowheads="1"/>
          </p:cNvSpPr>
          <p:nvPr/>
        </p:nvSpPr>
        <p:spPr bwMode="auto">
          <a:xfrm rot="-86341">
            <a:off x="38100" y="3954930"/>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a:spcBef>
                <a:spcPct val="0"/>
              </a:spcBef>
              <a:buFontTx/>
              <a:buNone/>
            </a:pPr>
            <a:r>
              <a:rPr lang="en-US" altLang="en-US" sz="2400">
                <a:latin typeface="Times" pitchFamily="2" charset="0"/>
              </a:rPr>
              <a:t>Basic Landmarks in Navigating the eudicots</a:t>
            </a:r>
          </a:p>
          <a:p>
            <a:pPr algn="ctr">
              <a:spcBef>
                <a:spcPct val="0"/>
              </a:spcBef>
              <a:buFontTx/>
              <a:buNone/>
            </a:pPr>
            <a:endParaRPr lang="en-US" altLang="en-US" sz="2400">
              <a:latin typeface="Times" pitchFamily="2" charset="0"/>
            </a:endParaRPr>
          </a:p>
        </p:txBody>
      </p:sp>
      <p:sp>
        <p:nvSpPr>
          <p:cNvPr id="31753" name="Text Box 11">
            <a:extLst>
              <a:ext uri="{FF2B5EF4-FFF2-40B4-BE49-F238E27FC236}">
                <a16:creationId xmlns:a16="http://schemas.microsoft.com/office/drawing/2014/main" id="{D375C7BE-8724-3C47-8340-502336BE75E3}"/>
              </a:ext>
            </a:extLst>
          </p:cNvPr>
          <p:cNvSpPr txBox="1">
            <a:spLocks noChangeArrowheads="1"/>
          </p:cNvSpPr>
          <p:nvPr/>
        </p:nvSpPr>
        <p:spPr bwMode="auto">
          <a:xfrm>
            <a:off x="0" y="2895600"/>
            <a:ext cx="1547813" cy="466725"/>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solidFill>
                  <a:srgbClr val="F4253F"/>
                </a:solidFill>
                <a:latin typeface="Times" pitchFamily="2" charset="0"/>
              </a:rPr>
              <a:t>magnoliids</a:t>
            </a:r>
            <a:endParaRPr lang="en-US" altLang="en-US" sz="2400" i="1">
              <a:latin typeface="Times" pitchFamily="2" charset="0"/>
            </a:endParaRPr>
          </a:p>
        </p:txBody>
      </p:sp>
      <p:sp>
        <p:nvSpPr>
          <p:cNvPr id="31754" name="Line 9">
            <a:extLst>
              <a:ext uri="{FF2B5EF4-FFF2-40B4-BE49-F238E27FC236}">
                <a16:creationId xmlns:a16="http://schemas.microsoft.com/office/drawing/2014/main" id="{23A6BC34-407B-8042-A1B0-654BF970A4BD}"/>
              </a:ext>
            </a:extLst>
          </p:cNvPr>
          <p:cNvSpPr>
            <a:spLocks noChangeShapeType="1"/>
          </p:cNvSpPr>
          <p:nvPr/>
        </p:nvSpPr>
        <p:spPr bwMode="auto">
          <a:xfrm flipV="1">
            <a:off x="2514600" y="18288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Line 10">
            <a:extLst>
              <a:ext uri="{FF2B5EF4-FFF2-40B4-BE49-F238E27FC236}">
                <a16:creationId xmlns:a16="http://schemas.microsoft.com/office/drawing/2014/main" id="{126ECF04-0AA8-AF4B-8BCE-2CA4BF89AEAB}"/>
              </a:ext>
            </a:extLst>
          </p:cNvPr>
          <p:cNvSpPr>
            <a:spLocks noChangeShapeType="1"/>
          </p:cNvSpPr>
          <p:nvPr/>
        </p:nvSpPr>
        <p:spPr bwMode="auto">
          <a:xfrm flipV="1">
            <a:off x="1219200" y="2057400"/>
            <a:ext cx="304800" cy="762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6" name="Rectangle 1036">
            <a:extLst>
              <a:ext uri="{FF2B5EF4-FFF2-40B4-BE49-F238E27FC236}">
                <a16:creationId xmlns:a16="http://schemas.microsoft.com/office/drawing/2014/main" id="{692527AB-C6B6-0F4A-9EEE-63AB36F61C47}"/>
              </a:ext>
            </a:extLst>
          </p:cNvPr>
          <p:cNvSpPr>
            <a:spLocks noChangeArrowheads="1"/>
          </p:cNvSpPr>
          <p:nvPr/>
        </p:nvSpPr>
        <p:spPr bwMode="auto">
          <a:xfrm>
            <a:off x="3429000" y="152400"/>
            <a:ext cx="5562600" cy="5105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7" name="Rectangle 1037">
            <a:extLst>
              <a:ext uri="{FF2B5EF4-FFF2-40B4-BE49-F238E27FC236}">
                <a16:creationId xmlns:a16="http://schemas.microsoft.com/office/drawing/2014/main" id="{6D72F8DE-2DAA-F743-B7D2-61CEFEFE3C43}"/>
              </a:ext>
            </a:extLst>
          </p:cNvPr>
          <p:cNvSpPr>
            <a:spLocks noChangeArrowheads="1"/>
          </p:cNvSpPr>
          <p:nvPr/>
        </p:nvSpPr>
        <p:spPr bwMode="auto">
          <a:xfrm>
            <a:off x="6324600" y="4495800"/>
            <a:ext cx="381000" cy="762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8" name="Text Box 11">
            <a:extLst>
              <a:ext uri="{FF2B5EF4-FFF2-40B4-BE49-F238E27FC236}">
                <a16:creationId xmlns:a16="http://schemas.microsoft.com/office/drawing/2014/main" id="{CA58F3EF-8319-E64D-A52F-4D11BCC2FFB6}"/>
              </a:ext>
            </a:extLst>
          </p:cNvPr>
          <p:cNvSpPr txBox="1">
            <a:spLocks noChangeArrowheads="1"/>
          </p:cNvSpPr>
          <p:nvPr/>
        </p:nvSpPr>
        <p:spPr bwMode="auto">
          <a:xfrm>
            <a:off x="1828800" y="3352800"/>
            <a:ext cx="1362075" cy="466725"/>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solidFill>
                  <a:srgbClr val="F4253F"/>
                </a:solidFill>
                <a:latin typeface="Times" pitchFamily="2" charset="0"/>
              </a:rPr>
              <a:t>monocots</a:t>
            </a:r>
            <a:endParaRPr lang="en-US" altLang="en-US" sz="2400" i="1">
              <a:latin typeface="Times" pitchFamily="2" charset="0"/>
            </a:endParaRPr>
          </a:p>
        </p:txBody>
      </p:sp>
      <p:pic>
        <p:nvPicPr>
          <p:cNvPr id="31759" name="Picture 18">
            <a:extLst>
              <a:ext uri="{FF2B5EF4-FFF2-40B4-BE49-F238E27FC236}">
                <a16:creationId xmlns:a16="http://schemas.microsoft.com/office/drawing/2014/main" id="{E67EEEE9-F63D-2E49-9459-CA8B92012F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334000"/>
            <a:ext cx="1371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3" name="Rectangle 1037">
            <a:extLst>
              <a:ext uri="{FF2B5EF4-FFF2-40B4-BE49-F238E27FC236}">
                <a16:creationId xmlns:a16="http://schemas.microsoft.com/office/drawing/2014/main" id="{E68BD336-B1F7-124D-AB4A-02FE76D3D03E}"/>
              </a:ext>
            </a:extLst>
          </p:cNvPr>
          <p:cNvSpPr>
            <a:spLocks noChangeArrowheads="1"/>
          </p:cNvSpPr>
          <p:nvPr/>
        </p:nvSpPr>
        <p:spPr bwMode="auto">
          <a:xfrm>
            <a:off x="6172200" y="2438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4" name="Rectangle 1037">
            <a:extLst>
              <a:ext uri="{FF2B5EF4-FFF2-40B4-BE49-F238E27FC236}">
                <a16:creationId xmlns:a16="http://schemas.microsoft.com/office/drawing/2014/main" id="{36AB08CC-6305-FE4E-89B6-69B9CD50BC22}"/>
              </a:ext>
            </a:extLst>
          </p:cNvPr>
          <p:cNvSpPr>
            <a:spLocks noChangeArrowheads="1"/>
          </p:cNvSpPr>
          <p:nvPr/>
        </p:nvSpPr>
        <p:spPr bwMode="auto">
          <a:xfrm>
            <a:off x="6858000" y="3733800"/>
            <a:ext cx="381000" cy="1066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5" name="Rectangle 1037">
            <a:extLst>
              <a:ext uri="{FF2B5EF4-FFF2-40B4-BE49-F238E27FC236}">
                <a16:creationId xmlns:a16="http://schemas.microsoft.com/office/drawing/2014/main" id="{FD5D5494-FB06-7D40-A8C8-57BE357452F1}"/>
              </a:ext>
            </a:extLst>
          </p:cNvPr>
          <p:cNvSpPr>
            <a:spLocks noChangeArrowheads="1"/>
          </p:cNvSpPr>
          <p:nvPr/>
        </p:nvSpPr>
        <p:spPr bwMode="auto">
          <a:xfrm>
            <a:off x="4330472" y="76200"/>
            <a:ext cx="4777015" cy="3429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solidFill>
                <a:srgbClr val="00B050"/>
              </a:solidFill>
              <a:highlight>
                <a:srgbClr val="00FF00"/>
              </a:highlight>
              <a:latin typeface="Times" pitchFamily="2" charset="0"/>
            </a:endParaRPr>
          </a:p>
        </p:txBody>
      </p:sp>
      <p:sp>
        <p:nvSpPr>
          <p:cNvPr id="31766" name="TextBox 24">
            <a:extLst>
              <a:ext uri="{FF2B5EF4-FFF2-40B4-BE49-F238E27FC236}">
                <a16:creationId xmlns:a16="http://schemas.microsoft.com/office/drawing/2014/main" id="{88F25031-DD92-1243-A301-85E6114C11B9}"/>
              </a:ext>
            </a:extLst>
          </p:cNvPr>
          <p:cNvSpPr txBox="1">
            <a:spLocks noChangeArrowheads="1"/>
          </p:cNvSpPr>
          <p:nvPr/>
        </p:nvSpPr>
        <p:spPr bwMode="auto">
          <a:xfrm>
            <a:off x="3810000" y="1905000"/>
            <a:ext cx="31229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        </a:t>
            </a:r>
            <a:endParaRPr lang="en-US" altLang="en-US" sz="2400">
              <a:solidFill>
                <a:srgbClr val="0000FF"/>
              </a:solidFill>
              <a:latin typeface="Times" pitchFamily="2" charset="0"/>
            </a:endParaRPr>
          </a:p>
          <a:p>
            <a:pPr>
              <a:spcBef>
                <a:spcPct val="0"/>
              </a:spcBef>
              <a:buFontTx/>
              <a:buNone/>
            </a:pPr>
            <a:r>
              <a:rPr lang="en-US" altLang="en-US" sz="2400">
                <a:solidFill>
                  <a:srgbClr val="0000FF"/>
                </a:solidFill>
                <a:latin typeface="Times" pitchFamily="2" charset="0"/>
              </a:rPr>
              <a:t>                   rosids</a:t>
            </a:r>
          </a:p>
          <a:p>
            <a:pPr>
              <a:spcBef>
                <a:spcPct val="0"/>
              </a:spcBef>
              <a:buFontTx/>
              <a:buNone/>
            </a:pPr>
            <a:endParaRPr lang="en-US" altLang="en-US" sz="2400">
              <a:solidFill>
                <a:srgbClr val="0000FF"/>
              </a:solidFill>
              <a:latin typeface="Times" pitchFamily="2" charset="0"/>
            </a:endParaRPr>
          </a:p>
          <a:p>
            <a:pPr>
              <a:spcBef>
                <a:spcPct val="0"/>
              </a:spcBef>
              <a:buFontTx/>
              <a:buNone/>
            </a:pPr>
            <a:endParaRPr lang="en-US" altLang="en-US" sz="2400">
              <a:solidFill>
                <a:srgbClr val="0000FF"/>
              </a:solidFill>
              <a:latin typeface="Times" pitchFamily="2" charset="0"/>
            </a:endParaRPr>
          </a:p>
          <a:p>
            <a:pPr>
              <a:spcBef>
                <a:spcPct val="0"/>
              </a:spcBef>
              <a:buFontTx/>
              <a:buNone/>
            </a:pPr>
            <a:endParaRPr lang="en-US" altLang="en-US" sz="2400">
              <a:solidFill>
                <a:srgbClr val="0000FF"/>
              </a:solidFill>
              <a:latin typeface="Times" pitchFamily="2" charset="0"/>
            </a:endParaRPr>
          </a:p>
          <a:p>
            <a:pPr>
              <a:spcBef>
                <a:spcPct val="0"/>
              </a:spcBef>
              <a:buFontTx/>
              <a:buNone/>
            </a:pPr>
            <a:r>
              <a:rPr lang="en-US" altLang="en-US" sz="2400">
                <a:solidFill>
                  <a:srgbClr val="0000FF"/>
                </a:solidFill>
                <a:latin typeface="Times" pitchFamily="2" charset="0"/>
              </a:rPr>
              <a:t>                 core eudicots</a:t>
            </a:r>
          </a:p>
          <a:p>
            <a:pPr>
              <a:spcBef>
                <a:spcPct val="0"/>
              </a:spcBef>
              <a:buFontTx/>
              <a:buNone/>
            </a:pPr>
            <a:endParaRPr lang="en-US" altLang="en-US" sz="2400">
              <a:solidFill>
                <a:srgbClr val="0000FF"/>
              </a:solidFill>
              <a:latin typeface="Times" pitchFamily="2" charset="0"/>
            </a:endParaRPr>
          </a:p>
          <a:p>
            <a:pPr>
              <a:spcBef>
                <a:spcPct val="0"/>
              </a:spcBef>
              <a:buFontTx/>
              <a:buNone/>
            </a:pPr>
            <a:r>
              <a:rPr lang="en-US" altLang="en-US" sz="2400">
                <a:solidFill>
                  <a:srgbClr val="0000FF"/>
                </a:solidFill>
                <a:latin typeface="Times" pitchFamily="2" charset="0"/>
              </a:rPr>
              <a:t>                 </a:t>
            </a:r>
            <a:r>
              <a:rPr lang="en-US" altLang="en-US" sz="2400">
                <a:solidFill>
                  <a:srgbClr val="FF0000"/>
                </a:solidFill>
                <a:latin typeface="Times" pitchFamily="2" charset="0"/>
              </a:rPr>
              <a:t>eudicots</a:t>
            </a:r>
          </a:p>
        </p:txBody>
      </p:sp>
      <p:sp>
        <p:nvSpPr>
          <p:cNvPr id="26" name="Text Box 10">
            <a:extLst>
              <a:ext uri="{FF2B5EF4-FFF2-40B4-BE49-F238E27FC236}">
                <a16:creationId xmlns:a16="http://schemas.microsoft.com/office/drawing/2014/main" id="{D099A7C8-EAB4-7040-93A4-6D5DD9D9EC85}"/>
              </a:ext>
            </a:extLst>
          </p:cNvPr>
          <p:cNvSpPr txBox="1">
            <a:spLocks noChangeArrowheads="1"/>
          </p:cNvSpPr>
          <p:nvPr/>
        </p:nvSpPr>
        <p:spPr bwMode="auto">
          <a:xfrm>
            <a:off x="1676400" y="5867400"/>
            <a:ext cx="2108269" cy="461665"/>
          </a:xfrm>
          <a:prstGeom prst="rect">
            <a:avLst/>
          </a:prstGeom>
          <a:solidFill>
            <a:schemeClr val="bg1"/>
          </a:solidFill>
          <a:ln w="9525">
            <a:solidFill>
              <a:srgbClr val="FF0000"/>
            </a:solidFill>
            <a:miter lim="800000"/>
            <a:headEnd/>
            <a:tailEnd/>
          </a:ln>
          <a:effectLst/>
        </p:spPr>
        <p:txBody>
          <a:bodyPr wrap="none">
            <a:spAutoFit/>
          </a:bodyPr>
          <a:lstStyle/>
          <a:p>
            <a:pPr>
              <a:defRPr/>
            </a:pPr>
            <a:r>
              <a:rPr lang="en-US" dirty="0">
                <a:ln>
                  <a:solidFill>
                    <a:srgbClr val="FF0000"/>
                  </a:solidFill>
                </a:ln>
                <a:solidFill>
                  <a:srgbClr val="D92D2D"/>
                </a:solidFill>
                <a:latin typeface="Times" pitchFamily="-111" charset="0"/>
                <a:ea typeface="+mn-ea"/>
              </a:rPr>
              <a:t>CLUSIACEAE</a:t>
            </a:r>
          </a:p>
        </p:txBody>
      </p:sp>
      <p:sp>
        <p:nvSpPr>
          <p:cNvPr id="31768" name="Line 11">
            <a:extLst>
              <a:ext uri="{FF2B5EF4-FFF2-40B4-BE49-F238E27FC236}">
                <a16:creationId xmlns:a16="http://schemas.microsoft.com/office/drawing/2014/main" id="{D762DFAB-C65D-9442-81CF-9498FC5093A5}"/>
              </a:ext>
            </a:extLst>
          </p:cNvPr>
          <p:cNvSpPr>
            <a:spLocks noChangeShapeType="1"/>
          </p:cNvSpPr>
          <p:nvPr/>
        </p:nvSpPr>
        <p:spPr bwMode="auto">
          <a:xfrm flipV="1">
            <a:off x="3657600" y="17526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1770" name="Picture 27" descr="images.jpg">
            <a:extLst>
              <a:ext uri="{FF2B5EF4-FFF2-40B4-BE49-F238E27FC236}">
                <a16:creationId xmlns:a16="http://schemas.microsoft.com/office/drawing/2014/main" id="{358476B5-852D-154E-A8DC-647B48D7EC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28600"/>
            <a:ext cx="152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28">
            <a:extLst>
              <a:ext uri="{FF2B5EF4-FFF2-40B4-BE49-F238E27FC236}">
                <a16:creationId xmlns:a16="http://schemas.microsoft.com/office/drawing/2014/main" id="{5A5502A5-3EDF-DE4D-B80A-730BBBE4DD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3581400"/>
            <a:ext cx="1066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16FAA14-307F-DD48-982A-ED891D3B24A1}"/>
              </a:ext>
            </a:extLst>
          </p:cNvPr>
          <p:cNvPicPr>
            <a:picLocks noChangeAspect="1"/>
          </p:cNvPicPr>
          <p:nvPr/>
        </p:nvPicPr>
        <p:blipFill>
          <a:blip r:embed="rId7"/>
          <a:stretch>
            <a:fillRect/>
          </a:stretch>
        </p:blipFill>
        <p:spPr>
          <a:xfrm>
            <a:off x="5203825" y="228600"/>
            <a:ext cx="1238022" cy="1179546"/>
          </a:xfrm>
          <a:prstGeom prst="rect">
            <a:avLst/>
          </a:prstGeom>
        </p:spPr>
      </p:pic>
      <p:sp>
        <p:nvSpPr>
          <p:cNvPr id="30" name="Text Box 11">
            <a:extLst>
              <a:ext uri="{FF2B5EF4-FFF2-40B4-BE49-F238E27FC236}">
                <a16:creationId xmlns:a16="http://schemas.microsoft.com/office/drawing/2014/main" id="{57B6D155-5A99-2C40-A3A4-0D9EBEEFABF3}"/>
              </a:ext>
            </a:extLst>
          </p:cNvPr>
          <p:cNvSpPr txBox="1">
            <a:spLocks noChangeArrowheads="1"/>
          </p:cNvSpPr>
          <p:nvPr/>
        </p:nvSpPr>
        <p:spPr bwMode="auto">
          <a:xfrm>
            <a:off x="4343400" y="3059663"/>
            <a:ext cx="1600118" cy="461665"/>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solidFill>
                  <a:srgbClr val="00B050"/>
                </a:solidFill>
                <a:latin typeface="Times" pitchFamily="2" charset="0"/>
              </a:rPr>
              <a:t>pentamerae</a:t>
            </a:r>
            <a:endParaRPr lang="en-US" altLang="en-US" sz="2400" i="1">
              <a:solidFill>
                <a:srgbClr val="00B050"/>
              </a:solidFill>
              <a:latin typeface="Times" pitchFamily="2" charset="0"/>
            </a:endParaRPr>
          </a:p>
        </p:txBody>
      </p:sp>
      <p:sp>
        <p:nvSpPr>
          <p:cNvPr id="31" name="Rectangle 1037">
            <a:extLst>
              <a:ext uri="{FF2B5EF4-FFF2-40B4-BE49-F238E27FC236}">
                <a16:creationId xmlns:a16="http://schemas.microsoft.com/office/drawing/2014/main" id="{FAB04BD5-B237-5644-A2C6-926D10FDA77F}"/>
              </a:ext>
            </a:extLst>
          </p:cNvPr>
          <p:cNvSpPr>
            <a:spLocks noChangeArrowheads="1"/>
          </p:cNvSpPr>
          <p:nvPr/>
        </p:nvSpPr>
        <p:spPr bwMode="auto">
          <a:xfrm>
            <a:off x="7313971" y="2781299"/>
            <a:ext cx="381000" cy="73977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3" name="TextBox 32">
            <a:extLst>
              <a:ext uri="{FF2B5EF4-FFF2-40B4-BE49-F238E27FC236}">
                <a16:creationId xmlns:a16="http://schemas.microsoft.com/office/drawing/2014/main" id="{9FFD4495-6D12-E84C-B5AF-BAFB9FA5978C}"/>
              </a:ext>
            </a:extLst>
          </p:cNvPr>
          <p:cNvSpPr txBox="1"/>
          <p:nvPr/>
        </p:nvSpPr>
        <p:spPr>
          <a:xfrm>
            <a:off x="7731125" y="2887925"/>
            <a:ext cx="4686300" cy="461665"/>
          </a:xfrm>
          <a:prstGeom prst="rect">
            <a:avLst/>
          </a:prstGeom>
          <a:noFill/>
        </p:spPr>
        <p:txBody>
          <a:bodyPr wrap="square">
            <a:spAutoFit/>
          </a:bodyPr>
          <a:lstStyle/>
          <a:p>
            <a:pPr>
              <a:spcBef>
                <a:spcPct val="0"/>
              </a:spcBef>
              <a:buFontTx/>
              <a:buNone/>
            </a:pPr>
            <a:r>
              <a:rPr lang="en-US" altLang="en-US" sz="2400">
                <a:solidFill>
                  <a:srgbClr val="0000FF"/>
                </a:solidFill>
                <a:latin typeface="Times" pitchFamily="2" charset="0"/>
              </a:rPr>
              <a:t>asterids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1">
            <a:extLst>
              <a:ext uri="{FF2B5EF4-FFF2-40B4-BE49-F238E27FC236}">
                <a16:creationId xmlns:a16="http://schemas.microsoft.com/office/drawing/2014/main" id="{9481B7F0-3D84-5E4D-B30C-0013B8219C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1">
            <a:extLst>
              <a:ext uri="{FF2B5EF4-FFF2-40B4-BE49-F238E27FC236}">
                <a16:creationId xmlns:a16="http://schemas.microsoft.com/office/drawing/2014/main" id="{D8AC381D-1529-A046-B129-06EC53AA9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7" name="Rectangle 4">
            <a:extLst>
              <a:ext uri="{FF2B5EF4-FFF2-40B4-BE49-F238E27FC236}">
                <a16:creationId xmlns:a16="http://schemas.microsoft.com/office/drawing/2014/main" id="{EEAD5405-BC96-DE45-8E3B-411CF19CAE63}"/>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48" name="Rectangle 12">
            <a:extLst>
              <a:ext uri="{FF2B5EF4-FFF2-40B4-BE49-F238E27FC236}">
                <a16:creationId xmlns:a16="http://schemas.microsoft.com/office/drawing/2014/main" id="{0DE1D96E-5C41-3C4C-BF12-0E84B89E557E}"/>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49" name="Rectangle 7">
            <a:extLst>
              <a:ext uri="{FF2B5EF4-FFF2-40B4-BE49-F238E27FC236}">
                <a16:creationId xmlns:a16="http://schemas.microsoft.com/office/drawing/2014/main" id="{30B59141-128D-8443-B35F-D49C66043B62}"/>
              </a:ext>
            </a:extLst>
          </p:cNvPr>
          <p:cNvSpPr>
            <a:spLocks noChangeArrowheads="1"/>
          </p:cNvSpPr>
          <p:nvPr/>
        </p:nvSpPr>
        <p:spPr bwMode="auto">
          <a:xfrm>
            <a:off x="1981200" y="152400"/>
            <a:ext cx="14478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0" name="Rectangle 6">
            <a:extLst>
              <a:ext uri="{FF2B5EF4-FFF2-40B4-BE49-F238E27FC236}">
                <a16:creationId xmlns:a16="http://schemas.microsoft.com/office/drawing/2014/main" id="{FE0A0D5A-D016-9C48-9805-80D978D95CE7}"/>
              </a:ext>
            </a:extLst>
          </p:cNvPr>
          <p:cNvSpPr>
            <a:spLocks noChangeArrowheads="1"/>
          </p:cNvSpPr>
          <p:nvPr/>
        </p:nvSpPr>
        <p:spPr bwMode="auto">
          <a:xfrm>
            <a:off x="1219200" y="152400"/>
            <a:ext cx="762000" cy="1828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1" name="Rectangle 15">
            <a:extLst>
              <a:ext uri="{FF2B5EF4-FFF2-40B4-BE49-F238E27FC236}">
                <a16:creationId xmlns:a16="http://schemas.microsoft.com/office/drawing/2014/main" id="{D0CD6507-AEBA-024C-A14B-51FBC4F950B2}"/>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2" name="Text Box 5">
            <a:extLst>
              <a:ext uri="{FF2B5EF4-FFF2-40B4-BE49-F238E27FC236}">
                <a16:creationId xmlns:a16="http://schemas.microsoft.com/office/drawing/2014/main" id="{43B44593-BA4E-F34F-87A7-468DC54EAE72}"/>
              </a:ext>
            </a:extLst>
          </p:cNvPr>
          <p:cNvSpPr txBox="1">
            <a:spLocks noChangeArrowheads="1"/>
          </p:cNvSpPr>
          <p:nvPr/>
        </p:nvSpPr>
        <p:spPr bwMode="auto">
          <a:xfrm rot="-86341">
            <a:off x="38100" y="4139596"/>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a:spcBef>
                <a:spcPct val="0"/>
              </a:spcBef>
              <a:buFontTx/>
              <a:buNone/>
            </a:pPr>
            <a:r>
              <a:rPr lang="en-US" altLang="en-US" sz="2400">
                <a:latin typeface="Times" pitchFamily="2" charset="0"/>
              </a:rPr>
              <a:t>And zeroing in on the Clusiaceae</a:t>
            </a:r>
          </a:p>
          <a:p>
            <a:pPr algn="ctr">
              <a:spcBef>
                <a:spcPct val="0"/>
              </a:spcBef>
              <a:buFontTx/>
              <a:buNone/>
            </a:pPr>
            <a:endParaRPr lang="en-US" altLang="en-US" sz="2400">
              <a:latin typeface="Times" pitchFamily="2" charset="0"/>
            </a:endParaRPr>
          </a:p>
        </p:txBody>
      </p:sp>
      <p:sp>
        <p:nvSpPr>
          <p:cNvPr id="31753" name="Text Box 11">
            <a:extLst>
              <a:ext uri="{FF2B5EF4-FFF2-40B4-BE49-F238E27FC236}">
                <a16:creationId xmlns:a16="http://schemas.microsoft.com/office/drawing/2014/main" id="{D375C7BE-8724-3C47-8340-502336BE75E3}"/>
              </a:ext>
            </a:extLst>
          </p:cNvPr>
          <p:cNvSpPr txBox="1">
            <a:spLocks noChangeArrowheads="1"/>
          </p:cNvSpPr>
          <p:nvPr/>
        </p:nvSpPr>
        <p:spPr bwMode="auto">
          <a:xfrm>
            <a:off x="0" y="2895600"/>
            <a:ext cx="1547813" cy="466725"/>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solidFill>
                  <a:srgbClr val="F4253F"/>
                </a:solidFill>
                <a:latin typeface="Times" pitchFamily="2" charset="0"/>
              </a:rPr>
              <a:t>magnoliids</a:t>
            </a:r>
            <a:endParaRPr lang="en-US" altLang="en-US" sz="2400" i="1">
              <a:latin typeface="Times" pitchFamily="2" charset="0"/>
            </a:endParaRPr>
          </a:p>
        </p:txBody>
      </p:sp>
      <p:sp>
        <p:nvSpPr>
          <p:cNvPr id="31754" name="Line 9">
            <a:extLst>
              <a:ext uri="{FF2B5EF4-FFF2-40B4-BE49-F238E27FC236}">
                <a16:creationId xmlns:a16="http://schemas.microsoft.com/office/drawing/2014/main" id="{23A6BC34-407B-8042-A1B0-654BF970A4BD}"/>
              </a:ext>
            </a:extLst>
          </p:cNvPr>
          <p:cNvSpPr>
            <a:spLocks noChangeShapeType="1"/>
          </p:cNvSpPr>
          <p:nvPr/>
        </p:nvSpPr>
        <p:spPr bwMode="auto">
          <a:xfrm flipV="1">
            <a:off x="2514600" y="18288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Line 10">
            <a:extLst>
              <a:ext uri="{FF2B5EF4-FFF2-40B4-BE49-F238E27FC236}">
                <a16:creationId xmlns:a16="http://schemas.microsoft.com/office/drawing/2014/main" id="{126ECF04-0AA8-AF4B-8BCE-2CA4BF89AEAB}"/>
              </a:ext>
            </a:extLst>
          </p:cNvPr>
          <p:cNvSpPr>
            <a:spLocks noChangeShapeType="1"/>
          </p:cNvSpPr>
          <p:nvPr/>
        </p:nvSpPr>
        <p:spPr bwMode="auto">
          <a:xfrm flipV="1">
            <a:off x="1219200" y="2057400"/>
            <a:ext cx="304800" cy="762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6" name="Rectangle 1036">
            <a:extLst>
              <a:ext uri="{FF2B5EF4-FFF2-40B4-BE49-F238E27FC236}">
                <a16:creationId xmlns:a16="http://schemas.microsoft.com/office/drawing/2014/main" id="{692527AB-C6B6-0F4A-9EEE-63AB36F61C47}"/>
              </a:ext>
            </a:extLst>
          </p:cNvPr>
          <p:cNvSpPr>
            <a:spLocks noChangeArrowheads="1"/>
          </p:cNvSpPr>
          <p:nvPr/>
        </p:nvSpPr>
        <p:spPr bwMode="auto">
          <a:xfrm>
            <a:off x="3429000" y="152400"/>
            <a:ext cx="5562600" cy="5105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7" name="Rectangle 1037">
            <a:extLst>
              <a:ext uri="{FF2B5EF4-FFF2-40B4-BE49-F238E27FC236}">
                <a16:creationId xmlns:a16="http://schemas.microsoft.com/office/drawing/2014/main" id="{6D72F8DE-2DAA-F743-B7D2-61CEFEFE3C43}"/>
              </a:ext>
            </a:extLst>
          </p:cNvPr>
          <p:cNvSpPr>
            <a:spLocks noChangeArrowheads="1"/>
          </p:cNvSpPr>
          <p:nvPr/>
        </p:nvSpPr>
        <p:spPr bwMode="auto">
          <a:xfrm>
            <a:off x="6324600" y="44958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58" name="Text Box 11">
            <a:extLst>
              <a:ext uri="{FF2B5EF4-FFF2-40B4-BE49-F238E27FC236}">
                <a16:creationId xmlns:a16="http://schemas.microsoft.com/office/drawing/2014/main" id="{CA58F3EF-8319-E64D-A52F-4D11BCC2FFB6}"/>
              </a:ext>
            </a:extLst>
          </p:cNvPr>
          <p:cNvSpPr txBox="1">
            <a:spLocks noChangeArrowheads="1"/>
          </p:cNvSpPr>
          <p:nvPr/>
        </p:nvSpPr>
        <p:spPr bwMode="auto">
          <a:xfrm>
            <a:off x="1828800" y="3352800"/>
            <a:ext cx="1362075" cy="466725"/>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solidFill>
                  <a:srgbClr val="F4253F"/>
                </a:solidFill>
                <a:latin typeface="Times" pitchFamily="2" charset="0"/>
              </a:rPr>
              <a:t>monocots</a:t>
            </a:r>
            <a:endParaRPr lang="en-US" altLang="en-US" sz="2400" i="1">
              <a:latin typeface="Times" pitchFamily="2" charset="0"/>
            </a:endParaRPr>
          </a:p>
        </p:txBody>
      </p:sp>
      <p:pic>
        <p:nvPicPr>
          <p:cNvPr id="31759" name="Picture 18">
            <a:extLst>
              <a:ext uri="{FF2B5EF4-FFF2-40B4-BE49-F238E27FC236}">
                <a16:creationId xmlns:a16="http://schemas.microsoft.com/office/drawing/2014/main" id="{E67EEEE9-F63D-2E49-9459-CA8B92012F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334000"/>
            <a:ext cx="1371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Rectangle 6">
            <a:extLst>
              <a:ext uri="{FF2B5EF4-FFF2-40B4-BE49-F238E27FC236}">
                <a16:creationId xmlns:a16="http://schemas.microsoft.com/office/drawing/2014/main" id="{F0AC23AB-693D-4347-905D-CC399FD6F646}"/>
              </a:ext>
            </a:extLst>
          </p:cNvPr>
          <p:cNvSpPr>
            <a:spLocks noChangeArrowheads="1"/>
          </p:cNvSpPr>
          <p:nvPr/>
        </p:nvSpPr>
        <p:spPr bwMode="auto">
          <a:xfrm>
            <a:off x="6019800" y="304800"/>
            <a:ext cx="228600" cy="1447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1" name="Rectangle 8">
            <a:extLst>
              <a:ext uri="{FF2B5EF4-FFF2-40B4-BE49-F238E27FC236}">
                <a16:creationId xmlns:a16="http://schemas.microsoft.com/office/drawing/2014/main" id="{77B417BE-9C74-6A44-B495-86A4A402B716}"/>
              </a:ext>
            </a:extLst>
          </p:cNvPr>
          <p:cNvSpPr>
            <a:spLocks noChangeArrowheads="1"/>
          </p:cNvSpPr>
          <p:nvPr/>
        </p:nvSpPr>
        <p:spPr bwMode="auto">
          <a:xfrm>
            <a:off x="5029200" y="228600"/>
            <a:ext cx="2209800" cy="2819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2" name="Rectangle 9">
            <a:extLst>
              <a:ext uri="{FF2B5EF4-FFF2-40B4-BE49-F238E27FC236}">
                <a16:creationId xmlns:a16="http://schemas.microsoft.com/office/drawing/2014/main" id="{42B286FB-91B3-4941-8222-2D7D393AB675}"/>
              </a:ext>
            </a:extLst>
          </p:cNvPr>
          <p:cNvSpPr>
            <a:spLocks noChangeArrowheads="1"/>
          </p:cNvSpPr>
          <p:nvPr/>
        </p:nvSpPr>
        <p:spPr bwMode="auto">
          <a:xfrm>
            <a:off x="5562600" y="228600"/>
            <a:ext cx="12192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3" name="Rectangle 1037">
            <a:extLst>
              <a:ext uri="{FF2B5EF4-FFF2-40B4-BE49-F238E27FC236}">
                <a16:creationId xmlns:a16="http://schemas.microsoft.com/office/drawing/2014/main" id="{E68BD336-B1F7-124D-AB4A-02FE76D3D03E}"/>
              </a:ext>
            </a:extLst>
          </p:cNvPr>
          <p:cNvSpPr>
            <a:spLocks noChangeArrowheads="1"/>
          </p:cNvSpPr>
          <p:nvPr/>
        </p:nvSpPr>
        <p:spPr bwMode="auto">
          <a:xfrm>
            <a:off x="6172200" y="2438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4" name="Rectangle 1037">
            <a:extLst>
              <a:ext uri="{FF2B5EF4-FFF2-40B4-BE49-F238E27FC236}">
                <a16:creationId xmlns:a16="http://schemas.microsoft.com/office/drawing/2014/main" id="{36AB08CC-6305-FE4E-89B6-69B9CD50BC22}"/>
              </a:ext>
            </a:extLst>
          </p:cNvPr>
          <p:cNvSpPr>
            <a:spLocks noChangeArrowheads="1"/>
          </p:cNvSpPr>
          <p:nvPr/>
        </p:nvSpPr>
        <p:spPr bwMode="auto">
          <a:xfrm>
            <a:off x="6858000" y="3733800"/>
            <a:ext cx="381000" cy="1066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1765" name="Rectangle 1037">
            <a:extLst>
              <a:ext uri="{FF2B5EF4-FFF2-40B4-BE49-F238E27FC236}">
                <a16:creationId xmlns:a16="http://schemas.microsoft.com/office/drawing/2014/main" id="{FD5D5494-FB06-7D40-A8C8-57BE357452F1}"/>
              </a:ext>
            </a:extLst>
          </p:cNvPr>
          <p:cNvSpPr>
            <a:spLocks noChangeArrowheads="1"/>
          </p:cNvSpPr>
          <p:nvPr/>
        </p:nvSpPr>
        <p:spPr bwMode="auto">
          <a:xfrm>
            <a:off x="6019800" y="19050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solidFill>
                <a:srgbClr val="0000FF"/>
              </a:solidFill>
              <a:latin typeface="Times" pitchFamily="2" charset="0"/>
            </a:endParaRPr>
          </a:p>
        </p:txBody>
      </p:sp>
      <p:sp>
        <p:nvSpPr>
          <p:cNvPr id="31766" name="TextBox 24">
            <a:extLst>
              <a:ext uri="{FF2B5EF4-FFF2-40B4-BE49-F238E27FC236}">
                <a16:creationId xmlns:a16="http://schemas.microsoft.com/office/drawing/2014/main" id="{88F25031-DD92-1243-A301-85E6114C11B9}"/>
              </a:ext>
            </a:extLst>
          </p:cNvPr>
          <p:cNvSpPr txBox="1">
            <a:spLocks noChangeArrowheads="1"/>
          </p:cNvSpPr>
          <p:nvPr/>
        </p:nvSpPr>
        <p:spPr bwMode="auto">
          <a:xfrm>
            <a:off x="3810000" y="1905000"/>
            <a:ext cx="30956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        </a:t>
            </a:r>
            <a:r>
              <a:rPr lang="en-US" altLang="en-US" sz="2400">
                <a:solidFill>
                  <a:srgbClr val="0000FF"/>
                </a:solidFill>
                <a:latin typeface="Times" pitchFamily="2" charset="0"/>
              </a:rPr>
              <a:t>eurosids I</a:t>
            </a:r>
          </a:p>
          <a:p>
            <a:pPr>
              <a:spcBef>
                <a:spcPct val="0"/>
              </a:spcBef>
              <a:buFontTx/>
              <a:buNone/>
            </a:pPr>
            <a:endParaRPr lang="en-US" altLang="en-US" sz="2400">
              <a:solidFill>
                <a:srgbClr val="0000FF"/>
              </a:solidFill>
              <a:latin typeface="Times" pitchFamily="2" charset="0"/>
            </a:endParaRPr>
          </a:p>
          <a:p>
            <a:pPr>
              <a:spcBef>
                <a:spcPct val="0"/>
              </a:spcBef>
              <a:buFontTx/>
              <a:buNone/>
            </a:pPr>
            <a:r>
              <a:rPr lang="en-US" altLang="en-US" sz="2400">
                <a:solidFill>
                  <a:srgbClr val="0000FF"/>
                </a:solidFill>
                <a:latin typeface="Times" pitchFamily="2" charset="0"/>
              </a:rPr>
              <a:t>                   rosids</a:t>
            </a:r>
          </a:p>
          <a:p>
            <a:pPr>
              <a:spcBef>
                <a:spcPct val="0"/>
              </a:spcBef>
              <a:buFontTx/>
              <a:buNone/>
            </a:pPr>
            <a:endParaRPr lang="en-US" altLang="en-US" sz="2400">
              <a:solidFill>
                <a:srgbClr val="0000FF"/>
              </a:solidFill>
              <a:latin typeface="Times" pitchFamily="2" charset="0"/>
            </a:endParaRPr>
          </a:p>
          <a:p>
            <a:pPr>
              <a:spcBef>
                <a:spcPct val="0"/>
              </a:spcBef>
              <a:buFontTx/>
              <a:buNone/>
            </a:pPr>
            <a:endParaRPr lang="en-US" altLang="en-US" sz="2400">
              <a:solidFill>
                <a:srgbClr val="0000FF"/>
              </a:solidFill>
              <a:latin typeface="Times" pitchFamily="2" charset="0"/>
            </a:endParaRPr>
          </a:p>
          <a:p>
            <a:pPr>
              <a:spcBef>
                <a:spcPct val="0"/>
              </a:spcBef>
              <a:buFontTx/>
              <a:buNone/>
            </a:pPr>
            <a:endParaRPr lang="en-US" altLang="en-US" sz="2400">
              <a:solidFill>
                <a:srgbClr val="0000FF"/>
              </a:solidFill>
              <a:latin typeface="Times" pitchFamily="2" charset="0"/>
            </a:endParaRPr>
          </a:p>
          <a:p>
            <a:pPr>
              <a:spcBef>
                <a:spcPct val="0"/>
              </a:spcBef>
              <a:buFontTx/>
              <a:buNone/>
            </a:pPr>
            <a:r>
              <a:rPr lang="en-US" altLang="en-US" sz="2400">
                <a:solidFill>
                  <a:srgbClr val="0000FF"/>
                </a:solidFill>
                <a:latin typeface="Times" pitchFamily="2" charset="0"/>
              </a:rPr>
              <a:t>                 core eudicots</a:t>
            </a:r>
          </a:p>
          <a:p>
            <a:pPr>
              <a:spcBef>
                <a:spcPct val="0"/>
              </a:spcBef>
              <a:buFontTx/>
              <a:buNone/>
            </a:pPr>
            <a:endParaRPr lang="en-US" altLang="en-US" sz="2400">
              <a:solidFill>
                <a:srgbClr val="0000FF"/>
              </a:solidFill>
              <a:latin typeface="Times" pitchFamily="2" charset="0"/>
            </a:endParaRPr>
          </a:p>
          <a:p>
            <a:pPr>
              <a:spcBef>
                <a:spcPct val="0"/>
              </a:spcBef>
              <a:buFontTx/>
              <a:buNone/>
            </a:pPr>
            <a:r>
              <a:rPr lang="en-US" altLang="en-US" sz="2400">
                <a:solidFill>
                  <a:srgbClr val="0000FF"/>
                </a:solidFill>
                <a:latin typeface="Times" pitchFamily="2" charset="0"/>
              </a:rPr>
              <a:t>                 eudicots</a:t>
            </a:r>
          </a:p>
        </p:txBody>
      </p:sp>
      <p:sp>
        <p:nvSpPr>
          <p:cNvPr id="26" name="Text Box 10">
            <a:extLst>
              <a:ext uri="{FF2B5EF4-FFF2-40B4-BE49-F238E27FC236}">
                <a16:creationId xmlns:a16="http://schemas.microsoft.com/office/drawing/2014/main" id="{D099A7C8-EAB4-7040-93A4-6D5DD9D9EC85}"/>
              </a:ext>
            </a:extLst>
          </p:cNvPr>
          <p:cNvSpPr txBox="1">
            <a:spLocks noChangeArrowheads="1"/>
          </p:cNvSpPr>
          <p:nvPr/>
        </p:nvSpPr>
        <p:spPr bwMode="auto">
          <a:xfrm>
            <a:off x="1676400" y="5867400"/>
            <a:ext cx="2108269" cy="461665"/>
          </a:xfrm>
          <a:prstGeom prst="rect">
            <a:avLst/>
          </a:prstGeom>
          <a:solidFill>
            <a:schemeClr val="bg1"/>
          </a:solidFill>
          <a:ln w="9525">
            <a:solidFill>
              <a:srgbClr val="FF0000"/>
            </a:solidFill>
            <a:miter lim="800000"/>
            <a:headEnd/>
            <a:tailEnd/>
          </a:ln>
          <a:effectLst/>
        </p:spPr>
        <p:txBody>
          <a:bodyPr wrap="none">
            <a:spAutoFit/>
          </a:bodyPr>
          <a:lstStyle/>
          <a:p>
            <a:pPr>
              <a:defRPr/>
            </a:pPr>
            <a:r>
              <a:rPr lang="en-US" dirty="0">
                <a:ln>
                  <a:solidFill>
                    <a:srgbClr val="FF0000"/>
                  </a:solidFill>
                </a:ln>
                <a:solidFill>
                  <a:srgbClr val="D92D2D"/>
                </a:solidFill>
                <a:latin typeface="Times" pitchFamily="-111" charset="0"/>
                <a:ea typeface="+mn-ea"/>
              </a:rPr>
              <a:t>CLUSIACEAE</a:t>
            </a:r>
          </a:p>
        </p:txBody>
      </p:sp>
      <p:sp>
        <p:nvSpPr>
          <p:cNvPr id="31768" name="Line 11">
            <a:extLst>
              <a:ext uri="{FF2B5EF4-FFF2-40B4-BE49-F238E27FC236}">
                <a16:creationId xmlns:a16="http://schemas.microsoft.com/office/drawing/2014/main" id="{D762DFAB-C65D-9442-81CF-9498FC5093A5}"/>
              </a:ext>
            </a:extLst>
          </p:cNvPr>
          <p:cNvSpPr>
            <a:spLocks noChangeShapeType="1"/>
          </p:cNvSpPr>
          <p:nvPr/>
        </p:nvSpPr>
        <p:spPr bwMode="auto">
          <a:xfrm flipV="1">
            <a:off x="3657600" y="17526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1769" name="Picture 26" descr="images-1.jpg">
            <a:extLst>
              <a:ext uri="{FF2B5EF4-FFF2-40B4-BE49-F238E27FC236}">
                <a16:creationId xmlns:a16="http://schemas.microsoft.com/office/drawing/2014/main" id="{F7ED9F57-4255-3645-AC5F-0F91480325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9629" y="201386"/>
            <a:ext cx="13668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0" name="Picture 27" descr="images.jpg">
            <a:extLst>
              <a:ext uri="{FF2B5EF4-FFF2-40B4-BE49-F238E27FC236}">
                <a16:creationId xmlns:a16="http://schemas.microsoft.com/office/drawing/2014/main" id="{358476B5-852D-154E-A8DC-647B48D7EC1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228600"/>
            <a:ext cx="152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28">
            <a:extLst>
              <a:ext uri="{FF2B5EF4-FFF2-40B4-BE49-F238E27FC236}">
                <a16:creationId xmlns:a16="http://schemas.microsoft.com/office/drawing/2014/main" id="{5A5502A5-3EDF-DE4D-B80A-730BBBE4DD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581400"/>
            <a:ext cx="1066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43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C637EC7E-7D1A-B046-920E-F0570FE84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350"/>
            <a:ext cx="39782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3">
            <a:extLst>
              <a:ext uri="{FF2B5EF4-FFF2-40B4-BE49-F238E27FC236}">
                <a16:creationId xmlns:a16="http://schemas.microsoft.com/office/drawing/2014/main" id="{C4FBB0CC-E7EE-284A-B4F0-3E69978F3094}"/>
              </a:ext>
            </a:extLst>
          </p:cNvPr>
          <p:cNvSpPr>
            <a:spLocks noChangeArrowheads="1"/>
          </p:cNvSpPr>
          <p:nvPr/>
        </p:nvSpPr>
        <p:spPr bwMode="auto">
          <a:xfrm>
            <a:off x="7620000" y="1219200"/>
            <a:ext cx="990600" cy="2286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3795" name="Line 4">
            <a:extLst>
              <a:ext uri="{FF2B5EF4-FFF2-40B4-BE49-F238E27FC236}">
                <a16:creationId xmlns:a16="http://schemas.microsoft.com/office/drawing/2014/main" id="{6BFD862F-0D08-484B-828F-EA7C16796D4E}"/>
              </a:ext>
            </a:extLst>
          </p:cNvPr>
          <p:cNvSpPr>
            <a:spLocks noChangeShapeType="1"/>
          </p:cNvSpPr>
          <p:nvPr/>
        </p:nvSpPr>
        <p:spPr bwMode="auto">
          <a:xfrm>
            <a:off x="7772400" y="46482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6" name="Rectangle 10">
            <a:extLst>
              <a:ext uri="{FF2B5EF4-FFF2-40B4-BE49-F238E27FC236}">
                <a16:creationId xmlns:a16="http://schemas.microsoft.com/office/drawing/2014/main" id="{D5BA90D1-0F4B-7440-ABD0-833610F96C66}"/>
              </a:ext>
            </a:extLst>
          </p:cNvPr>
          <p:cNvSpPr>
            <a:spLocks noChangeArrowheads="1"/>
          </p:cNvSpPr>
          <p:nvPr/>
        </p:nvSpPr>
        <p:spPr bwMode="auto">
          <a:xfrm>
            <a:off x="4343400" y="5181600"/>
            <a:ext cx="2133600" cy="1143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3797" name="Line 9">
            <a:extLst>
              <a:ext uri="{FF2B5EF4-FFF2-40B4-BE49-F238E27FC236}">
                <a16:creationId xmlns:a16="http://schemas.microsoft.com/office/drawing/2014/main" id="{02E79463-A06B-E749-BD01-849E82E5B78D}"/>
              </a:ext>
            </a:extLst>
          </p:cNvPr>
          <p:cNvSpPr>
            <a:spLocks noChangeShapeType="1"/>
          </p:cNvSpPr>
          <p:nvPr/>
        </p:nvSpPr>
        <p:spPr bwMode="auto">
          <a:xfrm>
            <a:off x="7543800" y="1752600"/>
            <a:ext cx="11430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8" name="Rectangle 3">
            <a:extLst>
              <a:ext uri="{FF2B5EF4-FFF2-40B4-BE49-F238E27FC236}">
                <a16:creationId xmlns:a16="http://schemas.microsoft.com/office/drawing/2014/main" id="{3F39D684-05D2-F74D-89BF-3ABCB0C04371}"/>
              </a:ext>
            </a:extLst>
          </p:cNvPr>
          <p:cNvSpPr>
            <a:spLocks noChangeArrowheads="1"/>
          </p:cNvSpPr>
          <p:nvPr/>
        </p:nvSpPr>
        <p:spPr bwMode="auto">
          <a:xfrm>
            <a:off x="7696200" y="2819400"/>
            <a:ext cx="990600" cy="304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3799" name="Rectangle 3">
            <a:extLst>
              <a:ext uri="{FF2B5EF4-FFF2-40B4-BE49-F238E27FC236}">
                <a16:creationId xmlns:a16="http://schemas.microsoft.com/office/drawing/2014/main" id="{0F7E1DD1-C4FC-1744-8FA7-0CA8876CF8E8}"/>
              </a:ext>
            </a:extLst>
          </p:cNvPr>
          <p:cNvSpPr>
            <a:spLocks noChangeArrowheads="1"/>
          </p:cNvSpPr>
          <p:nvPr/>
        </p:nvSpPr>
        <p:spPr bwMode="auto">
          <a:xfrm>
            <a:off x="7772400" y="5562600"/>
            <a:ext cx="990600" cy="2286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3800" name="Line 4">
            <a:extLst>
              <a:ext uri="{FF2B5EF4-FFF2-40B4-BE49-F238E27FC236}">
                <a16:creationId xmlns:a16="http://schemas.microsoft.com/office/drawing/2014/main" id="{3632111C-E414-8A45-86CF-DF43ECCC08C8}"/>
              </a:ext>
            </a:extLst>
          </p:cNvPr>
          <p:cNvSpPr>
            <a:spLocks noChangeShapeType="1"/>
          </p:cNvSpPr>
          <p:nvPr/>
        </p:nvSpPr>
        <p:spPr bwMode="auto">
          <a:xfrm>
            <a:off x="7772400" y="48768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1" name="Line 4">
            <a:extLst>
              <a:ext uri="{FF2B5EF4-FFF2-40B4-BE49-F238E27FC236}">
                <a16:creationId xmlns:a16="http://schemas.microsoft.com/office/drawing/2014/main" id="{3D235436-7A7D-514E-91CE-334A2AF487B8}"/>
              </a:ext>
            </a:extLst>
          </p:cNvPr>
          <p:cNvSpPr>
            <a:spLocks noChangeShapeType="1"/>
          </p:cNvSpPr>
          <p:nvPr/>
        </p:nvSpPr>
        <p:spPr bwMode="auto">
          <a:xfrm>
            <a:off x="7772400" y="51816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2" name="Line 4">
            <a:extLst>
              <a:ext uri="{FF2B5EF4-FFF2-40B4-BE49-F238E27FC236}">
                <a16:creationId xmlns:a16="http://schemas.microsoft.com/office/drawing/2014/main" id="{99CE6B1A-63F0-4747-9754-A0D135E83584}"/>
              </a:ext>
            </a:extLst>
          </p:cNvPr>
          <p:cNvSpPr>
            <a:spLocks noChangeShapeType="1"/>
          </p:cNvSpPr>
          <p:nvPr/>
        </p:nvSpPr>
        <p:spPr bwMode="auto">
          <a:xfrm>
            <a:off x="7696200" y="3048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3" name="Line 4">
            <a:extLst>
              <a:ext uri="{FF2B5EF4-FFF2-40B4-BE49-F238E27FC236}">
                <a16:creationId xmlns:a16="http://schemas.microsoft.com/office/drawing/2014/main" id="{D8BC59EF-4E3B-9947-8A54-023263B239B6}"/>
              </a:ext>
            </a:extLst>
          </p:cNvPr>
          <p:cNvSpPr>
            <a:spLocks noChangeShapeType="1"/>
          </p:cNvSpPr>
          <p:nvPr/>
        </p:nvSpPr>
        <p:spPr bwMode="auto">
          <a:xfrm>
            <a:off x="7772400" y="533400"/>
            <a:ext cx="1066800" cy="0"/>
          </a:xfrm>
          <a:prstGeom prst="line">
            <a:avLst/>
          </a:prstGeom>
          <a:noFill/>
          <a:ln w="38100">
            <a:solidFill>
              <a:srgbClr val="2CE53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4" name="Rectangle 10">
            <a:extLst>
              <a:ext uri="{FF2B5EF4-FFF2-40B4-BE49-F238E27FC236}">
                <a16:creationId xmlns:a16="http://schemas.microsoft.com/office/drawing/2014/main" id="{D7F4128C-BF12-0340-B467-3088E9BDC786}"/>
              </a:ext>
            </a:extLst>
          </p:cNvPr>
          <p:cNvSpPr>
            <a:spLocks noChangeArrowheads="1"/>
          </p:cNvSpPr>
          <p:nvPr/>
        </p:nvSpPr>
        <p:spPr bwMode="auto">
          <a:xfrm>
            <a:off x="4267200" y="228600"/>
            <a:ext cx="2362200" cy="762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3805" name="Text Box 5">
            <a:extLst>
              <a:ext uri="{FF2B5EF4-FFF2-40B4-BE49-F238E27FC236}">
                <a16:creationId xmlns:a16="http://schemas.microsoft.com/office/drawing/2014/main" id="{A41F4943-73D9-144D-941A-3EAD77ADBEFC}"/>
              </a:ext>
            </a:extLst>
          </p:cNvPr>
          <p:cNvSpPr txBox="1">
            <a:spLocks noChangeArrowheads="1"/>
          </p:cNvSpPr>
          <p:nvPr/>
        </p:nvSpPr>
        <p:spPr bwMode="auto">
          <a:xfrm>
            <a:off x="25400" y="152400"/>
            <a:ext cx="4956806"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solidFill>
                  <a:srgbClr val="D92D2D"/>
                </a:solidFill>
                <a:latin typeface="Times" pitchFamily="2" charset="0"/>
              </a:rPr>
              <a:t>CLUSIACEAE,</a:t>
            </a:r>
          </a:p>
          <a:p>
            <a:pPr>
              <a:spcBef>
                <a:spcPct val="0"/>
              </a:spcBef>
              <a:buFontTx/>
              <a:buNone/>
            </a:pPr>
            <a:r>
              <a:rPr lang="en-US" altLang="en-US" sz="2400">
                <a:solidFill>
                  <a:srgbClr val="D92D2D"/>
                </a:solidFill>
                <a:latin typeface="Times" pitchFamily="2" charset="0"/>
              </a:rPr>
              <a:t>Malpighiales (the home of leaf glands)</a:t>
            </a:r>
          </a:p>
        </p:txBody>
      </p:sp>
      <p:pic>
        <p:nvPicPr>
          <p:cNvPr id="33806" name="Picture 6">
            <a:extLst>
              <a:ext uri="{FF2B5EF4-FFF2-40B4-BE49-F238E27FC236}">
                <a16:creationId xmlns:a16="http://schemas.microsoft.com/office/drawing/2014/main" id="{1B849FA8-0D80-DC41-B5AE-2D036684B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29" b="14400"/>
          <a:stretch>
            <a:fillRect/>
          </a:stretch>
        </p:blipFill>
        <p:spPr bwMode="auto">
          <a:xfrm>
            <a:off x="2209800" y="35814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2">
            <a:extLst>
              <a:ext uri="{FF2B5EF4-FFF2-40B4-BE49-F238E27FC236}">
                <a16:creationId xmlns:a16="http://schemas.microsoft.com/office/drawing/2014/main" id="{B9676334-7E26-BD4D-8100-25E3268A72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1844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
            <a:extLst>
              <a:ext uri="{FF2B5EF4-FFF2-40B4-BE49-F238E27FC236}">
                <a16:creationId xmlns:a16="http://schemas.microsoft.com/office/drawing/2014/main" id="{5EABBC02-F87A-9E41-8C6B-8D9D53DFAD9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066800"/>
            <a:ext cx="18415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4">
            <a:extLst>
              <a:ext uri="{FF2B5EF4-FFF2-40B4-BE49-F238E27FC236}">
                <a16:creationId xmlns:a16="http://schemas.microsoft.com/office/drawing/2014/main" id="{631CF209-FD7C-074E-BA95-C8910CCC30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286000" y="1066800"/>
            <a:ext cx="18288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Rectangle 1">
            <a:extLst>
              <a:ext uri="{FF2B5EF4-FFF2-40B4-BE49-F238E27FC236}">
                <a16:creationId xmlns:a16="http://schemas.microsoft.com/office/drawing/2014/main" id="{B34721DB-A182-7C49-BC8C-A28A6F0247B8}"/>
              </a:ext>
            </a:extLst>
          </p:cNvPr>
          <p:cNvSpPr>
            <a:spLocks noChangeArrowheads="1"/>
          </p:cNvSpPr>
          <p:nvPr/>
        </p:nvSpPr>
        <p:spPr bwMode="auto">
          <a:xfrm>
            <a:off x="381000" y="55054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ヒラギノ角ゴ Pro W3" panose="020B0300000000000000" pitchFamily="34" charset="-128"/>
              </a:defRPr>
            </a:lvl1pPr>
            <a:lvl2pPr marL="742950" indent="-285750">
              <a:defRPr sz="2400">
                <a:solidFill>
                  <a:schemeClr val="tx1"/>
                </a:solidFill>
                <a:latin typeface="Times" pitchFamily="2" charset="0"/>
                <a:ea typeface="ヒラギノ角ゴ Pro W3" panose="020B0300000000000000" pitchFamily="34" charset="-128"/>
              </a:defRPr>
            </a:lvl2pPr>
            <a:lvl3pPr marL="1143000" indent="-228600">
              <a:defRPr sz="2400">
                <a:solidFill>
                  <a:schemeClr val="tx1"/>
                </a:solidFill>
                <a:latin typeface="Times" pitchFamily="2" charset="0"/>
                <a:ea typeface="ヒラギノ角ゴ Pro W3" panose="020B0300000000000000" pitchFamily="34" charset="-128"/>
              </a:defRPr>
            </a:lvl3pPr>
            <a:lvl4pPr marL="1600200" indent="-228600">
              <a:defRPr sz="2400">
                <a:solidFill>
                  <a:schemeClr val="tx1"/>
                </a:solidFill>
                <a:latin typeface="Times" pitchFamily="2" charset="0"/>
                <a:ea typeface="ヒラギノ角ゴ Pro W3" panose="020B0300000000000000" pitchFamily="34" charset="-128"/>
              </a:defRPr>
            </a:lvl4pPr>
            <a:lvl5pPr marL="2057400" indent="-228600">
              <a:defRPr sz="24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ヒラギノ角ゴ Pro W3" panose="020B0300000000000000" pitchFamily="34" charset="-128"/>
              </a:defRPr>
            </a:lvl9pPr>
          </a:lstStyle>
          <a:p>
            <a:pPr eaLnBrk="1" hangingPunct="1"/>
            <a:r>
              <a:rPr lang="en-US" altLang="en-US" i="1">
                <a:ea typeface="ＭＳ Ｐゴシック" panose="020B0600070205080204" pitchFamily="34" charset="-128"/>
              </a:rPr>
              <a:t>Cymothoë </a:t>
            </a:r>
            <a:r>
              <a:rPr lang="en-US" altLang="en-US">
                <a:ea typeface="ＭＳ Ｐゴシック" panose="020B0600070205080204" pitchFamily="34" charset="-128"/>
              </a:rPr>
              <a:t>likes Malpighiales: its allies are all Rosid specialists and mostly eurosids I specialists. </a:t>
            </a:r>
            <a:endParaRPr lang="en-US" altLang="en-US" i="1">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a:extLst>
              <a:ext uri="{FF2B5EF4-FFF2-40B4-BE49-F238E27FC236}">
                <a16:creationId xmlns:a16="http://schemas.microsoft.com/office/drawing/2014/main" id="{A021A71A-79F9-C94A-AA24-1458951241BB}"/>
              </a:ext>
            </a:extLst>
          </p:cNvPr>
          <p:cNvSpPr txBox="1">
            <a:spLocks noChangeArrowheads="1"/>
          </p:cNvSpPr>
          <p:nvPr/>
        </p:nvSpPr>
        <p:spPr bwMode="auto">
          <a:xfrm>
            <a:off x="2819400" y="1066800"/>
            <a:ext cx="3125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4800">
                <a:latin typeface="Times" pitchFamily="2" charset="0"/>
                <a:ea typeface="ＭＳ Ｐゴシック" panose="020B0600070205080204" pitchFamily="34" charset="-128"/>
              </a:rPr>
              <a:t>ECOLOGY</a:t>
            </a:r>
          </a:p>
        </p:txBody>
      </p:sp>
      <p:pic>
        <p:nvPicPr>
          <p:cNvPr id="35842" name="Picture 2">
            <a:extLst>
              <a:ext uri="{FF2B5EF4-FFF2-40B4-BE49-F238E27FC236}">
                <a16:creationId xmlns:a16="http://schemas.microsoft.com/office/drawing/2014/main" id="{67A35665-926F-664B-8576-E56D8092D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667000"/>
            <a:ext cx="3048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C:\Data\Teaching\BOT6\Images\TropRain.jpg">
            <a:extLst>
              <a:ext uri="{FF2B5EF4-FFF2-40B4-BE49-F238E27FC236}">
                <a16:creationId xmlns:a16="http://schemas.microsoft.com/office/drawing/2014/main" id="{165BCDB9-4906-6E49-BCD1-71AB04A3D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
            <a:ext cx="82296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3">
            <a:extLst>
              <a:ext uri="{FF2B5EF4-FFF2-40B4-BE49-F238E27FC236}">
                <a16:creationId xmlns:a16="http://schemas.microsoft.com/office/drawing/2014/main" id="{617E16EA-9ABB-184D-AD9D-90DC0511F1A4}"/>
              </a:ext>
            </a:extLst>
          </p:cNvPr>
          <p:cNvSpPr>
            <a:spLocks noChangeArrowheads="1"/>
          </p:cNvSpPr>
          <p:nvPr/>
        </p:nvSpPr>
        <p:spPr bwMode="auto">
          <a:xfrm flipH="1">
            <a:off x="2209800" y="3581400"/>
            <a:ext cx="1219200" cy="2743200"/>
          </a:xfrm>
          <a:prstGeom prst="rect">
            <a:avLst/>
          </a:prstGeom>
          <a:noFill/>
          <a:ln w="28575">
            <a:solidFill>
              <a:srgbClr val="B10D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36867" name="Text Box 4">
            <a:extLst>
              <a:ext uri="{FF2B5EF4-FFF2-40B4-BE49-F238E27FC236}">
                <a16:creationId xmlns:a16="http://schemas.microsoft.com/office/drawing/2014/main" id="{9A497EE0-D133-0E43-9CE0-D0E4467BD30A}"/>
              </a:ext>
            </a:extLst>
          </p:cNvPr>
          <p:cNvSpPr txBox="1">
            <a:spLocks noChangeArrowheads="1"/>
          </p:cNvSpPr>
          <p:nvPr/>
        </p:nvSpPr>
        <p:spPr bwMode="auto">
          <a:xfrm>
            <a:off x="990600" y="457200"/>
            <a:ext cx="499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solidFill>
                  <a:srgbClr val="D92D2D"/>
                </a:solidFill>
                <a:latin typeface="Times" pitchFamily="2" charset="0"/>
              </a:rPr>
              <a:t>CLUSIACEAE - treelets and stranglers</a:t>
            </a:r>
          </a:p>
        </p:txBody>
      </p:sp>
      <p:sp>
        <p:nvSpPr>
          <p:cNvPr id="36868" name="Rectangle 5">
            <a:extLst>
              <a:ext uri="{FF2B5EF4-FFF2-40B4-BE49-F238E27FC236}">
                <a16:creationId xmlns:a16="http://schemas.microsoft.com/office/drawing/2014/main" id="{C21A8BB8-BAF3-8C46-9DAD-99131CACF0AA}"/>
              </a:ext>
            </a:extLst>
          </p:cNvPr>
          <p:cNvSpPr>
            <a:spLocks noChangeArrowheads="1"/>
          </p:cNvSpPr>
          <p:nvPr/>
        </p:nvSpPr>
        <p:spPr bwMode="auto">
          <a:xfrm flipH="1">
            <a:off x="6553200" y="3962400"/>
            <a:ext cx="1066800" cy="1828800"/>
          </a:xfrm>
          <a:prstGeom prst="rect">
            <a:avLst/>
          </a:prstGeom>
          <a:noFill/>
          <a:ln w="28575">
            <a:solidFill>
              <a:srgbClr val="B10D0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8A2216C0-70FD-6E4B-8BC7-FA06F45C4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8763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4">
            <a:extLst>
              <a:ext uri="{FF2B5EF4-FFF2-40B4-BE49-F238E27FC236}">
                <a16:creationId xmlns:a16="http://schemas.microsoft.com/office/drawing/2014/main" id="{9B241426-DD61-E640-9011-14BC5BB5C80A}"/>
              </a:ext>
            </a:extLst>
          </p:cNvPr>
          <p:cNvSpPr txBox="1">
            <a:spLocks noChangeArrowheads="1"/>
          </p:cNvSpPr>
          <p:nvPr/>
        </p:nvSpPr>
        <p:spPr bwMode="auto">
          <a:xfrm>
            <a:off x="4114800" y="7620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Clusiaceae in a Golfito profile:</a:t>
            </a:r>
          </a:p>
          <a:p>
            <a:pPr>
              <a:spcBef>
                <a:spcPct val="0"/>
              </a:spcBef>
              <a:buFontTx/>
              <a:buNone/>
            </a:pPr>
            <a:r>
              <a:rPr lang="en-US" altLang="en-US" sz="2400">
                <a:latin typeface="Times" pitchFamily="2" charset="0"/>
              </a:rPr>
              <a:t>2, 5, 20, 24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4">
            <a:extLst>
              <a:ext uri="{FF2B5EF4-FFF2-40B4-BE49-F238E27FC236}">
                <a16:creationId xmlns:a16="http://schemas.microsoft.com/office/drawing/2014/main" id="{83B79B1A-74BF-4745-8AE9-649A5DFD9890}"/>
              </a:ext>
            </a:extLst>
          </p:cNvPr>
          <p:cNvSpPr>
            <a:spLocks noChangeArrowheads="1"/>
          </p:cNvSpPr>
          <p:nvPr/>
        </p:nvSpPr>
        <p:spPr bwMode="auto">
          <a:xfrm>
            <a:off x="4530725" y="110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pic>
        <p:nvPicPr>
          <p:cNvPr id="40962" name="Picture 5">
            <a:extLst>
              <a:ext uri="{FF2B5EF4-FFF2-40B4-BE49-F238E27FC236}">
                <a16:creationId xmlns:a16="http://schemas.microsoft.com/office/drawing/2014/main" id="{8CD28FE2-7471-2F4F-BAC7-5A1C8BCD2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0"/>
            <a:ext cx="4306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7">
            <a:extLst>
              <a:ext uri="{FF2B5EF4-FFF2-40B4-BE49-F238E27FC236}">
                <a16:creationId xmlns:a16="http://schemas.microsoft.com/office/drawing/2014/main" id="{5F242551-7E98-AD48-A1B2-B1CC02BB819E}"/>
              </a:ext>
            </a:extLst>
          </p:cNvPr>
          <p:cNvSpPr txBox="1">
            <a:spLocks noChangeArrowheads="1"/>
          </p:cNvSpPr>
          <p:nvPr/>
        </p:nvSpPr>
        <p:spPr bwMode="auto">
          <a:xfrm>
            <a:off x="304800" y="381000"/>
            <a:ext cx="3962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Clusia</a:t>
            </a:r>
            <a:r>
              <a:rPr lang="en-US" altLang="en-US" sz="2400">
                <a:latin typeface="Times" pitchFamily="2" charset="0"/>
              </a:rPr>
              <a:t> as a treelet (in montane rain forest near treeline - dwarf or </a:t>
            </a:r>
            <a:r>
              <a:rPr lang="en-US" altLang="en-US" sz="2400" i="1">
                <a:latin typeface="Times" pitchFamily="2" charset="0"/>
              </a:rPr>
              <a:t>elfin</a:t>
            </a:r>
            <a:r>
              <a:rPr lang="en-US" altLang="en-US" sz="2400">
                <a:latin typeface="Times" pitchFamily="2" charset="0"/>
              </a:rPr>
              <a:t> forest</a:t>
            </a:r>
            <a:endParaRPr lang="en-US" altLang="en-US" sz="2400" i="1">
              <a:latin typeface="Times"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6203EA64-6E09-B142-8CA4-D0AC20B2A2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6659256-8720-0548-94B7-B88A4324089D}"/>
              </a:ext>
            </a:extLst>
          </p:cNvPr>
          <p:cNvSpPr txBox="1"/>
          <p:nvPr/>
        </p:nvSpPr>
        <p:spPr>
          <a:xfrm>
            <a:off x="609600" y="381000"/>
            <a:ext cx="8096888" cy="6494085"/>
          </a:xfrm>
          <a:prstGeom prst="rect">
            <a:avLst/>
          </a:prstGeom>
          <a:noFill/>
        </p:spPr>
        <p:txBody>
          <a:bodyPr wrap="none">
            <a:spAutoFit/>
          </a:bodyPr>
          <a:lstStyle/>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KEY CHARACTERS for the CLUSIACEAE</a:t>
            </a: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Opposite simple leaves</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Latex, often yellow</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Petioles hide shoot apex</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Numerous stamens</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Styles absent</a:t>
            </a: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                   </a:t>
            </a:r>
            <a:r>
              <a:rPr lang="en-US" sz="3200" b="1" i="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Calophyllum</a:t>
            </a:r>
            <a:endParaRPr lang="en-US" sz="32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0C1E9470-7EA0-264E-A216-11E8E3A3F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2950"/>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4">
            <a:extLst>
              <a:ext uri="{FF2B5EF4-FFF2-40B4-BE49-F238E27FC236}">
                <a16:creationId xmlns:a16="http://schemas.microsoft.com/office/drawing/2014/main" id="{41E52023-D7DC-AC47-8FF8-0C50BE5CC6B9}"/>
              </a:ext>
            </a:extLst>
          </p:cNvPr>
          <p:cNvSpPr txBox="1">
            <a:spLocks noChangeArrowheads="1"/>
          </p:cNvSpPr>
          <p:nvPr/>
        </p:nvSpPr>
        <p:spPr bwMode="auto">
          <a:xfrm>
            <a:off x="0" y="0"/>
            <a:ext cx="2663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Clusia</a:t>
            </a:r>
            <a:r>
              <a:rPr lang="en-US" altLang="en-US" sz="2400">
                <a:latin typeface="Times" pitchFamily="2" charset="0"/>
              </a:rPr>
              <a:t> as a strangler</a:t>
            </a:r>
            <a:endParaRPr lang="en-US" altLang="en-US" sz="2400" i="1">
              <a:latin typeface="Times"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5">
            <a:extLst>
              <a:ext uri="{FF2B5EF4-FFF2-40B4-BE49-F238E27FC236}">
                <a16:creationId xmlns:a16="http://schemas.microsoft.com/office/drawing/2014/main" id="{AE084563-67EC-9F4B-B465-2959A6DCF7BF}"/>
              </a:ext>
            </a:extLst>
          </p:cNvPr>
          <p:cNvSpPr txBox="1">
            <a:spLocks noChangeArrowheads="1"/>
          </p:cNvSpPr>
          <p:nvPr/>
        </p:nvSpPr>
        <p:spPr bwMode="auto">
          <a:xfrm>
            <a:off x="0" y="0"/>
            <a:ext cx="737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Clusia - </a:t>
            </a:r>
            <a:r>
              <a:rPr lang="en-US" altLang="en-US" sz="2400">
                <a:latin typeface="Times" pitchFamily="2" charset="0"/>
              </a:rPr>
              <a:t>dioecious, offers resin rewards for stingless bees.  </a:t>
            </a:r>
            <a:endParaRPr lang="en-US" altLang="en-US" sz="2400" i="1">
              <a:latin typeface="Times" pitchFamily="2" charset="0"/>
            </a:endParaRPr>
          </a:p>
        </p:txBody>
      </p:sp>
      <p:pic>
        <p:nvPicPr>
          <p:cNvPr id="45058" name="Picture 6">
            <a:extLst>
              <a:ext uri="{FF2B5EF4-FFF2-40B4-BE49-F238E27FC236}">
                <a16:creationId xmlns:a16="http://schemas.microsoft.com/office/drawing/2014/main" id="{03E447AB-1983-3C47-B941-EF552A6E3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105400"/>
            <a:ext cx="15017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7">
            <a:extLst>
              <a:ext uri="{FF2B5EF4-FFF2-40B4-BE49-F238E27FC236}">
                <a16:creationId xmlns:a16="http://schemas.microsoft.com/office/drawing/2014/main" id="{69A01DF7-F6C8-B84B-954F-CB4E59689945}"/>
              </a:ext>
            </a:extLst>
          </p:cNvPr>
          <p:cNvSpPr txBox="1">
            <a:spLocks noChangeArrowheads="1"/>
          </p:cNvSpPr>
          <p:nvPr/>
        </p:nvSpPr>
        <p:spPr bwMode="auto">
          <a:xfrm>
            <a:off x="5334000" y="6248400"/>
            <a:ext cx="350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Trigona</a:t>
            </a:r>
            <a:r>
              <a:rPr lang="en-US" altLang="en-US" sz="2400">
                <a:latin typeface="Times" pitchFamily="2" charset="0"/>
              </a:rPr>
              <a:t> - a meliponine bee</a:t>
            </a:r>
            <a:endParaRPr lang="en-US" altLang="en-US" sz="2400" i="1">
              <a:latin typeface="Times" pitchFamily="2" charset="0"/>
            </a:endParaRPr>
          </a:p>
        </p:txBody>
      </p:sp>
      <p:pic>
        <p:nvPicPr>
          <p:cNvPr id="45060" name="Picture 14">
            <a:extLst>
              <a:ext uri="{FF2B5EF4-FFF2-40B4-BE49-F238E27FC236}">
                <a16:creationId xmlns:a16="http://schemas.microsoft.com/office/drawing/2014/main" id="{DD08C1DC-997A-E34A-A6A0-755BC7CB5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839913"/>
            <a:ext cx="38100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5">
            <a:extLst>
              <a:ext uri="{FF2B5EF4-FFF2-40B4-BE49-F238E27FC236}">
                <a16:creationId xmlns:a16="http://schemas.microsoft.com/office/drawing/2014/main" id="{40802701-D659-1146-A040-33D222216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90600"/>
            <a:ext cx="4800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1FA8A226-B79A-4F4C-89D9-F98745FB84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04900"/>
            <a:ext cx="6235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a:extLst>
              <a:ext uri="{FF2B5EF4-FFF2-40B4-BE49-F238E27FC236}">
                <a16:creationId xmlns:a16="http://schemas.microsoft.com/office/drawing/2014/main" id="{37BAEE9E-3706-E64F-81C1-22131F767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44196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5">
            <a:extLst>
              <a:ext uri="{FF2B5EF4-FFF2-40B4-BE49-F238E27FC236}">
                <a16:creationId xmlns:a16="http://schemas.microsoft.com/office/drawing/2014/main" id="{BBBE12A9-B260-BB45-83E7-59193E92CE58}"/>
              </a:ext>
            </a:extLst>
          </p:cNvPr>
          <p:cNvSpPr txBox="1">
            <a:spLocks noChangeArrowheads="1"/>
          </p:cNvSpPr>
          <p:nvPr/>
        </p:nvSpPr>
        <p:spPr bwMode="auto">
          <a:xfrm>
            <a:off x="0" y="0"/>
            <a:ext cx="5907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Clusia</a:t>
            </a:r>
            <a:r>
              <a:rPr lang="en-US" altLang="en-US" sz="2400">
                <a:latin typeface="Times" pitchFamily="2" charset="0"/>
              </a:rPr>
              <a:t>, bird-dispersed with arils as attractants.  </a:t>
            </a:r>
            <a:endParaRPr lang="en-US" altLang="en-US" sz="2400" i="1">
              <a:latin typeface="Times" pitchFamily="2" charset="0"/>
            </a:endParaRPr>
          </a:p>
        </p:txBody>
      </p:sp>
      <p:pic>
        <p:nvPicPr>
          <p:cNvPr id="50179" name="Picture 1">
            <a:extLst>
              <a:ext uri="{FF2B5EF4-FFF2-40B4-BE49-F238E27FC236}">
                <a16:creationId xmlns:a16="http://schemas.microsoft.com/office/drawing/2014/main" id="{2BC46B92-C3A8-5C48-BA99-4B7CEDF8F6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33400"/>
            <a:ext cx="28956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a:extLst>
              <a:ext uri="{FF2B5EF4-FFF2-40B4-BE49-F238E27FC236}">
                <a16:creationId xmlns:a16="http://schemas.microsoft.com/office/drawing/2014/main" id="{8915B7B8-395D-2E4F-A726-D408C5F9FB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733800"/>
            <a:ext cx="3048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a:extLst>
              <a:ext uri="{FF2B5EF4-FFF2-40B4-BE49-F238E27FC236}">
                <a16:creationId xmlns:a16="http://schemas.microsoft.com/office/drawing/2014/main" id="{33655CB0-B0F1-124B-8E86-B1044F7B90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733800"/>
            <a:ext cx="37560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a:extLst>
              <a:ext uri="{FF2B5EF4-FFF2-40B4-BE49-F238E27FC236}">
                <a16:creationId xmlns:a16="http://schemas.microsoft.com/office/drawing/2014/main" id="{FB517E5F-6ACC-7D4B-A3D1-76FB381F52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350"/>
            <a:ext cx="62801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C1350906-C7EA-E541-AAC2-6159E29F6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47498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a:extLst>
              <a:ext uri="{FF2B5EF4-FFF2-40B4-BE49-F238E27FC236}">
                <a16:creationId xmlns:a16="http://schemas.microsoft.com/office/drawing/2014/main" id="{F742775F-BCAE-154A-9C26-A95752026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71800"/>
            <a:ext cx="2622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a:extLst>
              <a:ext uri="{FF2B5EF4-FFF2-40B4-BE49-F238E27FC236}">
                <a16:creationId xmlns:a16="http://schemas.microsoft.com/office/drawing/2014/main" id="{119D16FD-6D75-F14A-8747-06B76F913FB4}"/>
              </a:ext>
            </a:extLst>
          </p:cNvPr>
          <p:cNvSpPr txBox="1">
            <a:spLocks noChangeArrowheads="1"/>
          </p:cNvSpPr>
          <p:nvPr/>
        </p:nvSpPr>
        <p:spPr bwMode="auto">
          <a:xfrm>
            <a:off x="304800" y="228600"/>
            <a:ext cx="5287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Symphonia</a:t>
            </a:r>
            <a:r>
              <a:rPr lang="en-US" altLang="en-US" sz="2400">
                <a:latin typeface="Times" pitchFamily="2" charset="0"/>
              </a:rPr>
              <a:t> - the peppermint candy flower</a:t>
            </a:r>
            <a:endParaRPr lang="en-US" altLang="en-US" sz="2400" i="1">
              <a:latin typeface="Times" pitchFamily="2" charset="0"/>
            </a:endParaRPr>
          </a:p>
        </p:txBody>
      </p:sp>
      <p:pic>
        <p:nvPicPr>
          <p:cNvPr id="48132" name="Picture 6">
            <a:extLst>
              <a:ext uri="{FF2B5EF4-FFF2-40B4-BE49-F238E27FC236}">
                <a16:creationId xmlns:a16="http://schemas.microsoft.com/office/drawing/2014/main" id="{142D2AC7-EA2A-9A45-BB12-3A09F5AC3C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81000"/>
            <a:ext cx="20335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a:extLst>
              <a:ext uri="{FF2B5EF4-FFF2-40B4-BE49-F238E27FC236}">
                <a16:creationId xmlns:a16="http://schemas.microsoft.com/office/drawing/2014/main" id="{EECF8C81-2283-E546-9488-8101F6993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25812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8">
            <a:extLst>
              <a:ext uri="{FF2B5EF4-FFF2-40B4-BE49-F238E27FC236}">
                <a16:creationId xmlns:a16="http://schemas.microsoft.com/office/drawing/2014/main" id="{67924C5D-2E5A-784A-A108-62336FAA7789}"/>
              </a:ext>
            </a:extLst>
          </p:cNvPr>
          <p:cNvSpPr txBox="1">
            <a:spLocks noChangeArrowheads="1"/>
          </p:cNvSpPr>
          <p:nvPr/>
        </p:nvSpPr>
        <p:spPr bwMode="auto">
          <a:xfrm>
            <a:off x="2727325" y="5775325"/>
            <a:ext cx="242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blue honeycreeper</a:t>
            </a:r>
          </a:p>
        </p:txBody>
      </p:sp>
      <p:sp>
        <p:nvSpPr>
          <p:cNvPr id="48135" name="Text Box 9">
            <a:extLst>
              <a:ext uri="{FF2B5EF4-FFF2-40B4-BE49-F238E27FC236}">
                <a16:creationId xmlns:a16="http://schemas.microsoft.com/office/drawing/2014/main" id="{65A38B04-BFC3-A44D-820F-70814169CCF7}"/>
              </a:ext>
            </a:extLst>
          </p:cNvPr>
          <p:cNvSpPr txBox="1">
            <a:spLocks noChangeArrowheads="1"/>
          </p:cNvSpPr>
          <p:nvPr/>
        </p:nvSpPr>
        <p:spPr bwMode="auto">
          <a:xfrm>
            <a:off x="6400800" y="0"/>
            <a:ext cx="246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black-faced dacnis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26">
            <a:extLst>
              <a:ext uri="{FF2B5EF4-FFF2-40B4-BE49-F238E27FC236}">
                <a16:creationId xmlns:a16="http://schemas.microsoft.com/office/drawing/2014/main" id="{B6FF193B-3E63-A645-805B-392AA6583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1027">
            <a:extLst>
              <a:ext uri="{FF2B5EF4-FFF2-40B4-BE49-F238E27FC236}">
                <a16:creationId xmlns:a16="http://schemas.microsoft.com/office/drawing/2014/main" id="{C243CE75-B0B3-FF48-840F-26132BE5665B}"/>
              </a:ext>
            </a:extLst>
          </p:cNvPr>
          <p:cNvSpPr txBox="1">
            <a:spLocks noChangeArrowheads="1"/>
          </p:cNvSpPr>
          <p:nvPr/>
        </p:nvSpPr>
        <p:spPr bwMode="auto">
          <a:xfrm>
            <a:off x="0" y="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i="1">
                <a:latin typeface="Times" pitchFamily="2" charset="0"/>
              </a:rPr>
              <a:t>Garcinia </a:t>
            </a:r>
            <a:r>
              <a:rPr lang="en-US" altLang="en-US" sz="2400">
                <a:latin typeface="Times" pitchFamily="2" charset="0"/>
              </a:rPr>
              <a:t> - largely Old World, including the  </a:t>
            </a:r>
            <a:r>
              <a:rPr lang="en-US" altLang="en-US" sz="2400" i="1">
                <a:latin typeface="Times" pitchFamily="2" charset="0"/>
              </a:rPr>
              <a:t>mangosteen</a:t>
            </a:r>
          </a:p>
        </p:txBody>
      </p:sp>
      <p:pic>
        <p:nvPicPr>
          <p:cNvPr id="54275" name="Picture 1">
            <a:extLst>
              <a:ext uri="{FF2B5EF4-FFF2-40B4-BE49-F238E27FC236}">
                <a16:creationId xmlns:a16="http://schemas.microsoft.com/office/drawing/2014/main" id="{04C4E15D-226B-4140-987D-03699A0690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0600" y="3886200"/>
            <a:ext cx="3073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2138FB3D-7881-9941-96EB-A9D10E6624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97A0C48-4AB8-8244-8496-10282614C154}"/>
              </a:ext>
            </a:extLst>
          </p:cNvPr>
          <p:cNvSpPr txBox="1"/>
          <p:nvPr/>
        </p:nvSpPr>
        <p:spPr>
          <a:xfrm>
            <a:off x="609600" y="381000"/>
            <a:ext cx="8096888" cy="6494085"/>
          </a:xfrm>
          <a:prstGeom prst="rect">
            <a:avLst/>
          </a:prstGeom>
          <a:noFill/>
        </p:spPr>
        <p:txBody>
          <a:bodyPr wrap="none">
            <a:spAutoFit/>
          </a:bodyPr>
          <a:lstStyle/>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KEY CHARACTERS for the CLUSIACEAE</a:t>
            </a: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Opposite simple leaves</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Latex, often yellow</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Petioles hide shoot apex</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Numerous stamens</a:t>
            </a: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Styles absent</a:t>
            </a: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a:p>
            <a:pPr>
              <a:defRPr/>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                   </a:t>
            </a:r>
            <a:r>
              <a:rPr lang="en-US" sz="3200" b="1" i="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rPr>
              <a:t>Calophyllum</a:t>
            </a:r>
            <a:endParaRPr lang="en-US" sz="32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4">
                    <a:satMod val="175000"/>
                    <a:alpha val="40000"/>
                  </a:schemeClr>
                </a:glow>
                <a:outerShdw blurRad="50800" dist="40000" dir="5400000" algn="tl" rotWithShape="0">
                  <a:srgbClr val="000000">
                    <a:shade val="5000"/>
                    <a:satMod val="120000"/>
                    <a:alpha val="33000"/>
                  </a:srgbClr>
                </a:outerShdw>
              </a:effectLst>
              <a:latin typeface="Times" charset="0"/>
              <a:ea typeface="ヒラギノ角ゴ Pro W3" charset="0"/>
              <a:cs typeface="ヒラギノ角ゴ Pro W3"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7C15C-338C-D344-BBD9-7FBC9235DB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33400"/>
            <a:ext cx="5334000" cy="558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nedrawing, fabric&#10;&#10;Description automatically generated">
            <a:extLst>
              <a:ext uri="{FF2B5EF4-FFF2-40B4-BE49-F238E27FC236}">
                <a16:creationId xmlns:a16="http://schemas.microsoft.com/office/drawing/2014/main" id="{94F2FBC4-7940-DE47-B813-0947228242F3}"/>
              </a:ext>
            </a:extLst>
          </p:cNvPr>
          <p:cNvPicPr>
            <a:picLocks noChangeAspect="1"/>
          </p:cNvPicPr>
          <p:nvPr/>
        </p:nvPicPr>
        <p:blipFill rotWithShape="1">
          <a:blip r:embed="rId2"/>
          <a:srcRect t="25429" r="9091" b="20810"/>
          <a:stretch/>
        </p:blipFill>
        <p:spPr>
          <a:xfrm>
            <a:off x="2642616" y="857257"/>
            <a:ext cx="6501384" cy="5143493"/>
          </a:xfrm>
          <a:prstGeom prst="rect">
            <a:avLst/>
          </a:prstGeom>
        </p:spPr>
      </p:pic>
      <p:sp>
        <p:nvSpPr>
          <p:cNvPr id="2" name="Title 1">
            <a:extLst>
              <a:ext uri="{FF2B5EF4-FFF2-40B4-BE49-F238E27FC236}">
                <a16:creationId xmlns:a16="http://schemas.microsoft.com/office/drawing/2014/main" id="{A393311D-B63C-1148-AAA1-C495EF327CF9}"/>
              </a:ext>
            </a:extLst>
          </p:cNvPr>
          <p:cNvSpPr>
            <a:spLocks noGrp="1"/>
          </p:cNvSpPr>
          <p:nvPr>
            <p:ph type="ctrTitle"/>
          </p:nvPr>
        </p:nvSpPr>
        <p:spPr>
          <a:xfrm>
            <a:off x="358486" y="1699022"/>
            <a:ext cx="3017520" cy="2403101"/>
          </a:xfrm>
        </p:spPr>
        <p:txBody>
          <a:bodyPr anchor="b">
            <a:normAutofit/>
          </a:bodyPr>
          <a:lstStyle/>
          <a:p>
            <a:pPr algn="l"/>
            <a:r>
              <a:rPr lang="en-US" sz="2775" b="1" dirty="0" err="1"/>
              <a:t>Clusiaceae</a:t>
            </a:r>
            <a:r>
              <a:rPr lang="en-US" sz="2775" dirty="0"/>
              <a:t>: Investigating Classification Methods within the genus </a:t>
            </a:r>
            <a:r>
              <a:rPr lang="en-US" sz="2775" i="1" dirty="0"/>
              <a:t>Tovomita</a:t>
            </a:r>
          </a:p>
        </p:txBody>
      </p:sp>
      <p:sp>
        <p:nvSpPr>
          <p:cNvPr id="8" name="TextBox 7">
            <a:extLst>
              <a:ext uri="{FF2B5EF4-FFF2-40B4-BE49-F238E27FC236}">
                <a16:creationId xmlns:a16="http://schemas.microsoft.com/office/drawing/2014/main" id="{7C1009FD-B0F3-9648-8CBA-63ADA55BAD29}"/>
              </a:ext>
            </a:extLst>
          </p:cNvPr>
          <p:cNvSpPr txBox="1"/>
          <p:nvPr/>
        </p:nvSpPr>
        <p:spPr>
          <a:xfrm>
            <a:off x="352951" y="4413831"/>
            <a:ext cx="3083280" cy="646331"/>
          </a:xfrm>
          <a:prstGeom prst="rect">
            <a:avLst/>
          </a:prstGeom>
          <a:noFill/>
        </p:spPr>
        <p:txBody>
          <a:bodyPr wrap="none" rtlCol="0">
            <a:spAutoFit/>
          </a:bodyPr>
          <a:lstStyle/>
          <a:p>
            <a:r>
              <a:rPr lang="en-US" sz="1800" dirty="0">
                <a:solidFill>
                  <a:schemeClr val="tx1">
                    <a:lumMod val="50000"/>
                    <a:lumOff val="50000"/>
                  </a:schemeClr>
                </a:solidFill>
                <a:latin typeface="+mj-lt"/>
              </a:rPr>
              <a:t>Presenter: Kat O’Neill</a:t>
            </a:r>
          </a:p>
          <a:p>
            <a:r>
              <a:rPr lang="en-US" sz="1800" dirty="0">
                <a:solidFill>
                  <a:schemeClr val="tx1">
                    <a:lumMod val="50000"/>
                    <a:lumOff val="50000"/>
                  </a:schemeClr>
                </a:solidFill>
                <a:latin typeface="+mj-lt"/>
              </a:rPr>
              <a:t>Based on Marinho et al. (2021)</a:t>
            </a:r>
          </a:p>
        </p:txBody>
      </p:sp>
    </p:spTree>
    <p:extLst>
      <p:ext uri="{BB962C8B-B14F-4D97-AF65-F5344CB8AC3E}">
        <p14:creationId xmlns:p14="http://schemas.microsoft.com/office/powerpoint/2010/main" val="193936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08C89F12-6A35-A245-8DB4-78DA72F13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914400"/>
            <a:ext cx="44418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a:extLst>
              <a:ext uri="{FF2B5EF4-FFF2-40B4-BE49-F238E27FC236}">
                <a16:creationId xmlns:a16="http://schemas.microsoft.com/office/drawing/2014/main" id="{F256D594-3E39-4D47-BB83-590D3CAEC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057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D062D5EF-EB8A-1742-AA26-8B6947F7CF13}"/>
              </a:ext>
            </a:extLst>
          </p:cNvPr>
          <p:cNvSpPr txBox="1">
            <a:spLocks noChangeArrowheads="1"/>
          </p:cNvSpPr>
          <p:nvPr/>
        </p:nvSpPr>
        <p:spPr bwMode="auto">
          <a:xfrm>
            <a:off x="0" y="-7938"/>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Opposite simple leaves, latex (often yellow), petioles hide shoot apex, numerous stamens, styles absent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58F8-3261-8F45-9058-59C77AC7D39F}"/>
              </a:ext>
            </a:extLst>
          </p:cNvPr>
          <p:cNvSpPr>
            <a:spLocks noGrp="1"/>
          </p:cNvSpPr>
          <p:nvPr>
            <p:ph type="title"/>
          </p:nvPr>
        </p:nvSpPr>
        <p:spPr>
          <a:xfrm>
            <a:off x="836676" y="1268730"/>
            <a:ext cx="7626096" cy="884682"/>
          </a:xfrm>
        </p:spPr>
        <p:txBody>
          <a:bodyPr>
            <a:normAutofit/>
          </a:bodyPr>
          <a:lstStyle/>
          <a:p>
            <a:r>
              <a:rPr lang="en-US" sz="3000" b="1" dirty="0"/>
              <a:t>Abstract &amp; Background</a:t>
            </a:r>
          </a:p>
        </p:txBody>
      </p:sp>
      <p:sp>
        <p:nvSpPr>
          <p:cNvPr id="3" name="Content Placeholder 2">
            <a:extLst>
              <a:ext uri="{FF2B5EF4-FFF2-40B4-BE49-F238E27FC236}">
                <a16:creationId xmlns:a16="http://schemas.microsoft.com/office/drawing/2014/main" id="{665A433C-0EBF-9549-A30C-BC921689DECB}"/>
              </a:ext>
            </a:extLst>
          </p:cNvPr>
          <p:cNvSpPr>
            <a:spLocks noGrp="1"/>
          </p:cNvSpPr>
          <p:nvPr>
            <p:ph idx="1"/>
          </p:nvPr>
        </p:nvSpPr>
        <p:spPr>
          <a:xfrm>
            <a:off x="470138" y="2496915"/>
            <a:ext cx="6142329" cy="3127738"/>
          </a:xfrm>
        </p:spPr>
        <p:txBody>
          <a:bodyPr>
            <a:normAutofit lnSpcReduction="10000"/>
          </a:bodyPr>
          <a:lstStyle/>
          <a:p>
            <a:pPr marL="0" indent="0">
              <a:buNone/>
            </a:pPr>
            <a:r>
              <a:rPr lang="en-US" sz="1650" dirty="0">
                <a:latin typeface="+mj-lt"/>
              </a:rPr>
              <a:t>Takeaways:</a:t>
            </a:r>
          </a:p>
          <a:p>
            <a:r>
              <a:rPr lang="en-US" sz="1650" dirty="0">
                <a:latin typeface="+mj-lt"/>
              </a:rPr>
              <a:t>The current method of infrageneric classification for members of the genus</a:t>
            </a:r>
            <a:r>
              <a:rPr lang="en-US" sz="1650" i="1" dirty="0">
                <a:latin typeface="+mj-lt"/>
              </a:rPr>
              <a:t> Tovomita</a:t>
            </a:r>
            <a:r>
              <a:rPr lang="en-US" sz="1650" dirty="0">
                <a:latin typeface="+mj-lt"/>
              </a:rPr>
              <a:t> is based on the abundance of secondary veins near the leaf margin, and whether or not the veins are arcuate.</a:t>
            </a:r>
          </a:p>
          <a:p>
            <a:r>
              <a:rPr lang="en-US" sz="1650" dirty="0">
                <a:latin typeface="+mj-lt"/>
              </a:rPr>
              <a:t>Classification based on leaf venation is not supported by the phylogeny of </a:t>
            </a:r>
            <a:r>
              <a:rPr lang="en-US" sz="1650" i="1" dirty="0">
                <a:latin typeface="+mj-lt"/>
              </a:rPr>
              <a:t>Tovomita</a:t>
            </a:r>
            <a:r>
              <a:rPr lang="en-US" sz="1650" dirty="0">
                <a:latin typeface="+mj-lt"/>
              </a:rPr>
              <a:t> based on molecular data.</a:t>
            </a:r>
          </a:p>
          <a:p>
            <a:r>
              <a:rPr lang="en-US" sz="1650" dirty="0">
                <a:latin typeface="+mj-lt"/>
              </a:rPr>
              <a:t>Based on the authors’ findings, the taxonomic character of carpel number appears to be more phylogenetically significant than that of leaf venation.</a:t>
            </a:r>
          </a:p>
          <a:p>
            <a:r>
              <a:rPr lang="en-US" sz="1650" dirty="0">
                <a:latin typeface="+mj-lt"/>
              </a:rPr>
              <a:t>The correlation between geographic distribution and clade affiliation suggests some groups within </a:t>
            </a:r>
            <a:r>
              <a:rPr lang="en-US" sz="1650" i="1" dirty="0">
                <a:latin typeface="+mj-lt"/>
              </a:rPr>
              <a:t>Tovomita</a:t>
            </a:r>
            <a:r>
              <a:rPr lang="en-US" sz="1650" i="1" dirty="0"/>
              <a:t> </a:t>
            </a:r>
            <a:r>
              <a:rPr lang="en-US" sz="1650" dirty="0">
                <a:latin typeface="+mj-lt"/>
              </a:rPr>
              <a:t>are confined to one of two habitats: Amazon or Atlantic forests.</a:t>
            </a:r>
          </a:p>
          <a:p>
            <a:endParaRPr lang="en-US" sz="1650" dirty="0">
              <a:latin typeface="+mj-lt"/>
            </a:endParaRPr>
          </a:p>
          <a:p>
            <a:endParaRPr lang="en-US" sz="1650" dirty="0">
              <a:latin typeface="+mj-lt"/>
            </a:endParaRPr>
          </a:p>
          <a:p>
            <a:pPr marL="0" indent="0">
              <a:buNone/>
            </a:pPr>
            <a:endParaRPr lang="en-US" sz="1650" dirty="0"/>
          </a:p>
        </p:txBody>
      </p:sp>
      <p:pic>
        <p:nvPicPr>
          <p:cNvPr id="5" name="Picture 4">
            <a:extLst>
              <a:ext uri="{FF2B5EF4-FFF2-40B4-BE49-F238E27FC236}">
                <a16:creationId xmlns:a16="http://schemas.microsoft.com/office/drawing/2014/main" id="{A3863A46-843A-024F-86B8-F012E1480DB9}"/>
              </a:ext>
            </a:extLst>
          </p:cNvPr>
          <p:cNvPicPr>
            <a:picLocks noChangeAspect="1"/>
          </p:cNvPicPr>
          <p:nvPr/>
        </p:nvPicPr>
        <p:blipFill>
          <a:blip r:embed="rId2"/>
          <a:stretch>
            <a:fillRect/>
          </a:stretch>
        </p:blipFill>
        <p:spPr>
          <a:xfrm>
            <a:off x="6656998" y="1006001"/>
            <a:ext cx="1698417" cy="2435754"/>
          </a:xfrm>
          <a:prstGeom prst="rect">
            <a:avLst/>
          </a:prstGeom>
        </p:spPr>
      </p:pic>
      <p:pic>
        <p:nvPicPr>
          <p:cNvPr id="7" name="Picture 6" descr="A close up of a leaf&#10;&#10;Description automatically generated with medium confidence">
            <a:extLst>
              <a:ext uri="{FF2B5EF4-FFF2-40B4-BE49-F238E27FC236}">
                <a16:creationId xmlns:a16="http://schemas.microsoft.com/office/drawing/2014/main" id="{02291504-EFB0-184D-B28D-77F1ECCFAF80}"/>
              </a:ext>
            </a:extLst>
          </p:cNvPr>
          <p:cNvPicPr>
            <a:picLocks noChangeAspect="1"/>
          </p:cNvPicPr>
          <p:nvPr/>
        </p:nvPicPr>
        <p:blipFill>
          <a:blip r:embed="rId3"/>
          <a:stretch>
            <a:fillRect/>
          </a:stretch>
        </p:blipFill>
        <p:spPr>
          <a:xfrm>
            <a:off x="7353035" y="3246291"/>
            <a:ext cx="1603639" cy="2480711"/>
          </a:xfrm>
          <a:prstGeom prst="rect">
            <a:avLst/>
          </a:prstGeom>
        </p:spPr>
      </p:pic>
    </p:spTree>
    <p:extLst>
      <p:ext uri="{BB962C8B-B14F-4D97-AF65-F5344CB8AC3E}">
        <p14:creationId xmlns:p14="http://schemas.microsoft.com/office/powerpoint/2010/main" val="110718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p:tgtEl>
                                          <p:spTgt spid="5"/>
                                        </p:tgtEl>
                                        <p:attrNameLst>
                                          <p:attrName>ppt_y</p:attrName>
                                        </p:attrNameLst>
                                      </p:cBhvr>
                                      <p:tavLst>
                                        <p:tav tm="0">
                                          <p:val>
                                            <p:strVal val="#ppt_y+#ppt_h*1.125000"/>
                                          </p:val>
                                        </p:tav>
                                        <p:tav tm="100000">
                                          <p:val>
                                            <p:strVal val="#ppt_y"/>
                                          </p:val>
                                        </p:tav>
                                      </p:tavLst>
                                    </p:anim>
                                    <p:animEffect transition="in" filter="wipe(up)">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p:tgtEl>
                                          <p:spTgt spid="7"/>
                                        </p:tgtEl>
                                        <p:attrNameLst>
                                          <p:attrName>ppt_y</p:attrName>
                                        </p:attrNameLst>
                                      </p:cBhvr>
                                      <p:tavLst>
                                        <p:tav tm="0">
                                          <p:val>
                                            <p:strVal val="#ppt_y+#ppt_h*1.125000"/>
                                          </p:val>
                                        </p:tav>
                                        <p:tav tm="100000">
                                          <p:val>
                                            <p:strVal val="#ppt_y"/>
                                          </p:val>
                                        </p:tav>
                                      </p:tavLst>
                                    </p:anim>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001BD034-4177-574C-B5A9-17B02D63FE36}"/>
              </a:ext>
            </a:extLst>
          </p:cNvPr>
          <p:cNvPicPr>
            <a:picLocks noChangeAspect="1"/>
          </p:cNvPicPr>
          <p:nvPr/>
        </p:nvPicPr>
        <p:blipFill>
          <a:blip r:embed="rId2"/>
          <a:stretch>
            <a:fillRect/>
          </a:stretch>
        </p:blipFill>
        <p:spPr>
          <a:xfrm>
            <a:off x="545016" y="1066800"/>
            <a:ext cx="4457700" cy="4724400"/>
          </a:xfrm>
          <a:prstGeom prst="rect">
            <a:avLst/>
          </a:prstGeom>
        </p:spPr>
      </p:pic>
      <p:pic>
        <p:nvPicPr>
          <p:cNvPr id="7" name="Picture 6" descr="A close-up of a flower&#10;&#10;Description automatically generated with medium confidence">
            <a:extLst>
              <a:ext uri="{FF2B5EF4-FFF2-40B4-BE49-F238E27FC236}">
                <a16:creationId xmlns:a16="http://schemas.microsoft.com/office/drawing/2014/main" id="{2D7A2CEB-EB04-9349-A7CC-A112BE90A444}"/>
              </a:ext>
            </a:extLst>
          </p:cNvPr>
          <p:cNvPicPr>
            <a:picLocks noChangeAspect="1"/>
          </p:cNvPicPr>
          <p:nvPr/>
        </p:nvPicPr>
        <p:blipFill>
          <a:blip r:embed="rId3"/>
          <a:stretch>
            <a:fillRect/>
          </a:stretch>
        </p:blipFill>
        <p:spPr>
          <a:xfrm>
            <a:off x="5156192" y="3756368"/>
            <a:ext cx="1796187" cy="1342332"/>
          </a:xfrm>
          <a:prstGeom prst="rect">
            <a:avLst/>
          </a:prstGeom>
        </p:spPr>
      </p:pic>
      <p:pic>
        <p:nvPicPr>
          <p:cNvPr id="9" name="Picture 8" descr="A picture containing indoor, orange, vegetable&#10;&#10;Description automatically generated">
            <a:extLst>
              <a:ext uri="{FF2B5EF4-FFF2-40B4-BE49-F238E27FC236}">
                <a16:creationId xmlns:a16="http://schemas.microsoft.com/office/drawing/2014/main" id="{7396BE0E-EF5D-2947-B489-10EC389112BD}"/>
              </a:ext>
            </a:extLst>
          </p:cNvPr>
          <p:cNvPicPr>
            <a:picLocks noChangeAspect="1"/>
          </p:cNvPicPr>
          <p:nvPr/>
        </p:nvPicPr>
        <p:blipFill>
          <a:blip r:embed="rId4"/>
          <a:stretch>
            <a:fillRect/>
          </a:stretch>
        </p:blipFill>
        <p:spPr>
          <a:xfrm>
            <a:off x="6952380" y="3758846"/>
            <a:ext cx="1791620" cy="1339854"/>
          </a:xfrm>
          <a:prstGeom prst="rect">
            <a:avLst/>
          </a:prstGeom>
        </p:spPr>
      </p:pic>
      <p:sp>
        <p:nvSpPr>
          <p:cNvPr id="10" name="TextBox 9">
            <a:extLst>
              <a:ext uri="{FF2B5EF4-FFF2-40B4-BE49-F238E27FC236}">
                <a16:creationId xmlns:a16="http://schemas.microsoft.com/office/drawing/2014/main" id="{0AE139F0-C98F-9140-BB92-E5FE255E86F2}"/>
              </a:ext>
            </a:extLst>
          </p:cNvPr>
          <p:cNvSpPr txBox="1"/>
          <p:nvPr/>
        </p:nvSpPr>
        <p:spPr>
          <a:xfrm>
            <a:off x="5121697" y="3499133"/>
            <a:ext cx="4296048" cy="369332"/>
          </a:xfrm>
          <a:prstGeom prst="rect">
            <a:avLst/>
          </a:prstGeom>
          <a:noFill/>
        </p:spPr>
        <p:txBody>
          <a:bodyPr wrap="none" rtlCol="0">
            <a:spAutoFit/>
          </a:bodyPr>
          <a:lstStyle/>
          <a:p>
            <a:r>
              <a:rPr lang="en-US" sz="1800" dirty="0">
                <a:latin typeface="+mj-lt"/>
              </a:rPr>
              <a:t>Features unique to the Atlantic forest clade:</a:t>
            </a:r>
          </a:p>
        </p:txBody>
      </p:sp>
      <p:cxnSp>
        <p:nvCxnSpPr>
          <p:cNvPr id="12" name="Straight Arrow Connector 11">
            <a:extLst>
              <a:ext uri="{FF2B5EF4-FFF2-40B4-BE49-F238E27FC236}">
                <a16:creationId xmlns:a16="http://schemas.microsoft.com/office/drawing/2014/main" id="{02E29B31-0CD2-124C-A7EF-BDBDD5C7A350}"/>
              </a:ext>
            </a:extLst>
          </p:cNvPr>
          <p:cNvCxnSpPr>
            <a:cxnSpLocks/>
          </p:cNvCxnSpPr>
          <p:nvPr/>
        </p:nvCxnSpPr>
        <p:spPr>
          <a:xfrm>
            <a:off x="4326467" y="3637633"/>
            <a:ext cx="779088" cy="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231D5F2-A0C0-0349-AF2C-C84C086D35C2}"/>
              </a:ext>
            </a:extLst>
          </p:cNvPr>
          <p:cNvSpPr txBox="1"/>
          <p:nvPr/>
        </p:nvSpPr>
        <p:spPr>
          <a:xfrm>
            <a:off x="5105555" y="5098699"/>
            <a:ext cx="897312" cy="577081"/>
          </a:xfrm>
          <a:prstGeom prst="rect">
            <a:avLst/>
          </a:prstGeom>
          <a:noFill/>
        </p:spPr>
        <p:txBody>
          <a:bodyPr wrap="square" rtlCol="0">
            <a:spAutoFit/>
          </a:bodyPr>
          <a:lstStyle/>
          <a:p>
            <a:r>
              <a:rPr lang="en-US" sz="1050" dirty="0">
                <a:latin typeface="+mj-lt"/>
              </a:rPr>
              <a:t>Reddish petiole of young leaves</a:t>
            </a:r>
          </a:p>
        </p:txBody>
      </p:sp>
      <p:sp>
        <p:nvSpPr>
          <p:cNvPr id="14" name="TextBox 13">
            <a:extLst>
              <a:ext uri="{FF2B5EF4-FFF2-40B4-BE49-F238E27FC236}">
                <a16:creationId xmlns:a16="http://schemas.microsoft.com/office/drawing/2014/main" id="{6EA37CAC-1AD4-D14A-9D5B-91AB1413C7DD}"/>
              </a:ext>
            </a:extLst>
          </p:cNvPr>
          <p:cNvSpPr txBox="1"/>
          <p:nvPr/>
        </p:nvSpPr>
        <p:spPr>
          <a:xfrm>
            <a:off x="6055067" y="5098699"/>
            <a:ext cx="897312" cy="738664"/>
          </a:xfrm>
          <a:prstGeom prst="rect">
            <a:avLst/>
          </a:prstGeom>
          <a:noFill/>
        </p:spPr>
        <p:txBody>
          <a:bodyPr wrap="square" rtlCol="0">
            <a:spAutoFit/>
          </a:bodyPr>
          <a:lstStyle/>
          <a:p>
            <a:r>
              <a:rPr lang="en-US" sz="1050" dirty="0">
                <a:latin typeface="+mj-lt"/>
              </a:rPr>
              <a:t>Inflorescence is a dichasial cyme</a:t>
            </a:r>
          </a:p>
        </p:txBody>
      </p:sp>
      <p:sp>
        <p:nvSpPr>
          <p:cNvPr id="15" name="TextBox 14">
            <a:extLst>
              <a:ext uri="{FF2B5EF4-FFF2-40B4-BE49-F238E27FC236}">
                <a16:creationId xmlns:a16="http://schemas.microsoft.com/office/drawing/2014/main" id="{A35A01B4-AEDE-D547-B66E-1E6B10E4BC0A}"/>
              </a:ext>
            </a:extLst>
          </p:cNvPr>
          <p:cNvSpPr txBox="1"/>
          <p:nvPr/>
        </p:nvSpPr>
        <p:spPr>
          <a:xfrm>
            <a:off x="6952379" y="5075620"/>
            <a:ext cx="769059" cy="738664"/>
          </a:xfrm>
          <a:prstGeom prst="rect">
            <a:avLst/>
          </a:prstGeom>
          <a:noFill/>
        </p:spPr>
        <p:txBody>
          <a:bodyPr wrap="square" rtlCol="0">
            <a:spAutoFit/>
          </a:bodyPr>
          <a:lstStyle/>
          <a:p>
            <a:r>
              <a:rPr lang="en-US" sz="1050" dirty="0">
                <a:latin typeface="+mj-lt"/>
              </a:rPr>
              <a:t>Stigmas are sessile or nearly  sessile</a:t>
            </a:r>
          </a:p>
        </p:txBody>
      </p:sp>
      <p:sp>
        <p:nvSpPr>
          <p:cNvPr id="16" name="TextBox 15">
            <a:extLst>
              <a:ext uri="{FF2B5EF4-FFF2-40B4-BE49-F238E27FC236}">
                <a16:creationId xmlns:a16="http://schemas.microsoft.com/office/drawing/2014/main" id="{50AB330E-4B74-5245-85CF-1B8FD8BBD90A}"/>
              </a:ext>
            </a:extLst>
          </p:cNvPr>
          <p:cNvSpPr txBox="1"/>
          <p:nvPr/>
        </p:nvSpPr>
        <p:spPr>
          <a:xfrm>
            <a:off x="7848189" y="5075620"/>
            <a:ext cx="897312" cy="577081"/>
          </a:xfrm>
          <a:prstGeom prst="rect">
            <a:avLst/>
          </a:prstGeom>
          <a:noFill/>
        </p:spPr>
        <p:txBody>
          <a:bodyPr wrap="square" rtlCol="0">
            <a:spAutoFit/>
          </a:bodyPr>
          <a:lstStyle/>
          <a:p>
            <a:r>
              <a:rPr lang="en-US" sz="1050" dirty="0">
                <a:latin typeface="+mj-lt"/>
              </a:rPr>
              <a:t>Fruits with smooth epicarps</a:t>
            </a:r>
          </a:p>
        </p:txBody>
      </p:sp>
      <p:sp>
        <p:nvSpPr>
          <p:cNvPr id="17" name="TextBox 16">
            <a:extLst>
              <a:ext uri="{FF2B5EF4-FFF2-40B4-BE49-F238E27FC236}">
                <a16:creationId xmlns:a16="http://schemas.microsoft.com/office/drawing/2014/main" id="{9C456135-CD28-424E-B81C-119175287B17}"/>
              </a:ext>
            </a:extLst>
          </p:cNvPr>
          <p:cNvSpPr txBox="1"/>
          <p:nvPr/>
        </p:nvSpPr>
        <p:spPr>
          <a:xfrm>
            <a:off x="5002716" y="1113170"/>
            <a:ext cx="2537233" cy="369332"/>
          </a:xfrm>
          <a:prstGeom prst="rect">
            <a:avLst/>
          </a:prstGeom>
          <a:noFill/>
        </p:spPr>
        <p:txBody>
          <a:bodyPr wrap="none" rtlCol="0">
            <a:spAutoFit/>
          </a:bodyPr>
          <a:lstStyle/>
          <a:p>
            <a:r>
              <a:rPr lang="en-US" sz="1800" i="1" dirty="0">
                <a:latin typeface="+mj-lt"/>
              </a:rPr>
              <a:t>Tovomita</a:t>
            </a:r>
            <a:r>
              <a:rPr lang="en-US" sz="1800" dirty="0">
                <a:latin typeface="+mj-lt"/>
              </a:rPr>
              <a:t> genus features:</a:t>
            </a:r>
          </a:p>
        </p:txBody>
      </p:sp>
      <p:pic>
        <p:nvPicPr>
          <p:cNvPr id="19" name="Picture 18" descr="A picture containing text, tree, wood&#10;&#10;Description automatically generated">
            <a:extLst>
              <a:ext uri="{FF2B5EF4-FFF2-40B4-BE49-F238E27FC236}">
                <a16:creationId xmlns:a16="http://schemas.microsoft.com/office/drawing/2014/main" id="{FD01541F-C12B-EC4B-AF31-1E44767DB736}"/>
              </a:ext>
            </a:extLst>
          </p:cNvPr>
          <p:cNvPicPr>
            <a:picLocks noChangeAspect="1"/>
          </p:cNvPicPr>
          <p:nvPr/>
        </p:nvPicPr>
        <p:blipFill>
          <a:blip r:embed="rId5"/>
          <a:stretch>
            <a:fillRect/>
          </a:stretch>
        </p:blipFill>
        <p:spPr>
          <a:xfrm>
            <a:off x="5156192" y="1413250"/>
            <a:ext cx="1780482" cy="1326152"/>
          </a:xfrm>
          <a:prstGeom prst="rect">
            <a:avLst/>
          </a:prstGeom>
        </p:spPr>
      </p:pic>
      <p:pic>
        <p:nvPicPr>
          <p:cNvPr id="21" name="Picture 20" descr="A picture containing vegetable, plant&#10;&#10;Description automatically generated">
            <a:extLst>
              <a:ext uri="{FF2B5EF4-FFF2-40B4-BE49-F238E27FC236}">
                <a16:creationId xmlns:a16="http://schemas.microsoft.com/office/drawing/2014/main" id="{752D791B-28B9-D649-91FC-5037920A60D5}"/>
              </a:ext>
            </a:extLst>
          </p:cNvPr>
          <p:cNvPicPr>
            <a:picLocks noChangeAspect="1"/>
          </p:cNvPicPr>
          <p:nvPr/>
        </p:nvPicPr>
        <p:blipFill>
          <a:blip r:embed="rId6"/>
          <a:stretch>
            <a:fillRect/>
          </a:stretch>
        </p:blipFill>
        <p:spPr>
          <a:xfrm>
            <a:off x="6944979" y="1413249"/>
            <a:ext cx="1780483" cy="1322765"/>
          </a:xfrm>
          <a:prstGeom prst="rect">
            <a:avLst/>
          </a:prstGeom>
        </p:spPr>
      </p:pic>
      <p:sp>
        <p:nvSpPr>
          <p:cNvPr id="22" name="TextBox 21">
            <a:extLst>
              <a:ext uri="{FF2B5EF4-FFF2-40B4-BE49-F238E27FC236}">
                <a16:creationId xmlns:a16="http://schemas.microsoft.com/office/drawing/2014/main" id="{F3ED66B9-9BE2-714D-80B5-FC3A123EFE1F}"/>
              </a:ext>
            </a:extLst>
          </p:cNvPr>
          <p:cNvSpPr txBox="1"/>
          <p:nvPr/>
        </p:nvSpPr>
        <p:spPr>
          <a:xfrm>
            <a:off x="5105554" y="2754356"/>
            <a:ext cx="888212" cy="738664"/>
          </a:xfrm>
          <a:prstGeom prst="rect">
            <a:avLst/>
          </a:prstGeom>
          <a:noFill/>
        </p:spPr>
        <p:txBody>
          <a:bodyPr wrap="square" rtlCol="0">
            <a:spAutoFit/>
          </a:bodyPr>
          <a:lstStyle/>
          <a:p>
            <a:r>
              <a:rPr lang="en-US" sz="1050" dirty="0">
                <a:latin typeface="+mj-lt"/>
              </a:rPr>
              <a:t>Tree life form (may also be a shrub)</a:t>
            </a:r>
          </a:p>
        </p:txBody>
      </p:sp>
      <p:sp>
        <p:nvSpPr>
          <p:cNvPr id="24" name="TextBox 23">
            <a:extLst>
              <a:ext uri="{FF2B5EF4-FFF2-40B4-BE49-F238E27FC236}">
                <a16:creationId xmlns:a16="http://schemas.microsoft.com/office/drawing/2014/main" id="{DEBA54AD-0582-814B-B91F-9C1BC9614D97}"/>
              </a:ext>
            </a:extLst>
          </p:cNvPr>
          <p:cNvSpPr txBox="1"/>
          <p:nvPr/>
        </p:nvSpPr>
        <p:spPr>
          <a:xfrm>
            <a:off x="6054286" y="2748806"/>
            <a:ext cx="882389" cy="738664"/>
          </a:xfrm>
          <a:prstGeom prst="rect">
            <a:avLst/>
          </a:prstGeom>
          <a:noFill/>
        </p:spPr>
        <p:txBody>
          <a:bodyPr wrap="square" rtlCol="0">
            <a:spAutoFit/>
          </a:bodyPr>
          <a:lstStyle/>
          <a:p>
            <a:r>
              <a:rPr lang="en-US" sz="1050" dirty="0">
                <a:latin typeface="+mj-lt"/>
              </a:rPr>
              <a:t>Reddish cortex with yellow latex secretions</a:t>
            </a:r>
          </a:p>
        </p:txBody>
      </p:sp>
      <p:sp>
        <p:nvSpPr>
          <p:cNvPr id="25" name="TextBox 24">
            <a:extLst>
              <a:ext uri="{FF2B5EF4-FFF2-40B4-BE49-F238E27FC236}">
                <a16:creationId xmlns:a16="http://schemas.microsoft.com/office/drawing/2014/main" id="{D3107944-0F45-CB40-81E2-6CFC7CD9A45B}"/>
              </a:ext>
            </a:extLst>
          </p:cNvPr>
          <p:cNvSpPr txBox="1"/>
          <p:nvPr/>
        </p:nvSpPr>
        <p:spPr>
          <a:xfrm>
            <a:off x="6934825" y="2747959"/>
            <a:ext cx="898094" cy="577081"/>
          </a:xfrm>
          <a:prstGeom prst="rect">
            <a:avLst/>
          </a:prstGeom>
          <a:noFill/>
        </p:spPr>
        <p:txBody>
          <a:bodyPr wrap="square" rtlCol="0">
            <a:spAutoFit/>
          </a:bodyPr>
          <a:lstStyle/>
          <a:p>
            <a:r>
              <a:rPr lang="en-US" sz="1050" dirty="0">
                <a:latin typeface="+mj-lt"/>
              </a:rPr>
              <a:t>Terminal inflorescence</a:t>
            </a:r>
          </a:p>
        </p:txBody>
      </p:sp>
      <p:sp>
        <p:nvSpPr>
          <p:cNvPr id="26" name="TextBox 25">
            <a:extLst>
              <a:ext uri="{FF2B5EF4-FFF2-40B4-BE49-F238E27FC236}">
                <a16:creationId xmlns:a16="http://schemas.microsoft.com/office/drawing/2014/main" id="{B7BA6376-73CE-4D49-A27E-FCA59D51CABD}"/>
              </a:ext>
            </a:extLst>
          </p:cNvPr>
          <p:cNvSpPr txBox="1"/>
          <p:nvPr/>
        </p:nvSpPr>
        <p:spPr>
          <a:xfrm>
            <a:off x="7832918" y="2747959"/>
            <a:ext cx="898094" cy="577081"/>
          </a:xfrm>
          <a:prstGeom prst="rect">
            <a:avLst/>
          </a:prstGeom>
          <a:noFill/>
        </p:spPr>
        <p:txBody>
          <a:bodyPr wrap="square" rtlCol="0">
            <a:spAutoFit/>
          </a:bodyPr>
          <a:lstStyle/>
          <a:p>
            <a:r>
              <a:rPr lang="en-US" sz="1050" dirty="0">
                <a:latin typeface="+mj-lt"/>
              </a:rPr>
              <a:t>Sepals enclosing floral buds</a:t>
            </a:r>
          </a:p>
        </p:txBody>
      </p:sp>
    </p:spTree>
    <p:extLst>
      <p:ext uri="{BB962C8B-B14F-4D97-AF65-F5344CB8AC3E}">
        <p14:creationId xmlns:p14="http://schemas.microsoft.com/office/powerpoint/2010/main" val="3013771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650BFB03-456A-9C4F-B5B5-C85B9028928B}"/>
              </a:ext>
            </a:extLst>
          </p:cNvPr>
          <p:cNvPicPr>
            <a:picLocks noChangeAspect="1"/>
          </p:cNvPicPr>
          <p:nvPr/>
        </p:nvPicPr>
        <p:blipFill>
          <a:blip r:embed="rId2"/>
          <a:stretch>
            <a:fillRect/>
          </a:stretch>
        </p:blipFill>
        <p:spPr>
          <a:xfrm>
            <a:off x="0" y="953847"/>
            <a:ext cx="5419492" cy="4935608"/>
          </a:xfrm>
          <a:prstGeom prst="rect">
            <a:avLst/>
          </a:prstGeom>
        </p:spPr>
      </p:pic>
      <p:pic>
        <p:nvPicPr>
          <p:cNvPr id="9" name="Picture 8" descr="Text, letter&#10;&#10;Description automatically generated">
            <a:extLst>
              <a:ext uri="{FF2B5EF4-FFF2-40B4-BE49-F238E27FC236}">
                <a16:creationId xmlns:a16="http://schemas.microsoft.com/office/drawing/2014/main" id="{461A8221-6E94-0B4E-A7F6-B6C0FD758A10}"/>
              </a:ext>
            </a:extLst>
          </p:cNvPr>
          <p:cNvPicPr>
            <a:picLocks noChangeAspect="1"/>
          </p:cNvPicPr>
          <p:nvPr/>
        </p:nvPicPr>
        <p:blipFill rotWithShape="1">
          <a:blip r:embed="rId3"/>
          <a:srcRect r="45819" b="17572"/>
          <a:stretch/>
        </p:blipFill>
        <p:spPr>
          <a:xfrm>
            <a:off x="5314868" y="1212850"/>
            <a:ext cx="3442830" cy="2062219"/>
          </a:xfrm>
          <a:prstGeom prst="rect">
            <a:avLst/>
          </a:prstGeom>
        </p:spPr>
      </p:pic>
      <p:pic>
        <p:nvPicPr>
          <p:cNvPr id="11" name="Picture 10" descr="Text, letter&#10;&#10;Description automatically generated">
            <a:extLst>
              <a:ext uri="{FF2B5EF4-FFF2-40B4-BE49-F238E27FC236}">
                <a16:creationId xmlns:a16="http://schemas.microsoft.com/office/drawing/2014/main" id="{42844432-81DE-7148-B17B-2698BFDFA802}"/>
              </a:ext>
            </a:extLst>
          </p:cNvPr>
          <p:cNvPicPr>
            <a:picLocks noChangeAspect="1"/>
          </p:cNvPicPr>
          <p:nvPr/>
        </p:nvPicPr>
        <p:blipFill rotWithShape="1">
          <a:blip r:embed="rId3"/>
          <a:srcRect l="58437" t="25861" b="18710"/>
          <a:stretch/>
        </p:blipFill>
        <p:spPr>
          <a:xfrm>
            <a:off x="6570134" y="3192527"/>
            <a:ext cx="2510216" cy="1318051"/>
          </a:xfrm>
          <a:prstGeom prst="rect">
            <a:avLst/>
          </a:prstGeom>
        </p:spPr>
      </p:pic>
      <p:sp>
        <p:nvSpPr>
          <p:cNvPr id="12" name="TextBox 11">
            <a:extLst>
              <a:ext uri="{FF2B5EF4-FFF2-40B4-BE49-F238E27FC236}">
                <a16:creationId xmlns:a16="http://schemas.microsoft.com/office/drawing/2014/main" id="{387078D3-DC39-C045-9BA7-0DF8B29057ED}"/>
              </a:ext>
            </a:extLst>
          </p:cNvPr>
          <p:cNvSpPr txBox="1"/>
          <p:nvPr/>
        </p:nvSpPr>
        <p:spPr>
          <a:xfrm>
            <a:off x="4635850" y="4977667"/>
            <a:ext cx="4359833" cy="1004121"/>
          </a:xfrm>
          <a:prstGeom prst="rect">
            <a:avLst/>
          </a:prstGeom>
          <a:noFill/>
        </p:spPr>
        <p:txBody>
          <a:bodyPr wrap="square" rtlCol="0">
            <a:spAutoFit/>
          </a:bodyPr>
          <a:lstStyle/>
          <a:p>
            <a:r>
              <a:rPr lang="en-US" sz="825" dirty="0"/>
              <a:t>Fig. 3. Plastid genome trees of species of </a:t>
            </a:r>
            <a:r>
              <a:rPr lang="en-US" sz="825" i="1" dirty="0"/>
              <a:t>Tovomita</a:t>
            </a:r>
            <a:r>
              <a:rPr lang="en-US" sz="825" dirty="0"/>
              <a:t>. Support values are indicated above branches as follows: BI posterior probabilities (PP) and ML bootstrap percentage (BP). Branches with support values below 50% BP and 0.50 PP are collapsed. Clades A–D are discussed in the text. The asterisk in clade D of ML analysis indicates that clades D of ML and BI are not composed of the same species due to the absence of </a:t>
            </a:r>
            <a:r>
              <a:rPr lang="en-US" sz="825" i="1" dirty="0"/>
              <a:t>Tovomita</a:t>
            </a:r>
            <a:r>
              <a:rPr lang="en-US" sz="825" dirty="0"/>
              <a:t> longifolia in clade D of ML. </a:t>
            </a:r>
          </a:p>
          <a:p>
            <a:endParaRPr lang="en-US" sz="1800" dirty="0"/>
          </a:p>
        </p:txBody>
      </p:sp>
    </p:spTree>
    <p:extLst>
      <p:ext uri="{BB962C8B-B14F-4D97-AF65-F5344CB8AC3E}">
        <p14:creationId xmlns:p14="http://schemas.microsoft.com/office/powerpoint/2010/main" val="215789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650BFB03-456A-9C4F-B5B5-C85B9028928B}"/>
              </a:ext>
            </a:extLst>
          </p:cNvPr>
          <p:cNvPicPr>
            <a:picLocks noChangeAspect="1"/>
          </p:cNvPicPr>
          <p:nvPr/>
        </p:nvPicPr>
        <p:blipFill>
          <a:blip r:embed="rId2"/>
          <a:stretch>
            <a:fillRect/>
          </a:stretch>
        </p:blipFill>
        <p:spPr>
          <a:xfrm>
            <a:off x="0" y="961196"/>
            <a:ext cx="5419492" cy="4935608"/>
          </a:xfrm>
          <a:prstGeom prst="rect">
            <a:avLst/>
          </a:prstGeom>
        </p:spPr>
      </p:pic>
      <p:sp>
        <p:nvSpPr>
          <p:cNvPr id="2" name="Rectangle 1">
            <a:extLst>
              <a:ext uri="{FF2B5EF4-FFF2-40B4-BE49-F238E27FC236}">
                <a16:creationId xmlns:a16="http://schemas.microsoft.com/office/drawing/2014/main" id="{178D9109-7206-6A40-89A2-0D2D4D41D007}"/>
              </a:ext>
            </a:extLst>
          </p:cNvPr>
          <p:cNvSpPr/>
          <p:nvPr/>
        </p:nvSpPr>
        <p:spPr>
          <a:xfrm>
            <a:off x="1337733" y="1924050"/>
            <a:ext cx="990602" cy="821267"/>
          </a:xfrm>
          <a:prstGeom prst="rect">
            <a:avLst/>
          </a:prstGeom>
          <a:solidFill>
            <a:srgbClr val="61A2E7">
              <a:alpha val="25882"/>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E730D641-BEDA-7D4E-B419-176C2FC5B06B}"/>
              </a:ext>
            </a:extLst>
          </p:cNvPr>
          <p:cNvSpPr/>
          <p:nvPr/>
        </p:nvSpPr>
        <p:spPr>
          <a:xfrm>
            <a:off x="702734" y="2745317"/>
            <a:ext cx="1625600" cy="3151487"/>
          </a:xfrm>
          <a:prstGeom prst="rect">
            <a:avLst/>
          </a:prstGeom>
          <a:solidFill>
            <a:srgbClr val="00C300">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ECFEEC9C-BF24-8548-BD8D-28697CAAEC28}"/>
              </a:ext>
            </a:extLst>
          </p:cNvPr>
          <p:cNvSpPr/>
          <p:nvPr/>
        </p:nvSpPr>
        <p:spPr>
          <a:xfrm>
            <a:off x="3031069" y="1924050"/>
            <a:ext cx="990602" cy="821267"/>
          </a:xfrm>
          <a:prstGeom prst="rect">
            <a:avLst/>
          </a:prstGeom>
          <a:solidFill>
            <a:srgbClr val="61A2E7">
              <a:alpha val="25882"/>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61583566-67D6-F847-8AD3-B40BABED9217}"/>
              </a:ext>
            </a:extLst>
          </p:cNvPr>
          <p:cNvSpPr/>
          <p:nvPr/>
        </p:nvSpPr>
        <p:spPr>
          <a:xfrm>
            <a:off x="3077635" y="2745317"/>
            <a:ext cx="1494365" cy="3151487"/>
          </a:xfrm>
          <a:prstGeom prst="rect">
            <a:avLst/>
          </a:prstGeom>
          <a:solidFill>
            <a:srgbClr val="00C300">
              <a:alpha val="16863"/>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6">
                  <a:lumMod val="75000"/>
                </a:schemeClr>
              </a:solidFill>
            </a:endParaRPr>
          </a:p>
        </p:txBody>
      </p:sp>
      <p:sp>
        <p:nvSpPr>
          <p:cNvPr id="13" name="TextBox 12">
            <a:extLst>
              <a:ext uri="{FF2B5EF4-FFF2-40B4-BE49-F238E27FC236}">
                <a16:creationId xmlns:a16="http://schemas.microsoft.com/office/drawing/2014/main" id="{C3F7EC67-3C4E-7D4A-984E-C1EF9855125A}"/>
              </a:ext>
            </a:extLst>
          </p:cNvPr>
          <p:cNvSpPr txBox="1"/>
          <p:nvPr/>
        </p:nvSpPr>
        <p:spPr>
          <a:xfrm>
            <a:off x="5231107" y="2347616"/>
            <a:ext cx="3398543" cy="2031325"/>
          </a:xfrm>
          <a:prstGeom prst="rect">
            <a:avLst/>
          </a:prstGeom>
          <a:noFill/>
        </p:spPr>
        <p:txBody>
          <a:bodyPr wrap="square" rtlCol="0">
            <a:spAutoFit/>
          </a:bodyPr>
          <a:lstStyle/>
          <a:p>
            <a:r>
              <a:rPr lang="en-US" sz="1800" dirty="0">
                <a:latin typeface="+mj-lt"/>
              </a:rPr>
              <a:t>Both the Bayesian Inference and Maximum Likelihood analyses suggest the genus </a:t>
            </a:r>
            <a:r>
              <a:rPr lang="en-US" sz="1800" i="1" dirty="0">
                <a:latin typeface="+mj-lt"/>
              </a:rPr>
              <a:t>Tovomita</a:t>
            </a:r>
            <a:r>
              <a:rPr lang="en-US" sz="1800" dirty="0">
                <a:latin typeface="+mj-lt"/>
              </a:rPr>
              <a:t> is monophyletic and splits into two main clades, A and B. Included in Clade B are the subclades Clade C and Clade D.</a:t>
            </a:r>
          </a:p>
        </p:txBody>
      </p:sp>
      <p:sp>
        <p:nvSpPr>
          <p:cNvPr id="14" name="TextBox 13">
            <a:extLst>
              <a:ext uri="{FF2B5EF4-FFF2-40B4-BE49-F238E27FC236}">
                <a16:creationId xmlns:a16="http://schemas.microsoft.com/office/drawing/2014/main" id="{E35DD53B-1969-6240-B248-7AAB83DAA826}"/>
              </a:ext>
            </a:extLst>
          </p:cNvPr>
          <p:cNvSpPr txBox="1"/>
          <p:nvPr/>
        </p:nvSpPr>
        <p:spPr>
          <a:xfrm>
            <a:off x="4894555" y="3648235"/>
            <a:ext cx="3398543" cy="1200329"/>
          </a:xfrm>
          <a:prstGeom prst="rect">
            <a:avLst/>
          </a:prstGeom>
          <a:noFill/>
          <a:ln w="19050">
            <a:solidFill>
              <a:srgbClr val="0070C0"/>
            </a:solidFill>
          </a:ln>
        </p:spPr>
        <p:txBody>
          <a:bodyPr wrap="square" rtlCol="0">
            <a:spAutoFit/>
          </a:bodyPr>
          <a:lstStyle/>
          <a:p>
            <a:r>
              <a:rPr lang="en-US" sz="1800" dirty="0">
                <a:latin typeface="+mj-lt"/>
              </a:rPr>
              <a:t>Clade A is composed of one Amazon endemic species and one Amazon-Atlantic Disjunct species. All members are 4-carpellate.</a:t>
            </a:r>
          </a:p>
        </p:txBody>
      </p:sp>
      <p:pic>
        <p:nvPicPr>
          <p:cNvPr id="4" name="Picture 3">
            <a:extLst>
              <a:ext uri="{FF2B5EF4-FFF2-40B4-BE49-F238E27FC236}">
                <a16:creationId xmlns:a16="http://schemas.microsoft.com/office/drawing/2014/main" id="{F43B8035-59F0-C143-BB0C-B4B67344F2E8}"/>
              </a:ext>
            </a:extLst>
          </p:cNvPr>
          <p:cNvPicPr>
            <a:picLocks noChangeAspect="1"/>
          </p:cNvPicPr>
          <p:nvPr/>
        </p:nvPicPr>
        <p:blipFill>
          <a:blip r:embed="rId3"/>
          <a:stretch>
            <a:fillRect/>
          </a:stretch>
        </p:blipFill>
        <p:spPr>
          <a:xfrm>
            <a:off x="5412825" y="1026109"/>
            <a:ext cx="1174221" cy="1128884"/>
          </a:xfrm>
          <a:prstGeom prst="rect">
            <a:avLst/>
          </a:prstGeom>
        </p:spPr>
      </p:pic>
      <p:sp>
        <p:nvSpPr>
          <p:cNvPr id="15" name="TextBox 14">
            <a:extLst>
              <a:ext uri="{FF2B5EF4-FFF2-40B4-BE49-F238E27FC236}">
                <a16:creationId xmlns:a16="http://schemas.microsoft.com/office/drawing/2014/main" id="{7FE18AF9-61A8-6444-A08D-5FCBD9B1C2E1}"/>
              </a:ext>
            </a:extLst>
          </p:cNvPr>
          <p:cNvSpPr txBox="1"/>
          <p:nvPr/>
        </p:nvSpPr>
        <p:spPr>
          <a:xfrm>
            <a:off x="4894556" y="4590915"/>
            <a:ext cx="3546710" cy="1754326"/>
          </a:xfrm>
          <a:prstGeom prst="rect">
            <a:avLst/>
          </a:prstGeom>
          <a:noFill/>
          <a:ln w="19050">
            <a:solidFill>
              <a:schemeClr val="accent6">
                <a:lumMod val="75000"/>
              </a:schemeClr>
            </a:solidFill>
          </a:ln>
        </p:spPr>
        <p:txBody>
          <a:bodyPr wrap="square" rtlCol="0">
            <a:spAutoFit/>
          </a:bodyPr>
          <a:lstStyle/>
          <a:p>
            <a:r>
              <a:rPr lang="en-US" sz="1800" dirty="0">
                <a:latin typeface="+mj-lt"/>
              </a:rPr>
              <a:t>Clade B encompasses species of various geographic distribution. The majority of the clade is 4-carpellate, with several instances of 5-7 carpellate species evolving independently.</a:t>
            </a:r>
          </a:p>
        </p:txBody>
      </p:sp>
    </p:spTree>
    <p:extLst>
      <p:ext uri="{BB962C8B-B14F-4D97-AF65-F5344CB8AC3E}">
        <p14:creationId xmlns:p14="http://schemas.microsoft.com/office/powerpoint/2010/main" val="16817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P spid="13" grpId="0"/>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650BFB03-456A-9C4F-B5B5-C85B9028928B}"/>
              </a:ext>
            </a:extLst>
          </p:cNvPr>
          <p:cNvPicPr>
            <a:picLocks noChangeAspect="1"/>
          </p:cNvPicPr>
          <p:nvPr/>
        </p:nvPicPr>
        <p:blipFill>
          <a:blip r:embed="rId2"/>
          <a:stretch>
            <a:fillRect/>
          </a:stretch>
        </p:blipFill>
        <p:spPr>
          <a:xfrm>
            <a:off x="0" y="953847"/>
            <a:ext cx="5419492" cy="4935608"/>
          </a:xfrm>
          <a:prstGeom prst="rect">
            <a:avLst/>
          </a:prstGeom>
        </p:spPr>
      </p:pic>
      <p:sp>
        <p:nvSpPr>
          <p:cNvPr id="4" name="Rectangle 3">
            <a:extLst>
              <a:ext uri="{FF2B5EF4-FFF2-40B4-BE49-F238E27FC236}">
                <a16:creationId xmlns:a16="http://schemas.microsoft.com/office/drawing/2014/main" id="{4075FA4A-4485-7B45-B061-45CC47CFC8D8}"/>
              </a:ext>
            </a:extLst>
          </p:cNvPr>
          <p:cNvSpPr/>
          <p:nvPr/>
        </p:nvSpPr>
        <p:spPr>
          <a:xfrm>
            <a:off x="1104255" y="4088648"/>
            <a:ext cx="1139125" cy="1580826"/>
          </a:xfrm>
          <a:prstGeom prst="rect">
            <a:avLst/>
          </a:prstGeom>
          <a:solidFill>
            <a:srgbClr val="FFFF00">
              <a:alpha val="25882"/>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7EDB44FF-E139-604D-BEFE-C39616127BAD}"/>
              </a:ext>
            </a:extLst>
          </p:cNvPr>
          <p:cNvSpPr txBox="1"/>
          <p:nvPr/>
        </p:nvSpPr>
        <p:spPr>
          <a:xfrm>
            <a:off x="5087677" y="3326901"/>
            <a:ext cx="3398543" cy="2585323"/>
          </a:xfrm>
          <a:prstGeom prst="rect">
            <a:avLst/>
          </a:prstGeom>
          <a:noFill/>
          <a:ln w="19050">
            <a:solidFill>
              <a:schemeClr val="accent4"/>
            </a:solidFill>
          </a:ln>
        </p:spPr>
        <p:txBody>
          <a:bodyPr wrap="square" rtlCol="0">
            <a:spAutoFit/>
          </a:bodyPr>
          <a:lstStyle/>
          <a:p>
            <a:r>
              <a:rPr lang="en-US" sz="1800" dirty="0">
                <a:latin typeface="+mj-lt"/>
              </a:rPr>
              <a:t>Clade D encompasses species mostly endemic to Amazonian forests, as well as a few Amazonian-Atlantic disjunct species. The BI analysis revealed a polytomy with Clade A, Clade B, and </a:t>
            </a:r>
            <a:r>
              <a:rPr lang="en-US" sz="1800" i="1" dirty="0">
                <a:latin typeface="+mj-lt"/>
              </a:rPr>
              <a:t>T. longifolia</a:t>
            </a:r>
            <a:r>
              <a:rPr lang="en-US" sz="1800" dirty="0">
                <a:latin typeface="+mj-lt"/>
              </a:rPr>
              <a:t>; unlike the ML analysis that recovered </a:t>
            </a:r>
            <a:r>
              <a:rPr lang="en-US" sz="1800" i="1" dirty="0">
                <a:latin typeface="+mj-lt"/>
              </a:rPr>
              <a:t>T. longifolia </a:t>
            </a:r>
            <a:r>
              <a:rPr lang="en-US" sz="1800" dirty="0">
                <a:latin typeface="+mj-lt"/>
              </a:rPr>
              <a:t>as belonging in clade D.</a:t>
            </a:r>
          </a:p>
        </p:txBody>
      </p:sp>
      <p:sp>
        <p:nvSpPr>
          <p:cNvPr id="13" name="Rectangle 12">
            <a:extLst>
              <a:ext uri="{FF2B5EF4-FFF2-40B4-BE49-F238E27FC236}">
                <a16:creationId xmlns:a16="http://schemas.microsoft.com/office/drawing/2014/main" id="{4FCBBD28-3ED6-CC43-84AC-6AFD0FBE2AB5}"/>
              </a:ext>
            </a:extLst>
          </p:cNvPr>
          <p:cNvSpPr/>
          <p:nvPr/>
        </p:nvSpPr>
        <p:spPr>
          <a:xfrm>
            <a:off x="3066728" y="4088648"/>
            <a:ext cx="1139125" cy="1800807"/>
          </a:xfrm>
          <a:prstGeom prst="rect">
            <a:avLst/>
          </a:prstGeom>
          <a:solidFill>
            <a:srgbClr val="FFFF00">
              <a:alpha val="25882"/>
            </a:srgb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C8FF502B-C139-BB45-8B6C-97A51A94DB49}"/>
              </a:ext>
            </a:extLst>
          </p:cNvPr>
          <p:cNvPicPr>
            <a:picLocks noChangeAspect="1"/>
          </p:cNvPicPr>
          <p:nvPr/>
        </p:nvPicPr>
        <p:blipFill>
          <a:blip r:embed="rId3"/>
          <a:stretch>
            <a:fillRect/>
          </a:stretch>
        </p:blipFill>
        <p:spPr>
          <a:xfrm>
            <a:off x="5419492" y="1234307"/>
            <a:ext cx="1174221" cy="1128884"/>
          </a:xfrm>
          <a:prstGeom prst="rect">
            <a:avLst/>
          </a:prstGeom>
        </p:spPr>
      </p:pic>
    </p:spTree>
    <p:extLst>
      <p:ext uri="{BB962C8B-B14F-4D97-AF65-F5344CB8AC3E}">
        <p14:creationId xmlns:p14="http://schemas.microsoft.com/office/powerpoint/2010/main" val="181872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650BFB03-456A-9C4F-B5B5-C85B9028928B}"/>
              </a:ext>
            </a:extLst>
          </p:cNvPr>
          <p:cNvPicPr>
            <a:picLocks noChangeAspect="1"/>
          </p:cNvPicPr>
          <p:nvPr/>
        </p:nvPicPr>
        <p:blipFill>
          <a:blip r:embed="rId2"/>
          <a:stretch>
            <a:fillRect/>
          </a:stretch>
        </p:blipFill>
        <p:spPr>
          <a:xfrm>
            <a:off x="0" y="953847"/>
            <a:ext cx="5419492" cy="4935608"/>
          </a:xfrm>
          <a:prstGeom prst="rect">
            <a:avLst/>
          </a:prstGeom>
        </p:spPr>
      </p:pic>
      <p:sp>
        <p:nvSpPr>
          <p:cNvPr id="3" name="Rectangle 2">
            <a:extLst>
              <a:ext uri="{FF2B5EF4-FFF2-40B4-BE49-F238E27FC236}">
                <a16:creationId xmlns:a16="http://schemas.microsoft.com/office/drawing/2014/main" id="{AF777705-8644-BF46-ACF5-A587A46CE01A}"/>
              </a:ext>
            </a:extLst>
          </p:cNvPr>
          <p:cNvSpPr/>
          <p:nvPr/>
        </p:nvSpPr>
        <p:spPr>
          <a:xfrm>
            <a:off x="3039533" y="3113617"/>
            <a:ext cx="1320800" cy="1020233"/>
          </a:xfrm>
          <a:prstGeom prst="rect">
            <a:avLst/>
          </a:prstGeom>
          <a:solidFill>
            <a:srgbClr val="7030A0">
              <a:alpha val="25882"/>
            </a:srgbClr>
          </a:solidFill>
          <a:ln w="28575">
            <a:solidFill>
              <a:srgbClr val="702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4075FA4A-4485-7B45-B061-45CC47CFC8D8}"/>
              </a:ext>
            </a:extLst>
          </p:cNvPr>
          <p:cNvSpPr/>
          <p:nvPr/>
        </p:nvSpPr>
        <p:spPr>
          <a:xfrm>
            <a:off x="1155702" y="3113617"/>
            <a:ext cx="1104898" cy="1020233"/>
          </a:xfrm>
          <a:prstGeom prst="rect">
            <a:avLst/>
          </a:prstGeom>
          <a:solidFill>
            <a:srgbClr val="7030A0">
              <a:alpha val="25882"/>
            </a:srgbClr>
          </a:solidFill>
          <a:ln w="28575">
            <a:solidFill>
              <a:srgbClr val="702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7EDB44FF-E139-604D-BEFE-C39616127BAD}"/>
              </a:ext>
            </a:extLst>
          </p:cNvPr>
          <p:cNvSpPr txBox="1"/>
          <p:nvPr/>
        </p:nvSpPr>
        <p:spPr>
          <a:xfrm>
            <a:off x="5239987" y="2426268"/>
            <a:ext cx="3398543" cy="1477328"/>
          </a:xfrm>
          <a:prstGeom prst="rect">
            <a:avLst/>
          </a:prstGeom>
          <a:noFill/>
          <a:ln w="19050">
            <a:solidFill>
              <a:srgbClr val="70238C"/>
            </a:solidFill>
          </a:ln>
        </p:spPr>
        <p:txBody>
          <a:bodyPr wrap="square" rtlCol="0">
            <a:spAutoFit/>
          </a:bodyPr>
          <a:lstStyle/>
          <a:p>
            <a:r>
              <a:rPr lang="en-US" sz="1800" dirty="0">
                <a:latin typeface="+mj-lt"/>
              </a:rPr>
              <a:t>Clade C includes endemic Atlantic forest species with unique features. This clade is situated within a group mostly restricted to Amazonian forest.</a:t>
            </a:r>
          </a:p>
        </p:txBody>
      </p:sp>
      <p:sp>
        <p:nvSpPr>
          <p:cNvPr id="7" name="Rectangle 6">
            <a:extLst>
              <a:ext uri="{FF2B5EF4-FFF2-40B4-BE49-F238E27FC236}">
                <a16:creationId xmlns:a16="http://schemas.microsoft.com/office/drawing/2014/main" id="{02CB25C7-C48E-3845-9E8D-7EF6E77C51A0}"/>
              </a:ext>
            </a:extLst>
          </p:cNvPr>
          <p:cNvSpPr/>
          <p:nvPr/>
        </p:nvSpPr>
        <p:spPr>
          <a:xfrm>
            <a:off x="2313709" y="5484283"/>
            <a:ext cx="792074" cy="211667"/>
          </a:xfrm>
          <a:prstGeom prst="rect">
            <a:avLst/>
          </a:prstGeom>
          <a:solidFill>
            <a:schemeClr val="accent2">
              <a:alpha val="25882"/>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392F1C30-D21A-E847-BED2-14BC42B793C9}"/>
              </a:ext>
            </a:extLst>
          </p:cNvPr>
          <p:cNvSpPr/>
          <p:nvPr/>
        </p:nvSpPr>
        <p:spPr>
          <a:xfrm>
            <a:off x="2313709" y="5695951"/>
            <a:ext cx="792074" cy="211667"/>
          </a:xfrm>
          <a:prstGeom prst="rect">
            <a:avLst/>
          </a:prstGeom>
          <a:solidFill>
            <a:schemeClr val="accent2">
              <a:alpha val="25882"/>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D625B7FE-1A2C-8349-B809-D16F7B64A3D8}"/>
              </a:ext>
            </a:extLst>
          </p:cNvPr>
          <p:cNvSpPr/>
          <p:nvPr/>
        </p:nvSpPr>
        <p:spPr>
          <a:xfrm>
            <a:off x="2286412" y="4124769"/>
            <a:ext cx="778934" cy="211667"/>
          </a:xfrm>
          <a:prstGeom prst="rect">
            <a:avLst/>
          </a:prstGeom>
          <a:solidFill>
            <a:schemeClr val="accent2">
              <a:alpha val="25882"/>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BA60628E-0141-6948-A4C5-560CF7941179}"/>
              </a:ext>
            </a:extLst>
          </p:cNvPr>
          <p:cNvSpPr txBox="1"/>
          <p:nvPr/>
        </p:nvSpPr>
        <p:spPr>
          <a:xfrm>
            <a:off x="5239987" y="3441352"/>
            <a:ext cx="3398543" cy="1200329"/>
          </a:xfrm>
          <a:prstGeom prst="rect">
            <a:avLst/>
          </a:prstGeom>
          <a:noFill/>
          <a:ln w="19050">
            <a:solidFill>
              <a:schemeClr val="accent2"/>
            </a:solidFill>
          </a:ln>
        </p:spPr>
        <p:txBody>
          <a:bodyPr wrap="square" rtlCol="0">
            <a:spAutoFit/>
          </a:bodyPr>
          <a:lstStyle/>
          <a:p>
            <a:r>
              <a:rPr lang="en-US" sz="1800" dirty="0">
                <a:latin typeface="+mj-lt"/>
              </a:rPr>
              <a:t>Several Amazonian-Atlantic disjunct species are situated within predominantly Amazonian clades.</a:t>
            </a:r>
          </a:p>
        </p:txBody>
      </p:sp>
      <p:sp>
        <p:nvSpPr>
          <p:cNvPr id="12" name="TextBox 11">
            <a:extLst>
              <a:ext uri="{FF2B5EF4-FFF2-40B4-BE49-F238E27FC236}">
                <a16:creationId xmlns:a16="http://schemas.microsoft.com/office/drawing/2014/main" id="{01BFF956-5161-4140-906C-BCD7ECF19E65}"/>
              </a:ext>
            </a:extLst>
          </p:cNvPr>
          <p:cNvSpPr txBox="1"/>
          <p:nvPr/>
        </p:nvSpPr>
        <p:spPr>
          <a:xfrm>
            <a:off x="5239987" y="4230601"/>
            <a:ext cx="3398543" cy="1200329"/>
          </a:xfrm>
          <a:prstGeom prst="rect">
            <a:avLst/>
          </a:prstGeom>
          <a:noFill/>
          <a:ln w="19050">
            <a:noFill/>
          </a:ln>
        </p:spPr>
        <p:txBody>
          <a:bodyPr wrap="square" rtlCol="0">
            <a:spAutoFit/>
          </a:bodyPr>
          <a:lstStyle/>
          <a:p>
            <a:r>
              <a:rPr lang="en-US" sz="1800" dirty="0">
                <a:latin typeface="+mj-lt"/>
              </a:rPr>
              <a:t>This suggests Atlantic forest populations may have risen from Amazonian forest source populations.</a:t>
            </a:r>
          </a:p>
        </p:txBody>
      </p:sp>
      <p:pic>
        <p:nvPicPr>
          <p:cNvPr id="13" name="Picture 12">
            <a:extLst>
              <a:ext uri="{FF2B5EF4-FFF2-40B4-BE49-F238E27FC236}">
                <a16:creationId xmlns:a16="http://schemas.microsoft.com/office/drawing/2014/main" id="{5FFC4A21-71BC-5D4C-AC5A-6C74E0C4A1AA}"/>
              </a:ext>
            </a:extLst>
          </p:cNvPr>
          <p:cNvPicPr>
            <a:picLocks noChangeAspect="1"/>
          </p:cNvPicPr>
          <p:nvPr/>
        </p:nvPicPr>
        <p:blipFill>
          <a:blip r:embed="rId3"/>
          <a:stretch>
            <a:fillRect/>
          </a:stretch>
        </p:blipFill>
        <p:spPr>
          <a:xfrm>
            <a:off x="5364625" y="1180926"/>
            <a:ext cx="1059158" cy="1018264"/>
          </a:xfrm>
          <a:prstGeom prst="rect">
            <a:avLst/>
          </a:prstGeom>
        </p:spPr>
      </p:pic>
    </p:spTree>
    <p:extLst>
      <p:ext uri="{BB962C8B-B14F-4D97-AF65-F5344CB8AC3E}">
        <p14:creationId xmlns:p14="http://schemas.microsoft.com/office/powerpoint/2010/main" val="16731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1">
            <a:extLst>
              <a:ext uri="{FF2B5EF4-FFF2-40B4-BE49-F238E27FC236}">
                <a16:creationId xmlns:a16="http://schemas.microsoft.com/office/drawing/2014/main" id="{5D595207-73EF-B649-9D64-EE60E80786FC}"/>
              </a:ext>
            </a:extLst>
          </p:cNvPr>
          <p:cNvSpPr txBox="1">
            <a:spLocks noChangeArrowheads="1"/>
          </p:cNvSpPr>
          <p:nvPr/>
        </p:nvSpPr>
        <p:spPr bwMode="auto">
          <a:xfrm>
            <a:off x="1295400" y="1981200"/>
            <a:ext cx="68633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4800">
                <a:latin typeface="Times" pitchFamily="2" charset="0"/>
                <a:ea typeface="ＭＳ Ｐゴシック" panose="020B0600070205080204" pitchFamily="34" charset="-128"/>
              </a:rPr>
              <a:t>OLD FAMILY SYNOPSIS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3" name="Object 2">
            <a:extLst>
              <a:ext uri="{FF2B5EF4-FFF2-40B4-BE49-F238E27FC236}">
                <a16:creationId xmlns:a16="http://schemas.microsoft.com/office/drawing/2014/main" id="{C8FB3B95-F294-4645-94E8-625DF68FAA10}"/>
              </a:ext>
            </a:extLst>
          </p:cNvPr>
          <p:cNvGraphicFramePr>
            <a:graphicFrameLocks noChangeAspect="1"/>
          </p:cNvGraphicFramePr>
          <p:nvPr/>
        </p:nvGraphicFramePr>
        <p:xfrm>
          <a:off x="228600" y="711200"/>
          <a:ext cx="8229600" cy="5256213"/>
        </p:xfrm>
        <a:graphic>
          <a:graphicData uri="http://schemas.openxmlformats.org/presentationml/2006/ole">
            <mc:AlternateContent xmlns:mc="http://schemas.openxmlformats.org/markup-compatibility/2006">
              <mc:Choice xmlns:v="urn:schemas-microsoft-com:vml" Requires="v">
                <p:oleObj spid="_x0000_s64520" name="Document" r:id="rId4" imgW="5486400" imgH="3505200" progId="Word.Document.8">
                  <p:embed/>
                </p:oleObj>
              </mc:Choice>
              <mc:Fallback>
                <p:oleObj name="Document" r:id="rId4" imgW="5486400" imgH="3505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11200"/>
                        <a:ext cx="8229600" cy="525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a:extLst>
              <a:ext uri="{FF2B5EF4-FFF2-40B4-BE49-F238E27FC236}">
                <a16:creationId xmlns:a16="http://schemas.microsoft.com/office/drawing/2014/main" id="{5908EC35-4D1F-304D-B530-FF1E775E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0"/>
            <a:ext cx="4868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6" name="Object 2">
            <a:extLst>
              <a:ext uri="{FF2B5EF4-FFF2-40B4-BE49-F238E27FC236}">
                <a16:creationId xmlns:a16="http://schemas.microsoft.com/office/drawing/2014/main" id="{94FADE4E-B458-9C4A-A2CB-6BE84DE30896}"/>
              </a:ext>
            </a:extLst>
          </p:cNvPr>
          <p:cNvGraphicFramePr>
            <a:graphicFrameLocks noChangeAspect="1"/>
          </p:cNvGraphicFramePr>
          <p:nvPr/>
        </p:nvGraphicFramePr>
        <p:xfrm>
          <a:off x="152400" y="304800"/>
          <a:ext cx="7543800" cy="5029200"/>
        </p:xfrm>
        <a:graphic>
          <a:graphicData uri="http://schemas.openxmlformats.org/presentationml/2006/ole">
            <mc:AlternateContent xmlns:mc="http://schemas.openxmlformats.org/markup-compatibility/2006">
              <mc:Choice xmlns:v="urn:schemas-microsoft-com:vml" Requires="v">
                <p:oleObj spid="_x0000_s62473" name="Document" r:id="rId5" imgW="5486400" imgH="3657600" progId="Word.Document.8">
                  <p:embed/>
                </p:oleObj>
              </mc:Choice>
              <mc:Fallback>
                <p:oleObj name="Document" r:id="rId5" imgW="5486400" imgH="36576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04800"/>
                        <a:ext cx="7543800"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1EEC7F27-7098-884B-B982-080D6A5F07C0}"/>
              </a:ext>
            </a:extLst>
          </p:cNvPr>
          <p:cNvSpPr txBox="1">
            <a:spLocks noChangeArrowheads="1"/>
          </p:cNvSpPr>
          <p:nvPr/>
        </p:nvSpPr>
        <p:spPr bwMode="auto">
          <a:xfrm>
            <a:off x="2362200" y="228600"/>
            <a:ext cx="50244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a:spcBef>
                <a:spcPct val="0"/>
              </a:spcBef>
              <a:buFontTx/>
              <a:buNone/>
            </a:pPr>
            <a:r>
              <a:rPr lang="en-US" altLang="en-US" sz="4800">
                <a:latin typeface="Times" pitchFamily="2" charset="0"/>
                <a:ea typeface="ＭＳ Ｐゴシック" panose="020B0600070205080204" pitchFamily="34" charset="-128"/>
              </a:rPr>
              <a:t>EUDICOTS, </a:t>
            </a:r>
          </a:p>
          <a:p>
            <a:pPr algn="ctr">
              <a:spcBef>
                <a:spcPct val="0"/>
              </a:spcBef>
              <a:buFontTx/>
              <a:buNone/>
            </a:pPr>
            <a:r>
              <a:rPr lang="en-US" altLang="en-US" sz="4800">
                <a:latin typeface="Times" pitchFamily="2" charset="0"/>
                <a:ea typeface="ＭＳ Ｐゴシック" panose="020B0600070205080204" pitchFamily="34" charset="-128"/>
              </a:rPr>
              <a:t>CORE EUDICOTS</a:t>
            </a:r>
          </a:p>
        </p:txBody>
      </p:sp>
      <p:pic>
        <p:nvPicPr>
          <p:cNvPr id="20482" name="Picture 1029">
            <a:extLst>
              <a:ext uri="{FF2B5EF4-FFF2-40B4-BE49-F238E27FC236}">
                <a16:creationId xmlns:a16="http://schemas.microsoft.com/office/drawing/2014/main" id="{46DA28F5-5C45-4348-B6F7-BDDF6B2DD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6000"/>
            <a:ext cx="48768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1">
            <a:extLst>
              <a:ext uri="{FF2B5EF4-FFF2-40B4-BE49-F238E27FC236}">
                <a16:creationId xmlns:a16="http://schemas.microsoft.com/office/drawing/2014/main" id="{814E316E-C62F-2F4A-AEBB-D2DA1F5E1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0013"/>
            <a:ext cx="8745538"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4">
            <a:extLst>
              <a:ext uri="{FF2B5EF4-FFF2-40B4-BE49-F238E27FC236}">
                <a16:creationId xmlns:a16="http://schemas.microsoft.com/office/drawing/2014/main" id="{F189D475-1A0D-2C47-842A-D641DB509CE7}"/>
              </a:ext>
            </a:extLst>
          </p:cNvPr>
          <p:cNvSpPr>
            <a:spLocks noChangeArrowheads="1"/>
          </p:cNvSpPr>
          <p:nvPr/>
        </p:nvSpPr>
        <p:spPr bwMode="auto">
          <a:xfrm>
            <a:off x="7496175" y="4564063"/>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21507" name="Rectangle 12">
            <a:extLst>
              <a:ext uri="{FF2B5EF4-FFF2-40B4-BE49-F238E27FC236}">
                <a16:creationId xmlns:a16="http://schemas.microsoft.com/office/drawing/2014/main" id="{5D7F4F21-9B78-6645-8796-23A564CFCE1B}"/>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21508" name="Rectangle 15">
            <a:extLst>
              <a:ext uri="{FF2B5EF4-FFF2-40B4-BE49-F238E27FC236}">
                <a16:creationId xmlns:a16="http://schemas.microsoft.com/office/drawing/2014/main" id="{4FA19898-1696-A240-87D4-76F4105FB1E7}"/>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21509" name="Text Box 5">
            <a:extLst>
              <a:ext uri="{FF2B5EF4-FFF2-40B4-BE49-F238E27FC236}">
                <a16:creationId xmlns:a16="http://schemas.microsoft.com/office/drawing/2014/main" id="{6F0B8201-5775-9740-A4FC-3A9F65F29DF2}"/>
              </a:ext>
            </a:extLst>
          </p:cNvPr>
          <p:cNvSpPr txBox="1">
            <a:spLocks noChangeArrowheads="1"/>
          </p:cNvSpPr>
          <p:nvPr/>
        </p:nvSpPr>
        <p:spPr bwMode="auto">
          <a:xfrm rot="-86341">
            <a:off x="38100" y="3400425"/>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a:spcBef>
                <a:spcPct val="0"/>
              </a:spcBef>
              <a:buFontTx/>
              <a:buNone/>
            </a:pPr>
            <a:r>
              <a:rPr lang="en-US" altLang="en-US" sz="2400">
                <a:latin typeface="Times" pitchFamily="2" charset="0"/>
              </a:rPr>
              <a:t>Current Angiosperm Phylogeny Group Tree for Flowering Plants</a:t>
            </a:r>
          </a:p>
          <a:p>
            <a:pPr algn="ctr">
              <a:spcBef>
                <a:spcPct val="0"/>
              </a:spcBef>
              <a:buFontTx/>
              <a:buNone/>
            </a:pPr>
            <a:endParaRPr lang="en-US" altLang="en-US" sz="2400">
              <a:latin typeface="Times" pitchFamily="2" charset="0"/>
            </a:endParaRPr>
          </a:p>
          <a:p>
            <a:pPr algn="ctr">
              <a:spcBef>
                <a:spcPct val="0"/>
              </a:spcBef>
              <a:buFontTx/>
              <a:buNone/>
            </a:pPr>
            <a:endParaRPr lang="en-US" altLang="en-US" sz="2400">
              <a:latin typeface="Times" pitchFamily="2" charset="0"/>
            </a:endParaRPr>
          </a:p>
        </p:txBody>
      </p:sp>
      <p:sp>
        <p:nvSpPr>
          <p:cNvPr id="21510" name="Rectangle 1036">
            <a:extLst>
              <a:ext uri="{FF2B5EF4-FFF2-40B4-BE49-F238E27FC236}">
                <a16:creationId xmlns:a16="http://schemas.microsoft.com/office/drawing/2014/main" id="{22CF699C-BA00-6B4C-9007-04FF88027C8D}"/>
              </a:ext>
            </a:extLst>
          </p:cNvPr>
          <p:cNvSpPr>
            <a:spLocks noChangeArrowheads="1"/>
          </p:cNvSpPr>
          <p:nvPr/>
        </p:nvSpPr>
        <p:spPr bwMode="auto">
          <a:xfrm>
            <a:off x="4414838" y="152400"/>
            <a:ext cx="4711700" cy="35179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21511" name="Rectangle 1037">
            <a:extLst>
              <a:ext uri="{FF2B5EF4-FFF2-40B4-BE49-F238E27FC236}">
                <a16:creationId xmlns:a16="http://schemas.microsoft.com/office/drawing/2014/main" id="{CC1074BF-A623-8740-BD69-DBCB826E5664}"/>
              </a:ext>
            </a:extLst>
          </p:cNvPr>
          <p:cNvSpPr>
            <a:spLocks noChangeArrowheads="1"/>
          </p:cNvSpPr>
          <p:nvPr/>
        </p:nvSpPr>
        <p:spPr bwMode="auto">
          <a:xfrm>
            <a:off x="6935788" y="3778250"/>
            <a:ext cx="381000" cy="11144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pic>
        <p:nvPicPr>
          <p:cNvPr id="21512" name="Picture 28">
            <a:extLst>
              <a:ext uri="{FF2B5EF4-FFF2-40B4-BE49-F238E27FC236}">
                <a16:creationId xmlns:a16="http://schemas.microsoft.com/office/drawing/2014/main" id="{5FE8A6A6-59F4-B047-9732-A06962D4D3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3313" y="3330575"/>
            <a:ext cx="1066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Rectangle 1036">
            <a:extLst>
              <a:ext uri="{FF2B5EF4-FFF2-40B4-BE49-F238E27FC236}">
                <a16:creationId xmlns:a16="http://schemas.microsoft.com/office/drawing/2014/main" id="{D31AC03E-6826-8342-9D6A-4C8492F539A5}"/>
              </a:ext>
            </a:extLst>
          </p:cNvPr>
          <p:cNvSpPr>
            <a:spLocks noChangeArrowheads="1"/>
          </p:cNvSpPr>
          <p:nvPr/>
        </p:nvSpPr>
        <p:spPr bwMode="auto">
          <a:xfrm>
            <a:off x="3429000" y="152400"/>
            <a:ext cx="5697538" cy="49530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
        <p:nvSpPr>
          <p:cNvPr id="21515" name="Rectangle 1037">
            <a:extLst>
              <a:ext uri="{FF2B5EF4-FFF2-40B4-BE49-F238E27FC236}">
                <a16:creationId xmlns:a16="http://schemas.microsoft.com/office/drawing/2014/main" id="{F40D94BF-258D-1447-8444-B6323078A3E4}"/>
              </a:ext>
            </a:extLst>
          </p:cNvPr>
          <p:cNvSpPr>
            <a:spLocks noChangeArrowheads="1"/>
          </p:cNvSpPr>
          <p:nvPr/>
        </p:nvSpPr>
        <p:spPr bwMode="auto">
          <a:xfrm>
            <a:off x="6467475" y="4302125"/>
            <a:ext cx="381000" cy="11144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pic>
        <p:nvPicPr>
          <p:cNvPr id="21516" name="Picture 18">
            <a:extLst>
              <a:ext uri="{FF2B5EF4-FFF2-40B4-BE49-F238E27FC236}">
                <a16:creationId xmlns:a16="http://schemas.microsoft.com/office/drawing/2014/main" id="{12D25A3B-9BE9-A244-920B-9E26E2C8D0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0488" y="5464175"/>
            <a:ext cx="1371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Rectangle 4">
            <a:extLst>
              <a:ext uri="{FF2B5EF4-FFF2-40B4-BE49-F238E27FC236}">
                <a16:creationId xmlns:a16="http://schemas.microsoft.com/office/drawing/2014/main" id="{2B438274-547F-8044-8E8C-50AC30631C24}"/>
              </a:ext>
            </a:extLst>
          </p:cNvPr>
          <p:cNvSpPr>
            <a:spLocks noChangeArrowheads="1"/>
          </p:cNvSpPr>
          <p:nvPr/>
        </p:nvSpPr>
        <p:spPr bwMode="auto">
          <a:xfrm>
            <a:off x="1943100" y="3865563"/>
            <a:ext cx="642938" cy="297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endParaRPr lang="en-US" altLang="en-US" sz="2400">
              <a:latin typeface="Times"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027">
            <a:extLst>
              <a:ext uri="{FF2B5EF4-FFF2-40B4-BE49-F238E27FC236}">
                <a16:creationId xmlns:a16="http://schemas.microsoft.com/office/drawing/2014/main" id="{E8EA5203-0924-E54C-9E77-03104956E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482600"/>
            <a:ext cx="4271962"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1028">
            <a:extLst>
              <a:ext uri="{FF2B5EF4-FFF2-40B4-BE49-F238E27FC236}">
                <a16:creationId xmlns:a16="http://schemas.microsoft.com/office/drawing/2014/main" id="{4A6E744F-766F-1242-AFCB-636BD5445269}"/>
              </a:ext>
            </a:extLst>
          </p:cNvPr>
          <p:cNvSpPr txBox="1">
            <a:spLocks noChangeArrowheads="1"/>
          </p:cNvSpPr>
          <p:nvPr/>
        </p:nvSpPr>
        <p:spPr bwMode="auto">
          <a:xfrm>
            <a:off x="228600" y="0"/>
            <a:ext cx="2530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The pattern of pollen types in angiosperms</a:t>
            </a:r>
          </a:p>
        </p:txBody>
      </p:sp>
      <p:pic>
        <p:nvPicPr>
          <p:cNvPr id="23555" name="Picture 1029">
            <a:extLst>
              <a:ext uri="{FF2B5EF4-FFF2-40B4-BE49-F238E27FC236}">
                <a16:creationId xmlns:a16="http://schemas.microsoft.com/office/drawing/2014/main" id="{3ABA0CB0-67F2-E747-A475-9A91E5545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48768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a:extLst>
              <a:ext uri="{FF2B5EF4-FFF2-40B4-BE49-F238E27FC236}">
                <a16:creationId xmlns:a16="http://schemas.microsoft.com/office/drawing/2014/main" id="{C46F73A5-2AD8-F544-BE4C-317051C9FECC}"/>
              </a:ext>
            </a:extLst>
          </p:cNvPr>
          <p:cNvSpPr txBox="1">
            <a:spLocks noChangeArrowheads="1"/>
          </p:cNvSpPr>
          <p:nvPr/>
        </p:nvSpPr>
        <p:spPr bwMode="auto">
          <a:xfrm>
            <a:off x="914400" y="632460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1600">
                <a:latin typeface="Times" pitchFamily="2" charset="0"/>
              </a:rPr>
              <a:t>Furness &amp; Rudall, 2004</a:t>
            </a:r>
          </a:p>
        </p:txBody>
      </p:sp>
      <p:pic>
        <p:nvPicPr>
          <p:cNvPr id="23557" name="Picture 2">
            <a:extLst>
              <a:ext uri="{FF2B5EF4-FFF2-40B4-BE49-F238E27FC236}">
                <a16:creationId xmlns:a16="http://schemas.microsoft.com/office/drawing/2014/main" id="{6DF046DD-D9DA-384B-B500-6FFF2CCF24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52400"/>
            <a:ext cx="16764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3">
            <a:extLst>
              <a:ext uri="{FF2B5EF4-FFF2-40B4-BE49-F238E27FC236}">
                <a16:creationId xmlns:a16="http://schemas.microsoft.com/office/drawing/2014/main" id="{824299F3-E32C-C544-9B2F-B2D57D94ED58}"/>
              </a:ext>
            </a:extLst>
          </p:cNvPr>
          <p:cNvSpPr txBox="1">
            <a:spLocks noChangeArrowheads="1"/>
          </p:cNvSpPr>
          <p:nvPr/>
        </p:nvSpPr>
        <p:spPr bwMode="auto">
          <a:xfrm>
            <a:off x="3048000" y="2057400"/>
            <a:ext cx="1739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monosulcate</a:t>
            </a:r>
          </a:p>
        </p:txBody>
      </p:sp>
      <p:sp>
        <p:nvSpPr>
          <p:cNvPr id="23559" name="TextBox 8">
            <a:extLst>
              <a:ext uri="{FF2B5EF4-FFF2-40B4-BE49-F238E27FC236}">
                <a16:creationId xmlns:a16="http://schemas.microsoft.com/office/drawing/2014/main" id="{6813059A-E0EC-7E4A-830C-1839B8D3B1DE}"/>
              </a:ext>
            </a:extLst>
          </p:cNvPr>
          <p:cNvSpPr txBox="1">
            <a:spLocks noChangeArrowheads="1"/>
          </p:cNvSpPr>
          <p:nvPr/>
        </p:nvSpPr>
        <p:spPr bwMode="auto">
          <a:xfrm>
            <a:off x="0" y="2438400"/>
            <a:ext cx="182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trisulcate etc.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C6F25D4E-295C-5048-AEE8-588AF3DD7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88519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a:extLst>
              <a:ext uri="{FF2B5EF4-FFF2-40B4-BE49-F238E27FC236}">
                <a16:creationId xmlns:a16="http://schemas.microsoft.com/office/drawing/2014/main" id="{3351F105-D351-BC45-B636-18BB31ACC8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62400"/>
            <a:ext cx="86995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3">
            <a:extLst>
              <a:ext uri="{FF2B5EF4-FFF2-40B4-BE49-F238E27FC236}">
                <a16:creationId xmlns:a16="http://schemas.microsoft.com/office/drawing/2014/main" id="{2CC48364-E9D2-5C49-A098-41ED2487BE43}"/>
              </a:ext>
            </a:extLst>
          </p:cNvPr>
          <p:cNvSpPr txBox="1">
            <a:spLocks noChangeArrowheads="1"/>
          </p:cNvSpPr>
          <p:nvPr/>
        </p:nvSpPr>
        <p:spPr bwMode="auto">
          <a:xfrm>
            <a:off x="381000" y="685800"/>
            <a:ext cx="6837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Successive sporogenesis, yielding monosulcate pollen</a:t>
            </a:r>
          </a:p>
        </p:txBody>
      </p:sp>
      <p:sp>
        <p:nvSpPr>
          <p:cNvPr id="25604" name="TextBox 4">
            <a:extLst>
              <a:ext uri="{FF2B5EF4-FFF2-40B4-BE49-F238E27FC236}">
                <a16:creationId xmlns:a16="http://schemas.microsoft.com/office/drawing/2014/main" id="{8640F099-2174-FA43-A5C4-FE943C12CF38}"/>
              </a:ext>
            </a:extLst>
          </p:cNvPr>
          <p:cNvSpPr txBox="1">
            <a:spLocks noChangeArrowheads="1"/>
          </p:cNvSpPr>
          <p:nvPr/>
        </p:nvSpPr>
        <p:spPr bwMode="auto">
          <a:xfrm>
            <a:off x="381000" y="3429000"/>
            <a:ext cx="6920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a:latin typeface="Times" pitchFamily="2" charset="0"/>
              </a:rPr>
              <a:t>Simultaneous sporogenesis, yielding tricolpate pollen</a:t>
            </a:r>
          </a:p>
        </p:txBody>
      </p:sp>
      <p:sp>
        <p:nvSpPr>
          <p:cNvPr id="25605" name="TextBox 5">
            <a:extLst>
              <a:ext uri="{FF2B5EF4-FFF2-40B4-BE49-F238E27FC236}">
                <a16:creationId xmlns:a16="http://schemas.microsoft.com/office/drawing/2014/main" id="{F9F9DF69-C6B5-DB40-BDD2-C7DDE17C8093}"/>
              </a:ext>
            </a:extLst>
          </p:cNvPr>
          <p:cNvSpPr txBox="1">
            <a:spLocks noChangeArrowheads="1"/>
          </p:cNvSpPr>
          <p:nvPr/>
        </p:nvSpPr>
        <p:spPr bwMode="auto">
          <a:xfrm>
            <a:off x="5105400" y="617220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1600">
                <a:latin typeface="Times" pitchFamily="2" charset="0"/>
              </a:rPr>
              <a:t>Furness &amp; Rudall, 2004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28BE48A4-AC7B-D148-A351-ADD824770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05" y="993265"/>
            <a:ext cx="4581381" cy="554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2">
            <a:extLst>
              <a:ext uri="{FF2B5EF4-FFF2-40B4-BE49-F238E27FC236}">
                <a16:creationId xmlns:a16="http://schemas.microsoft.com/office/drawing/2014/main" id="{7082D992-E9C8-AF48-B564-819EC6DE0293}"/>
              </a:ext>
            </a:extLst>
          </p:cNvPr>
          <p:cNvSpPr txBox="1">
            <a:spLocks noChangeArrowheads="1"/>
          </p:cNvSpPr>
          <p:nvPr/>
        </p:nvSpPr>
        <p:spPr bwMode="auto">
          <a:xfrm>
            <a:off x="67195" y="655320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1600">
                <a:latin typeface="Times" pitchFamily="2" charset="0"/>
              </a:rPr>
              <a:t>Furness &amp; Rudall, 2004</a:t>
            </a:r>
          </a:p>
        </p:txBody>
      </p:sp>
      <p:pic>
        <p:nvPicPr>
          <p:cNvPr id="27651" name="Picture 1027">
            <a:extLst>
              <a:ext uri="{FF2B5EF4-FFF2-40B4-BE49-F238E27FC236}">
                <a16:creationId xmlns:a16="http://schemas.microsoft.com/office/drawing/2014/main" id="{FE9CCD28-4BAE-A54B-AFE8-853877A02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418" y="490881"/>
            <a:ext cx="3958820" cy="590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1">
            <a:extLst>
              <a:ext uri="{FF2B5EF4-FFF2-40B4-BE49-F238E27FC236}">
                <a16:creationId xmlns:a16="http://schemas.microsoft.com/office/drawing/2014/main" id="{0E4FD816-C3D6-C54D-815D-BADABB08BFEF}"/>
              </a:ext>
            </a:extLst>
          </p:cNvPr>
          <p:cNvSpPr txBox="1">
            <a:spLocks noChangeArrowheads="1"/>
          </p:cNvSpPr>
          <p:nvPr/>
        </p:nvSpPr>
        <p:spPr bwMode="auto">
          <a:xfrm>
            <a:off x="67196" y="836352"/>
            <a:ext cx="5074516"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1600">
                <a:latin typeface="Arial" panose="020B0604020202020204" pitchFamily="34" charset="0"/>
                <a:cs typeface="Arial" panose="020B0604020202020204" pitchFamily="34" charset="0"/>
              </a:rPr>
              <a:t>Fischer’s rule tricolpates       Garside’s-rule tricolpates</a:t>
            </a:r>
          </a:p>
        </p:txBody>
      </p:sp>
      <p:sp>
        <p:nvSpPr>
          <p:cNvPr id="27653" name="TextBox 5">
            <a:extLst>
              <a:ext uri="{FF2B5EF4-FFF2-40B4-BE49-F238E27FC236}">
                <a16:creationId xmlns:a16="http://schemas.microsoft.com/office/drawing/2014/main" id="{8A4FD4B8-48A5-6F4B-999A-9262197BE0DF}"/>
              </a:ext>
            </a:extLst>
          </p:cNvPr>
          <p:cNvSpPr txBox="1">
            <a:spLocks noChangeArrowheads="1"/>
          </p:cNvSpPr>
          <p:nvPr/>
        </p:nvSpPr>
        <p:spPr bwMode="auto">
          <a:xfrm>
            <a:off x="1712910" y="3791483"/>
            <a:ext cx="145395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1600">
                <a:latin typeface="Arial" panose="020B0604020202020204" pitchFamily="34" charset="0"/>
                <a:cs typeface="Arial" panose="020B0604020202020204" pitchFamily="34" charset="0"/>
              </a:rPr>
              <a:t>Monosulcates</a:t>
            </a:r>
          </a:p>
        </p:txBody>
      </p:sp>
      <p:sp>
        <p:nvSpPr>
          <p:cNvPr id="3" name="TextBox 2">
            <a:extLst>
              <a:ext uri="{FF2B5EF4-FFF2-40B4-BE49-F238E27FC236}">
                <a16:creationId xmlns:a16="http://schemas.microsoft.com/office/drawing/2014/main" id="{A1E238E3-E6C1-FC4D-A87E-2ED825F81D55}"/>
              </a:ext>
            </a:extLst>
          </p:cNvPr>
          <p:cNvSpPr txBox="1"/>
          <p:nvPr/>
        </p:nvSpPr>
        <p:spPr>
          <a:xfrm>
            <a:off x="141316" y="-1951590"/>
            <a:ext cx="8861367" cy="1569660"/>
          </a:xfrm>
          <a:prstGeom prst="rect">
            <a:avLst/>
          </a:prstGeom>
          <a:noFill/>
        </p:spPr>
        <p:txBody>
          <a:bodyPr wrap="square" rtlCol="0">
            <a:spAutoFit/>
          </a:bodyPr>
          <a:lstStyle/>
          <a:p>
            <a:r>
              <a:rPr lang="en-US">
                <a:latin typeface="Times" pitchFamily="-111" charset="0"/>
                <a:ea typeface="ＭＳ Ｐゴシック" pitchFamily="-111" charset="-128"/>
                <a:cs typeface="ＭＳ Ｐゴシック" pitchFamily="-111" charset="-128"/>
              </a:rPr>
              <a:t>In Viola, pollen with few apertures has a better survival rate, whereas pollen with more apertures germinates faster. More apertures, more flexibility. </a:t>
            </a:r>
          </a:p>
          <a:p>
            <a:r>
              <a:rPr lang="en-US">
                <a:latin typeface="Times" pitchFamily="-111" charset="0"/>
                <a:ea typeface="ＭＳ Ｐゴシック" pitchFamily="-111" charset="-128"/>
                <a:cs typeface="ＭＳ Ｐゴシック" pitchFamily="-111" charset="-128"/>
              </a:rPr>
              <a:t>Dajoz</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91B71-1E67-C848-9E9E-15B37D8F8D57}"/>
              </a:ext>
            </a:extLst>
          </p:cNvPr>
          <p:cNvPicPr>
            <a:picLocks noChangeAspect="1"/>
          </p:cNvPicPr>
          <p:nvPr/>
        </p:nvPicPr>
        <p:blipFill>
          <a:blip r:embed="rId3"/>
          <a:stretch>
            <a:fillRect/>
          </a:stretch>
        </p:blipFill>
        <p:spPr>
          <a:xfrm>
            <a:off x="1295400" y="939800"/>
            <a:ext cx="6553200" cy="4978400"/>
          </a:xfrm>
          <a:prstGeom prst="rect">
            <a:avLst/>
          </a:prstGeom>
        </p:spPr>
      </p:pic>
      <p:sp>
        <p:nvSpPr>
          <p:cNvPr id="3" name="TextBox 2">
            <a:extLst>
              <a:ext uri="{FF2B5EF4-FFF2-40B4-BE49-F238E27FC236}">
                <a16:creationId xmlns:a16="http://schemas.microsoft.com/office/drawing/2014/main" id="{2F82D396-C862-6E42-867E-625BCF871320}"/>
              </a:ext>
            </a:extLst>
          </p:cNvPr>
          <p:cNvSpPr txBox="1"/>
          <p:nvPr/>
        </p:nvSpPr>
        <p:spPr>
          <a:xfrm>
            <a:off x="816429" y="424543"/>
            <a:ext cx="7653057" cy="461665"/>
          </a:xfrm>
          <a:prstGeom prst="rect">
            <a:avLst/>
          </a:prstGeom>
          <a:noFill/>
        </p:spPr>
        <p:txBody>
          <a:bodyPr wrap="none" rtlCol="0">
            <a:spAutoFit/>
          </a:bodyPr>
          <a:lstStyle/>
          <a:p>
            <a:r>
              <a:rPr lang="en-US"/>
              <a:t>Monosulcate pollen, still in tetrads, germinating on a stigma.</a:t>
            </a:r>
          </a:p>
        </p:txBody>
      </p:sp>
      <p:sp>
        <p:nvSpPr>
          <p:cNvPr id="4" name="TextBox 3">
            <a:extLst>
              <a:ext uri="{FF2B5EF4-FFF2-40B4-BE49-F238E27FC236}">
                <a16:creationId xmlns:a16="http://schemas.microsoft.com/office/drawing/2014/main" id="{F4B0C431-B9AD-7146-95AC-6A394CA968FC}"/>
              </a:ext>
            </a:extLst>
          </p:cNvPr>
          <p:cNvSpPr txBox="1"/>
          <p:nvPr/>
        </p:nvSpPr>
        <p:spPr>
          <a:xfrm>
            <a:off x="664029" y="6444343"/>
            <a:ext cx="4059188" cy="461665"/>
          </a:xfrm>
          <a:prstGeom prst="rect">
            <a:avLst/>
          </a:prstGeom>
          <a:noFill/>
        </p:spPr>
        <p:txBody>
          <a:bodyPr wrap="none" rtlCol="0">
            <a:spAutoFit/>
          </a:bodyPr>
          <a:lstStyle/>
          <a:p>
            <a:r>
              <a:rPr lang="en-US"/>
              <a:t>    </a:t>
            </a:r>
            <a:r>
              <a:rPr lang="en-US" i="1"/>
              <a:t>Pseudowintera</a:t>
            </a:r>
            <a:r>
              <a:rPr lang="en-US"/>
              <a:t>, Winteraceae</a:t>
            </a:r>
          </a:p>
        </p:txBody>
      </p:sp>
    </p:spTree>
    <p:extLst>
      <p:ext uri="{BB962C8B-B14F-4D97-AF65-F5344CB8AC3E}">
        <p14:creationId xmlns:p14="http://schemas.microsoft.com/office/powerpoint/2010/main" val="3842487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2565</TotalTime>
  <Words>2480</Words>
  <Application>Microsoft Macintosh PowerPoint</Application>
  <PresentationFormat>On-screen Show (4:3)</PresentationFormat>
  <Paragraphs>190</Paragraphs>
  <Slides>38</Slides>
  <Notes>26</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0" baseType="lpstr">
      <vt:lpstr>Arial</vt:lpstr>
      <vt:lpstr>Arial-BoldMS</vt:lpstr>
      <vt:lpstr>ArialMS</vt:lpstr>
      <vt:lpstr>Calibri</vt:lpstr>
      <vt:lpstr>Papyrus</vt:lpstr>
      <vt:lpstr>Textile</vt:lpstr>
      <vt:lpstr>Times</vt:lpstr>
      <vt:lpstr>Times-Italic</vt:lpstr>
      <vt:lpstr>Times-Roman</vt:lpstr>
      <vt:lpstr>Verdana-Bold</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Clusiaceae: Investigating Classification Methods within the genus Tovomita</vt:lpstr>
      <vt:lpstr>Abstract &amp;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depot</dc:creator>
  <cp:lastModifiedBy>David Barrington</cp:lastModifiedBy>
  <cp:revision>50</cp:revision>
  <dcterms:created xsi:type="dcterms:W3CDTF">2010-10-12T16:14:41Z</dcterms:created>
  <dcterms:modified xsi:type="dcterms:W3CDTF">2021-10-14T17:37:32Z</dcterms:modified>
</cp:coreProperties>
</file>