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sldIdLst>
    <p:sldId id="268" r:id="rId2"/>
    <p:sldId id="335" r:id="rId3"/>
    <p:sldId id="277" r:id="rId4"/>
    <p:sldId id="303" r:id="rId5"/>
    <p:sldId id="337" r:id="rId6"/>
    <p:sldId id="264" r:id="rId7"/>
    <p:sldId id="336" r:id="rId8"/>
    <p:sldId id="317" r:id="rId9"/>
    <p:sldId id="322" r:id="rId10"/>
    <p:sldId id="297" r:id="rId11"/>
    <p:sldId id="289" r:id="rId12"/>
    <p:sldId id="327" r:id="rId13"/>
    <p:sldId id="323" r:id="rId14"/>
    <p:sldId id="284" r:id="rId15"/>
    <p:sldId id="305" r:id="rId16"/>
    <p:sldId id="316" r:id="rId17"/>
    <p:sldId id="285" r:id="rId18"/>
    <p:sldId id="315" r:id="rId19"/>
    <p:sldId id="312" r:id="rId20"/>
    <p:sldId id="281" r:id="rId21"/>
    <p:sldId id="331" r:id="rId22"/>
    <p:sldId id="313" r:id="rId23"/>
    <p:sldId id="314" r:id="rId24"/>
    <p:sldId id="301" r:id="rId25"/>
    <p:sldId id="308" r:id="rId26"/>
    <p:sldId id="276" r:id="rId27"/>
    <p:sldId id="339" r:id="rId28"/>
    <p:sldId id="324" r:id="rId29"/>
    <p:sldId id="332" r:id="rId30"/>
    <p:sldId id="292" r:id="rId31"/>
    <p:sldId id="288" r:id="rId32"/>
    <p:sldId id="302" r:id="rId33"/>
    <p:sldId id="328" r:id="rId34"/>
    <p:sldId id="310" r:id="rId35"/>
    <p:sldId id="311" r:id="rId36"/>
    <p:sldId id="333" r:id="rId37"/>
    <p:sldId id="334" r:id="rId38"/>
    <p:sldId id="270" r:id="rId39"/>
    <p:sldId id="307" r:id="rId40"/>
    <p:sldId id="306" r:id="rId41"/>
    <p:sldId id="280" r:id="rId42"/>
    <p:sldId id="329" r:id="rId43"/>
    <p:sldId id="338" r:id="rId44"/>
    <p:sldId id="260" r:id="rId45"/>
    <p:sldId id="256" r:id="rId46"/>
    <p:sldId id="261" r:id="rId47"/>
    <p:sldId id="257" r:id="rId48"/>
    <p:sldId id="258" r:id="rId49"/>
    <p:sldId id="259" r:id="rId50"/>
    <p:sldId id="263" r:id="rId51"/>
    <p:sldId id="321" r:id="rId52"/>
    <p:sldId id="326" r:id="rId53"/>
    <p:sldId id="330" r:id="rId54"/>
    <p:sldId id="318" r:id="rId55"/>
    <p:sldId id="319" r:id="rId56"/>
    <p:sldId id="320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0"/>
    <p:restoredTop sz="94218"/>
  </p:normalViewPr>
  <p:slideViewPr>
    <p:cSldViewPr>
      <p:cViewPr>
        <p:scale>
          <a:sx n="90" d="100"/>
          <a:sy n="90" d="100"/>
        </p:scale>
        <p:origin x="2832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8B220BC-CB0D-054E-9B58-6C5E793C76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F46944E-EB3F-B148-A9AE-25E78B4F8AF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05E042-4124-4A44-A949-0E4AD20FB986}" type="datetime1">
              <a:rPr lang="en-US" altLang="en-US"/>
              <a:pPr>
                <a:defRPr/>
              </a:pPr>
              <a:t>10/7/21</a:t>
            </a:fld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3A790FF-C0AF-D245-9A83-7EF4FE74A13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6370C983-AF00-A248-AC8B-8CEC231990F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C5F851FE-EA01-1542-A154-29976594BF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D7920DB5-B275-374B-A02B-F327F2763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CE2011-8D56-DD4A-9BE3-220AB04A82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ＭＳ Ｐゴシック" pitchFamily="-111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ＭＳ Ｐゴシック" pitchFamily="-11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ＭＳ Ｐゴシック" pitchFamily="-111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430282E-B011-5347-AB52-436113731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92A4BA7-D835-294C-8B31-924E29C7B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45D307F4-0596-3341-BD3F-9AB723A0D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83BDAFB3-5F8B-574F-8D0B-717083441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Prychid1999(oxalate),2004(silica)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8758A2F3-11B3-8143-ACC7-605F8DF66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fld id="{4EC9992F-553D-8A42-A217-384280860DD8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9D35175B-C07E-9E42-9A7F-15FCF86544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D00B9E9A-9A51-CA4C-8062-4128FD675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28D1EFF5-A06B-4346-A4D9-A1D249219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D1924B12-7703-8140-B890-D1AAAC28C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D3E4F64F-3442-8640-8345-413AD15C5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D3729A1D-491B-9B4E-B667-A0C3A7FF1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945BF46-7A80-264E-8515-1B07B2BAA9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0BEB28C9-CDCA-D44A-8854-0857AA823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22B0531C-E8E1-BC4A-8ABE-49D9E0600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8421B167-B1C2-034B-B5DD-18D02196D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3A5E4A93-74D4-634D-B283-B6D6F8F81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3EFDD9FD-CE45-DC4A-962F-DE3BE5DC5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929F06E-AB60-7C41-91F6-1EC0B2A7D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3D73A95C-5E60-EA45-A86F-834B15FFB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779BF096-391E-054E-914D-448566345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1A97923A-2991-7944-AE62-37A1D4AFD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3780C9E4-E297-C147-BCBA-55A63A1FD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A326FA17-B275-514C-A1DC-B7D90C2DD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430282E-B011-5347-AB52-436113731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92A4BA7-D835-294C-8B31-924E29C7B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6444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3B76E77D-449F-8B47-BE75-1BEBA0AA47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9825ACF3-BD7C-184C-9045-CBD149ACC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DB26012C-245D-CE4C-8D7B-BB7B3D5613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4563498F-91C2-A84C-828B-234E2DB61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BC52F42-39F5-714A-8751-B4C526F015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D102982F-0229-C140-8C77-2A52FFB8F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77680F7-B462-2C4D-B0FC-A7FF8F8B0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7996941E-A231-C345-B0EE-146C8CF76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77680F7-B462-2C4D-B0FC-A7FF8F8B0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7996941E-A231-C345-B0EE-146C8CF76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182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E2F422F1-6956-4F48-9877-07F13C99E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130B0-4B26-3D43-8EB0-CD4A25F5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From </a:t>
            </a:r>
            <a:r>
              <a:rPr lang="en-US" b="1" dirty="0" err="1">
                <a:latin typeface="+mn-lt"/>
                <a:ea typeface="+mn-ea"/>
                <a:cs typeface="+mn-cs"/>
              </a:rPr>
              <a:t>photooshop</a:t>
            </a:r>
            <a:r>
              <a:rPr lang="en-US" b="1" dirty="0">
                <a:latin typeface="+mn-lt"/>
                <a:ea typeface="+mn-ea"/>
                <a:cs typeface="+mn-cs"/>
              </a:rPr>
              <a:t> composite</a:t>
            </a:r>
            <a:endParaRPr lang="en-US" dirty="0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4C85E147-73A2-A942-AD41-96E11D4D9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fld id="{689E0667-61D8-304B-A45F-99BE8ABB7EE7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B8454809-35C7-2845-95CA-D390AA91EC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956D9356-D67D-7345-BBE4-B46EE4AC8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792B9626-8E66-1347-B78B-603E2EE8B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9D710BC0-B09A-0141-B5D5-14FA8D024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C47ECC8-4DB2-924E-8794-8530F7FC9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71D0E5C6-42F9-2A4D-B5EE-3B85DB129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134CB2B7-FB9A-F44D-A471-EC1BA3CD32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8001578A-C231-CF44-BA1B-03261A107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age of the Roraima Sandstone: 1.7 gY  (santos2003.pdf)</a:t>
            </a: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148660E1-748D-B247-B2CF-DB8EAEABC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fld id="{A37D364D-8662-A148-86CF-23DE22821202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9FD4692-EF15-254F-A454-B2B34C4FA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8DFD1F51-F83E-B548-A02B-5FC8AEC27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E633CD3A-EBF9-AF46-B574-EB6313BFE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E5D9369D-9757-9044-A66E-30835BEA2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74F472FF-190B-1C40-9BE3-F722A754D6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C62E700E-8F44-7E49-ACCB-003096FDF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660BF711-F367-C844-A590-1A0EC8562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558F7D80-807C-1643-9913-5E0A1067A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866C7AF9-5857-1844-9142-5C3210AEE7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4A8B23ED-02CD-FD43-A423-F6A478814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E3950736-0F9F-4B47-84FC-713EB9C257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C3845D84-C6D8-BF42-BAC7-238810F07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From K. Schulte et al. 2009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AFE83026-0A91-514F-93D6-66901F623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5006BC5D-B0C3-CA4C-A8B4-8FF5E6B0B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430282E-B011-5347-AB52-436113731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92A4BA7-D835-294C-8B31-924E29C7B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994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Spider lives exclusively in the sheltered central rosette of this species of bromeliad. Live in the Brazilian </a:t>
            </a:r>
            <a:r>
              <a:rPr lang="en-US" dirty="0" err="1"/>
              <a:t>cerrado</a:t>
            </a:r>
            <a:r>
              <a:rPr lang="en-US" dirty="0"/>
              <a:t>, a savanna-like shrubby region where fires are frequent during the dry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FB6CD-2DF9-4919-87C6-5816FEA8859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EAD70192-CFE8-784B-8063-1D988C4754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5AE80925-1C48-2E40-8CC8-CB6D32826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>
            <a:extLst>
              <a:ext uri="{FF2B5EF4-FFF2-40B4-BE49-F238E27FC236}">
                <a16:creationId xmlns:a16="http://schemas.microsoft.com/office/drawing/2014/main" id="{C8B00022-5EAA-FB42-B985-66146F0F5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>
            <a:extLst>
              <a:ext uri="{FF2B5EF4-FFF2-40B4-BE49-F238E27FC236}">
                <a16:creationId xmlns:a16="http://schemas.microsoft.com/office/drawing/2014/main" id="{FC70F072-4792-C24A-87CE-7D6A5D7D7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Crayn2004.pdf</a:t>
            </a:r>
            <a:r>
              <a:rPr lang="en-US" altLang="en-US" b="1">
                <a:latin typeface="Calibri" panose="020F0502020204030204" pitchFamily="34" charset="0"/>
                <a:ea typeface="ＭＳ Ｐゴシック" panose="020B0600070205080204" pitchFamily="34" charset="-128"/>
              </a:rPr>
              <a:t>Crayn, D.M., Winter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, K. and Smith, J.A.C., 2004. Multiple origins of crassulacean acid metabolism and the epiphytic habit in the Neotropical family Bromeliaceae.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</a:rPr>
              <a:t>Proceedings of the National Academy of Sciences of the United States of America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</a:rPr>
              <a:t>101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(10), pp.3703-3708.</a:t>
            </a:r>
          </a:p>
          <a:p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0115" name="Slide Number Placeholder 3">
            <a:extLst>
              <a:ext uri="{FF2B5EF4-FFF2-40B4-BE49-F238E27FC236}">
                <a16:creationId xmlns:a16="http://schemas.microsoft.com/office/drawing/2014/main" id="{49BDF14E-F908-EE42-BAA7-1EE339724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fld id="{D6575416-5766-9748-9383-F6D64B55E571}" type="slidenum">
              <a:rPr lang="en-US" altLang="en-US" sz="1200"/>
              <a:pPr/>
              <a:t>53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9950584-ABD1-3640-BB37-B7C57824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230FA3C-BC19-9649-936B-B905D20CF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18A98D80-1AD2-5845-820A-AC89707244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D1733680-27F0-E442-814B-662441C56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A0F9C5F4-EB75-E84A-860C-73E7D9D297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E4ACAD61-4022-D64E-9B57-D79D5822A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40146668-F619-9243-8355-4A06ABB5C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EF168CFD-AC5B-6144-9467-4153356B0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171E6B3F-020E-2C41-A200-5138ABC41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3BA429A2-473B-9947-AEF6-5DE62F6A5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Sajo2004.pdf </a:t>
            </a:r>
          </a:p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Sajo, M. G., Rudall, P. J., &amp; Prychid, C. J. (2004). Floral anatomy of Bromeliaceae, with particular reference to the evolution of epigyny and septal nectaries in commelinid monocots.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</a:rPr>
              <a:t>Plant Systematics and Evolution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</a:rPr>
              <a:t>247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(3-4), 215-231.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E2011-8D56-DD4A-9BE3-220AB04A8262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643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FD0EE002-FD6E-624E-BE60-EC26C4042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8B478248-D0D7-6741-AD9F-13A3286F8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Sajo2004.pdf </a:t>
            </a:r>
          </a:p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Sajo, M. G., Rudall, P. J., &amp; Prychid, C. J. (2004). Floral anatomy of Bromeliaceae, with particular reference to the evolution of epigyny and septal nectaries in commelinid monocots.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</a:rPr>
              <a:t>Plant Systematics and Evolution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Calibri" panose="020F0502020204030204" pitchFamily="34" charset="0"/>
                <a:ea typeface="ＭＳ Ｐゴシック" panose="020B0600070205080204" pitchFamily="34" charset="-128"/>
              </a:rPr>
              <a:t>247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(3-4), 215-231.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0BDAE922-D704-C14B-A117-13C558FFF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fld id="{3CD74D64-AEBC-8846-9C28-4D8B2A5C265C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13276A1-0139-8648-97C0-178C2DE7C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B54BC5E-33D5-AF43-9B07-FEECB7957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1897C0CB-C4FE-624D-BA17-A98A9AFA7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99D5081-5671-D240-ABDF-D8080CD05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5F10AB-15BA-7348-B6C7-969A64E23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3FD7AE-8793-0B47-86A6-C213E40516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AC4E72-7DE1-B442-860B-6EA84236D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419C3-2FE4-F940-BA42-2AF2375A4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86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5A3893-3D34-5349-B145-6AFBB04DC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931123-EE06-1744-94ED-008C41921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05576F-7C08-D648-BAEC-FFEA091EC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64DF2-2FF8-B842-BDF0-12D5A67176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31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1EB56-4895-6D4C-BDF2-51A2D91D0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4C562A-D23B-6E44-8B9C-7D8EECB75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30FA63-EF5A-B74C-904F-432CA790F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07BEB-2C9B-504B-A831-DC4316A6D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64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F0D5D3-856D-174A-B981-095BD72AA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3F925F-EAE6-4047-B486-E459FF86EB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85DFA-BD2D-E341-B4D3-6FB5CED96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FA95A-ED88-6842-8DF1-FBF13BE2E5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39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27FA88-31B6-914F-B6CA-B7B1D5198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6F132B-92D3-FB45-9AF1-67727948F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687FD3-087D-F648-B876-8A3588CFA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6CA7D-0167-4E47-88BD-DB5FA69D6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65514-DB32-B24C-B24C-71D1AFCF5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02FAA-66C3-8E40-848C-5BFA85B904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4FDFF-7391-FE48-A6FA-92F782991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8B5184-A40C-914A-AD7E-5798F04D61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32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52DAE00-572C-8149-A6A5-43F1B6FDE1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578EBD-1C64-B64C-99C1-80F8D7C86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D991C74-982A-2D40-9271-6D7E99350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AA4F9-F22C-C94D-8971-6B04454DB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24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862ADF-9E54-1E42-BE68-792E0E6F5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1F2391-5720-AE44-A895-317F0DBEF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EA35D3-C831-8E49-9D88-BC2B3370D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F4C89-0FE7-3343-A34D-64F509A0A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36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2EBE21-941C-764C-9F1D-73EEB87702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9210B8-7BB9-064E-95CA-70F8BCBEDB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25A30E-785C-3947-9B0C-1F9A1296B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96DF2-DFB3-744F-905A-E2173874A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59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77BEE-2FD8-5A4E-922C-A07F78F75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90B502-3D5F-7848-92F1-CB49AF556E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DA1DB4-C17B-1A4F-AAF7-11D8EDBCE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4A0FD-B30B-F44F-BFE1-9D2E5C1E8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39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7D332-DB95-C14F-A9C8-CFF03EC75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A1247-D261-2640-A695-AF2E85B85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39F15-64C5-8D41-A81A-CFC990043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012F3-6D59-4A4D-878D-9B019478B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9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29F4FB-3E55-5C48-A698-3F1A268A4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935DDD-3C72-F549-9FAD-E885B33A2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A707D4-18EF-5947-97F4-86DEFDA044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07B1AB-3682-7245-8848-9518A7CA82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9B05BF-D88C-3647-A274-3358EA5B16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BD0DB2-91AC-A740-8EF8-ACCFC28174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3C3FE252-1EC5-D744-9BF7-52E11213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0">
              <a:latin typeface="Textile" charset="0"/>
              <a:ea typeface="ヒラギノ角ゴ Pro W3" panose="020B0300000000000000" pitchFamily="34" charset="-128"/>
            </a:endParaRPr>
          </a:p>
        </p:txBody>
      </p:sp>
      <p:sp>
        <p:nvSpPr>
          <p:cNvPr id="14338" name="Text Box 5">
            <a:extLst>
              <a:ext uri="{FF2B5EF4-FFF2-40B4-BE49-F238E27FC236}">
                <a16:creationId xmlns:a16="http://schemas.microsoft.com/office/drawing/2014/main" id="{B8C8FB41-C86D-0947-9FA9-9C3568B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763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>
                <a:latin typeface="Textile" charset="0"/>
                <a:ea typeface="ヒラギノ角ゴ Pro W3" panose="020B0300000000000000" pitchFamily="34" charset="-128"/>
              </a:rPr>
              <a:t>BROMELIACEAE</a:t>
            </a:r>
          </a:p>
        </p:txBody>
      </p:sp>
      <p:sp>
        <p:nvSpPr>
          <p:cNvPr id="14339" name="Picture 6">
            <a:extLst>
              <a:ext uri="{FF2B5EF4-FFF2-40B4-BE49-F238E27FC236}">
                <a16:creationId xmlns:a16="http://schemas.microsoft.com/office/drawing/2014/main" id="{030149AF-707A-8140-A34B-D163C3AC62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800" y="1828800"/>
            <a:ext cx="70866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C57144B0-7A2C-D74E-8457-4C04B8705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4163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1">
            <a:extLst>
              <a:ext uri="{FF2B5EF4-FFF2-40B4-BE49-F238E27FC236}">
                <a16:creationId xmlns:a16="http://schemas.microsoft.com/office/drawing/2014/main" id="{7C4C1E04-9999-7F4C-88AB-0A305B834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3">
            <a:extLst>
              <a:ext uri="{FF2B5EF4-FFF2-40B4-BE49-F238E27FC236}">
                <a16:creationId xmlns:a16="http://schemas.microsoft.com/office/drawing/2014/main" id="{5D82223F-6335-8645-95FF-B085F6095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14800"/>
            <a:ext cx="2362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25603" name="Text Box 5">
            <a:extLst>
              <a:ext uri="{FF2B5EF4-FFF2-40B4-BE49-F238E27FC236}">
                <a16:creationId xmlns:a16="http://schemas.microsoft.com/office/drawing/2014/main" id="{D716755D-B66D-2649-9B93-844BF5C7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38600"/>
            <a:ext cx="190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Current Angiosperm Phylogeny Group Tree for Flowering Plants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25604" name="Rectangle 7">
            <a:extLst>
              <a:ext uri="{FF2B5EF4-FFF2-40B4-BE49-F238E27FC236}">
                <a16:creationId xmlns:a16="http://schemas.microsoft.com/office/drawing/2014/main" id="{3E865B19-99C4-8844-9F64-FAB29D586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0"/>
            <a:ext cx="1600200" cy="16764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25605" name="Line 9">
            <a:extLst>
              <a:ext uri="{FF2B5EF4-FFF2-40B4-BE49-F238E27FC236}">
                <a16:creationId xmlns:a16="http://schemas.microsoft.com/office/drawing/2014/main" id="{E95A5E59-F502-DB48-8612-C10C624938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676400"/>
            <a:ext cx="533400" cy="15240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10">
            <a:extLst>
              <a:ext uri="{FF2B5EF4-FFF2-40B4-BE49-F238E27FC236}">
                <a16:creationId xmlns:a16="http://schemas.microsoft.com/office/drawing/2014/main" id="{CD90033B-CE27-1D4C-B51F-7E5CBCFF2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18452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4253F"/>
                </a:solidFill>
                <a:ea typeface="ヒラギノ角ゴ Pro W3" panose="020B0300000000000000" pitchFamily="34" charset="-128"/>
              </a:rPr>
              <a:t>monocots</a:t>
            </a:r>
            <a:endParaRPr lang="en-US" altLang="en-US" sz="2400" i="1">
              <a:ea typeface="ヒラギノ角ゴ Pro W3" panose="020B0300000000000000" pitchFamily="34" charset="-128"/>
            </a:endParaRPr>
          </a:p>
        </p:txBody>
      </p:sp>
      <p:sp>
        <p:nvSpPr>
          <p:cNvPr id="25607" name="Rectangle 11">
            <a:extLst>
              <a:ext uri="{FF2B5EF4-FFF2-40B4-BE49-F238E27FC236}">
                <a16:creationId xmlns:a16="http://schemas.microsoft.com/office/drawing/2014/main" id="{D8ABCBC9-248A-6940-A3C1-7B8D9F65D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52400"/>
            <a:ext cx="381000" cy="14478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25608" name="Text Box 11">
            <a:extLst>
              <a:ext uri="{FF2B5EF4-FFF2-40B4-BE49-F238E27FC236}">
                <a16:creationId xmlns:a16="http://schemas.microsoft.com/office/drawing/2014/main" id="{A85B32A5-0D3E-4A4C-BF1F-E7CB9D3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19400"/>
            <a:ext cx="1868488" cy="466725"/>
          </a:xfrm>
          <a:prstGeom prst="rect">
            <a:avLst/>
          </a:prstGeom>
          <a:noFill/>
          <a:ln w="9525">
            <a:solidFill>
              <a:srgbClr val="F417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Bromeliaceae</a:t>
            </a:r>
            <a:endParaRPr lang="en-US" altLang="en-US" sz="2400" i="1">
              <a:ea typeface="ヒラギノ角ゴ Pro W3" panose="020B0300000000000000" pitchFamily="34" charset="-128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5F85342C-B8B8-2347-8B5C-2CCD6A6D9B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4200" y="1676400"/>
            <a:ext cx="533400" cy="11430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Rectangle 4">
            <a:extLst>
              <a:ext uri="{FF2B5EF4-FFF2-40B4-BE49-F238E27FC236}">
                <a16:creationId xmlns:a16="http://schemas.microsoft.com/office/drawing/2014/main" id="{74E84D21-C275-1442-A3D3-30BC81BD7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419600"/>
            <a:ext cx="15240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1BD844D9-6223-9448-86CF-6A1C340CF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73287" y="265113"/>
            <a:ext cx="5622925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>
            <a:extLst>
              <a:ext uri="{FF2B5EF4-FFF2-40B4-BE49-F238E27FC236}">
                <a16:creationId xmlns:a16="http://schemas.microsoft.com/office/drawing/2014/main" id="{FE2A8B49-FAFE-FC41-849E-1F84D9EAD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-46038"/>
            <a:ext cx="1509713" cy="7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ea typeface="ヒラギノ角ゴ Pro W3" panose="020B0300000000000000" pitchFamily="34" charset="-128"/>
              </a:rPr>
              <a:t>Poales</a:t>
            </a:r>
          </a:p>
        </p:txBody>
      </p:sp>
      <p:pic>
        <p:nvPicPr>
          <p:cNvPr id="27651" name="Picture 3" descr="images.jpg">
            <a:extLst>
              <a:ext uri="{FF2B5EF4-FFF2-40B4-BE49-F238E27FC236}">
                <a16:creationId xmlns:a16="http://schemas.microsoft.com/office/drawing/2014/main" id="{D2FA7CAE-C081-434C-9A38-ACC260130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5619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images-1.jpg">
            <a:extLst>
              <a:ext uri="{FF2B5EF4-FFF2-40B4-BE49-F238E27FC236}">
                <a16:creationId xmlns:a16="http://schemas.microsoft.com/office/drawing/2014/main" id="{87C8A1C8-9FD5-CE41-8A81-E108340B4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6858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images-2.jpg">
            <a:extLst>
              <a:ext uri="{FF2B5EF4-FFF2-40B4-BE49-F238E27FC236}">
                <a16:creationId xmlns:a16="http://schemas.microsoft.com/office/drawing/2014/main" id="{66A2092E-A176-4F47-B1DF-AE4DE5CB6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762000"/>
            <a:ext cx="901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Juncus effusus &amp; Carex lurida (Common Rush and Lurid Sedge) _web.jpg">
            <a:extLst>
              <a:ext uri="{FF2B5EF4-FFF2-40B4-BE49-F238E27FC236}">
                <a16:creationId xmlns:a16="http://schemas.microsoft.com/office/drawing/2014/main" id="{8035BB8A-E16D-5E4E-BFD9-3ABFF7912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5" name="Straight Connector 8">
            <a:extLst>
              <a:ext uri="{FF2B5EF4-FFF2-40B4-BE49-F238E27FC236}">
                <a16:creationId xmlns:a16="http://schemas.microsoft.com/office/drawing/2014/main" id="{E5B8EBCC-C74F-B044-A4E3-3D4A268E5E6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981201" y="2133600"/>
            <a:ext cx="10668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Connector 9">
            <a:extLst>
              <a:ext uri="{FF2B5EF4-FFF2-40B4-BE49-F238E27FC236}">
                <a16:creationId xmlns:a16="http://schemas.microsoft.com/office/drawing/2014/main" id="{F4707C64-9BD6-864F-894D-B39AFAFB13F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201194" y="2132806"/>
            <a:ext cx="10668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Connector 10">
            <a:extLst>
              <a:ext uri="{FF2B5EF4-FFF2-40B4-BE49-F238E27FC236}">
                <a16:creationId xmlns:a16="http://schemas.microsoft.com/office/drawing/2014/main" id="{C749C68E-8FA9-BD44-BCD1-6B0AA10C053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582194" y="2132806"/>
            <a:ext cx="10668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Connector 11">
            <a:extLst>
              <a:ext uri="{FF2B5EF4-FFF2-40B4-BE49-F238E27FC236}">
                <a16:creationId xmlns:a16="http://schemas.microsoft.com/office/drawing/2014/main" id="{4875F04F-2E09-874D-B265-BAE80E63536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925594" y="2132806"/>
            <a:ext cx="10668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9" name="Straight Connector 12">
            <a:extLst>
              <a:ext uri="{FF2B5EF4-FFF2-40B4-BE49-F238E27FC236}">
                <a16:creationId xmlns:a16="http://schemas.microsoft.com/office/drawing/2014/main" id="{D983224B-2436-584A-9EF3-241B9096662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39194" y="2132806"/>
            <a:ext cx="10668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13">
            <a:extLst>
              <a:ext uri="{FF2B5EF4-FFF2-40B4-BE49-F238E27FC236}">
                <a16:creationId xmlns:a16="http://schemas.microsoft.com/office/drawing/2014/main" id="{2DABD400-E381-6941-9A20-C6259591838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210594" y="2132806"/>
            <a:ext cx="10668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Connector 14">
            <a:extLst>
              <a:ext uri="{FF2B5EF4-FFF2-40B4-BE49-F238E27FC236}">
                <a16:creationId xmlns:a16="http://schemas.microsoft.com/office/drawing/2014/main" id="{F9D07B32-B569-4B4C-9F39-2AB484C16D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1600200"/>
            <a:ext cx="3810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2" name="Straight Connector 17">
            <a:extLst>
              <a:ext uri="{FF2B5EF4-FFF2-40B4-BE49-F238E27FC236}">
                <a16:creationId xmlns:a16="http://schemas.microsoft.com/office/drawing/2014/main" id="{C14FE113-2A75-4543-8444-6BBE0D8002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2667000"/>
            <a:ext cx="2286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4937355F-54DF-5542-BAB3-DBD47CD85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1042107"/>
            <a:ext cx="8255000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11">
            <a:extLst>
              <a:ext uri="{FF2B5EF4-FFF2-40B4-BE49-F238E27FC236}">
                <a16:creationId xmlns:a16="http://schemas.microsoft.com/office/drawing/2014/main" id="{4E80A747-90B4-1346-A15E-535D7A5A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194507"/>
            <a:ext cx="3276600" cy="8382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29699" name="Rectangle 11">
            <a:extLst>
              <a:ext uri="{FF2B5EF4-FFF2-40B4-BE49-F238E27FC236}">
                <a16:creationId xmlns:a16="http://schemas.microsoft.com/office/drawing/2014/main" id="{5B0CCEF0-B08A-3647-BBF9-1EE70365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489907"/>
            <a:ext cx="3200400" cy="41910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0D413-A521-FE4B-A998-64C412D0C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770" y="41313"/>
            <a:ext cx="2921000" cy="3739972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CE8666C-EC38-B649-9EA7-EA0C17CE9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0" y="134910"/>
            <a:ext cx="6663369" cy="8309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Distribution of raphides (red boxes) and silica bodies (bold) in the Monocots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1">
            <a:extLst>
              <a:ext uri="{FF2B5EF4-FFF2-40B4-BE49-F238E27FC236}">
                <a16:creationId xmlns:a16="http://schemas.microsoft.com/office/drawing/2014/main" id="{32C09393-0796-C641-BEEB-311CB0F14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55530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4800" dirty="0">
                <a:ea typeface="ＭＳ Ｐゴシック" charset="0"/>
                <a:cs typeface="ＭＳ Ｐゴシック" charset="0"/>
              </a:rPr>
              <a:t>DIVERSITY IN THE </a:t>
            </a:r>
          </a:p>
          <a:p>
            <a:pPr>
              <a:defRPr/>
            </a:pPr>
            <a:r>
              <a:rPr lang="en-US" sz="4800" dirty="0">
                <a:ea typeface="ＭＳ Ｐゴシック" charset="0"/>
                <a:cs typeface="ＭＳ Ｐゴシック" charset="0"/>
              </a:rPr>
              <a:t>FAMILY</a:t>
            </a:r>
          </a:p>
          <a:p>
            <a:pPr marL="914400" indent="-914400">
              <a:buFontTx/>
              <a:buAutoNum type="arabicPeriod"/>
              <a:defRPr/>
            </a:pPr>
            <a:r>
              <a:rPr lang="en-US" sz="4800" dirty="0" err="1">
                <a:ea typeface="ＭＳ Ｐゴシック" charset="0"/>
                <a:cs typeface="ＭＳ Ｐゴシック" charset="0"/>
              </a:rPr>
              <a:t>Pitcairnioideae</a:t>
            </a:r>
            <a:endParaRPr lang="en-US" sz="4800" dirty="0">
              <a:ea typeface="ＭＳ Ｐゴシック" charset="0"/>
              <a:cs typeface="ＭＳ Ｐゴシック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en-US" sz="4800" dirty="0" err="1">
                <a:ea typeface="ＭＳ Ｐゴシック" charset="0"/>
                <a:cs typeface="ＭＳ Ｐゴシック" charset="0"/>
              </a:rPr>
              <a:t>Tillandsioideae</a:t>
            </a:r>
            <a:endParaRPr lang="en-US" sz="4800" dirty="0">
              <a:ea typeface="ＭＳ Ｐゴシック" charset="0"/>
              <a:cs typeface="ＭＳ Ｐゴシック" charset="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en-US" sz="4800" dirty="0" err="1">
                <a:ea typeface="ＭＳ Ｐゴシック" charset="0"/>
                <a:cs typeface="ＭＳ Ｐゴシック" charset="0"/>
              </a:rPr>
              <a:t>Bromelioideae</a:t>
            </a:r>
            <a:endParaRPr lang="en-US" sz="4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1746" name="Picture 1">
            <a:extLst>
              <a:ext uri="{FF2B5EF4-FFF2-40B4-BE49-F238E27FC236}">
                <a16:creationId xmlns:a16="http://schemas.microsoft.com/office/drawing/2014/main" id="{7EFB475E-2F04-E943-99F5-27659006B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593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1CADE491-8BA0-F749-ADED-7803516DF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0"/>
            <a:ext cx="60356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>
            <a:extLst>
              <a:ext uri="{FF2B5EF4-FFF2-40B4-BE49-F238E27FC236}">
                <a16:creationId xmlns:a16="http://schemas.microsoft.com/office/drawing/2014/main" id="{AB2EA09C-2FFC-1E48-9917-7261C5C7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2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028">
            <a:extLst>
              <a:ext uri="{FF2B5EF4-FFF2-40B4-BE49-F238E27FC236}">
                <a16:creationId xmlns:a16="http://schemas.microsoft.com/office/drawing/2014/main" id="{518A9BF4-918C-3F4B-84EF-AB58FF8B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422525"/>
            <a:ext cx="2530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Pitcairnioideae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(capsules, seeds without hairs)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7592167A-C185-E246-BC1C-31F11761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9687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>
            <a:extLst>
              <a:ext uri="{FF2B5EF4-FFF2-40B4-BE49-F238E27FC236}">
                <a16:creationId xmlns:a16="http://schemas.microsoft.com/office/drawing/2014/main" id="{77E3C463-14A2-9442-86C5-877AD370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3214688"/>
            <a:ext cx="55372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D1CF9B5D-C7BE-3A41-9BF2-8277CC60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6115050" y="0"/>
            <a:ext cx="302895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1979C1AD-36CE-B94D-AF94-C27572ACC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274638"/>
            <a:ext cx="1831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>
                <a:ea typeface="ヒラギノ角ゴ Pro W3" panose="020B0300000000000000" pitchFamily="34" charset="-128"/>
              </a:rPr>
              <a:t>Pitcairnia</a:t>
            </a:r>
            <a:endParaRPr lang="en-US" altLang="en-US" sz="2400" i="1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6F95AF08-62BF-214D-B6AA-18524834B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36866" name="Text Box 3">
            <a:extLst>
              <a:ext uri="{FF2B5EF4-FFF2-40B4-BE49-F238E27FC236}">
                <a16:creationId xmlns:a16="http://schemas.microsoft.com/office/drawing/2014/main" id="{1C229460-2FFF-134D-8E5D-D6A7D75B4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57200"/>
            <a:ext cx="3429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Neoregelia - </a:t>
            </a:r>
            <a:r>
              <a:rPr lang="en-US" altLang="en-US" sz="3600">
                <a:ea typeface="ヒラギノ角ゴ Pro W3" panose="020B0300000000000000" pitchFamily="34" charset="-128"/>
              </a:rPr>
              <a:t> flowers sessile in center</a:t>
            </a:r>
          </a:p>
        </p:txBody>
      </p:sp>
      <p:sp>
        <p:nvSpPr>
          <p:cNvPr id="36867" name="Text Box 5">
            <a:extLst>
              <a:ext uri="{FF2B5EF4-FFF2-40B4-BE49-F238E27FC236}">
                <a16:creationId xmlns:a16="http://schemas.microsoft.com/office/drawing/2014/main" id="{6B3534D7-910A-B04E-8538-34C77D912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521450"/>
            <a:ext cx="1685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ヒラギノ角ゴ Pro W3" panose="020B0300000000000000" pitchFamily="34" charset="-128"/>
              </a:rPr>
              <a:t>Walter Judd photo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36869" name="Text Box 8">
            <a:extLst>
              <a:ext uri="{FF2B5EF4-FFF2-40B4-BE49-F238E27FC236}">
                <a16:creationId xmlns:a16="http://schemas.microsoft.com/office/drawing/2014/main" id="{EE3152DA-A978-5942-99A1-F00F250C7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33800"/>
            <a:ext cx="1516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ヒラギノ角ゴ Pro W3" panose="020B0300000000000000" pitchFamily="34" charset="-128"/>
              </a:rPr>
              <a:t>Al Gentry photo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D2EA8019-3C62-4543-83AC-4870B77A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51188"/>
            <a:ext cx="55626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28524-650F-1744-B5A0-2CBBBFBC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>
            <a:extLst>
              <a:ext uri="{FF2B5EF4-FFF2-40B4-BE49-F238E27FC236}">
                <a16:creationId xmlns:a16="http://schemas.microsoft.com/office/drawing/2014/main" id="{BAB4AA26-5AE3-5C4B-BF44-17D1D6A9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5532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35E35D7E-6F4C-E84F-95A8-8C7080EB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30321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1028">
            <a:extLst>
              <a:ext uri="{FF2B5EF4-FFF2-40B4-BE49-F238E27FC236}">
                <a16:creationId xmlns:a16="http://schemas.microsoft.com/office/drawing/2014/main" id="{843EDBF7-4015-B842-ADE7-AB4941784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422525"/>
            <a:ext cx="2530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Tillandsioideae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(capsules, seeds with hairs)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DFD2CE3A-8EC3-0D42-9170-994CA48F5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05C72619-71F9-5D49-87E2-84A1E8BEC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327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Vriesia sintenisii</a:t>
            </a:r>
            <a:endParaRPr lang="en-US" altLang="en-US" sz="3600">
              <a:ea typeface="ヒラギノ角ゴ Pro W3" panose="020B0300000000000000" pitchFamily="34" charset="-128"/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D7BB2DDD-036E-3241-AC3F-E6546E573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2132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5">
            <a:extLst>
              <a:ext uri="{FF2B5EF4-FFF2-40B4-BE49-F238E27FC236}">
                <a16:creationId xmlns:a16="http://schemas.microsoft.com/office/drawing/2014/main" id="{893D906B-E176-D34D-AA07-C88B9D1F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521450"/>
            <a:ext cx="1685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ヒラギノ角ゴ Pro W3" panose="020B0300000000000000" pitchFamily="34" charset="-128"/>
              </a:rPr>
              <a:t>Walter Judd photo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A119B71-BC02-7145-8DBE-D5727E00D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40962" name="Text Box 3">
            <a:extLst>
              <a:ext uri="{FF2B5EF4-FFF2-40B4-BE49-F238E27FC236}">
                <a16:creationId xmlns:a16="http://schemas.microsoft.com/office/drawing/2014/main" id="{703ACB5B-055B-2745-9590-4F18EDBEF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2089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Tillandsia</a:t>
            </a:r>
            <a:r>
              <a:rPr lang="en-US" altLang="en-US" sz="3600">
                <a:ea typeface="ヒラギノ角ゴ Pro W3" panose="020B0300000000000000" pitchFamily="34" charset="-128"/>
              </a:rPr>
              <a:t> - typical habit (Chiapas, Mexico)</a:t>
            </a:r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id="{F8E65947-31C1-7B4F-B3F2-2324BF5A6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382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3C3FE252-1EC5-D744-9BF7-52E11213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7620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0">
              <a:latin typeface="Textile" charset="0"/>
              <a:ea typeface="ヒラギノ角ゴ Pro W3" panose="020B0300000000000000" pitchFamily="34" charset="-128"/>
            </a:endParaRPr>
          </a:p>
        </p:txBody>
      </p:sp>
      <p:sp>
        <p:nvSpPr>
          <p:cNvPr id="14338" name="Text Box 5">
            <a:extLst>
              <a:ext uri="{FF2B5EF4-FFF2-40B4-BE49-F238E27FC236}">
                <a16:creationId xmlns:a16="http://schemas.microsoft.com/office/drawing/2014/main" id="{B8C8FB41-C86D-0947-9FA9-9C3568B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763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>
                <a:latin typeface="Textile" charset="0"/>
                <a:ea typeface="ヒラギノ角ゴ Pro W3" panose="020B0300000000000000" pitchFamily="34" charset="-128"/>
              </a:rPr>
              <a:t>BROMELIACEAE</a:t>
            </a:r>
          </a:p>
        </p:txBody>
      </p:sp>
      <p:sp>
        <p:nvSpPr>
          <p:cNvPr id="14339" name="Picture 6">
            <a:extLst>
              <a:ext uri="{FF2B5EF4-FFF2-40B4-BE49-F238E27FC236}">
                <a16:creationId xmlns:a16="http://schemas.microsoft.com/office/drawing/2014/main" id="{030149AF-707A-8140-A34B-D163C3AC62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800" y="1828800"/>
            <a:ext cx="70866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C57144B0-7A2C-D74E-8457-4C04B8705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890"/>
            <a:ext cx="1066800" cy="145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2E3DB-520F-2744-9356-80B4F1A50963}"/>
              </a:ext>
            </a:extLst>
          </p:cNvPr>
          <p:cNvSpPr txBox="1"/>
          <p:nvPr/>
        </p:nvSpPr>
        <p:spPr>
          <a:xfrm>
            <a:off x="1066800" y="1793875"/>
            <a:ext cx="4929555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/>
              <a:t>Key Characters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often epiphytic</a:t>
            </a:r>
          </a:p>
          <a:p>
            <a:pPr marL="457200" indent="-457200">
              <a:buAutoNum type="arabicPeriod"/>
            </a:pPr>
            <a:r>
              <a:rPr lang="en-US"/>
              <a:t>rosette of helically arranged leaves</a:t>
            </a:r>
          </a:p>
          <a:p>
            <a:pPr marL="457200" indent="-457200">
              <a:buAutoNum type="arabicPeriod"/>
            </a:pPr>
            <a:r>
              <a:rPr lang="en-US"/>
              <a:t>short, erect axis</a:t>
            </a:r>
          </a:p>
          <a:p>
            <a:pPr marL="457200" indent="-457200">
              <a:buAutoNum type="arabicPeriod"/>
            </a:pPr>
            <a:r>
              <a:rPr lang="en-US"/>
              <a:t>silica bodies</a:t>
            </a:r>
          </a:p>
          <a:p>
            <a:pPr marL="457200" indent="-457200">
              <a:buAutoNum type="arabicPeriod"/>
            </a:pPr>
            <a:r>
              <a:rPr lang="en-US"/>
              <a:t>terminal spike  or panicle</a:t>
            </a:r>
          </a:p>
          <a:p>
            <a:pPr marL="457200" indent="-457200">
              <a:buAutoNum type="arabicPeriod"/>
            </a:pPr>
            <a:r>
              <a:rPr lang="en-US"/>
              <a:t>brightly coloured bracts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inner tepal appendages</a:t>
            </a:r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54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B3205E63-19D2-344D-BFF6-B6F1AE7DF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AA3A4E52-3C9C-2846-8471-495595EB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549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Tillandsia</a:t>
            </a:r>
            <a:r>
              <a:rPr lang="en-US" altLang="en-US" sz="3600">
                <a:ea typeface="ヒラギノ角ゴ Pro W3" panose="020B0300000000000000" pitchFamily="34" charset="-128"/>
              </a:rPr>
              <a:t> with inflorescence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7649859F-39DB-8042-8D04-6651C5DB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153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23B10BF0-92B4-6A4C-AF77-F947C8F0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37B3A580-E7C9-6342-91D2-05886239A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224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Tillandsia</a:t>
            </a:r>
            <a:r>
              <a:rPr lang="en-US" altLang="en-US" sz="3600">
                <a:ea typeface="ヒラギノ角ゴ Pro W3" panose="020B0300000000000000" pitchFamily="34" charset="-128"/>
              </a:rPr>
              <a:t> seeds with hairs, dispersing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BD03424C-2DB7-F242-808C-A2E5372F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20788"/>
            <a:ext cx="6477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21BBA94F-A843-BB4E-ABA0-EB695700E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47106" name="Text Box 3">
            <a:extLst>
              <a:ext uri="{FF2B5EF4-FFF2-40B4-BE49-F238E27FC236}">
                <a16:creationId xmlns:a16="http://schemas.microsoft.com/office/drawing/2014/main" id="{AB7136C8-E6E7-954A-A0B0-8FC6E64E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0"/>
            <a:ext cx="407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Tillandsia usneoides</a:t>
            </a:r>
            <a:r>
              <a:rPr lang="en-US" altLang="en-US" sz="3600">
                <a:ea typeface="ヒラギノ角ゴ Pro W3" panose="020B0300000000000000" pitchFamily="34" charset="-128"/>
              </a:rPr>
              <a:t> 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97E4B7A7-4E93-5D4F-82D6-69CE4C62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2667000"/>
            <a:ext cx="8915400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>
            <a:extLst>
              <a:ext uri="{FF2B5EF4-FFF2-40B4-BE49-F238E27FC236}">
                <a16:creationId xmlns:a16="http://schemas.microsoft.com/office/drawing/2014/main" id="{FD9B740E-15D7-C141-B729-2115470A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200" cy="3505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6A1F7B-1D5E-2E43-82BD-07E198CCB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205" y="843756"/>
            <a:ext cx="4321795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4C0C0503-BB88-4C4D-9FA8-4B80865A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49154" name="Text Box 3">
            <a:extLst>
              <a:ext uri="{FF2B5EF4-FFF2-40B4-BE49-F238E27FC236}">
                <a16:creationId xmlns:a16="http://schemas.microsoft.com/office/drawing/2014/main" id="{862F4CE0-9749-204E-A324-36F406D7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3505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Tillandsia</a:t>
            </a:r>
            <a:r>
              <a:rPr lang="en-US" altLang="en-US" sz="3600">
                <a:ea typeface="ヒラギノ角ゴ Pro W3" panose="020B0300000000000000" pitchFamily="34" charset="-128"/>
              </a:rPr>
              <a:t> as decoration, Chiapas, Mexico</a:t>
            </a:r>
          </a:p>
        </p:txBody>
      </p:sp>
      <p:pic>
        <p:nvPicPr>
          <p:cNvPr id="49155" name="Picture 7">
            <a:extLst>
              <a:ext uri="{FF2B5EF4-FFF2-40B4-BE49-F238E27FC236}">
                <a16:creationId xmlns:a16="http://schemas.microsoft.com/office/drawing/2014/main" id="{56C207FA-2279-0B43-9F4E-EE24BBEE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756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169785CB-E4E7-7546-969D-361533EC0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3">
            <a:extLst>
              <a:ext uri="{FF2B5EF4-FFF2-40B4-BE49-F238E27FC236}">
                <a16:creationId xmlns:a16="http://schemas.microsoft.com/office/drawing/2014/main" id="{21AAA249-C9E7-9945-A505-1A82C87E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/>
          <a:stretch>
            <a:fillRect/>
          </a:stretch>
        </p:blipFill>
        <p:spPr bwMode="auto">
          <a:xfrm>
            <a:off x="4438650" y="1079500"/>
            <a:ext cx="470535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1028">
            <a:extLst>
              <a:ext uri="{FF2B5EF4-FFF2-40B4-BE49-F238E27FC236}">
                <a16:creationId xmlns:a16="http://schemas.microsoft.com/office/drawing/2014/main" id="{F6349658-5E59-4140-95DD-88BA012E8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422525"/>
            <a:ext cx="25304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Bromelioideae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(berries)  Fig 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(more Tillandsoideae, Fig. 2)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48779C5-DD25-6644-BAE2-CAD51E61B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55298" name="Text Box 5">
            <a:extLst>
              <a:ext uri="{FF2B5EF4-FFF2-40B4-BE49-F238E27FC236}">
                <a16:creationId xmlns:a16="http://schemas.microsoft.com/office/drawing/2014/main" id="{49E1979D-D7C7-E446-81FB-B691CAE2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99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The pineapple - terrestrial, leaves with spines, fleshy fruits, inferior ovary, and delicious.</a:t>
            </a:r>
          </a:p>
        </p:txBody>
      </p:sp>
      <p:pic>
        <p:nvPicPr>
          <p:cNvPr id="55299" name="Picture 6">
            <a:extLst>
              <a:ext uri="{FF2B5EF4-FFF2-40B4-BE49-F238E27FC236}">
                <a16:creationId xmlns:a16="http://schemas.microsoft.com/office/drawing/2014/main" id="{387EA92F-46A8-B649-918B-869A070F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7">
            <a:extLst>
              <a:ext uri="{FF2B5EF4-FFF2-40B4-BE49-F238E27FC236}">
                <a16:creationId xmlns:a16="http://schemas.microsoft.com/office/drawing/2014/main" id="{D61C1749-E0C6-2844-ACDF-3FA4F9D2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6066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8">
            <a:extLst>
              <a:ext uri="{FF2B5EF4-FFF2-40B4-BE49-F238E27FC236}">
                <a16:creationId xmlns:a16="http://schemas.microsoft.com/office/drawing/2014/main" id="{0A9DA772-7775-E04A-A9D0-C0B567078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38800"/>
            <a:ext cx="2590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ea typeface="ヒラギノ角ゴ Pro W3" panose="020B0300000000000000" pitchFamily="34" charset="-128"/>
              </a:rPr>
              <a:t>Ananas bracteatus</a:t>
            </a:r>
            <a:r>
              <a:rPr lang="en-US" altLang="en-US" sz="2000">
                <a:ea typeface="ヒラギノ角ゴ Pro W3" panose="020B0300000000000000" pitchFamily="34" charset="-128"/>
              </a:rPr>
              <a:t>, an ornamental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F61B871-6343-5343-92C4-04CEDD970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57346" name="Picture 5">
            <a:extLst>
              <a:ext uri="{FF2B5EF4-FFF2-40B4-BE49-F238E27FC236}">
                <a16:creationId xmlns:a16="http://schemas.microsoft.com/office/drawing/2014/main" id="{0043C357-D70E-C04A-B6BE-D7A62013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0"/>
            <a:ext cx="4602162" cy="6858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6">
            <a:extLst>
              <a:ext uri="{FF2B5EF4-FFF2-40B4-BE49-F238E27FC236}">
                <a16:creationId xmlns:a16="http://schemas.microsoft.com/office/drawing/2014/main" id="{0EE4265B-A332-BA40-8FAB-1A48DAA5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4912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ヒラギノ角ゴ Pro W3" panose="020B0300000000000000" pitchFamily="34" charset="-128"/>
              </a:rPr>
              <a:t>Santa Rosa, Costa Rica</a:t>
            </a:r>
          </a:p>
        </p:txBody>
      </p:sp>
      <p:pic>
        <p:nvPicPr>
          <p:cNvPr id="57348" name="Picture 7">
            <a:extLst>
              <a:ext uri="{FF2B5EF4-FFF2-40B4-BE49-F238E27FC236}">
                <a16:creationId xmlns:a16="http://schemas.microsoft.com/office/drawing/2014/main" id="{ADBB6535-1FE3-C04D-89E5-4549316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3344863" cy="50292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8">
            <a:extLst>
              <a:ext uri="{FF2B5EF4-FFF2-40B4-BE49-F238E27FC236}">
                <a16:creationId xmlns:a16="http://schemas.microsoft.com/office/drawing/2014/main" id="{0067D123-A4C9-7A4B-B98D-6085DC44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0488" cy="2187575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Text Box 9">
            <a:extLst>
              <a:ext uri="{FF2B5EF4-FFF2-40B4-BE49-F238E27FC236}">
                <a16:creationId xmlns:a16="http://schemas.microsoft.com/office/drawing/2014/main" id="{413B5518-AA24-E041-9C1E-8DFB9F1CB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632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chemeClr val="bg1"/>
                </a:solidFill>
                <a:ea typeface="ヒラギノ角ゴ Pro W3" panose="020B0300000000000000" pitchFamily="34" charset="-128"/>
              </a:rPr>
              <a:t>Bromelia</a:t>
            </a:r>
            <a:r>
              <a:rPr lang="en-US" altLang="en-US" sz="3600">
                <a:solidFill>
                  <a:schemeClr val="bg1"/>
                </a:solidFill>
                <a:ea typeface="ヒラギノ角ゴ Pro W3" panose="020B0300000000000000" pitchFamily="34" charset="-128"/>
              </a:rPr>
              <a:t> - habit and fruiting axis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F61B871-6343-5343-92C4-04CEDD970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57350" name="Text Box 9">
            <a:extLst>
              <a:ext uri="{FF2B5EF4-FFF2-40B4-BE49-F238E27FC236}">
                <a16:creationId xmlns:a16="http://schemas.microsoft.com/office/drawing/2014/main" id="{413B5518-AA24-E041-9C1E-8DFB9F1CB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632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chemeClr val="bg1"/>
                </a:solidFill>
                <a:ea typeface="ヒラギノ角ゴ Pro W3" panose="020B0300000000000000" pitchFamily="34" charset="-128"/>
              </a:rPr>
              <a:t>Bromelia</a:t>
            </a:r>
            <a:r>
              <a:rPr lang="en-US" altLang="en-US" sz="3600">
                <a:solidFill>
                  <a:schemeClr val="bg1"/>
                </a:solidFill>
                <a:ea typeface="ヒラギノ角ゴ Pro W3" panose="020B0300000000000000" pitchFamily="34" charset="-128"/>
              </a:rPr>
              <a:t> </a:t>
            </a:r>
            <a:r>
              <a:rPr lang="en-US" altLang="en-US" sz="3600" i="1">
                <a:solidFill>
                  <a:schemeClr val="bg1"/>
                </a:solidFill>
                <a:ea typeface="ヒラギノ角ゴ Pro W3" panose="020B0300000000000000" pitchFamily="34" charset="-128"/>
              </a:rPr>
              <a:t>balansae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2BC9E-1BB1-AF48-ACC1-7CD499270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800100"/>
            <a:ext cx="8648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6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extLst>
              <a:ext uri="{FF2B5EF4-FFF2-40B4-BE49-F238E27FC236}">
                <a16:creationId xmlns:a16="http://schemas.microsoft.com/office/drawing/2014/main" id="{A3D585E0-AD20-8744-B7FF-DE1F3562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91440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3">
            <a:extLst>
              <a:ext uri="{FF2B5EF4-FFF2-40B4-BE49-F238E27FC236}">
                <a16:creationId xmlns:a16="http://schemas.microsoft.com/office/drawing/2014/main" id="{228D13D0-4A2D-AC42-BDF9-A9FE01B59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764213"/>
            <a:ext cx="1541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ea typeface="ヒラギノ角ゴ Pro W3" panose="020B0300000000000000" pitchFamily="34" charset="-128"/>
              </a:rPr>
              <a:t>Megatherium</a:t>
            </a:r>
          </a:p>
        </p:txBody>
      </p:sp>
      <p:sp>
        <p:nvSpPr>
          <p:cNvPr id="59395" name="TextBox 22">
            <a:extLst>
              <a:ext uri="{FF2B5EF4-FFF2-40B4-BE49-F238E27FC236}">
                <a16:creationId xmlns:a16="http://schemas.microsoft.com/office/drawing/2014/main" id="{AD7FF8E9-45D6-9942-B0AB-DD1B0C3D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5803900"/>
            <a:ext cx="141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ea typeface="ヒラギノ角ゴ Pro W3" panose="020B0300000000000000" pitchFamily="34" charset="-128"/>
              </a:rPr>
              <a:t>Cuvieronius</a:t>
            </a:r>
          </a:p>
        </p:txBody>
      </p:sp>
      <p:sp>
        <p:nvSpPr>
          <p:cNvPr id="59396" name="TextBox 23">
            <a:extLst>
              <a:ext uri="{FF2B5EF4-FFF2-40B4-BE49-F238E27FC236}">
                <a16:creationId xmlns:a16="http://schemas.microsoft.com/office/drawing/2014/main" id="{862A6C1E-0552-5E41-89B1-1EBFDC2E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6111875"/>
            <a:ext cx="123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ea typeface="ヒラギノ角ゴ Pro W3" panose="020B0300000000000000" pitchFamily="34" charset="-128"/>
              </a:rPr>
              <a:t>Glyptodon</a:t>
            </a:r>
          </a:p>
        </p:txBody>
      </p:sp>
      <p:sp>
        <p:nvSpPr>
          <p:cNvPr id="59397" name="TextBox 24">
            <a:extLst>
              <a:ext uri="{FF2B5EF4-FFF2-40B4-BE49-F238E27FC236}">
                <a16:creationId xmlns:a16="http://schemas.microsoft.com/office/drawing/2014/main" id="{803EAD00-8AA6-EA43-89FB-2FDD8C266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19750"/>
            <a:ext cx="1465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ea typeface="ヒラギノ角ゴ Pro W3" panose="020B0300000000000000" pitchFamily="34" charset="-128"/>
              </a:rPr>
              <a:t>Mammuthus</a:t>
            </a:r>
          </a:p>
        </p:txBody>
      </p:sp>
      <p:sp>
        <p:nvSpPr>
          <p:cNvPr id="59398" name="TextBox 25">
            <a:extLst>
              <a:ext uri="{FF2B5EF4-FFF2-40B4-BE49-F238E27FC236}">
                <a16:creationId xmlns:a16="http://schemas.microsoft.com/office/drawing/2014/main" id="{3F86F909-B659-2041-A270-832AB386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5783263"/>
            <a:ext cx="1073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ea typeface="ヒラギノ角ゴ Pro W3" panose="020B0300000000000000" pitchFamily="34" charset="-128"/>
              </a:rPr>
              <a:t>Toxodon</a:t>
            </a:r>
          </a:p>
        </p:txBody>
      </p:sp>
      <p:sp>
        <p:nvSpPr>
          <p:cNvPr id="59399" name="TextBox 26">
            <a:extLst>
              <a:ext uri="{FF2B5EF4-FFF2-40B4-BE49-F238E27FC236}">
                <a16:creationId xmlns:a16="http://schemas.microsoft.com/office/drawing/2014/main" id="{C14FEC66-3310-A747-9504-247B320E7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371600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ea typeface="ヒラギノ角ゴ Pro W3" panose="020B0300000000000000" pitchFamily="34" charset="-128"/>
              </a:rPr>
              <a:t>Acrocomia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>
            <a:extLst>
              <a:ext uri="{FF2B5EF4-FFF2-40B4-BE49-F238E27FC236}">
                <a16:creationId xmlns:a16="http://schemas.microsoft.com/office/drawing/2014/main" id="{3FEB43D8-DABC-DF4D-9F62-DB7903196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62200"/>
            <a:ext cx="533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ea typeface="ヒラギノ角ゴ Pro W3" panose="020B0300000000000000" pitchFamily="34" charset="-128"/>
              </a:rPr>
              <a:t>MORPHOLOGY, MOLECULES, and BIOGEOGRAPHY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ea typeface="ヒラギノ角ゴ Pro W3" panose="020B0300000000000000" pitchFamily="34" charset="-128"/>
            </a:endParaRPr>
          </a:p>
        </p:txBody>
      </p:sp>
      <p:pic>
        <p:nvPicPr>
          <p:cNvPr id="61442" name="Picture 1">
            <a:extLst>
              <a:ext uri="{FF2B5EF4-FFF2-40B4-BE49-F238E27FC236}">
                <a16:creationId xmlns:a16="http://schemas.microsoft.com/office/drawing/2014/main" id="{AAD2D8A4-4927-1340-B9B0-5A5F68501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593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6375E22-ECF1-0F40-81E9-D14CC3EA1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2DDDEF7A-18AC-EB42-92E8-334FB97D5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51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ea typeface="ヒラギノ角ゴ Pro W3" panose="020B0300000000000000" pitchFamily="34" charset="-128"/>
              </a:rPr>
              <a:t>Epiphyte life form of the bromeliads - Mexico</a:t>
            </a: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DAC1932E-0511-9D42-BAAB-58ED9BC9E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8763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>
            <a:extLst>
              <a:ext uri="{FF2B5EF4-FFF2-40B4-BE49-F238E27FC236}">
                <a16:creationId xmlns:a16="http://schemas.microsoft.com/office/drawing/2014/main" id="{F10DAB0F-8699-5C4E-8815-1981B605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7238">
            <a:off x="1119188" y="-914400"/>
            <a:ext cx="6180137" cy="925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4">
            <a:extLst>
              <a:ext uri="{FF2B5EF4-FFF2-40B4-BE49-F238E27FC236}">
                <a16:creationId xmlns:a16="http://schemas.microsoft.com/office/drawing/2014/main" id="{29E8B412-39B8-2A4A-9225-F3CC2077A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495800"/>
            <a:ext cx="11430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62467" name="Rectangle 5">
            <a:extLst>
              <a:ext uri="{FF2B5EF4-FFF2-40B4-BE49-F238E27FC236}">
                <a16:creationId xmlns:a16="http://schemas.microsoft.com/office/drawing/2014/main" id="{13C06F60-4EBC-CE40-AD9E-9EACF48C1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10668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62468" name="Text Box 8">
            <a:extLst>
              <a:ext uri="{FF2B5EF4-FFF2-40B4-BE49-F238E27FC236}">
                <a16:creationId xmlns:a16="http://schemas.microsoft.com/office/drawing/2014/main" id="{89A38F2C-B4E9-5B4A-B49F-859630311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3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62469" name="Text Box 9">
            <a:extLst>
              <a:ext uri="{FF2B5EF4-FFF2-40B4-BE49-F238E27FC236}">
                <a16:creationId xmlns:a16="http://schemas.microsoft.com/office/drawing/2014/main" id="{9220DEB4-B52F-3047-A500-A9A732E0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845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ヒラギノ角ゴ Pro W3" panose="020B0300000000000000" pitchFamily="34" charset="-128"/>
              </a:rPr>
              <a:t>1                1           2                     1            1                 3                     1                 1</a:t>
            </a:r>
          </a:p>
        </p:txBody>
      </p:sp>
      <p:sp>
        <p:nvSpPr>
          <p:cNvPr id="62470" name="Text Box 10">
            <a:extLst>
              <a:ext uri="{FF2B5EF4-FFF2-40B4-BE49-F238E27FC236}">
                <a16:creationId xmlns:a16="http://schemas.microsoft.com/office/drawing/2014/main" id="{1C8C35F4-F324-AB42-8FF9-2F748F55B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678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ea typeface="ヒラギノ角ゴ Pro W3" panose="020B0300000000000000" pitchFamily="34" charset="-128"/>
              </a:rPr>
              <a:t>1 -superior ovary , fruits dry, seeds tailed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ea typeface="ヒラギノ角ゴ Pro W3" panose="020B0300000000000000" pitchFamily="34" charset="-128"/>
              </a:rPr>
              <a:t>2 - superior ovary, fruits dry, seeds comose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ea typeface="ヒラギノ角ゴ Pro W3" panose="020B0300000000000000" pitchFamily="34" charset="-128"/>
              </a:rPr>
              <a:t>3 - inferior ovary, fruits fleshy, seeds without </a:t>
            </a:r>
            <a:br>
              <a:rPr lang="en-US" altLang="en-US" sz="1800">
                <a:ea typeface="ヒラギノ角ゴ Pro W3" panose="020B0300000000000000" pitchFamily="34" charset="-128"/>
              </a:rPr>
            </a:br>
            <a:r>
              <a:rPr lang="en-US" altLang="en-US" sz="1800">
                <a:ea typeface="ヒラギノ角ゴ Pro W3" panose="020B0300000000000000" pitchFamily="34" charset="-128"/>
              </a:rPr>
              <a:t>	appendages</a:t>
            </a:r>
          </a:p>
        </p:txBody>
      </p:sp>
      <p:sp>
        <p:nvSpPr>
          <p:cNvPr id="62471" name="Rectangle 4">
            <a:extLst>
              <a:ext uri="{FF2B5EF4-FFF2-40B4-BE49-F238E27FC236}">
                <a16:creationId xmlns:a16="http://schemas.microsoft.com/office/drawing/2014/main" id="{B9510F0E-9BDD-ED42-A324-F601BAB25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267200"/>
            <a:ext cx="11430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>
            <a:extLst>
              <a:ext uri="{FF2B5EF4-FFF2-40B4-BE49-F238E27FC236}">
                <a16:creationId xmlns:a16="http://schemas.microsoft.com/office/drawing/2014/main" id="{0030AED1-2753-9447-9F7E-2F21DCD3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7238">
            <a:off x="1211263" y="415925"/>
            <a:ext cx="5524500" cy="727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4">
            <a:extLst>
              <a:ext uri="{FF2B5EF4-FFF2-40B4-BE49-F238E27FC236}">
                <a16:creationId xmlns:a16="http://schemas.microsoft.com/office/drawing/2014/main" id="{CA55C05B-FAF0-2C49-B2B8-9B73B805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76800"/>
            <a:ext cx="762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64515" name="Rectangle 5">
            <a:extLst>
              <a:ext uri="{FF2B5EF4-FFF2-40B4-BE49-F238E27FC236}">
                <a16:creationId xmlns:a16="http://schemas.microsoft.com/office/drawing/2014/main" id="{4C646767-84BE-6F4A-913A-9FDD504CD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191000"/>
            <a:ext cx="762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64516" name="Text Box 6">
            <a:extLst>
              <a:ext uri="{FF2B5EF4-FFF2-40B4-BE49-F238E27FC236}">
                <a16:creationId xmlns:a16="http://schemas.microsoft.com/office/drawing/2014/main" id="{8F21C367-2DCC-4642-964A-F8548ABD8F99}"/>
              </a:ext>
            </a:extLst>
          </p:cNvPr>
          <p:cNvSpPr txBox="1">
            <a:spLocks noChangeArrowheads="1"/>
          </p:cNvSpPr>
          <p:nvPr/>
        </p:nvSpPr>
        <p:spPr bwMode="auto">
          <a:xfrm rot="-2598143">
            <a:off x="641350" y="1285875"/>
            <a:ext cx="259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Guayana Highlands</a:t>
            </a:r>
          </a:p>
        </p:txBody>
      </p:sp>
      <p:sp>
        <p:nvSpPr>
          <p:cNvPr id="64517" name="Text Box 9">
            <a:extLst>
              <a:ext uri="{FF2B5EF4-FFF2-40B4-BE49-F238E27FC236}">
                <a16:creationId xmlns:a16="http://schemas.microsoft.com/office/drawing/2014/main" id="{9AF13105-07D0-9C46-A2DF-5089D23A9B32}"/>
              </a:ext>
            </a:extLst>
          </p:cNvPr>
          <p:cNvSpPr txBox="1">
            <a:spLocks noChangeArrowheads="1"/>
          </p:cNvSpPr>
          <p:nvPr/>
        </p:nvSpPr>
        <p:spPr bwMode="auto">
          <a:xfrm rot="-2598143">
            <a:off x="1555750" y="1285875"/>
            <a:ext cx="259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Guayana Highlands</a:t>
            </a:r>
          </a:p>
        </p:txBody>
      </p:sp>
      <p:sp>
        <p:nvSpPr>
          <p:cNvPr id="64518" name="TextBox 8">
            <a:extLst>
              <a:ext uri="{FF2B5EF4-FFF2-40B4-BE49-F238E27FC236}">
                <a16:creationId xmlns:a16="http://schemas.microsoft.com/office/drawing/2014/main" id="{0258EDEC-CD1C-214F-8C20-4F7B77A6A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52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Bromeliaceae: Neotropical, with the ealiest-diverging species in the Guayana Highlands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>
            <a:extLst>
              <a:ext uri="{FF2B5EF4-FFF2-40B4-BE49-F238E27FC236}">
                <a16:creationId xmlns:a16="http://schemas.microsoft.com/office/drawing/2014/main" id="{1332C947-04DA-064E-A425-C83B8CB92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/>
          <a:stretch>
            <a:fillRect/>
          </a:stretch>
        </p:blipFill>
        <p:spPr bwMode="auto">
          <a:xfrm>
            <a:off x="5610225" y="0"/>
            <a:ext cx="3533775" cy="5715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Text Box 6">
            <a:extLst>
              <a:ext uri="{FF2B5EF4-FFF2-40B4-BE49-F238E27FC236}">
                <a16:creationId xmlns:a16="http://schemas.microsoft.com/office/drawing/2014/main" id="{1098537B-0544-2840-8297-00432DD99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27038"/>
            <a:ext cx="4511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>
                <a:ea typeface="ヒラギノ角ゴ Pro W3" panose="020B0300000000000000" pitchFamily="34" charset="-128"/>
              </a:rPr>
              <a:t>Brocchinia </a:t>
            </a:r>
            <a:r>
              <a:rPr lang="en-US" altLang="en-US">
                <a:ea typeface="ヒラギノ角ゴ Pro W3" panose="020B0300000000000000" pitchFamily="34" charset="-128"/>
              </a:rPr>
              <a:t>and </a:t>
            </a:r>
            <a:r>
              <a:rPr lang="en-US" altLang="en-US" i="1">
                <a:ea typeface="ヒラギノ角ゴ Pro W3" panose="020B0300000000000000" pitchFamily="34" charset="-128"/>
              </a:rPr>
              <a:t>Lindmania </a:t>
            </a:r>
            <a:r>
              <a:rPr lang="en-US" altLang="en-US">
                <a:ea typeface="ヒラギノ角ゴ Pro W3" panose="020B0300000000000000" pitchFamily="34" charset="-128"/>
              </a:rPr>
              <a:t>from the Guayana Highlands</a:t>
            </a:r>
            <a:r>
              <a:rPr lang="en-US" altLang="en-US" i="1">
                <a:ea typeface="ヒラギノ角ゴ Pro W3" panose="020B0300000000000000" pitchFamily="34" charset="-128"/>
              </a:rPr>
              <a:t> – </a:t>
            </a:r>
            <a:r>
              <a:rPr lang="en-US" altLang="en-US">
                <a:ea typeface="ヒラギノ角ゴ Pro W3" panose="020B0300000000000000" pitchFamily="34" charset="-128"/>
              </a:rPr>
              <a:t>the most primitive bromeliads</a:t>
            </a:r>
            <a:endParaRPr lang="en-US" altLang="en-US" i="1">
              <a:ea typeface="ヒラギノ角ゴ Pro W3" panose="020B0300000000000000" pitchFamily="34" charset="-128"/>
            </a:endParaRPr>
          </a:p>
        </p:txBody>
      </p:sp>
      <p:pic>
        <p:nvPicPr>
          <p:cNvPr id="66563" name="Picture 1">
            <a:extLst>
              <a:ext uri="{FF2B5EF4-FFF2-40B4-BE49-F238E27FC236}">
                <a16:creationId xmlns:a16="http://schemas.microsoft.com/office/drawing/2014/main" id="{C465975B-035D-AC4B-9821-CE4653819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800"/>
            <a:ext cx="50673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4">
            <a:extLst>
              <a:ext uri="{FF2B5EF4-FFF2-40B4-BE49-F238E27FC236}">
                <a16:creationId xmlns:a16="http://schemas.microsoft.com/office/drawing/2014/main" id="{5624BA42-68F7-7842-ACDE-77FD63797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Guiana Highlands - singularly ancient, singularly isolated</a:t>
            </a:r>
          </a:p>
        </p:txBody>
      </p:sp>
      <p:pic>
        <p:nvPicPr>
          <p:cNvPr id="68610" name="Picture 7">
            <a:extLst>
              <a:ext uri="{FF2B5EF4-FFF2-40B4-BE49-F238E27FC236}">
                <a16:creationId xmlns:a16="http://schemas.microsoft.com/office/drawing/2014/main" id="{9E1950D3-7136-FF46-9CDC-AE675D2F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9">
            <a:extLst>
              <a:ext uri="{FF2B5EF4-FFF2-40B4-BE49-F238E27FC236}">
                <a16:creationId xmlns:a16="http://schemas.microsoft.com/office/drawing/2014/main" id="{9D21A6CC-55EB-CD4A-A34E-2573614A7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58BA4F92-0B5E-3F44-B8D1-9EEF49398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Alex Kubacki on the cliffs.</a:t>
            </a:r>
          </a:p>
        </p:txBody>
      </p:sp>
      <p:pic>
        <p:nvPicPr>
          <p:cNvPr id="68613" name="Picture 1">
            <a:extLst>
              <a:ext uri="{FF2B5EF4-FFF2-40B4-BE49-F238E27FC236}">
                <a16:creationId xmlns:a16="http://schemas.microsoft.com/office/drawing/2014/main" id="{86A61DF5-278A-B540-8F73-6165A147D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39751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">
            <a:extLst>
              <a:ext uri="{FF2B5EF4-FFF2-40B4-BE49-F238E27FC236}">
                <a16:creationId xmlns:a16="http://schemas.microsoft.com/office/drawing/2014/main" id="{6BC331CC-9C9D-2040-B2D3-6FE73073C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393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>
            <a:extLst>
              <a:ext uri="{FF2B5EF4-FFF2-40B4-BE49-F238E27FC236}">
                <a16:creationId xmlns:a16="http://schemas.microsoft.com/office/drawing/2014/main" id="{56B110DC-8E53-CD4F-8444-C8CFA3CF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7238">
            <a:off x="491331" y="1024732"/>
            <a:ext cx="503713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4">
            <a:extLst>
              <a:ext uri="{FF2B5EF4-FFF2-40B4-BE49-F238E27FC236}">
                <a16:creationId xmlns:a16="http://schemas.microsoft.com/office/drawing/2014/main" id="{57DF8839-ACFA-D243-9C84-D30816BF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76800"/>
            <a:ext cx="762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0659" name="Rectangle 5">
            <a:extLst>
              <a:ext uri="{FF2B5EF4-FFF2-40B4-BE49-F238E27FC236}">
                <a16:creationId xmlns:a16="http://schemas.microsoft.com/office/drawing/2014/main" id="{0F7767E3-1CB4-C74A-BA24-C8D6FD42F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800600"/>
            <a:ext cx="762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0660" name="Text Box 6">
            <a:extLst>
              <a:ext uri="{FF2B5EF4-FFF2-40B4-BE49-F238E27FC236}">
                <a16:creationId xmlns:a16="http://schemas.microsoft.com/office/drawing/2014/main" id="{C38F2E5C-E83C-3F43-814E-7E64DFCFD449}"/>
              </a:ext>
            </a:extLst>
          </p:cNvPr>
          <p:cNvSpPr txBox="1">
            <a:spLocks noChangeArrowheads="1"/>
          </p:cNvSpPr>
          <p:nvPr/>
        </p:nvSpPr>
        <p:spPr bwMode="auto">
          <a:xfrm rot="-2598143">
            <a:off x="-17463" y="1781175"/>
            <a:ext cx="25971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Guayana Highlands</a:t>
            </a:r>
          </a:p>
        </p:txBody>
      </p:sp>
      <p:sp>
        <p:nvSpPr>
          <p:cNvPr id="70661" name="Text Box 9">
            <a:extLst>
              <a:ext uri="{FF2B5EF4-FFF2-40B4-BE49-F238E27FC236}">
                <a16:creationId xmlns:a16="http://schemas.microsoft.com/office/drawing/2014/main" id="{22C2D13E-24FA-7646-9795-8E806885AA65}"/>
              </a:ext>
            </a:extLst>
          </p:cNvPr>
          <p:cNvSpPr txBox="1">
            <a:spLocks noChangeArrowheads="1"/>
          </p:cNvSpPr>
          <p:nvPr/>
        </p:nvSpPr>
        <p:spPr bwMode="auto">
          <a:xfrm rot="-2598143">
            <a:off x="762000" y="1751013"/>
            <a:ext cx="259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Guayana Highlands</a:t>
            </a:r>
          </a:p>
        </p:txBody>
      </p:sp>
      <p:sp>
        <p:nvSpPr>
          <p:cNvPr id="70662" name="TextBox 8">
            <a:extLst>
              <a:ext uri="{FF2B5EF4-FFF2-40B4-BE49-F238E27FC236}">
                <a16:creationId xmlns:a16="http://schemas.microsoft.com/office/drawing/2014/main" id="{811504C9-0052-B84E-85F5-8A2C3A93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637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Bromeliaceae: Neotropical except for one species.</a:t>
            </a:r>
          </a:p>
        </p:txBody>
      </p:sp>
      <p:pic>
        <p:nvPicPr>
          <p:cNvPr id="70663" name="Picture 2">
            <a:extLst>
              <a:ext uri="{FF2B5EF4-FFF2-40B4-BE49-F238E27FC236}">
                <a16:creationId xmlns:a16="http://schemas.microsoft.com/office/drawing/2014/main" id="{D03CC001-94DC-F840-92E6-8AAE40F8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4196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7">
            <a:extLst>
              <a:ext uri="{FF2B5EF4-FFF2-40B4-BE49-F238E27FC236}">
                <a16:creationId xmlns:a16="http://schemas.microsoft.com/office/drawing/2014/main" id="{2BDAFD96-593D-1B41-990B-2D1BE9BF356B}"/>
              </a:ext>
            </a:extLst>
          </p:cNvPr>
          <p:cNvSpPr txBox="1">
            <a:spLocks noChangeArrowheads="1"/>
          </p:cNvSpPr>
          <p:nvPr/>
        </p:nvSpPr>
        <p:spPr bwMode="auto">
          <a:xfrm rot="2389018">
            <a:off x="2819400" y="1524000"/>
            <a:ext cx="323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sole African species here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6">
            <a:extLst>
              <a:ext uri="{FF2B5EF4-FFF2-40B4-BE49-F238E27FC236}">
                <a16:creationId xmlns:a16="http://schemas.microsoft.com/office/drawing/2014/main" id="{A154087D-420C-0F45-9DE3-90D67B740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27038"/>
            <a:ext cx="45116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>
                <a:ea typeface="ヒラギノ角ゴ Pro W3" panose="020B0300000000000000" pitchFamily="34" charset="-128"/>
              </a:rPr>
              <a:t>Pitcairnia feliciana </a:t>
            </a:r>
            <a:r>
              <a:rPr lang="en-US" altLang="en-US">
                <a:ea typeface="ヒラギノ角ゴ Pro W3" panose="020B0300000000000000" pitchFamily="34" charset="-128"/>
              </a:rPr>
              <a:t>from West Africa </a:t>
            </a:r>
            <a:r>
              <a:rPr lang="en-US" altLang="en-US" i="1">
                <a:ea typeface="ヒラギノ角ゴ Pro W3" panose="020B0300000000000000" pitchFamily="34" charset="-128"/>
              </a:rPr>
              <a:t>– </a:t>
            </a:r>
            <a:r>
              <a:rPr lang="en-US" altLang="en-US">
                <a:ea typeface="ヒラギノ角ゴ Pro W3" panose="020B0300000000000000" pitchFamily="34" charset="-128"/>
              </a:rPr>
              <a:t>the only Old World bromeliad</a:t>
            </a:r>
            <a:endParaRPr lang="en-US" altLang="en-US" i="1">
              <a:ea typeface="ヒラギノ角ゴ Pro W3" panose="020B0300000000000000" pitchFamily="34" charset="-128"/>
            </a:endParaRPr>
          </a:p>
        </p:txBody>
      </p:sp>
      <p:pic>
        <p:nvPicPr>
          <p:cNvPr id="72706" name="Picture 1">
            <a:extLst>
              <a:ext uri="{FF2B5EF4-FFF2-40B4-BE49-F238E27FC236}">
                <a16:creationId xmlns:a16="http://schemas.microsoft.com/office/drawing/2014/main" id="{C6309615-EA1C-674E-BC8D-4891E98D1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8354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>
            <a:extLst>
              <a:ext uri="{FF2B5EF4-FFF2-40B4-BE49-F238E27FC236}">
                <a16:creationId xmlns:a16="http://schemas.microsoft.com/office/drawing/2014/main" id="{6A91A493-5BED-E14A-AD87-68BA35342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7238">
            <a:off x="1119188" y="-914400"/>
            <a:ext cx="6180137" cy="925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11">
            <a:extLst>
              <a:ext uri="{FF2B5EF4-FFF2-40B4-BE49-F238E27FC236}">
                <a16:creationId xmlns:a16="http://schemas.microsoft.com/office/drawing/2014/main" id="{48727C68-E964-4D40-8D6E-EA1B7575E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752600"/>
            <a:ext cx="2286000" cy="25146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4755" name="Text Box 6">
            <a:extLst>
              <a:ext uri="{FF2B5EF4-FFF2-40B4-BE49-F238E27FC236}">
                <a16:creationId xmlns:a16="http://schemas.microsoft.com/office/drawing/2014/main" id="{455ECF5A-A6E3-1745-90AD-3EAF3BEBD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27038"/>
            <a:ext cx="82819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>
                <a:ea typeface="ヒラギノ角ゴ Pro W3" panose="020B0300000000000000" pitchFamily="34" charset="-128"/>
              </a:rPr>
              <a:t>Morphological changes within the subfamily Bromelioideae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F4BF8DB2-EF4C-6D41-8A16-7AB2E1E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7826" name="Text Box 3">
            <a:extLst>
              <a:ext uri="{FF2B5EF4-FFF2-40B4-BE49-F238E27FC236}">
                <a16:creationId xmlns:a16="http://schemas.microsoft.com/office/drawing/2014/main" id="{C629C5F7-1344-D145-A67A-895B25FD3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Puya</a:t>
            </a:r>
            <a:endParaRPr lang="en-US" altLang="en-US" sz="3600">
              <a:ea typeface="ヒラギノ角ゴ Pro W3" panose="020B0300000000000000" pitchFamily="34" charset="-128"/>
            </a:endParaRPr>
          </a:p>
        </p:txBody>
      </p:sp>
      <p:sp>
        <p:nvSpPr>
          <p:cNvPr id="77827" name="Text Box 8">
            <a:extLst>
              <a:ext uri="{FF2B5EF4-FFF2-40B4-BE49-F238E27FC236}">
                <a16:creationId xmlns:a16="http://schemas.microsoft.com/office/drawing/2014/main" id="{FBB14B89-B89B-2D44-AF87-51C68C09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2428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páramo bromeliad</a:t>
            </a:r>
          </a:p>
        </p:txBody>
      </p:sp>
      <p:sp>
        <p:nvSpPr>
          <p:cNvPr id="77828" name="Text Box 9">
            <a:extLst>
              <a:ext uri="{FF2B5EF4-FFF2-40B4-BE49-F238E27FC236}">
                <a16:creationId xmlns:a16="http://schemas.microsoft.com/office/drawing/2014/main" id="{0DA646D1-E586-C14D-89E9-CD20109A2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04800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Costa Rica</a:t>
            </a:r>
          </a:p>
        </p:txBody>
      </p:sp>
      <p:pic>
        <p:nvPicPr>
          <p:cNvPr id="77829" name="Picture 1">
            <a:extLst>
              <a:ext uri="{FF2B5EF4-FFF2-40B4-BE49-F238E27FC236}">
                <a16:creationId xmlns:a16="http://schemas.microsoft.com/office/drawing/2014/main" id="{1B983465-7BD6-F146-A511-01E78AC4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52400"/>
            <a:ext cx="425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>
            <a:extLst>
              <a:ext uri="{FF2B5EF4-FFF2-40B4-BE49-F238E27FC236}">
                <a16:creationId xmlns:a16="http://schemas.microsoft.com/office/drawing/2014/main" id="{32ABF5F4-A6CC-2B4C-90BC-3EA773BC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946150"/>
            <a:ext cx="2351087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3">
            <a:extLst>
              <a:ext uri="{FF2B5EF4-FFF2-40B4-BE49-F238E27FC236}">
                <a16:creationId xmlns:a16="http://schemas.microsoft.com/office/drawing/2014/main" id="{89997DC5-8295-F542-A7EF-8AA6C36F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4958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68AC8295-0F6F-2944-862C-213DE707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5778" name="Text Box 3">
            <a:extLst>
              <a:ext uri="{FF2B5EF4-FFF2-40B4-BE49-F238E27FC236}">
                <a16:creationId xmlns:a16="http://schemas.microsoft.com/office/drawing/2014/main" id="{B115B232-0E7E-B349-9738-C2F703F8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Puya</a:t>
            </a:r>
            <a:endParaRPr lang="en-US" altLang="en-US" sz="3600">
              <a:ea typeface="ヒラギノ角ゴ Pro W3" panose="020B0300000000000000" pitchFamily="34" charset="-128"/>
            </a:endParaRP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BD0CB428-DBC2-3D49-A22C-6114AB47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9163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8">
            <a:extLst>
              <a:ext uri="{FF2B5EF4-FFF2-40B4-BE49-F238E27FC236}">
                <a16:creationId xmlns:a16="http://schemas.microsoft.com/office/drawing/2014/main" id="{672A97C2-264B-6041-9F9E-D752BF39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Andes-</a:t>
            </a:r>
          </a:p>
        </p:txBody>
      </p:sp>
      <p:sp>
        <p:nvSpPr>
          <p:cNvPr id="75781" name="Text Box 9">
            <a:extLst>
              <a:ext uri="{FF2B5EF4-FFF2-40B4-BE49-F238E27FC236}">
                <a16:creationId xmlns:a16="http://schemas.microsoft.com/office/drawing/2014/main" id="{5EA0376E-D847-AC40-8077-12DF68F39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04800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Costa Rica</a:t>
            </a:r>
          </a:p>
        </p:txBody>
      </p:sp>
      <p:pic>
        <p:nvPicPr>
          <p:cNvPr id="75782" name="Picture 8" descr="Puya_raimondii-FFP.jpg">
            <a:extLst>
              <a:ext uri="{FF2B5EF4-FFF2-40B4-BE49-F238E27FC236}">
                <a16:creationId xmlns:a16="http://schemas.microsoft.com/office/drawing/2014/main" id="{4B3FD277-38F4-4C40-ABEF-EEF629F4F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2910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E41B6813-4719-EC4D-B0F7-90EC0F1F8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5000"/>
            <a:ext cx="89916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2">
            <a:extLst>
              <a:ext uri="{FF2B5EF4-FFF2-40B4-BE49-F238E27FC236}">
                <a16:creationId xmlns:a16="http://schemas.microsoft.com/office/drawing/2014/main" id="{D31A267E-FBB8-9D4F-83EA-3346711A5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09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Terrestrial to epiphyte transition in the bromelioids: early events</a:t>
            </a:r>
          </a:p>
        </p:txBody>
      </p:sp>
      <p:sp>
        <p:nvSpPr>
          <p:cNvPr id="79875" name="Rectangle 11">
            <a:extLst>
              <a:ext uri="{FF2B5EF4-FFF2-40B4-BE49-F238E27FC236}">
                <a16:creationId xmlns:a16="http://schemas.microsoft.com/office/drawing/2014/main" id="{5451E06E-D793-2D4C-A214-54B8EEAAF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752600"/>
            <a:ext cx="1447800" cy="2286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9876" name="Rectangle 11">
            <a:extLst>
              <a:ext uri="{FF2B5EF4-FFF2-40B4-BE49-F238E27FC236}">
                <a16:creationId xmlns:a16="http://schemas.microsoft.com/office/drawing/2014/main" id="{AE5A3C40-EE94-E343-8912-609946858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914400"/>
            <a:ext cx="2895600" cy="8382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79877" name="Rectangle 11">
            <a:extLst>
              <a:ext uri="{FF2B5EF4-FFF2-40B4-BE49-F238E27FC236}">
                <a16:creationId xmlns:a16="http://schemas.microsoft.com/office/drawing/2014/main" id="{46770C7B-DA1D-B147-A5B8-F2772CC4E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581400"/>
            <a:ext cx="3505200" cy="3048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6393D053-F4AD-074C-A193-30374A062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34" name="Text Box 3">
            <a:extLst>
              <a:ext uri="{FF2B5EF4-FFF2-40B4-BE49-F238E27FC236}">
                <a16:creationId xmlns:a16="http://schemas.microsoft.com/office/drawing/2014/main" id="{E807E435-AB96-A144-8C23-E7C130F1B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6875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ea typeface="ヒラギノ角ゴ Pro W3" panose="020B0300000000000000" pitchFamily="34" charset="-128"/>
              </a:rPr>
              <a:t>Epiphyte life form of the bromeliads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B236F2B1-D830-0341-9843-014A5789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890588"/>
            <a:ext cx="7734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6A9FD052-D6AE-9C44-AB5D-0957CDBD92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1B4704E7-987E-B74B-BAA3-8D933254BD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2FF4FBD0-E32A-9F4A-8C95-1CA9B82E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11">
            <a:extLst>
              <a:ext uri="{FF2B5EF4-FFF2-40B4-BE49-F238E27FC236}">
                <a16:creationId xmlns:a16="http://schemas.microsoft.com/office/drawing/2014/main" id="{10CCA39F-3B8C-5747-92B2-8B6E81A47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1447800" cy="8382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0901" name="Rectangle 11">
            <a:extLst>
              <a:ext uri="{FF2B5EF4-FFF2-40B4-BE49-F238E27FC236}">
                <a16:creationId xmlns:a16="http://schemas.microsoft.com/office/drawing/2014/main" id="{BAD00175-261A-B04A-8DA9-AA4BB1F4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600200"/>
            <a:ext cx="1447800" cy="2286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0902" name="Rectangle 11">
            <a:extLst>
              <a:ext uri="{FF2B5EF4-FFF2-40B4-BE49-F238E27FC236}">
                <a16:creationId xmlns:a16="http://schemas.microsoft.com/office/drawing/2014/main" id="{051EB0D1-90D5-FA46-AFAB-75C9D1C59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200400"/>
            <a:ext cx="1447800" cy="2286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0903" name="Rectangle 11">
            <a:extLst>
              <a:ext uri="{FF2B5EF4-FFF2-40B4-BE49-F238E27FC236}">
                <a16:creationId xmlns:a16="http://schemas.microsoft.com/office/drawing/2014/main" id="{6806FED5-B332-F541-860E-6D8ECAC69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581400"/>
            <a:ext cx="1447800" cy="5334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0904" name="Rectangle 11">
            <a:extLst>
              <a:ext uri="{FF2B5EF4-FFF2-40B4-BE49-F238E27FC236}">
                <a16:creationId xmlns:a16="http://schemas.microsoft.com/office/drawing/2014/main" id="{883FCD87-935A-6141-BC61-38C2E1A27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191000"/>
            <a:ext cx="1447800" cy="2286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0905" name="Rectangle 11">
            <a:extLst>
              <a:ext uri="{FF2B5EF4-FFF2-40B4-BE49-F238E27FC236}">
                <a16:creationId xmlns:a16="http://schemas.microsoft.com/office/drawing/2014/main" id="{A0A39653-67F6-0F43-8586-643062F6A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486400"/>
            <a:ext cx="1600200" cy="4572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0906" name="TextBox 10">
            <a:extLst>
              <a:ext uri="{FF2B5EF4-FFF2-40B4-BE49-F238E27FC236}">
                <a16:creationId xmlns:a16="http://schemas.microsoft.com/office/drawing/2014/main" id="{EF16C60B-7F39-0442-BA0D-6350961F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944562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Terrestrial to epiphyte transition in the bromelioids: tank and sepal changes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FA2E1411-7097-CD45-81F8-50C05C587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83970" name="Text Box 3">
            <a:extLst>
              <a:ext uri="{FF2B5EF4-FFF2-40B4-BE49-F238E27FC236}">
                <a16:creationId xmlns:a16="http://schemas.microsoft.com/office/drawing/2014/main" id="{ABB5CA7C-0FFE-2B4F-BB94-3E32FFAAB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581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Aechmaea</a:t>
            </a:r>
            <a:r>
              <a:rPr lang="en-US" altLang="en-US" sz="3600">
                <a:ea typeface="ヒラギノ角ゴ Pro W3" panose="020B0300000000000000" pitchFamily="34" charset="-128"/>
              </a:rPr>
              <a:t>- beautiful, artificial</a:t>
            </a:r>
          </a:p>
        </p:txBody>
      </p:sp>
      <p:pic>
        <p:nvPicPr>
          <p:cNvPr id="83971" name="Picture 1">
            <a:extLst>
              <a:ext uri="{FF2B5EF4-FFF2-40B4-BE49-F238E27FC236}">
                <a16:creationId xmlns:a16="http://schemas.microsoft.com/office/drawing/2014/main" id="{CC98E1F9-AC54-5E48-8BD6-0F6E0D783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F0815A2E-5A2D-E946-B6EF-4178699A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495300"/>
            <a:ext cx="4750743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Box 2">
            <a:extLst>
              <a:ext uri="{FF2B5EF4-FFF2-40B4-BE49-F238E27FC236}">
                <a16:creationId xmlns:a16="http://schemas.microsoft.com/office/drawing/2014/main" id="{960274DC-7B5F-A94E-9BB9-DCB9F28C5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46" y="17463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Benzing et al., 1985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59FB9-BB7A-AB45-B7B2-3C8B4036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95300"/>
            <a:ext cx="4045516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3C3FE252-1EC5-D744-9BF7-52E11213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7620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0">
              <a:latin typeface="Textile" charset="0"/>
              <a:ea typeface="ヒラギノ角ゴ Pro W3" panose="020B0300000000000000" pitchFamily="34" charset="-128"/>
            </a:endParaRPr>
          </a:p>
        </p:txBody>
      </p:sp>
      <p:sp>
        <p:nvSpPr>
          <p:cNvPr id="14338" name="Text Box 5">
            <a:extLst>
              <a:ext uri="{FF2B5EF4-FFF2-40B4-BE49-F238E27FC236}">
                <a16:creationId xmlns:a16="http://schemas.microsoft.com/office/drawing/2014/main" id="{B8C8FB41-C86D-0947-9FA9-9C3568B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763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>
                <a:latin typeface="Textile" charset="0"/>
                <a:ea typeface="ヒラギノ角ゴ Pro W3" panose="020B0300000000000000" pitchFamily="34" charset="-128"/>
              </a:rPr>
              <a:t>BROMELIACEAE</a:t>
            </a:r>
          </a:p>
        </p:txBody>
      </p:sp>
      <p:sp>
        <p:nvSpPr>
          <p:cNvPr id="14339" name="Picture 6">
            <a:extLst>
              <a:ext uri="{FF2B5EF4-FFF2-40B4-BE49-F238E27FC236}">
                <a16:creationId xmlns:a16="http://schemas.microsoft.com/office/drawing/2014/main" id="{030149AF-707A-8140-A34B-D163C3AC62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800" y="1828800"/>
            <a:ext cx="70866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C57144B0-7A2C-D74E-8457-4C04B8705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890"/>
            <a:ext cx="1066800" cy="145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2E3DB-520F-2744-9356-80B4F1A50963}"/>
              </a:ext>
            </a:extLst>
          </p:cNvPr>
          <p:cNvSpPr txBox="1"/>
          <p:nvPr/>
        </p:nvSpPr>
        <p:spPr>
          <a:xfrm>
            <a:off x="1066800" y="1793875"/>
            <a:ext cx="479490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/>
              <a:t>Key Characters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often epiphytic</a:t>
            </a:r>
          </a:p>
          <a:p>
            <a:pPr marL="457200" indent="-457200">
              <a:buAutoNum type="arabicPeriod"/>
            </a:pPr>
            <a:r>
              <a:rPr lang="en-US"/>
              <a:t>rosette of spirally arranged leaves</a:t>
            </a:r>
          </a:p>
          <a:p>
            <a:pPr marL="457200" indent="-457200">
              <a:buAutoNum type="arabicPeriod"/>
            </a:pPr>
            <a:r>
              <a:rPr lang="en-US"/>
              <a:t>short, erect axis</a:t>
            </a:r>
          </a:p>
          <a:p>
            <a:pPr marL="457200" indent="-457200">
              <a:buAutoNum type="arabicPeriod"/>
            </a:pPr>
            <a:r>
              <a:rPr lang="en-US"/>
              <a:t>silica bodies</a:t>
            </a:r>
          </a:p>
          <a:p>
            <a:pPr marL="457200" indent="-457200">
              <a:buAutoNum type="arabicPeriod"/>
            </a:pPr>
            <a:r>
              <a:rPr lang="en-US"/>
              <a:t>terminal spike  or panicle</a:t>
            </a:r>
          </a:p>
          <a:p>
            <a:pPr marL="457200" indent="-457200">
              <a:buAutoNum type="arabicPeriod"/>
            </a:pPr>
            <a:r>
              <a:rPr lang="en-US"/>
              <a:t>brightly coloured bracts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inner tepal appendages</a:t>
            </a:r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7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4A86-865C-4B65-9EFC-4EAF7295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71" y="2030680"/>
            <a:ext cx="3361587" cy="2796640"/>
          </a:xfrm>
          <a:noFill/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000" dirty="0"/>
              <a:t>Bromeliads provide shelter against fire to mutualistic spiders in a fire-prone landscape</a:t>
            </a:r>
            <a:br>
              <a:rPr lang="en-US" sz="3000" dirty="0"/>
            </a:br>
            <a:br>
              <a:rPr lang="en-US" sz="3000" dirty="0"/>
            </a:br>
            <a:r>
              <a:rPr lang="en-US" sz="2250" dirty="0" err="1"/>
              <a:t>Omena</a:t>
            </a:r>
            <a:r>
              <a:rPr lang="en-US" sz="2250" dirty="0"/>
              <a:t> et al. 2018</a:t>
            </a:r>
            <a:endParaRPr lang="en-US" sz="3000" dirty="0"/>
          </a:p>
        </p:txBody>
      </p:sp>
      <p:pic>
        <p:nvPicPr>
          <p:cNvPr id="4" name="Content Placeholder 3" descr="Brazil&amp;#39;s Cerrado forests won&amp;#39;t be saved by corporate pledges on  deforestation">
            <a:extLst>
              <a:ext uri="{FF2B5EF4-FFF2-40B4-BE49-F238E27FC236}">
                <a16:creationId xmlns:a16="http://schemas.microsoft.com/office/drawing/2014/main" id="{BC988B75-9D9E-404E-BE45-7BC84E7F7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-1" b="-1"/>
          <a:stretch/>
        </p:blipFill>
        <p:spPr bwMode="auto">
          <a:xfrm>
            <a:off x="3757129" y="857257"/>
            <a:ext cx="5386871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484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DC5D7EB-6399-41D1-9D98-A73609F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113" y="1339850"/>
            <a:ext cx="3133724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F26E2469-8150-47E4-B441-ABB8E4D3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649" y="1940719"/>
            <a:ext cx="3968750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597DA5-1114-4026-A1F3-C1BE46BC6C00}"/>
              </a:ext>
            </a:extLst>
          </p:cNvPr>
          <p:cNvSpPr txBox="1"/>
          <p:nvPr/>
        </p:nvSpPr>
        <p:spPr>
          <a:xfrm>
            <a:off x="6091205" y="5595018"/>
            <a:ext cx="270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solidFill>
                  <a:srgbClr val="333333"/>
                </a:solidFill>
              </a:rPr>
              <a:t>Psecas</a:t>
            </a:r>
            <a:r>
              <a:rPr lang="en-US" sz="1800" i="1" dirty="0">
                <a:solidFill>
                  <a:srgbClr val="333333"/>
                </a:solidFill>
              </a:rPr>
              <a:t> </a:t>
            </a:r>
            <a:r>
              <a:rPr lang="en-US" sz="1800" i="1" dirty="0" err="1">
                <a:solidFill>
                  <a:srgbClr val="333333"/>
                </a:solidFill>
              </a:rPr>
              <a:t>chapoda</a:t>
            </a:r>
            <a:endParaRPr lang="en-US" sz="1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568FE-29B7-42F5-9AF3-A0ED324257DA}"/>
              </a:ext>
            </a:extLst>
          </p:cNvPr>
          <p:cNvSpPr txBox="1"/>
          <p:nvPr/>
        </p:nvSpPr>
        <p:spPr>
          <a:xfrm>
            <a:off x="1521996" y="5595018"/>
            <a:ext cx="270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333333"/>
                </a:solidFill>
              </a:rPr>
              <a:t>Bromelia </a:t>
            </a:r>
            <a:r>
              <a:rPr lang="en-US" sz="1800" i="1" dirty="0" err="1">
                <a:solidFill>
                  <a:srgbClr val="333333"/>
                </a:solidFill>
              </a:rPr>
              <a:t>balansae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666720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1737-C902-448D-94D3-9B9ADA23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2297"/>
            <a:ext cx="7886700" cy="994172"/>
          </a:xfrm>
        </p:spPr>
        <p:txBody>
          <a:bodyPr/>
          <a:lstStyle/>
          <a:p>
            <a:r>
              <a:rPr lang="en-US" dirty="0"/>
              <a:t>Spiders benefit bromeliads by…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70AE8-BE5E-4CA3-98BF-727CF4514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Protecting them from herbivorous insects</a:t>
            </a:r>
          </a:p>
          <a:p>
            <a:r>
              <a:rPr lang="en-US" dirty="0"/>
              <a:t>Providing them with nutrients (specifically N) from their debris (prey carcasses, feces, etc.)</a:t>
            </a:r>
          </a:p>
          <a:p>
            <a:pPr lvl="1"/>
            <a:r>
              <a:rPr lang="en-US" dirty="0"/>
              <a:t>Bromeliad has specialized trichomes in the rosette for nutrient absorption </a:t>
            </a:r>
          </a:p>
          <a:p>
            <a:pPr lvl="1"/>
            <a:r>
              <a:rPr lang="en-US" b="1" dirty="0"/>
              <a:t>Bromeliads with spiders produce leaves 15% longer than plants from which spiders have been excluded! </a:t>
            </a:r>
            <a:r>
              <a:rPr lang="en-US" sz="1050" dirty="0"/>
              <a:t>Romero et al. 2006. Bromeliad-living spiders improve host plant nutrition and growth. </a:t>
            </a:r>
            <a:r>
              <a:rPr lang="en-US" sz="1050" i="1" dirty="0"/>
              <a:t>Ecology</a:t>
            </a:r>
            <a:r>
              <a:rPr lang="en-US" sz="1050" dirty="0"/>
              <a:t> 87(4), 803-808.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521802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22BBAE-AEFD-4281-B4B8-6965272D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26" y="857250"/>
            <a:ext cx="628334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C2B22-6B92-41FC-A3A4-2551C6D55E4A}"/>
              </a:ext>
            </a:extLst>
          </p:cNvPr>
          <p:cNvSpPr txBox="1"/>
          <p:nvPr/>
        </p:nvSpPr>
        <p:spPr>
          <a:xfrm>
            <a:off x="65662" y="1382543"/>
            <a:ext cx="136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Before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72B28-9B76-4EBD-B04C-09867556D12B}"/>
              </a:ext>
            </a:extLst>
          </p:cNvPr>
          <p:cNvSpPr txBox="1"/>
          <p:nvPr/>
        </p:nvSpPr>
        <p:spPr>
          <a:xfrm>
            <a:off x="65662" y="3290501"/>
            <a:ext cx="136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1-day post-fire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A4F0C-31BE-4AA9-8BE9-0CC5B4A1861C}"/>
              </a:ext>
            </a:extLst>
          </p:cNvPr>
          <p:cNvSpPr txBox="1"/>
          <p:nvPr/>
        </p:nvSpPr>
        <p:spPr>
          <a:xfrm>
            <a:off x="65662" y="4995274"/>
            <a:ext cx="136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5 months post-fire</a:t>
            </a:r>
          </a:p>
        </p:txBody>
      </p:sp>
    </p:spTree>
    <p:extLst>
      <p:ext uri="{BB962C8B-B14F-4D97-AF65-F5344CB8AC3E}">
        <p14:creationId xmlns:p14="http://schemas.microsoft.com/office/powerpoint/2010/main" val="3279699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E252C-3897-4943-8688-086D649EE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77" y="857250"/>
            <a:ext cx="56260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2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78DB-F9B6-4499-8189-904FE1FF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E7E2E-177B-4DA6-8424-56BFC9B4F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Bromeliad-associating spiders took ~5 months to return to pre-fire abundances (vs. 12 months for spiders that do not associate with bromeliads) </a:t>
            </a:r>
            <a:r>
              <a:rPr lang="en-US" sz="1050" dirty="0"/>
              <a:t>(</a:t>
            </a:r>
            <a:r>
              <a:rPr lang="en-US" sz="1050" dirty="0" err="1"/>
              <a:t>Podgaiski</a:t>
            </a:r>
            <a:r>
              <a:rPr lang="en-US" sz="1050" dirty="0"/>
              <a:t> </a:t>
            </a:r>
            <a:r>
              <a:rPr lang="en-US" sz="1050" i="1" dirty="0"/>
              <a:t>et al. </a:t>
            </a:r>
            <a:r>
              <a:rPr lang="en-US" sz="1050" dirty="0"/>
              <a:t>2013. Spider Trait Assembly Patterns and Resilience under Fire-Induced Vegetation Change in South Brazilian Grasslands. </a:t>
            </a:r>
            <a:r>
              <a:rPr lang="en-US" sz="1050" dirty="0" err="1"/>
              <a:t>PLoS</a:t>
            </a:r>
            <a:r>
              <a:rPr lang="en-US" sz="1050" dirty="0"/>
              <a:t> ONE 8(3): e60207.)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Bromeliad rosettes act as refugia for spiders living in fire-prone landscapes, improving their resilience </a:t>
            </a:r>
          </a:p>
        </p:txBody>
      </p:sp>
    </p:spTree>
    <p:extLst>
      <p:ext uri="{BB962C8B-B14F-4D97-AF65-F5344CB8AC3E}">
        <p14:creationId xmlns:p14="http://schemas.microsoft.com/office/powerpoint/2010/main" val="95096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6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B3E5EC6-F7A5-7A42-8A18-563456F6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71" y="2667000"/>
            <a:ext cx="279189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A0E148-D348-0041-96D9-75355092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96" y="1447800"/>
            <a:ext cx="2780258" cy="4190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B1F7CF-6E34-2245-BC62-8D07FD2D4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62621"/>
            <a:ext cx="3911963" cy="4237357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69CEA04-638D-594E-B51C-AF350E1A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5160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ea typeface="ヒラギノ角ゴ Pro W3" panose="020B0300000000000000" pitchFamily="34" charset="-128"/>
              </a:rPr>
              <a:t>Bright inflorescence bracts</a:t>
            </a:r>
          </a:p>
        </p:txBody>
      </p:sp>
    </p:spTree>
    <p:extLst>
      <p:ext uri="{BB962C8B-B14F-4D97-AF65-F5344CB8AC3E}">
        <p14:creationId xmlns:p14="http://schemas.microsoft.com/office/powerpoint/2010/main" val="99161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08AF-48A9-46B8-BC94-F61034B3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2297"/>
            <a:ext cx="6122709" cy="994172"/>
          </a:xfrm>
        </p:spPr>
        <p:txBody>
          <a:bodyPr/>
          <a:lstStyle/>
          <a:p>
            <a:r>
              <a:rPr lang="en-US" dirty="0"/>
              <a:t>How else might spiders benefit?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A4A06-C0AE-4A9B-B4CA-7988570BF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5718648" cy="32635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they detect predators, female </a:t>
            </a:r>
            <a:r>
              <a:rPr lang="en-US" i="1" dirty="0" err="1"/>
              <a:t>Cupiennius</a:t>
            </a:r>
            <a:r>
              <a:rPr lang="en-US" i="1" dirty="0"/>
              <a:t> </a:t>
            </a:r>
            <a:r>
              <a:rPr lang="en-US" i="1" dirty="0" err="1"/>
              <a:t>salei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Ctenidae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dive into the bromeliad’s water tank with their egg sac.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/>
              <a:t>Henaut</a:t>
            </a:r>
            <a:r>
              <a:rPr lang="en-US" sz="1200" dirty="0"/>
              <a:t> et al. 2018. An arboreal spider protects its offspring by diving into the water of tank bromeliads. </a:t>
            </a:r>
            <a:r>
              <a:rPr lang="en-US" sz="1200" i="1" dirty="0" err="1"/>
              <a:t>Comptus</a:t>
            </a:r>
            <a:r>
              <a:rPr lang="en-US" sz="1200" i="1" dirty="0"/>
              <a:t> </a:t>
            </a:r>
            <a:r>
              <a:rPr lang="en-US" sz="1200" i="1" dirty="0" err="1"/>
              <a:t>Rendus</a:t>
            </a:r>
            <a:r>
              <a:rPr lang="en-US" sz="1200" i="1" dirty="0"/>
              <a:t> </a:t>
            </a:r>
            <a:r>
              <a:rPr lang="en-US" sz="1200" i="1" dirty="0" err="1"/>
              <a:t>Biologies</a:t>
            </a:r>
            <a:r>
              <a:rPr lang="en-US" sz="1200" i="1" dirty="0"/>
              <a:t> </a:t>
            </a:r>
            <a:r>
              <a:rPr lang="en-US" sz="1200" dirty="0"/>
              <a:t>341, 196-199.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836BD-EAE8-4DC2-A472-8DCFE6A1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907" y="857250"/>
            <a:ext cx="26750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7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1">
            <a:extLst>
              <a:ext uri="{FF2B5EF4-FFF2-40B4-BE49-F238E27FC236}">
                <a16:creationId xmlns:a16="http://schemas.microsoft.com/office/drawing/2014/main" id="{461CBAD0-DABE-424E-925D-47729C91F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752600"/>
            <a:ext cx="2800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THE END</a:t>
            </a:r>
          </a:p>
        </p:txBody>
      </p:sp>
      <p:pic>
        <p:nvPicPr>
          <p:cNvPr id="88066" name="Picture 1">
            <a:extLst>
              <a:ext uri="{FF2B5EF4-FFF2-40B4-BE49-F238E27FC236}">
                <a16:creationId xmlns:a16="http://schemas.microsoft.com/office/drawing/2014/main" id="{02F93887-FF3C-AB42-95CB-3B710CD1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593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81962983-1D6C-2D49-AE42-1ABA266EA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fffff</a:t>
            </a:r>
          </a:p>
        </p:txBody>
      </p:sp>
      <p:sp>
        <p:nvSpPr>
          <p:cNvPr id="86018" name="Text Box 5">
            <a:extLst>
              <a:ext uri="{FF2B5EF4-FFF2-40B4-BE49-F238E27FC236}">
                <a16:creationId xmlns:a16="http://schemas.microsoft.com/office/drawing/2014/main" id="{D533784F-C1CD-CA4D-A751-8A9BB9706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Bromeliaceae – key characters</a:t>
            </a:r>
          </a:p>
        </p:txBody>
      </p:sp>
      <p:pic>
        <p:nvPicPr>
          <p:cNvPr id="86019" name="Picture 1">
            <a:extLst>
              <a:ext uri="{FF2B5EF4-FFF2-40B4-BE49-F238E27FC236}">
                <a16:creationId xmlns:a16="http://schemas.microsoft.com/office/drawing/2014/main" id="{4132DBDE-D123-1641-80DC-2A631C4B3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3546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1">
            <a:extLst>
              <a:ext uri="{FF2B5EF4-FFF2-40B4-BE49-F238E27FC236}">
                <a16:creationId xmlns:a16="http://schemas.microsoft.com/office/drawing/2014/main" id="{ABE6E9E3-71F2-DE47-B2D1-1BA944F3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752600"/>
            <a:ext cx="32242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Rosette architecture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Short internodes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Broad leaf-bases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Peltate scales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Unspecialized monocot flowers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>
            <a:extLst>
              <a:ext uri="{FF2B5EF4-FFF2-40B4-BE49-F238E27FC236}">
                <a16:creationId xmlns:a16="http://schemas.microsoft.com/office/drawing/2014/main" id="{D829CB57-6FC5-A64E-A06D-FEE6E9648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95350"/>
            <a:ext cx="807720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>
            <a:extLst>
              <a:ext uri="{FF2B5EF4-FFF2-40B4-BE49-F238E27FC236}">
                <a16:creationId xmlns:a16="http://schemas.microsoft.com/office/drawing/2014/main" id="{6D90AAFF-5742-9A46-8A37-83311ADD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Multiple origins of crassulacean acid metabolism in the Bromeliaceae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7" name="Object 2">
            <a:extLst>
              <a:ext uri="{FF2B5EF4-FFF2-40B4-BE49-F238E27FC236}">
                <a16:creationId xmlns:a16="http://schemas.microsoft.com/office/drawing/2014/main" id="{A209D3C7-AB1E-7A4A-929D-B0D9E9ECAD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0"/>
          <a:ext cx="62293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9" name="Document" r:id="rId4" imgW="5486400" imgH="6045200" progId="Word.Document.8">
                  <p:embed/>
                </p:oleObj>
              </mc:Choice>
              <mc:Fallback>
                <p:oleObj name="Document" r:id="rId4" imgW="5486400" imgH="60452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0"/>
                        <a:ext cx="62293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5" name="Object 2">
            <a:extLst>
              <a:ext uri="{FF2B5EF4-FFF2-40B4-BE49-F238E27FC236}">
                <a16:creationId xmlns:a16="http://schemas.microsoft.com/office/drawing/2014/main" id="{382366F4-86DC-B248-962F-18AF3A6D28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04800"/>
          <a:ext cx="8458200" cy="542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7" name="Document" r:id="rId4" imgW="5486400" imgH="3517900" progId="Word.Document.8">
                  <p:embed/>
                </p:oleObj>
              </mc:Choice>
              <mc:Fallback>
                <p:oleObj name="Document" r:id="rId4" imgW="5486400" imgH="35179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"/>
                        <a:ext cx="8458200" cy="542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3" name="Object 2">
            <a:extLst>
              <a:ext uri="{FF2B5EF4-FFF2-40B4-BE49-F238E27FC236}">
                <a16:creationId xmlns:a16="http://schemas.microsoft.com/office/drawing/2014/main" id="{2534310E-CCE6-5A41-9322-A845F6F386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303213"/>
          <a:ext cx="7315200" cy="628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5" name="Document" r:id="rId4" imgW="11887200" imgH="10210800" progId="Word.Document.8">
                  <p:embed/>
                </p:oleObj>
              </mc:Choice>
              <mc:Fallback>
                <p:oleObj name="Document" r:id="rId4" imgW="11887200" imgH="10210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3213"/>
                        <a:ext cx="7315200" cy="628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">
            <a:extLst>
              <a:ext uri="{FF2B5EF4-FFF2-40B4-BE49-F238E27FC236}">
                <a16:creationId xmlns:a16="http://schemas.microsoft.com/office/drawing/2014/main" id="{5197761E-7BD8-9146-A2AD-2D3F7F506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6858000"/>
          </a:xfrm>
          <a:prstGeom prst="rect">
            <a:avLst/>
          </a:prstGeom>
          <a:solidFill>
            <a:srgbClr val="7F629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20482" name="Picture 9">
            <a:extLst>
              <a:ext uri="{FF2B5EF4-FFF2-40B4-BE49-F238E27FC236}">
                <a16:creationId xmlns:a16="http://schemas.microsoft.com/office/drawing/2014/main" id="{84662D4D-A313-B043-9D26-1AEEDE58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2">
            <a:extLst>
              <a:ext uri="{FF2B5EF4-FFF2-40B4-BE49-F238E27FC236}">
                <a16:creationId xmlns:a16="http://schemas.microsoft.com/office/drawing/2014/main" id="{2A287A2E-C508-194D-B4CB-3DA84D34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1463"/>
            <a:ext cx="2209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ea typeface="ヒラギノ角ゴ Pro W3" panose="020B0300000000000000" pitchFamily="34" charset="-128"/>
              </a:rPr>
              <a:t>Bromelia</a:t>
            </a:r>
            <a:r>
              <a:rPr lang="en-US" altLang="en-US" sz="3600">
                <a:ea typeface="ヒラギノ角ゴ Pro W3" panose="020B0300000000000000" pitchFamily="34" charset="-128"/>
              </a:rPr>
              <a:t> perianth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ea typeface="ヒラギノ角ゴ Pro W3" panose="020B0300000000000000" pitchFamily="34" charset="-128"/>
              </a:rPr>
              <a:t>--bilateral</a:t>
            </a: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0D78B8D3-4A3D-B340-A641-FA67A1D3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45720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2">
            <a:extLst>
              <a:ext uri="{FF2B5EF4-FFF2-40B4-BE49-F238E27FC236}">
                <a16:creationId xmlns:a16="http://schemas.microsoft.com/office/drawing/2014/main" id="{36810EA0-5A62-CD49-AB86-29DC7BE2E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833688"/>
            <a:ext cx="434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ea typeface="ヒラギノ角ゴ Pro W3" panose="020B0300000000000000" pitchFamily="34" charset="-128"/>
              </a:rPr>
              <a:t>Monocots with bilateral symmetry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953F51-54EA-4E4D-93C7-683B5E47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6851"/>
            <a:ext cx="1770388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62098-E1EC-094B-855A-DE1ECF31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07" y="-76200"/>
            <a:ext cx="307459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0C439-2B78-7D40-8954-8513A1182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766554"/>
            <a:ext cx="2328333" cy="435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F5FE752-5EC1-AC45-BA54-097850184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Floral anatomy of Bromeliaceae: septal nectaries</a:t>
            </a:r>
          </a:p>
        </p:txBody>
      </p:sp>
    </p:spTree>
    <p:extLst>
      <p:ext uri="{BB962C8B-B14F-4D97-AF65-F5344CB8AC3E}">
        <p14:creationId xmlns:p14="http://schemas.microsoft.com/office/powerpoint/2010/main" val="16750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>
            <a:extLst>
              <a:ext uri="{FF2B5EF4-FFF2-40B4-BE49-F238E27FC236}">
                <a16:creationId xmlns:a16="http://schemas.microsoft.com/office/drawing/2014/main" id="{317C9FBA-8F81-D943-8A49-F357A9B69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Floral anatomy of Bromeliaceae: inner tepal appendages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B69D83E-4DA2-2A4D-BEC0-22387A4C0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199"/>
            <a:ext cx="5257800" cy="449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>
            <a:extLst>
              <a:ext uri="{FF2B5EF4-FFF2-40B4-BE49-F238E27FC236}">
                <a16:creationId xmlns:a16="http://schemas.microsoft.com/office/drawing/2014/main" id="{189C1B32-CA5E-774B-889E-66C4F4B1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52600"/>
            <a:ext cx="3946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PHYLOGENY</a:t>
            </a:r>
          </a:p>
        </p:txBody>
      </p:sp>
      <p:pic>
        <p:nvPicPr>
          <p:cNvPr id="24578" name="Picture 1">
            <a:extLst>
              <a:ext uri="{FF2B5EF4-FFF2-40B4-BE49-F238E27FC236}">
                <a16:creationId xmlns:a16="http://schemas.microsoft.com/office/drawing/2014/main" id="{4081C128-9EB3-2E4C-AC82-C14979DA0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593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904</Words>
  <Application>Microsoft Macintosh PowerPoint</Application>
  <PresentationFormat>On-screen Show (4:3)</PresentationFormat>
  <Paragraphs>145</Paragraphs>
  <Slides>56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Calibri</vt:lpstr>
      <vt:lpstr>Textile</vt:lpstr>
      <vt:lpstr>Times</vt:lpstr>
      <vt:lpstr>Blank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Bromeliads provide shelter against fire to mutualistic spiders in a fire-prone landscape  Omena et al. 2018</vt:lpstr>
      <vt:lpstr>PowerPoint Presentation</vt:lpstr>
      <vt:lpstr>Spiders benefit bromeliads by…</vt:lpstr>
      <vt:lpstr>PowerPoint Presentation</vt:lpstr>
      <vt:lpstr>PowerPoint Presentation</vt:lpstr>
      <vt:lpstr>Conclusions</vt:lpstr>
      <vt:lpstr>How else might spiders benefit?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Barrington</dc:creator>
  <cp:lastModifiedBy>David Barrington</cp:lastModifiedBy>
  <cp:revision>73</cp:revision>
  <dcterms:created xsi:type="dcterms:W3CDTF">2002-09-27T15:29:33Z</dcterms:created>
  <dcterms:modified xsi:type="dcterms:W3CDTF">2021-10-07T18:46:10Z</dcterms:modified>
</cp:coreProperties>
</file>