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14" r:id="rId2"/>
    <p:sldId id="529" r:id="rId3"/>
    <p:sldId id="530" r:id="rId4"/>
    <p:sldId id="260" r:id="rId5"/>
    <p:sldId id="532" r:id="rId6"/>
    <p:sldId id="268" r:id="rId7"/>
    <p:sldId id="531" r:id="rId8"/>
    <p:sldId id="533" r:id="rId9"/>
    <p:sldId id="502" r:id="rId10"/>
    <p:sldId id="534" r:id="rId11"/>
    <p:sldId id="535" r:id="rId12"/>
    <p:sldId id="312" r:id="rId13"/>
    <p:sldId id="656" r:id="rId14"/>
    <p:sldId id="657" r:id="rId15"/>
    <p:sldId id="313" r:id="rId16"/>
    <p:sldId id="311" r:id="rId17"/>
    <p:sldId id="654" r:id="rId18"/>
    <p:sldId id="273" r:id="rId19"/>
    <p:sldId id="655" r:id="rId20"/>
    <p:sldId id="300" r:id="rId21"/>
    <p:sldId id="297" r:id="rId22"/>
    <p:sldId id="658" r:id="rId23"/>
    <p:sldId id="277" r:id="rId24"/>
    <p:sldId id="307" r:id="rId25"/>
    <p:sldId id="286" r:id="rId26"/>
    <p:sldId id="659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FF40FF"/>
    <a:srgbClr val="D883FF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F0B4-E506-DC46-B4C7-39F83946202F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79DD7-3016-F24E-9E90-26AD4A2C8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6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C79DD7-3016-F24E-9E90-26AD4A2C8B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2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79FED-6C96-3F43-BC1B-DAB3D31C5B7C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 sz="1100">
              <a:solidFill>
                <a:srgbClr val="034694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9CDCD-35E2-C741-BEA7-E0BAFE275D8C}" type="slidenum">
              <a:rPr lang="en-US"/>
              <a:pPr/>
              <a:t>21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04AC4BE-D000-E142-928E-1ABE602E5D25}" type="slidenum">
              <a:rPr lang="en-US" sz="1200">
                <a:latin typeface="Calibri" panose="020F0502020204030204" pitchFamily="34" charset="0"/>
              </a:rPr>
              <a:pPr/>
              <a:t>23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latin typeface="Calibri" panose="020F0502020204030204" pitchFamily="34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9156E-5831-4046-8C1C-3824BB2BC6F8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870FF-C55C-A34E-B4AE-0085CF4DA7D1}" type="slidenum">
              <a:rPr lang="en-US"/>
              <a:pPr/>
              <a:t>27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BAB90BF-FD8E-E34B-BFD5-0C06E81458A3}" type="slidenum">
              <a:rPr lang="en-US" sz="1200">
                <a:latin typeface="Calibri" panose="020F0502020204030204" pitchFamily="34" charset="0"/>
              </a:rPr>
              <a:pPr/>
              <a:t>4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latin typeface="Calibri" panose="020F0502020204030204" pitchFamily="34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145C51BC-E7EF-374E-95D0-C5A1F9812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B01E3DB-484F-3442-BC86-42E3F64F11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408B88DC-B912-374E-8F6B-716EB71A7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89131F-A5C8-2C46-8BEE-CA0F3F415B30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02021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145C51BC-E7EF-374E-95D0-C5A1F98127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CB01E3DB-484F-3442-BC86-42E3F64F11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408B88DC-B912-374E-8F6B-716EB71A7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89131F-A5C8-2C46-8BEE-CA0F3F415B30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01525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6BD84-BB3E-0C47-871A-123BCEAB60A3}" type="slidenum">
              <a:rPr lang="en-US">
                <a:latin typeface="Calibri" panose="020F0502020204030204" pitchFamily="34" charset="0"/>
              </a:rPr>
              <a:pPr/>
              <a:t>12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anose="020F0502020204030204" pitchFamily="34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7DFA5-A2C7-1E44-A362-0C1ABC8CEAF4}" type="slidenum">
              <a:rPr lang="en-US">
                <a:latin typeface="Calibri" panose="020F0502020204030204" pitchFamily="34" charset="0"/>
              </a:rPr>
              <a:pPr/>
              <a:t>15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alibri" panose="020F0502020204030204" pitchFamily="34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160CF-7272-7B48-892A-E601C0C171DF}" type="slidenum">
              <a:rPr lang="en-US">
                <a:latin typeface="Calibri" panose="020F0502020204030204" pitchFamily="34" charset="0"/>
              </a:rPr>
              <a:pPr/>
              <a:t>16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Calibri" panose="020F0502020204030204" pitchFamily="34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066D2227-EA83-0442-8CD6-A2F9A5C47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8BF4ECD5-605D-B647-BBD7-C3899F0CA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7E4BC960-A432-C14F-B762-84772CB65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4C884E-D652-3746-A1E3-FDD9D9ED9CC2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72972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89091-C064-C440-B398-580C458C6D86}" type="slidenum">
              <a:rPr lang="en-US"/>
              <a:pPr/>
              <a:t>18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8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B738567-43D3-0349-BCD0-BDBB769EA4C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24600" y="6477000"/>
            <a:ext cx="260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800">
                <a:latin typeface="Calibri" panose="020F0502020204030204" pitchFamily="34" charset="0"/>
              </a:rPr>
              <a:t>©  2013 American Society of Plant Biologists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3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0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3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3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8697-E6A7-C248-9587-36B77EB0D655}" type="datetimeFigureOut">
              <a:rPr lang="en-US" smtClean="0"/>
              <a:pPr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467B-A174-7740-8D3B-D2AB5B313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otit.botany.wisc.edu/Resources/Botany/Root/Ranunculus/Mature/Whole%20xs%20MC.jpg.htm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ranspiration | Definition, Mechanism, &amp; Facts | Britannica">
            <a:extLst>
              <a:ext uri="{FF2B5EF4-FFF2-40B4-BE49-F238E27FC236}">
                <a16:creationId xmlns:a16="http://schemas.microsoft.com/office/drawing/2014/main" id="{10F3DC31-4368-5145-B444-89239344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36" y="0"/>
            <a:ext cx="9999164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3D4DE-B5E1-6E48-B686-C427E898FD7E}"/>
              </a:ext>
            </a:extLst>
          </p:cNvPr>
          <p:cNvSpPr txBox="1"/>
          <p:nvPr/>
        </p:nvSpPr>
        <p:spPr>
          <a:xfrm>
            <a:off x="3208068" y="1699709"/>
            <a:ext cx="2727863" cy="584775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Plant Transport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4AEAE-35D6-AB41-96BE-EF13734EDD28}"/>
              </a:ext>
            </a:extLst>
          </p:cNvPr>
          <p:cNvSpPr txBox="1"/>
          <p:nvPr/>
        </p:nvSpPr>
        <p:spPr>
          <a:xfrm>
            <a:off x="6443832" y="5131397"/>
            <a:ext cx="2216074" cy="1138773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Chapter 4,</a:t>
            </a:r>
          </a:p>
          <a:p>
            <a:pPr algn="ctr"/>
            <a:r>
              <a:rPr lang="en-US" sz="2000" dirty="0"/>
              <a:t>pp. 48 - 52</a:t>
            </a:r>
          </a:p>
          <a:p>
            <a:pPr algn="ctr"/>
            <a:r>
              <a:rPr lang="en-US" sz="2400"/>
              <a:t>Fall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50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66616-02DF-3544-BFFD-6853EAC0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Water Movement in the Xylem: a Play in Three 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B4479-5708-B044-A6D1-EB59881D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8384"/>
            <a:ext cx="840710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Act One: Transpiration, the evaporation of water from the stomates of the leaf</a:t>
            </a:r>
          </a:p>
          <a:p>
            <a:endParaRPr lang="en-US" sz="2800" b="1" dirty="0"/>
          </a:p>
          <a:p>
            <a:r>
              <a:rPr lang="en-US" sz="2800" b="1" dirty="0"/>
              <a:t>Act Two: Water movement into the root from the soil</a:t>
            </a:r>
          </a:p>
          <a:p>
            <a:endParaRPr lang="en-US" sz="2800" dirty="0"/>
          </a:p>
          <a:p>
            <a:r>
              <a:rPr lang="en-US" sz="2800" dirty="0"/>
              <a:t>Act Three</a:t>
            </a:r>
            <a:r>
              <a:rPr lang="en-US" sz="2800" b="1" dirty="0"/>
              <a:t>: </a:t>
            </a:r>
            <a:r>
              <a:rPr lang="en-US" sz="2800" dirty="0"/>
              <a:t>Conduction of water up the stem</a:t>
            </a:r>
          </a:p>
        </p:txBody>
      </p:sp>
    </p:spTree>
    <p:extLst>
      <p:ext uri="{BB962C8B-B14F-4D97-AF65-F5344CB8AC3E}">
        <p14:creationId xmlns:p14="http://schemas.microsoft.com/office/powerpoint/2010/main" val="331137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">
            <a:extLst>
              <a:ext uri="{FF2B5EF4-FFF2-40B4-BE49-F238E27FC236}">
                <a16:creationId xmlns:a16="http://schemas.microsoft.com/office/drawing/2014/main" id="{7CD08713-D4F1-5242-BA9B-3DA89FA97048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66788"/>
            <a:ext cx="7164388" cy="5777958"/>
            <a:chOff x="101600" y="966788"/>
            <a:chExt cx="7164388" cy="5777958"/>
          </a:xfrm>
        </p:grpSpPr>
        <p:grpSp>
          <p:nvGrpSpPr>
            <p:cNvPr id="68612" name="Group 214">
              <a:extLst>
                <a:ext uri="{FF2B5EF4-FFF2-40B4-BE49-F238E27FC236}">
                  <a16:creationId xmlns:a16="http://schemas.microsoft.com/office/drawing/2014/main" id="{61A26C59-4FF0-1744-9D1E-767B25842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1875" y="1498600"/>
              <a:ext cx="4795838" cy="4670425"/>
              <a:chOff x="2894004" y="458497"/>
              <a:chExt cx="5512256" cy="5923243"/>
            </a:xfrm>
          </p:grpSpPr>
          <p:grpSp>
            <p:nvGrpSpPr>
              <p:cNvPr id="68706" name="Group 24">
                <a:extLst>
                  <a:ext uri="{FF2B5EF4-FFF2-40B4-BE49-F238E27FC236}">
                    <a16:creationId xmlns:a16="http://schemas.microsoft.com/office/drawing/2014/main" id="{6BFCA0FE-65E4-E24B-98C5-0454982DAE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894004" y="458497"/>
                <a:ext cx="3293597" cy="5209565"/>
                <a:chOff x="3327044" y="1205380"/>
                <a:chExt cx="4064357" cy="4858870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4CA06ADC-71EB-E04B-AF4F-CDE05EF2934A}"/>
                    </a:ext>
                  </a:extLst>
                </p:cNvPr>
                <p:cNvSpPr/>
                <p:nvPr/>
              </p:nvSpPr>
              <p:spPr>
                <a:xfrm>
                  <a:off x="5270351" y="1706755"/>
                  <a:ext cx="452580" cy="2028030"/>
                </a:xfrm>
                <a:custGeom>
                  <a:avLst/>
                  <a:gdLst>
                    <a:gd name="connsiteX0" fmla="*/ 132447 w 410618"/>
                    <a:gd name="connsiteY0" fmla="*/ 2001250 h 2029825"/>
                    <a:gd name="connsiteX1" fmla="*/ 161022 w 410618"/>
                    <a:gd name="connsiteY1" fmla="*/ 1301162 h 2029825"/>
                    <a:gd name="connsiteX2" fmla="*/ 189597 w 410618"/>
                    <a:gd name="connsiteY2" fmla="*/ 601075 h 2029825"/>
                    <a:gd name="connsiteX3" fmla="*/ 3859 w 410618"/>
                    <a:gd name="connsiteY3" fmla="*/ 1000 h 2029825"/>
                    <a:gd name="connsiteX4" fmla="*/ 389622 w 410618"/>
                    <a:gd name="connsiteY4" fmla="*/ 743950 h 2029825"/>
                    <a:gd name="connsiteX5" fmla="*/ 361047 w 410618"/>
                    <a:gd name="connsiteY5" fmla="*/ 2029825 h 20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618" h="2029825">
                      <a:moveTo>
                        <a:pt x="132447" y="2001250"/>
                      </a:moveTo>
                      <a:lnTo>
                        <a:pt x="161022" y="1301162"/>
                      </a:lnTo>
                      <a:cubicBezTo>
                        <a:pt x="170547" y="1067800"/>
                        <a:pt x="215791" y="817769"/>
                        <a:pt x="189597" y="601075"/>
                      </a:cubicBezTo>
                      <a:cubicBezTo>
                        <a:pt x="163403" y="384381"/>
                        <a:pt x="-29478" y="-22812"/>
                        <a:pt x="3859" y="1000"/>
                      </a:cubicBezTo>
                      <a:cubicBezTo>
                        <a:pt x="37196" y="24812"/>
                        <a:pt x="330091" y="405812"/>
                        <a:pt x="389622" y="743950"/>
                      </a:cubicBezTo>
                      <a:cubicBezTo>
                        <a:pt x="449153" y="1082088"/>
                        <a:pt x="363428" y="1815513"/>
                        <a:pt x="361047" y="2029825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grpSp>
              <p:nvGrpSpPr>
                <p:cNvPr id="68719" name="Group 6">
                  <a:extLst>
                    <a:ext uri="{FF2B5EF4-FFF2-40B4-BE49-F238E27FC236}">
                      <a16:creationId xmlns:a16="http://schemas.microsoft.com/office/drawing/2014/main" id="{5F11E5B0-C50C-704F-9D14-96C20F1365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7044" y="3657838"/>
                  <a:ext cx="4064357" cy="2406412"/>
                  <a:chOff x="1315214" y="2057785"/>
                  <a:chExt cx="5771387" cy="3890577"/>
                </a:xfrm>
              </p:grpSpPr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F2923EE8-365D-0C48-81E5-232A5FC85F5E}"/>
                      </a:ext>
                    </a:extLst>
                  </p:cNvPr>
                  <p:cNvSpPr/>
                  <p:nvPr/>
                </p:nvSpPr>
                <p:spPr>
                  <a:xfrm>
                    <a:off x="1315214" y="2290762"/>
                    <a:ext cx="5771387" cy="36576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50" name="Freeform 249">
                    <a:extLst>
                      <a:ext uri="{FF2B5EF4-FFF2-40B4-BE49-F238E27FC236}">
                        <a16:creationId xmlns:a16="http://schemas.microsoft.com/office/drawing/2014/main" id="{38AF15A2-E254-BE4B-9A7C-C43DDC31507A}"/>
                      </a:ext>
                    </a:extLst>
                  </p:cNvPr>
                  <p:cNvSpPr/>
                  <p:nvPr/>
                </p:nvSpPr>
                <p:spPr>
                  <a:xfrm>
                    <a:off x="2173755" y="2419350"/>
                    <a:ext cx="4732464" cy="3374250"/>
                  </a:xfrm>
                  <a:custGeom>
                    <a:avLst/>
                    <a:gdLst>
                      <a:gd name="connsiteX0" fmla="*/ 1960095 w 4732464"/>
                      <a:gd name="connsiteY0" fmla="*/ 0 h 3374250"/>
                      <a:gd name="connsiteX1" fmla="*/ 1607670 w 4732464"/>
                      <a:gd name="connsiteY1" fmla="*/ 133350 h 3374250"/>
                      <a:gd name="connsiteX2" fmla="*/ 645645 w 4732464"/>
                      <a:gd name="connsiteY2" fmla="*/ 438150 h 3374250"/>
                      <a:gd name="connsiteX3" fmla="*/ 64620 w 4732464"/>
                      <a:gd name="connsiteY3" fmla="*/ 914400 h 3374250"/>
                      <a:gd name="connsiteX4" fmla="*/ 74145 w 4732464"/>
                      <a:gd name="connsiteY4" fmla="*/ 1514475 h 3374250"/>
                      <a:gd name="connsiteX5" fmla="*/ 598020 w 4732464"/>
                      <a:gd name="connsiteY5" fmla="*/ 1409700 h 3374250"/>
                      <a:gd name="connsiteX6" fmla="*/ 636120 w 4732464"/>
                      <a:gd name="connsiteY6" fmla="*/ 1933575 h 3374250"/>
                      <a:gd name="connsiteX7" fmla="*/ 826620 w 4732464"/>
                      <a:gd name="connsiteY7" fmla="*/ 2066925 h 3374250"/>
                      <a:gd name="connsiteX8" fmla="*/ 445620 w 4732464"/>
                      <a:gd name="connsiteY8" fmla="*/ 2505075 h 3374250"/>
                      <a:gd name="connsiteX9" fmla="*/ 569445 w 4732464"/>
                      <a:gd name="connsiteY9" fmla="*/ 2933700 h 3374250"/>
                      <a:gd name="connsiteX10" fmla="*/ 1159995 w 4732464"/>
                      <a:gd name="connsiteY10" fmla="*/ 3105150 h 3374250"/>
                      <a:gd name="connsiteX11" fmla="*/ 1474320 w 4732464"/>
                      <a:gd name="connsiteY11" fmla="*/ 2638425 h 3374250"/>
                      <a:gd name="connsiteX12" fmla="*/ 1702920 w 4732464"/>
                      <a:gd name="connsiteY12" fmla="*/ 2847975 h 3374250"/>
                      <a:gd name="connsiteX13" fmla="*/ 2074395 w 4732464"/>
                      <a:gd name="connsiteY13" fmla="*/ 3371850 h 3374250"/>
                      <a:gd name="connsiteX14" fmla="*/ 2607795 w 4732464"/>
                      <a:gd name="connsiteY14" fmla="*/ 3028950 h 3374250"/>
                      <a:gd name="connsiteX15" fmla="*/ 2807820 w 4732464"/>
                      <a:gd name="connsiteY15" fmla="*/ 2705100 h 3374250"/>
                      <a:gd name="connsiteX16" fmla="*/ 3226920 w 4732464"/>
                      <a:gd name="connsiteY16" fmla="*/ 3000375 h 3374250"/>
                      <a:gd name="connsiteX17" fmla="*/ 3722220 w 4732464"/>
                      <a:gd name="connsiteY17" fmla="*/ 2305050 h 3374250"/>
                      <a:gd name="connsiteX18" fmla="*/ 3646020 w 4732464"/>
                      <a:gd name="connsiteY18" fmla="*/ 1914525 h 3374250"/>
                      <a:gd name="connsiteX19" fmla="*/ 4084170 w 4732464"/>
                      <a:gd name="connsiteY19" fmla="*/ 1724025 h 3374250"/>
                      <a:gd name="connsiteX20" fmla="*/ 3903195 w 4732464"/>
                      <a:gd name="connsiteY20" fmla="*/ 971550 h 3374250"/>
                      <a:gd name="connsiteX21" fmla="*/ 4303245 w 4732464"/>
                      <a:gd name="connsiteY21" fmla="*/ 742950 h 3374250"/>
                      <a:gd name="connsiteX22" fmla="*/ 4731870 w 4732464"/>
                      <a:gd name="connsiteY22" fmla="*/ 400050 h 3374250"/>
                      <a:gd name="connsiteX23" fmla="*/ 4207995 w 4732464"/>
                      <a:gd name="connsiteY23" fmla="*/ 95250 h 3374250"/>
                      <a:gd name="connsiteX24" fmla="*/ 3636495 w 4732464"/>
                      <a:gd name="connsiteY24" fmla="*/ 28575 h 3374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732464" h="3374250">
                        <a:moveTo>
                          <a:pt x="1960095" y="0"/>
                        </a:moveTo>
                        <a:cubicBezTo>
                          <a:pt x="1893420" y="30162"/>
                          <a:pt x="1826745" y="60325"/>
                          <a:pt x="1607670" y="133350"/>
                        </a:cubicBezTo>
                        <a:cubicBezTo>
                          <a:pt x="1388595" y="206375"/>
                          <a:pt x="902820" y="307975"/>
                          <a:pt x="645645" y="438150"/>
                        </a:cubicBezTo>
                        <a:cubicBezTo>
                          <a:pt x="388470" y="568325"/>
                          <a:pt x="159870" y="735013"/>
                          <a:pt x="64620" y="914400"/>
                        </a:cubicBezTo>
                        <a:cubicBezTo>
                          <a:pt x="-30630" y="1093787"/>
                          <a:pt x="-14755" y="1431925"/>
                          <a:pt x="74145" y="1514475"/>
                        </a:cubicBezTo>
                        <a:cubicBezTo>
                          <a:pt x="163045" y="1597025"/>
                          <a:pt x="504357" y="1339850"/>
                          <a:pt x="598020" y="1409700"/>
                        </a:cubicBezTo>
                        <a:cubicBezTo>
                          <a:pt x="691682" y="1479550"/>
                          <a:pt x="598020" y="1824037"/>
                          <a:pt x="636120" y="1933575"/>
                        </a:cubicBezTo>
                        <a:cubicBezTo>
                          <a:pt x="674220" y="2043113"/>
                          <a:pt x="858370" y="1971675"/>
                          <a:pt x="826620" y="2066925"/>
                        </a:cubicBezTo>
                        <a:cubicBezTo>
                          <a:pt x="794870" y="2162175"/>
                          <a:pt x="488483" y="2360612"/>
                          <a:pt x="445620" y="2505075"/>
                        </a:cubicBezTo>
                        <a:cubicBezTo>
                          <a:pt x="402757" y="2649538"/>
                          <a:pt x="450382" y="2833688"/>
                          <a:pt x="569445" y="2933700"/>
                        </a:cubicBezTo>
                        <a:cubicBezTo>
                          <a:pt x="688507" y="3033713"/>
                          <a:pt x="1009183" y="3154362"/>
                          <a:pt x="1159995" y="3105150"/>
                        </a:cubicBezTo>
                        <a:cubicBezTo>
                          <a:pt x="1310807" y="3055938"/>
                          <a:pt x="1383832" y="2681288"/>
                          <a:pt x="1474320" y="2638425"/>
                        </a:cubicBezTo>
                        <a:cubicBezTo>
                          <a:pt x="1564808" y="2595562"/>
                          <a:pt x="1602908" y="2725738"/>
                          <a:pt x="1702920" y="2847975"/>
                        </a:cubicBezTo>
                        <a:cubicBezTo>
                          <a:pt x="1802932" y="2970212"/>
                          <a:pt x="1923583" y="3341688"/>
                          <a:pt x="2074395" y="3371850"/>
                        </a:cubicBezTo>
                        <a:cubicBezTo>
                          <a:pt x="2225207" y="3402012"/>
                          <a:pt x="2485557" y="3140075"/>
                          <a:pt x="2607795" y="3028950"/>
                        </a:cubicBezTo>
                        <a:cubicBezTo>
                          <a:pt x="2730033" y="2917825"/>
                          <a:pt x="2704633" y="2709862"/>
                          <a:pt x="2807820" y="2705100"/>
                        </a:cubicBezTo>
                        <a:cubicBezTo>
                          <a:pt x="2911007" y="2700338"/>
                          <a:pt x="3074520" y="3067050"/>
                          <a:pt x="3226920" y="3000375"/>
                        </a:cubicBezTo>
                        <a:cubicBezTo>
                          <a:pt x="3379320" y="2933700"/>
                          <a:pt x="3652370" y="2486025"/>
                          <a:pt x="3722220" y="2305050"/>
                        </a:cubicBezTo>
                        <a:cubicBezTo>
                          <a:pt x="3792070" y="2124075"/>
                          <a:pt x="3585695" y="2011363"/>
                          <a:pt x="3646020" y="1914525"/>
                        </a:cubicBezTo>
                        <a:cubicBezTo>
                          <a:pt x="3706345" y="1817688"/>
                          <a:pt x="4041308" y="1881188"/>
                          <a:pt x="4084170" y="1724025"/>
                        </a:cubicBezTo>
                        <a:cubicBezTo>
                          <a:pt x="4127033" y="1566863"/>
                          <a:pt x="3866682" y="1135063"/>
                          <a:pt x="3903195" y="971550"/>
                        </a:cubicBezTo>
                        <a:cubicBezTo>
                          <a:pt x="3939708" y="808037"/>
                          <a:pt x="4165133" y="838200"/>
                          <a:pt x="4303245" y="742950"/>
                        </a:cubicBezTo>
                        <a:cubicBezTo>
                          <a:pt x="4441357" y="647700"/>
                          <a:pt x="4747745" y="508000"/>
                          <a:pt x="4731870" y="400050"/>
                        </a:cubicBezTo>
                        <a:cubicBezTo>
                          <a:pt x="4715995" y="292100"/>
                          <a:pt x="4390557" y="157162"/>
                          <a:pt x="4207995" y="95250"/>
                        </a:cubicBezTo>
                        <a:cubicBezTo>
                          <a:pt x="4025433" y="33338"/>
                          <a:pt x="3636495" y="28575"/>
                          <a:pt x="3636495" y="28575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51" name="Freeform 250">
                    <a:extLst>
                      <a:ext uri="{FF2B5EF4-FFF2-40B4-BE49-F238E27FC236}">
                        <a16:creationId xmlns:a16="http://schemas.microsoft.com/office/drawing/2014/main" id="{52B5762E-82D7-954F-94A4-8212C38FBC3E}"/>
                      </a:ext>
                    </a:extLst>
                  </p:cNvPr>
                  <p:cNvSpPr/>
                  <p:nvPr/>
                </p:nvSpPr>
                <p:spPr>
                  <a:xfrm>
                    <a:off x="2286000" y="2238375"/>
                    <a:ext cx="4343400" cy="3476625"/>
                  </a:xfrm>
                  <a:custGeom>
                    <a:avLst/>
                    <a:gdLst>
                      <a:gd name="connsiteX0" fmla="*/ 1933587 w 4372338"/>
                      <a:gd name="connsiteY0" fmla="*/ 104775 h 3411317"/>
                      <a:gd name="connsiteX1" fmla="*/ 1847862 w 4372338"/>
                      <a:gd name="connsiteY1" fmla="*/ 238125 h 3411317"/>
                      <a:gd name="connsiteX2" fmla="*/ 1476387 w 4372338"/>
                      <a:gd name="connsiteY2" fmla="*/ 381000 h 3411317"/>
                      <a:gd name="connsiteX3" fmla="*/ 800112 w 4372338"/>
                      <a:gd name="connsiteY3" fmla="*/ 628650 h 3411317"/>
                      <a:gd name="connsiteX4" fmla="*/ 285762 w 4372338"/>
                      <a:gd name="connsiteY4" fmla="*/ 914400 h 3411317"/>
                      <a:gd name="connsiteX5" fmla="*/ 12 w 4372338"/>
                      <a:gd name="connsiteY5" fmla="*/ 1381125 h 3411317"/>
                      <a:gd name="connsiteX6" fmla="*/ 295287 w 4372338"/>
                      <a:gd name="connsiteY6" fmla="*/ 1495425 h 3411317"/>
                      <a:gd name="connsiteX7" fmla="*/ 657237 w 4372338"/>
                      <a:gd name="connsiteY7" fmla="*/ 1238250 h 3411317"/>
                      <a:gd name="connsiteX8" fmla="*/ 819162 w 4372338"/>
                      <a:gd name="connsiteY8" fmla="*/ 1133475 h 3411317"/>
                      <a:gd name="connsiteX9" fmla="*/ 638187 w 4372338"/>
                      <a:gd name="connsiteY9" fmla="*/ 1590675 h 3411317"/>
                      <a:gd name="connsiteX10" fmla="*/ 723912 w 4372338"/>
                      <a:gd name="connsiteY10" fmla="*/ 2057400 h 3411317"/>
                      <a:gd name="connsiteX11" fmla="*/ 1076337 w 4372338"/>
                      <a:gd name="connsiteY11" fmla="*/ 1838325 h 3411317"/>
                      <a:gd name="connsiteX12" fmla="*/ 1238262 w 4372338"/>
                      <a:gd name="connsiteY12" fmla="*/ 1381125 h 3411317"/>
                      <a:gd name="connsiteX13" fmla="*/ 1295412 w 4372338"/>
                      <a:gd name="connsiteY13" fmla="*/ 1476375 h 3411317"/>
                      <a:gd name="connsiteX14" fmla="*/ 1047762 w 4372338"/>
                      <a:gd name="connsiteY14" fmla="*/ 2028825 h 3411317"/>
                      <a:gd name="connsiteX15" fmla="*/ 609612 w 4372338"/>
                      <a:gd name="connsiteY15" fmla="*/ 2447925 h 3411317"/>
                      <a:gd name="connsiteX16" fmla="*/ 438162 w 4372338"/>
                      <a:gd name="connsiteY16" fmla="*/ 2867025 h 3411317"/>
                      <a:gd name="connsiteX17" fmla="*/ 800112 w 4372338"/>
                      <a:gd name="connsiteY17" fmla="*/ 2828925 h 3411317"/>
                      <a:gd name="connsiteX18" fmla="*/ 1038237 w 4372338"/>
                      <a:gd name="connsiteY18" fmla="*/ 2990850 h 3411317"/>
                      <a:gd name="connsiteX19" fmla="*/ 1362087 w 4372338"/>
                      <a:gd name="connsiteY19" fmla="*/ 2419350 h 3411317"/>
                      <a:gd name="connsiteX20" fmla="*/ 1552587 w 4372338"/>
                      <a:gd name="connsiteY20" fmla="*/ 1924050 h 3411317"/>
                      <a:gd name="connsiteX21" fmla="*/ 1771662 w 4372338"/>
                      <a:gd name="connsiteY21" fmla="*/ 2571750 h 3411317"/>
                      <a:gd name="connsiteX22" fmla="*/ 2000262 w 4372338"/>
                      <a:gd name="connsiteY22" fmla="*/ 2466975 h 3411317"/>
                      <a:gd name="connsiteX23" fmla="*/ 1838337 w 4372338"/>
                      <a:gd name="connsiteY23" fmla="*/ 2943225 h 3411317"/>
                      <a:gd name="connsiteX24" fmla="*/ 2019312 w 4372338"/>
                      <a:gd name="connsiteY24" fmla="*/ 3409950 h 3411317"/>
                      <a:gd name="connsiteX25" fmla="*/ 2352687 w 4372338"/>
                      <a:gd name="connsiteY25" fmla="*/ 2790825 h 3411317"/>
                      <a:gd name="connsiteX26" fmla="*/ 2609862 w 4372338"/>
                      <a:gd name="connsiteY26" fmla="*/ 2571750 h 3411317"/>
                      <a:gd name="connsiteX27" fmla="*/ 2686062 w 4372338"/>
                      <a:gd name="connsiteY27" fmla="*/ 2238375 h 3411317"/>
                      <a:gd name="connsiteX28" fmla="*/ 2771787 w 4372338"/>
                      <a:gd name="connsiteY28" fmla="*/ 2047875 h 3411317"/>
                      <a:gd name="connsiteX29" fmla="*/ 2905137 w 4372338"/>
                      <a:gd name="connsiteY29" fmla="*/ 2438400 h 3411317"/>
                      <a:gd name="connsiteX30" fmla="*/ 2962287 w 4372338"/>
                      <a:gd name="connsiteY30" fmla="*/ 2962275 h 3411317"/>
                      <a:gd name="connsiteX31" fmla="*/ 3381387 w 4372338"/>
                      <a:gd name="connsiteY31" fmla="*/ 2333625 h 3411317"/>
                      <a:gd name="connsiteX32" fmla="*/ 3267087 w 4372338"/>
                      <a:gd name="connsiteY32" fmla="*/ 1819275 h 3411317"/>
                      <a:gd name="connsiteX33" fmla="*/ 3724287 w 4372338"/>
                      <a:gd name="connsiteY33" fmla="*/ 1809750 h 3411317"/>
                      <a:gd name="connsiteX34" fmla="*/ 3543312 w 4372338"/>
                      <a:gd name="connsiteY34" fmla="*/ 1238250 h 3411317"/>
                      <a:gd name="connsiteX35" fmla="*/ 3429012 w 4372338"/>
                      <a:gd name="connsiteY35" fmla="*/ 904875 h 3411317"/>
                      <a:gd name="connsiteX36" fmla="*/ 3781437 w 4372338"/>
                      <a:gd name="connsiteY36" fmla="*/ 866775 h 3411317"/>
                      <a:gd name="connsiteX37" fmla="*/ 4371987 w 4372338"/>
                      <a:gd name="connsiteY37" fmla="*/ 647700 h 3411317"/>
                      <a:gd name="connsiteX38" fmla="*/ 3848112 w 4372338"/>
                      <a:gd name="connsiteY38" fmla="*/ 333375 h 3411317"/>
                      <a:gd name="connsiteX39" fmla="*/ 2686062 w 4372338"/>
                      <a:gd name="connsiteY39" fmla="*/ 200025 h 3411317"/>
                      <a:gd name="connsiteX40" fmla="*/ 2457462 w 4372338"/>
                      <a:gd name="connsiteY40" fmla="*/ 0 h 3411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372338" h="3411317">
                        <a:moveTo>
                          <a:pt x="1933587" y="104775"/>
                        </a:moveTo>
                        <a:cubicBezTo>
                          <a:pt x="1928824" y="148431"/>
                          <a:pt x="1924062" y="192088"/>
                          <a:pt x="1847862" y="238125"/>
                        </a:cubicBezTo>
                        <a:cubicBezTo>
                          <a:pt x="1771662" y="284163"/>
                          <a:pt x="1476387" y="381000"/>
                          <a:pt x="1476387" y="381000"/>
                        </a:cubicBezTo>
                        <a:cubicBezTo>
                          <a:pt x="1301762" y="446087"/>
                          <a:pt x="998549" y="539750"/>
                          <a:pt x="800112" y="628650"/>
                        </a:cubicBezTo>
                        <a:cubicBezTo>
                          <a:pt x="601675" y="717550"/>
                          <a:pt x="419112" y="788988"/>
                          <a:pt x="285762" y="914400"/>
                        </a:cubicBezTo>
                        <a:cubicBezTo>
                          <a:pt x="152412" y="1039812"/>
                          <a:pt x="-1575" y="1284288"/>
                          <a:pt x="12" y="1381125"/>
                        </a:cubicBezTo>
                        <a:cubicBezTo>
                          <a:pt x="1599" y="1477962"/>
                          <a:pt x="185750" y="1519237"/>
                          <a:pt x="295287" y="1495425"/>
                        </a:cubicBezTo>
                        <a:cubicBezTo>
                          <a:pt x="404824" y="1471613"/>
                          <a:pt x="569925" y="1298575"/>
                          <a:pt x="657237" y="1238250"/>
                        </a:cubicBezTo>
                        <a:cubicBezTo>
                          <a:pt x="744549" y="1177925"/>
                          <a:pt x="822337" y="1074738"/>
                          <a:pt x="819162" y="1133475"/>
                        </a:cubicBezTo>
                        <a:cubicBezTo>
                          <a:pt x="815987" y="1192213"/>
                          <a:pt x="654062" y="1436687"/>
                          <a:pt x="638187" y="1590675"/>
                        </a:cubicBezTo>
                        <a:cubicBezTo>
                          <a:pt x="622312" y="1744663"/>
                          <a:pt x="650887" y="2016125"/>
                          <a:pt x="723912" y="2057400"/>
                        </a:cubicBezTo>
                        <a:cubicBezTo>
                          <a:pt x="796937" y="2098675"/>
                          <a:pt x="990612" y="1951037"/>
                          <a:pt x="1076337" y="1838325"/>
                        </a:cubicBezTo>
                        <a:cubicBezTo>
                          <a:pt x="1162062" y="1725613"/>
                          <a:pt x="1201750" y="1441450"/>
                          <a:pt x="1238262" y="1381125"/>
                        </a:cubicBezTo>
                        <a:cubicBezTo>
                          <a:pt x="1274774" y="1320800"/>
                          <a:pt x="1327162" y="1368425"/>
                          <a:pt x="1295412" y="1476375"/>
                        </a:cubicBezTo>
                        <a:cubicBezTo>
                          <a:pt x="1263662" y="1584325"/>
                          <a:pt x="1162062" y="1866900"/>
                          <a:pt x="1047762" y="2028825"/>
                        </a:cubicBezTo>
                        <a:cubicBezTo>
                          <a:pt x="933462" y="2190750"/>
                          <a:pt x="711212" y="2308225"/>
                          <a:pt x="609612" y="2447925"/>
                        </a:cubicBezTo>
                        <a:cubicBezTo>
                          <a:pt x="508012" y="2587625"/>
                          <a:pt x="406412" y="2803525"/>
                          <a:pt x="438162" y="2867025"/>
                        </a:cubicBezTo>
                        <a:cubicBezTo>
                          <a:pt x="469912" y="2930525"/>
                          <a:pt x="700100" y="2808288"/>
                          <a:pt x="800112" y="2828925"/>
                        </a:cubicBezTo>
                        <a:cubicBezTo>
                          <a:pt x="900124" y="2849562"/>
                          <a:pt x="944574" y="3059113"/>
                          <a:pt x="1038237" y="2990850"/>
                        </a:cubicBezTo>
                        <a:cubicBezTo>
                          <a:pt x="1131899" y="2922588"/>
                          <a:pt x="1276362" y="2597150"/>
                          <a:pt x="1362087" y="2419350"/>
                        </a:cubicBezTo>
                        <a:cubicBezTo>
                          <a:pt x="1447812" y="2241550"/>
                          <a:pt x="1484324" y="1898650"/>
                          <a:pt x="1552587" y="1924050"/>
                        </a:cubicBezTo>
                        <a:cubicBezTo>
                          <a:pt x="1620849" y="1949450"/>
                          <a:pt x="1697050" y="2481263"/>
                          <a:pt x="1771662" y="2571750"/>
                        </a:cubicBezTo>
                        <a:cubicBezTo>
                          <a:pt x="1846274" y="2662237"/>
                          <a:pt x="1989149" y="2405062"/>
                          <a:pt x="2000262" y="2466975"/>
                        </a:cubicBezTo>
                        <a:cubicBezTo>
                          <a:pt x="2011375" y="2528888"/>
                          <a:pt x="1835162" y="2786063"/>
                          <a:pt x="1838337" y="2943225"/>
                        </a:cubicBezTo>
                        <a:cubicBezTo>
                          <a:pt x="1841512" y="3100387"/>
                          <a:pt x="1933587" y="3435350"/>
                          <a:pt x="2019312" y="3409950"/>
                        </a:cubicBezTo>
                        <a:cubicBezTo>
                          <a:pt x="2105037" y="3384550"/>
                          <a:pt x="2254262" y="2930525"/>
                          <a:pt x="2352687" y="2790825"/>
                        </a:cubicBezTo>
                        <a:cubicBezTo>
                          <a:pt x="2451112" y="2651125"/>
                          <a:pt x="2554300" y="2663825"/>
                          <a:pt x="2609862" y="2571750"/>
                        </a:cubicBezTo>
                        <a:cubicBezTo>
                          <a:pt x="2665425" y="2479675"/>
                          <a:pt x="2659075" y="2325688"/>
                          <a:pt x="2686062" y="2238375"/>
                        </a:cubicBezTo>
                        <a:cubicBezTo>
                          <a:pt x="2713050" y="2151063"/>
                          <a:pt x="2735275" y="2014538"/>
                          <a:pt x="2771787" y="2047875"/>
                        </a:cubicBezTo>
                        <a:cubicBezTo>
                          <a:pt x="2808300" y="2081213"/>
                          <a:pt x="2873387" y="2286000"/>
                          <a:pt x="2905137" y="2438400"/>
                        </a:cubicBezTo>
                        <a:cubicBezTo>
                          <a:pt x="2936887" y="2590800"/>
                          <a:pt x="2882912" y="2979737"/>
                          <a:pt x="2962287" y="2962275"/>
                        </a:cubicBezTo>
                        <a:cubicBezTo>
                          <a:pt x="3041662" y="2944813"/>
                          <a:pt x="3330587" y="2524125"/>
                          <a:pt x="3381387" y="2333625"/>
                        </a:cubicBezTo>
                        <a:cubicBezTo>
                          <a:pt x="3432187" y="2143125"/>
                          <a:pt x="3209937" y="1906587"/>
                          <a:pt x="3267087" y="1819275"/>
                        </a:cubicBezTo>
                        <a:cubicBezTo>
                          <a:pt x="3324237" y="1731963"/>
                          <a:pt x="3678250" y="1906588"/>
                          <a:pt x="3724287" y="1809750"/>
                        </a:cubicBezTo>
                        <a:cubicBezTo>
                          <a:pt x="3770325" y="1712913"/>
                          <a:pt x="3592524" y="1389062"/>
                          <a:pt x="3543312" y="1238250"/>
                        </a:cubicBezTo>
                        <a:cubicBezTo>
                          <a:pt x="3494100" y="1087438"/>
                          <a:pt x="3389324" y="966788"/>
                          <a:pt x="3429012" y="904875"/>
                        </a:cubicBezTo>
                        <a:cubicBezTo>
                          <a:pt x="3468700" y="842962"/>
                          <a:pt x="3624275" y="909638"/>
                          <a:pt x="3781437" y="866775"/>
                        </a:cubicBezTo>
                        <a:cubicBezTo>
                          <a:pt x="3938600" y="823913"/>
                          <a:pt x="4360875" y="736600"/>
                          <a:pt x="4371987" y="647700"/>
                        </a:cubicBezTo>
                        <a:cubicBezTo>
                          <a:pt x="4383099" y="558800"/>
                          <a:pt x="4129099" y="407987"/>
                          <a:pt x="3848112" y="333375"/>
                        </a:cubicBezTo>
                        <a:cubicBezTo>
                          <a:pt x="3567125" y="258763"/>
                          <a:pt x="2917837" y="255587"/>
                          <a:pt x="2686062" y="200025"/>
                        </a:cubicBezTo>
                        <a:cubicBezTo>
                          <a:pt x="2454287" y="144463"/>
                          <a:pt x="2495562" y="33337"/>
                          <a:pt x="2457462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52" name="Freeform 251">
                    <a:extLst>
                      <a:ext uri="{FF2B5EF4-FFF2-40B4-BE49-F238E27FC236}">
                        <a16:creationId xmlns:a16="http://schemas.microsoft.com/office/drawing/2014/main" id="{8CE28A8D-1B18-DA4B-A7D4-828D3588B6EE}"/>
                      </a:ext>
                    </a:extLst>
                  </p:cNvPr>
                  <p:cNvSpPr/>
                  <p:nvPr/>
                </p:nvSpPr>
                <p:spPr>
                  <a:xfrm>
                    <a:off x="2447265" y="2069858"/>
                    <a:ext cx="3891160" cy="3330440"/>
                  </a:xfrm>
                  <a:custGeom>
                    <a:avLst/>
                    <a:gdLst>
                      <a:gd name="connsiteX0" fmla="*/ 1839223 w 3889976"/>
                      <a:gd name="connsiteY0" fmla="*/ 0 h 3330366"/>
                      <a:gd name="connsiteX1" fmla="*/ 1820173 w 3889976"/>
                      <a:gd name="connsiteY1" fmla="*/ 400050 h 3330366"/>
                      <a:gd name="connsiteX2" fmla="*/ 1715398 w 3889976"/>
                      <a:gd name="connsiteY2" fmla="*/ 581025 h 3330366"/>
                      <a:gd name="connsiteX3" fmla="*/ 1086748 w 3889976"/>
                      <a:gd name="connsiteY3" fmla="*/ 771525 h 3330366"/>
                      <a:gd name="connsiteX4" fmla="*/ 458098 w 3889976"/>
                      <a:gd name="connsiteY4" fmla="*/ 1143000 h 3330366"/>
                      <a:gd name="connsiteX5" fmla="*/ 898 w 3889976"/>
                      <a:gd name="connsiteY5" fmla="*/ 1504950 h 3330366"/>
                      <a:gd name="connsiteX6" fmla="*/ 353323 w 3889976"/>
                      <a:gd name="connsiteY6" fmla="*/ 1314450 h 3330366"/>
                      <a:gd name="connsiteX7" fmla="*/ 772423 w 3889976"/>
                      <a:gd name="connsiteY7" fmla="*/ 1028700 h 3330366"/>
                      <a:gd name="connsiteX8" fmla="*/ 1020073 w 3889976"/>
                      <a:gd name="connsiteY8" fmla="*/ 942975 h 3330366"/>
                      <a:gd name="connsiteX9" fmla="*/ 943873 w 3889976"/>
                      <a:gd name="connsiteY9" fmla="*/ 1257300 h 3330366"/>
                      <a:gd name="connsiteX10" fmla="*/ 762898 w 3889976"/>
                      <a:gd name="connsiteY10" fmla="*/ 1562100 h 3330366"/>
                      <a:gd name="connsiteX11" fmla="*/ 715273 w 3889976"/>
                      <a:gd name="connsiteY11" fmla="*/ 1981200 h 3330366"/>
                      <a:gd name="connsiteX12" fmla="*/ 943873 w 3889976"/>
                      <a:gd name="connsiteY12" fmla="*/ 1476375 h 3330366"/>
                      <a:gd name="connsiteX13" fmla="*/ 1181998 w 3889976"/>
                      <a:gd name="connsiteY13" fmla="*/ 1028700 h 3330366"/>
                      <a:gd name="connsiteX14" fmla="*/ 1324873 w 3889976"/>
                      <a:gd name="connsiteY14" fmla="*/ 914400 h 3330366"/>
                      <a:gd name="connsiteX15" fmla="*/ 1791598 w 3889976"/>
                      <a:gd name="connsiteY15" fmla="*/ 714375 h 3330366"/>
                      <a:gd name="connsiteX16" fmla="*/ 1639198 w 3889976"/>
                      <a:gd name="connsiteY16" fmla="*/ 952500 h 3330366"/>
                      <a:gd name="connsiteX17" fmla="*/ 1334398 w 3889976"/>
                      <a:gd name="connsiteY17" fmla="*/ 1362075 h 3330366"/>
                      <a:gd name="connsiteX18" fmla="*/ 1258198 w 3889976"/>
                      <a:gd name="connsiteY18" fmla="*/ 1819275 h 3330366"/>
                      <a:gd name="connsiteX19" fmla="*/ 943873 w 3889976"/>
                      <a:gd name="connsiteY19" fmla="*/ 2324100 h 3330366"/>
                      <a:gd name="connsiteX20" fmla="*/ 553348 w 3889976"/>
                      <a:gd name="connsiteY20" fmla="*/ 2771775 h 3330366"/>
                      <a:gd name="connsiteX21" fmla="*/ 905773 w 3889976"/>
                      <a:gd name="connsiteY21" fmla="*/ 2476500 h 3330366"/>
                      <a:gd name="connsiteX22" fmla="*/ 1048648 w 3889976"/>
                      <a:gd name="connsiteY22" fmla="*/ 2324100 h 3330366"/>
                      <a:gd name="connsiteX23" fmla="*/ 896248 w 3889976"/>
                      <a:gd name="connsiteY23" fmla="*/ 2752725 h 3330366"/>
                      <a:gd name="connsiteX24" fmla="*/ 1134373 w 3889976"/>
                      <a:gd name="connsiteY24" fmla="*/ 2295525 h 3330366"/>
                      <a:gd name="connsiteX25" fmla="*/ 1353448 w 3889976"/>
                      <a:gd name="connsiteY25" fmla="*/ 1790700 h 3330366"/>
                      <a:gd name="connsiteX26" fmla="*/ 1429648 w 3889976"/>
                      <a:gd name="connsiteY26" fmla="*/ 1352550 h 3330366"/>
                      <a:gd name="connsiteX27" fmla="*/ 1505848 w 3889976"/>
                      <a:gd name="connsiteY27" fmla="*/ 1390650 h 3330366"/>
                      <a:gd name="connsiteX28" fmla="*/ 1477273 w 3889976"/>
                      <a:gd name="connsiteY28" fmla="*/ 1781175 h 3330366"/>
                      <a:gd name="connsiteX29" fmla="*/ 1572523 w 3889976"/>
                      <a:gd name="connsiteY29" fmla="*/ 2047875 h 3330366"/>
                      <a:gd name="connsiteX30" fmla="*/ 1810648 w 3889976"/>
                      <a:gd name="connsiteY30" fmla="*/ 2514600 h 3330366"/>
                      <a:gd name="connsiteX31" fmla="*/ 1848748 w 3889976"/>
                      <a:gd name="connsiteY31" fmla="*/ 2419350 h 3330366"/>
                      <a:gd name="connsiteX32" fmla="*/ 1601098 w 3889976"/>
                      <a:gd name="connsiteY32" fmla="*/ 1885950 h 3330366"/>
                      <a:gd name="connsiteX33" fmla="*/ 1591573 w 3889976"/>
                      <a:gd name="connsiteY33" fmla="*/ 1381125 h 3330366"/>
                      <a:gd name="connsiteX34" fmla="*/ 1848748 w 3889976"/>
                      <a:gd name="connsiteY34" fmla="*/ 809625 h 3330366"/>
                      <a:gd name="connsiteX35" fmla="*/ 2010673 w 3889976"/>
                      <a:gd name="connsiteY35" fmla="*/ 1133475 h 3330366"/>
                      <a:gd name="connsiteX36" fmla="*/ 1867798 w 3889976"/>
                      <a:gd name="connsiteY36" fmla="*/ 1590675 h 3330366"/>
                      <a:gd name="connsiteX37" fmla="*/ 1972573 w 3889976"/>
                      <a:gd name="connsiteY37" fmla="*/ 2133600 h 3330366"/>
                      <a:gd name="connsiteX38" fmla="*/ 1924948 w 3889976"/>
                      <a:gd name="connsiteY38" fmla="*/ 2809875 h 3330366"/>
                      <a:gd name="connsiteX39" fmla="*/ 1791598 w 3889976"/>
                      <a:gd name="connsiteY39" fmla="*/ 3286125 h 3330366"/>
                      <a:gd name="connsiteX40" fmla="*/ 1953523 w 3889976"/>
                      <a:gd name="connsiteY40" fmla="*/ 3190875 h 3330366"/>
                      <a:gd name="connsiteX41" fmla="*/ 2067823 w 3889976"/>
                      <a:gd name="connsiteY41" fmla="*/ 2238375 h 3330366"/>
                      <a:gd name="connsiteX42" fmla="*/ 2001148 w 3889976"/>
                      <a:gd name="connsiteY42" fmla="*/ 1762125 h 3330366"/>
                      <a:gd name="connsiteX43" fmla="*/ 2172598 w 3889976"/>
                      <a:gd name="connsiteY43" fmla="*/ 2095500 h 3330366"/>
                      <a:gd name="connsiteX44" fmla="*/ 2220223 w 3889976"/>
                      <a:gd name="connsiteY44" fmla="*/ 2638425 h 3330366"/>
                      <a:gd name="connsiteX45" fmla="*/ 2344048 w 3889976"/>
                      <a:gd name="connsiteY45" fmla="*/ 2447925 h 3330366"/>
                      <a:gd name="connsiteX46" fmla="*/ 2077348 w 3889976"/>
                      <a:gd name="connsiteY46" fmla="*/ 1676400 h 3330366"/>
                      <a:gd name="connsiteX47" fmla="*/ 2077348 w 3889976"/>
                      <a:gd name="connsiteY47" fmla="*/ 1266825 h 3330366"/>
                      <a:gd name="connsiteX48" fmla="*/ 2324998 w 3889976"/>
                      <a:gd name="connsiteY48" fmla="*/ 1295400 h 3330366"/>
                      <a:gd name="connsiteX49" fmla="*/ 2486923 w 3889976"/>
                      <a:gd name="connsiteY49" fmla="*/ 1628775 h 3330366"/>
                      <a:gd name="connsiteX50" fmla="*/ 2439298 w 3889976"/>
                      <a:gd name="connsiteY50" fmla="*/ 1895475 h 3330366"/>
                      <a:gd name="connsiteX51" fmla="*/ 2458348 w 3889976"/>
                      <a:gd name="connsiteY51" fmla="*/ 2247900 h 3330366"/>
                      <a:gd name="connsiteX52" fmla="*/ 2534548 w 3889976"/>
                      <a:gd name="connsiteY52" fmla="*/ 1914525 h 3330366"/>
                      <a:gd name="connsiteX53" fmla="*/ 2610748 w 3889976"/>
                      <a:gd name="connsiteY53" fmla="*/ 1743075 h 3330366"/>
                      <a:gd name="connsiteX54" fmla="*/ 2705998 w 3889976"/>
                      <a:gd name="connsiteY54" fmla="*/ 2028825 h 3330366"/>
                      <a:gd name="connsiteX55" fmla="*/ 2877448 w 3889976"/>
                      <a:gd name="connsiteY55" fmla="*/ 2352675 h 3330366"/>
                      <a:gd name="connsiteX56" fmla="*/ 2877448 w 3889976"/>
                      <a:gd name="connsiteY56" fmla="*/ 2771775 h 3330366"/>
                      <a:gd name="connsiteX57" fmla="*/ 2972698 w 3889976"/>
                      <a:gd name="connsiteY57" fmla="*/ 2381250 h 3330366"/>
                      <a:gd name="connsiteX58" fmla="*/ 2848873 w 3889976"/>
                      <a:gd name="connsiteY58" fmla="*/ 1990725 h 3330366"/>
                      <a:gd name="connsiteX59" fmla="*/ 2658373 w 3889976"/>
                      <a:gd name="connsiteY59" fmla="*/ 1647825 h 3330366"/>
                      <a:gd name="connsiteX60" fmla="*/ 2439298 w 3889976"/>
                      <a:gd name="connsiteY60" fmla="*/ 1304925 h 3330366"/>
                      <a:gd name="connsiteX61" fmla="*/ 2239273 w 3889976"/>
                      <a:gd name="connsiteY61" fmla="*/ 1133475 h 3330366"/>
                      <a:gd name="connsiteX62" fmla="*/ 2582173 w 3889976"/>
                      <a:gd name="connsiteY62" fmla="*/ 1133475 h 3330366"/>
                      <a:gd name="connsiteX63" fmla="*/ 2925073 w 3889976"/>
                      <a:gd name="connsiteY63" fmla="*/ 1400175 h 3330366"/>
                      <a:gd name="connsiteX64" fmla="*/ 3172723 w 3889976"/>
                      <a:gd name="connsiteY64" fmla="*/ 1724025 h 3330366"/>
                      <a:gd name="connsiteX65" fmla="*/ 3287023 w 3889976"/>
                      <a:gd name="connsiteY65" fmla="*/ 1838325 h 3330366"/>
                      <a:gd name="connsiteX66" fmla="*/ 3086998 w 3889976"/>
                      <a:gd name="connsiteY66" fmla="*/ 1381125 h 3330366"/>
                      <a:gd name="connsiteX67" fmla="*/ 2753623 w 3889976"/>
                      <a:gd name="connsiteY67" fmla="*/ 1076325 h 3330366"/>
                      <a:gd name="connsiteX68" fmla="*/ 2344048 w 3889976"/>
                      <a:gd name="connsiteY68" fmla="*/ 952500 h 3330366"/>
                      <a:gd name="connsiteX69" fmla="*/ 2105923 w 3889976"/>
                      <a:gd name="connsiteY69" fmla="*/ 895350 h 3330366"/>
                      <a:gd name="connsiteX70" fmla="*/ 2029723 w 3889976"/>
                      <a:gd name="connsiteY70" fmla="*/ 704850 h 3330366"/>
                      <a:gd name="connsiteX71" fmla="*/ 2363098 w 3889976"/>
                      <a:gd name="connsiteY71" fmla="*/ 647700 h 3330366"/>
                      <a:gd name="connsiteX72" fmla="*/ 2820298 w 3889976"/>
                      <a:gd name="connsiteY72" fmla="*/ 723900 h 3330366"/>
                      <a:gd name="connsiteX73" fmla="*/ 3125098 w 3889976"/>
                      <a:gd name="connsiteY73" fmla="*/ 952500 h 3330366"/>
                      <a:gd name="connsiteX74" fmla="*/ 3115573 w 3889976"/>
                      <a:gd name="connsiteY74" fmla="*/ 800100 h 3330366"/>
                      <a:gd name="connsiteX75" fmla="*/ 3448948 w 3889976"/>
                      <a:gd name="connsiteY75" fmla="*/ 819150 h 3330366"/>
                      <a:gd name="connsiteX76" fmla="*/ 3887098 w 3889976"/>
                      <a:gd name="connsiteY76" fmla="*/ 790575 h 3330366"/>
                      <a:gd name="connsiteX77" fmla="*/ 3610873 w 3889976"/>
                      <a:gd name="connsiteY77" fmla="*/ 723900 h 3330366"/>
                      <a:gd name="connsiteX78" fmla="*/ 3077473 w 3889976"/>
                      <a:gd name="connsiteY78" fmla="*/ 647700 h 3330366"/>
                      <a:gd name="connsiteX79" fmla="*/ 2534548 w 3889976"/>
                      <a:gd name="connsiteY79" fmla="*/ 514350 h 3330366"/>
                      <a:gd name="connsiteX80" fmla="*/ 2248798 w 3889976"/>
                      <a:gd name="connsiteY80" fmla="*/ 457200 h 3330366"/>
                      <a:gd name="connsiteX81" fmla="*/ 2210698 w 3889976"/>
                      <a:gd name="connsiteY81" fmla="*/ 28575 h 333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</a:cxnLst>
                    <a:rect l="l" t="t" r="r" b="b"/>
                    <a:pathLst>
                      <a:path w="3889976" h="3330366">
                        <a:moveTo>
                          <a:pt x="1839223" y="0"/>
                        </a:moveTo>
                        <a:cubicBezTo>
                          <a:pt x="1840016" y="151606"/>
                          <a:pt x="1840810" y="303213"/>
                          <a:pt x="1820173" y="400050"/>
                        </a:cubicBezTo>
                        <a:cubicBezTo>
                          <a:pt x="1799536" y="496887"/>
                          <a:pt x="1837635" y="519113"/>
                          <a:pt x="1715398" y="581025"/>
                        </a:cubicBezTo>
                        <a:cubicBezTo>
                          <a:pt x="1593160" y="642938"/>
                          <a:pt x="1296298" y="677863"/>
                          <a:pt x="1086748" y="771525"/>
                        </a:cubicBezTo>
                        <a:cubicBezTo>
                          <a:pt x="877198" y="865187"/>
                          <a:pt x="639073" y="1020763"/>
                          <a:pt x="458098" y="1143000"/>
                        </a:cubicBezTo>
                        <a:cubicBezTo>
                          <a:pt x="277123" y="1265238"/>
                          <a:pt x="18360" y="1476375"/>
                          <a:pt x="898" y="1504950"/>
                        </a:cubicBezTo>
                        <a:cubicBezTo>
                          <a:pt x="-16564" y="1533525"/>
                          <a:pt x="224735" y="1393825"/>
                          <a:pt x="353323" y="1314450"/>
                        </a:cubicBezTo>
                        <a:cubicBezTo>
                          <a:pt x="481911" y="1235075"/>
                          <a:pt x="661298" y="1090612"/>
                          <a:pt x="772423" y="1028700"/>
                        </a:cubicBezTo>
                        <a:cubicBezTo>
                          <a:pt x="883548" y="966788"/>
                          <a:pt x="991498" y="904875"/>
                          <a:pt x="1020073" y="942975"/>
                        </a:cubicBezTo>
                        <a:cubicBezTo>
                          <a:pt x="1048648" y="981075"/>
                          <a:pt x="986735" y="1154113"/>
                          <a:pt x="943873" y="1257300"/>
                        </a:cubicBezTo>
                        <a:cubicBezTo>
                          <a:pt x="901011" y="1360487"/>
                          <a:pt x="800998" y="1441450"/>
                          <a:pt x="762898" y="1562100"/>
                        </a:cubicBezTo>
                        <a:cubicBezTo>
                          <a:pt x="724798" y="1682750"/>
                          <a:pt x="685111" y="1995487"/>
                          <a:pt x="715273" y="1981200"/>
                        </a:cubicBezTo>
                        <a:cubicBezTo>
                          <a:pt x="745435" y="1966913"/>
                          <a:pt x="866086" y="1635125"/>
                          <a:pt x="943873" y="1476375"/>
                        </a:cubicBezTo>
                        <a:cubicBezTo>
                          <a:pt x="1021660" y="1317625"/>
                          <a:pt x="1118498" y="1122363"/>
                          <a:pt x="1181998" y="1028700"/>
                        </a:cubicBezTo>
                        <a:cubicBezTo>
                          <a:pt x="1245498" y="935037"/>
                          <a:pt x="1223273" y="966788"/>
                          <a:pt x="1324873" y="914400"/>
                        </a:cubicBezTo>
                        <a:cubicBezTo>
                          <a:pt x="1426473" y="862013"/>
                          <a:pt x="1739211" y="708025"/>
                          <a:pt x="1791598" y="714375"/>
                        </a:cubicBezTo>
                        <a:cubicBezTo>
                          <a:pt x="1843985" y="720725"/>
                          <a:pt x="1715398" y="844550"/>
                          <a:pt x="1639198" y="952500"/>
                        </a:cubicBezTo>
                        <a:cubicBezTo>
                          <a:pt x="1562998" y="1060450"/>
                          <a:pt x="1397898" y="1217613"/>
                          <a:pt x="1334398" y="1362075"/>
                        </a:cubicBezTo>
                        <a:cubicBezTo>
                          <a:pt x="1270898" y="1506537"/>
                          <a:pt x="1323285" y="1658938"/>
                          <a:pt x="1258198" y="1819275"/>
                        </a:cubicBezTo>
                        <a:cubicBezTo>
                          <a:pt x="1193111" y="1979612"/>
                          <a:pt x="1061348" y="2165350"/>
                          <a:pt x="943873" y="2324100"/>
                        </a:cubicBezTo>
                        <a:cubicBezTo>
                          <a:pt x="826398" y="2482850"/>
                          <a:pt x="559698" y="2746375"/>
                          <a:pt x="553348" y="2771775"/>
                        </a:cubicBezTo>
                        <a:cubicBezTo>
                          <a:pt x="546998" y="2797175"/>
                          <a:pt x="823223" y="2551112"/>
                          <a:pt x="905773" y="2476500"/>
                        </a:cubicBezTo>
                        <a:cubicBezTo>
                          <a:pt x="988323" y="2401888"/>
                          <a:pt x="1050235" y="2278063"/>
                          <a:pt x="1048648" y="2324100"/>
                        </a:cubicBezTo>
                        <a:cubicBezTo>
                          <a:pt x="1047061" y="2370137"/>
                          <a:pt x="881960" y="2757488"/>
                          <a:pt x="896248" y="2752725"/>
                        </a:cubicBezTo>
                        <a:cubicBezTo>
                          <a:pt x="910536" y="2747962"/>
                          <a:pt x="1058173" y="2455863"/>
                          <a:pt x="1134373" y="2295525"/>
                        </a:cubicBezTo>
                        <a:cubicBezTo>
                          <a:pt x="1210573" y="2135188"/>
                          <a:pt x="1304236" y="1947862"/>
                          <a:pt x="1353448" y="1790700"/>
                        </a:cubicBezTo>
                        <a:cubicBezTo>
                          <a:pt x="1402660" y="1633538"/>
                          <a:pt x="1404248" y="1419225"/>
                          <a:pt x="1429648" y="1352550"/>
                        </a:cubicBezTo>
                        <a:cubicBezTo>
                          <a:pt x="1455048" y="1285875"/>
                          <a:pt x="1497910" y="1319213"/>
                          <a:pt x="1505848" y="1390650"/>
                        </a:cubicBezTo>
                        <a:cubicBezTo>
                          <a:pt x="1513785" y="1462088"/>
                          <a:pt x="1466160" y="1671638"/>
                          <a:pt x="1477273" y="1781175"/>
                        </a:cubicBezTo>
                        <a:cubicBezTo>
                          <a:pt x="1488385" y="1890713"/>
                          <a:pt x="1516961" y="1925638"/>
                          <a:pt x="1572523" y="2047875"/>
                        </a:cubicBezTo>
                        <a:cubicBezTo>
                          <a:pt x="1628085" y="2170112"/>
                          <a:pt x="1764611" y="2452688"/>
                          <a:pt x="1810648" y="2514600"/>
                        </a:cubicBezTo>
                        <a:cubicBezTo>
                          <a:pt x="1856685" y="2576512"/>
                          <a:pt x="1883673" y="2524125"/>
                          <a:pt x="1848748" y="2419350"/>
                        </a:cubicBezTo>
                        <a:cubicBezTo>
                          <a:pt x="1813823" y="2314575"/>
                          <a:pt x="1643961" y="2058988"/>
                          <a:pt x="1601098" y="1885950"/>
                        </a:cubicBezTo>
                        <a:cubicBezTo>
                          <a:pt x="1558235" y="1712912"/>
                          <a:pt x="1550298" y="1560513"/>
                          <a:pt x="1591573" y="1381125"/>
                        </a:cubicBezTo>
                        <a:cubicBezTo>
                          <a:pt x="1632848" y="1201738"/>
                          <a:pt x="1778898" y="850900"/>
                          <a:pt x="1848748" y="809625"/>
                        </a:cubicBezTo>
                        <a:cubicBezTo>
                          <a:pt x="1918598" y="768350"/>
                          <a:pt x="2007498" y="1003300"/>
                          <a:pt x="2010673" y="1133475"/>
                        </a:cubicBezTo>
                        <a:cubicBezTo>
                          <a:pt x="2013848" y="1263650"/>
                          <a:pt x="1874148" y="1423988"/>
                          <a:pt x="1867798" y="1590675"/>
                        </a:cubicBezTo>
                        <a:cubicBezTo>
                          <a:pt x="1861448" y="1757363"/>
                          <a:pt x="1963048" y="1930400"/>
                          <a:pt x="1972573" y="2133600"/>
                        </a:cubicBezTo>
                        <a:cubicBezTo>
                          <a:pt x="1982098" y="2336800"/>
                          <a:pt x="1955111" y="2617787"/>
                          <a:pt x="1924948" y="2809875"/>
                        </a:cubicBezTo>
                        <a:cubicBezTo>
                          <a:pt x="1894785" y="3001963"/>
                          <a:pt x="1786836" y="3222625"/>
                          <a:pt x="1791598" y="3286125"/>
                        </a:cubicBezTo>
                        <a:cubicBezTo>
                          <a:pt x="1796360" y="3349625"/>
                          <a:pt x="1907486" y="3365500"/>
                          <a:pt x="1953523" y="3190875"/>
                        </a:cubicBezTo>
                        <a:cubicBezTo>
                          <a:pt x="1999560" y="3016250"/>
                          <a:pt x="2059886" y="2476500"/>
                          <a:pt x="2067823" y="2238375"/>
                        </a:cubicBezTo>
                        <a:cubicBezTo>
                          <a:pt x="2075761" y="2000250"/>
                          <a:pt x="1983686" y="1785937"/>
                          <a:pt x="2001148" y="1762125"/>
                        </a:cubicBezTo>
                        <a:cubicBezTo>
                          <a:pt x="2018610" y="1738313"/>
                          <a:pt x="2136086" y="1949450"/>
                          <a:pt x="2172598" y="2095500"/>
                        </a:cubicBezTo>
                        <a:cubicBezTo>
                          <a:pt x="2209111" y="2241550"/>
                          <a:pt x="2191648" y="2579688"/>
                          <a:pt x="2220223" y="2638425"/>
                        </a:cubicBezTo>
                        <a:cubicBezTo>
                          <a:pt x="2248798" y="2697162"/>
                          <a:pt x="2367861" y="2608263"/>
                          <a:pt x="2344048" y="2447925"/>
                        </a:cubicBezTo>
                        <a:cubicBezTo>
                          <a:pt x="2320236" y="2287588"/>
                          <a:pt x="2121798" y="1873250"/>
                          <a:pt x="2077348" y="1676400"/>
                        </a:cubicBezTo>
                        <a:cubicBezTo>
                          <a:pt x="2032898" y="1479550"/>
                          <a:pt x="2036073" y="1330325"/>
                          <a:pt x="2077348" y="1266825"/>
                        </a:cubicBezTo>
                        <a:cubicBezTo>
                          <a:pt x="2118623" y="1203325"/>
                          <a:pt x="2256736" y="1235075"/>
                          <a:pt x="2324998" y="1295400"/>
                        </a:cubicBezTo>
                        <a:cubicBezTo>
                          <a:pt x="2393260" y="1355725"/>
                          <a:pt x="2467873" y="1528763"/>
                          <a:pt x="2486923" y="1628775"/>
                        </a:cubicBezTo>
                        <a:cubicBezTo>
                          <a:pt x="2505973" y="1728788"/>
                          <a:pt x="2444060" y="1792288"/>
                          <a:pt x="2439298" y="1895475"/>
                        </a:cubicBezTo>
                        <a:cubicBezTo>
                          <a:pt x="2434536" y="1998662"/>
                          <a:pt x="2442473" y="2244725"/>
                          <a:pt x="2458348" y="2247900"/>
                        </a:cubicBezTo>
                        <a:cubicBezTo>
                          <a:pt x="2474223" y="2251075"/>
                          <a:pt x="2509148" y="1998663"/>
                          <a:pt x="2534548" y="1914525"/>
                        </a:cubicBezTo>
                        <a:cubicBezTo>
                          <a:pt x="2559948" y="1830388"/>
                          <a:pt x="2582173" y="1724025"/>
                          <a:pt x="2610748" y="1743075"/>
                        </a:cubicBezTo>
                        <a:cubicBezTo>
                          <a:pt x="2639323" y="1762125"/>
                          <a:pt x="2661548" y="1927225"/>
                          <a:pt x="2705998" y="2028825"/>
                        </a:cubicBezTo>
                        <a:cubicBezTo>
                          <a:pt x="2750448" y="2130425"/>
                          <a:pt x="2848873" y="2228850"/>
                          <a:pt x="2877448" y="2352675"/>
                        </a:cubicBezTo>
                        <a:cubicBezTo>
                          <a:pt x="2906023" y="2476500"/>
                          <a:pt x="2861573" y="2767013"/>
                          <a:pt x="2877448" y="2771775"/>
                        </a:cubicBezTo>
                        <a:cubicBezTo>
                          <a:pt x="2893323" y="2776537"/>
                          <a:pt x="2977461" y="2511425"/>
                          <a:pt x="2972698" y="2381250"/>
                        </a:cubicBezTo>
                        <a:cubicBezTo>
                          <a:pt x="2967936" y="2251075"/>
                          <a:pt x="2901260" y="2112962"/>
                          <a:pt x="2848873" y="1990725"/>
                        </a:cubicBezTo>
                        <a:cubicBezTo>
                          <a:pt x="2796486" y="1868488"/>
                          <a:pt x="2726635" y="1762125"/>
                          <a:pt x="2658373" y="1647825"/>
                        </a:cubicBezTo>
                        <a:cubicBezTo>
                          <a:pt x="2590111" y="1533525"/>
                          <a:pt x="2509148" y="1390650"/>
                          <a:pt x="2439298" y="1304925"/>
                        </a:cubicBezTo>
                        <a:cubicBezTo>
                          <a:pt x="2369448" y="1219200"/>
                          <a:pt x="2215461" y="1162050"/>
                          <a:pt x="2239273" y="1133475"/>
                        </a:cubicBezTo>
                        <a:cubicBezTo>
                          <a:pt x="2263085" y="1104900"/>
                          <a:pt x="2467873" y="1089025"/>
                          <a:pt x="2582173" y="1133475"/>
                        </a:cubicBezTo>
                        <a:cubicBezTo>
                          <a:pt x="2696473" y="1177925"/>
                          <a:pt x="2826648" y="1301750"/>
                          <a:pt x="2925073" y="1400175"/>
                        </a:cubicBezTo>
                        <a:cubicBezTo>
                          <a:pt x="3023498" y="1498600"/>
                          <a:pt x="3112398" y="1651000"/>
                          <a:pt x="3172723" y="1724025"/>
                        </a:cubicBezTo>
                        <a:cubicBezTo>
                          <a:pt x="3233048" y="1797050"/>
                          <a:pt x="3301311" y="1895475"/>
                          <a:pt x="3287023" y="1838325"/>
                        </a:cubicBezTo>
                        <a:cubicBezTo>
                          <a:pt x="3272736" y="1781175"/>
                          <a:pt x="3175898" y="1508125"/>
                          <a:pt x="3086998" y="1381125"/>
                        </a:cubicBezTo>
                        <a:cubicBezTo>
                          <a:pt x="2998098" y="1254125"/>
                          <a:pt x="2877448" y="1147763"/>
                          <a:pt x="2753623" y="1076325"/>
                        </a:cubicBezTo>
                        <a:cubicBezTo>
                          <a:pt x="2629798" y="1004888"/>
                          <a:pt x="2451998" y="982662"/>
                          <a:pt x="2344048" y="952500"/>
                        </a:cubicBezTo>
                        <a:cubicBezTo>
                          <a:pt x="2236098" y="922338"/>
                          <a:pt x="2158310" y="936625"/>
                          <a:pt x="2105923" y="895350"/>
                        </a:cubicBezTo>
                        <a:cubicBezTo>
                          <a:pt x="2053536" y="854075"/>
                          <a:pt x="1986861" y="746125"/>
                          <a:pt x="2029723" y="704850"/>
                        </a:cubicBezTo>
                        <a:cubicBezTo>
                          <a:pt x="2072585" y="663575"/>
                          <a:pt x="2231336" y="644525"/>
                          <a:pt x="2363098" y="647700"/>
                        </a:cubicBezTo>
                        <a:cubicBezTo>
                          <a:pt x="2494860" y="650875"/>
                          <a:pt x="2693298" y="673100"/>
                          <a:pt x="2820298" y="723900"/>
                        </a:cubicBezTo>
                        <a:cubicBezTo>
                          <a:pt x="2947298" y="774700"/>
                          <a:pt x="3075886" y="939800"/>
                          <a:pt x="3125098" y="952500"/>
                        </a:cubicBezTo>
                        <a:cubicBezTo>
                          <a:pt x="3174310" y="965200"/>
                          <a:pt x="3061598" y="822325"/>
                          <a:pt x="3115573" y="800100"/>
                        </a:cubicBezTo>
                        <a:cubicBezTo>
                          <a:pt x="3169548" y="777875"/>
                          <a:pt x="3320361" y="820738"/>
                          <a:pt x="3448948" y="819150"/>
                        </a:cubicBezTo>
                        <a:cubicBezTo>
                          <a:pt x="3577536" y="817563"/>
                          <a:pt x="3860111" y="806450"/>
                          <a:pt x="3887098" y="790575"/>
                        </a:cubicBezTo>
                        <a:cubicBezTo>
                          <a:pt x="3914086" y="774700"/>
                          <a:pt x="3745810" y="747712"/>
                          <a:pt x="3610873" y="723900"/>
                        </a:cubicBezTo>
                        <a:cubicBezTo>
                          <a:pt x="3475936" y="700088"/>
                          <a:pt x="3256860" y="682625"/>
                          <a:pt x="3077473" y="647700"/>
                        </a:cubicBezTo>
                        <a:cubicBezTo>
                          <a:pt x="2898086" y="612775"/>
                          <a:pt x="2672661" y="546100"/>
                          <a:pt x="2534548" y="514350"/>
                        </a:cubicBezTo>
                        <a:cubicBezTo>
                          <a:pt x="2396435" y="482600"/>
                          <a:pt x="2302773" y="538163"/>
                          <a:pt x="2248798" y="457200"/>
                        </a:cubicBezTo>
                        <a:cubicBezTo>
                          <a:pt x="2194823" y="376238"/>
                          <a:pt x="2217048" y="100012"/>
                          <a:pt x="2210698" y="285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</p:grp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94650D0-5C98-324F-A32D-C5D2E24FEEDE}"/>
                    </a:ext>
                  </a:extLst>
                </p:cNvPr>
                <p:cNvSpPr/>
                <p:nvPr/>
              </p:nvSpPr>
              <p:spPr>
                <a:xfrm>
                  <a:off x="5344655" y="1205380"/>
                  <a:ext cx="851122" cy="630943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3996F3C8-C429-944E-810E-07CE0EB0635F}"/>
                    </a:ext>
                  </a:extLst>
                </p:cNvPr>
                <p:cNvSpPr/>
                <p:nvPr/>
              </p:nvSpPr>
              <p:spPr>
                <a:xfrm flipH="1">
                  <a:off x="4489029" y="1372505"/>
                  <a:ext cx="855625" cy="463817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F01F476C-4707-464B-935B-9A451D4A8064}"/>
                    </a:ext>
                  </a:extLst>
                </p:cNvPr>
                <p:cNvSpPr/>
                <p:nvPr/>
              </p:nvSpPr>
              <p:spPr>
                <a:xfrm>
                  <a:off x="5662137" y="2069171"/>
                  <a:ext cx="479600" cy="807457"/>
                </a:xfrm>
                <a:custGeom>
                  <a:avLst/>
                  <a:gdLst>
                    <a:gd name="connsiteX0" fmla="*/ 22683 w 476686"/>
                    <a:gd name="connsiteY0" fmla="*/ 603891 h 806414"/>
                    <a:gd name="connsiteX1" fmla="*/ 322721 w 476686"/>
                    <a:gd name="connsiteY1" fmla="*/ 175266 h 806414"/>
                    <a:gd name="connsiteX2" fmla="*/ 465596 w 476686"/>
                    <a:gd name="connsiteY2" fmla="*/ 32391 h 806414"/>
                    <a:gd name="connsiteX3" fmla="*/ 36971 w 476686"/>
                    <a:gd name="connsiteY3" fmla="*/ 761053 h 806414"/>
                    <a:gd name="connsiteX4" fmla="*/ 22683 w 476686"/>
                    <a:gd name="connsiteY4" fmla="*/ 732478 h 806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86" h="806414">
                      <a:moveTo>
                        <a:pt x="22683" y="603891"/>
                      </a:moveTo>
                      <a:cubicBezTo>
                        <a:pt x="135792" y="437203"/>
                        <a:pt x="248902" y="270516"/>
                        <a:pt x="322721" y="175266"/>
                      </a:cubicBezTo>
                      <a:cubicBezTo>
                        <a:pt x="396540" y="80016"/>
                        <a:pt x="513221" y="-65240"/>
                        <a:pt x="465596" y="32391"/>
                      </a:cubicBezTo>
                      <a:cubicBezTo>
                        <a:pt x="417971" y="130022"/>
                        <a:pt x="110790" y="644372"/>
                        <a:pt x="36971" y="761053"/>
                      </a:cubicBezTo>
                      <a:cubicBezTo>
                        <a:pt x="-36848" y="877734"/>
                        <a:pt x="22683" y="732478"/>
                        <a:pt x="22683" y="732478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A8581A0A-5734-8343-8511-53A129F2FF42}"/>
                    </a:ext>
                  </a:extLst>
                </p:cNvPr>
                <p:cNvSpPr/>
                <p:nvPr/>
              </p:nvSpPr>
              <p:spPr>
                <a:xfrm>
                  <a:off x="4802009" y="2673824"/>
                  <a:ext cx="740791" cy="512642"/>
                </a:xfrm>
                <a:custGeom>
                  <a:avLst/>
                  <a:gdLst>
                    <a:gd name="connsiteX0" fmla="*/ 743152 w 743152"/>
                    <a:gd name="connsiteY0" fmla="*/ 515153 h 515153"/>
                    <a:gd name="connsiteX1" fmla="*/ 500265 w 743152"/>
                    <a:gd name="connsiteY1" fmla="*/ 186540 h 515153"/>
                    <a:gd name="connsiteX2" fmla="*/ 202 w 743152"/>
                    <a:gd name="connsiteY2" fmla="*/ 143678 h 515153"/>
                    <a:gd name="connsiteX3" fmla="*/ 443115 w 743152"/>
                    <a:gd name="connsiteY3" fmla="*/ 803 h 515153"/>
                    <a:gd name="connsiteX4" fmla="*/ 743152 w 743152"/>
                    <a:gd name="connsiteY4" fmla="*/ 215115 h 51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3152" h="515153">
                      <a:moveTo>
                        <a:pt x="743152" y="515153"/>
                      </a:moveTo>
                      <a:cubicBezTo>
                        <a:pt x="683621" y="381802"/>
                        <a:pt x="624090" y="248452"/>
                        <a:pt x="500265" y="186540"/>
                      </a:cubicBezTo>
                      <a:cubicBezTo>
                        <a:pt x="376440" y="124627"/>
                        <a:pt x="9727" y="174634"/>
                        <a:pt x="202" y="143678"/>
                      </a:cubicBezTo>
                      <a:cubicBezTo>
                        <a:pt x="-9323" y="112722"/>
                        <a:pt x="319290" y="-11103"/>
                        <a:pt x="443115" y="803"/>
                      </a:cubicBezTo>
                      <a:cubicBezTo>
                        <a:pt x="566940" y="12709"/>
                        <a:pt x="693146" y="179396"/>
                        <a:pt x="743152" y="215115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E3A7DEEB-D635-4C4A-85A9-2FB2C5CBC5A3}"/>
                    </a:ext>
                  </a:extLst>
                </p:cNvPr>
                <p:cNvSpPr/>
                <p:nvPr/>
              </p:nvSpPr>
              <p:spPr>
                <a:xfrm rot="1906379">
                  <a:off x="6094453" y="1939603"/>
                  <a:ext cx="576421" cy="559586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A2221707-7ECC-8A49-95E4-CC63C122ABE2}"/>
                    </a:ext>
                  </a:extLst>
                </p:cNvPr>
                <p:cNvSpPr/>
                <p:nvPr/>
              </p:nvSpPr>
              <p:spPr>
                <a:xfrm rot="16889502" flipH="1">
                  <a:off x="4434648" y="2621317"/>
                  <a:ext cx="403728" cy="677745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99A2FBFD-A928-B043-8806-8BB4C976ABF6}"/>
                    </a:ext>
                  </a:extLst>
                </p:cNvPr>
                <p:cNvSpPr/>
                <p:nvPr/>
              </p:nvSpPr>
              <p:spPr>
                <a:xfrm rot="18412369">
                  <a:off x="4682143" y="2103231"/>
                  <a:ext cx="401850" cy="675494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746D992B-45FB-D24D-839B-18966E92C332}"/>
                    </a:ext>
                  </a:extLst>
                </p:cNvPr>
                <p:cNvSpPr/>
                <p:nvPr/>
              </p:nvSpPr>
              <p:spPr>
                <a:xfrm rot="19856402">
                  <a:off x="5898559" y="1781867"/>
                  <a:ext cx="423309" cy="401850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4F98AC3D-3931-144A-9D6E-4D532574DC20}"/>
                    </a:ext>
                  </a:extLst>
                </p:cNvPr>
                <p:cNvSpPr/>
                <p:nvPr/>
              </p:nvSpPr>
              <p:spPr>
                <a:xfrm>
                  <a:off x="5842269" y="2572423"/>
                  <a:ext cx="272448" cy="86379"/>
                </a:xfrm>
                <a:custGeom>
                  <a:avLst/>
                  <a:gdLst>
                    <a:gd name="connsiteX0" fmla="*/ 0 w 271462"/>
                    <a:gd name="connsiteY0" fmla="*/ 0 h 85725"/>
                    <a:gd name="connsiteX1" fmla="*/ 271462 w 271462"/>
                    <a:gd name="connsiteY1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1462" h="85725">
                      <a:moveTo>
                        <a:pt x="0" y="0"/>
                      </a:moveTo>
                      <a:cubicBezTo>
                        <a:pt x="90487" y="28575"/>
                        <a:pt x="223837" y="73819"/>
                        <a:pt x="271462" y="85725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517596D-59BC-9E4E-8064-7715097021C3}"/>
                  </a:ext>
                </a:extLst>
              </p:cNvPr>
              <p:cNvSpPr/>
              <p:nvPr/>
            </p:nvSpPr>
            <p:spPr>
              <a:xfrm>
                <a:off x="4928672" y="4087898"/>
                <a:ext cx="376700" cy="288033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D4BD1C01-306E-8041-84F6-A8C3E4F0CD70}"/>
                  </a:ext>
                </a:extLst>
              </p:cNvPr>
              <p:cNvCxnSpPr/>
              <p:nvPr/>
            </p:nvCxnSpPr>
            <p:spPr>
              <a:xfrm flipH="1" flipV="1">
                <a:off x="5220428" y="4148948"/>
                <a:ext cx="3185832" cy="2979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842C11B-7F4F-5B41-B5FB-D3D000463188}"/>
                  </a:ext>
                </a:extLst>
              </p:cNvPr>
              <p:cNvCxnSpPr/>
              <p:nvPr/>
            </p:nvCxnSpPr>
            <p:spPr>
              <a:xfrm flipH="1" flipV="1">
                <a:off x="5028840" y="4301962"/>
                <a:ext cx="574764" cy="20797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76B4773-5A93-7945-960D-ACAECEE7837F}"/>
                  </a:ext>
                </a:extLst>
              </p:cNvPr>
              <p:cNvCxnSpPr/>
              <p:nvPr/>
            </p:nvCxnSpPr>
            <p:spPr>
              <a:xfrm flipH="1">
                <a:off x="2939621" y="2971144"/>
                <a:ext cx="1454242" cy="25066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86FFE62E-6670-D543-AD14-2E8503CD978B}"/>
                  </a:ext>
                </a:extLst>
              </p:cNvPr>
              <p:cNvSpPr/>
              <p:nvPr/>
            </p:nvSpPr>
            <p:spPr bwMode="auto">
              <a:xfrm rot="16618048" flipH="1">
                <a:off x="3684647" y="1928607"/>
                <a:ext cx="338241" cy="357631"/>
              </a:xfrm>
              <a:custGeom>
                <a:avLst/>
                <a:gdLst>
                  <a:gd name="connsiteX0" fmla="*/ 0 w 852867"/>
                  <a:gd name="connsiteY0" fmla="*/ 581310 h 629587"/>
                  <a:gd name="connsiteX1" fmla="*/ 114300 w 852867"/>
                  <a:gd name="connsiteY1" fmla="*/ 238410 h 629587"/>
                  <a:gd name="connsiteX2" fmla="*/ 842963 w 852867"/>
                  <a:gd name="connsiteY2" fmla="*/ 9810 h 629587"/>
                  <a:gd name="connsiteX3" fmla="*/ 500063 w 852867"/>
                  <a:gd name="connsiteY3" fmla="*/ 567022 h 629587"/>
                  <a:gd name="connsiteX4" fmla="*/ 0 w 852867"/>
                  <a:gd name="connsiteY4" fmla="*/ 58131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867" h="629587">
                    <a:moveTo>
                      <a:pt x="0" y="581310"/>
                    </a:moveTo>
                    <a:cubicBezTo>
                      <a:pt x="-64294" y="526541"/>
                      <a:pt x="-26194" y="333660"/>
                      <a:pt x="114300" y="238410"/>
                    </a:cubicBezTo>
                    <a:cubicBezTo>
                      <a:pt x="254794" y="143160"/>
                      <a:pt x="778669" y="-44959"/>
                      <a:pt x="842963" y="9810"/>
                    </a:cubicBezTo>
                    <a:cubicBezTo>
                      <a:pt x="907257" y="64579"/>
                      <a:pt x="642938" y="474153"/>
                      <a:pt x="500063" y="567022"/>
                    </a:cubicBezTo>
                    <a:cubicBezTo>
                      <a:pt x="357188" y="659891"/>
                      <a:pt x="64294" y="636079"/>
                      <a:pt x="0" y="58131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76B3A593-BEFB-D64F-BDB9-5B4A9035D186}"/>
                  </a:ext>
                </a:extLst>
              </p:cNvPr>
              <p:cNvSpPr/>
              <p:nvPr/>
            </p:nvSpPr>
            <p:spPr>
              <a:xfrm>
                <a:off x="4185853" y="2604716"/>
                <a:ext cx="187939" cy="366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E89CFA0A-9B20-9640-85CF-EAC7CEBF837C}"/>
                  </a:ext>
                </a:extLst>
              </p:cNvPr>
              <p:cNvSpPr/>
              <p:nvPr/>
            </p:nvSpPr>
            <p:spPr>
              <a:xfrm rot="19677106">
                <a:off x="4994172" y="625605"/>
                <a:ext cx="187938" cy="295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9A41D83-F55C-3C4D-B10A-F650FAB7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911" y="800765"/>
                <a:ext cx="1131280" cy="3648170"/>
              </a:xfrm>
              <a:custGeom>
                <a:avLst/>
                <a:gdLst>
                  <a:gd name="T0" fmla="*/ 1093219 w 1132424"/>
                  <a:gd name="T1" fmla="*/ 3648170 h 3648639"/>
                  <a:gd name="T2" fmla="*/ 921942 w 1132424"/>
                  <a:gd name="T3" fmla="*/ 3562457 h 3648639"/>
                  <a:gd name="T4" fmla="*/ 769696 w 1132424"/>
                  <a:gd name="T5" fmla="*/ 3276744 h 3648639"/>
                  <a:gd name="T6" fmla="*/ 645996 w 1132424"/>
                  <a:gd name="T7" fmla="*/ 2914840 h 3648639"/>
                  <a:gd name="T8" fmla="*/ 227319 w 1132424"/>
                  <a:gd name="T9" fmla="*/ 2695792 h 3648639"/>
                  <a:gd name="T10" fmla="*/ 37012 w 1132424"/>
                  <a:gd name="T11" fmla="*/ 2371984 h 3648639"/>
                  <a:gd name="T12" fmla="*/ 8465 w 1132424"/>
                  <a:gd name="T13" fmla="*/ 1429131 h 3648639"/>
                  <a:gd name="T14" fmla="*/ 141681 w 1132424"/>
                  <a:gd name="T15" fmla="*/ 648181 h 3648639"/>
                  <a:gd name="T16" fmla="*/ 255865 w 1132424"/>
                  <a:gd name="T17" fmla="*/ 333896 h 3648639"/>
                  <a:gd name="T18" fmla="*/ 522296 w 1132424"/>
                  <a:gd name="T19" fmla="*/ 76754 h 3648639"/>
                  <a:gd name="T20" fmla="*/ 750665 w 1132424"/>
                  <a:gd name="T21" fmla="*/ 564 h 3648639"/>
                  <a:gd name="T22" fmla="*/ 960003 w 1132424"/>
                  <a:gd name="T23" fmla="*/ 105325 h 3648639"/>
                  <a:gd name="T24" fmla="*/ 1102734 w 1132424"/>
                  <a:gd name="T25" fmla="*/ 295801 h 3648639"/>
                  <a:gd name="T26" fmla="*/ 1131280 w 1132424"/>
                  <a:gd name="T27" fmla="*/ 333896 h 36486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2424" h="3648639">
                    <a:moveTo>
                      <a:pt x="1094324" y="3648639"/>
                    </a:moveTo>
                    <a:cubicBezTo>
                      <a:pt x="1035586" y="3636732"/>
                      <a:pt x="976849" y="3624826"/>
                      <a:pt x="922874" y="3562914"/>
                    </a:cubicBezTo>
                    <a:cubicBezTo>
                      <a:pt x="868899" y="3501002"/>
                      <a:pt x="816511" y="3385114"/>
                      <a:pt x="770474" y="3277164"/>
                    </a:cubicBezTo>
                    <a:cubicBezTo>
                      <a:pt x="724437" y="3169214"/>
                      <a:pt x="737136" y="3012051"/>
                      <a:pt x="646649" y="2915214"/>
                    </a:cubicBezTo>
                    <a:cubicBezTo>
                      <a:pt x="556161" y="2818376"/>
                      <a:pt x="329149" y="2786626"/>
                      <a:pt x="227549" y="2696139"/>
                    </a:cubicBezTo>
                    <a:cubicBezTo>
                      <a:pt x="125949" y="2605652"/>
                      <a:pt x="73561" y="2583426"/>
                      <a:pt x="37049" y="2372289"/>
                    </a:cubicBezTo>
                    <a:cubicBezTo>
                      <a:pt x="537" y="2161152"/>
                      <a:pt x="-8989" y="1716652"/>
                      <a:pt x="8474" y="1429314"/>
                    </a:cubicBezTo>
                    <a:cubicBezTo>
                      <a:pt x="25937" y="1141976"/>
                      <a:pt x="100549" y="830826"/>
                      <a:pt x="141824" y="648264"/>
                    </a:cubicBezTo>
                    <a:cubicBezTo>
                      <a:pt x="183099" y="465702"/>
                      <a:pt x="192624" y="429189"/>
                      <a:pt x="256124" y="333939"/>
                    </a:cubicBezTo>
                    <a:cubicBezTo>
                      <a:pt x="319624" y="238689"/>
                      <a:pt x="440274" y="132326"/>
                      <a:pt x="522824" y="76764"/>
                    </a:cubicBezTo>
                    <a:cubicBezTo>
                      <a:pt x="605374" y="21202"/>
                      <a:pt x="678399" y="-4199"/>
                      <a:pt x="751424" y="564"/>
                    </a:cubicBezTo>
                    <a:cubicBezTo>
                      <a:pt x="824449" y="5327"/>
                      <a:pt x="902236" y="56126"/>
                      <a:pt x="960974" y="105339"/>
                    </a:cubicBezTo>
                    <a:cubicBezTo>
                      <a:pt x="1019711" y="154551"/>
                      <a:pt x="1103849" y="295839"/>
                      <a:pt x="1103849" y="295839"/>
                    </a:cubicBezTo>
                    <a:lnTo>
                      <a:pt x="1132424" y="333939"/>
                    </a:lnTo>
                  </a:path>
                </a:pathLst>
              </a:custGeom>
              <a:noFill/>
              <a:ln w="7620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8613" name="TextBox 215">
              <a:extLst>
                <a:ext uri="{FF2B5EF4-FFF2-40B4-BE49-F238E27FC236}">
                  <a16:creationId xmlns:a16="http://schemas.microsoft.com/office/drawing/2014/main" id="{33FA365C-BF48-5F4C-B041-52FDB27E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" y="966788"/>
              <a:ext cx="184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600" b="1"/>
            </a:p>
          </p:txBody>
        </p:sp>
        <p:sp>
          <p:nvSpPr>
            <p:cNvPr id="68614" name="TextBox 216">
              <a:extLst>
                <a:ext uri="{FF2B5EF4-FFF2-40B4-BE49-F238E27FC236}">
                  <a16:creationId xmlns:a16="http://schemas.microsoft.com/office/drawing/2014/main" id="{4F8719C6-A633-FD4D-825C-F92192078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54" y="5421307"/>
              <a:ext cx="375761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2000" dirty="0">
                  <a:latin typeface="+mn-lt"/>
                </a:rPr>
                <a:t>Water moves from the soil, into the outer layers of the root, then into the vascular cylinder and xylem</a:t>
              </a:r>
            </a:p>
          </p:txBody>
        </p:sp>
        <p:grpSp>
          <p:nvGrpSpPr>
            <p:cNvPr id="68644" name="Group 253">
              <a:extLst>
                <a:ext uri="{FF2B5EF4-FFF2-40B4-BE49-F238E27FC236}">
                  <a16:creationId xmlns:a16="http://schemas.microsoft.com/office/drawing/2014/main" id="{4FBF9C5E-05BF-F64D-A6DF-90CCECEB4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4601" y="2638425"/>
              <a:ext cx="609600" cy="2528888"/>
              <a:chOff x="5910148" y="1174657"/>
              <a:chExt cx="1155458" cy="5079250"/>
            </a:xfrm>
          </p:grpSpPr>
          <p:grpSp>
            <p:nvGrpSpPr>
              <p:cNvPr id="68657" name="Group 265">
                <a:extLst>
                  <a:ext uri="{FF2B5EF4-FFF2-40B4-BE49-F238E27FC236}">
                    <a16:creationId xmlns:a16="http://schemas.microsoft.com/office/drawing/2014/main" id="{3C59A3F3-2184-384B-8DD5-7ACDB0B53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34220" y="1174657"/>
                <a:ext cx="1032090" cy="2435999"/>
                <a:chOff x="6000423" y="1232809"/>
                <a:chExt cx="1032090" cy="4461423"/>
              </a:xfrm>
            </p:grpSpPr>
            <p:sp>
              <p:nvSpPr>
                <p:cNvPr id="294" name="Rounded Rectangle 293">
                  <a:extLst>
                    <a:ext uri="{FF2B5EF4-FFF2-40B4-BE49-F238E27FC236}">
                      <a16:creationId xmlns:a16="http://schemas.microsoft.com/office/drawing/2014/main" id="{2E756089-186D-B24A-8B60-352B7D936A34}"/>
                    </a:ext>
                  </a:extLst>
                </p:cNvPr>
                <p:cNvSpPr/>
                <p:nvPr/>
              </p:nvSpPr>
              <p:spPr>
                <a:xfrm>
                  <a:off x="6012459" y="1483912"/>
                  <a:ext cx="1011026" cy="11095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5" name="Rounded Rectangle 294">
                  <a:extLst>
                    <a:ext uri="{FF2B5EF4-FFF2-40B4-BE49-F238E27FC236}">
                      <a16:creationId xmlns:a16="http://schemas.microsoft.com/office/drawing/2014/main" id="{2133EE56-69A5-834E-A763-134DB5B03965}"/>
                    </a:ext>
                  </a:extLst>
                </p:cNvPr>
                <p:cNvSpPr/>
                <p:nvPr/>
              </p:nvSpPr>
              <p:spPr>
                <a:xfrm>
                  <a:off x="6000423" y="1746690"/>
                  <a:ext cx="1008018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6" name="Rounded Rectangle 295">
                  <a:extLst>
                    <a:ext uri="{FF2B5EF4-FFF2-40B4-BE49-F238E27FC236}">
                      <a16:creationId xmlns:a16="http://schemas.microsoft.com/office/drawing/2014/main" id="{9DF4178C-7439-E644-A8BA-83548A1CC071}"/>
                    </a:ext>
                  </a:extLst>
                </p:cNvPr>
                <p:cNvSpPr/>
                <p:nvPr/>
              </p:nvSpPr>
              <p:spPr>
                <a:xfrm>
                  <a:off x="6000423" y="2167139"/>
                  <a:ext cx="1008018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7" name="Rounded Rectangle 296">
                  <a:extLst>
                    <a:ext uri="{FF2B5EF4-FFF2-40B4-BE49-F238E27FC236}">
                      <a16:creationId xmlns:a16="http://schemas.microsoft.com/office/drawing/2014/main" id="{181496F8-7B92-6740-ABE3-00C61E2A9CB5}"/>
                    </a:ext>
                  </a:extLst>
                </p:cNvPr>
                <p:cNvSpPr/>
                <p:nvPr/>
              </p:nvSpPr>
              <p:spPr>
                <a:xfrm>
                  <a:off x="6000423" y="2640145"/>
                  <a:ext cx="1008018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8" name="Rounded Rectangle 297">
                  <a:extLst>
                    <a:ext uri="{FF2B5EF4-FFF2-40B4-BE49-F238E27FC236}">
                      <a16:creationId xmlns:a16="http://schemas.microsoft.com/office/drawing/2014/main" id="{2FAD795D-E5BF-0843-A431-DF4CBFB4F87A}"/>
                    </a:ext>
                  </a:extLst>
                </p:cNvPr>
                <p:cNvSpPr/>
                <p:nvPr/>
              </p:nvSpPr>
              <p:spPr>
                <a:xfrm>
                  <a:off x="6012459" y="3066431"/>
                  <a:ext cx="1011026" cy="110953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9" name="Rounded Rectangle 298">
                  <a:extLst>
                    <a:ext uri="{FF2B5EF4-FFF2-40B4-BE49-F238E27FC236}">
                      <a16:creationId xmlns:a16="http://schemas.microsoft.com/office/drawing/2014/main" id="{B2711033-60B5-364F-9017-1EA28F9A0507}"/>
                    </a:ext>
                  </a:extLst>
                </p:cNvPr>
                <p:cNvSpPr/>
                <p:nvPr/>
              </p:nvSpPr>
              <p:spPr>
                <a:xfrm>
                  <a:off x="6012459" y="3644549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0" name="Rounded Rectangle 299">
                  <a:extLst>
                    <a:ext uri="{FF2B5EF4-FFF2-40B4-BE49-F238E27FC236}">
                      <a16:creationId xmlns:a16="http://schemas.microsoft.com/office/drawing/2014/main" id="{10DD6DF2-E8A7-FA4D-95B4-3FC6ECA60B19}"/>
                    </a:ext>
                  </a:extLst>
                </p:cNvPr>
                <p:cNvSpPr/>
                <p:nvPr/>
              </p:nvSpPr>
              <p:spPr>
                <a:xfrm>
                  <a:off x="6000423" y="4006601"/>
                  <a:ext cx="1008018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1" name="Rounded Rectangle 300">
                  <a:extLst>
                    <a:ext uri="{FF2B5EF4-FFF2-40B4-BE49-F238E27FC236}">
                      <a16:creationId xmlns:a16="http://schemas.microsoft.com/office/drawing/2014/main" id="{708D57A0-D3D1-0346-ADE6-D82FAEEAC407}"/>
                    </a:ext>
                  </a:extLst>
                </p:cNvPr>
                <p:cNvSpPr/>
                <p:nvPr/>
              </p:nvSpPr>
              <p:spPr>
                <a:xfrm>
                  <a:off x="6012459" y="4438729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2" name="Rounded Rectangle 301">
                  <a:extLst>
                    <a:ext uri="{FF2B5EF4-FFF2-40B4-BE49-F238E27FC236}">
                      <a16:creationId xmlns:a16="http://schemas.microsoft.com/office/drawing/2014/main" id="{895264DB-0B7E-4D4F-BBF1-1D9220C12C15}"/>
                    </a:ext>
                  </a:extLst>
                </p:cNvPr>
                <p:cNvSpPr/>
                <p:nvPr/>
              </p:nvSpPr>
              <p:spPr>
                <a:xfrm>
                  <a:off x="6021487" y="2856207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3" name="Rounded Rectangle 302">
                  <a:extLst>
                    <a:ext uri="{FF2B5EF4-FFF2-40B4-BE49-F238E27FC236}">
                      <a16:creationId xmlns:a16="http://schemas.microsoft.com/office/drawing/2014/main" id="{71B87212-B03D-F044-997F-F47ADAF706D0}"/>
                    </a:ext>
                  </a:extLst>
                </p:cNvPr>
                <p:cNvSpPr/>
                <p:nvPr/>
              </p:nvSpPr>
              <p:spPr>
                <a:xfrm>
                  <a:off x="6012459" y="3790536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4" name="Rounded Rectangle 303">
                  <a:extLst>
                    <a:ext uri="{FF2B5EF4-FFF2-40B4-BE49-F238E27FC236}">
                      <a16:creationId xmlns:a16="http://schemas.microsoft.com/office/drawing/2014/main" id="{2135B6B5-D016-E947-A5FB-449FAF249D4F}"/>
                    </a:ext>
                  </a:extLst>
                </p:cNvPr>
                <p:cNvSpPr/>
                <p:nvPr/>
              </p:nvSpPr>
              <p:spPr>
                <a:xfrm>
                  <a:off x="6021487" y="4222663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5" name="Rounded Rectangle 304">
                  <a:extLst>
                    <a:ext uri="{FF2B5EF4-FFF2-40B4-BE49-F238E27FC236}">
                      <a16:creationId xmlns:a16="http://schemas.microsoft.com/office/drawing/2014/main" id="{9ADB878F-E1EB-9448-A68E-2F0333B7B9B5}"/>
                    </a:ext>
                  </a:extLst>
                </p:cNvPr>
                <p:cNvSpPr/>
                <p:nvPr/>
              </p:nvSpPr>
              <p:spPr>
                <a:xfrm>
                  <a:off x="6021487" y="1232809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6" name="Rounded Rectangle 305">
                  <a:extLst>
                    <a:ext uri="{FF2B5EF4-FFF2-40B4-BE49-F238E27FC236}">
                      <a16:creationId xmlns:a16="http://schemas.microsoft.com/office/drawing/2014/main" id="{AA872F69-8728-534A-B552-4A37DD665505}"/>
                    </a:ext>
                  </a:extLst>
                </p:cNvPr>
                <p:cNvSpPr/>
                <p:nvPr/>
              </p:nvSpPr>
              <p:spPr>
                <a:xfrm>
                  <a:off x="6012459" y="1986114"/>
                  <a:ext cx="1011026" cy="11095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7" name="Rounded Rectangle 306">
                  <a:extLst>
                    <a:ext uri="{FF2B5EF4-FFF2-40B4-BE49-F238E27FC236}">
                      <a16:creationId xmlns:a16="http://schemas.microsoft.com/office/drawing/2014/main" id="{40588C04-0988-9148-9A44-326450525AA7}"/>
                    </a:ext>
                  </a:extLst>
                </p:cNvPr>
                <p:cNvSpPr/>
                <p:nvPr/>
              </p:nvSpPr>
              <p:spPr>
                <a:xfrm>
                  <a:off x="6021487" y="2424079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8" name="Rounded Rectangle 307">
                  <a:extLst>
                    <a:ext uri="{FF2B5EF4-FFF2-40B4-BE49-F238E27FC236}">
                      <a16:creationId xmlns:a16="http://schemas.microsoft.com/office/drawing/2014/main" id="{BFEF068F-F391-5545-A4FB-20B5030AE3B0}"/>
                    </a:ext>
                  </a:extLst>
                </p:cNvPr>
                <p:cNvSpPr/>
                <p:nvPr/>
              </p:nvSpPr>
              <p:spPr>
                <a:xfrm>
                  <a:off x="6009451" y="4683990"/>
                  <a:ext cx="1011026" cy="11095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09" name="Rounded Rectangle 308">
                  <a:extLst>
                    <a:ext uri="{FF2B5EF4-FFF2-40B4-BE49-F238E27FC236}">
                      <a16:creationId xmlns:a16="http://schemas.microsoft.com/office/drawing/2014/main" id="{1EEA9506-F87A-3C42-9082-759B371DBC69}"/>
                    </a:ext>
                  </a:extLst>
                </p:cNvPr>
                <p:cNvSpPr/>
                <p:nvPr/>
              </p:nvSpPr>
              <p:spPr>
                <a:xfrm>
                  <a:off x="6021487" y="5589120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10" name="Rounded Rectangle 309">
                  <a:extLst>
                    <a:ext uri="{FF2B5EF4-FFF2-40B4-BE49-F238E27FC236}">
                      <a16:creationId xmlns:a16="http://schemas.microsoft.com/office/drawing/2014/main" id="{54316C4A-92BE-704F-84A7-3454D56292CE}"/>
                    </a:ext>
                  </a:extLst>
                </p:cNvPr>
                <p:cNvSpPr/>
                <p:nvPr/>
              </p:nvSpPr>
              <p:spPr>
                <a:xfrm>
                  <a:off x="6012459" y="5373058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11" name="Rounded Rectangle 310">
                  <a:extLst>
                    <a:ext uri="{FF2B5EF4-FFF2-40B4-BE49-F238E27FC236}">
                      <a16:creationId xmlns:a16="http://schemas.microsoft.com/office/drawing/2014/main" id="{D0E328C5-B5CB-5940-ADAE-CC709FA1AF69}"/>
                    </a:ext>
                  </a:extLst>
                </p:cNvPr>
                <p:cNvSpPr/>
                <p:nvPr/>
              </p:nvSpPr>
              <p:spPr>
                <a:xfrm>
                  <a:off x="6012459" y="3352571"/>
                  <a:ext cx="1011026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12" name="Rounded Rectangle 311">
                  <a:extLst>
                    <a:ext uri="{FF2B5EF4-FFF2-40B4-BE49-F238E27FC236}">
                      <a16:creationId xmlns:a16="http://schemas.microsoft.com/office/drawing/2014/main" id="{8C06FFD7-49AF-394E-B12D-F937E18B0A2D}"/>
                    </a:ext>
                  </a:extLst>
                </p:cNvPr>
                <p:cNvSpPr/>
                <p:nvPr/>
              </p:nvSpPr>
              <p:spPr>
                <a:xfrm>
                  <a:off x="6000423" y="4940931"/>
                  <a:ext cx="1008018" cy="10511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313" name="Rounded Rectangle 312">
                  <a:extLst>
                    <a:ext uri="{FF2B5EF4-FFF2-40B4-BE49-F238E27FC236}">
                      <a16:creationId xmlns:a16="http://schemas.microsoft.com/office/drawing/2014/main" id="{6D6B392C-A788-014C-A0A4-5A4AD55411C2}"/>
                    </a:ext>
                  </a:extLst>
                </p:cNvPr>
                <p:cNvSpPr/>
                <p:nvPr/>
              </p:nvSpPr>
              <p:spPr>
                <a:xfrm>
                  <a:off x="6012459" y="5139476"/>
                  <a:ext cx="1011026" cy="11095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grpSp>
            <p:nvGrpSpPr>
              <p:cNvPr id="68658" name="Group 266">
                <a:extLst>
                  <a:ext uri="{FF2B5EF4-FFF2-40B4-BE49-F238E27FC236}">
                    <a16:creationId xmlns:a16="http://schemas.microsoft.com/office/drawing/2014/main" id="{033A65D2-B5D9-8E44-AFDC-9FCC2478CC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10148" y="3913562"/>
                <a:ext cx="1155458" cy="2340345"/>
                <a:chOff x="5988952" y="1228854"/>
                <a:chExt cx="1155458" cy="4466867"/>
              </a:xfrm>
            </p:grpSpPr>
            <p:sp>
              <p:nvSpPr>
                <p:cNvPr id="272" name="Rounded Rectangle 271">
                  <a:extLst>
                    <a:ext uri="{FF2B5EF4-FFF2-40B4-BE49-F238E27FC236}">
                      <a16:creationId xmlns:a16="http://schemas.microsoft.com/office/drawing/2014/main" id="{9324AAC3-5ED5-FA4C-9841-0A30F1C787A3}"/>
                    </a:ext>
                  </a:extLst>
                </p:cNvPr>
                <p:cNvSpPr/>
                <p:nvPr/>
              </p:nvSpPr>
              <p:spPr>
                <a:xfrm>
                  <a:off x="6000988" y="1478364"/>
                  <a:ext cx="1134396" cy="115629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3" name="Rounded Rectangle 272">
                  <a:extLst>
                    <a:ext uri="{FF2B5EF4-FFF2-40B4-BE49-F238E27FC236}">
                      <a16:creationId xmlns:a16="http://schemas.microsoft.com/office/drawing/2014/main" id="{2A4CD28E-BB55-A747-A0BB-419B6EBBC426}"/>
                    </a:ext>
                  </a:extLst>
                </p:cNvPr>
                <p:cNvSpPr/>
                <p:nvPr/>
              </p:nvSpPr>
              <p:spPr>
                <a:xfrm>
                  <a:off x="5988952" y="1740048"/>
                  <a:ext cx="113138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4" name="Rounded Rectangle 273">
                  <a:extLst>
                    <a:ext uri="{FF2B5EF4-FFF2-40B4-BE49-F238E27FC236}">
                      <a16:creationId xmlns:a16="http://schemas.microsoft.com/office/drawing/2014/main" id="{A389B491-3BD1-D948-8B27-610E912A1410}"/>
                    </a:ext>
                  </a:extLst>
                </p:cNvPr>
                <p:cNvSpPr/>
                <p:nvPr/>
              </p:nvSpPr>
              <p:spPr>
                <a:xfrm>
                  <a:off x="5988952" y="2166044"/>
                  <a:ext cx="1131386" cy="10345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5" name="Rounded Rectangle 274">
                  <a:extLst>
                    <a:ext uri="{FF2B5EF4-FFF2-40B4-BE49-F238E27FC236}">
                      <a16:creationId xmlns:a16="http://schemas.microsoft.com/office/drawing/2014/main" id="{91A6F8C8-450D-5D40-990F-DCF57A4AD605}"/>
                    </a:ext>
                  </a:extLst>
                </p:cNvPr>
                <p:cNvSpPr/>
                <p:nvPr/>
              </p:nvSpPr>
              <p:spPr>
                <a:xfrm>
                  <a:off x="5991962" y="2634637"/>
                  <a:ext cx="112837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6" name="Rounded Rectangle 275">
                  <a:extLst>
                    <a:ext uri="{FF2B5EF4-FFF2-40B4-BE49-F238E27FC236}">
                      <a16:creationId xmlns:a16="http://schemas.microsoft.com/office/drawing/2014/main" id="{EC0C1346-B9E9-C64A-9FE7-3D09EFB8EFAA}"/>
                    </a:ext>
                  </a:extLst>
                </p:cNvPr>
                <p:cNvSpPr/>
                <p:nvPr/>
              </p:nvSpPr>
              <p:spPr>
                <a:xfrm>
                  <a:off x="6000988" y="3066720"/>
                  <a:ext cx="113439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7" name="Rounded Rectangle 276">
                  <a:extLst>
                    <a:ext uri="{FF2B5EF4-FFF2-40B4-BE49-F238E27FC236}">
                      <a16:creationId xmlns:a16="http://schemas.microsoft.com/office/drawing/2014/main" id="{0AE25C1A-0E34-9C4C-93CF-437D8AA90C4E}"/>
                    </a:ext>
                  </a:extLst>
                </p:cNvPr>
                <p:cNvSpPr/>
                <p:nvPr/>
              </p:nvSpPr>
              <p:spPr>
                <a:xfrm>
                  <a:off x="6000988" y="3644855"/>
                  <a:ext cx="1134396" cy="103458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8" name="Rounded Rectangle 277">
                  <a:extLst>
                    <a:ext uri="{FF2B5EF4-FFF2-40B4-BE49-F238E27FC236}">
                      <a16:creationId xmlns:a16="http://schemas.microsoft.com/office/drawing/2014/main" id="{6A994D5C-8F35-5649-B48B-76C93E16706D}"/>
                    </a:ext>
                  </a:extLst>
                </p:cNvPr>
                <p:cNvSpPr/>
                <p:nvPr/>
              </p:nvSpPr>
              <p:spPr>
                <a:xfrm>
                  <a:off x="5991962" y="4003910"/>
                  <a:ext cx="112837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9" name="Rounded Rectangle 278">
                  <a:extLst>
                    <a:ext uri="{FF2B5EF4-FFF2-40B4-BE49-F238E27FC236}">
                      <a16:creationId xmlns:a16="http://schemas.microsoft.com/office/drawing/2014/main" id="{A70B1869-EA9C-C647-90AC-B0F0C4748216}"/>
                    </a:ext>
                  </a:extLst>
                </p:cNvPr>
                <p:cNvSpPr/>
                <p:nvPr/>
              </p:nvSpPr>
              <p:spPr>
                <a:xfrm>
                  <a:off x="6000988" y="4435990"/>
                  <a:ext cx="1134396" cy="103458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0" name="Rounded Rectangle 279">
                  <a:extLst>
                    <a:ext uri="{FF2B5EF4-FFF2-40B4-BE49-F238E27FC236}">
                      <a16:creationId xmlns:a16="http://schemas.microsoft.com/office/drawing/2014/main" id="{A29227C8-8AD9-6740-B456-540487FA3D59}"/>
                    </a:ext>
                  </a:extLst>
                </p:cNvPr>
                <p:cNvSpPr/>
                <p:nvPr/>
              </p:nvSpPr>
              <p:spPr>
                <a:xfrm>
                  <a:off x="6013024" y="2847637"/>
                  <a:ext cx="113138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1" name="Rounded Rectangle 280">
                  <a:extLst>
                    <a:ext uri="{FF2B5EF4-FFF2-40B4-BE49-F238E27FC236}">
                      <a16:creationId xmlns:a16="http://schemas.microsoft.com/office/drawing/2014/main" id="{3786D510-B9E9-5942-88C9-89434BF98060}"/>
                    </a:ext>
                  </a:extLst>
                </p:cNvPr>
                <p:cNvSpPr/>
                <p:nvPr/>
              </p:nvSpPr>
              <p:spPr>
                <a:xfrm>
                  <a:off x="6000988" y="3790911"/>
                  <a:ext cx="1134396" cy="103458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2" name="Rounded Rectangle 281">
                  <a:extLst>
                    <a:ext uri="{FF2B5EF4-FFF2-40B4-BE49-F238E27FC236}">
                      <a16:creationId xmlns:a16="http://schemas.microsoft.com/office/drawing/2014/main" id="{DBAA18FF-803E-CA4C-AE17-83246DD2646F}"/>
                    </a:ext>
                  </a:extLst>
                </p:cNvPr>
                <p:cNvSpPr/>
                <p:nvPr/>
              </p:nvSpPr>
              <p:spPr>
                <a:xfrm>
                  <a:off x="6013024" y="4222994"/>
                  <a:ext cx="1131386" cy="10345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3" name="Rounded Rectangle 282">
                  <a:extLst>
                    <a:ext uri="{FF2B5EF4-FFF2-40B4-BE49-F238E27FC236}">
                      <a16:creationId xmlns:a16="http://schemas.microsoft.com/office/drawing/2014/main" id="{9F2FA398-CFE6-5B4A-B84B-116174D2676D}"/>
                    </a:ext>
                  </a:extLst>
                </p:cNvPr>
                <p:cNvSpPr/>
                <p:nvPr/>
              </p:nvSpPr>
              <p:spPr>
                <a:xfrm>
                  <a:off x="6013024" y="1228854"/>
                  <a:ext cx="113138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4" name="Rounded Rectangle 283">
                  <a:extLst>
                    <a:ext uri="{FF2B5EF4-FFF2-40B4-BE49-F238E27FC236}">
                      <a16:creationId xmlns:a16="http://schemas.microsoft.com/office/drawing/2014/main" id="{3C400821-5B12-C646-9166-E074AE325197}"/>
                    </a:ext>
                  </a:extLst>
                </p:cNvPr>
                <p:cNvSpPr/>
                <p:nvPr/>
              </p:nvSpPr>
              <p:spPr>
                <a:xfrm>
                  <a:off x="6000988" y="1983474"/>
                  <a:ext cx="113439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5" name="Rounded Rectangle 284">
                  <a:extLst>
                    <a:ext uri="{FF2B5EF4-FFF2-40B4-BE49-F238E27FC236}">
                      <a16:creationId xmlns:a16="http://schemas.microsoft.com/office/drawing/2014/main" id="{1201443D-B9AF-9446-A299-07EE2EB738AD}"/>
                    </a:ext>
                  </a:extLst>
                </p:cNvPr>
                <p:cNvSpPr/>
                <p:nvPr/>
              </p:nvSpPr>
              <p:spPr>
                <a:xfrm>
                  <a:off x="6013024" y="2415554"/>
                  <a:ext cx="113138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6" name="Rounded Rectangle 285">
                  <a:extLst>
                    <a:ext uri="{FF2B5EF4-FFF2-40B4-BE49-F238E27FC236}">
                      <a16:creationId xmlns:a16="http://schemas.microsoft.com/office/drawing/2014/main" id="{021F5BBA-46F5-544C-B865-CFF2FE6CBB4A}"/>
                    </a:ext>
                  </a:extLst>
                </p:cNvPr>
                <p:cNvSpPr/>
                <p:nvPr/>
              </p:nvSpPr>
              <p:spPr>
                <a:xfrm>
                  <a:off x="5997980" y="4685503"/>
                  <a:ext cx="1134394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7" name="Rounded Rectangle 286">
                  <a:extLst>
                    <a:ext uri="{FF2B5EF4-FFF2-40B4-BE49-F238E27FC236}">
                      <a16:creationId xmlns:a16="http://schemas.microsoft.com/office/drawing/2014/main" id="{8ECA86FF-BC98-1340-B7EF-88449EBF415F}"/>
                    </a:ext>
                  </a:extLst>
                </p:cNvPr>
                <p:cNvSpPr/>
                <p:nvPr/>
              </p:nvSpPr>
              <p:spPr>
                <a:xfrm>
                  <a:off x="6013024" y="5586179"/>
                  <a:ext cx="113138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8" name="Rounded Rectangle 287">
                  <a:extLst>
                    <a:ext uri="{FF2B5EF4-FFF2-40B4-BE49-F238E27FC236}">
                      <a16:creationId xmlns:a16="http://schemas.microsoft.com/office/drawing/2014/main" id="{8A8C5218-4CBE-FB4F-B327-947D8AF5406B}"/>
                    </a:ext>
                  </a:extLst>
                </p:cNvPr>
                <p:cNvSpPr/>
                <p:nvPr/>
              </p:nvSpPr>
              <p:spPr>
                <a:xfrm>
                  <a:off x="6000988" y="5373180"/>
                  <a:ext cx="1134396" cy="103458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89" name="Rounded Rectangle 288">
                  <a:extLst>
                    <a:ext uri="{FF2B5EF4-FFF2-40B4-BE49-F238E27FC236}">
                      <a16:creationId xmlns:a16="http://schemas.microsoft.com/office/drawing/2014/main" id="{08EA5559-6E22-EC4F-9639-29D3C968DD16}"/>
                    </a:ext>
                  </a:extLst>
                </p:cNvPr>
                <p:cNvSpPr/>
                <p:nvPr/>
              </p:nvSpPr>
              <p:spPr>
                <a:xfrm>
                  <a:off x="6000988" y="3346660"/>
                  <a:ext cx="113439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0" name="Rounded Rectangle 289">
                  <a:extLst>
                    <a:ext uri="{FF2B5EF4-FFF2-40B4-BE49-F238E27FC236}">
                      <a16:creationId xmlns:a16="http://schemas.microsoft.com/office/drawing/2014/main" id="{F645CAF4-B686-2D42-8119-C09423BD8D26}"/>
                    </a:ext>
                  </a:extLst>
                </p:cNvPr>
                <p:cNvSpPr/>
                <p:nvPr/>
              </p:nvSpPr>
              <p:spPr>
                <a:xfrm>
                  <a:off x="5991962" y="4941100"/>
                  <a:ext cx="1128376" cy="10345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91" name="Rounded Rectangle 290">
                  <a:extLst>
                    <a:ext uri="{FF2B5EF4-FFF2-40B4-BE49-F238E27FC236}">
                      <a16:creationId xmlns:a16="http://schemas.microsoft.com/office/drawing/2014/main" id="{D2EE362E-7354-4244-A160-4FA6E4763E94}"/>
                    </a:ext>
                  </a:extLst>
                </p:cNvPr>
                <p:cNvSpPr/>
                <p:nvPr/>
              </p:nvSpPr>
              <p:spPr>
                <a:xfrm>
                  <a:off x="6000988" y="5141925"/>
                  <a:ext cx="1134396" cy="10954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D3A3875-38AB-414E-BFE9-A7D921253AA5}"/>
                  </a:ext>
                </a:extLst>
              </p:cNvPr>
              <p:cNvSpPr/>
              <p:nvPr/>
            </p:nvSpPr>
            <p:spPr>
              <a:xfrm>
                <a:off x="6274239" y="3617033"/>
                <a:ext cx="72216" cy="26464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E47CEF48-EF92-5F46-98FA-D245C9887F66}"/>
                  </a:ext>
                </a:extLst>
              </p:cNvPr>
              <p:cNvSpPr/>
              <p:nvPr/>
            </p:nvSpPr>
            <p:spPr>
              <a:xfrm>
                <a:off x="6590183" y="3642540"/>
                <a:ext cx="72216" cy="2678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</p:grp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980C63C9-38C5-594B-ADCB-78EA3CC90E96}"/>
                </a:ext>
              </a:extLst>
            </p:cNvPr>
            <p:cNvSpPr/>
            <p:nvPr/>
          </p:nvSpPr>
          <p:spPr bwMode="auto">
            <a:xfrm>
              <a:off x="4514850" y="4654550"/>
              <a:ext cx="809625" cy="15557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5D5C8AB6-EAEA-4C47-9507-DF1B52C43711}"/>
                </a:ext>
              </a:extLst>
            </p:cNvPr>
            <p:cNvSpPr/>
            <p:nvPr/>
          </p:nvSpPr>
          <p:spPr bwMode="auto">
            <a:xfrm>
              <a:off x="5260975" y="4654550"/>
              <a:ext cx="1441450" cy="15557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45" name="Chord 344">
              <a:extLst>
                <a:ext uri="{FF2B5EF4-FFF2-40B4-BE49-F238E27FC236}">
                  <a16:creationId xmlns:a16="http://schemas.microsoft.com/office/drawing/2014/main" id="{711C9710-79C3-0A48-9B5B-49837D4FDEA0}"/>
                </a:ext>
              </a:extLst>
            </p:cNvPr>
            <p:cNvSpPr/>
            <p:nvPr/>
          </p:nvSpPr>
          <p:spPr bwMode="auto">
            <a:xfrm rot="16200000">
              <a:off x="4080669" y="4856956"/>
              <a:ext cx="1758950" cy="1150938"/>
            </a:xfrm>
            <a:prstGeom prst="chord">
              <a:avLst>
                <a:gd name="adj1" fmla="val 1043865"/>
                <a:gd name="adj2" fmla="val 975244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46" name="Chord 345">
              <a:extLst>
                <a:ext uri="{FF2B5EF4-FFF2-40B4-BE49-F238E27FC236}">
                  <a16:creationId xmlns:a16="http://schemas.microsoft.com/office/drawing/2014/main" id="{39AEE85A-2BEA-1D41-A4F9-F036C95C995F}"/>
                </a:ext>
              </a:extLst>
            </p:cNvPr>
            <p:cNvSpPr/>
            <p:nvPr/>
          </p:nvSpPr>
          <p:spPr bwMode="auto">
            <a:xfrm rot="16200000">
              <a:off x="5521325" y="4857750"/>
              <a:ext cx="1758950" cy="1149350"/>
            </a:xfrm>
            <a:prstGeom prst="chord">
              <a:avLst>
                <a:gd name="adj1" fmla="val 1043865"/>
                <a:gd name="adj2" fmla="val 9752447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4ACAAAA4-D76A-204F-9FB4-90885D914BAC}"/>
                </a:ext>
              </a:extLst>
            </p:cNvPr>
            <p:cNvSpPr/>
            <p:nvPr/>
          </p:nvSpPr>
          <p:spPr bwMode="auto">
            <a:xfrm>
              <a:off x="4794250" y="4808538"/>
              <a:ext cx="125413" cy="15875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A7CAE5E-7112-B045-8FB8-B236A830FC4F}"/>
                </a:ext>
              </a:extLst>
            </p:cNvPr>
            <p:cNvSpPr/>
            <p:nvPr/>
          </p:nvSpPr>
          <p:spPr bwMode="auto">
            <a:xfrm>
              <a:off x="4991100" y="5432425"/>
              <a:ext cx="125413" cy="15716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40B4C5B-6806-DA4C-814A-D68D5B7AC8C5}"/>
                </a:ext>
              </a:extLst>
            </p:cNvPr>
            <p:cNvSpPr/>
            <p:nvPr/>
          </p:nvSpPr>
          <p:spPr bwMode="auto">
            <a:xfrm>
              <a:off x="4948238" y="5146675"/>
              <a:ext cx="125412" cy="15875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50" name="Arc 349">
              <a:extLst>
                <a:ext uri="{FF2B5EF4-FFF2-40B4-BE49-F238E27FC236}">
                  <a16:creationId xmlns:a16="http://schemas.microsoft.com/office/drawing/2014/main" id="{307081BE-B35A-1049-B57F-7548C5E6EBAC}"/>
                </a:ext>
              </a:extLst>
            </p:cNvPr>
            <p:cNvSpPr/>
            <p:nvPr/>
          </p:nvSpPr>
          <p:spPr bwMode="auto">
            <a:xfrm>
              <a:off x="4448175" y="4552950"/>
              <a:ext cx="1063625" cy="1804988"/>
            </a:xfrm>
            <a:prstGeom prst="arc">
              <a:avLst>
                <a:gd name="adj1" fmla="val 17147407"/>
                <a:gd name="adj2" fmla="val 4216213"/>
              </a:avLst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0357563E-FC9E-854E-A61D-C9157364C4AC}"/>
                </a:ext>
              </a:extLst>
            </p:cNvPr>
            <p:cNvSpPr/>
            <p:nvPr/>
          </p:nvSpPr>
          <p:spPr bwMode="auto">
            <a:xfrm>
              <a:off x="4514850" y="4654550"/>
              <a:ext cx="2751138" cy="155575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9B0AD5-3F8D-E348-88D2-A7A6F010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5045075"/>
              <a:ext cx="2062163" cy="484188"/>
            </a:xfrm>
            <a:custGeom>
              <a:avLst/>
              <a:gdLst>
                <a:gd name="T0" fmla="*/ 2062163 w 2371411"/>
                <a:gd name="T1" fmla="*/ 8370 h 614079"/>
                <a:gd name="T2" fmla="*/ 1948570 w 2371411"/>
                <a:gd name="T3" fmla="*/ 447 h 614079"/>
                <a:gd name="T4" fmla="*/ 1760703 w 2371411"/>
                <a:gd name="T5" fmla="*/ 20254 h 614079"/>
                <a:gd name="T6" fmla="*/ 1682062 w 2371411"/>
                <a:gd name="T7" fmla="*/ 63830 h 614079"/>
                <a:gd name="T8" fmla="*/ 1568468 w 2371411"/>
                <a:gd name="T9" fmla="*/ 119290 h 614079"/>
                <a:gd name="T10" fmla="*/ 1507302 w 2371411"/>
                <a:gd name="T11" fmla="*/ 206443 h 614079"/>
                <a:gd name="T12" fmla="*/ 1350019 w 2371411"/>
                <a:gd name="T13" fmla="*/ 234173 h 614079"/>
                <a:gd name="T14" fmla="*/ 1267007 w 2371411"/>
                <a:gd name="T15" fmla="*/ 301517 h 614079"/>
                <a:gd name="T16" fmla="*/ 1100986 w 2371411"/>
                <a:gd name="T17" fmla="*/ 368862 h 614079"/>
                <a:gd name="T18" fmla="*/ 882536 w 2371411"/>
                <a:gd name="T19" fmla="*/ 376785 h 614079"/>
                <a:gd name="T20" fmla="*/ 668456 w 2371411"/>
                <a:gd name="T21" fmla="*/ 360939 h 614079"/>
                <a:gd name="T22" fmla="*/ 563600 w 2371411"/>
                <a:gd name="T23" fmla="*/ 353017 h 614079"/>
                <a:gd name="T24" fmla="*/ 406317 w 2371411"/>
                <a:gd name="T25" fmla="*/ 384708 h 614079"/>
                <a:gd name="T26" fmla="*/ 244664 w 2371411"/>
                <a:gd name="T27" fmla="*/ 467899 h 614079"/>
                <a:gd name="T28" fmla="*/ 61166 w 2371411"/>
                <a:gd name="T29" fmla="*/ 483745 h 614079"/>
                <a:gd name="T30" fmla="*/ 0 w 2371411"/>
                <a:gd name="T31" fmla="*/ 459976 h 61407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71411" h="614079">
                  <a:moveTo>
                    <a:pt x="2371411" y="10615"/>
                  </a:moveTo>
                  <a:cubicBezTo>
                    <a:pt x="2334986" y="4335"/>
                    <a:pt x="2298561" y="-1945"/>
                    <a:pt x="2240783" y="567"/>
                  </a:cubicBezTo>
                  <a:cubicBezTo>
                    <a:pt x="2183005" y="3079"/>
                    <a:pt x="2075822" y="12290"/>
                    <a:pt x="2024743" y="25688"/>
                  </a:cubicBezTo>
                  <a:cubicBezTo>
                    <a:pt x="1973664" y="39086"/>
                    <a:pt x="1971152" y="60020"/>
                    <a:pt x="1934308" y="80954"/>
                  </a:cubicBezTo>
                  <a:cubicBezTo>
                    <a:pt x="1897464" y="101888"/>
                    <a:pt x="1837174" y="121147"/>
                    <a:pt x="1803680" y="151292"/>
                  </a:cubicBezTo>
                  <a:cubicBezTo>
                    <a:pt x="1770186" y="181437"/>
                    <a:pt x="1775209" y="237541"/>
                    <a:pt x="1733341" y="261824"/>
                  </a:cubicBezTo>
                  <a:cubicBezTo>
                    <a:pt x="1691473" y="286107"/>
                    <a:pt x="1598526" y="276896"/>
                    <a:pt x="1552471" y="296993"/>
                  </a:cubicBezTo>
                  <a:cubicBezTo>
                    <a:pt x="1506416" y="317090"/>
                    <a:pt x="1504741" y="353934"/>
                    <a:pt x="1457011" y="382404"/>
                  </a:cubicBezTo>
                  <a:cubicBezTo>
                    <a:pt x="1409281" y="410874"/>
                    <a:pt x="1339781" y="451905"/>
                    <a:pt x="1266093" y="467815"/>
                  </a:cubicBezTo>
                  <a:cubicBezTo>
                    <a:pt x="1192405" y="483725"/>
                    <a:pt x="1097783" y="479539"/>
                    <a:pt x="1014884" y="477864"/>
                  </a:cubicBezTo>
                  <a:cubicBezTo>
                    <a:pt x="931985" y="476189"/>
                    <a:pt x="768699" y="457767"/>
                    <a:pt x="768699" y="457767"/>
                  </a:cubicBezTo>
                  <a:cubicBezTo>
                    <a:pt x="707572" y="452743"/>
                    <a:pt x="698361" y="442695"/>
                    <a:pt x="648119" y="447719"/>
                  </a:cubicBezTo>
                  <a:cubicBezTo>
                    <a:pt x="597877" y="452743"/>
                    <a:pt x="528376" y="463629"/>
                    <a:pt x="467249" y="487912"/>
                  </a:cubicBezTo>
                  <a:cubicBezTo>
                    <a:pt x="406121" y="512196"/>
                    <a:pt x="347506" y="572486"/>
                    <a:pt x="281354" y="593420"/>
                  </a:cubicBezTo>
                  <a:cubicBezTo>
                    <a:pt x="215202" y="614354"/>
                    <a:pt x="117231" y="615192"/>
                    <a:pt x="70339" y="613517"/>
                  </a:cubicBezTo>
                  <a:cubicBezTo>
                    <a:pt x="23447" y="611842"/>
                    <a:pt x="10886" y="587559"/>
                    <a:pt x="0" y="583372"/>
                  </a:cubicBezTo>
                </a:path>
              </a:pathLst>
            </a:custGeom>
            <a:noFill/>
            <a:ln w="76200" cap="flat" cmpd="sng">
              <a:solidFill>
                <a:srgbClr val="00B0F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8629" name="TextBox 122">
              <a:extLst>
                <a:ext uri="{FF2B5EF4-FFF2-40B4-BE49-F238E27FC236}">
                  <a16:creationId xmlns:a16="http://schemas.microsoft.com/office/drawing/2014/main" id="{2E24AF4F-6636-F24A-B3B9-283B99C1B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000" y="5764213"/>
              <a:ext cx="8937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00"/>
                <a:t>Outer root layer</a:t>
              </a:r>
            </a:p>
          </p:txBody>
        </p:sp>
        <p:sp>
          <p:nvSpPr>
            <p:cNvPr id="68630" name="TextBox 123">
              <a:extLst>
                <a:ext uri="{FF2B5EF4-FFF2-40B4-BE49-F238E27FC236}">
                  <a16:creationId xmlns:a16="http://schemas.microsoft.com/office/drawing/2014/main" id="{22334EA0-CADB-CF46-8CC8-DD34C652C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725" y="4732338"/>
              <a:ext cx="10017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00"/>
                <a:t>Endodermis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371D804-B720-5341-9660-1688C7DDF1A7}"/>
                </a:ext>
              </a:extLst>
            </p:cNvPr>
            <p:cNvCxnSpPr/>
            <p:nvPr/>
          </p:nvCxnSpPr>
          <p:spPr bwMode="auto">
            <a:xfrm flipH="1">
              <a:off x="5521325" y="4949825"/>
              <a:ext cx="134938" cy="1619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32" name="TextBox 125">
              <a:extLst>
                <a:ext uri="{FF2B5EF4-FFF2-40B4-BE49-F238E27FC236}">
                  <a16:creationId xmlns:a16="http://schemas.microsoft.com/office/drawing/2014/main" id="{9D543713-FAA4-EA47-9663-E98834808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5013" y="5764213"/>
              <a:ext cx="8937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200"/>
                <a:t>Vascular cylinder</a:t>
              </a:r>
            </a:p>
          </p:txBody>
        </p:sp>
      </p:grpSp>
      <p:sp>
        <p:nvSpPr>
          <p:cNvPr id="68611" name="Title 1">
            <a:extLst>
              <a:ext uri="{FF2B5EF4-FFF2-40B4-BE49-F238E27FC236}">
                <a16:creationId xmlns:a16="http://schemas.microsoft.com/office/drawing/2014/main" id="{8C51B3D1-C79A-6740-B5A1-B4AAB41C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Water uptake and movement in vascular plants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6A2EFA-69AB-CC46-A6E6-C2E680420B96}"/>
              </a:ext>
            </a:extLst>
          </p:cNvPr>
          <p:cNvSpPr/>
          <p:nvPr/>
        </p:nvSpPr>
        <p:spPr>
          <a:xfrm>
            <a:off x="1244601" y="2546350"/>
            <a:ext cx="724048" cy="2759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588"/>
            <a:ext cx="9120187" cy="6810375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812925" y="3381375"/>
            <a:ext cx="973945" cy="46166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cortex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682567" y="5133975"/>
            <a:ext cx="2272828" cy="461665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vascular cylinder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 flipV="1">
            <a:off x="5105400" y="3733800"/>
            <a:ext cx="685800" cy="1371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105514" y="1781175"/>
            <a:ext cx="1682522" cy="46166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endodermis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943600" y="24384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791200" y="4191000"/>
            <a:ext cx="990600" cy="914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8B73E-E09D-FD4F-AB91-EF83A601DCD6}"/>
              </a:ext>
            </a:extLst>
          </p:cNvPr>
          <p:cNvSpPr txBox="1"/>
          <p:nvPr/>
        </p:nvSpPr>
        <p:spPr>
          <a:xfrm>
            <a:off x="150607" y="168107"/>
            <a:ext cx="8887183" cy="107721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Water and minerals</a:t>
            </a:r>
            <a:r>
              <a:rPr lang="en-US" sz="2400" b="1" i="1" dirty="0"/>
              <a:t> </a:t>
            </a:r>
            <a:r>
              <a:rPr lang="en-US" sz="2400" dirty="0"/>
              <a:t>must</a:t>
            </a:r>
            <a:r>
              <a:rPr lang="en-US" sz="2400" b="1" i="1" dirty="0"/>
              <a:t> </a:t>
            </a:r>
            <a:r>
              <a:rPr lang="en-US" sz="2400" dirty="0"/>
              <a:t>travel from the soil through the epidermis and cortex into the </a:t>
            </a:r>
            <a:r>
              <a:rPr lang="en-US" sz="2400" b="1" i="1" dirty="0"/>
              <a:t>vascular cylinder </a:t>
            </a:r>
            <a:r>
              <a:rPr lang="en-US" sz="2400" dirty="0"/>
              <a:t>(xylem/phloem) of the root</a:t>
            </a:r>
            <a:r>
              <a:rPr lang="en-US" sz="4000" dirty="0"/>
              <a:t>…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7A984-065D-A84B-BB65-BCB90D79C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813"/>
            <a:ext cx="9144000" cy="4928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6DCA3-9434-4841-A315-3B51320796FF}"/>
              </a:ext>
            </a:extLst>
          </p:cNvPr>
          <p:cNvSpPr txBox="1"/>
          <p:nvPr/>
        </p:nvSpPr>
        <p:spPr>
          <a:xfrm>
            <a:off x="1566920" y="6027003"/>
            <a:ext cx="6218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Adjacent cells are intimately connected through </a:t>
            </a:r>
          </a:p>
          <a:p>
            <a:pPr algn="ctr"/>
            <a:r>
              <a:rPr lang="en-US" sz="2400" dirty="0"/>
              <a:t>membranous tunnels called </a:t>
            </a:r>
            <a:r>
              <a:rPr lang="en-US" sz="2400" b="1" i="1" dirty="0"/>
              <a:t>plasmodesmata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DC4D0B-50CF-A94E-A494-BC708BA686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20187" cy="6858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9E93D-C960-8F41-B2FD-E64226C89ECA}"/>
              </a:ext>
            </a:extLst>
          </p:cNvPr>
          <p:cNvSpPr txBox="1"/>
          <p:nvPr/>
        </p:nvSpPr>
        <p:spPr>
          <a:xfrm>
            <a:off x="76250" y="251574"/>
            <a:ext cx="8991500" cy="461665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But first, something about plant cells that we haven’t mentioned yet …</a:t>
            </a:r>
          </a:p>
        </p:txBody>
      </p:sp>
    </p:spTree>
    <p:extLst>
      <p:ext uri="{BB962C8B-B14F-4D97-AF65-F5344CB8AC3E}">
        <p14:creationId xmlns:p14="http://schemas.microsoft.com/office/powerpoint/2010/main" val="26297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656A5-B887-B949-BE88-A16047A5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778"/>
            <a:ext cx="9144000" cy="4357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145B4-7A9F-1347-8B34-D7A98B355EF9}"/>
              </a:ext>
            </a:extLst>
          </p:cNvPr>
          <p:cNvSpPr txBox="1"/>
          <p:nvPr/>
        </p:nvSpPr>
        <p:spPr>
          <a:xfrm>
            <a:off x="450727" y="494852"/>
            <a:ext cx="842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Water moving through the root can do so by either of two routes: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72EA9-CDFF-F24C-8FFB-3E45445BE72D}"/>
              </a:ext>
            </a:extLst>
          </p:cNvPr>
          <p:cNvSpPr txBox="1"/>
          <p:nvPr/>
        </p:nvSpPr>
        <p:spPr>
          <a:xfrm>
            <a:off x="1508088" y="6088828"/>
            <a:ext cx="598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… the</a:t>
            </a:r>
            <a:r>
              <a:rPr lang="en-US" sz="2400" dirty="0">
                <a:solidFill>
                  <a:srgbClr val="FF40FF"/>
                </a:solidFill>
              </a:rPr>
              <a:t> </a:t>
            </a:r>
            <a:r>
              <a:rPr lang="en-US" sz="2400" b="1" dirty="0" err="1">
                <a:solidFill>
                  <a:srgbClr val="FF40FF"/>
                </a:solidFill>
              </a:rPr>
              <a:t>apoplastic</a:t>
            </a:r>
            <a:r>
              <a:rPr lang="en-US" sz="2400" dirty="0"/>
              <a:t> route or the </a:t>
            </a:r>
            <a:r>
              <a:rPr lang="en-US" sz="2400" b="1" dirty="0" err="1">
                <a:solidFill>
                  <a:srgbClr val="0070C0"/>
                </a:solidFill>
              </a:rPr>
              <a:t>symplastic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route</a:t>
            </a:r>
          </a:p>
        </p:txBody>
      </p:sp>
    </p:spTree>
    <p:extLst>
      <p:ext uri="{BB962C8B-B14F-4D97-AF65-F5344CB8AC3E}">
        <p14:creationId xmlns:p14="http://schemas.microsoft.com/office/powerpoint/2010/main" val="273797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8000" y="-57150"/>
            <a:ext cx="10160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825393" y="5861476"/>
            <a:ext cx="3487553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B01113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eudicot</a:t>
            </a:r>
            <a:r>
              <a:rPr lang="en-US" sz="2400" dirty="0"/>
              <a:t> root, cross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016" y="2001023"/>
            <a:ext cx="2184969" cy="120032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rgbClr val="920D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endodermis, with</a:t>
            </a:r>
          </a:p>
          <a:p>
            <a:pPr algn="ctr"/>
            <a:r>
              <a:rPr lang="en-US" sz="2400" dirty="0" err="1"/>
              <a:t>Casparian</a:t>
            </a:r>
            <a:r>
              <a:rPr lang="en-US" sz="2400" dirty="0"/>
              <a:t> strip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F8315-89B6-2B4B-9C34-B72B9168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202" y="94273"/>
            <a:ext cx="3560781" cy="2322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429000"/>
            <a:ext cx="467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38200" y="388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endodermis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V="1">
            <a:off x="1905000" y="2971800"/>
            <a:ext cx="6858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438400"/>
            <a:ext cx="5115924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8367" y="457200"/>
            <a:ext cx="3797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err="1"/>
              <a:t>Casparian</a:t>
            </a:r>
            <a:r>
              <a:rPr lang="en-US" sz="2400" dirty="0"/>
              <a:t> strip</a:t>
            </a:r>
          </a:p>
          <a:p>
            <a:pPr algn="ctr"/>
            <a:r>
              <a:rPr lang="en-US" sz="2400" dirty="0"/>
              <a:t>forces water to cross a living membrane in order to reach the xylem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48D17922-37DC-134D-ABFA-E23FA596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>
                <a:ea typeface="ＭＳ Ｐゴシック" panose="020B0600070205080204" pitchFamily="34" charset="-128"/>
              </a:rPr>
              <a:t>The root endodermis thus acts as a filter  </a:t>
            </a:r>
          </a:p>
        </p:txBody>
      </p:sp>
      <p:grpSp>
        <p:nvGrpSpPr>
          <p:cNvPr id="76803" name="Group 3">
            <a:extLst>
              <a:ext uri="{FF2B5EF4-FFF2-40B4-BE49-F238E27FC236}">
                <a16:creationId xmlns:a16="http://schemas.microsoft.com/office/drawing/2014/main" id="{21B42174-23A0-7046-9635-3AD22A10638C}"/>
              </a:ext>
            </a:extLst>
          </p:cNvPr>
          <p:cNvGrpSpPr>
            <a:grpSpLocks/>
          </p:cNvGrpSpPr>
          <p:nvPr/>
        </p:nvGrpSpPr>
        <p:grpSpPr bwMode="auto">
          <a:xfrm>
            <a:off x="25400" y="1228725"/>
            <a:ext cx="8737600" cy="5121275"/>
            <a:chOff x="25400" y="1228725"/>
            <a:chExt cx="8737600" cy="5121275"/>
          </a:xfrm>
        </p:grpSpPr>
        <p:pic>
          <p:nvPicPr>
            <p:cNvPr id="76805" name="Picture 123">
              <a:extLst>
                <a:ext uri="{FF2B5EF4-FFF2-40B4-BE49-F238E27FC236}">
                  <a16:creationId xmlns:a16="http://schemas.microsoft.com/office/drawing/2014/main" id="{F13AC6F2-EC38-1E46-9EC4-7FDDAE1C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8" y="1228725"/>
              <a:ext cx="4633912" cy="370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806" name="Group 3">
              <a:extLst>
                <a:ext uri="{FF2B5EF4-FFF2-40B4-BE49-F238E27FC236}">
                  <a16:creationId xmlns:a16="http://schemas.microsoft.com/office/drawing/2014/main" id="{D7F33D0C-38FB-A944-AF72-14DE51518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" y="1392238"/>
              <a:ext cx="8737600" cy="4957762"/>
              <a:chOff x="25400" y="1392252"/>
              <a:chExt cx="8737600" cy="4957748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50264A6D-6D95-C746-8281-B2138D283072}"/>
                  </a:ext>
                </a:extLst>
              </p:cNvPr>
              <p:cNvSpPr>
                <a:spLocks/>
              </p:cNvSpPr>
              <p:nvPr/>
            </p:nvSpPr>
            <p:spPr bwMode="auto">
              <a:xfrm rot="7236415">
                <a:off x="4616451" y="4556129"/>
                <a:ext cx="347661" cy="566737"/>
              </a:xfrm>
              <a:custGeom>
                <a:avLst/>
                <a:gdLst>
                  <a:gd name="T0" fmla="*/ 0 w 1149405"/>
                  <a:gd name="T1" fmla="*/ 566737 h 1089536"/>
                  <a:gd name="T2" fmla="*/ 57621 w 1149405"/>
                  <a:gd name="T3" fmla="*/ 413146 h 1089536"/>
                  <a:gd name="T4" fmla="*/ 115241 w 1149405"/>
                  <a:gd name="T5" fmla="*/ 259554 h 1089536"/>
                  <a:gd name="T6" fmla="*/ 319794 w 1149405"/>
                  <a:gd name="T7" fmla="*/ 31645 h 1089536"/>
                  <a:gd name="T8" fmla="*/ 345724 w 1149405"/>
                  <a:gd name="T9" fmla="*/ 1917 h 1089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9405" h="1089536">
                    <a:moveTo>
                      <a:pt x="0" y="1089536"/>
                    </a:moveTo>
                    <a:lnTo>
                      <a:pt x="190500" y="794261"/>
                    </a:lnTo>
                    <a:cubicBezTo>
                      <a:pt x="254000" y="695836"/>
                      <a:pt x="236538" y="621223"/>
                      <a:pt x="381000" y="498986"/>
                    </a:cubicBezTo>
                    <a:cubicBezTo>
                      <a:pt x="525462" y="376749"/>
                      <a:pt x="930275" y="143386"/>
                      <a:pt x="1057275" y="60836"/>
                    </a:cubicBezTo>
                    <a:cubicBezTo>
                      <a:pt x="1184275" y="-21714"/>
                      <a:pt x="1143000" y="3686"/>
                      <a:pt x="1143000" y="3686"/>
                    </a:cubicBezTo>
                  </a:path>
                </a:pathLst>
              </a:custGeom>
              <a:noFill/>
              <a:ln w="57150" cap="flat" cmpd="sng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grpSp>
            <p:nvGrpSpPr>
              <p:cNvPr id="76808" name="Group 64520">
                <a:extLst>
                  <a:ext uri="{FF2B5EF4-FFF2-40B4-BE49-F238E27FC236}">
                    <a16:creationId xmlns:a16="http://schemas.microsoft.com/office/drawing/2014/main" id="{3191DE00-BD29-A444-8984-6F10EC49A9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725" y="1392252"/>
                <a:ext cx="3833812" cy="3316273"/>
                <a:chOff x="338976" y="1392436"/>
                <a:chExt cx="3833835" cy="3316092"/>
              </a:xfrm>
            </p:grpSpPr>
            <p:pic>
              <p:nvPicPr>
                <p:cNvPr id="76901" name="Picture 5">
                  <a:extLst>
                    <a:ext uri="{FF2B5EF4-FFF2-40B4-BE49-F238E27FC236}">
                      <a16:creationId xmlns:a16="http://schemas.microsoft.com/office/drawing/2014/main" id="{521F5272-F3B5-5640-B30A-C525B116F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810999">
                  <a:off x="372808" y="3486695"/>
                  <a:ext cx="230852" cy="298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902" name="Picture 5">
                  <a:extLst>
                    <a:ext uri="{FF2B5EF4-FFF2-40B4-BE49-F238E27FC236}">
                      <a16:creationId xmlns:a16="http://schemas.microsoft.com/office/drawing/2014/main" id="{6C562EA7-D000-3A40-AEFA-59D18A79C7B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810999">
                  <a:off x="3121699" y="3113461"/>
                  <a:ext cx="230852" cy="298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903" name="Picture 5">
                  <a:extLst>
                    <a:ext uri="{FF2B5EF4-FFF2-40B4-BE49-F238E27FC236}">
                      <a16:creationId xmlns:a16="http://schemas.microsoft.com/office/drawing/2014/main" id="{52FAF401-A75E-6B41-8186-406FB294B8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810999">
                  <a:off x="2646337" y="2220466"/>
                  <a:ext cx="230852" cy="298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904" name="Picture 5">
                  <a:extLst>
                    <a:ext uri="{FF2B5EF4-FFF2-40B4-BE49-F238E27FC236}">
                      <a16:creationId xmlns:a16="http://schemas.microsoft.com/office/drawing/2014/main" id="{4CC44129-048E-944E-9E91-541FEDA219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3810999">
                  <a:off x="2341455" y="2892961"/>
                  <a:ext cx="230851" cy="2999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6905" name="Group 269">
                  <a:extLst>
                    <a:ext uri="{FF2B5EF4-FFF2-40B4-BE49-F238E27FC236}">
                      <a16:creationId xmlns:a16="http://schemas.microsoft.com/office/drawing/2014/main" id="{763814DC-73B2-204D-86BB-61B62A072B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0326" y="1392436"/>
                  <a:ext cx="507901" cy="322237"/>
                  <a:chOff x="457426" y="-1082291"/>
                  <a:chExt cx="569387" cy="369505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E15A7BAA-811C-C641-A914-EF4E9E537FDA}"/>
                      </a:ext>
                    </a:extLst>
                  </p:cNvPr>
                  <p:cNvSpPr/>
                  <p:nvPr/>
                </p:nvSpPr>
                <p:spPr>
                  <a:xfrm>
                    <a:off x="508251" y="-1082118"/>
                    <a:ext cx="509626" cy="369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6925" name="TextBox 271">
                    <a:extLst>
                      <a:ext uri="{FF2B5EF4-FFF2-40B4-BE49-F238E27FC236}">
                        <a16:creationId xmlns:a16="http://schemas.microsoft.com/office/drawing/2014/main" id="{8A089941-8ECD-4B47-8A27-1BD09404DF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426" y="-1082291"/>
                    <a:ext cx="56938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altLang="en-US" sz="1800"/>
                      <a:t>Na</a:t>
                    </a:r>
                    <a:r>
                      <a:rPr lang="en-GB" altLang="en-US" sz="1800" baseline="30000"/>
                      <a:t>+</a:t>
                    </a:r>
                  </a:p>
                </p:txBody>
              </p:sp>
            </p:grpSp>
            <p:grpSp>
              <p:nvGrpSpPr>
                <p:cNvPr id="76906" name="Group 269">
                  <a:extLst>
                    <a:ext uri="{FF2B5EF4-FFF2-40B4-BE49-F238E27FC236}">
                      <a16:creationId xmlns:a16="http://schemas.microsoft.com/office/drawing/2014/main" id="{65A5AE63-AFA0-294C-912F-3614B1539E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6889" y="4009876"/>
                  <a:ext cx="507901" cy="322087"/>
                  <a:chOff x="550210" y="2405727"/>
                  <a:chExt cx="569387" cy="369332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12B85286-263E-C04C-8061-D374E5AA5796}"/>
                      </a:ext>
                    </a:extLst>
                  </p:cNvPr>
                  <p:cNvSpPr/>
                  <p:nvPr/>
                </p:nvSpPr>
                <p:spPr>
                  <a:xfrm>
                    <a:off x="573984" y="2405727"/>
                    <a:ext cx="509626" cy="369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6921" name="TextBox 271">
                    <a:extLst>
                      <a:ext uri="{FF2B5EF4-FFF2-40B4-BE49-F238E27FC236}">
                        <a16:creationId xmlns:a16="http://schemas.microsoft.com/office/drawing/2014/main" id="{4CBDAD87-DA5A-7E41-931D-2CF26F156C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210" y="2405727"/>
                    <a:ext cx="56938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altLang="en-US" sz="1800"/>
                      <a:t>Na</a:t>
                    </a:r>
                    <a:r>
                      <a:rPr lang="en-GB" altLang="en-US" sz="1800" baseline="30000"/>
                      <a:t>+</a:t>
                    </a:r>
                  </a:p>
                </p:txBody>
              </p:sp>
            </p:grpSp>
            <p:grpSp>
              <p:nvGrpSpPr>
                <p:cNvPr id="76907" name="Group 269">
                  <a:extLst>
                    <a:ext uri="{FF2B5EF4-FFF2-40B4-BE49-F238E27FC236}">
                      <a16:creationId xmlns:a16="http://schemas.microsoft.com/office/drawing/2014/main" id="{51BFE823-A6BA-6841-83EF-8F662943F8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56881" y="3509467"/>
                  <a:ext cx="507901" cy="322087"/>
                  <a:chOff x="550210" y="2405727"/>
                  <a:chExt cx="569387" cy="369332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A05B2FC9-DCAF-7147-9C2D-D605E77CB514}"/>
                      </a:ext>
                    </a:extLst>
                  </p:cNvPr>
                  <p:cNvSpPr/>
                  <p:nvPr/>
                </p:nvSpPr>
                <p:spPr>
                  <a:xfrm>
                    <a:off x="573984" y="2405727"/>
                    <a:ext cx="509626" cy="369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6917" name="TextBox 271">
                    <a:extLst>
                      <a:ext uri="{FF2B5EF4-FFF2-40B4-BE49-F238E27FC236}">
                        <a16:creationId xmlns:a16="http://schemas.microsoft.com/office/drawing/2014/main" id="{A14BFF98-367A-ED49-A10E-251EB07156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210" y="2405727"/>
                    <a:ext cx="56938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altLang="en-US" sz="1800"/>
                      <a:t>Na</a:t>
                    </a:r>
                    <a:r>
                      <a:rPr lang="en-GB" altLang="en-US" sz="1800" baseline="30000"/>
                      <a:t>+</a:t>
                    </a:r>
                  </a:p>
                </p:txBody>
              </p:sp>
            </p:grpSp>
            <p:grpSp>
              <p:nvGrpSpPr>
                <p:cNvPr id="76908" name="Group 269">
                  <a:extLst>
                    <a:ext uri="{FF2B5EF4-FFF2-40B4-BE49-F238E27FC236}">
                      <a16:creationId xmlns:a16="http://schemas.microsoft.com/office/drawing/2014/main" id="{65291607-4850-EC44-8688-D796B5BC8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30210" y="3210881"/>
                  <a:ext cx="507901" cy="322087"/>
                  <a:chOff x="550210" y="2405727"/>
                  <a:chExt cx="569387" cy="369332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7E4A8C4-0FB8-8248-AFCF-449DA48F38C2}"/>
                      </a:ext>
                    </a:extLst>
                  </p:cNvPr>
                  <p:cNvSpPr/>
                  <p:nvPr/>
                </p:nvSpPr>
                <p:spPr>
                  <a:xfrm>
                    <a:off x="573984" y="2405727"/>
                    <a:ext cx="509626" cy="3693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76913" name="TextBox 271">
                    <a:extLst>
                      <a:ext uri="{FF2B5EF4-FFF2-40B4-BE49-F238E27FC236}">
                        <a16:creationId xmlns:a16="http://schemas.microsoft.com/office/drawing/2014/main" id="{C7315042-C1B4-944F-8E37-61BE4E60F9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0210" y="2405727"/>
                    <a:ext cx="56938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altLang="en-US" sz="1800"/>
                      <a:t>Na</a:t>
                    </a:r>
                    <a:r>
                      <a:rPr lang="en-GB" altLang="en-US" sz="1800" baseline="30000"/>
                      <a:t>+</a:t>
                    </a:r>
                  </a:p>
                </p:txBody>
              </p:sp>
            </p:grp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2DCAE0B2-74A8-444B-B3E8-FA9EE595E396}"/>
                    </a:ext>
                  </a:extLst>
                </p:cNvPr>
                <p:cNvCxnSpPr/>
                <p:nvPr/>
              </p:nvCxnSpPr>
              <p:spPr>
                <a:xfrm flipH="1" flipV="1">
                  <a:off x="2737703" y="3184620"/>
                  <a:ext cx="1435109" cy="15239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809" name="Group 17">
                <a:extLst>
                  <a:ext uri="{FF2B5EF4-FFF2-40B4-BE49-F238E27FC236}">
                    <a16:creationId xmlns:a16="http://schemas.microsoft.com/office/drawing/2014/main" id="{DC70C2A3-6672-5D40-8B08-13FB46669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41963" y="1524000"/>
                <a:ext cx="3221037" cy="4546600"/>
                <a:chOff x="5541963" y="1524000"/>
                <a:chExt cx="3221037" cy="4546601"/>
              </a:xfrm>
            </p:grpSpPr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532056A0-012F-D04B-8F3B-FFBD10AAE3D1}"/>
                    </a:ext>
                  </a:extLst>
                </p:cNvPr>
                <p:cNvSpPr/>
                <p:nvPr/>
              </p:nvSpPr>
              <p:spPr>
                <a:xfrm rot="5400000">
                  <a:off x="5510217" y="4051306"/>
                  <a:ext cx="3241666" cy="644525"/>
                </a:xfrm>
                <a:prstGeom prst="arc">
                  <a:avLst>
                    <a:gd name="adj1" fmla="val 16200000"/>
                    <a:gd name="adj2" fmla="val 542399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grpSp>
              <p:nvGrpSpPr>
                <p:cNvPr id="76836" name="Group 3">
                  <a:extLst>
                    <a:ext uri="{FF2B5EF4-FFF2-40B4-BE49-F238E27FC236}">
                      <a16:creationId xmlns:a16="http://schemas.microsoft.com/office/drawing/2014/main" id="{5E854679-6751-ED49-8E31-532F15E61D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41963" y="1524000"/>
                  <a:ext cx="3221037" cy="4546601"/>
                  <a:chOff x="5541963" y="1777999"/>
                  <a:chExt cx="3221037" cy="4546601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D0F3C350-00C2-3140-88DB-B8C28F3D26CF}"/>
                      </a:ext>
                    </a:extLst>
                  </p:cNvPr>
                  <p:cNvSpPr/>
                  <p:nvPr/>
                </p:nvSpPr>
                <p:spPr>
                  <a:xfrm>
                    <a:off x="5541963" y="1778013"/>
                    <a:ext cx="3221037" cy="4546588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0787DC85-227F-0A4F-8D91-889A63E2BF32}"/>
                      </a:ext>
                    </a:extLst>
                  </p:cNvPr>
                  <p:cNvSpPr/>
                  <p:nvPr/>
                </p:nvSpPr>
                <p:spPr>
                  <a:xfrm rot="18895585">
                    <a:off x="6622259" y="3182153"/>
                    <a:ext cx="1309684" cy="117475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33CA41B6-D7EA-7F4D-905E-B8C0E543A449}"/>
                      </a:ext>
                    </a:extLst>
                  </p:cNvPr>
                  <p:cNvSpPr/>
                  <p:nvPr/>
                </p:nvSpPr>
                <p:spPr>
                  <a:xfrm rot="18895585">
                    <a:off x="6622259" y="3669514"/>
                    <a:ext cx="1309685" cy="117475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9CE82773-9B88-354F-8B82-29F75B493BBA}"/>
                      </a:ext>
                    </a:extLst>
                  </p:cNvPr>
                  <p:cNvSpPr/>
                  <p:nvPr/>
                </p:nvSpPr>
                <p:spPr>
                  <a:xfrm rot="18895585">
                    <a:off x="6622259" y="4082263"/>
                    <a:ext cx="1309685" cy="117475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923F824D-CCF3-9A48-8664-97A231731B4C}"/>
                      </a:ext>
                    </a:extLst>
                  </p:cNvPr>
                  <p:cNvSpPr/>
                  <p:nvPr/>
                </p:nvSpPr>
                <p:spPr>
                  <a:xfrm rot="1673877" flipH="1">
                    <a:off x="6251575" y="3395672"/>
                    <a:ext cx="825500" cy="185737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C9E47CD9-4857-2C45-9ABD-0089940E5CDC}"/>
                      </a:ext>
                    </a:extLst>
                  </p:cNvPr>
                  <p:cNvSpPr/>
                  <p:nvPr/>
                </p:nvSpPr>
                <p:spPr>
                  <a:xfrm rot="1673877" flipH="1">
                    <a:off x="6251575" y="3883032"/>
                    <a:ext cx="825500" cy="185738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51EA69DD-71EA-E44B-A5A7-12F5594F480A}"/>
                      </a:ext>
                    </a:extLst>
                  </p:cNvPr>
                  <p:cNvSpPr/>
                  <p:nvPr/>
                </p:nvSpPr>
                <p:spPr>
                  <a:xfrm rot="1673877" flipH="1">
                    <a:off x="6251575" y="4297369"/>
                    <a:ext cx="825500" cy="184150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6F266FAC-834F-C24F-B894-34D3CBB64DF0}"/>
                      </a:ext>
                    </a:extLst>
                  </p:cNvPr>
                  <p:cNvSpPr/>
                  <p:nvPr/>
                </p:nvSpPr>
                <p:spPr>
                  <a:xfrm rot="20642522">
                    <a:off x="7226300" y="4287844"/>
                    <a:ext cx="995363" cy="185737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9C6000DF-F6F3-EE47-8345-E1A4F7F7037E}"/>
                      </a:ext>
                    </a:extLst>
                  </p:cNvPr>
                  <p:cNvSpPr/>
                  <p:nvPr/>
                </p:nvSpPr>
                <p:spPr>
                  <a:xfrm rot="20642522">
                    <a:off x="7273925" y="3856046"/>
                    <a:ext cx="996950" cy="184150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FDC72CC-CAE0-2E4C-9DE1-2E5436CE14C2}"/>
                      </a:ext>
                    </a:extLst>
                  </p:cNvPr>
                  <p:cNvSpPr/>
                  <p:nvPr/>
                </p:nvSpPr>
                <p:spPr>
                  <a:xfrm rot="20642522">
                    <a:off x="7259638" y="3592521"/>
                    <a:ext cx="995362" cy="185737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8" name="Flowchart: Stored Data 7">
                    <a:extLst>
                      <a:ext uri="{FF2B5EF4-FFF2-40B4-BE49-F238E27FC236}">
                        <a16:creationId xmlns:a16="http://schemas.microsoft.com/office/drawing/2014/main" id="{921C1358-48D1-2E4A-A064-0AF9D9BEDE8D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6313489" y="3616333"/>
                    <a:ext cx="1636709" cy="690562"/>
                  </a:xfrm>
                  <a:prstGeom prst="flowChartOnlineStorage">
                    <a:avLst/>
                  </a:prstGeom>
                  <a:gradFill flip="none" rotWithShape="1">
                    <a:gsLst>
                      <a:gs pos="0">
                        <a:schemeClr val="accent5">
                          <a:lumMod val="20000"/>
                          <a:lumOff val="80000"/>
                          <a:shade val="30000"/>
                          <a:satMod val="115000"/>
                        </a:schemeClr>
                      </a:gs>
                      <a:gs pos="50000">
                        <a:schemeClr val="accent5">
                          <a:lumMod val="20000"/>
                          <a:lumOff val="80000"/>
                          <a:shade val="67500"/>
                          <a:satMod val="115000"/>
                        </a:schemeClr>
                      </a:gs>
                      <a:gs pos="100000">
                        <a:schemeClr val="accent5">
                          <a:lumMod val="20000"/>
                          <a:lumOff val="80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" name="Can 1">
                    <a:extLst>
                      <a:ext uri="{FF2B5EF4-FFF2-40B4-BE49-F238E27FC236}">
                        <a16:creationId xmlns:a16="http://schemas.microsoft.com/office/drawing/2014/main" id="{0F15580C-337C-664A-93E4-13EF9561F741}"/>
                      </a:ext>
                    </a:extLst>
                  </p:cNvPr>
                  <p:cNvSpPr/>
                  <p:nvPr/>
                </p:nvSpPr>
                <p:spPr>
                  <a:xfrm>
                    <a:off x="6959600" y="2870210"/>
                    <a:ext cx="342900" cy="2449507"/>
                  </a:xfrm>
                  <a:prstGeom prst="can">
                    <a:avLst>
                      <a:gd name="adj" fmla="val 45611"/>
                    </a:avLst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" name="Flowchart: Stored Data 2">
                    <a:extLst>
                      <a:ext uri="{FF2B5EF4-FFF2-40B4-BE49-F238E27FC236}">
                        <a16:creationId xmlns:a16="http://schemas.microsoft.com/office/drawing/2014/main" id="{2F689B49-2131-314E-8A72-7A31B05CDF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312696" y="4025113"/>
                    <a:ext cx="1638296" cy="690562"/>
                  </a:xfrm>
                  <a:prstGeom prst="flowChartOnlineStorag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" name="Freeform 4">
                    <a:extLst>
                      <a:ext uri="{FF2B5EF4-FFF2-40B4-BE49-F238E27FC236}">
                        <a16:creationId xmlns:a16="http://schemas.microsoft.com/office/drawing/2014/main" id="{D3B56F3E-F9CD-2344-93AA-49F13C3F94A0}"/>
                      </a:ext>
                    </a:extLst>
                  </p:cNvPr>
                  <p:cNvSpPr/>
                  <p:nvPr/>
                </p:nvSpPr>
                <p:spPr>
                  <a:xfrm rot="1019980">
                    <a:off x="7385050" y="4005270"/>
                    <a:ext cx="887413" cy="160337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B05CC28B-8CD2-0B46-9ED0-2A3057375CE1}"/>
                      </a:ext>
                    </a:extLst>
                  </p:cNvPr>
                  <p:cNvSpPr/>
                  <p:nvPr/>
                </p:nvSpPr>
                <p:spPr>
                  <a:xfrm rot="1019980">
                    <a:off x="7385050" y="4492631"/>
                    <a:ext cx="887413" cy="161925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34D3BE0F-A06D-4448-8F35-D20E0A60C5A3}"/>
                      </a:ext>
                    </a:extLst>
                  </p:cNvPr>
                  <p:cNvSpPr/>
                  <p:nvPr/>
                </p:nvSpPr>
                <p:spPr>
                  <a:xfrm rot="1019980">
                    <a:off x="7385050" y="4905380"/>
                    <a:ext cx="887413" cy="161925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65CE1A29-5FD2-3A41-9255-5E3E2AE55CD9}"/>
                      </a:ext>
                    </a:extLst>
                  </p:cNvPr>
                  <p:cNvSpPr/>
                  <p:nvPr/>
                </p:nvSpPr>
                <p:spPr>
                  <a:xfrm flipH="1">
                    <a:off x="6015038" y="3763971"/>
                    <a:ext cx="823912" cy="184150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BC21FD8B-7B5F-CB4F-8427-4ED19C4CCDF1}"/>
                      </a:ext>
                    </a:extLst>
                  </p:cNvPr>
                  <p:cNvSpPr/>
                  <p:nvPr/>
                </p:nvSpPr>
                <p:spPr>
                  <a:xfrm flipH="1">
                    <a:off x="6015038" y="4251331"/>
                    <a:ext cx="823912" cy="184150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F51B08B9-E90E-554A-9F3A-975BE83C9DA2}"/>
                      </a:ext>
                    </a:extLst>
                  </p:cNvPr>
                  <p:cNvSpPr/>
                  <p:nvPr/>
                </p:nvSpPr>
                <p:spPr>
                  <a:xfrm flipH="1">
                    <a:off x="6015038" y="4664080"/>
                    <a:ext cx="823912" cy="185738"/>
                  </a:xfrm>
                  <a:custGeom>
                    <a:avLst/>
                    <a:gdLst>
                      <a:gd name="connsiteX0" fmla="*/ 0 w 883948"/>
                      <a:gd name="connsiteY0" fmla="*/ 16220 h 103359"/>
                      <a:gd name="connsiteX1" fmla="*/ 307126 w 883948"/>
                      <a:gd name="connsiteY1" fmla="*/ 2260 h 103359"/>
                      <a:gd name="connsiteX2" fmla="*/ 586332 w 883948"/>
                      <a:gd name="connsiteY2" fmla="*/ 58101 h 103359"/>
                      <a:gd name="connsiteX3" fmla="*/ 865539 w 883948"/>
                      <a:gd name="connsiteY3" fmla="*/ 58101 h 103359"/>
                      <a:gd name="connsiteX4" fmla="*/ 837618 w 883948"/>
                      <a:gd name="connsiteY4" fmla="*/ 99982 h 103359"/>
                      <a:gd name="connsiteX5" fmla="*/ 677074 w 883948"/>
                      <a:gd name="connsiteY5" fmla="*/ 99982 h 103359"/>
                      <a:gd name="connsiteX6" fmla="*/ 460690 w 883948"/>
                      <a:gd name="connsiteY6" fmla="*/ 93002 h 103359"/>
                      <a:gd name="connsiteX7" fmla="*/ 244305 w 883948"/>
                      <a:gd name="connsiteY7" fmla="*/ 37160 h 103359"/>
                      <a:gd name="connsiteX8" fmla="*/ 6980 w 883948"/>
                      <a:gd name="connsiteY8" fmla="*/ 72061 h 10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3948" h="103359">
                        <a:moveTo>
                          <a:pt x="0" y="16220"/>
                        </a:moveTo>
                        <a:cubicBezTo>
                          <a:pt x="104702" y="5750"/>
                          <a:pt x="209404" y="-4720"/>
                          <a:pt x="307126" y="2260"/>
                        </a:cubicBezTo>
                        <a:cubicBezTo>
                          <a:pt x="404848" y="9240"/>
                          <a:pt x="493263" y="48794"/>
                          <a:pt x="586332" y="58101"/>
                        </a:cubicBezTo>
                        <a:cubicBezTo>
                          <a:pt x="679401" y="67408"/>
                          <a:pt x="823658" y="51121"/>
                          <a:pt x="865539" y="58101"/>
                        </a:cubicBezTo>
                        <a:cubicBezTo>
                          <a:pt x="907420" y="65081"/>
                          <a:pt x="869029" y="93002"/>
                          <a:pt x="837618" y="99982"/>
                        </a:cubicBezTo>
                        <a:cubicBezTo>
                          <a:pt x="806207" y="106962"/>
                          <a:pt x="739895" y="101145"/>
                          <a:pt x="677074" y="99982"/>
                        </a:cubicBezTo>
                        <a:cubicBezTo>
                          <a:pt x="614253" y="98819"/>
                          <a:pt x="532818" y="103472"/>
                          <a:pt x="460690" y="93002"/>
                        </a:cubicBezTo>
                        <a:cubicBezTo>
                          <a:pt x="388562" y="82532"/>
                          <a:pt x="319923" y="40650"/>
                          <a:pt x="244305" y="37160"/>
                        </a:cubicBezTo>
                        <a:cubicBezTo>
                          <a:pt x="168687" y="33670"/>
                          <a:pt x="6980" y="72061"/>
                          <a:pt x="6980" y="720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" name="Freeform 5">
                    <a:extLst>
                      <a:ext uri="{FF2B5EF4-FFF2-40B4-BE49-F238E27FC236}">
                        <a16:creationId xmlns:a16="http://schemas.microsoft.com/office/drawing/2014/main" id="{ED18167B-37FF-0844-999C-95A321EEF28D}"/>
                      </a:ext>
                    </a:extLst>
                  </p:cNvPr>
                  <p:cNvSpPr/>
                  <p:nvPr/>
                </p:nvSpPr>
                <p:spPr>
                  <a:xfrm>
                    <a:off x="6607175" y="3937007"/>
                    <a:ext cx="503238" cy="655636"/>
                  </a:xfrm>
                  <a:custGeom>
                    <a:avLst/>
                    <a:gdLst>
                      <a:gd name="connsiteX0" fmla="*/ 424588 w 445528"/>
                      <a:gd name="connsiteY0" fmla="*/ 0 h 366730"/>
                      <a:gd name="connsiteX1" fmla="*/ 312905 w 445528"/>
                      <a:gd name="connsiteY1" fmla="*/ 139603 h 366730"/>
                      <a:gd name="connsiteX2" fmla="*/ 5779 w 445528"/>
                      <a:gd name="connsiteY2" fmla="*/ 335047 h 366730"/>
                      <a:gd name="connsiteX3" fmla="*/ 131421 w 445528"/>
                      <a:gd name="connsiteY3" fmla="*/ 349007 h 366730"/>
                      <a:gd name="connsiteX4" fmla="*/ 368747 w 445528"/>
                      <a:gd name="connsiteY4" fmla="*/ 160543 h 366730"/>
                      <a:gd name="connsiteX5" fmla="*/ 445528 w 445528"/>
                      <a:gd name="connsiteY5" fmla="*/ 48861 h 366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528" h="366730">
                        <a:moveTo>
                          <a:pt x="424588" y="0"/>
                        </a:moveTo>
                        <a:cubicBezTo>
                          <a:pt x="403647" y="41881"/>
                          <a:pt x="382706" y="83762"/>
                          <a:pt x="312905" y="139603"/>
                        </a:cubicBezTo>
                        <a:cubicBezTo>
                          <a:pt x="243104" y="195444"/>
                          <a:pt x="36026" y="300146"/>
                          <a:pt x="5779" y="335047"/>
                        </a:cubicBezTo>
                        <a:cubicBezTo>
                          <a:pt x="-24468" y="369948"/>
                          <a:pt x="70926" y="378091"/>
                          <a:pt x="131421" y="349007"/>
                        </a:cubicBezTo>
                        <a:cubicBezTo>
                          <a:pt x="191916" y="319923"/>
                          <a:pt x="316396" y="210567"/>
                          <a:pt x="368747" y="160543"/>
                        </a:cubicBezTo>
                        <a:cubicBezTo>
                          <a:pt x="421098" y="110519"/>
                          <a:pt x="445528" y="48861"/>
                          <a:pt x="445528" y="488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5B0FA478-3E13-BC45-826A-E16A586C2FD0}"/>
                      </a:ext>
                    </a:extLst>
                  </p:cNvPr>
                  <p:cNvSpPr/>
                  <p:nvPr/>
                </p:nvSpPr>
                <p:spPr>
                  <a:xfrm>
                    <a:off x="6588125" y="4335469"/>
                    <a:ext cx="501650" cy="657223"/>
                  </a:xfrm>
                  <a:custGeom>
                    <a:avLst/>
                    <a:gdLst>
                      <a:gd name="connsiteX0" fmla="*/ 424588 w 445528"/>
                      <a:gd name="connsiteY0" fmla="*/ 0 h 366730"/>
                      <a:gd name="connsiteX1" fmla="*/ 312905 w 445528"/>
                      <a:gd name="connsiteY1" fmla="*/ 139603 h 366730"/>
                      <a:gd name="connsiteX2" fmla="*/ 5779 w 445528"/>
                      <a:gd name="connsiteY2" fmla="*/ 335047 h 366730"/>
                      <a:gd name="connsiteX3" fmla="*/ 131421 w 445528"/>
                      <a:gd name="connsiteY3" fmla="*/ 349007 h 366730"/>
                      <a:gd name="connsiteX4" fmla="*/ 368747 w 445528"/>
                      <a:gd name="connsiteY4" fmla="*/ 160543 h 366730"/>
                      <a:gd name="connsiteX5" fmla="*/ 445528 w 445528"/>
                      <a:gd name="connsiteY5" fmla="*/ 48861 h 366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528" h="366730">
                        <a:moveTo>
                          <a:pt x="424588" y="0"/>
                        </a:moveTo>
                        <a:cubicBezTo>
                          <a:pt x="403647" y="41881"/>
                          <a:pt x="382706" y="83762"/>
                          <a:pt x="312905" y="139603"/>
                        </a:cubicBezTo>
                        <a:cubicBezTo>
                          <a:pt x="243104" y="195444"/>
                          <a:pt x="36026" y="300146"/>
                          <a:pt x="5779" y="335047"/>
                        </a:cubicBezTo>
                        <a:cubicBezTo>
                          <a:pt x="-24468" y="369948"/>
                          <a:pt x="70926" y="378091"/>
                          <a:pt x="131421" y="349007"/>
                        </a:cubicBezTo>
                        <a:cubicBezTo>
                          <a:pt x="191916" y="319923"/>
                          <a:pt x="316396" y="210567"/>
                          <a:pt x="368747" y="160543"/>
                        </a:cubicBezTo>
                        <a:cubicBezTo>
                          <a:pt x="421098" y="110519"/>
                          <a:pt x="445528" y="48861"/>
                          <a:pt x="445528" y="488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911F6583-AB9D-0D4F-A565-75803FB9C04C}"/>
                      </a:ext>
                    </a:extLst>
                  </p:cNvPr>
                  <p:cNvSpPr/>
                  <p:nvPr/>
                </p:nvSpPr>
                <p:spPr>
                  <a:xfrm flipH="1">
                    <a:off x="7261225" y="3948120"/>
                    <a:ext cx="503238" cy="657223"/>
                  </a:xfrm>
                  <a:custGeom>
                    <a:avLst/>
                    <a:gdLst>
                      <a:gd name="connsiteX0" fmla="*/ 424588 w 445528"/>
                      <a:gd name="connsiteY0" fmla="*/ 0 h 366730"/>
                      <a:gd name="connsiteX1" fmla="*/ 312905 w 445528"/>
                      <a:gd name="connsiteY1" fmla="*/ 139603 h 366730"/>
                      <a:gd name="connsiteX2" fmla="*/ 5779 w 445528"/>
                      <a:gd name="connsiteY2" fmla="*/ 335047 h 366730"/>
                      <a:gd name="connsiteX3" fmla="*/ 131421 w 445528"/>
                      <a:gd name="connsiteY3" fmla="*/ 349007 h 366730"/>
                      <a:gd name="connsiteX4" fmla="*/ 368747 w 445528"/>
                      <a:gd name="connsiteY4" fmla="*/ 160543 h 366730"/>
                      <a:gd name="connsiteX5" fmla="*/ 445528 w 445528"/>
                      <a:gd name="connsiteY5" fmla="*/ 48861 h 366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528" h="366730">
                        <a:moveTo>
                          <a:pt x="424588" y="0"/>
                        </a:moveTo>
                        <a:cubicBezTo>
                          <a:pt x="403647" y="41881"/>
                          <a:pt x="382706" y="83762"/>
                          <a:pt x="312905" y="139603"/>
                        </a:cubicBezTo>
                        <a:cubicBezTo>
                          <a:pt x="243104" y="195444"/>
                          <a:pt x="36026" y="300146"/>
                          <a:pt x="5779" y="335047"/>
                        </a:cubicBezTo>
                        <a:cubicBezTo>
                          <a:pt x="-24468" y="369948"/>
                          <a:pt x="70926" y="378091"/>
                          <a:pt x="131421" y="349007"/>
                        </a:cubicBezTo>
                        <a:cubicBezTo>
                          <a:pt x="191916" y="319923"/>
                          <a:pt x="316396" y="210567"/>
                          <a:pt x="368747" y="160543"/>
                        </a:cubicBezTo>
                        <a:cubicBezTo>
                          <a:pt x="421098" y="110519"/>
                          <a:pt x="445528" y="48861"/>
                          <a:pt x="445528" y="488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5A8AB32C-0869-1340-829F-5BD722548DD1}"/>
                      </a:ext>
                    </a:extLst>
                  </p:cNvPr>
                  <p:cNvSpPr/>
                  <p:nvPr/>
                </p:nvSpPr>
                <p:spPr>
                  <a:xfrm flipH="1">
                    <a:off x="7270750" y="4359281"/>
                    <a:ext cx="501650" cy="655636"/>
                  </a:xfrm>
                  <a:custGeom>
                    <a:avLst/>
                    <a:gdLst>
                      <a:gd name="connsiteX0" fmla="*/ 424588 w 445528"/>
                      <a:gd name="connsiteY0" fmla="*/ 0 h 366730"/>
                      <a:gd name="connsiteX1" fmla="*/ 312905 w 445528"/>
                      <a:gd name="connsiteY1" fmla="*/ 139603 h 366730"/>
                      <a:gd name="connsiteX2" fmla="*/ 5779 w 445528"/>
                      <a:gd name="connsiteY2" fmla="*/ 335047 h 366730"/>
                      <a:gd name="connsiteX3" fmla="*/ 131421 w 445528"/>
                      <a:gd name="connsiteY3" fmla="*/ 349007 h 366730"/>
                      <a:gd name="connsiteX4" fmla="*/ 368747 w 445528"/>
                      <a:gd name="connsiteY4" fmla="*/ 160543 h 366730"/>
                      <a:gd name="connsiteX5" fmla="*/ 445528 w 445528"/>
                      <a:gd name="connsiteY5" fmla="*/ 48861 h 366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528" h="366730">
                        <a:moveTo>
                          <a:pt x="424588" y="0"/>
                        </a:moveTo>
                        <a:cubicBezTo>
                          <a:pt x="403647" y="41881"/>
                          <a:pt x="382706" y="83762"/>
                          <a:pt x="312905" y="139603"/>
                        </a:cubicBezTo>
                        <a:cubicBezTo>
                          <a:pt x="243104" y="195444"/>
                          <a:pt x="36026" y="300146"/>
                          <a:pt x="5779" y="335047"/>
                        </a:cubicBezTo>
                        <a:cubicBezTo>
                          <a:pt x="-24468" y="369948"/>
                          <a:pt x="70926" y="378091"/>
                          <a:pt x="131421" y="349007"/>
                        </a:cubicBezTo>
                        <a:cubicBezTo>
                          <a:pt x="191916" y="319923"/>
                          <a:pt x="316396" y="210567"/>
                          <a:pt x="368747" y="160543"/>
                        </a:cubicBezTo>
                        <a:cubicBezTo>
                          <a:pt x="421098" y="110519"/>
                          <a:pt x="445528" y="48861"/>
                          <a:pt x="445528" y="488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701825E6-CCA9-5848-96D4-D97460BBAAA7}"/>
                      </a:ext>
                    </a:extLst>
                  </p:cNvPr>
                  <p:cNvSpPr/>
                  <p:nvPr/>
                </p:nvSpPr>
                <p:spPr>
                  <a:xfrm>
                    <a:off x="7175500" y="2924185"/>
                    <a:ext cx="52388" cy="4603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10" name="Can 9">
                    <a:extLst>
                      <a:ext uri="{FF2B5EF4-FFF2-40B4-BE49-F238E27FC236}">
                        <a16:creationId xmlns:a16="http://schemas.microsoft.com/office/drawing/2014/main" id="{74862EC1-2C30-1F48-96D9-BC5C1E8450E4}"/>
                      </a:ext>
                    </a:extLst>
                  </p:cNvPr>
                  <p:cNvSpPr/>
                  <p:nvPr/>
                </p:nvSpPr>
                <p:spPr>
                  <a:xfrm>
                    <a:off x="7110413" y="2230450"/>
                    <a:ext cx="69850" cy="739773"/>
                  </a:xfrm>
                  <a:prstGeom prst="can">
                    <a:avLst>
                      <a:gd name="adj" fmla="val 53571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42" name="Can 41">
                    <a:extLst>
                      <a:ext uri="{FF2B5EF4-FFF2-40B4-BE49-F238E27FC236}">
                        <a16:creationId xmlns:a16="http://schemas.microsoft.com/office/drawing/2014/main" id="{A0CD8DA7-E546-E645-9645-DF831990ED4F}"/>
                      </a:ext>
                    </a:extLst>
                  </p:cNvPr>
                  <p:cNvSpPr/>
                  <p:nvPr/>
                </p:nvSpPr>
                <p:spPr>
                  <a:xfrm>
                    <a:off x="7032625" y="2735273"/>
                    <a:ext cx="69850" cy="231774"/>
                  </a:xfrm>
                  <a:prstGeom prst="can">
                    <a:avLst>
                      <a:gd name="adj" fmla="val 53571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BDC69B40-7952-0F4C-A441-556E2576230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065963" y="2208225"/>
                    <a:ext cx="0" cy="544511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>
                    <a:extLst>
                      <a:ext uri="{FF2B5EF4-FFF2-40B4-BE49-F238E27FC236}">
                        <a16:creationId xmlns:a16="http://schemas.microsoft.com/office/drawing/2014/main" id="{A8331456-F8A0-5544-958E-597EB7FEA8A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02488" y="2403486"/>
                    <a:ext cx="0" cy="546099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C8D7D231-E63E-7E4A-BA4D-66509346093E}"/>
                      </a:ext>
                    </a:extLst>
                  </p:cNvPr>
                  <p:cNvCxnSpPr>
                    <a:stCxn id="10" idx="1"/>
                  </p:cNvCxnSpPr>
                  <p:nvPr/>
                </p:nvCxnSpPr>
                <p:spPr>
                  <a:xfrm flipV="1">
                    <a:off x="7145338" y="1887551"/>
                    <a:ext cx="0" cy="342899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6866" name="Group 269">
                    <a:extLst>
                      <a:ext uri="{FF2B5EF4-FFF2-40B4-BE49-F238E27FC236}">
                        <a16:creationId xmlns:a16="http://schemas.microsoft.com/office/drawing/2014/main" id="{ADB1C047-AD69-8C4D-BF94-54B0351D07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29288" y="5097463"/>
                    <a:ext cx="569912" cy="369887"/>
                    <a:chOff x="550210" y="2405727"/>
                    <a:chExt cx="569387" cy="369332"/>
                  </a:xfrm>
                </p:grpSpPr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1E0D3B1F-0FB7-BE43-A621-DF7B040A0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984" y="2405727"/>
                      <a:ext cx="509626" cy="36933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26000">
                          <a:srgbClr val="FFFFCC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76900" name="TextBox 271">
                      <a:extLst>
                        <a:ext uri="{FF2B5EF4-FFF2-40B4-BE49-F238E27FC236}">
                          <a16:creationId xmlns:a16="http://schemas.microsoft.com/office/drawing/2014/main" id="{A5373B3C-75B6-0D4D-AE21-E6A40955D5A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210" y="2405727"/>
                      <a:ext cx="569387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en-GB" altLang="en-US" sz="1800"/>
                        <a:t>Na</a:t>
                      </a:r>
                      <a:r>
                        <a:rPr lang="en-GB" altLang="en-US" sz="1800" baseline="30000"/>
                        <a:t>+</a:t>
                      </a:r>
                    </a:p>
                  </p:txBody>
                </p:sp>
              </p:grpSp>
              <p:pic>
                <p:nvPicPr>
                  <p:cNvPr id="76867" name="Picture 5">
                    <a:extLst>
                      <a:ext uri="{FF2B5EF4-FFF2-40B4-BE49-F238E27FC236}">
                        <a16:creationId xmlns:a16="http://schemas.microsoft.com/office/drawing/2014/main" id="{599E04BD-9DAE-DC49-9556-2006874B25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8304212" y="3127376"/>
                    <a:ext cx="265113" cy="334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68" name="Picture 5">
                    <a:extLst>
                      <a:ext uri="{FF2B5EF4-FFF2-40B4-BE49-F238E27FC236}">
                        <a16:creationId xmlns:a16="http://schemas.microsoft.com/office/drawing/2014/main" id="{BF714460-F82C-6845-985E-2EC696B6EA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6124575" y="3432175"/>
                    <a:ext cx="265113" cy="3349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69" name="Picture 5">
                    <a:extLst>
                      <a:ext uri="{FF2B5EF4-FFF2-40B4-BE49-F238E27FC236}">
                        <a16:creationId xmlns:a16="http://schemas.microsoft.com/office/drawing/2014/main" id="{7719EAD8-58B8-6C40-A107-D133CA23C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6672263" y="4384675"/>
                    <a:ext cx="147638" cy="185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70" name="Picture 5">
                    <a:extLst>
                      <a:ext uri="{FF2B5EF4-FFF2-40B4-BE49-F238E27FC236}">
                        <a16:creationId xmlns:a16="http://schemas.microsoft.com/office/drawing/2014/main" id="{2AB8C290-FA06-CD4E-812F-CFBA4BB3DB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6831807" y="3480594"/>
                    <a:ext cx="146050" cy="185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76871" name="Group 269">
                    <a:extLst>
                      <a:ext uri="{FF2B5EF4-FFF2-40B4-BE49-F238E27FC236}">
                        <a16:creationId xmlns:a16="http://schemas.microsoft.com/office/drawing/2014/main" id="{FA7A4D22-F046-424E-AAE8-BD71DC14C0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104188" y="5202238"/>
                    <a:ext cx="569912" cy="369887"/>
                    <a:chOff x="550210" y="2405727"/>
                    <a:chExt cx="569387" cy="369332"/>
                  </a:xfrm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7AC58DED-FDDA-5845-BF70-3E82812E4D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3984" y="2405727"/>
                      <a:ext cx="509626" cy="369332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26000">
                          <a:srgbClr val="FFFFCC"/>
                        </a:gs>
                        <a:gs pos="100000">
                          <a:srgbClr val="FFFF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76896" name="TextBox 271">
                      <a:extLst>
                        <a:ext uri="{FF2B5EF4-FFF2-40B4-BE49-F238E27FC236}">
                          <a16:creationId xmlns:a16="http://schemas.microsoft.com/office/drawing/2014/main" id="{4561168E-3CA7-074A-B167-FFF8B15712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210" y="2405727"/>
                      <a:ext cx="569387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en-GB" altLang="en-US" sz="1800"/>
                        <a:t>Na</a:t>
                      </a:r>
                      <a:r>
                        <a:rPr lang="en-GB" altLang="en-US" sz="1800" baseline="30000"/>
                        <a:t>+</a:t>
                      </a:r>
                    </a:p>
                  </p:txBody>
                </p:sp>
              </p:grp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3F519C25-08A5-A549-BD0C-3FA14B36DD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30716" y="4844964"/>
                    <a:ext cx="124634" cy="1136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D3337E7-D2BE-4149-849F-55AE878022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51631" y="3450176"/>
                    <a:ext cx="124634" cy="1136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883AF9B2-2CA9-2C48-9B97-DA96B97AB1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03280" y="3573313"/>
                    <a:ext cx="124634" cy="1136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9277E5F9-D70E-6448-B826-79912178BA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865930" y="3336562"/>
                    <a:ext cx="124634" cy="1136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26000">
                        <a:srgbClr val="FFFFCC"/>
                      </a:gs>
                      <a:gs pos="100000">
                        <a:srgbClr val="FFFF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pic>
                <p:nvPicPr>
                  <p:cNvPr id="76884" name="Picture 5">
                    <a:extLst>
                      <a:ext uri="{FF2B5EF4-FFF2-40B4-BE49-F238E27FC236}">
                        <a16:creationId xmlns:a16="http://schemas.microsoft.com/office/drawing/2014/main" id="{A1609E58-B170-A44F-80B4-57A6A7849E9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6964363" y="1981200"/>
                    <a:ext cx="147638" cy="185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85" name="Picture 5">
                    <a:extLst>
                      <a:ext uri="{FF2B5EF4-FFF2-40B4-BE49-F238E27FC236}">
                        <a16:creationId xmlns:a16="http://schemas.microsoft.com/office/drawing/2014/main" id="{B477F278-9EAB-B848-A5C2-6F5BDA016B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7173913" y="2165350"/>
                    <a:ext cx="147638" cy="1857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86" name="Picture 5">
                    <a:extLst>
                      <a:ext uri="{FF2B5EF4-FFF2-40B4-BE49-F238E27FC236}">
                        <a16:creationId xmlns:a16="http://schemas.microsoft.com/office/drawing/2014/main" id="{94639441-373A-3145-9B5E-402C55DF9C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7154069" y="1821656"/>
                    <a:ext cx="147638" cy="1873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87" name="Picture 5">
                    <a:extLst>
                      <a:ext uri="{FF2B5EF4-FFF2-40B4-BE49-F238E27FC236}">
                        <a16:creationId xmlns:a16="http://schemas.microsoft.com/office/drawing/2014/main" id="{A90AEC44-9BC5-3844-A2CD-66C7DA40B55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6246813" y="2700338"/>
                    <a:ext cx="265112" cy="334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888" name="Picture 5">
                    <a:extLst>
                      <a:ext uri="{FF2B5EF4-FFF2-40B4-BE49-F238E27FC236}">
                        <a16:creationId xmlns:a16="http://schemas.microsoft.com/office/drawing/2014/main" id="{F6D6AE1E-A1A7-7B4F-A035-6944DC24BFF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3810999">
                    <a:off x="5726112" y="4019551"/>
                    <a:ext cx="265113" cy="3349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1" name="Arc 80">
                    <a:extLst>
                      <a:ext uri="{FF2B5EF4-FFF2-40B4-BE49-F238E27FC236}">
                        <a16:creationId xmlns:a16="http://schemas.microsoft.com/office/drawing/2014/main" id="{D4176204-941D-D94E-80F9-73DCD7CBE0D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448305" y="4243393"/>
                    <a:ext cx="3365491" cy="644525"/>
                  </a:xfrm>
                  <a:prstGeom prst="arc">
                    <a:avLst>
                      <a:gd name="adj1" fmla="val 16200000"/>
                      <a:gd name="adj2" fmla="val 5423997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2857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68D6B9FF-65B1-5346-A1FE-3FFDC44AE6FD}"/>
                      </a:ext>
                    </a:extLst>
                  </p:cNvPr>
                  <p:cNvSpPr/>
                  <p:nvPr/>
                </p:nvSpPr>
                <p:spPr>
                  <a:xfrm>
                    <a:off x="6607175" y="4672018"/>
                    <a:ext cx="503238" cy="657223"/>
                  </a:xfrm>
                  <a:custGeom>
                    <a:avLst/>
                    <a:gdLst>
                      <a:gd name="connsiteX0" fmla="*/ 424588 w 445528"/>
                      <a:gd name="connsiteY0" fmla="*/ 0 h 366730"/>
                      <a:gd name="connsiteX1" fmla="*/ 312905 w 445528"/>
                      <a:gd name="connsiteY1" fmla="*/ 139603 h 366730"/>
                      <a:gd name="connsiteX2" fmla="*/ 5779 w 445528"/>
                      <a:gd name="connsiteY2" fmla="*/ 335047 h 366730"/>
                      <a:gd name="connsiteX3" fmla="*/ 131421 w 445528"/>
                      <a:gd name="connsiteY3" fmla="*/ 349007 h 366730"/>
                      <a:gd name="connsiteX4" fmla="*/ 368747 w 445528"/>
                      <a:gd name="connsiteY4" fmla="*/ 160543 h 366730"/>
                      <a:gd name="connsiteX5" fmla="*/ 445528 w 445528"/>
                      <a:gd name="connsiteY5" fmla="*/ 48861 h 366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528" h="366730">
                        <a:moveTo>
                          <a:pt x="424588" y="0"/>
                        </a:moveTo>
                        <a:cubicBezTo>
                          <a:pt x="403647" y="41881"/>
                          <a:pt x="382706" y="83762"/>
                          <a:pt x="312905" y="139603"/>
                        </a:cubicBezTo>
                        <a:cubicBezTo>
                          <a:pt x="243104" y="195444"/>
                          <a:pt x="36026" y="300146"/>
                          <a:pt x="5779" y="335047"/>
                        </a:cubicBezTo>
                        <a:cubicBezTo>
                          <a:pt x="-24468" y="369948"/>
                          <a:pt x="70926" y="378091"/>
                          <a:pt x="131421" y="349007"/>
                        </a:cubicBezTo>
                        <a:cubicBezTo>
                          <a:pt x="191916" y="319923"/>
                          <a:pt x="316396" y="210567"/>
                          <a:pt x="368747" y="160543"/>
                        </a:cubicBezTo>
                        <a:cubicBezTo>
                          <a:pt x="421098" y="110519"/>
                          <a:pt x="445528" y="48861"/>
                          <a:pt x="445528" y="488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24" name="Freeform 23">
                    <a:extLst>
                      <a:ext uri="{FF2B5EF4-FFF2-40B4-BE49-F238E27FC236}">
                        <a16:creationId xmlns:a16="http://schemas.microsoft.com/office/drawing/2014/main" id="{D0B316FC-FCB2-E441-B69C-5629CB1CE724}"/>
                      </a:ext>
                    </a:extLst>
                  </p:cNvPr>
                  <p:cNvSpPr/>
                  <p:nvPr/>
                </p:nvSpPr>
                <p:spPr>
                  <a:xfrm flipH="1">
                    <a:off x="7334250" y="4860930"/>
                    <a:ext cx="503238" cy="657223"/>
                  </a:xfrm>
                  <a:custGeom>
                    <a:avLst/>
                    <a:gdLst>
                      <a:gd name="connsiteX0" fmla="*/ 424588 w 445528"/>
                      <a:gd name="connsiteY0" fmla="*/ 0 h 366730"/>
                      <a:gd name="connsiteX1" fmla="*/ 312905 w 445528"/>
                      <a:gd name="connsiteY1" fmla="*/ 139603 h 366730"/>
                      <a:gd name="connsiteX2" fmla="*/ 5779 w 445528"/>
                      <a:gd name="connsiteY2" fmla="*/ 335047 h 366730"/>
                      <a:gd name="connsiteX3" fmla="*/ 131421 w 445528"/>
                      <a:gd name="connsiteY3" fmla="*/ 349007 h 366730"/>
                      <a:gd name="connsiteX4" fmla="*/ 368747 w 445528"/>
                      <a:gd name="connsiteY4" fmla="*/ 160543 h 366730"/>
                      <a:gd name="connsiteX5" fmla="*/ 445528 w 445528"/>
                      <a:gd name="connsiteY5" fmla="*/ 48861 h 366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5528" h="366730">
                        <a:moveTo>
                          <a:pt x="424588" y="0"/>
                        </a:moveTo>
                        <a:cubicBezTo>
                          <a:pt x="403647" y="41881"/>
                          <a:pt x="382706" y="83762"/>
                          <a:pt x="312905" y="139603"/>
                        </a:cubicBezTo>
                        <a:cubicBezTo>
                          <a:pt x="243104" y="195444"/>
                          <a:pt x="36026" y="300146"/>
                          <a:pt x="5779" y="335047"/>
                        </a:cubicBezTo>
                        <a:cubicBezTo>
                          <a:pt x="-24468" y="369948"/>
                          <a:pt x="70926" y="378091"/>
                          <a:pt x="131421" y="349007"/>
                        </a:cubicBezTo>
                        <a:cubicBezTo>
                          <a:pt x="191916" y="319923"/>
                          <a:pt x="316396" y="210567"/>
                          <a:pt x="368747" y="160543"/>
                        </a:cubicBezTo>
                        <a:cubicBezTo>
                          <a:pt x="421098" y="110519"/>
                          <a:pt x="445528" y="48861"/>
                          <a:pt x="445528" y="48861"/>
                        </a:cubicBezTo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cxnSp>
                <p:nvCxnSpPr>
                  <p:cNvPr id="79" name="Straight Arrow Connector 78">
                    <a:extLst>
                      <a:ext uri="{FF2B5EF4-FFF2-40B4-BE49-F238E27FC236}">
                        <a16:creationId xmlns:a16="http://schemas.microsoft.com/office/drawing/2014/main" id="{999ED70D-6D17-9D48-8A9E-67D16419268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334250" y="1887551"/>
                    <a:ext cx="1055688" cy="118109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6810" name="Group 64521">
                <a:extLst>
                  <a:ext uri="{FF2B5EF4-FFF2-40B4-BE49-F238E27FC236}">
                    <a16:creationId xmlns:a16="http://schemas.microsoft.com/office/drawing/2014/main" id="{137FC5A1-79CC-194C-8CE1-788867BEC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1988" y="4843463"/>
                <a:ext cx="2074862" cy="741362"/>
                <a:chOff x="3201563" y="4843464"/>
                <a:chExt cx="2074770" cy="741490"/>
              </a:xfrm>
            </p:grpSpPr>
            <p:grpSp>
              <p:nvGrpSpPr>
                <p:cNvPr id="76820" name="Group 64513">
                  <a:extLst>
                    <a:ext uri="{FF2B5EF4-FFF2-40B4-BE49-F238E27FC236}">
                      <a16:creationId xmlns:a16="http://schemas.microsoft.com/office/drawing/2014/main" id="{E6A04B10-E216-5447-B1F3-F8B788A28F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 flipV="1">
                  <a:off x="4514400" y="4843464"/>
                  <a:ext cx="761933" cy="737638"/>
                  <a:chOff x="4040122" y="4732338"/>
                  <a:chExt cx="1216151" cy="1216152"/>
                </a:xfrm>
              </p:grpSpPr>
              <p:sp>
                <p:nvSpPr>
                  <p:cNvPr id="85" name="Parallelogram 84">
                    <a:extLst>
                      <a:ext uri="{FF2B5EF4-FFF2-40B4-BE49-F238E27FC236}">
                        <a16:creationId xmlns:a16="http://schemas.microsoft.com/office/drawing/2014/main" id="{9FE3E649-38C6-514E-BF72-254F6C338EE1}"/>
                      </a:ext>
                    </a:extLst>
                  </p:cNvPr>
                  <p:cNvSpPr/>
                  <p:nvPr/>
                </p:nvSpPr>
                <p:spPr>
                  <a:xfrm>
                    <a:off x="4199748" y="5748040"/>
                    <a:ext cx="1066713" cy="172773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4512" name="Cube 64511">
                    <a:extLst>
                      <a:ext uri="{FF2B5EF4-FFF2-40B4-BE49-F238E27FC236}">
                        <a16:creationId xmlns:a16="http://schemas.microsoft.com/office/drawing/2014/main" id="{1111FEF3-5F31-974F-B552-F50965038772}"/>
                      </a:ext>
                    </a:extLst>
                  </p:cNvPr>
                  <p:cNvSpPr/>
                  <p:nvPr/>
                </p:nvSpPr>
                <p:spPr>
                  <a:xfrm>
                    <a:off x="4040122" y="4732345"/>
                    <a:ext cx="1216204" cy="1217263"/>
                  </a:xfrm>
                  <a:prstGeom prst="cub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64513" name="Parallelogram 64512">
                    <a:extLst>
                      <a:ext uri="{FF2B5EF4-FFF2-40B4-BE49-F238E27FC236}">
                        <a16:creationId xmlns:a16="http://schemas.microsoft.com/office/drawing/2014/main" id="{E8129650-414B-0843-9636-91DBEFB52ADF}"/>
                      </a:ext>
                    </a:extLst>
                  </p:cNvPr>
                  <p:cNvSpPr/>
                  <p:nvPr/>
                </p:nvSpPr>
                <p:spPr>
                  <a:xfrm>
                    <a:off x="4199748" y="4679989"/>
                    <a:ext cx="1066713" cy="175390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83" name="Parallelogram 82">
                    <a:extLst>
                      <a:ext uri="{FF2B5EF4-FFF2-40B4-BE49-F238E27FC236}">
                        <a16:creationId xmlns:a16="http://schemas.microsoft.com/office/drawing/2014/main" id="{837956BB-82F0-4C46-B762-41011484F58C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4618506" y="5267623"/>
                    <a:ext cx="1141349" cy="154560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76821" name="Group 87">
                  <a:extLst>
                    <a:ext uri="{FF2B5EF4-FFF2-40B4-BE49-F238E27FC236}">
                      <a16:creationId xmlns:a16="http://schemas.microsoft.com/office/drawing/2014/main" id="{CDD171FD-F789-3E4B-AF82-F433315998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 flipV="1">
                  <a:off x="3853223" y="4843464"/>
                  <a:ext cx="761933" cy="737638"/>
                  <a:chOff x="4040124" y="4732338"/>
                  <a:chExt cx="1216152" cy="1216152"/>
                </a:xfrm>
              </p:grpSpPr>
              <p:sp>
                <p:nvSpPr>
                  <p:cNvPr id="89" name="Parallelogram 88">
                    <a:extLst>
                      <a:ext uri="{FF2B5EF4-FFF2-40B4-BE49-F238E27FC236}">
                        <a16:creationId xmlns:a16="http://schemas.microsoft.com/office/drawing/2014/main" id="{37F50A50-FFF3-D449-B209-3B83CEF3AAFF}"/>
                      </a:ext>
                    </a:extLst>
                  </p:cNvPr>
                  <p:cNvSpPr/>
                  <p:nvPr/>
                </p:nvSpPr>
                <p:spPr>
                  <a:xfrm>
                    <a:off x="4038838" y="5748040"/>
                    <a:ext cx="1064179" cy="172773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91" name="Cube 90">
                    <a:extLst>
                      <a:ext uri="{FF2B5EF4-FFF2-40B4-BE49-F238E27FC236}">
                        <a16:creationId xmlns:a16="http://schemas.microsoft.com/office/drawing/2014/main" id="{601BFF76-75E5-0541-AB68-C11119F301A1}"/>
                      </a:ext>
                    </a:extLst>
                  </p:cNvPr>
                  <p:cNvSpPr/>
                  <p:nvPr/>
                </p:nvSpPr>
                <p:spPr>
                  <a:xfrm>
                    <a:off x="4041371" y="4732345"/>
                    <a:ext cx="1213672" cy="1217263"/>
                  </a:xfrm>
                  <a:prstGeom prst="cub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92" name="Parallelogram 91">
                    <a:extLst>
                      <a:ext uri="{FF2B5EF4-FFF2-40B4-BE49-F238E27FC236}">
                        <a16:creationId xmlns:a16="http://schemas.microsoft.com/office/drawing/2014/main" id="{8BE52B3F-FEEA-CD49-AF0E-E221B771E5B8}"/>
                      </a:ext>
                    </a:extLst>
                  </p:cNvPr>
                  <p:cNvSpPr/>
                  <p:nvPr/>
                </p:nvSpPr>
                <p:spPr>
                  <a:xfrm>
                    <a:off x="4038838" y="4679989"/>
                    <a:ext cx="1064179" cy="175390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93" name="Parallelogram 92">
                    <a:extLst>
                      <a:ext uri="{FF2B5EF4-FFF2-40B4-BE49-F238E27FC236}">
                        <a16:creationId xmlns:a16="http://schemas.microsoft.com/office/drawing/2014/main" id="{63D6D904-1C37-6C4E-9E92-107A65190F8E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4461397" y="5268891"/>
                    <a:ext cx="1141349" cy="152026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grpSp>
              <p:nvGrpSpPr>
                <p:cNvPr id="76822" name="Group 93">
                  <a:extLst>
                    <a:ext uri="{FF2B5EF4-FFF2-40B4-BE49-F238E27FC236}">
                      <a16:creationId xmlns:a16="http://schemas.microsoft.com/office/drawing/2014/main" id="{162DCDAA-98FA-EC4C-A5C3-7B7EB9598D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 flipV="1">
                  <a:off x="3201563" y="4847316"/>
                  <a:ext cx="761933" cy="737638"/>
                  <a:chOff x="4040124" y="4732338"/>
                  <a:chExt cx="1216152" cy="1216152"/>
                </a:xfrm>
              </p:grpSpPr>
              <p:sp>
                <p:nvSpPr>
                  <p:cNvPr id="95" name="Parallelogram 94">
                    <a:extLst>
                      <a:ext uri="{FF2B5EF4-FFF2-40B4-BE49-F238E27FC236}">
                        <a16:creationId xmlns:a16="http://schemas.microsoft.com/office/drawing/2014/main" id="{9A9572CA-E9FE-1A45-9F04-D988628E7007}"/>
                      </a:ext>
                    </a:extLst>
                  </p:cNvPr>
                  <p:cNvSpPr/>
                  <p:nvPr/>
                </p:nvSpPr>
                <p:spPr>
                  <a:xfrm>
                    <a:off x="4199699" y="5746926"/>
                    <a:ext cx="1066712" cy="172773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96" name="Cube 95">
                    <a:extLst>
                      <a:ext uri="{FF2B5EF4-FFF2-40B4-BE49-F238E27FC236}">
                        <a16:creationId xmlns:a16="http://schemas.microsoft.com/office/drawing/2014/main" id="{1648C071-5113-3B47-88B3-23C9A7BA5382}"/>
                      </a:ext>
                    </a:extLst>
                  </p:cNvPr>
                  <p:cNvSpPr/>
                  <p:nvPr/>
                </p:nvSpPr>
                <p:spPr>
                  <a:xfrm>
                    <a:off x="4040071" y="4731230"/>
                    <a:ext cx="1216205" cy="1217263"/>
                  </a:xfrm>
                  <a:prstGeom prst="cube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97" name="Parallelogram 96">
                    <a:extLst>
                      <a:ext uri="{FF2B5EF4-FFF2-40B4-BE49-F238E27FC236}">
                        <a16:creationId xmlns:a16="http://schemas.microsoft.com/office/drawing/2014/main" id="{3DAE6283-F176-B947-86C8-FA209DD0C45C}"/>
                      </a:ext>
                    </a:extLst>
                  </p:cNvPr>
                  <p:cNvSpPr/>
                  <p:nvPr/>
                </p:nvSpPr>
                <p:spPr>
                  <a:xfrm>
                    <a:off x="4199699" y="4678874"/>
                    <a:ext cx="1066712" cy="175390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98" name="Parallelogram 97">
                    <a:extLst>
                      <a:ext uri="{FF2B5EF4-FFF2-40B4-BE49-F238E27FC236}">
                        <a16:creationId xmlns:a16="http://schemas.microsoft.com/office/drawing/2014/main" id="{2E3F6397-426E-4E4F-A010-317EB087FC4F}"/>
                      </a:ext>
                    </a:extLst>
                  </p:cNvPr>
                  <p:cNvSpPr/>
                  <p:nvPr/>
                </p:nvSpPr>
                <p:spPr>
                  <a:xfrm rot="5400000" flipV="1">
                    <a:off x="4618457" y="5266509"/>
                    <a:ext cx="1141349" cy="154559"/>
                  </a:xfrm>
                  <a:prstGeom prst="parallelogram">
                    <a:avLst>
                      <a:gd name="adj" fmla="val 97054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76811" name="Group 269">
                <a:extLst>
                  <a:ext uri="{FF2B5EF4-FFF2-40B4-BE49-F238E27FC236}">
                    <a16:creationId xmlns:a16="http://schemas.microsoft.com/office/drawing/2014/main" id="{0E88EE0C-95A7-B94E-9D37-CCB83B8ACC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7738" y="5748338"/>
                <a:ext cx="508000" cy="322262"/>
                <a:chOff x="550210" y="2405727"/>
                <a:chExt cx="569387" cy="369332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B7D336E5-EC90-924E-A9A5-50FEDC5F5875}"/>
                    </a:ext>
                  </a:extLst>
                </p:cNvPr>
                <p:cNvSpPr/>
                <p:nvPr/>
              </p:nvSpPr>
              <p:spPr>
                <a:xfrm>
                  <a:off x="573984" y="2405727"/>
                  <a:ext cx="509626" cy="3693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6000">
                      <a:srgbClr val="FFFFCC"/>
                    </a:gs>
                    <a:gs pos="100000">
                      <a:srgbClr val="FFFF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76819" name="TextBox 271">
                  <a:extLst>
                    <a:ext uri="{FF2B5EF4-FFF2-40B4-BE49-F238E27FC236}">
                      <a16:creationId xmlns:a16="http://schemas.microsoft.com/office/drawing/2014/main" id="{912C8F62-66E6-E84C-8D0A-6D2FA33CE6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210" y="2405727"/>
                  <a:ext cx="56938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GB" altLang="en-US" sz="1800"/>
                    <a:t>Na</a:t>
                  </a:r>
                  <a:r>
                    <a:rPr lang="en-GB" altLang="en-US" sz="1800" baseline="30000"/>
                    <a:t>+</a:t>
                  </a:r>
                </a:p>
              </p:txBody>
            </p:sp>
          </p:grpSp>
          <p:sp>
            <p:nvSpPr>
              <p:cNvPr id="103" name="Arc 102">
                <a:extLst>
                  <a:ext uri="{FF2B5EF4-FFF2-40B4-BE49-F238E27FC236}">
                    <a16:creationId xmlns:a16="http://schemas.microsoft.com/office/drawing/2014/main" id="{51A172CF-CB4F-364F-867D-4F17F89F5234}"/>
                  </a:ext>
                </a:extLst>
              </p:cNvPr>
              <p:cNvSpPr/>
              <p:nvPr/>
            </p:nvSpPr>
            <p:spPr bwMode="auto">
              <a:xfrm rot="17381389">
                <a:off x="3671095" y="5668170"/>
                <a:ext cx="881060" cy="482600"/>
              </a:xfrm>
              <a:prstGeom prst="arc">
                <a:avLst>
                  <a:gd name="adj1" fmla="val 16200000"/>
                  <a:gd name="adj2" fmla="val 3803655"/>
                </a:avLst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100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C770CBB-33DC-7947-8457-88A884BFEFF3}"/>
                  </a:ext>
                </a:extLst>
              </p:cNvPr>
              <p:cNvSpPr>
                <a:spLocks/>
              </p:cNvSpPr>
              <p:nvPr/>
            </p:nvSpPr>
            <p:spPr bwMode="auto">
              <a:xfrm rot="8172870">
                <a:off x="4986338" y="5211766"/>
                <a:ext cx="220662" cy="566735"/>
              </a:xfrm>
              <a:custGeom>
                <a:avLst/>
                <a:gdLst>
                  <a:gd name="T0" fmla="*/ 0 w 1149405"/>
                  <a:gd name="T1" fmla="*/ 566735 h 1089536"/>
                  <a:gd name="T2" fmla="*/ 36572 w 1149405"/>
                  <a:gd name="T3" fmla="*/ 413144 h 1089536"/>
                  <a:gd name="T4" fmla="*/ 73144 w 1149405"/>
                  <a:gd name="T5" fmla="*/ 259553 h 1089536"/>
                  <a:gd name="T6" fmla="*/ 202975 w 1149405"/>
                  <a:gd name="T7" fmla="*/ 31645 h 1089536"/>
                  <a:gd name="T8" fmla="*/ 219432 w 1149405"/>
                  <a:gd name="T9" fmla="*/ 1917 h 1089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9405" h="1089536">
                    <a:moveTo>
                      <a:pt x="0" y="1089536"/>
                    </a:moveTo>
                    <a:lnTo>
                      <a:pt x="190500" y="794261"/>
                    </a:lnTo>
                    <a:cubicBezTo>
                      <a:pt x="254000" y="695836"/>
                      <a:pt x="236538" y="621223"/>
                      <a:pt x="381000" y="498986"/>
                    </a:cubicBezTo>
                    <a:cubicBezTo>
                      <a:pt x="525462" y="376749"/>
                      <a:pt x="930275" y="143386"/>
                      <a:pt x="1057275" y="60836"/>
                    </a:cubicBezTo>
                    <a:cubicBezTo>
                      <a:pt x="1184275" y="-21714"/>
                      <a:pt x="1143000" y="3686"/>
                      <a:pt x="1143000" y="3686"/>
                    </a:cubicBezTo>
                  </a:path>
                </a:pathLst>
              </a:custGeom>
              <a:noFill/>
              <a:ln w="5715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pic>
            <p:nvPicPr>
              <p:cNvPr id="76814" name="Picture 5">
                <a:extLst>
                  <a:ext uri="{FF2B5EF4-FFF2-40B4-BE49-F238E27FC236}">
                    <a16:creationId xmlns:a16="http://schemas.microsoft.com/office/drawing/2014/main" id="{8A2F9191-03B5-8245-B6B8-FA332196D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810999">
                <a:off x="4494212" y="4165601"/>
                <a:ext cx="265113" cy="33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15" name="TextBox 64522">
                <a:extLst>
                  <a:ext uri="{FF2B5EF4-FFF2-40B4-BE49-F238E27FC236}">
                    <a16:creationId xmlns:a16="http://schemas.microsoft.com/office/drawing/2014/main" id="{A38AF09D-1553-FC42-971D-6E3765619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00" y="4953000"/>
                <a:ext cx="3052763" cy="1200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800" dirty="0"/>
                  <a:t>The endodermis produces a water-impermeable layer, the </a:t>
                </a:r>
                <a:r>
                  <a:rPr lang="en-GB" altLang="en-US" sz="1800" dirty="0" err="1"/>
                  <a:t>Casparian</a:t>
                </a:r>
                <a:r>
                  <a:rPr lang="en-GB" altLang="en-US" sz="1800" dirty="0"/>
                  <a:t> strip, that provides selectivity</a:t>
                </a:r>
              </a:p>
            </p:txBody>
          </p:sp>
        </p:grpSp>
      </p:grpSp>
      <p:sp>
        <p:nvSpPr>
          <p:cNvPr id="76804" name="TextBox 8">
            <a:extLst>
              <a:ext uri="{FF2B5EF4-FFF2-40B4-BE49-F238E27FC236}">
                <a16:creationId xmlns:a16="http://schemas.microsoft.com/office/drawing/2014/main" id="{F2D218DE-00B9-2D4D-8931-0BAC27E3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6119813"/>
            <a:ext cx="1395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Photo credit </a:t>
            </a:r>
            <a:r>
              <a:rPr lang="en-GB" altLang="en-US" sz="80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Michael Clayton</a:t>
            </a:r>
            <a:endParaRPr lang="en-GB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7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36_15-XylemSapAsc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39700"/>
            <a:ext cx="599281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6653213" y="160338"/>
            <a:ext cx="1241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Xylem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sap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7385506" y="813100"/>
            <a:ext cx="1616809" cy="560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Stomata </a:t>
            </a:r>
            <a:r>
              <a:rPr lang="en-US" sz="1600" dirty="0">
                <a:latin typeface="Calibri" panose="020F0502020204030204" pitchFamily="34" charset="0"/>
              </a:rPr>
              <a:t>function in transpiration</a:t>
            </a:r>
            <a:endParaRPr lang="el-GR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6646863" y="1239838"/>
            <a:ext cx="8350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molecule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6551613" y="1627188"/>
            <a:ext cx="12414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Atmosphere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6577013" y="1982788"/>
            <a:ext cx="10826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Adhesion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by hydrogen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bonding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7167563" y="2395538"/>
            <a:ext cx="485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Cell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wall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5694363" y="2376488"/>
            <a:ext cx="676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Xylem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cells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561013" y="3983038"/>
            <a:ext cx="1254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Cohesion and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adhesion in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the xylem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6621463" y="3843338"/>
            <a:ext cx="1266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Cohesion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by hydrogen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bonding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6735763" y="4738688"/>
            <a:ext cx="955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molecule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6742113" y="5183188"/>
            <a:ext cx="561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Root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hair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6735763" y="5564188"/>
            <a:ext cx="70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Soil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particle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6748463" y="5964238"/>
            <a:ext cx="7143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 rot="16200000">
            <a:off x="1873251" y="3100387"/>
            <a:ext cx="2165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alibri" panose="020F0502020204030204" pitchFamily="34" charset="0"/>
              </a:rPr>
              <a:t>Water potential gradient</a:t>
            </a:r>
          </a:p>
        </p:txBody>
      </p:sp>
      <p:sp>
        <p:nvSpPr>
          <p:cNvPr id="140315" name="Line 27"/>
          <p:cNvSpPr>
            <a:spLocks noChangeShapeType="1"/>
          </p:cNvSpPr>
          <p:nvPr/>
        </p:nvSpPr>
        <p:spPr bwMode="auto">
          <a:xfrm>
            <a:off x="6948488" y="2490788"/>
            <a:ext cx="214312" cy="566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6" name="Line 28"/>
          <p:cNvSpPr>
            <a:spLocks noChangeShapeType="1"/>
          </p:cNvSpPr>
          <p:nvPr/>
        </p:nvSpPr>
        <p:spPr bwMode="auto">
          <a:xfrm flipH="1">
            <a:off x="7243763" y="2738438"/>
            <a:ext cx="119062" cy="19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7" name="Line 29"/>
          <p:cNvSpPr>
            <a:spLocks noChangeShapeType="1"/>
          </p:cNvSpPr>
          <p:nvPr/>
        </p:nvSpPr>
        <p:spPr bwMode="auto">
          <a:xfrm flipV="1">
            <a:off x="5815013" y="2738438"/>
            <a:ext cx="109537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8" name="Line 30"/>
          <p:cNvSpPr>
            <a:spLocks noChangeShapeType="1"/>
          </p:cNvSpPr>
          <p:nvPr/>
        </p:nvSpPr>
        <p:spPr bwMode="auto">
          <a:xfrm>
            <a:off x="5924550" y="2733675"/>
            <a:ext cx="95250" cy="80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9" name="Line 31"/>
          <p:cNvSpPr>
            <a:spLocks noChangeShapeType="1"/>
          </p:cNvSpPr>
          <p:nvPr/>
        </p:nvSpPr>
        <p:spPr bwMode="auto">
          <a:xfrm flipH="1" flipV="1">
            <a:off x="6858000" y="3267075"/>
            <a:ext cx="142875" cy="633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0" name="Line 32"/>
          <p:cNvSpPr>
            <a:spLocks noChangeShapeType="1"/>
          </p:cNvSpPr>
          <p:nvPr/>
        </p:nvSpPr>
        <p:spPr bwMode="auto">
          <a:xfrm flipH="1">
            <a:off x="6367463" y="4857750"/>
            <a:ext cx="442912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1" name="Line 33"/>
          <p:cNvSpPr>
            <a:spLocks noChangeShapeType="1"/>
          </p:cNvSpPr>
          <p:nvPr/>
        </p:nvSpPr>
        <p:spPr bwMode="auto">
          <a:xfrm flipH="1">
            <a:off x="6424613" y="5305425"/>
            <a:ext cx="376237" cy="5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H="1">
            <a:off x="6596063" y="5681663"/>
            <a:ext cx="1952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>
            <a:off x="6543675" y="5810250"/>
            <a:ext cx="271463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 flipV="1">
            <a:off x="6105525" y="285750"/>
            <a:ext cx="619125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8" name="Line 40"/>
          <p:cNvSpPr>
            <a:spLocks noChangeShapeType="1"/>
          </p:cNvSpPr>
          <p:nvPr/>
        </p:nvSpPr>
        <p:spPr bwMode="auto">
          <a:xfrm>
            <a:off x="6500813" y="1271588"/>
            <a:ext cx="214312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>
            <a:off x="6438900" y="1466850"/>
            <a:ext cx="461963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36278" y="897136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47393" y="1982788"/>
            <a:ext cx="2545646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31506" y="5212080"/>
            <a:ext cx="3818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7613785" y="5244918"/>
            <a:ext cx="1484312" cy="5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Water uptake</a:t>
            </a:r>
            <a:b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from soil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3549" y="2121499"/>
            <a:ext cx="2696829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So how does water</a:t>
            </a:r>
          </a:p>
          <a:p>
            <a:r>
              <a:rPr lang="en-US" sz="2400" dirty="0"/>
              <a:t>get from point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sz="2400" dirty="0"/>
              <a:t>(the root) to point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(the leaf, stomate,</a:t>
            </a:r>
          </a:p>
          <a:p>
            <a:r>
              <a:rPr lang="en-US" sz="2400" dirty="0"/>
              <a:t>and atmosphere)?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62E5F3-4D54-C643-BE4A-44068FEEB34A}"/>
              </a:ext>
            </a:extLst>
          </p:cNvPr>
          <p:cNvSpPr/>
          <p:nvPr/>
        </p:nvSpPr>
        <p:spPr>
          <a:xfrm>
            <a:off x="1574800" y="6529388"/>
            <a:ext cx="3091568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9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66616-02DF-3544-BFFD-6853EAC0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Water Movement in the Xylem: a Play in Three 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B4479-5708-B044-A6D1-EB59881D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8384"/>
            <a:ext cx="840710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Act One: Transpiration, the evaporation of water from the stomates of the leaf</a:t>
            </a:r>
          </a:p>
          <a:p>
            <a:endParaRPr lang="en-US" sz="2800" b="1" dirty="0"/>
          </a:p>
          <a:p>
            <a:r>
              <a:rPr lang="en-US" sz="2800" dirty="0"/>
              <a:t>Act Two: Water movement into the root from the soil</a:t>
            </a:r>
          </a:p>
          <a:p>
            <a:endParaRPr lang="en-US" sz="2800" dirty="0"/>
          </a:p>
          <a:p>
            <a:r>
              <a:rPr lang="en-US" sz="2800" b="1" dirty="0"/>
              <a:t>Act Three: Conduction of water up the stem</a:t>
            </a:r>
          </a:p>
        </p:txBody>
      </p:sp>
    </p:spTree>
    <p:extLst>
      <p:ext uri="{BB962C8B-B14F-4D97-AF65-F5344CB8AC3E}">
        <p14:creationId xmlns:p14="http://schemas.microsoft.com/office/powerpoint/2010/main" val="195806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64B6B7FD-0F79-904C-8023-F29F933A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>
                <a:ea typeface="ＭＳ Ｐゴシック" panose="020B0600070205080204" pitchFamily="34" charset="-128"/>
              </a:rPr>
              <a:t>Vascular plants have long-distance transport systems</a:t>
            </a:r>
          </a:p>
        </p:txBody>
      </p:sp>
      <p:grpSp>
        <p:nvGrpSpPr>
          <p:cNvPr id="67587" name="Group 2">
            <a:extLst>
              <a:ext uri="{FF2B5EF4-FFF2-40B4-BE49-F238E27FC236}">
                <a16:creationId xmlns:a16="http://schemas.microsoft.com/office/drawing/2014/main" id="{EA867ED8-84B6-EA42-B2DC-6E36A6D088C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71638"/>
            <a:ext cx="8023225" cy="4500562"/>
            <a:chOff x="609600" y="1671638"/>
            <a:chExt cx="8023225" cy="4500562"/>
          </a:xfrm>
        </p:grpSpPr>
        <p:sp>
          <p:nvSpPr>
            <p:cNvPr id="67588" name="TextBox 23">
              <a:extLst>
                <a:ext uri="{FF2B5EF4-FFF2-40B4-BE49-F238E27FC236}">
                  <a16:creationId xmlns:a16="http://schemas.microsoft.com/office/drawing/2014/main" id="{36AB80A9-4D66-EA44-98C3-FA2D1191E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014538"/>
              <a:ext cx="2133600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dirty="0">
                  <a:latin typeface="Calibri" panose="020F0502020204030204" pitchFamily="34" charset="0"/>
                </a:rPr>
                <a:t>XYLEM </a:t>
              </a:r>
            </a:p>
            <a:p>
              <a:pPr eaLnBrk="1" hangingPunct="1"/>
              <a:r>
                <a:rPr lang="en-GB" altLang="en-US" sz="1800" dirty="0">
                  <a:latin typeface="Calibri" panose="020F0502020204030204" pitchFamily="34" charset="0"/>
                </a:rPr>
                <a:t>Water moves from the soil to the atmosphere through the hollow dead cells of the xylem</a:t>
              </a:r>
            </a:p>
          </p:txBody>
        </p:sp>
        <p:sp>
          <p:nvSpPr>
            <p:cNvPr id="67589" name="TextBox 25">
              <a:extLst>
                <a:ext uri="{FF2B5EF4-FFF2-40B4-BE49-F238E27FC236}">
                  <a16:creationId xmlns:a16="http://schemas.microsoft.com/office/drawing/2014/main" id="{1D1A815D-E479-FE41-A7A4-766EB70FD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917700"/>
              <a:ext cx="2689225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dirty="0">
                  <a:latin typeface="Calibri" panose="020F0502020204030204" pitchFamily="34" charset="0"/>
                </a:rPr>
                <a:t>PHLOEM</a:t>
              </a:r>
            </a:p>
            <a:p>
              <a:pPr eaLnBrk="1" hangingPunct="1"/>
              <a:r>
                <a:rPr lang="en-GB" altLang="en-US" sz="1800" dirty="0">
                  <a:latin typeface="Calibri" panose="020F0502020204030204" pitchFamily="34" charset="0"/>
                </a:rPr>
                <a:t>Photosynthetically-produced sugars (and other molecules) move from their source to sinks  (non-photosynthetic tissues) through the phloem</a:t>
              </a:r>
            </a:p>
          </p:txBody>
        </p:sp>
        <p:grpSp>
          <p:nvGrpSpPr>
            <p:cNvPr id="67590" name="Group 2">
              <a:extLst>
                <a:ext uri="{FF2B5EF4-FFF2-40B4-BE49-F238E27FC236}">
                  <a16:creationId xmlns:a16="http://schemas.microsoft.com/office/drawing/2014/main" id="{D11C358B-4A94-D640-8320-1F3039CD0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2700" y="1671638"/>
              <a:ext cx="3292475" cy="4500562"/>
              <a:chOff x="2552700" y="1671638"/>
              <a:chExt cx="3292475" cy="4500562"/>
            </a:xfrm>
          </p:grpSpPr>
          <p:grpSp>
            <p:nvGrpSpPr>
              <p:cNvPr id="67591" name="Group 22">
                <a:extLst>
                  <a:ext uri="{FF2B5EF4-FFF2-40B4-BE49-F238E27FC236}">
                    <a16:creationId xmlns:a16="http://schemas.microsoft.com/office/drawing/2014/main" id="{A0DC6408-041B-044B-8187-5B815933D6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552700" y="1671638"/>
                <a:ext cx="3292475" cy="4500562"/>
                <a:chOff x="2552175" y="1672269"/>
                <a:chExt cx="3293788" cy="4499931"/>
              </a:xfrm>
            </p:grpSpPr>
            <p:grpSp>
              <p:nvGrpSpPr>
                <p:cNvPr id="67605" name="Group 214">
                  <a:extLst>
                    <a:ext uri="{FF2B5EF4-FFF2-40B4-BE49-F238E27FC236}">
                      <a16:creationId xmlns:a16="http://schemas.microsoft.com/office/drawing/2014/main" id="{AEAD2670-CF52-B44C-BE13-8D89A436DE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2175" y="1672269"/>
                  <a:ext cx="3293788" cy="4499931"/>
                  <a:chOff x="2894004" y="458497"/>
                  <a:chExt cx="3293597" cy="5209565"/>
                </a:xfrm>
              </p:grpSpPr>
              <p:grpSp>
                <p:nvGrpSpPr>
                  <p:cNvPr id="67607" name="Group 24">
                    <a:extLst>
                      <a:ext uri="{FF2B5EF4-FFF2-40B4-BE49-F238E27FC236}">
                        <a16:creationId xmlns:a16="http://schemas.microsoft.com/office/drawing/2014/main" id="{E0816735-9D9A-044C-9249-158A5BCBB5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2894004" y="458497"/>
                    <a:ext cx="3293597" cy="5209565"/>
                    <a:chOff x="3327044" y="1205380"/>
                    <a:chExt cx="4064357" cy="4858870"/>
                  </a:xfrm>
                </p:grpSpPr>
                <p:sp>
                  <p:nvSpPr>
                    <p:cNvPr id="7" name="Freeform 6">
                      <a:extLst>
                        <a:ext uri="{FF2B5EF4-FFF2-40B4-BE49-F238E27FC236}">
                          <a16:creationId xmlns:a16="http://schemas.microsoft.com/office/drawing/2014/main" id="{B31BE86F-6CD0-D04B-BFEC-73A489FEA4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1037" y="1705835"/>
                      <a:ext cx="450724" cy="2029243"/>
                    </a:xfrm>
                    <a:custGeom>
                      <a:avLst/>
                      <a:gdLst>
                        <a:gd name="connsiteX0" fmla="*/ 132447 w 410618"/>
                        <a:gd name="connsiteY0" fmla="*/ 2001250 h 2029825"/>
                        <a:gd name="connsiteX1" fmla="*/ 161022 w 410618"/>
                        <a:gd name="connsiteY1" fmla="*/ 1301162 h 2029825"/>
                        <a:gd name="connsiteX2" fmla="*/ 189597 w 410618"/>
                        <a:gd name="connsiteY2" fmla="*/ 601075 h 2029825"/>
                        <a:gd name="connsiteX3" fmla="*/ 3859 w 410618"/>
                        <a:gd name="connsiteY3" fmla="*/ 1000 h 2029825"/>
                        <a:gd name="connsiteX4" fmla="*/ 389622 w 410618"/>
                        <a:gd name="connsiteY4" fmla="*/ 743950 h 2029825"/>
                        <a:gd name="connsiteX5" fmla="*/ 361047 w 410618"/>
                        <a:gd name="connsiteY5" fmla="*/ 2029825 h 2029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0618" h="2029825">
                          <a:moveTo>
                            <a:pt x="132447" y="2001250"/>
                          </a:moveTo>
                          <a:lnTo>
                            <a:pt x="161022" y="1301162"/>
                          </a:lnTo>
                          <a:cubicBezTo>
                            <a:pt x="170547" y="1067800"/>
                            <a:pt x="215791" y="817769"/>
                            <a:pt x="189597" y="601075"/>
                          </a:cubicBezTo>
                          <a:cubicBezTo>
                            <a:pt x="163403" y="384381"/>
                            <a:pt x="-29478" y="-22812"/>
                            <a:pt x="3859" y="1000"/>
                          </a:cubicBezTo>
                          <a:cubicBezTo>
                            <a:pt x="37196" y="24812"/>
                            <a:pt x="330091" y="405812"/>
                            <a:pt x="389622" y="743950"/>
                          </a:cubicBezTo>
                          <a:cubicBezTo>
                            <a:pt x="449153" y="1082088"/>
                            <a:pt x="363428" y="1815513"/>
                            <a:pt x="361047" y="2029825"/>
                          </a:cubicBezTo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grpSp>
                  <p:nvGrpSpPr>
                    <p:cNvPr id="67610" name="Group 6">
                      <a:extLst>
                        <a:ext uri="{FF2B5EF4-FFF2-40B4-BE49-F238E27FC236}">
                          <a16:creationId xmlns:a16="http://schemas.microsoft.com/office/drawing/2014/main" id="{CCF190C1-B478-2649-9E0E-713EBE1EE8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7044" y="3657838"/>
                      <a:ext cx="4064357" cy="2406412"/>
                      <a:chOff x="1315214" y="2057785"/>
                      <a:chExt cx="5771387" cy="3890577"/>
                    </a:xfrm>
                  </p:grpSpPr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B6936D21-0698-954E-BDB4-F376F75B0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5214" y="2290762"/>
                        <a:ext cx="5771387" cy="3657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19" name="Freeform 18">
                        <a:extLst>
                          <a:ext uri="{FF2B5EF4-FFF2-40B4-BE49-F238E27FC236}">
                            <a16:creationId xmlns:a16="http://schemas.microsoft.com/office/drawing/2014/main" id="{A89EB912-633D-7E45-AD51-5279F52394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73755" y="2419350"/>
                        <a:ext cx="4732464" cy="3374250"/>
                      </a:xfrm>
                      <a:custGeom>
                        <a:avLst/>
                        <a:gdLst>
                          <a:gd name="connsiteX0" fmla="*/ 1960095 w 4732464"/>
                          <a:gd name="connsiteY0" fmla="*/ 0 h 3374250"/>
                          <a:gd name="connsiteX1" fmla="*/ 1607670 w 4732464"/>
                          <a:gd name="connsiteY1" fmla="*/ 133350 h 3374250"/>
                          <a:gd name="connsiteX2" fmla="*/ 645645 w 4732464"/>
                          <a:gd name="connsiteY2" fmla="*/ 438150 h 3374250"/>
                          <a:gd name="connsiteX3" fmla="*/ 64620 w 4732464"/>
                          <a:gd name="connsiteY3" fmla="*/ 914400 h 3374250"/>
                          <a:gd name="connsiteX4" fmla="*/ 74145 w 4732464"/>
                          <a:gd name="connsiteY4" fmla="*/ 1514475 h 3374250"/>
                          <a:gd name="connsiteX5" fmla="*/ 598020 w 4732464"/>
                          <a:gd name="connsiteY5" fmla="*/ 1409700 h 3374250"/>
                          <a:gd name="connsiteX6" fmla="*/ 636120 w 4732464"/>
                          <a:gd name="connsiteY6" fmla="*/ 1933575 h 3374250"/>
                          <a:gd name="connsiteX7" fmla="*/ 826620 w 4732464"/>
                          <a:gd name="connsiteY7" fmla="*/ 2066925 h 3374250"/>
                          <a:gd name="connsiteX8" fmla="*/ 445620 w 4732464"/>
                          <a:gd name="connsiteY8" fmla="*/ 2505075 h 3374250"/>
                          <a:gd name="connsiteX9" fmla="*/ 569445 w 4732464"/>
                          <a:gd name="connsiteY9" fmla="*/ 2933700 h 3374250"/>
                          <a:gd name="connsiteX10" fmla="*/ 1159995 w 4732464"/>
                          <a:gd name="connsiteY10" fmla="*/ 3105150 h 3374250"/>
                          <a:gd name="connsiteX11" fmla="*/ 1474320 w 4732464"/>
                          <a:gd name="connsiteY11" fmla="*/ 2638425 h 3374250"/>
                          <a:gd name="connsiteX12" fmla="*/ 1702920 w 4732464"/>
                          <a:gd name="connsiteY12" fmla="*/ 2847975 h 3374250"/>
                          <a:gd name="connsiteX13" fmla="*/ 2074395 w 4732464"/>
                          <a:gd name="connsiteY13" fmla="*/ 3371850 h 3374250"/>
                          <a:gd name="connsiteX14" fmla="*/ 2607795 w 4732464"/>
                          <a:gd name="connsiteY14" fmla="*/ 3028950 h 3374250"/>
                          <a:gd name="connsiteX15" fmla="*/ 2807820 w 4732464"/>
                          <a:gd name="connsiteY15" fmla="*/ 2705100 h 3374250"/>
                          <a:gd name="connsiteX16" fmla="*/ 3226920 w 4732464"/>
                          <a:gd name="connsiteY16" fmla="*/ 3000375 h 3374250"/>
                          <a:gd name="connsiteX17" fmla="*/ 3722220 w 4732464"/>
                          <a:gd name="connsiteY17" fmla="*/ 2305050 h 3374250"/>
                          <a:gd name="connsiteX18" fmla="*/ 3646020 w 4732464"/>
                          <a:gd name="connsiteY18" fmla="*/ 1914525 h 3374250"/>
                          <a:gd name="connsiteX19" fmla="*/ 4084170 w 4732464"/>
                          <a:gd name="connsiteY19" fmla="*/ 1724025 h 3374250"/>
                          <a:gd name="connsiteX20" fmla="*/ 3903195 w 4732464"/>
                          <a:gd name="connsiteY20" fmla="*/ 971550 h 3374250"/>
                          <a:gd name="connsiteX21" fmla="*/ 4303245 w 4732464"/>
                          <a:gd name="connsiteY21" fmla="*/ 742950 h 3374250"/>
                          <a:gd name="connsiteX22" fmla="*/ 4731870 w 4732464"/>
                          <a:gd name="connsiteY22" fmla="*/ 400050 h 3374250"/>
                          <a:gd name="connsiteX23" fmla="*/ 4207995 w 4732464"/>
                          <a:gd name="connsiteY23" fmla="*/ 95250 h 3374250"/>
                          <a:gd name="connsiteX24" fmla="*/ 3636495 w 4732464"/>
                          <a:gd name="connsiteY24" fmla="*/ 28575 h 3374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4732464" h="3374250">
                            <a:moveTo>
                              <a:pt x="1960095" y="0"/>
                            </a:moveTo>
                            <a:cubicBezTo>
                              <a:pt x="1893420" y="30162"/>
                              <a:pt x="1826745" y="60325"/>
                              <a:pt x="1607670" y="133350"/>
                            </a:cubicBezTo>
                            <a:cubicBezTo>
                              <a:pt x="1388595" y="206375"/>
                              <a:pt x="902820" y="307975"/>
                              <a:pt x="645645" y="438150"/>
                            </a:cubicBezTo>
                            <a:cubicBezTo>
                              <a:pt x="388470" y="568325"/>
                              <a:pt x="159870" y="735013"/>
                              <a:pt x="64620" y="914400"/>
                            </a:cubicBezTo>
                            <a:cubicBezTo>
                              <a:pt x="-30630" y="1093787"/>
                              <a:pt x="-14755" y="1431925"/>
                              <a:pt x="74145" y="1514475"/>
                            </a:cubicBezTo>
                            <a:cubicBezTo>
                              <a:pt x="163045" y="1597025"/>
                              <a:pt x="504357" y="1339850"/>
                              <a:pt x="598020" y="1409700"/>
                            </a:cubicBezTo>
                            <a:cubicBezTo>
                              <a:pt x="691682" y="1479550"/>
                              <a:pt x="598020" y="1824037"/>
                              <a:pt x="636120" y="1933575"/>
                            </a:cubicBezTo>
                            <a:cubicBezTo>
                              <a:pt x="674220" y="2043113"/>
                              <a:pt x="858370" y="1971675"/>
                              <a:pt x="826620" y="2066925"/>
                            </a:cubicBezTo>
                            <a:cubicBezTo>
                              <a:pt x="794870" y="2162175"/>
                              <a:pt x="488483" y="2360612"/>
                              <a:pt x="445620" y="2505075"/>
                            </a:cubicBezTo>
                            <a:cubicBezTo>
                              <a:pt x="402757" y="2649538"/>
                              <a:pt x="450382" y="2833688"/>
                              <a:pt x="569445" y="2933700"/>
                            </a:cubicBezTo>
                            <a:cubicBezTo>
                              <a:pt x="688507" y="3033713"/>
                              <a:pt x="1009183" y="3154362"/>
                              <a:pt x="1159995" y="3105150"/>
                            </a:cubicBezTo>
                            <a:cubicBezTo>
                              <a:pt x="1310807" y="3055938"/>
                              <a:pt x="1383832" y="2681288"/>
                              <a:pt x="1474320" y="2638425"/>
                            </a:cubicBezTo>
                            <a:cubicBezTo>
                              <a:pt x="1564808" y="2595562"/>
                              <a:pt x="1602908" y="2725738"/>
                              <a:pt x="1702920" y="2847975"/>
                            </a:cubicBezTo>
                            <a:cubicBezTo>
                              <a:pt x="1802932" y="2970212"/>
                              <a:pt x="1923583" y="3341688"/>
                              <a:pt x="2074395" y="3371850"/>
                            </a:cubicBezTo>
                            <a:cubicBezTo>
                              <a:pt x="2225207" y="3402012"/>
                              <a:pt x="2485557" y="3140075"/>
                              <a:pt x="2607795" y="3028950"/>
                            </a:cubicBezTo>
                            <a:cubicBezTo>
                              <a:pt x="2730033" y="2917825"/>
                              <a:pt x="2704633" y="2709862"/>
                              <a:pt x="2807820" y="2705100"/>
                            </a:cubicBezTo>
                            <a:cubicBezTo>
                              <a:pt x="2911007" y="2700338"/>
                              <a:pt x="3074520" y="3067050"/>
                              <a:pt x="3226920" y="3000375"/>
                            </a:cubicBezTo>
                            <a:cubicBezTo>
                              <a:pt x="3379320" y="2933700"/>
                              <a:pt x="3652370" y="2486025"/>
                              <a:pt x="3722220" y="2305050"/>
                            </a:cubicBezTo>
                            <a:cubicBezTo>
                              <a:pt x="3792070" y="2124075"/>
                              <a:pt x="3585695" y="2011363"/>
                              <a:pt x="3646020" y="1914525"/>
                            </a:cubicBezTo>
                            <a:cubicBezTo>
                              <a:pt x="3706345" y="1817688"/>
                              <a:pt x="4041308" y="1881188"/>
                              <a:pt x="4084170" y="1724025"/>
                            </a:cubicBezTo>
                            <a:cubicBezTo>
                              <a:pt x="4127033" y="1566863"/>
                              <a:pt x="3866682" y="1135063"/>
                              <a:pt x="3903195" y="971550"/>
                            </a:cubicBezTo>
                            <a:cubicBezTo>
                              <a:pt x="3939708" y="808037"/>
                              <a:pt x="4165133" y="838200"/>
                              <a:pt x="4303245" y="742950"/>
                            </a:cubicBezTo>
                            <a:cubicBezTo>
                              <a:pt x="4441357" y="647700"/>
                              <a:pt x="4747745" y="508000"/>
                              <a:pt x="4731870" y="400050"/>
                            </a:cubicBezTo>
                            <a:cubicBezTo>
                              <a:pt x="4715995" y="292100"/>
                              <a:pt x="4390557" y="157162"/>
                              <a:pt x="4207995" y="95250"/>
                            </a:cubicBezTo>
                            <a:cubicBezTo>
                              <a:pt x="4025433" y="33338"/>
                              <a:pt x="3636495" y="28575"/>
                              <a:pt x="3636495" y="28575"/>
                            </a:cubicBezTo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softEdge rad="127000"/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20" name="Freeform 19">
                        <a:extLst>
                          <a:ext uri="{FF2B5EF4-FFF2-40B4-BE49-F238E27FC236}">
                            <a16:creationId xmlns:a16="http://schemas.microsoft.com/office/drawing/2014/main" id="{F84743B2-EBBF-944C-BAE6-3C6C32F7FB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86000" y="2238375"/>
                        <a:ext cx="4343400" cy="3476625"/>
                      </a:xfrm>
                      <a:custGeom>
                        <a:avLst/>
                        <a:gdLst>
                          <a:gd name="connsiteX0" fmla="*/ 1933587 w 4372338"/>
                          <a:gd name="connsiteY0" fmla="*/ 104775 h 3411317"/>
                          <a:gd name="connsiteX1" fmla="*/ 1847862 w 4372338"/>
                          <a:gd name="connsiteY1" fmla="*/ 238125 h 3411317"/>
                          <a:gd name="connsiteX2" fmla="*/ 1476387 w 4372338"/>
                          <a:gd name="connsiteY2" fmla="*/ 381000 h 3411317"/>
                          <a:gd name="connsiteX3" fmla="*/ 800112 w 4372338"/>
                          <a:gd name="connsiteY3" fmla="*/ 628650 h 3411317"/>
                          <a:gd name="connsiteX4" fmla="*/ 285762 w 4372338"/>
                          <a:gd name="connsiteY4" fmla="*/ 914400 h 3411317"/>
                          <a:gd name="connsiteX5" fmla="*/ 12 w 4372338"/>
                          <a:gd name="connsiteY5" fmla="*/ 1381125 h 3411317"/>
                          <a:gd name="connsiteX6" fmla="*/ 295287 w 4372338"/>
                          <a:gd name="connsiteY6" fmla="*/ 1495425 h 3411317"/>
                          <a:gd name="connsiteX7" fmla="*/ 657237 w 4372338"/>
                          <a:gd name="connsiteY7" fmla="*/ 1238250 h 3411317"/>
                          <a:gd name="connsiteX8" fmla="*/ 819162 w 4372338"/>
                          <a:gd name="connsiteY8" fmla="*/ 1133475 h 3411317"/>
                          <a:gd name="connsiteX9" fmla="*/ 638187 w 4372338"/>
                          <a:gd name="connsiteY9" fmla="*/ 1590675 h 3411317"/>
                          <a:gd name="connsiteX10" fmla="*/ 723912 w 4372338"/>
                          <a:gd name="connsiteY10" fmla="*/ 2057400 h 3411317"/>
                          <a:gd name="connsiteX11" fmla="*/ 1076337 w 4372338"/>
                          <a:gd name="connsiteY11" fmla="*/ 1838325 h 3411317"/>
                          <a:gd name="connsiteX12" fmla="*/ 1238262 w 4372338"/>
                          <a:gd name="connsiteY12" fmla="*/ 1381125 h 3411317"/>
                          <a:gd name="connsiteX13" fmla="*/ 1295412 w 4372338"/>
                          <a:gd name="connsiteY13" fmla="*/ 1476375 h 3411317"/>
                          <a:gd name="connsiteX14" fmla="*/ 1047762 w 4372338"/>
                          <a:gd name="connsiteY14" fmla="*/ 2028825 h 3411317"/>
                          <a:gd name="connsiteX15" fmla="*/ 609612 w 4372338"/>
                          <a:gd name="connsiteY15" fmla="*/ 2447925 h 3411317"/>
                          <a:gd name="connsiteX16" fmla="*/ 438162 w 4372338"/>
                          <a:gd name="connsiteY16" fmla="*/ 2867025 h 3411317"/>
                          <a:gd name="connsiteX17" fmla="*/ 800112 w 4372338"/>
                          <a:gd name="connsiteY17" fmla="*/ 2828925 h 3411317"/>
                          <a:gd name="connsiteX18" fmla="*/ 1038237 w 4372338"/>
                          <a:gd name="connsiteY18" fmla="*/ 2990850 h 3411317"/>
                          <a:gd name="connsiteX19" fmla="*/ 1362087 w 4372338"/>
                          <a:gd name="connsiteY19" fmla="*/ 2419350 h 3411317"/>
                          <a:gd name="connsiteX20" fmla="*/ 1552587 w 4372338"/>
                          <a:gd name="connsiteY20" fmla="*/ 1924050 h 3411317"/>
                          <a:gd name="connsiteX21" fmla="*/ 1771662 w 4372338"/>
                          <a:gd name="connsiteY21" fmla="*/ 2571750 h 3411317"/>
                          <a:gd name="connsiteX22" fmla="*/ 2000262 w 4372338"/>
                          <a:gd name="connsiteY22" fmla="*/ 2466975 h 3411317"/>
                          <a:gd name="connsiteX23" fmla="*/ 1838337 w 4372338"/>
                          <a:gd name="connsiteY23" fmla="*/ 2943225 h 3411317"/>
                          <a:gd name="connsiteX24" fmla="*/ 2019312 w 4372338"/>
                          <a:gd name="connsiteY24" fmla="*/ 3409950 h 3411317"/>
                          <a:gd name="connsiteX25" fmla="*/ 2352687 w 4372338"/>
                          <a:gd name="connsiteY25" fmla="*/ 2790825 h 3411317"/>
                          <a:gd name="connsiteX26" fmla="*/ 2609862 w 4372338"/>
                          <a:gd name="connsiteY26" fmla="*/ 2571750 h 3411317"/>
                          <a:gd name="connsiteX27" fmla="*/ 2686062 w 4372338"/>
                          <a:gd name="connsiteY27" fmla="*/ 2238375 h 3411317"/>
                          <a:gd name="connsiteX28" fmla="*/ 2771787 w 4372338"/>
                          <a:gd name="connsiteY28" fmla="*/ 2047875 h 3411317"/>
                          <a:gd name="connsiteX29" fmla="*/ 2905137 w 4372338"/>
                          <a:gd name="connsiteY29" fmla="*/ 2438400 h 3411317"/>
                          <a:gd name="connsiteX30" fmla="*/ 2962287 w 4372338"/>
                          <a:gd name="connsiteY30" fmla="*/ 2962275 h 3411317"/>
                          <a:gd name="connsiteX31" fmla="*/ 3381387 w 4372338"/>
                          <a:gd name="connsiteY31" fmla="*/ 2333625 h 3411317"/>
                          <a:gd name="connsiteX32" fmla="*/ 3267087 w 4372338"/>
                          <a:gd name="connsiteY32" fmla="*/ 1819275 h 3411317"/>
                          <a:gd name="connsiteX33" fmla="*/ 3724287 w 4372338"/>
                          <a:gd name="connsiteY33" fmla="*/ 1809750 h 3411317"/>
                          <a:gd name="connsiteX34" fmla="*/ 3543312 w 4372338"/>
                          <a:gd name="connsiteY34" fmla="*/ 1238250 h 3411317"/>
                          <a:gd name="connsiteX35" fmla="*/ 3429012 w 4372338"/>
                          <a:gd name="connsiteY35" fmla="*/ 904875 h 3411317"/>
                          <a:gd name="connsiteX36" fmla="*/ 3781437 w 4372338"/>
                          <a:gd name="connsiteY36" fmla="*/ 866775 h 3411317"/>
                          <a:gd name="connsiteX37" fmla="*/ 4371987 w 4372338"/>
                          <a:gd name="connsiteY37" fmla="*/ 647700 h 3411317"/>
                          <a:gd name="connsiteX38" fmla="*/ 3848112 w 4372338"/>
                          <a:gd name="connsiteY38" fmla="*/ 333375 h 3411317"/>
                          <a:gd name="connsiteX39" fmla="*/ 2686062 w 4372338"/>
                          <a:gd name="connsiteY39" fmla="*/ 200025 h 3411317"/>
                          <a:gd name="connsiteX40" fmla="*/ 2457462 w 4372338"/>
                          <a:gd name="connsiteY40" fmla="*/ 0 h 34113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4372338" h="3411317">
                            <a:moveTo>
                              <a:pt x="1933587" y="104775"/>
                            </a:moveTo>
                            <a:cubicBezTo>
                              <a:pt x="1928824" y="148431"/>
                              <a:pt x="1924062" y="192088"/>
                              <a:pt x="1847862" y="238125"/>
                            </a:cubicBezTo>
                            <a:cubicBezTo>
                              <a:pt x="1771662" y="284163"/>
                              <a:pt x="1476387" y="381000"/>
                              <a:pt x="1476387" y="381000"/>
                            </a:cubicBezTo>
                            <a:cubicBezTo>
                              <a:pt x="1301762" y="446087"/>
                              <a:pt x="998549" y="539750"/>
                              <a:pt x="800112" y="628650"/>
                            </a:cubicBezTo>
                            <a:cubicBezTo>
                              <a:pt x="601675" y="717550"/>
                              <a:pt x="419112" y="788988"/>
                              <a:pt x="285762" y="914400"/>
                            </a:cubicBezTo>
                            <a:cubicBezTo>
                              <a:pt x="152412" y="1039812"/>
                              <a:pt x="-1575" y="1284288"/>
                              <a:pt x="12" y="1381125"/>
                            </a:cubicBezTo>
                            <a:cubicBezTo>
                              <a:pt x="1599" y="1477962"/>
                              <a:pt x="185750" y="1519237"/>
                              <a:pt x="295287" y="1495425"/>
                            </a:cubicBezTo>
                            <a:cubicBezTo>
                              <a:pt x="404824" y="1471613"/>
                              <a:pt x="569925" y="1298575"/>
                              <a:pt x="657237" y="1238250"/>
                            </a:cubicBezTo>
                            <a:cubicBezTo>
                              <a:pt x="744549" y="1177925"/>
                              <a:pt x="822337" y="1074738"/>
                              <a:pt x="819162" y="1133475"/>
                            </a:cubicBezTo>
                            <a:cubicBezTo>
                              <a:pt x="815987" y="1192213"/>
                              <a:pt x="654062" y="1436687"/>
                              <a:pt x="638187" y="1590675"/>
                            </a:cubicBezTo>
                            <a:cubicBezTo>
                              <a:pt x="622312" y="1744663"/>
                              <a:pt x="650887" y="2016125"/>
                              <a:pt x="723912" y="2057400"/>
                            </a:cubicBezTo>
                            <a:cubicBezTo>
                              <a:pt x="796937" y="2098675"/>
                              <a:pt x="990612" y="1951037"/>
                              <a:pt x="1076337" y="1838325"/>
                            </a:cubicBezTo>
                            <a:cubicBezTo>
                              <a:pt x="1162062" y="1725613"/>
                              <a:pt x="1201750" y="1441450"/>
                              <a:pt x="1238262" y="1381125"/>
                            </a:cubicBezTo>
                            <a:cubicBezTo>
                              <a:pt x="1274774" y="1320800"/>
                              <a:pt x="1327162" y="1368425"/>
                              <a:pt x="1295412" y="1476375"/>
                            </a:cubicBezTo>
                            <a:cubicBezTo>
                              <a:pt x="1263662" y="1584325"/>
                              <a:pt x="1162062" y="1866900"/>
                              <a:pt x="1047762" y="2028825"/>
                            </a:cubicBezTo>
                            <a:cubicBezTo>
                              <a:pt x="933462" y="2190750"/>
                              <a:pt x="711212" y="2308225"/>
                              <a:pt x="609612" y="2447925"/>
                            </a:cubicBezTo>
                            <a:cubicBezTo>
                              <a:pt x="508012" y="2587625"/>
                              <a:pt x="406412" y="2803525"/>
                              <a:pt x="438162" y="2867025"/>
                            </a:cubicBezTo>
                            <a:cubicBezTo>
                              <a:pt x="469912" y="2930525"/>
                              <a:pt x="700100" y="2808288"/>
                              <a:pt x="800112" y="2828925"/>
                            </a:cubicBezTo>
                            <a:cubicBezTo>
                              <a:pt x="900124" y="2849562"/>
                              <a:pt x="944574" y="3059113"/>
                              <a:pt x="1038237" y="2990850"/>
                            </a:cubicBezTo>
                            <a:cubicBezTo>
                              <a:pt x="1131899" y="2922588"/>
                              <a:pt x="1276362" y="2597150"/>
                              <a:pt x="1362087" y="2419350"/>
                            </a:cubicBezTo>
                            <a:cubicBezTo>
                              <a:pt x="1447812" y="2241550"/>
                              <a:pt x="1484324" y="1898650"/>
                              <a:pt x="1552587" y="1924050"/>
                            </a:cubicBezTo>
                            <a:cubicBezTo>
                              <a:pt x="1620849" y="1949450"/>
                              <a:pt x="1697050" y="2481263"/>
                              <a:pt x="1771662" y="2571750"/>
                            </a:cubicBezTo>
                            <a:cubicBezTo>
                              <a:pt x="1846274" y="2662237"/>
                              <a:pt x="1989149" y="2405062"/>
                              <a:pt x="2000262" y="2466975"/>
                            </a:cubicBezTo>
                            <a:cubicBezTo>
                              <a:pt x="2011375" y="2528888"/>
                              <a:pt x="1835162" y="2786063"/>
                              <a:pt x="1838337" y="2943225"/>
                            </a:cubicBezTo>
                            <a:cubicBezTo>
                              <a:pt x="1841512" y="3100387"/>
                              <a:pt x="1933587" y="3435350"/>
                              <a:pt x="2019312" y="3409950"/>
                            </a:cubicBezTo>
                            <a:cubicBezTo>
                              <a:pt x="2105037" y="3384550"/>
                              <a:pt x="2254262" y="2930525"/>
                              <a:pt x="2352687" y="2790825"/>
                            </a:cubicBezTo>
                            <a:cubicBezTo>
                              <a:pt x="2451112" y="2651125"/>
                              <a:pt x="2554300" y="2663825"/>
                              <a:pt x="2609862" y="2571750"/>
                            </a:cubicBezTo>
                            <a:cubicBezTo>
                              <a:pt x="2665425" y="2479675"/>
                              <a:pt x="2659075" y="2325688"/>
                              <a:pt x="2686062" y="2238375"/>
                            </a:cubicBezTo>
                            <a:cubicBezTo>
                              <a:pt x="2713050" y="2151063"/>
                              <a:pt x="2735275" y="2014538"/>
                              <a:pt x="2771787" y="2047875"/>
                            </a:cubicBezTo>
                            <a:cubicBezTo>
                              <a:pt x="2808300" y="2081213"/>
                              <a:pt x="2873387" y="2286000"/>
                              <a:pt x="2905137" y="2438400"/>
                            </a:cubicBezTo>
                            <a:cubicBezTo>
                              <a:pt x="2936887" y="2590800"/>
                              <a:pt x="2882912" y="2979737"/>
                              <a:pt x="2962287" y="2962275"/>
                            </a:cubicBezTo>
                            <a:cubicBezTo>
                              <a:pt x="3041662" y="2944813"/>
                              <a:pt x="3330587" y="2524125"/>
                              <a:pt x="3381387" y="2333625"/>
                            </a:cubicBezTo>
                            <a:cubicBezTo>
                              <a:pt x="3432187" y="2143125"/>
                              <a:pt x="3209937" y="1906587"/>
                              <a:pt x="3267087" y="1819275"/>
                            </a:cubicBezTo>
                            <a:cubicBezTo>
                              <a:pt x="3324237" y="1731963"/>
                              <a:pt x="3678250" y="1906588"/>
                              <a:pt x="3724287" y="1809750"/>
                            </a:cubicBezTo>
                            <a:cubicBezTo>
                              <a:pt x="3770325" y="1712913"/>
                              <a:pt x="3592524" y="1389062"/>
                              <a:pt x="3543312" y="1238250"/>
                            </a:cubicBezTo>
                            <a:cubicBezTo>
                              <a:pt x="3494100" y="1087438"/>
                              <a:pt x="3389324" y="966788"/>
                              <a:pt x="3429012" y="904875"/>
                            </a:cubicBezTo>
                            <a:cubicBezTo>
                              <a:pt x="3468700" y="842962"/>
                              <a:pt x="3624275" y="909638"/>
                              <a:pt x="3781437" y="866775"/>
                            </a:cubicBezTo>
                            <a:cubicBezTo>
                              <a:pt x="3938600" y="823913"/>
                              <a:pt x="4360875" y="736600"/>
                              <a:pt x="4371987" y="647700"/>
                            </a:cubicBezTo>
                            <a:cubicBezTo>
                              <a:pt x="4383099" y="558800"/>
                              <a:pt x="4129099" y="407987"/>
                              <a:pt x="3848112" y="333375"/>
                            </a:cubicBezTo>
                            <a:cubicBezTo>
                              <a:pt x="3567125" y="258763"/>
                              <a:pt x="2917837" y="255587"/>
                              <a:pt x="2686062" y="200025"/>
                            </a:cubicBezTo>
                            <a:cubicBezTo>
                              <a:pt x="2454287" y="144463"/>
                              <a:pt x="2495562" y="33337"/>
                              <a:pt x="2457462" y="0"/>
                            </a:cubicBez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softEdge rad="63500"/>
                      </a:effectLst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  <p:sp>
                    <p:nvSpPr>
                      <p:cNvPr id="21" name="Freeform 20">
                        <a:extLst>
                          <a:ext uri="{FF2B5EF4-FFF2-40B4-BE49-F238E27FC236}">
                            <a16:creationId xmlns:a16="http://schemas.microsoft.com/office/drawing/2014/main" id="{6047735E-17CB-FA46-8C04-281F6980D1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45003" y="2069054"/>
                        <a:ext cx="3893044" cy="3330663"/>
                      </a:xfrm>
                      <a:custGeom>
                        <a:avLst/>
                        <a:gdLst>
                          <a:gd name="connsiteX0" fmla="*/ 1839223 w 3889976"/>
                          <a:gd name="connsiteY0" fmla="*/ 0 h 3330366"/>
                          <a:gd name="connsiteX1" fmla="*/ 1820173 w 3889976"/>
                          <a:gd name="connsiteY1" fmla="*/ 400050 h 3330366"/>
                          <a:gd name="connsiteX2" fmla="*/ 1715398 w 3889976"/>
                          <a:gd name="connsiteY2" fmla="*/ 581025 h 3330366"/>
                          <a:gd name="connsiteX3" fmla="*/ 1086748 w 3889976"/>
                          <a:gd name="connsiteY3" fmla="*/ 771525 h 3330366"/>
                          <a:gd name="connsiteX4" fmla="*/ 458098 w 3889976"/>
                          <a:gd name="connsiteY4" fmla="*/ 1143000 h 3330366"/>
                          <a:gd name="connsiteX5" fmla="*/ 898 w 3889976"/>
                          <a:gd name="connsiteY5" fmla="*/ 1504950 h 3330366"/>
                          <a:gd name="connsiteX6" fmla="*/ 353323 w 3889976"/>
                          <a:gd name="connsiteY6" fmla="*/ 1314450 h 3330366"/>
                          <a:gd name="connsiteX7" fmla="*/ 772423 w 3889976"/>
                          <a:gd name="connsiteY7" fmla="*/ 1028700 h 3330366"/>
                          <a:gd name="connsiteX8" fmla="*/ 1020073 w 3889976"/>
                          <a:gd name="connsiteY8" fmla="*/ 942975 h 3330366"/>
                          <a:gd name="connsiteX9" fmla="*/ 943873 w 3889976"/>
                          <a:gd name="connsiteY9" fmla="*/ 1257300 h 3330366"/>
                          <a:gd name="connsiteX10" fmla="*/ 762898 w 3889976"/>
                          <a:gd name="connsiteY10" fmla="*/ 1562100 h 3330366"/>
                          <a:gd name="connsiteX11" fmla="*/ 715273 w 3889976"/>
                          <a:gd name="connsiteY11" fmla="*/ 1981200 h 3330366"/>
                          <a:gd name="connsiteX12" fmla="*/ 943873 w 3889976"/>
                          <a:gd name="connsiteY12" fmla="*/ 1476375 h 3330366"/>
                          <a:gd name="connsiteX13" fmla="*/ 1181998 w 3889976"/>
                          <a:gd name="connsiteY13" fmla="*/ 1028700 h 3330366"/>
                          <a:gd name="connsiteX14" fmla="*/ 1324873 w 3889976"/>
                          <a:gd name="connsiteY14" fmla="*/ 914400 h 3330366"/>
                          <a:gd name="connsiteX15" fmla="*/ 1791598 w 3889976"/>
                          <a:gd name="connsiteY15" fmla="*/ 714375 h 3330366"/>
                          <a:gd name="connsiteX16" fmla="*/ 1639198 w 3889976"/>
                          <a:gd name="connsiteY16" fmla="*/ 952500 h 3330366"/>
                          <a:gd name="connsiteX17" fmla="*/ 1334398 w 3889976"/>
                          <a:gd name="connsiteY17" fmla="*/ 1362075 h 3330366"/>
                          <a:gd name="connsiteX18" fmla="*/ 1258198 w 3889976"/>
                          <a:gd name="connsiteY18" fmla="*/ 1819275 h 3330366"/>
                          <a:gd name="connsiteX19" fmla="*/ 943873 w 3889976"/>
                          <a:gd name="connsiteY19" fmla="*/ 2324100 h 3330366"/>
                          <a:gd name="connsiteX20" fmla="*/ 553348 w 3889976"/>
                          <a:gd name="connsiteY20" fmla="*/ 2771775 h 3330366"/>
                          <a:gd name="connsiteX21" fmla="*/ 905773 w 3889976"/>
                          <a:gd name="connsiteY21" fmla="*/ 2476500 h 3330366"/>
                          <a:gd name="connsiteX22" fmla="*/ 1048648 w 3889976"/>
                          <a:gd name="connsiteY22" fmla="*/ 2324100 h 3330366"/>
                          <a:gd name="connsiteX23" fmla="*/ 896248 w 3889976"/>
                          <a:gd name="connsiteY23" fmla="*/ 2752725 h 3330366"/>
                          <a:gd name="connsiteX24" fmla="*/ 1134373 w 3889976"/>
                          <a:gd name="connsiteY24" fmla="*/ 2295525 h 3330366"/>
                          <a:gd name="connsiteX25" fmla="*/ 1353448 w 3889976"/>
                          <a:gd name="connsiteY25" fmla="*/ 1790700 h 3330366"/>
                          <a:gd name="connsiteX26" fmla="*/ 1429648 w 3889976"/>
                          <a:gd name="connsiteY26" fmla="*/ 1352550 h 3330366"/>
                          <a:gd name="connsiteX27" fmla="*/ 1505848 w 3889976"/>
                          <a:gd name="connsiteY27" fmla="*/ 1390650 h 3330366"/>
                          <a:gd name="connsiteX28" fmla="*/ 1477273 w 3889976"/>
                          <a:gd name="connsiteY28" fmla="*/ 1781175 h 3330366"/>
                          <a:gd name="connsiteX29" fmla="*/ 1572523 w 3889976"/>
                          <a:gd name="connsiteY29" fmla="*/ 2047875 h 3330366"/>
                          <a:gd name="connsiteX30" fmla="*/ 1810648 w 3889976"/>
                          <a:gd name="connsiteY30" fmla="*/ 2514600 h 3330366"/>
                          <a:gd name="connsiteX31" fmla="*/ 1848748 w 3889976"/>
                          <a:gd name="connsiteY31" fmla="*/ 2419350 h 3330366"/>
                          <a:gd name="connsiteX32" fmla="*/ 1601098 w 3889976"/>
                          <a:gd name="connsiteY32" fmla="*/ 1885950 h 3330366"/>
                          <a:gd name="connsiteX33" fmla="*/ 1591573 w 3889976"/>
                          <a:gd name="connsiteY33" fmla="*/ 1381125 h 3330366"/>
                          <a:gd name="connsiteX34" fmla="*/ 1848748 w 3889976"/>
                          <a:gd name="connsiteY34" fmla="*/ 809625 h 3330366"/>
                          <a:gd name="connsiteX35" fmla="*/ 2010673 w 3889976"/>
                          <a:gd name="connsiteY35" fmla="*/ 1133475 h 3330366"/>
                          <a:gd name="connsiteX36" fmla="*/ 1867798 w 3889976"/>
                          <a:gd name="connsiteY36" fmla="*/ 1590675 h 3330366"/>
                          <a:gd name="connsiteX37" fmla="*/ 1972573 w 3889976"/>
                          <a:gd name="connsiteY37" fmla="*/ 2133600 h 3330366"/>
                          <a:gd name="connsiteX38" fmla="*/ 1924948 w 3889976"/>
                          <a:gd name="connsiteY38" fmla="*/ 2809875 h 3330366"/>
                          <a:gd name="connsiteX39" fmla="*/ 1791598 w 3889976"/>
                          <a:gd name="connsiteY39" fmla="*/ 3286125 h 3330366"/>
                          <a:gd name="connsiteX40" fmla="*/ 1953523 w 3889976"/>
                          <a:gd name="connsiteY40" fmla="*/ 3190875 h 3330366"/>
                          <a:gd name="connsiteX41" fmla="*/ 2067823 w 3889976"/>
                          <a:gd name="connsiteY41" fmla="*/ 2238375 h 3330366"/>
                          <a:gd name="connsiteX42" fmla="*/ 2001148 w 3889976"/>
                          <a:gd name="connsiteY42" fmla="*/ 1762125 h 3330366"/>
                          <a:gd name="connsiteX43" fmla="*/ 2172598 w 3889976"/>
                          <a:gd name="connsiteY43" fmla="*/ 2095500 h 3330366"/>
                          <a:gd name="connsiteX44" fmla="*/ 2220223 w 3889976"/>
                          <a:gd name="connsiteY44" fmla="*/ 2638425 h 3330366"/>
                          <a:gd name="connsiteX45" fmla="*/ 2344048 w 3889976"/>
                          <a:gd name="connsiteY45" fmla="*/ 2447925 h 3330366"/>
                          <a:gd name="connsiteX46" fmla="*/ 2077348 w 3889976"/>
                          <a:gd name="connsiteY46" fmla="*/ 1676400 h 3330366"/>
                          <a:gd name="connsiteX47" fmla="*/ 2077348 w 3889976"/>
                          <a:gd name="connsiteY47" fmla="*/ 1266825 h 3330366"/>
                          <a:gd name="connsiteX48" fmla="*/ 2324998 w 3889976"/>
                          <a:gd name="connsiteY48" fmla="*/ 1295400 h 3330366"/>
                          <a:gd name="connsiteX49" fmla="*/ 2486923 w 3889976"/>
                          <a:gd name="connsiteY49" fmla="*/ 1628775 h 3330366"/>
                          <a:gd name="connsiteX50" fmla="*/ 2439298 w 3889976"/>
                          <a:gd name="connsiteY50" fmla="*/ 1895475 h 3330366"/>
                          <a:gd name="connsiteX51" fmla="*/ 2458348 w 3889976"/>
                          <a:gd name="connsiteY51" fmla="*/ 2247900 h 3330366"/>
                          <a:gd name="connsiteX52" fmla="*/ 2534548 w 3889976"/>
                          <a:gd name="connsiteY52" fmla="*/ 1914525 h 3330366"/>
                          <a:gd name="connsiteX53" fmla="*/ 2610748 w 3889976"/>
                          <a:gd name="connsiteY53" fmla="*/ 1743075 h 3330366"/>
                          <a:gd name="connsiteX54" fmla="*/ 2705998 w 3889976"/>
                          <a:gd name="connsiteY54" fmla="*/ 2028825 h 3330366"/>
                          <a:gd name="connsiteX55" fmla="*/ 2877448 w 3889976"/>
                          <a:gd name="connsiteY55" fmla="*/ 2352675 h 3330366"/>
                          <a:gd name="connsiteX56" fmla="*/ 2877448 w 3889976"/>
                          <a:gd name="connsiteY56" fmla="*/ 2771775 h 3330366"/>
                          <a:gd name="connsiteX57" fmla="*/ 2972698 w 3889976"/>
                          <a:gd name="connsiteY57" fmla="*/ 2381250 h 3330366"/>
                          <a:gd name="connsiteX58" fmla="*/ 2848873 w 3889976"/>
                          <a:gd name="connsiteY58" fmla="*/ 1990725 h 3330366"/>
                          <a:gd name="connsiteX59" fmla="*/ 2658373 w 3889976"/>
                          <a:gd name="connsiteY59" fmla="*/ 1647825 h 3330366"/>
                          <a:gd name="connsiteX60" fmla="*/ 2439298 w 3889976"/>
                          <a:gd name="connsiteY60" fmla="*/ 1304925 h 3330366"/>
                          <a:gd name="connsiteX61" fmla="*/ 2239273 w 3889976"/>
                          <a:gd name="connsiteY61" fmla="*/ 1133475 h 3330366"/>
                          <a:gd name="connsiteX62" fmla="*/ 2582173 w 3889976"/>
                          <a:gd name="connsiteY62" fmla="*/ 1133475 h 3330366"/>
                          <a:gd name="connsiteX63" fmla="*/ 2925073 w 3889976"/>
                          <a:gd name="connsiteY63" fmla="*/ 1400175 h 3330366"/>
                          <a:gd name="connsiteX64" fmla="*/ 3172723 w 3889976"/>
                          <a:gd name="connsiteY64" fmla="*/ 1724025 h 3330366"/>
                          <a:gd name="connsiteX65" fmla="*/ 3287023 w 3889976"/>
                          <a:gd name="connsiteY65" fmla="*/ 1838325 h 3330366"/>
                          <a:gd name="connsiteX66" fmla="*/ 3086998 w 3889976"/>
                          <a:gd name="connsiteY66" fmla="*/ 1381125 h 3330366"/>
                          <a:gd name="connsiteX67" fmla="*/ 2753623 w 3889976"/>
                          <a:gd name="connsiteY67" fmla="*/ 1076325 h 3330366"/>
                          <a:gd name="connsiteX68" fmla="*/ 2344048 w 3889976"/>
                          <a:gd name="connsiteY68" fmla="*/ 952500 h 3330366"/>
                          <a:gd name="connsiteX69" fmla="*/ 2105923 w 3889976"/>
                          <a:gd name="connsiteY69" fmla="*/ 895350 h 3330366"/>
                          <a:gd name="connsiteX70" fmla="*/ 2029723 w 3889976"/>
                          <a:gd name="connsiteY70" fmla="*/ 704850 h 3330366"/>
                          <a:gd name="connsiteX71" fmla="*/ 2363098 w 3889976"/>
                          <a:gd name="connsiteY71" fmla="*/ 647700 h 3330366"/>
                          <a:gd name="connsiteX72" fmla="*/ 2820298 w 3889976"/>
                          <a:gd name="connsiteY72" fmla="*/ 723900 h 3330366"/>
                          <a:gd name="connsiteX73" fmla="*/ 3125098 w 3889976"/>
                          <a:gd name="connsiteY73" fmla="*/ 952500 h 3330366"/>
                          <a:gd name="connsiteX74" fmla="*/ 3115573 w 3889976"/>
                          <a:gd name="connsiteY74" fmla="*/ 800100 h 3330366"/>
                          <a:gd name="connsiteX75" fmla="*/ 3448948 w 3889976"/>
                          <a:gd name="connsiteY75" fmla="*/ 819150 h 3330366"/>
                          <a:gd name="connsiteX76" fmla="*/ 3887098 w 3889976"/>
                          <a:gd name="connsiteY76" fmla="*/ 790575 h 3330366"/>
                          <a:gd name="connsiteX77" fmla="*/ 3610873 w 3889976"/>
                          <a:gd name="connsiteY77" fmla="*/ 723900 h 3330366"/>
                          <a:gd name="connsiteX78" fmla="*/ 3077473 w 3889976"/>
                          <a:gd name="connsiteY78" fmla="*/ 647700 h 3330366"/>
                          <a:gd name="connsiteX79" fmla="*/ 2534548 w 3889976"/>
                          <a:gd name="connsiteY79" fmla="*/ 514350 h 3330366"/>
                          <a:gd name="connsiteX80" fmla="*/ 2248798 w 3889976"/>
                          <a:gd name="connsiteY80" fmla="*/ 457200 h 3330366"/>
                          <a:gd name="connsiteX81" fmla="*/ 2210698 w 3889976"/>
                          <a:gd name="connsiteY81" fmla="*/ 28575 h 33303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</a:cxnLst>
                        <a:rect l="l" t="t" r="r" b="b"/>
                        <a:pathLst>
                          <a:path w="3889976" h="3330366">
                            <a:moveTo>
                              <a:pt x="1839223" y="0"/>
                            </a:moveTo>
                            <a:cubicBezTo>
                              <a:pt x="1840016" y="151606"/>
                              <a:pt x="1840810" y="303213"/>
                              <a:pt x="1820173" y="400050"/>
                            </a:cubicBezTo>
                            <a:cubicBezTo>
                              <a:pt x="1799536" y="496887"/>
                              <a:pt x="1837635" y="519113"/>
                              <a:pt x="1715398" y="581025"/>
                            </a:cubicBezTo>
                            <a:cubicBezTo>
                              <a:pt x="1593160" y="642938"/>
                              <a:pt x="1296298" y="677863"/>
                              <a:pt x="1086748" y="771525"/>
                            </a:cubicBezTo>
                            <a:cubicBezTo>
                              <a:pt x="877198" y="865187"/>
                              <a:pt x="639073" y="1020763"/>
                              <a:pt x="458098" y="1143000"/>
                            </a:cubicBezTo>
                            <a:cubicBezTo>
                              <a:pt x="277123" y="1265238"/>
                              <a:pt x="18360" y="1476375"/>
                              <a:pt x="898" y="1504950"/>
                            </a:cubicBezTo>
                            <a:cubicBezTo>
                              <a:pt x="-16564" y="1533525"/>
                              <a:pt x="224735" y="1393825"/>
                              <a:pt x="353323" y="1314450"/>
                            </a:cubicBezTo>
                            <a:cubicBezTo>
                              <a:pt x="481911" y="1235075"/>
                              <a:pt x="661298" y="1090612"/>
                              <a:pt x="772423" y="1028700"/>
                            </a:cubicBezTo>
                            <a:cubicBezTo>
                              <a:pt x="883548" y="966788"/>
                              <a:pt x="991498" y="904875"/>
                              <a:pt x="1020073" y="942975"/>
                            </a:cubicBezTo>
                            <a:cubicBezTo>
                              <a:pt x="1048648" y="981075"/>
                              <a:pt x="986735" y="1154113"/>
                              <a:pt x="943873" y="1257300"/>
                            </a:cubicBezTo>
                            <a:cubicBezTo>
                              <a:pt x="901011" y="1360487"/>
                              <a:pt x="800998" y="1441450"/>
                              <a:pt x="762898" y="1562100"/>
                            </a:cubicBezTo>
                            <a:cubicBezTo>
                              <a:pt x="724798" y="1682750"/>
                              <a:pt x="685111" y="1995487"/>
                              <a:pt x="715273" y="1981200"/>
                            </a:cubicBezTo>
                            <a:cubicBezTo>
                              <a:pt x="745435" y="1966913"/>
                              <a:pt x="866086" y="1635125"/>
                              <a:pt x="943873" y="1476375"/>
                            </a:cubicBezTo>
                            <a:cubicBezTo>
                              <a:pt x="1021660" y="1317625"/>
                              <a:pt x="1118498" y="1122363"/>
                              <a:pt x="1181998" y="1028700"/>
                            </a:cubicBezTo>
                            <a:cubicBezTo>
                              <a:pt x="1245498" y="935037"/>
                              <a:pt x="1223273" y="966788"/>
                              <a:pt x="1324873" y="914400"/>
                            </a:cubicBezTo>
                            <a:cubicBezTo>
                              <a:pt x="1426473" y="862013"/>
                              <a:pt x="1739211" y="708025"/>
                              <a:pt x="1791598" y="714375"/>
                            </a:cubicBezTo>
                            <a:cubicBezTo>
                              <a:pt x="1843985" y="720725"/>
                              <a:pt x="1715398" y="844550"/>
                              <a:pt x="1639198" y="952500"/>
                            </a:cubicBezTo>
                            <a:cubicBezTo>
                              <a:pt x="1562998" y="1060450"/>
                              <a:pt x="1397898" y="1217613"/>
                              <a:pt x="1334398" y="1362075"/>
                            </a:cubicBezTo>
                            <a:cubicBezTo>
                              <a:pt x="1270898" y="1506537"/>
                              <a:pt x="1323285" y="1658938"/>
                              <a:pt x="1258198" y="1819275"/>
                            </a:cubicBezTo>
                            <a:cubicBezTo>
                              <a:pt x="1193111" y="1979612"/>
                              <a:pt x="1061348" y="2165350"/>
                              <a:pt x="943873" y="2324100"/>
                            </a:cubicBezTo>
                            <a:cubicBezTo>
                              <a:pt x="826398" y="2482850"/>
                              <a:pt x="559698" y="2746375"/>
                              <a:pt x="553348" y="2771775"/>
                            </a:cubicBezTo>
                            <a:cubicBezTo>
                              <a:pt x="546998" y="2797175"/>
                              <a:pt x="823223" y="2551112"/>
                              <a:pt x="905773" y="2476500"/>
                            </a:cubicBezTo>
                            <a:cubicBezTo>
                              <a:pt x="988323" y="2401888"/>
                              <a:pt x="1050235" y="2278063"/>
                              <a:pt x="1048648" y="2324100"/>
                            </a:cubicBezTo>
                            <a:cubicBezTo>
                              <a:pt x="1047061" y="2370137"/>
                              <a:pt x="881960" y="2757488"/>
                              <a:pt x="896248" y="2752725"/>
                            </a:cubicBezTo>
                            <a:cubicBezTo>
                              <a:pt x="910536" y="2747962"/>
                              <a:pt x="1058173" y="2455863"/>
                              <a:pt x="1134373" y="2295525"/>
                            </a:cubicBezTo>
                            <a:cubicBezTo>
                              <a:pt x="1210573" y="2135188"/>
                              <a:pt x="1304236" y="1947862"/>
                              <a:pt x="1353448" y="1790700"/>
                            </a:cubicBezTo>
                            <a:cubicBezTo>
                              <a:pt x="1402660" y="1633538"/>
                              <a:pt x="1404248" y="1419225"/>
                              <a:pt x="1429648" y="1352550"/>
                            </a:cubicBezTo>
                            <a:cubicBezTo>
                              <a:pt x="1455048" y="1285875"/>
                              <a:pt x="1497910" y="1319213"/>
                              <a:pt x="1505848" y="1390650"/>
                            </a:cubicBezTo>
                            <a:cubicBezTo>
                              <a:pt x="1513785" y="1462088"/>
                              <a:pt x="1466160" y="1671638"/>
                              <a:pt x="1477273" y="1781175"/>
                            </a:cubicBezTo>
                            <a:cubicBezTo>
                              <a:pt x="1488385" y="1890713"/>
                              <a:pt x="1516961" y="1925638"/>
                              <a:pt x="1572523" y="2047875"/>
                            </a:cubicBezTo>
                            <a:cubicBezTo>
                              <a:pt x="1628085" y="2170112"/>
                              <a:pt x="1764611" y="2452688"/>
                              <a:pt x="1810648" y="2514600"/>
                            </a:cubicBezTo>
                            <a:cubicBezTo>
                              <a:pt x="1856685" y="2576512"/>
                              <a:pt x="1883673" y="2524125"/>
                              <a:pt x="1848748" y="2419350"/>
                            </a:cubicBezTo>
                            <a:cubicBezTo>
                              <a:pt x="1813823" y="2314575"/>
                              <a:pt x="1643961" y="2058988"/>
                              <a:pt x="1601098" y="1885950"/>
                            </a:cubicBezTo>
                            <a:cubicBezTo>
                              <a:pt x="1558235" y="1712912"/>
                              <a:pt x="1550298" y="1560513"/>
                              <a:pt x="1591573" y="1381125"/>
                            </a:cubicBezTo>
                            <a:cubicBezTo>
                              <a:pt x="1632848" y="1201738"/>
                              <a:pt x="1778898" y="850900"/>
                              <a:pt x="1848748" y="809625"/>
                            </a:cubicBezTo>
                            <a:cubicBezTo>
                              <a:pt x="1918598" y="768350"/>
                              <a:pt x="2007498" y="1003300"/>
                              <a:pt x="2010673" y="1133475"/>
                            </a:cubicBezTo>
                            <a:cubicBezTo>
                              <a:pt x="2013848" y="1263650"/>
                              <a:pt x="1874148" y="1423988"/>
                              <a:pt x="1867798" y="1590675"/>
                            </a:cubicBezTo>
                            <a:cubicBezTo>
                              <a:pt x="1861448" y="1757363"/>
                              <a:pt x="1963048" y="1930400"/>
                              <a:pt x="1972573" y="2133600"/>
                            </a:cubicBezTo>
                            <a:cubicBezTo>
                              <a:pt x="1982098" y="2336800"/>
                              <a:pt x="1955111" y="2617787"/>
                              <a:pt x="1924948" y="2809875"/>
                            </a:cubicBezTo>
                            <a:cubicBezTo>
                              <a:pt x="1894785" y="3001963"/>
                              <a:pt x="1786836" y="3222625"/>
                              <a:pt x="1791598" y="3286125"/>
                            </a:cubicBezTo>
                            <a:cubicBezTo>
                              <a:pt x="1796360" y="3349625"/>
                              <a:pt x="1907486" y="3365500"/>
                              <a:pt x="1953523" y="3190875"/>
                            </a:cubicBezTo>
                            <a:cubicBezTo>
                              <a:pt x="1999560" y="3016250"/>
                              <a:pt x="2059886" y="2476500"/>
                              <a:pt x="2067823" y="2238375"/>
                            </a:cubicBezTo>
                            <a:cubicBezTo>
                              <a:pt x="2075761" y="2000250"/>
                              <a:pt x="1983686" y="1785937"/>
                              <a:pt x="2001148" y="1762125"/>
                            </a:cubicBezTo>
                            <a:cubicBezTo>
                              <a:pt x="2018610" y="1738313"/>
                              <a:pt x="2136086" y="1949450"/>
                              <a:pt x="2172598" y="2095500"/>
                            </a:cubicBezTo>
                            <a:cubicBezTo>
                              <a:pt x="2209111" y="2241550"/>
                              <a:pt x="2191648" y="2579688"/>
                              <a:pt x="2220223" y="2638425"/>
                            </a:cubicBezTo>
                            <a:cubicBezTo>
                              <a:pt x="2248798" y="2697162"/>
                              <a:pt x="2367861" y="2608263"/>
                              <a:pt x="2344048" y="2447925"/>
                            </a:cubicBezTo>
                            <a:cubicBezTo>
                              <a:pt x="2320236" y="2287588"/>
                              <a:pt x="2121798" y="1873250"/>
                              <a:pt x="2077348" y="1676400"/>
                            </a:cubicBezTo>
                            <a:cubicBezTo>
                              <a:pt x="2032898" y="1479550"/>
                              <a:pt x="2036073" y="1330325"/>
                              <a:pt x="2077348" y="1266825"/>
                            </a:cubicBezTo>
                            <a:cubicBezTo>
                              <a:pt x="2118623" y="1203325"/>
                              <a:pt x="2256736" y="1235075"/>
                              <a:pt x="2324998" y="1295400"/>
                            </a:cubicBezTo>
                            <a:cubicBezTo>
                              <a:pt x="2393260" y="1355725"/>
                              <a:pt x="2467873" y="1528763"/>
                              <a:pt x="2486923" y="1628775"/>
                            </a:cubicBezTo>
                            <a:cubicBezTo>
                              <a:pt x="2505973" y="1728788"/>
                              <a:pt x="2444060" y="1792288"/>
                              <a:pt x="2439298" y="1895475"/>
                            </a:cubicBezTo>
                            <a:cubicBezTo>
                              <a:pt x="2434536" y="1998662"/>
                              <a:pt x="2442473" y="2244725"/>
                              <a:pt x="2458348" y="2247900"/>
                            </a:cubicBezTo>
                            <a:cubicBezTo>
                              <a:pt x="2474223" y="2251075"/>
                              <a:pt x="2509148" y="1998663"/>
                              <a:pt x="2534548" y="1914525"/>
                            </a:cubicBezTo>
                            <a:cubicBezTo>
                              <a:pt x="2559948" y="1830388"/>
                              <a:pt x="2582173" y="1724025"/>
                              <a:pt x="2610748" y="1743075"/>
                            </a:cubicBezTo>
                            <a:cubicBezTo>
                              <a:pt x="2639323" y="1762125"/>
                              <a:pt x="2661548" y="1927225"/>
                              <a:pt x="2705998" y="2028825"/>
                            </a:cubicBezTo>
                            <a:cubicBezTo>
                              <a:pt x="2750448" y="2130425"/>
                              <a:pt x="2848873" y="2228850"/>
                              <a:pt x="2877448" y="2352675"/>
                            </a:cubicBezTo>
                            <a:cubicBezTo>
                              <a:pt x="2906023" y="2476500"/>
                              <a:pt x="2861573" y="2767013"/>
                              <a:pt x="2877448" y="2771775"/>
                            </a:cubicBezTo>
                            <a:cubicBezTo>
                              <a:pt x="2893323" y="2776537"/>
                              <a:pt x="2977461" y="2511425"/>
                              <a:pt x="2972698" y="2381250"/>
                            </a:cubicBezTo>
                            <a:cubicBezTo>
                              <a:pt x="2967936" y="2251075"/>
                              <a:pt x="2901260" y="2112962"/>
                              <a:pt x="2848873" y="1990725"/>
                            </a:cubicBezTo>
                            <a:cubicBezTo>
                              <a:pt x="2796486" y="1868488"/>
                              <a:pt x="2726635" y="1762125"/>
                              <a:pt x="2658373" y="1647825"/>
                            </a:cubicBezTo>
                            <a:cubicBezTo>
                              <a:pt x="2590111" y="1533525"/>
                              <a:pt x="2509148" y="1390650"/>
                              <a:pt x="2439298" y="1304925"/>
                            </a:cubicBezTo>
                            <a:cubicBezTo>
                              <a:pt x="2369448" y="1219200"/>
                              <a:pt x="2215461" y="1162050"/>
                              <a:pt x="2239273" y="1133475"/>
                            </a:cubicBezTo>
                            <a:cubicBezTo>
                              <a:pt x="2263085" y="1104900"/>
                              <a:pt x="2467873" y="1089025"/>
                              <a:pt x="2582173" y="1133475"/>
                            </a:cubicBezTo>
                            <a:cubicBezTo>
                              <a:pt x="2696473" y="1177925"/>
                              <a:pt x="2826648" y="1301750"/>
                              <a:pt x="2925073" y="1400175"/>
                            </a:cubicBezTo>
                            <a:cubicBezTo>
                              <a:pt x="3023498" y="1498600"/>
                              <a:pt x="3112398" y="1651000"/>
                              <a:pt x="3172723" y="1724025"/>
                            </a:cubicBezTo>
                            <a:cubicBezTo>
                              <a:pt x="3233048" y="1797050"/>
                              <a:pt x="3301311" y="1895475"/>
                              <a:pt x="3287023" y="1838325"/>
                            </a:cubicBezTo>
                            <a:cubicBezTo>
                              <a:pt x="3272736" y="1781175"/>
                              <a:pt x="3175898" y="1508125"/>
                              <a:pt x="3086998" y="1381125"/>
                            </a:cubicBezTo>
                            <a:cubicBezTo>
                              <a:pt x="2998098" y="1254125"/>
                              <a:pt x="2877448" y="1147763"/>
                              <a:pt x="2753623" y="1076325"/>
                            </a:cubicBezTo>
                            <a:cubicBezTo>
                              <a:pt x="2629798" y="1004888"/>
                              <a:pt x="2451998" y="982662"/>
                              <a:pt x="2344048" y="952500"/>
                            </a:cubicBezTo>
                            <a:cubicBezTo>
                              <a:pt x="2236098" y="922338"/>
                              <a:pt x="2158310" y="936625"/>
                              <a:pt x="2105923" y="895350"/>
                            </a:cubicBezTo>
                            <a:cubicBezTo>
                              <a:pt x="2053536" y="854075"/>
                              <a:pt x="1986861" y="746125"/>
                              <a:pt x="2029723" y="704850"/>
                            </a:cubicBezTo>
                            <a:cubicBezTo>
                              <a:pt x="2072585" y="663575"/>
                              <a:pt x="2231336" y="644525"/>
                              <a:pt x="2363098" y="647700"/>
                            </a:cubicBezTo>
                            <a:cubicBezTo>
                              <a:pt x="2494860" y="650875"/>
                              <a:pt x="2693298" y="673100"/>
                              <a:pt x="2820298" y="723900"/>
                            </a:cubicBezTo>
                            <a:cubicBezTo>
                              <a:pt x="2947298" y="774700"/>
                              <a:pt x="3075886" y="939800"/>
                              <a:pt x="3125098" y="952500"/>
                            </a:cubicBezTo>
                            <a:cubicBezTo>
                              <a:pt x="3174310" y="965200"/>
                              <a:pt x="3061598" y="822325"/>
                              <a:pt x="3115573" y="800100"/>
                            </a:cubicBezTo>
                            <a:cubicBezTo>
                              <a:pt x="3169548" y="777875"/>
                              <a:pt x="3320361" y="820738"/>
                              <a:pt x="3448948" y="819150"/>
                            </a:cubicBezTo>
                            <a:cubicBezTo>
                              <a:pt x="3577536" y="817563"/>
                              <a:pt x="3860111" y="806450"/>
                              <a:pt x="3887098" y="790575"/>
                            </a:cubicBezTo>
                            <a:cubicBezTo>
                              <a:pt x="3914086" y="774700"/>
                              <a:pt x="3745810" y="747712"/>
                              <a:pt x="3610873" y="723900"/>
                            </a:cubicBezTo>
                            <a:cubicBezTo>
                              <a:pt x="3475936" y="700088"/>
                              <a:pt x="3256860" y="682625"/>
                              <a:pt x="3077473" y="647700"/>
                            </a:cubicBezTo>
                            <a:cubicBezTo>
                              <a:pt x="2898086" y="612775"/>
                              <a:pt x="2672661" y="546100"/>
                              <a:pt x="2534548" y="514350"/>
                            </a:cubicBezTo>
                            <a:cubicBezTo>
                              <a:pt x="2396435" y="482600"/>
                              <a:pt x="2302773" y="538163"/>
                              <a:pt x="2248798" y="457200"/>
                            </a:cubicBezTo>
                            <a:cubicBezTo>
                              <a:pt x="2194823" y="376238"/>
                              <a:pt x="2217048" y="100012"/>
                              <a:pt x="2210698" y="28575"/>
                            </a:cubicBezTo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GB"/>
                      </a:p>
                    </p:txBody>
                  </p:sp>
                </p:grpSp>
                <p:sp>
                  <p:nvSpPr>
                    <p:cNvPr id="9" name="Freeform 8">
                      <a:extLst>
                        <a:ext uri="{FF2B5EF4-FFF2-40B4-BE49-F238E27FC236}">
                          <a16:creationId xmlns:a16="http://schemas.microsoft.com/office/drawing/2014/main" id="{F5AC5C59-974E-C840-975F-00EB2E3D64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3546" y="1205380"/>
                      <a:ext cx="852456" cy="630711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0" name="Freeform 9">
                      <a:extLst>
                        <a:ext uri="{FF2B5EF4-FFF2-40B4-BE49-F238E27FC236}">
                          <a16:creationId xmlns:a16="http://schemas.microsoft.com/office/drawing/2014/main" id="{8A196423-66A5-A641-B4F8-32CA66850BF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89129" y="1373341"/>
                      <a:ext cx="854416" cy="462750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1" name="Freeform 10">
                      <a:extLst>
                        <a:ext uri="{FF2B5EF4-FFF2-40B4-BE49-F238E27FC236}">
                          <a16:creationId xmlns:a16="http://schemas.microsoft.com/office/drawing/2014/main" id="{006C959C-DBC4-624E-8923-D5DA0D34B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2971" y="2069179"/>
                      <a:ext cx="478160" cy="807240"/>
                    </a:xfrm>
                    <a:custGeom>
                      <a:avLst/>
                      <a:gdLst>
                        <a:gd name="connsiteX0" fmla="*/ 22683 w 476686"/>
                        <a:gd name="connsiteY0" fmla="*/ 603891 h 806414"/>
                        <a:gd name="connsiteX1" fmla="*/ 322721 w 476686"/>
                        <a:gd name="connsiteY1" fmla="*/ 175266 h 806414"/>
                        <a:gd name="connsiteX2" fmla="*/ 465596 w 476686"/>
                        <a:gd name="connsiteY2" fmla="*/ 32391 h 806414"/>
                        <a:gd name="connsiteX3" fmla="*/ 36971 w 476686"/>
                        <a:gd name="connsiteY3" fmla="*/ 761053 h 806414"/>
                        <a:gd name="connsiteX4" fmla="*/ 22683 w 476686"/>
                        <a:gd name="connsiteY4" fmla="*/ 732478 h 8064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686" h="806414">
                          <a:moveTo>
                            <a:pt x="22683" y="603891"/>
                          </a:moveTo>
                          <a:cubicBezTo>
                            <a:pt x="135792" y="437203"/>
                            <a:pt x="248902" y="270516"/>
                            <a:pt x="322721" y="175266"/>
                          </a:cubicBezTo>
                          <a:cubicBezTo>
                            <a:pt x="396540" y="80016"/>
                            <a:pt x="513221" y="-65240"/>
                            <a:pt x="465596" y="32391"/>
                          </a:cubicBezTo>
                          <a:cubicBezTo>
                            <a:pt x="417971" y="130022"/>
                            <a:pt x="110790" y="644372"/>
                            <a:pt x="36971" y="761053"/>
                          </a:cubicBezTo>
                          <a:cubicBezTo>
                            <a:pt x="-36848" y="877734"/>
                            <a:pt x="22683" y="732478"/>
                            <a:pt x="22683" y="732478"/>
                          </a:cubicBezTo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2" name="Freeform 11">
                      <a:extLst>
                        <a:ext uri="{FF2B5EF4-FFF2-40B4-BE49-F238E27FC236}">
                          <a16:creationId xmlns:a16="http://schemas.microsoft.com/office/drawing/2014/main" id="{DB28AAD7-76FE-624A-A820-AF943A1162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00716" y="2672468"/>
                      <a:ext cx="742716" cy="514166"/>
                    </a:xfrm>
                    <a:custGeom>
                      <a:avLst/>
                      <a:gdLst>
                        <a:gd name="connsiteX0" fmla="*/ 743152 w 743152"/>
                        <a:gd name="connsiteY0" fmla="*/ 515153 h 515153"/>
                        <a:gd name="connsiteX1" fmla="*/ 500265 w 743152"/>
                        <a:gd name="connsiteY1" fmla="*/ 186540 h 515153"/>
                        <a:gd name="connsiteX2" fmla="*/ 202 w 743152"/>
                        <a:gd name="connsiteY2" fmla="*/ 143678 h 515153"/>
                        <a:gd name="connsiteX3" fmla="*/ 443115 w 743152"/>
                        <a:gd name="connsiteY3" fmla="*/ 803 h 515153"/>
                        <a:gd name="connsiteX4" fmla="*/ 743152 w 743152"/>
                        <a:gd name="connsiteY4" fmla="*/ 215115 h 5151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43152" h="515153">
                          <a:moveTo>
                            <a:pt x="743152" y="515153"/>
                          </a:moveTo>
                          <a:cubicBezTo>
                            <a:pt x="683621" y="381802"/>
                            <a:pt x="624090" y="248452"/>
                            <a:pt x="500265" y="186540"/>
                          </a:cubicBezTo>
                          <a:cubicBezTo>
                            <a:pt x="376440" y="124627"/>
                            <a:pt x="9727" y="174634"/>
                            <a:pt x="202" y="143678"/>
                          </a:cubicBezTo>
                          <a:cubicBezTo>
                            <a:pt x="-9323" y="112722"/>
                            <a:pt x="319290" y="-11103"/>
                            <a:pt x="443115" y="803"/>
                          </a:cubicBezTo>
                          <a:cubicBezTo>
                            <a:pt x="566940" y="12709"/>
                            <a:pt x="693146" y="179396"/>
                            <a:pt x="743152" y="215115"/>
                          </a:cubicBezTo>
                        </a:path>
                      </a:pathLst>
                    </a:cu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3" name="Freeform 12">
                      <a:extLst>
                        <a:ext uri="{FF2B5EF4-FFF2-40B4-BE49-F238E27FC236}">
                          <a16:creationId xmlns:a16="http://schemas.microsoft.com/office/drawing/2014/main" id="{22868973-0E23-6845-8A2F-22E9B903833F}"/>
                        </a:ext>
                      </a:extLst>
                    </p:cNvPr>
                    <p:cNvSpPr/>
                    <p:nvPr/>
                  </p:nvSpPr>
                  <p:spPr>
                    <a:xfrm rot="1906379">
                      <a:off x="6094099" y="1940637"/>
                      <a:ext cx="576143" cy="557014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4" name="Freeform 13">
                      <a:extLst>
                        <a:ext uri="{FF2B5EF4-FFF2-40B4-BE49-F238E27FC236}">
                          <a16:creationId xmlns:a16="http://schemas.microsoft.com/office/drawing/2014/main" id="{922355A8-976E-0840-B1E8-1B741AF4AA9B}"/>
                        </a:ext>
                      </a:extLst>
                    </p:cNvPr>
                    <p:cNvSpPr/>
                    <p:nvPr/>
                  </p:nvSpPr>
                  <p:spPr>
                    <a:xfrm rot="16889502" flipH="1">
                      <a:off x="4434724" y="2620520"/>
                      <a:ext cx="402763" cy="678046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5" name="Freeform 14">
                      <a:extLst>
                        <a:ext uri="{FF2B5EF4-FFF2-40B4-BE49-F238E27FC236}">
                          <a16:creationId xmlns:a16="http://schemas.microsoft.com/office/drawing/2014/main" id="{4E5421EA-EEB8-9E4E-9335-416E3CC6086E}"/>
                        </a:ext>
                      </a:extLst>
                    </p:cNvPr>
                    <p:cNvSpPr/>
                    <p:nvPr/>
                  </p:nvSpPr>
                  <p:spPr>
                    <a:xfrm rot="18412369">
                      <a:off x="4680661" y="2102193"/>
                      <a:ext cx="402764" cy="676086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6" name="Freeform 15">
                      <a:extLst>
                        <a:ext uri="{FF2B5EF4-FFF2-40B4-BE49-F238E27FC236}">
                          <a16:creationId xmlns:a16="http://schemas.microsoft.com/office/drawing/2014/main" id="{DB95D88C-9B76-DA43-97FF-1EFA5076247C}"/>
                        </a:ext>
                      </a:extLst>
                    </p:cNvPr>
                    <p:cNvSpPr/>
                    <p:nvPr/>
                  </p:nvSpPr>
                  <p:spPr>
                    <a:xfrm rot="19856402">
                      <a:off x="5898132" y="1781246"/>
                      <a:ext cx="423289" cy="401050"/>
                    </a:xfrm>
                    <a:custGeom>
                      <a:avLst/>
                      <a:gdLst>
                        <a:gd name="connsiteX0" fmla="*/ 0 w 852867"/>
                        <a:gd name="connsiteY0" fmla="*/ 581310 h 629587"/>
                        <a:gd name="connsiteX1" fmla="*/ 114300 w 852867"/>
                        <a:gd name="connsiteY1" fmla="*/ 238410 h 629587"/>
                        <a:gd name="connsiteX2" fmla="*/ 842963 w 852867"/>
                        <a:gd name="connsiteY2" fmla="*/ 9810 h 629587"/>
                        <a:gd name="connsiteX3" fmla="*/ 500063 w 852867"/>
                        <a:gd name="connsiteY3" fmla="*/ 567022 h 629587"/>
                        <a:gd name="connsiteX4" fmla="*/ 0 w 852867"/>
                        <a:gd name="connsiteY4" fmla="*/ 581310 h 629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2867" h="629587">
                          <a:moveTo>
                            <a:pt x="0" y="581310"/>
                          </a:moveTo>
                          <a:cubicBezTo>
                            <a:pt x="-64294" y="526541"/>
                            <a:pt x="-26194" y="333660"/>
                            <a:pt x="114300" y="238410"/>
                          </a:cubicBezTo>
                          <a:cubicBezTo>
                            <a:pt x="254794" y="143160"/>
                            <a:pt x="778669" y="-44959"/>
                            <a:pt x="842963" y="9810"/>
                          </a:cubicBezTo>
                          <a:cubicBezTo>
                            <a:pt x="907257" y="64579"/>
                            <a:pt x="642938" y="474153"/>
                            <a:pt x="500063" y="567022"/>
                          </a:cubicBezTo>
                          <a:cubicBezTo>
                            <a:pt x="357188" y="659891"/>
                            <a:pt x="64294" y="636079"/>
                            <a:pt x="0" y="581310"/>
                          </a:cubicBez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  <p:sp>
                  <p:nvSpPr>
                    <p:cNvPr id="17" name="Freeform 16">
                      <a:extLst>
                        <a:ext uri="{FF2B5EF4-FFF2-40B4-BE49-F238E27FC236}">
                          <a16:creationId xmlns:a16="http://schemas.microsoft.com/office/drawing/2014/main" id="{9AB1195D-4C13-0144-B839-B1558248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3261" y="2571348"/>
                      <a:ext cx="272395" cy="87409"/>
                    </a:xfrm>
                    <a:custGeom>
                      <a:avLst/>
                      <a:gdLst>
                        <a:gd name="connsiteX0" fmla="*/ 0 w 271462"/>
                        <a:gd name="connsiteY0" fmla="*/ 0 h 85725"/>
                        <a:gd name="connsiteX1" fmla="*/ 271462 w 271462"/>
                        <a:gd name="connsiteY1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1462" h="85725">
                          <a:moveTo>
                            <a:pt x="0" y="0"/>
                          </a:moveTo>
                          <a:cubicBezTo>
                            <a:pt x="90487" y="28575"/>
                            <a:pt x="223837" y="73819"/>
                            <a:pt x="271462" y="857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/>
                    </a:p>
                  </p:txBody>
                </p:sp>
              </p:grpSp>
              <p:sp>
                <p:nvSpPr>
                  <p:cNvPr id="5" name="Freeform 4">
                    <a:extLst>
                      <a:ext uri="{FF2B5EF4-FFF2-40B4-BE49-F238E27FC236}">
                        <a16:creationId xmlns:a16="http://schemas.microsoft.com/office/drawing/2014/main" id="{2C2B4CC7-B68C-FD4F-87BE-E7C6568EB50C}"/>
                      </a:ext>
                    </a:extLst>
                  </p:cNvPr>
                  <p:cNvSpPr/>
                  <p:nvPr/>
                </p:nvSpPr>
                <p:spPr bwMode="auto">
                  <a:xfrm rot="16618048" flipH="1">
                    <a:off x="3867110" y="1946218"/>
                    <a:ext cx="169058" cy="177861"/>
                  </a:xfrm>
                  <a:custGeom>
                    <a:avLst/>
                    <a:gdLst>
                      <a:gd name="connsiteX0" fmla="*/ 0 w 852867"/>
                      <a:gd name="connsiteY0" fmla="*/ 581310 h 629587"/>
                      <a:gd name="connsiteX1" fmla="*/ 114300 w 852867"/>
                      <a:gd name="connsiteY1" fmla="*/ 238410 h 629587"/>
                      <a:gd name="connsiteX2" fmla="*/ 842963 w 852867"/>
                      <a:gd name="connsiteY2" fmla="*/ 9810 h 629587"/>
                      <a:gd name="connsiteX3" fmla="*/ 500063 w 852867"/>
                      <a:gd name="connsiteY3" fmla="*/ 567022 h 629587"/>
                      <a:gd name="connsiteX4" fmla="*/ 0 w 852867"/>
                      <a:gd name="connsiteY4" fmla="*/ 581310 h 629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2867" h="629587">
                        <a:moveTo>
                          <a:pt x="0" y="581310"/>
                        </a:moveTo>
                        <a:cubicBezTo>
                          <a:pt x="-64294" y="526541"/>
                          <a:pt x="-26194" y="333660"/>
                          <a:pt x="114300" y="238410"/>
                        </a:cubicBezTo>
                        <a:cubicBezTo>
                          <a:pt x="254794" y="143160"/>
                          <a:pt x="778669" y="-44959"/>
                          <a:pt x="842963" y="9810"/>
                        </a:cubicBezTo>
                        <a:cubicBezTo>
                          <a:pt x="907257" y="64579"/>
                          <a:pt x="642938" y="474153"/>
                          <a:pt x="500063" y="567022"/>
                        </a:cubicBezTo>
                        <a:cubicBezTo>
                          <a:pt x="357188" y="659891"/>
                          <a:pt x="64294" y="636079"/>
                          <a:pt x="0" y="581310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2" name="Freeform 1">
                  <a:extLst>
                    <a:ext uri="{FF2B5EF4-FFF2-40B4-BE49-F238E27FC236}">
                      <a16:creationId xmlns:a16="http://schemas.microsoft.com/office/drawing/2014/main" id="{FCBB9251-1750-C044-9B89-BFBD5A843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7550" y="1975438"/>
                  <a:ext cx="1168866" cy="3150746"/>
                </a:xfrm>
                <a:custGeom>
                  <a:avLst/>
                  <a:gdLst>
                    <a:gd name="T0" fmla="*/ 1168866 w 1167876"/>
                    <a:gd name="T1" fmla="*/ 3150646 h 3152121"/>
                    <a:gd name="T2" fmla="*/ 947662 w 1167876"/>
                    <a:gd name="T3" fmla="*/ 3133320 h 3152121"/>
                    <a:gd name="T4" fmla="*/ 800194 w 1167876"/>
                    <a:gd name="T5" fmla="*/ 3042351 h 3152121"/>
                    <a:gd name="T6" fmla="*/ 713447 w 1167876"/>
                    <a:gd name="T7" fmla="*/ 2882077 h 3152121"/>
                    <a:gd name="T8" fmla="*/ 609352 w 1167876"/>
                    <a:gd name="T9" fmla="*/ 2648161 h 3152121"/>
                    <a:gd name="T10" fmla="*/ 513930 w 1167876"/>
                    <a:gd name="T11" fmla="*/ 2492217 h 3152121"/>
                    <a:gd name="T12" fmla="*/ 366461 w 1167876"/>
                    <a:gd name="T13" fmla="*/ 2422910 h 3152121"/>
                    <a:gd name="T14" fmla="*/ 171282 w 1167876"/>
                    <a:gd name="T15" fmla="*/ 2349270 h 3152121"/>
                    <a:gd name="T16" fmla="*/ 93210 w 1167876"/>
                    <a:gd name="T17" fmla="*/ 2271298 h 3152121"/>
                    <a:gd name="T18" fmla="*/ 58512 w 1167876"/>
                    <a:gd name="T19" fmla="*/ 1920426 h 3152121"/>
                    <a:gd name="T20" fmla="*/ 19475 w 1167876"/>
                    <a:gd name="T21" fmla="*/ 1036747 h 3152121"/>
                    <a:gd name="T22" fmla="*/ 10801 w 1167876"/>
                    <a:gd name="T23" fmla="*/ 655552 h 3152121"/>
                    <a:gd name="T24" fmla="*/ 171282 w 1167876"/>
                    <a:gd name="T25" fmla="*/ 265694 h 3152121"/>
                    <a:gd name="T26" fmla="*/ 414173 w 1167876"/>
                    <a:gd name="T27" fmla="*/ 75096 h 3152121"/>
                    <a:gd name="T28" fmla="*/ 631038 w 1167876"/>
                    <a:gd name="T29" fmla="*/ 1456 h 3152121"/>
                    <a:gd name="T30" fmla="*/ 817543 w 1167876"/>
                    <a:gd name="T31" fmla="*/ 36110 h 3152121"/>
                    <a:gd name="T32" fmla="*/ 956338 w 1167876"/>
                    <a:gd name="T33" fmla="*/ 153068 h 3152121"/>
                    <a:gd name="T34" fmla="*/ 1134168 w 1167876"/>
                    <a:gd name="T35" fmla="*/ 296016 h 31521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67876" h="3152121">
                      <a:moveTo>
                        <a:pt x="1167876" y="3152020"/>
                      </a:moveTo>
                      <a:cubicBezTo>
                        <a:pt x="1088064" y="3152381"/>
                        <a:pt x="1008253" y="3152743"/>
                        <a:pt x="946860" y="3134686"/>
                      </a:cubicBezTo>
                      <a:cubicBezTo>
                        <a:pt x="885467" y="3116629"/>
                        <a:pt x="838519" y="3085571"/>
                        <a:pt x="799516" y="3043679"/>
                      </a:cubicBezTo>
                      <a:cubicBezTo>
                        <a:pt x="760513" y="3001787"/>
                        <a:pt x="744623" y="2949061"/>
                        <a:pt x="712843" y="2883334"/>
                      </a:cubicBezTo>
                      <a:cubicBezTo>
                        <a:pt x="681063" y="2817607"/>
                        <a:pt x="642061" y="2714322"/>
                        <a:pt x="608836" y="2649317"/>
                      </a:cubicBezTo>
                      <a:cubicBezTo>
                        <a:pt x="575611" y="2584312"/>
                        <a:pt x="553942" y="2530863"/>
                        <a:pt x="513495" y="2493305"/>
                      </a:cubicBezTo>
                      <a:cubicBezTo>
                        <a:pt x="473047" y="2455747"/>
                        <a:pt x="423211" y="2447802"/>
                        <a:pt x="366151" y="2423967"/>
                      </a:cubicBezTo>
                      <a:cubicBezTo>
                        <a:pt x="309091" y="2400132"/>
                        <a:pt x="216640" y="2375575"/>
                        <a:pt x="171137" y="2350295"/>
                      </a:cubicBezTo>
                      <a:cubicBezTo>
                        <a:pt x="125634" y="2325015"/>
                        <a:pt x="111910" y="2343794"/>
                        <a:pt x="93131" y="2272289"/>
                      </a:cubicBezTo>
                      <a:cubicBezTo>
                        <a:pt x="74352" y="2200784"/>
                        <a:pt x="70741" y="2127112"/>
                        <a:pt x="58462" y="1921264"/>
                      </a:cubicBezTo>
                      <a:cubicBezTo>
                        <a:pt x="46183" y="1715416"/>
                        <a:pt x="27404" y="1248103"/>
                        <a:pt x="19459" y="1037199"/>
                      </a:cubicBezTo>
                      <a:cubicBezTo>
                        <a:pt x="11514" y="826295"/>
                        <a:pt x="-14488" y="784403"/>
                        <a:pt x="10792" y="655838"/>
                      </a:cubicBezTo>
                      <a:cubicBezTo>
                        <a:pt x="36072" y="527273"/>
                        <a:pt x="103965" y="362595"/>
                        <a:pt x="171137" y="265810"/>
                      </a:cubicBezTo>
                      <a:cubicBezTo>
                        <a:pt x="238309" y="169025"/>
                        <a:pt x="337261" y="119188"/>
                        <a:pt x="413822" y="75129"/>
                      </a:cubicBezTo>
                      <a:cubicBezTo>
                        <a:pt x="490383" y="31070"/>
                        <a:pt x="563333" y="7957"/>
                        <a:pt x="630504" y="1457"/>
                      </a:cubicBezTo>
                      <a:cubicBezTo>
                        <a:pt x="697675" y="-5043"/>
                        <a:pt x="762680" y="10846"/>
                        <a:pt x="816851" y="36126"/>
                      </a:cubicBezTo>
                      <a:cubicBezTo>
                        <a:pt x="871022" y="61406"/>
                        <a:pt x="902802" y="109799"/>
                        <a:pt x="955528" y="153135"/>
                      </a:cubicBezTo>
                      <a:cubicBezTo>
                        <a:pt x="1008254" y="196471"/>
                        <a:pt x="1133207" y="296145"/>
                        <a:pt x="1133207" y="296145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63500" sx="102000" sy="102000" algn="ctr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lang="en-US" dirty="0">
                    <a:latin typeface="Calibri" panose="020F0502020204030204" pitchFamily="34" charset="0"/>
                    <a:ea typeface="+mn-ea"/>
                  </a:endParaRPr>
                </a:p>
              </p:txBody>
            </p:sp>
          </p:grp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44801D-AF9D-7846-AB11-40FE46A39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700" y="2711450"/>
                <a:ext cx="222250" cy="330200"/>
              </a:xfrm>
              <a:custGeom>
                <a:avLst/>
                <a:gdLst>
                  <a:gd name="T0" fmla="*/ 101483 w 222625"/>
                  <a:gd name="T1" fmla="*/ 0 h 330892"/>
                  <a:gd name="T2" fmla="*/ 58860 w 222625"/>
                  <a:gd name="T3" fmla="*/ 63910 h 330892"/>
                  <a:gd name="T4" fmla="*/ 12684 w 222625"/>
                  <a:gd name="T5" fmla="*/ 170426 h 330892"/>
                  <a:gd name="T6" fmla="*/ 9132 w 222625"/>
                  <a:gd name="T7" fmla="*/ 230785 h 330892"/>
                  <a:gd name="T8" fmla="*/ 122795 w 222625"/>
                  <a:gd name="T9" fmla="*/ 276942 h 330892"/>
                  <a:gd name="T10" fmla="*/ 222250 w 222625"/>
                  <a:gd name="T11" fmla="*/ 330200 h 3308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2625" h="330892">
                    <a:moveTo>
                      <a:pt x="101654" y="0"/>
                    </a:moveTo>
                    <a:cubicBezTo>
                      <a:pt x="87719" y="17790"/>
                      <a:pt x="73784" y="35580"/>
                      <a:pt x="58959" y="64044"/>
                    </a:cubicBezTo>
                    <a:cubicBezTo>
                      <a:pt x="44134" y="92508"/>
                      <a:pt x="21007" y="142912"/>
                      <a:pt x="12705" y="170783"/>
                    </a:cubicBezTo>
                    <a:cubicBezTo>
                      <a:pt x="4403" y="198654"/>
                      <a:pt x="-9236" y="213479"/>
                      <a:pt x="9147" y="231269"/>
                    </a:cubicBezTo>
                    <a:cubicBezTo>
                      <a:pt x="27530" y="249059"/>
                      <a:pt x="87422" y="260918"/>
                      <a:pt x="123002" y="277522"/>
                    </a:cubicBezTo>
                    <a:cubicBezTo>
                      <a:pt x="158582" y="294126"/>
                      <a:pt x="222625" y="330892"/>
                      <a:pt x="222625" y="330892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7FD3D58-A136-9346-AF40-8FE9584F4E0C}"/>
                  </a:ext>
                </a:extLst>
              </p:cNvPr>
              <p:cNvSpPr/>
              <p:nvPr/>
            </p:nvSpPr>
            <p:spPr bwMode="auto">
              <a:xfrm rot="20399237">
                <a:off x="4137025" y="2473325"/>
                <a:ext cx="139700" cy="152400"/>
              </a:xfrm>
              <a:custGeom>
                <a:avLst/>
                <a:gdLst>
                  <a:gd name="connsiteX0" fmla="*/ 743152 w 743152"/>
                  <a:gd name="connsiteY0" fmla="*/ 515153 h 515153"/>
                  <a:gd name="connsiteX1" fmla="*/ 500265 w 743152"/>
                  <a:gd name="connsiteY1" fmla="*/ 186540 h 515153"/>
                  <a:gd name="connsiteX2" fmla="*/ 202 w 743152"/>
                  <a:gd name="connsiteY2" fmla="*/ 143678 h 515153"/>
                  <a:gd name="connsiteX3" fmla="*/ 443115 w 743152"/>
                  <a:gd name="connsiteY3" fmla="*/ 803 h 515153"/>
                  <a:gd name="connsiteX4" fmla="*/ 743152 w 743152"/>
                  <a:gd name="connsiteY4" fmla="*/ 215115 h 51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152" h="515153">
                    <a:moveTo>
                      <a:pt x="743152" y="515153"/>
                    </a:moveTo>
                    <a:cubicBezTo>
                      <a:pt x="683621" y="381802"/>
                      <a:pt x="624090" y="248452"/>
                      <a:pt x="500265" y="186540"/>
                    </a:cubicBezTo>
                    <a:cubicBezTo>
                      <a:pt x="376440" y="124627"/>
                      <a:pt x="9727" y="174634"/>
                      <a:pt x="202" y="143678"/>
                    </a:cubicBezTo>
                    <a:cubicBezTo>
                      <a:pt x="-9323" y="112722"/>
                      <a:pt x="319290" y="-11103"/>
                      <a:pt x="443115" y="803"/>
                    </a:cubicBezTo>
                    <a:cubicBezTo>
                      <a:pt x="566940" y="12709"/>
                      <a:pt x="693146" y="179396"/>
                      <a:pt x="743152" y="215115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67594" name="Group 29">
                <a:extLst>
                  <a:ext uri="{FF2B5EF4-FFF2-40B4-BE49-F238E27FC236}">
                    <a16:creationId xmlns:a16="http://schemas.microsoft.com/office/drawing/2014/main" id="{F6C6110A-E05A-A84E-A2C8-FE56B1E60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6525" y="2420938"/>
                <a:ext cx="252413" cy="230187"/>
                <a:chOff x="2728374" y="3113212"/>
                <a:chExt cx="377838" cy="369125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AE5EF16-F8B4-094E-87E5-5A92104E8640}"/>
                    </a:ext>
                  </a:extLst>
                </p:cNvPr>
                <p:cNvSpPr/>
                <p:nvPr/>
              </p:nvSpPr>
              <p:spPr>
                <a:xfrm>
                  <a:off x="2802041" y="3181945"/>
                  <a:ext cx="228128" cy="206202"/>
                </a:xfrm>
                <a:prstGeom prst="ellipse">
                  <a:avLst/>
                </a:prstGeom>
                <a:solidFill>
                  <a:srgbClr val="FFFF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E22F282-B6CE-1B4C-BDA9-45518673B1EE}"/>
                    </a:ext>
                  </a:extLst>
                </p:cNvPr>
                <p:cNvSpPr/>
                <p:nvPr/>
              </p:nvSpPr>
              <p:spPr>
                <a:xfrm>
                  <a:off x="2728374" y="3166671"/>
                  <a:ext cx="152085" cy="1374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41F0ABF-AB84-5646-80FF-39847EF12AB7}"/>
                    </a:ext>
                  </a:extLst>
                </p:cNvPr>
                <p:cNvSpPr/>
                <p:nvPr/>
              </p:nvSpPr>
              <p:spPr>
                <a:xfrm>
                  <a:off x="2828180" y="3342325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E85B31D-A5A9-2640-AB1A-1D4ACAA884C3}"/>
                    </a:ext>
                  </a:extLst>
                </p:cNvPr>
                <p:cNvSpPr/>
                <p:nvPr/>
              </p:nvSpPr>
              <p:spPr>
                <a:xfrm>
                  <a:off x="2954127" y="3166671"/>
                  <a:ext cx="152085" cy="1374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CAF5D950-783A-A749-8B02-654EF33C80A8}"/>
                    </a:ext>
                  </a:extLst>
                </p:cNvPr>
                <p:cNvSpPr/>
                <p:nvPr/>
              </p:nvSpPr>
              <p:spPr>
                <a:xfrm>
                  <a:off x="2733127" y="3281228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F20C3A8-5208-B04B-80D1-741D6664B30D}"/>
                    </a:ext>
                  </a:extLst>
                </p:cNvPr>
                <p:cNvSpPr/>
                <p:nvPr/>
              </p:nvSpPr>
              <p:spPr>
                <a:xfrm>
                  <a:off x="2954127" y="3281228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94E8EE5-B583-6748-8BCB-C0645EA88E4F}"/>
                    </a:ext>
                  </a:extLst>
                </p:cNvPr>
                <p:cNvSpPr/>
                <p:nvPr/>
              </p:nvSpPr>
              <p:spPr>
                <a:xfrm>
                  <a:off x="2840062" y="3113212"/>
                  <a:ext cx="152085" cy="1400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EE0B8DE-B4CB-434A-A6AD-F10B6C805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2497138"/>
                <a:ext cx="361950" cy="573087"/>
              </a:xfrm>
              <a:custGeom>
                <a:avLst/>
                <a:gdLst>
                  <a:gd name="T0" fmla="*/ 361950 w 362914"/>
                  <a:gd name="T1" fmla="*/ 387920 h 572938"/>
                  <a:gd name="T2" fmla="*/ 315819 w 362914"/>
                  <a:gd name="T3" fmla="*/ 484010 h 572938"/>
                  <a:gd name="T4" fmla="*/ 241300 w 362914"/>
                  <a:gd name="T5" fmla="*/ 572983 h 572938"/>
                  <a:gd name="T6" fmla="*/ 216460 w 362914"/>
                  <a:gd name="T7" fmla="*/ 466216 h 572938"/>
                  <a:gd name="T8" fmla="*/ 209363 w 362914"/>
                  <a:gd name="T9" fmla="*/ 298948 h 572938"/>
                  <a:gd name="T10" fmla="*/ 163232 w 362914"/>
                  <a:gd name="T11" fmla="*/ 138797 h 572938"/>
                  <a:gd name="T12" fmla="*/ 21291 w 362914"/>
                  <a:gd name="T13" fmla="*/ 21353 h 572938"/>
                  <a:gd name="T14" fmla="*/ 0 w 362914"/>
                  <a:gd name="T15" fmla="*/ 0 h 5729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2914" h="572938">
                    <a:moveTo>
                      <a:pt x="362914" y="387819"/>
                    </a:moveTo>
                    <a:cubicBezTo>
                      <a:pt x="349868" y="420433"/>
                      <a:pt x="336822" y="453048"/>
                      <a:pt x="316660" y="483884"/>
                    </a:cubicBezTo>
                    <a:cubicBezTo>
                      <a:pt x="296498" y="514720"/>
                      <a:pt x="258547" y="575799"/>
                      <a:pt x="241943" y="572834"/>
                    </a:cubicBezTo>
                    <a:cubicBezTo>
                      <a:pt x="225339" y="569869"/>
                      <a:pt x="222374" y="511756"/>
                      <a:pt x="217037" y="466095"/>
                    </a:cubicBezTo>
                    <a:cubicBezTo>
                      <a:pt x="211700" y="420434"/>
                      <a:pt x="218816" y="353426"/>
                      <a:pt x="209921" y="298870"/>
                    </a:cubicBezTo>
                    <a:cubicBezTo>
                      <a:pt x="201026" y="244314"/>
                      <a:pt x="195096" y="185015"/>
                      <a:pt x="163667" y="138761"/>
                    </a:cubicBezTo>
                    <a:cubicBezTo>
                      <a:pt x="132238" y="92507"/>
                      <a:pt x="48626" y="44474"/>
                      <a:pt x="21348" y="21347"/>
                    </a:cubicBezTo>
                    <a:cubicBezTo>
                      <a:pt x="-5930" y="-1780"/>
                      <a:pt x="4151" y="3558"/>
                      <a:pt x="0" y="0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7DCFB6D-0C95-244C-9957-A8C1868B8C2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395788" y="2592388"/>
                <a:ext cx="574675" cy="1693862"/>
              </a:xfrm>
              <a:custGeom>
                <a:avLst/>
                <a:gdLst>
                  <a:gd name="T0" fmla="*/ 0 w 574208"/>
                  <a:gd name="T1" fmla="*/ 2929 h 1693051"/>
                  <a:gd name="T2" fmla="*/ 134452 w 574208"/>
                  <a:gd name="T3" fmla="*/ 20273 h 1693051"/>
                  <a:gd name="T4" fmla="*/ 312276 w 574208"/>
                  <a:gd name="T5" fmla="*/ 154680 h 1693051"/>
                  <a:gd name="T6" fmla="*/ 438054 w 574208"/>
                  <a:gd name="T7" fmla="*/ 406151 h 1693051"/>
                  <a:gd name="T8" fmla="*/ 529135 w 574208"/>
                  <a:gd name="T9" fmla="*/ 536224 h 1693051"/>
                  <a:gd name="T10" fmla="*/ 559495 w 574208"/>
                  <a:gd name="T11" fmla="*/ 809375 h 1693051"/>
                  <a:gd name="T12" fmla="*/ 572506 w 574208"/>
                  <a:gd name="T13" fmla="*/ 1199589 h 1693051"/>
                  <a:gd name="T14" fmla="*/ 568170 w 574208"/>
                  <a:gd name="T15" fmla="*/ 1607148 h 1693051"/>
                  <a:gd name="T16" fmla="*/ 511786 w 574208"/>
                  <a:gd name="T17" fmla="*/ 1672184 h 1693051"/>
                  <a:gd name="T18" fmla="*/ 325287 w 574208"/>
                  <a:gd name="T19" fmla="*/ 1693862 h 16930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4208" h="1693051">
                    <a:moveTo>
                      <a:pt x="0" y="2928"/>
                    </a:moveTo>
                    <a:cubicBezTo>
                      <a:pt x="41169" y="-1045"/>
                      <a:pt x="82339" y="-5017"/>
                      <a:pt x="134343" y="20263"/>
                    </a:cubicBezTo>
                    <a:cubicBezTo>
                      <a:pt x="186347" y="45543"/>
                      <a:pt x="261463" y="90324"/>
                      <a:pt x="312022" y="154606"/>
                    </a:cubicBezTo>
                    <a:cubicBezTo>
                      <a:pt x="362581" y="218888"/>
                      <a:pt x="401584" y="342397"/>
                      <a:pt x="437698" y="405957"/>
                    </a:cubicBezTo>
                    <a:cubicBezTo>
                      <a:pt x="473812" y="469517"/>
                      <a:pt x="508481" y="468795"/>
                      <a:pt x="528705" y="535967"/>
                    </a:cubicBezTo>
                    <a:cubicBezTo>
                      <a:pt x="548929" y="603139"/>
                      <a:pt x="551817" y="698479"/>
                      <a:pt x="559040" y="808987"/>
                    </a:cubicBezTo>
                    <a:cubicBezTo>
                      <a:pt x="566263" y="919495"/>
                      <a:pt x="570596" y="1066117"/>
                      <a:pt x="572041" y="1199015"/>
                    </a:cubicBezTo>
                    <a:cubicBezTo>
                      <a:pt x="573486" y="1331913"/>
                      <a:pt x="577820" y="1527650"/>
                      <a:pt x="567708" y="1606378"/>
                    </a:cubicBezTo>
                    <a:cubicBezTo>
                      <a:pt x="557596" y="1685106"/>
                      <a:pt x="551817" y="1656938"/>
                      <a:pt x="511370" y="1671383"/>
                    </a:cubicBezTo>
                    <a:cubicBezTo>
                      <a:pt x="470923" y="1685828"/>
                      <a:pt x="325023" y="1693051"/>
                      <a:pt x="325023" y="1693051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ea typeface="+mn-ea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BF891FB-8636-B947-BC4A-A89FADB34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825" y="3128963"/>
                <a:ext cx="914400" cy="433387"/>
              </a:xfrm>
              <a:custGeom>
                <a:avLst/>
                <a:gdLst>
                  <a:gd name="T0" fmla="*/ 0 w 914400"/>
                  <a:gd name="T1" fmla="*/ 433387 h 433424"/>
                  <a:gd name="T2" fmla="*/ 135970 w 914400"/>
                  <a:gd name="T3" fmla="*/ 263439 h 433424"/>
                  <a:gd name="T4" fmla="*/ 356921 w 914400"/>
                  <a:gd name="T5" fmla="*/ 117283 h 433424"/>
                  <a:gd name="T6" fmla="*/ 499690 w 914400"/>
                  <a:gd name="T7" fmla="*/ 8516 h 433424"/>
                  <a:gd name="T8" fmla="*/ 710444 w 914400"/>
                  <a:gd name="T9" fmla="*/ 25511 h 433424"/>
                  <a:gd name="T10" fmla="*/ 914400 w 914400"/>
                  <a:gd name="T11" fmla="*/ 171666 h 4334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4400" h="433424">
                    <a:moveTo>
                      <a:pt x="0" y="433424"/>
                    </a:moveTo>
                    <a:cubicBezTo>
                      <a:pt x="38241" y="374786"/>
                      <a:pt x="76483" y="316149"/>
                      <a:pt x="135970" y="263461"/>
                    </a:cubicBezTo>
                    <a:cubicBezTo>
                      <a:pt x="195457" y="210772"/>
                      <a:pt x="296301" y="159784"/>
                      <a:pt x="356921" y="117293"/>
                    </a:cubicBezTo>
                    <a:cubicBezTo>
                      <a:pt x="417541" y="74802"/>
                      <a:pt x="440770" y="23814"/>
                      <a:pt x="499690" y="8517"/>
                    </a:cubicBezTo>
                    <a:cubicBezTo>
                      <a:pt x="558610" y="-6780"/>
                      <a:pt x="641326" y="-1681"/>
                      <a:pt x="710444" y="25513"/>
                    </a:cubicBezTo>
                    <a:cubicBezTo>
                      <a:pt x="779562" y="52707"/>
                      <a:pt x="914400" y="171681"/>
                      <a:pt x="914400" y="171681"/>
                    </a:cubicBezTo>
                  </a:path>
                </a:pathLst>
              </a:custGeom>
              <a:noFill/>
              <a:ln w="38100" cap="flat" cmpd="sng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Calibri" panose="020F0502020204030204" pitchFamily="34" charset="0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49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3_02BondWater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8" y="91220"/>
            <a:ext cx="64817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33131" y="4069495"/>
            <a:ext cx="3317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–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07856" y="3766283"/>
            <a:ext cx="2333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dirty="0">
                <a:latin typeface="Calibri" panose="020F0502020204030204" pitchFamily="34" charset="0"/>
                <a:sym typeface="Symbol" charset="0"/>
              </a:rPr>
              <a:t>H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430695" y="2272445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sym typeface="Symbol" charset="0"/>
              </a:rPr>
              <a:t>The hydrogen (H) is partially </a:t>
            </a: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+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66518" y="2734408"/>
            <a:ext cx="2333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dirty="0">
                <a:latin typeface="Calibri" panose="020F0502020204030204" pitchFamily="34" charset="0"/>
                <a:sym typeface="Symbol" charset="0"/>
              </a:rPr>
              <a:t>H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160168" y="3397983"/>
            <a:ext cx="2333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dirty="0">
                <a:latin typeface="Calibri" panose="020F0502020204030204" pitchFamily="34" charset="0"/>
                <a:sym typeface="Symbol" charset="0"/>
              </a:rPr>
              <a:t>O</a:t>
            </a:r>
            <a:endParaRPr lang="en-US" sz="2100" dirty="0">
              <a:latin typeface="Calibri" panose="020F050202020403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5371983">
            <a:off x="5103019" y="3082070"/>
            <a:ext cx="330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Calibri" panose="020F0502020204030204" pitchFamily="34" charset="0"/>
                <a:sym typeface="Euclid Symbol" charset="0"/>
              </a:rPr>
              <a:t>—</a:t>
            </a:r>
            <a:r>
              <a:rPr lang="en-US" sz="1400" dirty="0">
                <a:latin typeface="Calibri" panose="020F0502020204030204" pitchFamily="34" charset="0"/>
                <a:ea typeface="Apple LiGothic Medium" charset="0"/>
                <a:cs typeface="Apple LiGothic Medium" charset="0"/>
                <a:sym typeface="Euclid Symbol" charset="0"/>
              </a:rPr>
              <a:t>—</a:t>
            </a:r>
            <a:endParaRPr lang="en-US" sz="1400" dirty="0">
              <a:latin typeface="Calibri" panose="020F0502020204030204" pitchFamily="34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12565071">
            <a:off x="5288756" y="3647220"/>
            <a:ext cx="4222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sym typeface="Euclid Symbol" charset="0"/>
              </a:rPr>
              <a:t>—</a:t>
            </a:r>
            <a:r>
              <a:rPr lang="en-US" sz="1600" dirty="0">
                <a:latin typeface="Calibri" panose="020F0502020204030204" pitchFamily="34" charset="0"/>
                <a:ea typeface="Apple LiGothic Medium" charset="0"/>
                <a:cs typeface="Apple LiGothic Medium" charset="0"/>
                <a:sym typeface="Euclid Symbol" charset="0"/>
              </a:rPr>
              <a:t>—</a:t>
            </a:r>
            <a:endParaRPr lang="en-US" sz="1600" dirty="0">
              <a:latin typeface="Calibri" panose="020F0502020204030204" pitchFamily="34" charset="0"/>
              <a:ea typeface="Apple LiGothic Medium" charset="0"/>
              <a:cs typeface="Apple LiGothic Medium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09493" y="4044095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+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299618" y="3685320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+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52143" y="4640995"/>
            <a:ext cx="338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+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228306" y="3536095"/>
            <a:ext cx="3317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–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834981" y="4456845"/>
            <a:ext cx="3317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–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466556" y="1539813"/>
            <a:ext cx="3317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sym typeface="Symbol" charset="0"/>
              </a:rPr>
              <a:t>The oxygen (O) is partially </a:t>
            </a:r>
            <a:r>
              <a:rPr lang="en-US" sz="900" dirty="0">
                <a:latin typeface="Calibri" panose="020F0502020204030204" pitchFamily="34" charset="0"/>
                <a:sym typeface="Symbol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 charset="0"/>
              </a:rPr>
              <a:t>–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5374" y="3205221"/>
            <a:ext cx="1597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H</a:t>
            </a:r>
            <a:r>
              <a:rPr lang="en-US" sz="2200" b="1" baseline="-25000" dirty="0"/>
              <a:t>2</a:t>
            </a:r>
            <a:r>
              <a:rPr lang="en-US" sz="2200" b="1" dirty="0"/>
              <a:t>O = water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75" y="203756"/>
            <a:ext cx="40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The ascent of xylem sap depends on </a:t>
            </a:r>
            <a:r>
              <a:rPr lang="en-US" sz="3000" b="1" dirty="0"/>
              <a:t>hydrogen bonds</a:t>
            </a:r>
            <a:r>
              <a:rPr lang="en-US" sz="3000" dirty="0"/>
              <a:t> between water molecules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9618" y="1798576"/>
            <a:ext cx="1860550" cy="154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99618" y="1798576"/>
            <a:ext cx="621507" cy="1837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0947299-6827-2B48-9321-67453910101E}"/>
              </a:ext>
            </a:extLst>
          </p:cNvPr>
          <p:cNvSpPr/>
          <p:nvPr/>
        </p:nvSpPr>
        <p:spPr>
          <a:xfrm>
            <a:off x="2083348" y="6550169"/>
            <a:ext cx="3076820" cy="30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C3AB9-2DF3-3B43-9DFA-3D03237EB217}"/>
              </a:ext>
            </a:extLst>
          </p:cNvPr>
          <p:cNvSpPr/>
          <p:nvPr/>
        </p:nvSpPr>
        <p:spPr>
          <a:xfrm>
            <a:off x="29368" y="6617"/>
            <a:ext cx="9114632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8C3D5D-B26D-F54D-9A7B-A41EDE1E3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043" y="1020640"/>
            <a:ext cx="6388100" cy="46355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BAFD82D-B095-6D41-9FEA-E302FE95FEA3}"/>
              </a:ext>
            </a:extLst>
          </p:cNvPr>
          <p:cNvSpPr txBox="1"/>
          <p:nvPr/>
        </p:nvSpPr>
        <p:spPr>
          <a:xfrm>
            <a:off x="230467" y="3138335"/>
            <a:ext cx="13773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D579"/>
                </a:solidFill>
              </a:rPr>
              <a:t>NUCLEUS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97033B-4D71-934C-872F-4F7926653997}"/>
              </a:ext>
            </a:extLst>
          </p:cNvPr>
          <p:cNvSpPr txBox="1"/>
          <p:nvPr/>
        </p:nvSpPr>
        <p:spPr>
          <a:xfrm>
            <a:off x="7316543" y="2785941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6733C-3039-5546-BADD-606783B1BB31}"/>
              </a:ext>
            </a:extLst>
          </p:cNvPr>
          <p:cNvSpPr txBox="1"/>
          <p:nvPr/>
        </p:nvSpPr>
        <p:spPr>
          <a:xfrm>
            <a:off x="7584866" y="4782074"/>
            <a:ext cx="2792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195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36_15-XylemSapAsc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39700"/>
            <a:ext cx="599281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6653213" y="160338"/>
            <a:ext cx="1241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Xylem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sap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6653213" y="566738"/>
            <a:ext cx="1241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Mesophyll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cells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6646863" y="928688"/>
            <a:ext cx="12414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Stoma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6646863" y="928688"/>
            <a:ext cx="6889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Stoma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6646863" y="1239838"/>
            <a:ext cx="8350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molecule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5503863" y="1531938"/>
            <a:ext cx="11525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Transpiration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6551613" y="1627188"/>
            <a:ext cx="124142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Atmosphere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7663825" y="2024747"/>
            <a:ext cx="1485908" cy="7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Adhesion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by hydrogen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bonding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7167563" y="2395538"/>
            <a:ext cx="485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Cell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wall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5694363" y="2376488"/>
            <a:ext cx="6762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Xylem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cells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5561013" y="3983038"/>
            <a:ext cx="12541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Cohesion and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adhesion in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the xylem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7708275" y="3885297"/>
            <a:ext cx="1738643" cy="79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Cohesion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by hydrogen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bonding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6735763" y="4738688"/>
            <a:ext cx="955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molecule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6742113" y="5183188"/>
            <a:ext cx="561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Root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hair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6735763" y="5564188"/>
            <a:ext cx="70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Soil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particle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748463" y="5964238"/>
            <a:ext cx="7143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5484813" y="6116638"/>
            <a:ext cx="12541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100" dirty="0">
                <a:latin typeface="Calibri" panose="020F0502020204030204" pitchFamily="34" charset="0"/>
              </a:rPr>
              <a:t>Water uptake</a:t>
            </a:r>
            <a:br>
              <a:rPr lang="en-US" sz="1100" dirty="0">
                <a:latin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</a:rPr>
              <a:t>from soil</a:t>
            </a:r>
            <a:endParaRPr lang="el-GR" sz="1100" dirty="0">
              <a:latin typeface="Calibri" panose="020F0502020204030204" pitchFamily="34" charset="0"/>
            </a:endParaRP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 rot="16200000">
            <a:off x="1873251" y="3100387"/>
            <a:ext cx="2165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alibri" panose="020F0502020204030204" pitchFamily="34" charset="0"/>
              </a:rPr>
              <a:t>Water potential gradient</a:t>
            </a:r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H="1">
            <a:off x="7162800" y="2789238"/>
            <a:ext cx="731838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H="1">
            <a:off x="7243763" y="2738438"/>
            <a:ext cx="119062" cy="19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5815013" y="2738438"/>
            <a:ext cx="109537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>
            <a:off x="5924550" y="2733675"/>
            <a:ext cx="95250" cy="80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 flipH="1" flipV="1">
            <a:off x="6857999" y="3267074"/>
            <a:ext cx="805825" cy="846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H="1">
            <a:off x="6367463" y="4857750"/>
            <a:ext cx="442912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 flipH="1">
            <a:off x="6424613" y="5305425"/>
            <a:ext cx="376237" cy="5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 flipH="1">
            <a:off x="6596063" y="5681663"/>
            <a:ext cx="1952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6543675" y="5810250"/>
            <a:ext cx="271463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 flipV="1">
            <a:off x="6105525" y="285750"/>
            <a:ext cx="619125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3" name="Line 37"/>
          <p:cNvSpPr>
            <a:spLocks noChangeShapeType="1"/>
          </p:cNvSpPr>
          <p:nvPr/>
        </p:nvSpPr>
        <p:spPr bwMode="auto">
          <a:xfrm>
            <a:off x="6438900" y="585788"/>
            <a:ext cx="252413" cy="100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 flipV="1">
            <a:off x="6329363" y="685800"/>
            <a:ext cx="36195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5" name="Line 39"/>
          <p:cNvSpPr>
            <a:spLocks noChangeShapeType="1"/>
          </p:cNvSpPr>
          <p:nvPr/>
        </p:nvSpPr>
        <p:spPr bwMode="auto">
          <a:xfrm>
            <a:off x="6443663" y="1023938"/>
            <a:ext cx="276225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6" name="Line 40"/>
          <p:cNvSpPr>
            <a:spLocks noChangeShapeType="1"/>
          </p:cNvSpPr>
          <p:nvPr/>
        </p:nvSpPr>
        <p:spPr bwMode="auto">
          <a:xfrm>
            <a:off x="6500813" y="1271588"/>
            <a:ext cx="214312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37" name="Line 41"/>
          <p:cNvSpPr>
            <a:spLocks noChangeShapeType="1"/>
          </p:cNvSpPr>
          <p:nvPr/>
        </p:nvSpPr>
        <p:spPr bwMode="auto">
          <a:xfrm>
            <a:off x="6438900" y="1466850"/>
            <a:ext cx="461963" cy="223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42875" y="203756"/>
            <a:ext cx="2238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The ascent of </a:t>
            </a:r>
            <a:r>
              <a:rPr lang="en-US" sz="3000" b="1" i="1" dirty="0"/>
              <a:t>xylem sap </a:t>
            </a:r>
            <a:r>
              <a:rPr lang="en-US" sz="3000" dirty="0"/>
              <a:t>(water and minerals)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4D6AD3-1538-0C4F-929C-9626001D6E55}"/>
              </a:ext>
            </a:extLst>
          </p:cNvPr>
          <p:cNvSpPr/>
          <p:nvPr/>
        </p:nvSpPr>
        <p:spPr>
          <a:xfrm>
            <a:off x="1494386" y="6503637"/>
            <a:ext cx="3076820" cy="30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0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23D1ED72-CFAF-EA49-AF9E-621CF188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9" y="770177"/>
            <a:ext cx="3695271" cy="53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DB165-F36B-8F49-8543-E12053DAC568}"/>
              </a:ext>
            </a:extLst>
          </p:cNvPr>
          <p:cNvSpPr txBox="1"/>
          <p:nvPr/>
        </p:nvSpPr>
        <p:spPr>
          <a:xfrm>
            <a:off x="4910886" y="925158"/>
            <a:ext cx="378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water evaporates</a:t>
            </a:r>
          </a:p>
          <a:p>
            <a:r>
              <a:rPr lang="en-US" sz="2400" dirty="0"/>
              <a:t>from the plant body in the course of a 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3577E-1BD6-9147-8B63-1FE04A0D2358}"/>
              </a:ext>
            </a:extLst>
          </p:cNvPr>
          <p:cNvSpPr txBox="1"/>
          <p:nvPr/>
        </p:nvSpPr>
        <p:spPr>
          <a:xfrm>
            <a:off x="4894729" y="3216536"/>
            <a:ext cx="3834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Almost 1.5 gallons, in the case of a </a:t>
            </a:r>
          </a:p>
          <a:p>
            <a:r>
              <a:rPr lang="en-US" sz="2000" dirty="0"/>
              <a:t>sunflower…</a:t>
            </a:r>
          </a:p>
        </p:txBody>
      </p:sp>
      <p:pic>
        <p:nvPicPr>
          <p:cNvPr id="3080" name="Picture 8" descr="sugar maple | Description, Uses, &amp; Facts | Britannica">
            <a:extLst>
              <a:ext uri="{FF2B5EF4-FFF2-40B4-BE49-F238E27FC236}">
                <a16:creationId xmlns:a16="http://schemas.microsoft.com/office/drawing/2014/main" id="{4269466B-CD20-4146-A6EA-CBA93147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91" y="0"/>
            <a:ext cx="101131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922F1-E9C1-7744-AD37-261BDC6EA201}"/>
              </a:ext>
            </a:extLst>
          </p:cNvPr>
          <p:cNvSpPr txBox="1"/>
          <p:nvPr/>
        </p:nvSpPr>
        <p:spPr>
          <a:xfrm>
            <a:off x="333765" y="4182415"/>
            <a:ext cx="8476469" cy="120032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Negative pressure created by the evaporation of water from the </a:t>
            </a:r>
          </a:p>
          <a:p>
            <a:pPr algn="ctr"/>
            <a:r>
              <a:rPr lang="en-US" sz="2400" dirty="0"/>
              <a:t>leaf causes bulk flow of water in the stem, from the area of higher</a:t>
            </a:r>
          </a:p>
          <a:p>
            <a:pPr algn="ctr"/>
            <a:r>
              <a:rPr lang="en-US" sz="2400" dirty="0"/>
              <a:t>pressure to the area of lower pressure. </a:t>
            </a:r>
          </a:p>
        </p:txBody>
      </p:sp>
    </p:spTree>
    <p:extLst>
      <p:ext uri="{BB962C8B-B14F-4D97-AF65-F5344CB8AC3E}">
        <p14:creationId xmlns:p14="http://schemas.microsoft.com/office/powerpoint/2010/main" val="1606393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36_02TrasnsportOverview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36525"/>
            <a:ext cx="53832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49625" y="215900"/>
            <a:ext cx="454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CO</a:t>
            </a:r>
            <a:r>
              <a:rPr lang="en-US" sz="1800" baseline="-25000" dirty="0">
                <a:latin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178425" y="190500"/>
            <a:ext cx="30162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O</a:t>
            </a:r>
            <a:r>
              <a:rPr lang="en-US" sz="1800" baseline="-25000" dirty="0">
                <a:latin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550025" y="330200"/>
            <a:ext cx="5937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Light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860925" y="927100"/>
            <a:ext cx="669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Sugar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49" y="330200"/>
            <a:ext cx="1993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Translocation:</a:t>
            </a:r>
          </a:p>
          <a:p>
            <a:pPr algn="ctr"/>
            <a:r>
              <a:rPr lang="en-US" sz="2400" dirty="0"/>
              <a:t>Movement of </a:t>
            </a:r>
          </a:p>
          <a:p>
            <a:pPr algn="ctr"/>
            <a:r>
              <a:rPr lang="en-US" sz="2400" dirty="0"/>
              <a:t>dissolved sugars in the</a:t>
            </a:r>
          </a:p>
          <a:p>
            <a:pPr algn="ctr"/>
            <a:r>
              <a:rPr lang="en-US" sz="2400" dirty="0"/>
              <a:t>phloem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C1947-63F8-E941-88C4-7AF6DE930D59}"/>
              </a:ext>
            </a:extLst>
          </p:cNvPr>
          <p:cNvSpPr/>
          <p:nvPr/>
        </p:nvSpPr>
        <p:spPr>
          <a:xfrm>
            <a:off x="1879600" y="6551407"/>
            <a:ext cx="1154056" cy="170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82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tato+sum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2" y="155761"/>
            <a:ext cx="4461528" cy="4397268"/>
          </a:xfrm>
          <a:prstGeom prst="rect">
            <a:avLst/>
          </a:prstGeom>
        </p:spPr>
      </p:pic>
      <p:pic>
        <p:nvPicPr>
          <p:cNvPr id="5" name="Picture 4" descr="pressurefl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7031"/>
            <a:ext cx="4229100" cy="496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0960" y="587101"/>
            <a:ext cx="25502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Source to Sink</a:t>
            </a:r>
          </a:p>
        </p:txBody>
      </p:sp>
      <p:pic>
        <p:nvPicPr>
          <p:cNvPr id="1026" name="Picture 2" descr="Leaf definition and meaning | Collins English Dictionary">
            <a:extLst>
              <a:ext uri="{FF2B5EF4-FFF2-40B4-BE49-F238E27FC236}">
                <a16:creationId xmlns:a16="http://schemas.microsoft.com/office/drawing/2014/main" id="{3A92882C-E813-7F41-B727-AEE74FDA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144" y="2476500"/>
            <a:ext cx="717856" cy="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ss Turns Herself Into a Potato Is a Root Vegetable Legend | Time">
            <a:extLst>
              <a:ext uri="{FF2B5EF4-FFF2-40B4-BE49-F238E27FC236}">
                <a16:creationId xmlns:a16="http://schemas.microsoft.com/office/drawing/2014/main" id="{8A9D1E1C-A2A9-0146-B851-FE66F055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6" y="3787066"/>
            <a:ext cx="976748" cy="5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2A03E4-D13B-7D44-A479-5FA844368516}"/>
              </a:ext>
            </a:extLst>
          </p:cNvPr>
          <p:cNvSpPr/>
          <p:nvPr/>
        </p:nvSpPr>
        <p:spPr>
          <a:xfrm>
            <a:off x="5662881" y="2786231"/>
            <a:ext cx="717856" cy="642770"/>
          </a:xfrm>
          <a:prstGeom prst="rect">
            <a:avLst/>
          </a:prstGeom>
          <a:noFill/>
          <a:ln w="25400">
            <a:solidFill>
              <a:srgbClr val="D88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3657A-102F-0449-9403-092BCD3219C3}"/>
              </a:ext>
            </a:extLst>
          </p:cNvPr>
          <p:cNvSpPr/>
          <p:nvPr/>
        </p:nvSpPr>
        <p:spPr>
          <a:xfrm>
            <a:off x="5662881" y="3883778"/>
            <a:ext cx="717856" cy="642770"/>
          </a:xfrm>
          <a:prstGeom prst="rect">
            <a:avLst/>
          </a:prstGeom>
          <a:noFill/>
          <a:ln w="25400">
            <a:solidFill>
              <a:srgbClr val="73FE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243138" y="546258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49638" y="6477000"/>
            <a:ext cx="1981200" cy="304800"/>
          </a:xfrm>
          <a:noFill/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1200">
                <a:solidFill>
                  <a:schemeClr val="tx1"/>
                </a:solidFill>
              </a:rPr>
              <a:t>Fig. 36-20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255838" y="415448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2249488" y="281463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249488" y="77628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01638" y="143668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204788" y="205263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706438" y="5614988"/>
            <a:ext cx="212725" cy="223837"/>
          </a:xfrm>
          <a:prstGeom prst="flowChartConnector">
            <a:avLst/>
          </a:prstGeom>
          <a:solidFill>
            <a:srgbClr val="0092C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3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4514" name="Picture 2" descr="36_20PressureFlow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6" y="274638"/>
            <a:ext cx="5614987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54001" y="557213"/>
            <a:ext cx="941387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500" b="1"/>
              <a:t>Vessel</a:t>
            </a:r>
            <a:br>
              <a:rPr lang="en-US" sz="1500" b="1"/>
            </a:br>
            <a:r>
              <a:rPr lang="en-US" sz="1500" b="1"/>
              <a:t>(xylem)</a:t>
            </a:r>
            <a:endParaRPr lang="el-GR" sz="1500" b="1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382713" y="566738"/>
            <a:ext cx="1255712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500" b="1"/>
              <a:t>Sieve tube</a:t>
            </a:r>
            <a:br>
              <a:rPr lang="en-US" sz="1500" b="1"/>
            </a:br>
            <a:r>
              <a:rPr lang="en-US" sz="1500" b="1"/>
              <a:t>(phloem)</a:t>
            </a:r>
            <a:endParaRPr lang="el-GR" sz="1500" b="1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425701" y="495300"/>
            <a:ext cx="1255712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500" b="1"/>
              <a:t>Source cell</a:t>
            </a:r>
            <a:br>
              <a:rPr lang="en-US" sz="1500" b="1"/>
            </a:br>
            <a:r>
              <a:rPr lang="en-US" sz="1500" b="1"/>
              <a:t>(leaf)</a:t>
            </a:r>
            <a:endParaRPr lang="el-GR" sz="1500" b="1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975101" y="1263700"/>
            <a:ext cx="4561979" cy="9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dirty="0"/>
              <a:t>Load sugar into the phloem at the </a:t>
            </a:r>
            <a:r>
              <a:rPr lang="en-US" sz="2800" b="1" dirty="0"/>
              <a:t>source</a:t>
            </a:r>
            <a:r>
              <a:rPr lang="en-US" sz="2800" dirty="0"/>
              <a:t> (requires energy)</a:t>
            </a:r>
            <a:endParaRPr lang="el-GR" sz="2800" dirty="0"/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967163" y="2697550"/>
            <a:ext cx="4698535" cy="9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dirty="0"/>
              <a:t>Water from the xylem flows into the phloem (OSMOSIS)</a:t>
            </a:r>
            <a:endParaRPr lang="el-GR" sz="2800" dirty="0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4006478" y="3880232"/>
            <a:ext cx="3838497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dirty="0"/>
              <a:t>Unload sugar at the </a:t>
            </a:r>
            <a:r>
              <a:rPr lang="en-US" sz="2800" b="1" dirty="0"/>
              <a:t>sink </a:t>
            </a:r>
            <a:r>
              <a:rPr lang="en-US" sz="2800" dirty="0"/>
              <a:t>(requires energy)</a:t>
            </a:r>
            <a:endParaRPr lang="el-GR" sz="2800" b="1" dirty="0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945528" y="5133359"/>
            <a:ext cx="5037545" cy="91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800" dirty="0"/>
              <a:t>Water from the phloem flows back into the xylem (OSMOSIS)</a:t>
            </a:r>
            <a:endParaRPr lang="el-GR" sz="2800" dirty="0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2522538" y="4540250"/>
            <a:ext cx="1165225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b="1"/>
              <a:t>Sink cell</a:t>
            </a:r>
            <a:br>
              <a:rPr lang="en-US" sz="1500" b="1"/>
            </a:br>
            <a:r>
              <a:rPr lang="en-US" sz="1500" b="1"/>
              <a:t>(storage</a:t>
            </a:r>
            <a:br>
              <a:rPr lang="en-US" sz="1500" b="1"/>
            </a:br>
            <a:r>
              <a:rPr lang="en-US" sz="1500" b="1"/>
              <a:t>root)</a:t>
            </a:r>
            <a:endParaRPr lang="el-GR" sz="1500" b="1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698751" y="5780088"/>
            <a:ext cx="1165225" cy="2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500" b="1" dirty="0"/>
              <a:t>Sugar</a:t>
            </a:r>
            <a:endParaRPr lang="el-GR" sz="1500" b="1" dirty="0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1130301" y="1320800"/>
            <a:ext cx="782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  <a:endParaRPr lang="en-US" sz="1400" dirty="0">
              <a:cs typeface="Calibri" panose="020F0502020204030204" pitchFamily="34" charset="0"/>
            </a:endParaRP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1150938" y="5915025"/>
            <a:ext cx="782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  <a:endParaRPr lang="en-US" sz="1400" dirty="0">
              <a:cs typeface="Calibri" panose="020F0502020204030204" pitchFamily="34" charset="0"/>
            </a:endParaRP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 rot="16200000">
            <a:off x="-850899" y="3603625"/>
            <a:ext cx="31686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	Bulk flow</a:t>
            </a:r>
            <a:endParaRPr lang="el-GR" sz="1500" b="1">
              <a:solidFill>
                <a:schemeClr val="bg1"/>
              </a:solidFill>
            </a:endParaRP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2670176" y="1666875"/>
            <a:ext cx="782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H</a:t>
            </a:r>
            <a:r>
              <a:rPr lang="en-US" sz="1400" b="1" baseline="-25000" dirty="0"/>
              <a:t>2</a:t>
            </a:r>
            <a:r>
              <a:rPr lang="en-US" sz="1400" b="1" dirty="0"/>
              <a:t>O</a:t>
            </a:r>
            <a:endParaRPr lang="en-US" sz="1400" dirty="0">
              <a:cs typeface="Calibri" panose="020F0502020204030204" pitchFamily="34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622551" y="1379538"/>
            <a:ext cx="973137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400" b="1" dirty="0"/>
              <a:t>Sugar</a:t>
            </a:r>
            <a:endParaRPr lang="el-GR" sz="1400" b="1" dirty="0"/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 rot="16200000">
            <a:off x="565151" y="3322638"/>
            <a:ext cx="314801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            Bulk flow</a:t>
            </a:r>
            <a:endParaRPr lang="el-GR" sz="15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8685" y="74509"/>
            <a:ext cx="510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Pressure-flow hypothesis </a:t>
            </a:r>
          </a:p>
        </p:txBody>
      </p:sp>
    </p:spTree>
    <p:extLst>
      <p:ext uri="{BB962C8B-B14F-4D97-AF65-F5344CB8AC3E}">
        <p14:creationId xmlns:p14="http://schemas.microsoft.com/office/powerpoint/2010/main" val="21312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  <p:bldP spid="64529" grpId="0"/>
      <p:bldP spid="645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s Are Capable of Complex Decision-Making">
            <a:extLst>
              <a:ext uri="{FF2B5EF4-FFF2-40B4-BE49-F238E27FC236}">
                <a16:creationId xmlns:a16="http://schemas.microsoft.com/office/drawing/2014/main" id="{22EED98F-734A-514F-AEB1-D7D3AED2B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41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775"/>
            <a:ext cx="7772400" cy="1066800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b="1" dirty="0"/>
              <a:t>Lecture Review, Chap. 4, pp. 48-52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257" y="1009598"/>
            <a:ext cx="8534400" cy="5751952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Relate structure to function in sieve-tube cells, vessel cells, and tracheid cells.</a:t>
            </a:r>
          </a:p>
          <a:p>
            <a:r>
              <a:rPr lang="en-US" sz="2400" dirty="0"/>
              <a:t>How are water and mineral nutrients from the soil transferred into the vascular cylinder of a root?</a:t>
            </a:r>
          </a:p>
          <a:p>
            <a:r>
              <a:rPr lang="en-US" sz="2400" dirty="0"/>
              <a:t>Define transpiration.  </a:t>
            </a:r>
          </a:p>
          <a:p>
            <a:r>
              <a:rPr lang="en-US" sz="2400" dirty="0"/>
              <a:t>Describe the cohesion-tension mechanism and relate it to the function of the stomata and the properties of water.</a:t>
            </a:r>
          </a:p>
          <a:p>
            <a:r>
              <a:rPr lang="en-US" sz="2400" dirty="0"/>
              <a:t>Why do water molecules stick together?  How does this relate to why plants can move water against the force of gravity without using any energy?</a:t>
            </a:r>
          </a:p>
          <a:p>
            <a:r>
              <a:rPr lang="en-US" sz="2400" dirty="0"/>
              <a:t>Trace the path of sugar in the phloem from source to sink.  What is the name of the hypothesis to describe this flow?</a:t>
            </a:r>
          </a:p>
        </p:txBody>
      </p:sp>
    </p:spTree>
    <p:extLst>
      <p:ext uri="{BB962C8B-B14F-4D97-AF65-F5344CB8AC3E}">
        <p14:creationId xmlns:p14="http://schemas.microsoft.com/office/powerpoint/2010/main" val="369757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D12D36D-49AA-4545-9C71-570B1B75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8" y="1484753"/>
            <a:ext cx="6290231" cy="47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809BB8-11C2-584F-AFBE-B0402722B2D6}"/>
              </a:ext>
            </a:extLst>
          </p:cNvPr>
          <p:cNvGrpSpPr/>
          <p:nvPr/>
        </p:nvGrpSpPr>
        <p:grpSpPr>
          <a:xfrm>
            <a:off x="196490" y="1340278"/>
            <a:ext cx="4114327" cy="5385900"/>
            <a:chOff x="3700463" y="-49212"/>
            <a:chExt cx="5481637" cy="6675429"/>
          </a:xfrm>
        </p:grpSpPr>
        <p:sp>
          <p:nvSpPr>
            <p:cNvPr id="5" name="Text Box 9">
              <a:extLst>
                <a:ext uri="{FF2B5EF4-FFF2-40B4-BE49-F238E27FC236}">
                  <a16:creationId xmlns:a16="http://schemas.microsoft.com/office/drawing/2014/main" id="{493B4A10-3BA1-1B4C-8479-9BBDF4AC8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3949" y="6400793"/>
              <a:ext cx="1055688" cy="22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554489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lang="en-US" sz="1200" dirty="0" err="1">
                  <a:latin typeface="Calibri" panose="020F0502020204030204" pitchFamily="34" charset="0"/>
                </a:rPr>
                <a:t>Tracheids</a:t>
              </a:r>
              <a:endParaRPr lang="en-US" sz="1200" dirty="0">
                <a:solidFill>
                  <a:srgbClr val="563A8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8EA07CA5-2E78-8347-BDF2-93AA81A35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6663" y="889000"/>
              <a:ext cx="7032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554489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lang="en-US" sz="1200" dirty="0">
                  <a:latin typeface="Calibri" panose="020F0502020204030204" pitchFamily="34" charset="0"/>
                </a:rPr>
                <a:t>100 µm</a:t>
              </a:r>
              <a:endParaRPr lang="en-US" sz="1200" dirty="0">
                <a:solidFill>
                  <a:srgbClr val="563A8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Line 17">
              <a:extLst>
                <a:ext uri="{FF2B5EF4-FFF2-40B4-BE49-F238E27FC236}">
                  <a16:creationId xmlns:a16="http://schemas.microsoft.com/office/drawing/2014/main" id="{8941E639-2EA7-D745-AC56-A973BAB0F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6025" y="1092199"/>
              <a:ext cx="682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" name="Line 18">
              <a:extLst>
                <a:ext uri="{FF2B5EF4-FFF2-40B4-BE49-F238E27FC236}">
                  <a16:creationId xmlns:a16="http://schemas.microsoft.com/office/drawing/2014/main" id="{86B20E93-54B2-CC44-A324-CDBE7872F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2300" y="1044574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" name="Line 19">
              <a:extLst>
                <a:ext uri="{FF2B5EF4-FFF2-40B4-BE49-F238E27FC236}">
                  <a16:creationId xmlns:a16="http://schemas.microsoft.com/office/drawing/2014/main" id="{E99142D0-BD97-494D-B8B9-F83E414C7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1041398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759F1542-A3B4-B742-BFF9-572E7937E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0463" y="-49212"/>
              <a:ext cx="5481637" cy="6584942"/>
              <a:chOff x="1321" y="17"/>
              <a:chExt cx="3453" cy="4148"/>
            </a:xfrm>
          </p:grpSpPr>
          <p:pic>
            <p:nvPicPr>
              <p:cNvPr id="12" name="Picture 2" descr="35_10d-TracheidsVessels-U">
                <a:extLst>
                  <a:ext uri="{FF2B5EF4-FFF2-40B4-BE49-F238E27FC236}">
                    <a16:creationId xmlns:a16="http://schemas.microsoft.com/office/drawing/2014/main" id="{8552F0B7-86D0-A44D-8EC9-0804391292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1" y="17"/>
                <a:ext cx="3453" cy="41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EEB386A7-62C9-7F4C-8C8E-20ED27A48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" y="131"/>
                <a:ext cx="1913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sz="1600" b="1" u="sng" dirty="0"/>
                  <a:t>Xylem</a:t>
                </a:r>
                <a:endParaRPr lang="en-US" sz="1600" dirty="0"/>
              </a:p>
            </p:txBody>
          </p:sp>
          <p:sp>
            <p:nvSpPr>
              <p:cNvPr id="14" name="Text Box 6">
                <a:extLst>
                  <a:ext uri="{FF2B5EF4-FFF2-40B4-BE49-F238E27FC236}">
                    <a16:creationId xmlns:a16="http://schemas.microsoft.com/office/drawing/2014/main" id="{C1B770C9-0EF0-6F4C-838E-80FD92FAB9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2" y="3358"/>
                <a:ext cx="577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buFont typeface="Arial" charset="0"/>
                  <a:buNone/>
                </a:pPr>
                <a:r>
                  <a:rPr lang="en-US" sz="1200" dirty="0">
                    <a:latin typeface="Calibri" panose="020F0502020204030204" pitchFamily="34" charset="0"/>
                  </a:rPr>
                  <a:t>Vessel</a:t>
                </a:r>
              </a:p>
              <a:p>
                <a:pPr>
                  <a:lnSpc>
                    <a:spcPct val="90000"/>
                  </a:lnSpc>
                  <a:buFont typeface="Arial" charset="0"/>
                  <a:buNone/>
                </a:pPr>
                <a:r>
                  <a:rPr lang="en-US" sz="1200" dirty="0">
                    <a:latin typeface="Calibri" panose="020F0502020204030204" pitchFamily="34" charset="0"/>
                  </a:rPr>
                  <a:t>element</a:t>
                </a:r>
                <a:endParaRPr lang="en-US" sz="1200" dirty="0">
                  <a:solidFill>
                    <a:srgbClr val="563A8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AutoShape 7">
                <a:extLst>
                  <a:ext uri="{FF2B5EF4-FFF2-40B4-BE49-F238E27FC236}">
                    <a16:creationId xmlns:a16="http://schemas.microsoft.com/office/drawing/2014/main" id="{DDBCE456-B36C-EA4B-985D-B245A5277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923"/>
                <a:ext cx="63" cy="1132"/>
              </a:xfrm>
              <a:prstGeom prst="leftBrace">
                <a:avLst>
                  <a:gd name="adj1" fmla="val 149735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052CF2DD-110E-934A-BEBD-EDE09CB393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2327"/>
                <a:ext cx="289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buFont typeface="Arial" charset="0"/>
                  <a:buNone/>
                </a:pPr>
                <a:r>
                  <a:rPr lang="en-US" sz="1200" dirty="0">
                    <a:latin typeface="Calibri" panose="020F0502020204030204" pitchFamily="34" charset="0"/>
                  </a:rPr>
                  <a:t>Pits</a:t>
                </a:r>
                <a:endParaRPr lang="en-US" sz="1200" dirty="0">
                  <a:solidFill>
                    <a:srgbClr val="563A8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63053A7E-73B1-4749-980C-8C08427B0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439"/>
                <a:ext cx="188" cy="2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" name="Line 12">
                <a:extLst>
                  <a:ext uri="{FF2B5EF4-FFF2-40B4-BE49-F238E27FC236}">
                    <a16:creationId xmlns:a16="http://schemas.microsoft.com/office/drawing/2014/main" id="{7179BD85-DEEF-DD49-87B2-4739DC33B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71" y="2439"/>
                <a:ext cx="304" cy="1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1A010E27-0D5C-A34E-9402-11E2AFDA3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5" y="568"/>
                <a:ext cx="577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buFont typeface="Arial" charset="0"/>
                  <a:buNone/>
                </a:pPr>
                <a:r>
                  <a:rPr lang="en-US" sz="1200" dirty="0">
                    <a:latin typeface="Calibri" panose="020F0502020204030204" pitchFamily="34" charset="0"/>
                  </a:rPr>
                  <a:t>Vessel</a:t>
                </a:r>
                <a:endParaRPr lang="en-US" sz="1200" dirty="0">
                  <a:solidFill>
                    <a:srgbClr val="563A8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 Box 15">
                <a:extLst>
                  <a:ext uri="{FF2B5EF4-FFF2-40B4-BE49-F238E27FC236}">
                    <a16:creationId xmlns:a16="http://schemas.microsoft.com/office/drawing/2014/main" id="{7DE28A43-6EDD-634D-9453-498125C8A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9" y="569"/>
                <a:ext cx="721" cy="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554489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buFont typeface="Arial" charset="0"/>
                  <a:buNone/>
                </a:pPr>
                <a:r>
                  <a:rPr lang="en-US" sz="1200" dirty="0" err="1">
                    <a:latin typeface="Calibri" panose="020F0502020204030204" pitchFamily="34" charset="0"/>
                  </a:rPr>
                  <a:t>Tracheids</a:t>
                </a:r>
                <a:endParaRPr lang="en-US" sz="1200" dirty="0">
                  <a:solidFill>
                    <a:srgbClr val="563A8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B58BF5BD-72C9-654E-ACCE-1E965905F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6" y="694"/>
                <a:ext cx="388" cy="5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A623FF9A-CCF8-2244-815B-01683709E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0" y="700"/>
                <a:ext cx="180" cy="3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08117066-4686-704E-A509-17AEA77B5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2" y="702"/>
                <a:ext cx="354" cy="1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E9C7D3FA-DBE3-CC42-9CB2-83B8AA70D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6248400"/>
              <a:ext cx="948862" cy="34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Tracheid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6B138A-B8A0-064B-AE9A-C58176ADF3A2}"/>
              </a:ext>
            </a:extLst>
          </p:cNvPr>
          <p:cNvGrpSpPr/>
          <p:nvPr/>
        </p:nvGrpSpPr>
        <p:grpSpPr>
          <a:xfrm>
            <a:off x="4319158" y="1335024"/>
            <a:ext cx="4680233" cy="5331876"/>
            <a:chOff x="1318197" y="475017"/>
            <a:chExt cx="6498333" cy="6416775"/>
          </a:xfrm>
        </p:grpSpPr>
        <p:pic>
          <p:nvPicPr>
            <p:cNvPr id="25" name="Picture 8" descr="35_10e-SieveTubeCombo-U">
              <a:extLst>
                <a:ext uri="{FF2B5EF4-FFF2-40B4-BE49-F238E27FC236}">
                  <a16:creationId xmlns:a16="http://schemas.microsoft.com/office/drawing/2014/main" id="{D2A73BE9-DEC4-C045-A280-5E1EF7DFD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197" y="475017"/>
              <a:ext cx="6498333" cy="63939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4ACDD84F-5DEC-D245-A279-B86E8B501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081" y="486396"/>
              <a:ext cx="2798565" cy="309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kumimoji="0" lang="en-US" sz="1600" b="1" u="sng" dirty="0"/>
                <a:t>Phloem</a:t>
              </a:r>
              <a:r>
                <a:rPr kumimoji="0" lang="en-US" sz="1600" dirty="0"/>
                <a:t> </a:t>
              </a: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CE720950-B089-254A-BAED-C123E8D27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3" y="2295776"/>
              <a:ext cx="2003423" cy="52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554489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en-US" sz="1200" dirty="0">
                  <a:latin typeface="Calibri" panose="020F0502020204030204" pitchFamily="34" charset="0"/>
                </a:rPr>
                <a:t>Sieve-tube element (left)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kumimoji="0" lang="en-US" sz="1200" dirty="0">
                  <a:latin typeface="Calibri" panose="020F0502020204030204" pitchFamily="34" charset="0"/>
                </a:rPr>
                <a:t>and companion cell: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kumimoji="0" lang="en-US" sz="1200" dirty="0">
                  <a:latin typeface="Calibri" panose="020F0502020204030204" pitchFamily="34" charset="0"/>
                </a:rPr>
                <a:t>cross section </a:t>
              </a:r>
              <a:endParaRPr kumimoji="0" lang="en-US" sz="1200" dirty="0">
                <a:solidFill>
                  <a:srgbClr val="563A8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Text Box 32">
              <a:extLst>
                <a:ext uri="{FF2B5EF4-FFF2-40B4-BE49-F238E27FC236}">
                  <a16:creationId xmlns:a16="http://schemas.microsoft.com/office/drawing/2014/main" id="{245C6D02-B18F-FB43-9EB1-F92C49854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609" y="6264386"/>
              <a:ext cx="1738558" cy="389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554489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en-US" sz="1200" dirty="0">
                  <a:latin typeface="Calibri" panose="020F0502020204030204" pitchFamily="34" charset="0"/>
                </a:rPr>
                <a:t>Sieve-tube elements:</a:t>
              </a:r>
            </a:p>
            <a:p>
              <a:pPr>
                <a:lnSpc>
                  <a:spcPct val="90000"/>
                </a:lnSpc>
                <a:buFont typeface="Arial" charset="0"/>
                <a:buNone/>
              </a:pPr>
              <a:r>
                <a:rPr kumimoji="0" lang="en-US" sz="1200" dirty="0">
                  <a:latin typeface="Calibri" panose="020F0502020204030204" pitchFamily="34" charset="0"/>
                </a:rPr>
                <a:t>longitudinal view</a:t>
              </a:r>
              <a:endParaRPr kumimoji="0" lang="en-US" sz="1200" dirty="0">
                <a:solidFill>
                  <a:srgbClr val="563A8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DEB75FF1-350D-F441-979F-BF386D029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325" y="6460679"/>
              <a:ext cx="2385321" cy="431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554489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9144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3716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8288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indent="-4572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en-US" sz="1200" dirty="0">
                  <a:latin typeface="Calibri" panose="020F0502020204030204" pitchFamily="34" charset="0"/>
                </a:rPr>
                <a:t>Sieve plate with pores</a:t>
              </a:r>
              <a:endParaRPr kumimoji="0" lang="en-US" sz="1200" dirty="0">
                <a:solidFill>
                  <a:srgbClr val="563A8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5D209E-26EA-F44A-9941-E725E42F2D89}"/>
              </a:ext>
            </a:extLst>
          </p:cNvPr>
          <p:cNvSpPr txBox="1"/>
          <p:nvPr/>
        </p:nvSpPr>
        <p:spPr>
          <a:xfrm>
            <a:off x="1519668" y="506752"/>
            <a:ext cx="628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Specialized Transport Tissue: Xylem and Phloem</a:t>
            </a:r>
          </a:p>
        </p:txBody>
      </p:sp>
    </p:spTree>
    <p:extLst>
      <p:ext uri="{BB962C8B-B14F-4D97-AF65-F5344CB8AC3E}">
        <p14:creationId xmlns:p14="http://schemas.microsoft.com/office/powerpoint/2010/main" val="7848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36_02TrasnsportOverview_1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48" y="0"/>
            <a:ext cx="5992010" cy="732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31252" y="5557969"/>
            <a:ext cx="9874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H</a:t>
            </a:r>
            <a:r>
              <a:rPr lang="en-US" sz="1800" baseline="-25000" dirty="0">
                <a:latin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</a:rPr>
              <a:t>O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and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minerals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244725" y="1003300"/>
            <a:ext cx="479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H</a:t>
            </a:r>
            <a:r>
              <a:rPr lang="en-US" sz="1800" baseline="-25000" dirty="0">
                <a:latin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25A236-0B1B-D24F-80FD-4948F3C24981}"/>
              </a:ext>
            </a:extLst>
          </p:cNvPr>
          <p:cNvSpPr/>
          <p:nvPr/>
        </p:nvSpPr>
        <p:spPr>
          <a:xfrm>
            <a:off x="1936376" y="6540649"/>
            <a:ext cx="1143374" cy="1613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7D80D-A31E-1E4A-9056-BAA7A6277644}"/>
              </a:ext>
            </a:extLst>
          </p:cNvPr>
          <p:cNvSpPr txBox="1"/>
          <p:nvPr/>
        </p:nvSpPr>
        <p:spPr>
          <a:xfrm>
            <a:off x="5948980" y="1767093"/>
            <a:ext cx="3033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Water movement in the xylem from root to leaf can take place over distances of 300 feet or more, without using any energy.  </a:t>
            </a:r>
            <a:r>
              <a:rPr lang="en-US" sz="2400" b="1" i="1" dirty="0"/>
              <a:t>How do plants do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0435F-DF2C-254B-BE9D-846D416B59C9}"/>
              </a:ext>
            </a:extLst>
          </p:cNvPr>
          <p:cNvSpPr txBox="1"/>
          <p:nvPr/>
        </p:nvSpPr>
        <p:spPr>
          <a:xfrm>
            <a:off x="737441" y="201349"/>
            <a:ext cx="4379084" cy="46166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Movement of water in the xylem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69939DE-0F46-0D46-9AB0-8CFDFCDB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21" y="990601"/>
            <a:ext cx="479425" cy="2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H</a:t>
            </a:r>
            <a:r>
              <a:rPr lang="en-US" sz="1800" baseline="-25000" dirty="0">
                <a:latin typeface="Calibri" panose="020F0502020204030204" pitchFamily="34" charset="0"/>
              </a:rPr>
              <a:t>2</a:t>
            </a:r>
            <a:r>
              <a:rPr lang="en-US" sz="1800" dirty="0">
                <a:latin typeface="Calibri" panose="020F050202020403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12976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66616-02DF-3544-BFFD-6853EAC0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Water Movement in the Xylem: a Play in Three 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B4479-5708-B044-A6D1-EB59881D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8407101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Act One</a:t>
            </a:r>
            <a:r>
              <a:rPr lang="en-US" sz="2800" dirty="0"/>
              <a:t>: </a:t>
            </a:r>
            <a:r>
              <a:rPr lang="en-US" sz="2800" b="1" dirty="0"/>
              <a:t>Transpiration</a:t>
            </a:r>
            <a:r>
              <a:rPr lang="en-US" sz="2800" dirty="0"/>
              <a:t>, </a:t>
            </a:r>
            <a:r>
              <a:rPr lang="en-US" sz="2800" b="1" dirty="0"/>
              <a:t>the evaporation of water from the stomates of the leaf</a:t>
            </a:r>
          </a:p>
          <a:p>
            <a:endParaRPr lang="en-US" sz="2800" b="1" dirty="0"/>
          </a:p>
          <a:p>
            <a:r>
              <a:rPr lang="en-US" sz="2800" dirty="0"/>
              <a:t>Act Two</a:t>
            </a:r>
            <a:r>
              <a:rPr lang="en-US" sz="2800" b="1" dirty="0"/>
              <a:t>: </a:t>
            </a:r>
            <a:r>
              <a:rPr lang="en-US" sz="2800" dirty="0"/>
              <a:t>Water movement into the root from the soil</a:t>
            </a:r>
          </a:p>
          <a:p>
            <a:endParaRPr lang="en-US" sz="2800" dirty="0"/>
          </a:p>
          <a:p>
            <a:r>
              <a:rPr lang="en-US" sz="2800" dirty="0"/>
              <a:t>Act Three</a:t>
            </a:r>
            <a:r>
              <a:rPr lang="en-US" sz="2800" b="1" dirty="0"/>
              <a:t>: </a:t>
            </a:r>
            <a:r>
              <a:rPr lang="en-US" sz="2800" dirty="0"/>
              <a:t>Conduction of water up the stem</a:t>
            </a:r>
          </a:p>
        </p:txBody>
      </p:sp>
    </p:spTree>
    <p:extLst>
      <p:ext uri="{BB962C8B-B14F-4D97-AF65-F5344CB8AC3E}">
        <p14:creationId xmlns:p14="http://schemas.microsoft.com/office/powerpoint/2010/main" val="40528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8616" y="684026"/>
            <a:ext cx="4121876" cy="4873327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200" b="1" i="1" dirty="0"/>
              <a:t>Transpiration</a:t>
            </a:r>
            <a:r>
              <a:rPr lang="en-US" sz="3200" dirty="0"/>
              <a:t> is the evaporative loss of water from the leaves of a plant.</a:t>
            </a:r>
            <a:br>
              <a:rPr lang="en-US" sz="3200" dirty="0"/>
            </a:b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305056" y="914205"/>
            <a:ext cx="4686512" cy="5065697"/>
            <a:chOff x="5642954" y="592706"/>
            <a:chExt cx="3030744" cy="3366764"/>
          </a:xfrm>
        </p:grpSpPr>
        <p:pic>
          <p:nvPicPr>
            <p:cNvPr id="8" name="Picture 4" descr="36_02TrasnsportOverview_1-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954" y="592706"/>
              <a:ext cx="3030744" cy="3366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762718" y="3243586"/>
              <a:ext cx="555919" cy="435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</a:rPr>
                <a:t>H</a:t>
              </a:r>
              <a:r>
                <a:rPr lang="en-US" sz="1800" baseline="-25000" dirty="0">
                  <a:latin typeface="Calibri" panose="020F0502020204030204" pitchFamily="34" charset="0"/>
                </a:rPr>
                <a:t>2</a:t>
              </a:r>
              <a:r>
                <a:rPr lang="en-US" sz="1800" dirty="0">
                  <a:latin typeface="Calibri" panose="020F0502020204030204" pitchFamily="34" charset="0"/>
                </a:rPr>
                <a:t>O</a:t>
              </a:r>
              <a:br>
                <a:rPr lang="en-US" sz="1800" dirty="0">
                  <a:latin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</a:rPr>
                <a:t>and </a:t>
              </a:r>
              <a:br>
                <a:rPr lang="en-US" sz="1800" dirty="0">
                  <a:latin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</a:rPr>
                <a:t>minerals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848519" y="1035872"/>
              <a:ext cx="269916" cy="136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 dirty="0">
                  <a:latin typeface="Calibri" panose="020F0502020204030204" pitchFamily="34" charset="0"/>
                </a:rPr>
                <a:t>H</a:t>
              </a:r>
              <a:r>
                <a:rPr lang="en-US" sz="1800" baseline="-25000" dirty="0">
                  <a:latin typeface="Calibri" panose="020F0502020204030204" pitchFamily="34" charset="0"/>
                </a:rPr>
                <a:t>2</a:t>
              </a:r>
              <a:r>
                <a:rPr lang="en-US" sz="1800" dirty="0">
                  <a:latin typeface="Calibri" panose="020F0502020204030204" pitchFamily="34" charset="0"/>
                </a:rPr>
                <a:t>O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982FAAE-DBDE-F740-B378-AE0E59894467}"/>
              </a:ext>
            </a:extLst>
          </p:cNvPr>
          <p:cNvSpPr/>
          <p:nvPr/>
        </p:nvSpPr>
        <p:spPr>
          <a:xfrm>
            <a:off x="4305056" y="5852160"/>
            <a:ext cx="1044825" cy="1277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23D1ED72-CFAF-EA49-AF9E-621CF188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9" y="770177"/>
            <a:ext cx="3695271" cy="53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DB165-F36B-8F49-8543-E12053DAC568}"/>
              </a:ext>
            </a:extLst>
          </p:cNvPr>
          <p:cNvSpPr txBox="1"/>
          <p:nvPr/>
        </p:nvSpPr>
        <p:spPr>
          <a:xfrm>
            <a:off x="4910886" y="925158"/>
            <a:ext cx="3786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much water evaporates</a:t>
            </a:r>
          </a:p>
          <a:p>
            <a:r>
              <a:rPr lang="en-US" sz="2400" dirty="0"/>
              <a:t>from the plant body in the course of a 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F3577E-1BD6-9147-8B63-1FE04A0D2358}"/>
              </a:ext>
            </a:extLst>
          </p:cNvPr>
          <p:cNvSpPr txBox="1"/>
          <p:nvPr/>
        </p:nvSpPr>
        <p:spPr>
          <a:xfrm>
            <a:off x="4894729" y="3216536"/>
            <a:ext cx="3834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Almost 1.5 gallons, in the case of a </a:t>
            </a:r>
          </a:p>
          <a:p>
            <a:r>
              <a:rPr lang="en-US" sz="2000" dirty="0"/>
              <a:t>sunflower…</a:t>
            </a:r>
          </a:p>
        </p:txBody>
      </p:sp>
      <p:pic>
        <p:nvPicPr>
          <p:cNvPr id="3080" name="Picture 8" descr="sugar maple | Description, Uses, &amp; Facts | Britannica">
            <a:extLst>
              <a:ext uri="{FF2B5EF4-FFF2-40B4-BE49-F238E27FC236}">
                <a16:creationId xmlns:a16="http://schemas.microsoft.com/office/drawing/2014/main" id="{4269466B-CD20-4146-A6EA-CBA93147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1"/>
            <a:ext cx="9144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922F1-E9C1-7744-AD37-261BDC6EA201}"/>
              </a:ext>
            </a:extLst>
          </p:cNvPr>
          <p:cNvSpPr txBox="1"/>
          <p:nvPr/>
        </p:nvSpPr>
        <p:spPr>
          <a:xfrm>
            <a:off x="876729" y="5642293"/>
            <a:ext cx="7528792" cy="461665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… and more than 50 gallons per day for a full-grown maple!</a:t>
            </a:r>
          </a:p>
        </p:txBody>
      </p:sp>
    </p:spTree>
    <p:extLst>
      <p:ext uri="{BB962C8B-B14F-4D97-AF65-F5344CB8AC3E}">
        <p14:creationId xmlns:p14="http://schemas.microsoft.com/office/powerpoint/2010/main" val="35627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ranspiration | Definition, Mechanism, &amp; Facts | Britannica">
            <a:extLst>
              <a:ext uri="{FF2B5EF4-FFF2-40B4-BE49-F238E27FC236}">
                <a16:creationId xmlns:a16="http://schemas.microsoft.com/office/drawing/2014/main" id="{10F3DC31-4368-5145-B444-89239344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36" y="0"/>
            <a:ext cx="9999164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892D6-BA30-394F-BA02-FE10ECBCCFE7}"/>
              </a:ext>
            </a:extLst>
          </p:cNvPr>
          <p:cNvSpPr txBox="1"/>
          <p:nvPr/>
        </p:nvSpPr>
        <p:spPr>
          <a:xfrm>
            <a:off x="150607" y="311972"/>
            <a:ext cx="8842786" cy="83099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90% </a:t>
            </a:r>
            <a:r>
              <a:rPr lang="en-US" sz="2400"/>
              <a:t>of water </a:t>
            </a:r>
            <a:r>
              <a:rPr lang="en-US" sz="2400" dirty="0"/>
              <a:t>lost through a plant’s leaves evaporates through the stomates.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D1A3C-EDE7-4E4D-90E6-8F8E823AB305}"/>
              </a:ext>
            </a:extLst>
          </p:cNvPr>
          <p:cNvSpPr txBox="1"/>
          <p:nvPr/>
        </p:nvSpPr>
        <p:spPr>
          <a:xfrm>
            <a:off x="666301" y="5703346"/>
            <a:ext cx="8003690" cy="461665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Opening and closing of stomates is regulated by </a:t>
            </a:r>
            <a:r>
              <a:rPr lang="en-US" sz="2400" b="1" i="1" dirty="0"/>
              <a:t>guard cells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49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">
            <a:extLst>
              <a:ext uri="{FF2B5EF4-FFF2-40B4-BE49-F238E27FC236}">
                <a16:creationId xmlns:a16="http://schemas.microsoft.com/office/drawing/2014/main" id="{7CD08713-D4F1-5242-BA9B-3DA89FA97048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966788"/>
            <a:ext cx="8686800" cy="4639508"/>
            <a:chOff x="76200" y="966788"/>
            <a:chExt cx="8686800" cy="4639508"/>
          </a:xfrm>
        </p:grpSpPr>
        <p:grpSp>
          <p:nvGrpSpPr>
            <p:cNvPr id="68612" name="Group 214">
              <a:extLst>
                <a:ext uri="{FF2B5EF4-FFF2-40B4-BE49-F238E27FC236}">
                  <a16:creationId xmlns:a16="http://schemas.microsoft.com/office/drawing/2014/main" id="{61A26C59-4FF0-1744-9D1E-767B25842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1875" y="1498600"/>
              <a:ext cx="4964113" cy="4107696"/>
              <a:chOff x="2894004" y="458497"/>
              <a:chExt cx="5705668" cy="5209565"/>
            </a:xfrm>
          </p:grpSpPr>
          <p:grpSp>
            <p:nvGrpSpPr>
              <p:cNvPr id="68706" name="Group 24">
                <a:extLst>
                  <a:ext uri="{FF2B5EF4-FFF2-40B4-BE49-F238E27FC236}">
                    <a16:creationId xmlns:a16="http://schemas.microsoft.com/office/drawing/2014/main" id="{6BFCA0FE-65E4-E24B-98C5-0454982DAE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894004" y="458497"/>
                <a:ext cx="3293597" cy="5209565"/>
                <a:chOff x="3327044" y="1205380"/>
                <a:chExt cx="4064357" cy="4858870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4CA06ADC-71EB-E04B-AF4F-CDE05EF2934A}"/>
                    </a:ext>
                  </a:extLst>
                </p:cNvPr>
                <p:cNvSpPr/>
                <p:nvPr/>
              </p:nvSpPr>
              <p:spPr>
                <a:xfrm>
                  <a:off x="5270351" y="1706755"/>
                  <a:ext cx="452580" cy="2028030"/>
                </a:xfrm>
                <a:custGeom>
                  <a:avLst/>
                  <a:gdLst>
                    <a:gd name="connsiteX0" fmla="*/ 132447 w 410618"/>
                    <a:gd name="connsiteY0" fmla="*/ 2001250 h 2029825"/>
                    <a:gd name="connsiteX1" fmla="*/ 161022 w 410618"/>
                    <a:gd name="connsiteY1" fmla="*/ 1301162 h 2029825"/>
                    <a:gd name="connsiteX2" fmla="*/ 189597 w 410618"/>
                    <a:gd name="connsiteY2" fmla="*/ 601075 h 2029825"/>
                    <a:gd name="connsiteX3" fmla="*/ 3859 w 410618"/>
                    <a:gd name="connsiteY3" fmla="*/ 1000 h 2029825"/>
                    <a:gd name="connsiteX4" fmla="*/ 389622 w 410618"/>
                    <a:gd name="connsiteY4" fmla="*/ 743950 h 2029825"/>
                    <a:gd name="connsiteX5" fmla="*/ 361047 w 410618"/>
                    <a:gd name="connsiteY5" fmla="*/ 2029825 h 202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618" h="2029825">
                      <a:moveTo>
                        <a:pt x="132447" y="2001250"/>
                      </a:moveTo>
                      <a:lnTo>
                        <a:pt x="161022" y="1301162"/>
                      </a:lnTo>
                      <a:cubicBezTo>
                        <a:pt x="170547" y="1067800"/>
                        <a:pt x="215791" y="817769"/>
                        <a:pt x="189597" y="601075"/>
                      </a:cubicBezTo>
                      <a:cubicBezTo>
                        <a:pt x="163403" y="384381"/>
                        <a:pt x="-29478" y="-22812"/>
                        <a:pt x="3859" y="1000"/>
                      </a:cubicBezTo>
                      <a:cubicBezTo>
                        <a:pt x="37196" y="24812"/>
                        <a:pt x="330091" y="405812"/>
                        <a:pt x="389622" y="743950"/>
                      </a:cubicBezTo>
                      <a:cubicBezTo>
                        <a:pt x="449153" y="1082088"/>
                        <a:pt x="363428" y="1815513"/>
                        <a:pt x="361047" y="2029825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grpSp>
              <p:nvGrpSpPr>
                <p:cNvPr id="68719" name="Group 6">
                  <a:extLst>
                    <a:ext uri="{FF2B5EF4-FFF2-40B4-BE49-F238E27FC236}">
                      <a16:creationId xmlns:a16="http://schemas.microsoft.com/office/drawing/2014/main" id="{5F11E5B0-C50C-704F-9D14-96C20F1365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7044" y="3657838"/>
                  <a:ext cx="4064357" cy="2406412"/>
                  <a:chOff x="1315214" y="2057785"/>
                  <a:chExt cx="5771387" cy="3890577"/>
                </a:xfrm>
              </p:grpSpPr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F2923EE8-365D-0C48-81E5-232A5FC85F5E}"/>
                      </a:ext>
                    </a:extLst>
                  </p:cNvPr>
                  <p:cNvSpPr/>
                  <p:nvPr/>
                </p:nvSpPr>
                <p:spPr>
                  <a:xfrm>
                    <a:off x="1315214" y="2290762"/>
                    <a:ext cx="5771387" cy="36576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50" name="Freeform 249">
                    <a:extLst>
                      <a:ext uri="{FF2B5EF4-FFF2-40B4-BE49-F238E27FC236}">
                        <a16:creationId xmlns:a16="http://schemas.microsoft.com/office/drawing/2014/main" id="{38AF15A2-E254-BE4B-9A7C-C43DDC31507A}"/>
                      </a:ext>
                    </a:extLst>
                  </p:cNvPr>
                  <p:cNvSpPr/>
                  <p:nvPr/>
                </p:nvSpPr>
                <p:spPr>
                  <a:xfrm>
                    <a:off x="2173755" y="2419350"/>
                    <a:ext cx="4732464" cy="3374250"/>
                  </a:xfrm>
                  <a:custGeom>
                    <a:avLst/>
                    <a:gdLst>
                      <a:gd name="connsiteX0" fmla="*/ 1960095 w 4732464"/>
                      <a:gd name="connsiteY0" fmla="*/ 0 h 3374250"/>
                      <a:gd name="connsiteX1" fmla="*/ 1607670 w 4732464"/>
                      <a:gd name="connsiteY1" fmla="*/ 133350 h 3374250"/>
                      <a:gd name="connsiteX2" fmla="*/ 645645 w 4732464"/>
                      <a:gd name="connsiteY2" fmla="*/ 438150 h 3374250"/>
                      <a:gd name="connsiteX3" fmla="*/ 64620 w 4732464"/>
                      <a:gd name="connsiteY3" fmla="*/ 914400 h 3374250"/>
                      <a:gd name="connsiteX4" fmla="*/ 74145 w 4732464"/>
                      <a:gd name="connsiteY4" fmla="*/ 1514475 h 3374250"/>
                      <a:gd name="connsiteX5" fmla="*/ 598020 w 4732464"/>
                      <a:gd name="connsiteY5" fmla="*/ 1409700 h 3374250"/>
                      <a:gd name="connsiteX6" fmla="*/ 636120 w 4732464"/>
                      <a:gd name="connsiteY6" fmla="*/ 1933575 h 3374250"/>
                      <a:gd name="connsiteX7" fmla="*/ 826620 w 4732464"/>
                      <a:gd name="connsiteY7" fmla="*/ 2066925 h 3374250"/>
                      <a:gd name="connsiteX8" fmla="*/ 445620 w 4732464"/>
                      <a:gd name="connsiteY8" fmla="*/ 2505075 h 3374250"/>
                      <a:gd name="connsiteX9" fmla="*/ 569445 w 4732464"/>
                      <a:gd name="connsiteY9" fmla="*/ 2933700 h 3374250"/>
                      <a:gd name="connsiteX10" fmla="*/ 1159995 w 4732464"/>
                      <a:gd name="connsiteY10" fmla="*/ 3105150 h 3374250"/>
                      <a:gd name="connsiteX11" fmla="*/ 1474320 w 4732464"/>
                      <a:gd name="connsiteY11" fmla="*/ 2638425 h 3374250"/>
                      <a:gd name="connsiteX12" fmla="*/ 1702920 w 4732464"/>
                      <a:gd name="connsiteY12" fmla="*/ 2847975 h 3374250"/>
                      <a:gd name="connsiteX13" fmla="*/ 2074395 w 4732464"/>
                      <a:gd name="connsiteY13" fmla="*/ 3371850 h 3374250"/>
                      <a:gd name="connsiteX14" fmla="*/ 2607795 w 4732464"/>
                      <a:gd name="connsiteY14" fmla="*/ 3028950 h 3374250"/>
                      <a:gd name="connsiteX15" fmla="*/ 2807820 w 4732464"/>
                      <a:gd name="connsiteY15" fmla="*/ 2705100 h 3374250"/>
                      <a:gd name="connsiteX16" fmla="*/ 3226920 w 4732464"/>
                      <a:gd name="connsiteY16" fmla="*/ 3000375 h 3374250"/>
                      <a:gd name="connsiteX17" fmla="*/ 3722220 w 4732464"/>
                      <a:gd name="connsiteY17" fmla="*/ 2305050 h 3374250"/>
                      <a:gd name="connsiteX18" fmla="*/ 3646020 w 4732464"/>
                      <a:gd name="connsiteY18" fmla="*/ 1914525 h 3374250"/>
                      <a:gd name="connsiteX19" fmla="*/ 4084170 w 4732464"/>
                      <a:gd name="connsiteY19" fmla="*/ 1724025 h 3374250"/>
                      <a:gd name="connsiteX20" fmla="*/ 3903195 w 4732464"/>
                      <a:gd name="connsiteY20" fmla="*/ 971550 h 3374250"/>
                      <a:gd name="connsiteX21" fmla="*/ 4303245 w 4732464"/>
                      <a:gd name="connsiteY21" fmla="*/ 742950 h 3374250"/>
                      <a:gd name="connsiteX22" fmla="*/ 4731870 w 4732464"/>
                      <a:gd name="connsiteY22" fmla="*/ 400050 h 3374250"/>
                      <a:gd name="connsiteX23" fmla="*/ 4207995 w 4732464"/>
                      <a:gd name="connsiteY23" fmla="*/ 95250 h 3374250"/>
                      <a:gd name="connsiteX24" fmla="*/ 3636495 w 4732464"/>
                      <a:gd name="connsiteY24" fmla="*/ 28575 h 3374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732464" h="3374250">
                        <a:moveTo>
                          <a:pt x="1960095" y="0"/>
                        </a:moveTo>
                        <a:cubicBezTo>
                          <a:pt x="1893420" y="30162"/>
                          <a:pt x="1826745" y="60325"/>
                          <a:pt x="1607670" y="133350"/>
                        </a:cubicBezTo>
                        <a:cubicBezTo>
                          <a:pt x="1388595" y="206375"/>
                          <a:pt x="902820" y="307975"/>
                          <a:pt x="645645" y="438150"/>
                        </a:cubicBezTo>
                        <a:cubicBezTo>
                          <a:pt x="388470" y="568325"/>
                          <a:pt x="159870" y="735013"/>
                          <a:pt x="64620" y="914400"/>
                        </a:cubicBezTo>
                        <a:cubicBezTo>
                          <a:pt x="-30630" y="1093787"/>
                          <a:pt x="-14755" y="1431925"/>
                          <a:pt x="74145" y="1514475"/>
                        </a:cubicBezTo>
                        <a:cubicBezTo>
                          <a:pt x="163045" y="1597025"/>
                          <a:pt x="504357" y="1339850"/>
                          <a:pt x="598020" y="1409700"/>
                        </a:cubicBezTo>
                        <a:cubicBezTo>
                          <a:pt x="691682" y="1479550"/>
                          <a:pt x="598020" y="1824037"/>
                          <a:pt x="636120" y="1933575"/>
                        </a:cubicBezTo>
                        <a:cubicBezTo>
                          <a:pt x="674220" y="2043113"/>
                          <a:pt x="858370" y="1971675"/>
                          <a:pt x="826620" y="2066925"/>
                        </a:cubicBezTo>
                        <a:cubicBezTo>
                          <a:pt x="794870" y="2162175"/>
                          <a:pt x="488483" y="2360612"/>
                          <a:pt x="445620" y="2505075"/>
                        </a:cubicBezTo>
                        <a:cubicBezTo>
                          <a:pt x="402757" y="2649538"/>
                          <a:pt x="450382" y="2833688"/>
                          <a:pt x="569445" y="2933700"/>
                        </a:cubicBezTo>
                        <a:cubicBezTo>
                          <a:pt x="688507" y="3033713"/>
                          <a:pt x="1009183" y="3154362"/>
                          <a:pt x="1159995" y="3105150"/>
                        </a:cubicBezTo>
                        <a:cubicBezTo>
                          <a:pt x="1310807" y="3055938"/>
                          <a:pt x="1383832" y="2681288"/>
                          <a:pt x="1474320" y="2638425"/>
                        </a:cubicBezTo>
                        <a:cubicBezTo>
                          <a:pt x="1564808" y="2595562"/>
                          <a:pt x="1602908" y="2725738"/>
                          <a:pt x="1702920" y="2847975"/>
                        </a:cubicBezTo>
                        <a:cubicBezTo>
                          <a:pt x="1802932" y="2970212"/>
                          <a:pt x="1923583" y="3341688"/>
                          <a:pt x="2074395" y="3371850"/>
                        </a:cubicBezTo>
                        <a:cubicBezTo>
                          <a:pt x="2225207" y="3402012"/>
                          <a:pt x="2485557" y="3140075"/>
                          <a:pt x="2607795" y="3028950"/>
                        </a:cubicBezTo>
                        <a:cubicBezTo>
                          <a:pt x="2730033" y="2917825"/>
                          <a:pt x="2704633" y="2709862"/>
                          <a:pt x="2807820" y="2705100"/>
                        </a:cubicBezTo>
                        <a:cubicBezTo>
                          <a:pt x="2911007" y="2700338"/>
                          <a:pt x="3074520" y="3067050"/>
                          <a:pt x="3226920" y="3000375"/>
                        </a:cubicBezTo>
                        <a:cubicBezTo>
                          <a:pt x="3379320" y="2933700"/>
                          <a:pt x="3652370" y="2486025"/>
                          <a:pt x="3722220" y="2305050"/>
                        </a:cubicBezTo>
                        <a:cubicBezTo>
                          <a:pt x="3792070" y="2124075"/>
                          <a:pt x="3585695" y="2011363"/>
                          <a:pt x="3646020" y="1914525"/>
                        </a:cubicBezTo>
                        <a:cubicBezTo>
                          <a:pt x="3706345" y="1817688"/>
                          <a:pt x="4041308" y="1881188"/>
                          <a:pt x="4084170" y="1724025"/>
                        </a:cubicBezTo>
                        <a:cubicBezTo>
                          <a:pt x="4127033" y="1566863"/>
                          <a:pt x="3866682" y="1135063"/>
                          <a:pt x="3903195" y="971550"/>
                        </a:cubicBezTo>
                        <a:cubicBezTo>
                          <a:pt x="3939708" y="808037"/>
                          <a:pt x="4165133" y="838200"/>
                          <a:pt x="4303245" y="742950"/>
                        </a:cubicBezTo>
                        <a:cubicBezTo>
                          <a:pt x="4441357" y="647700"/>
                          <a:pt x="4747745" y="508000"/>
                          <a:pt x="4731870" y="400050"/>
                        </a:cubicBezTo>
                        <a:cubicBezTo>
                          <a:pt x="4715995" y="292100"/>
                          <a:pt x="4390557" y="157162"/>
                          <a:pt x="4207995" y="95250"/>
                        </a:cubicBezTo>
                        <a:cubicBezTo>
                          <a:pt x="4025433" y="33338"/>
                          <a:pt x="3636495" y="28575"/>
                          <a:pt x="3636495" y="28575"/>
                        </a:cubicBezTo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softEdge rad="127000"/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51" name="Freeform 250">
                    <a:extLst>
                      <a:ext uri="{FF2B5EF4-FFF2-40B4-BE49-F238E27FC236}">
                        <a16:creationId xmlns:a16="http://schemas.microsoft.com/office/drawing/2014/main" id="{52B5762E-82D7-954F-94A4-8212C38FBC3E}"/>
                      </a:ext>
                    </a:extLst>
                  </p:cNvPr>
                  <p:cNvSpPr/>
                  <p:nvPr/>
                </p:nvSpPr>
                <p:spPr>
                  <a:xfrm>
                    <a:off x="2286000" y="2238375"/>
                    <a:ext cx="4343400" cy="3476625"/>
                  </a:xfrm>
                  <a:custGeom>
                    <a:avLst/>
                    <a:gdLst>
                      <a:gd name="connsiteX0" fmla="*/ 1933587 w 4372338"/>
                      <a:gd name="connsiteY0" fmla="*/ 104775 h 3411317"/>
                      <a:gd name="connsiteX1" fmla="*/ 1847862 w 4372338"/>
                      <a:gd name="connsiteY1" fmla="*/ 238125 h 3411317"/>
                      <a:gd name="connsiteX2" fmla="*/ 1476387 w 4372338"/>
                      <a:gd name="connsiteY2" fmla="*/ 381000 h 3411317"/>
                      <a:gd name="connsiteX3" fmla="*/ 800112 w 4372338"/>
                      <a:gd name="connsiteY3" fmla="*/ 628650 h 3411317"/>
                      <a:gd name="connsiteX4" fmla="*/ 285762 w 4372338"/>
                      <a:gd name="connsiteY4" fmla="*/ 914400 h 3411317"/>
                      <a:gd name="connsiteX5" fmla="*/ 12 w 4372338"/>
                      <a:gd name="connsiteY5" fmla="*/ 1381125 h 3411317"/>
                      <a:gd name="connsiteX6" fmla="*/ 295287 w 4372338"/>
                      <a:gd name="connsiteY6" fmla="*/ 1495425 h 3411317"/>
                      <a:gd name="connsiteX7" fmla="*/ 657237 w 4372338"/>
                      <a:gd name="connsiteY7" fmla="*/ 1238250 h 3411317"/>
                      <a:gd name="connsiteX8" fmla="*/ 819162 w 4372338"/>
                      <a:gd name="connsiteY8" fmla="*/ 1133475 h 3411317"/>
                      <a:gd name="connsiteX9" fmla="*/ 638187 w 4372338"/>
                      <a:gd name="connsiteY9" fmla="*/ 1590675 h 3411317"/>
                      <a:gd name="connsiteX10" fmla="*/ 723912 w 4372338"/>
                      <a:gd name="connsiteY10" fmla="*/ 2057400 h 3411317"/>
                      <a:gd name="connsiteX11" fmla="*/ 1076337 w 4372338"/>
                      <a:gd name="connsiteY11" fmla="*/ 1838325 h 3411317"/>
                      <a:gd name="connsiteX12" fmla="*/ 1238262 w 4372338"/>
                      <a:gd name="connsiteY12" fmla="*/ 1381125 h 3411317"/>
                      <a:gd name="connsiteX13" fmla="*/ 1295412 w 4372338"/>
                      <a:gd name="connsiteY13" fmla="*/ 1476375 h 3411317"/>
                      <a:gd name="connsiteX14" fmla="*/ 1047762 w 4372338"/>
                      <a:gd name="connsiteY14" fmla="*/ 2028825 h 3411317"/>
                      <a:gd name="connsiteX15" fmla="*/ 609612 w 4372338"/>
                      <a:gd name="connsiteY15" fmla="*/ 2447925 h 3411317"/>
                      <a:gd name="connsiteX16" fmla="*/ 438162 w 4372338"/>
                      <a:gd name="connsiteY16" fmla="*/ 2867025 h 3411317"/>
                      <a:gd name="connsiteX17" fmla="*/ 800112 w 4372338"/>
                      <a:gd name="connsiteY17" fmla="*/ 2828925 h 3411317"/>
                      <a:gd name="connsiteX18" fmla="*/ 1038237 w 4372338"/>
                      <a:gd name="connsiteY18" fmla="*/ 2990850 h 3411317"/>
                      <a:gd name="connsiteX19" fmla="*/ 1362087 w 4372338"/>
                      <a:gd name="connsiteY19" fmla="*/ 2419350 h 3411317"/>
                      <a:gd name="connsiteX20" fmla="*/ 1552587 w 4372338"/>
                      <a:gd name="connsiteY20" fmla="*/ 1924050 h 3411317"/>
                      <a:gd name="connsiteX21" fmla="*/ 1771662 w 4372338"/>
                      <a:gd name="connsiteY21" fmla="*/ 2571750 h 3411317"/>
                      <a:gd name="connsiteX22" fmla="*/ 2000262 w 4372338"/>
                      <a:gd name="connsiteY22" fmla="*/ 2466975 h 3411317"/>
                      <a:gd name="connsiteX23" fmla="*/ 1838337 w 4372338"/>
                      <a:gd name="connsiteY23" fmla="*/ 2943225 h 3411317"/>
                      <a:gd name="connsiteX24" fmla="*/ 2019312 w 4372338"/>
                      <a:gd name="connsiteY24" fmla="*/ 3409950 h 3411317"/>
                      <a:gd name="connsiteX25" fmla="*/ 2352687 w 4372338"/>
                      <a:gd name="connsiteY25" fmla="*/ 2790825 h 3411317"/>
                      <a:gd name="connsiteX26" fmla="*/ 2609862 w 4372338"/>
                      <a:gd name="connsiteY26" fmla="*/ 2571750 h 3411317"/>
                      <a:gd name="connsiteX27" fmla="*/ 2686062 w 4372338"/>
                      <a:gd name="connsiteY27" fmla="*/ 2238375 h 3411317"/>
                      <a:gd name="connsiteX28" fmla="*/ 2771787 w 4372338"/>
                      <a:gd name="connsiteY28" fmla="*/ 2047875 h 3411317"/>
                      <a:gd name="connsiteX29" fmla="*/ 2905137 w 4372338"/>
                      <a:gd name="connsiteY29" fmla="*/ 2438400 h 3411317"/>
                      <a:gd name="connsiteX30" fmla="*/ 2962287 w 4372338"/>
                      <a:gd name="connsiteY30" fmla="*/ 2962275 h 3411317"/>
                      <a:gd name="connsiteX31" fmla="*/ 3381387 w 4372338"/>
                      <a:gd name="connsiteY31" fmla="*/ 2333625 h 3411317"/>
                      <a:gd name="connsiteX32" fmla="*/ 3267087 w 4372338"/>
                      <a:gd name="connsiteY32" fmla="*/ 1819275 h 3411317"/>
                      <a:gd name="connsiteX33" fmla="*/ 3724287 w 4372338"/>
                      <a:gd name="connsiteY33" fmla="*/ 1809750 h 3411317"/>
                      <a:gd name="connsiteX34" fmla="*/ 3543312 w 4372338"/>
                      <a:gd name="connsiteY34" fmla="*/ 1238250 h 3411317"/>
                      <a:gd name="connsiteX35" fmla="*/ 3429012 w 4372338"/>
                      <a:gd name="connsiteY35" fmla="*/ 904875 h 3411317"/>
                      <a:gd name="connsiteX36" fmla="*/ 3781437 w 4372338"/>
                      <a:gd name="connsiteY36" fmla="*/ 866775 h 3411317"/>
                      <a:gd name="connsiteX37" fmla="*/ 4371987 w 4372338"/>
                      <a:gd name="connsiteY37" fmla="*/ 647700 h 3411317"/>
                      <a:gd name="connsiteX38" fmla="*/ 3848112 w 4372338"/>
                      <a:gd name="connsiteY38" fmla="*/ 333375 h 3411317"/>
                      <a:gd name="connsiteX39" fmla="*/ 2686062 w 4372338"/>
                      <a:gd name="connsiteY39" fmla="*/ 200025 h 3411317"/>
                      <a:gd name="connsiteX40" fmla="*/ 2457462 w 4372338"/>
                      <a:gd name="connsiteY40" fmla="*/ 0 h 3411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372338" h="3411317">
                        <a:moveTo>
                          <a:pt x="1933587" y="104775"/>
                        </a:moveTo>
                        <a:cubicBezTo>
                          <a:pt x="1928824" y="148431"/>
                          <a:pt x="1924062" y="192088"/>
                          <a:pt x="1847862" y="238125"/>
                        </a:cubicBezTo>
                        <a:cubicBezTo>
                          <a:pt x="1771662" y="284163"/>
                          <a:pt x="1476387" y="381000"/>
                          <a:pt x="1476387" y="381000"/>
                        </a:cubicBezTo>
                        <a:cubicBezTo>
                          <a:pt x="1301762" y="446087"/>
                          <a:pt x="998549" y="539750"/>
                          <a:pt x="800112" y="628650"/>
                        </a:cubicBezTo>
                        <a:cubicBezTo>
                          <a:pt x="601675" y="717550"/>
                          <a:pt x="419112" y="788988"/>
                          <a:pt x="285762" y="914400"/>
                        </a:cubicBezTo>
                        <a:cubicBezTo>
                          <a:pt x="152412" y="1039812"/>
                          <a:pt x="-1575" y="1284288"/>
                          <a:pt x="12" y="1381125"/>
                        </a:cubicBezTo>
                        <a:cubicBezTo>
                          <a:pt x="1599" y="1477962"/>
                          <a:pt x="185750" y="1519237"/>
                          <a:pt x="295287" y="1495425"/>
                        </a:cubicBezTo>
                        <a:cubicBezTo>
                          <a:pt x="404824" y="1471613"/>
                          <a:pt x="569925" y="1298575"/>
                          <a:pt x="657237" y="1238250"/>
                        </a:cubicBezTo>
                        <a:cubicBezTo>
                          <a:pt x="744549" y="1177925"/>
                          <a:pt x="822337" y="1074738"/>
                          <a:pt x="819162" y="1133475"/>
                        </a:cubicBezTo>
                        <a:cubicBezTo>
                          <a:pt x="815987" y="1192213"/>
                          <a:pt x="654062" y="1436687"/>
                          <a:pt x="638187" y="1590675"/>
                        </a:cubicBezTo>
                        <a:cubicBezTo>
                          <a:pt x="622312" y="1744663"/>
                          <a:pt x="650887" y="2016125"/>
                          <a:pt x="723912" y="2057400"/>
                        </a:cubicBezTo>
                        <a:cubicBezTo>
                          <a:pt x="796937" y="2098675"/>
                          <a:pt x="990612" y="1951037"/>
                          <a:pt x="1076337" y="1838325"/>
                        </a:cubicBezTo>
                        <a:cubicBezTo>
                          <a:pt x="1162062" y="1725613"/>
                          <a:pt x="1201750" y="1441450"/>
                          <a:pt x="1238262" y="1381125"/>
                        </a:cubicBezTo>
                        <a:cubicBezTo>
                          <a:pt x="1274774" y="1320800"/>
                          <a:pt x="1327162" y="1368425"/>
                          <a:pt x="1295412" y="1476375"/>
                        </a:cubicBezTo>
                        <a:cubicBezTo>
                          <a:pt x="1263662" y="1584325"/>
                          <a:pt x="1162062" y="1866900"/>
                          <a:pt x="1047762" y="2028825"/>
                        </a:cubicBezTo>
                        <a:cubicBezTo>
                          <a:pt x="933462" y="2190750"/>
                          <a:pt x="711212" y="2308225"/>
                          <a:pt x="609612" y="2447925"/>
                        </a:cubicBezTo>
                        <a:cubicBezTo>
                          <a:pt x="508012" y="2587625"/>
                          <a:pt x="406412" y="2803525"/>
                          <a:pt x="438162" y="2867025"/>
                        </a:cubicBezTo>
                        <a:cubicBezTo>
                          <a:pt x="469912" y="2930525"/>
                          <a:pt x="700100" y="2808288"/>
                          <a:pt x="800112" y="2828925"/>
                        </a:cubicBezTo>
                        <a:cubicBezTo>
                          <a:pt x="900124" y="2849562"/>
                          <a:pt x="944574" y="3059113"/>
                          <a:pt x="1038237" y="2990850"/>
                        </a:cubicBezTo>
                        <a:cubicBezTo>
                          <a:pt x="1131899" y="2922588"/>
                          <a:pt x="1276362" y="2597150"/>
                          <a:pt x="1362087" y="2419350"/>
                        </a:cubicBezTo>
                        <a:cubicBezTo>
                          <a:pt x="1447812" y="2241550"/>
                          <a:pt x="1484324" y="1898650"/>
                          <a:pt x="1552587" y="1924050"/>
                        </a:cubicBezTo>
                        <a:cubicBezTo>
                          <a:pt x="1620849" y="1949450"/>
                          <a:pt x="1697050" y="2481263"/>
                          <a:pt x="1771662" y="2571750"/>
                        </a:cubicBezTo>
                        <a:cubicBezTo>
                          <a:pt x="1846274" y="2662237"/>
                          <a:pt x="1989149" y="2405062"/>
                          <a:pt x="2000262" y="2466975"/>
                        </a:cubicBezTo>
                        <a:cubicBezTo>
                          <a:pt x="2011375" y="2528888"/>
                          <a:pt x="1835162" y="2786063"/>
                          <a:pt x="1838337" y="2943225"/>
                        </a:cubicBezTo>
                        <a:cubicBezTo>
                          <a:pt x="1841512" y="3100387"/>
                          <a:pt x="1933587" y="3435350"/>
                          <a:pt x="2019312" y="3409950"/>
                        </a:cubicBezTo>
                        <a:cubicBezTo>
                          <a:pt x="2105037" y="3384550"/>
                          <a:pt x="2254262" y="2930525"/>
                          <a:pt x="2352687" y="2790825"/>
                        </a:cubicBezTo>
                        <a:cubicBezTo>
                          <a:pt x="2451112" y="2651125"/>
                          <a:pt x="2554300" y="2663825"/>
                          <a:pt x="2609862" y="2571750"/>
                        </a:cubicBezTo>
                        <a:cubicBezTo>
                          <a:pt x="2665425" y="2479675"/>
                          <a:pt x="2659075" y="2325688"/>
                          <a:pt x="2686062" y="2238375"/>
                        </a:cubicBezTo>
                        <a:cubicBezTo>
                          <a:pt x="2713050" y="2151063"/>
                          <a:pt x="2735275" y="2014538"/>
                          <a:pt x="2771787" y="2047875"/>
                        </a:cubicBezTo>
                        <a:cubicBezTo>
                          <a:pt x="2808300" y="2081213"/>
                          <a:pt x="2873387" y="2286000"/>
                          <a:pt x="2905137" y="2438400"/>
                        </a:cubicBezTo>
                        <a:cubicBezTo>
                          <a:pt x="2936887" y="2590800"/>
                          <a:pt x="2882912" y="2979737"/>
                          <a:pt x="2962287" y="2962275"/>
                        </a:cubicBezTo>
                        <a:cubicBezTo>
                          <a:pt x="3041662" y="2944813"/>
                          <a:pt x="3330587" y="2524125"/>
                          <a:pt x="3381387" y="2333625"/>
                        </a:cubicBezTo>
                        <a:cubicBezTo>
                          <a:pt x="3432187" y="2143125"/>
                          <a:pt x="3209937" y="1906587"/>
                          <a:pt x="3267087" y="1819275"/>
                        </a:cubicBezTo>
                        <a:cubicBezTo>
                          <a:pt x="3324237" y="1731963"/>
                          <a:pt x="3678250" y="1906588"/>
                          <a:pt x="3724287" y="1809750"/>
                        </a:cubicBezTo>
                        <a:cubicBezTo>
                          <a:pt x="3770325" y="1712913"/>
                          <a:pt x="3592524" y="1389062"/>
                          <a:pt x="3543312" y="1238250"/>
                        </a:cubicBezTo>
                        <a:cubicBezTo>
                          <a:pt x="3494100" y="1087438"/>
                          <a:pt x="3389324" y="966788"/>
                          <a:pt x="3429012" y="904875"/>
                        </a:cubicBezTo>
                        <a:cubicBezTo>
                          <a:pt x="3468700" y="842962"/>
                          <a:pt x="3624275" y="909638"/>
                          <a:pt x="3781437" y="866775"/>
                        </a:cubicBezTo>
                        <a:cubicBezTo>
                          <a:pt x="3938600" y="823913"/>
                          <a:pt x="4360875" y="736600"/>
                          <a:pt x="4371987" y="647700"/>
                        </a:cubicBezTo>
                        <a:cubicBezTo>
                          <a:pt x="4383099" y="558800"/>
                          <a:pt x="4129099" y="407987"/>
                          <a:pt x="3848112" y="333375"/>
                        </a:cubicBezTo>
                        <a:cubicBezTo>
                          <a:pt x="3567125" y="258763"/>
                          <a:pt x="2917837" y="255587"/>
                          <a:pt x="2686062" y="200025"/>
                        </a:cubicBezTo>
                        <a:cubicBezTo>
                          <a:pt x="2454287" y="144463"/>
                          <a:pt x="2495562" y="33337"/>
                          <a:pt x="2457462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52" name="Freeform 251">
                    <a:extLst>
                      <a:ext uri="{FF2B5EF4-FFF2-40B4-BE49-F238E27FC236}">
                        <a16:creationId xmlns:a16="http://schemas.microsoft.com/office/drawing/2014/main" id="{8CE28A8D-1B18-DA4B-A7D4-828D3588B6EE}"/>
                      </a:ext>
                    </a:extLst>
                  </p:cNvPr>
                  <p:cNvSpPr/>
                  <p:nvPr/>
                </p:nvSpPr>
                <p:spPr>
                  <a:xfrm>
                    <a:off x="2447265" y="2069858"/>
                    <a:ext cx="3891160" cy="3330440"/>
                  </a:xfrm>
                  <a:custGeom>
                    <a:avLst/>
                    <a:gdLst>
                      <a:gd name="connsiteX0" fmla="*/ 1839223 w 3889976"/>
                      <a:gd name="connsiteY0" fmla="*/ 0 h 3330366"/>
                      <a:gd name="connsiteX1" fmla="*/ 1820173 w 3889976"/>
                      <a:gd name="connsiteY1" fmla="*/ 400050 h 3330366"/>
                      <a:gd name="connsiteX2" fmla="*/ 1715398 w 3889976"/>
                      <a:gd name="connsiteY2" fmla="*/ 581025 h 3330366"/>
                      <a:gd name="connsiteX3" fmla="*/ 1086748 w 3889976"/>
                      <a:gd name="connsiteY3" fmla="*/ 771525 h 3330366"/>
                      <a:gd name="connsiteX4" fmla="*/ 458098 w 3889976"/>
                      <a:gd name="connsiteY4" fmla="*/ 1143000 h 3330366"/>
                      <a:gd name="connsiteX5" fmla="*/ 898 w 3889976"/>
                      <a:gd name="connsiteY5" fmla="*/ 1504950 h 3330366"/>
                      <a:gd name="connsiteX6" fmla="*/ 353323 w 3889976"/>
                      <a:gd name="connsiteY6" fmla="*/ 1314450 h 3330366"/>
                      <a:gd name="connsiteX7" fmla="*/ 772423 w 3889976"/>
                      <a:gd name="connsiteY7" fmla="*/ 1028700 h 3330366"/>
                      <a:gd name="connsiteX8" fmla="*/ 1020073 w 3889976"/>
                      <a:gd name="connsiteY8" fmla="*/ 942975 h 3330366"/>
                      <a:gd name="connsiteX9" fmla="*/ 943873 w 3889976"/>
                      <a:gd name="connsiteY9" fmla="*/ 1257300 h 3330366"/>
                      <a:gd name="connsiteX10" fmla="*/ 762898 w 3889976"/>
                      <a:gd name="connsiteY10" fmla="*/ 1562100 h 3330366"/>
                      <a:gd name="connsiteX11" fmla="*/ 715273 w 3889976"/>
                      <a:gd name="connsiteY11" fmla="*/ 1981200 h 3330366"/>
                      <a:gd name="connsiteX12" fmla="*/ 943873 w 3889976"/>
                      <a:gd name="connsiteY12" fmla="*/ 1476375 h 3330366"/>
                      <a:gd name="connsiteX13" fmla="*/ 1181998 w 3889976"/>
                      <a:gd name="connsiteY13" fmla="*/ 1028700 h 3330366"/>
                      <a:gd name="connsiteX14" fmla="*/ 1324873 w 3889976"/>
                      <a:gd name="connsiteY14" fmla="*/ 914400 h 3330366"/>
                      <a:gd name="connsiteX15" fmla="*/ 1791598 w 3889976"/>
                      <a:gd name="connsiteY15" fmla="*/ 714375 h 3330366"/>
                      <a:gd name="connsiteX16" fmla="*/ 1639198 w 3889976"/>
                      <a:gd name="connsiteY16" fmla="*/ 952500 h 3330366"/>
                      <a:gd name="connsiteX17" fmla="*/ 1334398 w 3889976"/>
                      <a:gd name="connsiteY17" fmla="*/ 1362075 h 3330366"/>
                      <a:gd name="connsiteX18" fmla="*/ 1258198 w 3889976"/>
                      <a:gd name="connsiteY18" fmla="*/ 1819275 h 3330366"/>
                      <a:gd name="connsiteX19" fmla="*/ 943873 w 3889976"/>
                      <a:gd name="connsiteY19" fmla="*/ 2324100 h 3330366"/>
                      <a:gd name="connsiteX20" fmla="*/ 553348 w 3889976"/>
                      <a:gd name="connsiteY20" fmla="*/ 2771775 h 3330366"/>
                      <a:gd name="connsiteX21" fmla="*/ 905773 w 3889976"/>
                      <a:gd name="connsiteY21" fmla="*/ 2476500 h 3330366"/>
                      <a:gd name="connsiteX22" fmla="*/ 1048648 w 3889976"/>
                      <a:gd name="connsiteY22" fmla="*/ 2324100 h 3330366"/>
                      <a:gd name="connsiteX23" fmla="*/ 896248 w 3889976"/>
                      <a:gd name="connsiteY23" fmla="*/ 2752725 h 3330366"/>
                      <a:gd name="connsiteX24" fmla="*/ 1134373 w 3889976"/>
                      <a:gd name="connsiteY24" fmla="*/ 2295525 h 3330366"/>
                      <a:gd name="connsiteX25" fmla="*/ 1353448 w 3889976"/>
                      <a:gd name="connsiteY25" fmla="*/ 1790700 h 3330366"/>
                      <a:gd name="connsiteX26" fmla="*/ 1429648 w 3889976"/>
                      <a:gd name="connsiteY26" fmla="*/ 1352550 h 3330366"/>
                      <a:gd name="connsiteX27" fmla="*/ 1505848 w 3889976"/>
                      <a:gd name="connsiteY27" fmla="*/ 1390650 h 3330366"/>
                      <a:gd name="connsiteX28" fmla="*/ 1477273 w 3889976"/>
                      <a:gd name="connsiteY28" fmla="*/ 1781175 h 3330366"/>
                      <a:gd name="connsiteX29" fmla="*/ 1572523 w 3889976"/>
                      <a:gd name="connsiteY29" fmla="*/ 2047875 h 3330366"/>
                      <a:gd name="connsiteX30" fmla="*/ 1810648 w 3889976"/>
                      <a:gd name="connsiteY30" fmla="*/ 2514600 h 3330366"/>
                      <a:gd name="connsiteX31" fmla="*/ 1848748 w 3889976"/>
                      <a:gd name="connsiteY31" fmla="*/ 2419350 h 3330366"/>
                      <a:gd name="connsiteX32" fmla="*/ 1601098 w 3889976"/>
                      <a:gd name="connsiteY32" fmla="*/ 1885950 h 3330366"/>
                      <a:gd name="connsiteX33" fmla="*/ 1591573 w 3889976"/>
                      <a:gd name="connsiteY33" fmla="*/ 1381125 h 3330366"/>
                      <a:gd name="connsiteX34" fmla="*/ 1848748 w 3889976"/>
                      <a:gd name="connsiteY34" fmla="*/ 809625 h 3330366"/>
                      <a:gd name="connsiteX35" fmla="*/ 2010673 w 3889976"/>
                      <a:gd name="connsiteY35" fmla="*/ 1133475 h 3330366"/>
                      <a:gd name="connsiteX36" fmla="*/ 1867798 w 3889976"/>
                      <a:gd name="connsiteY36" fmla="*/ 1590675 h 3330366"/>
                      <a:gd name="connsiteX37" fmla="*/ 1972573 w 3889976"/>
                      <a:gd name="connsiteY37" fmla="*/ 2133600 h 3330366"/>
                      <a:gd name="connsiteX38" fmla="*/ 1924948 w 3889976"/>
                      <a:gd name="connsiteY38" fmla="*/ 2809875 h 3330366"/>
                      <a:gd name="connsiteX39" fmla="*/ 1791598 w 3889976"/>
                      <a:gd name="connsiteY39" fmla="*/ 3286125 h 3330366"/>
                      <a:gd name="connsiteX40" fmla="*/ 1953523 w 3889976"/>
                      <a:gd name="connsiteY40" fmla="*/ 3190875 h 3330366"/>
                      <a:gd name="connsiteX41" fmla="*/ 2067823 w 3889976"/>
                      <a:gd name="connsiteY41" fmla="*/ 2238375 h 3330366"/>
                      <a:gd name="connsiteX42" fmla="*/ 2001148 w 3889976"/>
                      <a:gd name="connsiteY42" fmla="*/ 1762125 h 3330366"/>
                      <a:gd name="connsiteX43" fmla="*/ 2172598 w 3889976"/>
                      <a:gd name="connsiteY43" fmla="*/ 2095500 h 3330366"/>
                      <a:gd name="connsiteX44" fmla="*/ 2220223 w 3889976"/>
                      <a:gd name="connsiteY44" fmla="*/ 2638425 h 3330366"/>
                      <a:gd name="connsiteX45" fmla="*/ 2344048 w 3889976"/>
                      <a:gd name="connsiteY45" fmla="*/ 2447925 h 3330366"/>
                      <a:gd name="connsiteX46" fmla="*/ 2077348 w 3889976"/>
                      <a:gd name="connsiteY46" fmla="*/ 1676400 h 3330366"/>
                      <a:gd name="connsiteX47" fmla="*/ 2077348 w 3889976"/>
                      <a:gd name="connsiteY47" fmla="*/ 1266825 h 3330366"/>
                      <a:gd name="connsiteX48" fmla="*/ 2324998 w 3889976"/>
                      <a:gd name="connsiteY48" fmla="*/ 1295400 h 3330366"/>
                      <a:gd name="connsiteX49" fmla="*/ 2486923 w 3889976"/>
                      <a:gd name="connsiteY49" fmla="*/ 1628775 h 3330366"/>
                      <a:gd name="connsiteX50" fmla="*/ 2439298 w 3889976"/>
                      <a:gd name="connsiteY50" fmla="*/ 1895475 h 3330366"/>
                      <a:gd name="connsiteX51" fmla="*/ 2458348 w 3889976"/>
                      <a:gd name="connsiteY51" fmla="*/ 2247900 h 3330366"/>
                      <a:gd name="connsiteX52" fmla="*/ 2534548 w 3889976"/>
                      <a:gd name="connsiteY52" fmla="*/ 1914525 h 3330366"/>
                      <a:gd name="connsiteX53" fmla="*/ 2610748 w 3889976"/>
                      <a:gd name="connsiteY53" fmla="*/ 1743075 h 3330366"/>
                      <a:gd name="connsiteX54" fmla="*/ 2705998 w 3889976"/>
                      <a:gd name="connsiteY54" fmla="*/ 2028825 h 3330366"/>
                      <a:gd name="connsiteX55" fmla="*/ 2877448 w 3889976"/>
                      <a:gd name="connsiteY55" fmla="*/ 2352675 h 3330366"/>
                      <a:gd name="connsiteX56" fmla="*/ 2877448 w 3889976"/>
                      <a:gd name="connsiteY56" fmla="*/ 2771775 h 3330366"/>
                      <a:gd name="connsiteX57" fmla="*/ 2972698 w 3889976"/>
                      <a:gd name="connsiteY57" fmla="*/ 2381250 h 3330366"/>
                      <a:gd name="connsiteX58" fmla="*/ 2848873 w 3889976"/>
                      <a:gd name="connsiteY58" fmla="*/ 1990725 h 3330366"/>
                      <a:gd name="connsiteX59" fmla="*/ 2658373 w 3889976"/>
                      <a:gd name="connsiteY59" fmla="*/ 1647825 h 3330366"/>
                      <a:gd name="connsiteX60" fmla="*/ 2439298 w 3889976"/>
                      <a:gd name="connsiteY60" fmla="*/ 1304925 h 3330366"/>
                      <a:gd name="connsiteX61" fmla="*/ 2239273 w 3889976"/>
                      <a:gd name="connsiteY61" fmla="*/ 1133475 h 3330366"/>
                      <a:gd name="connsiteX62" fmla="*/ 2582173 w 3889976"/>
                      <a:gd name="connsiteY62" fmla="*/ 1133475 h 3330366"/>
                      <a:gd name="connsiteX63" fmla="*/ 2925073 w 3889976"/>
                      <a:gd name="connsiteY63" fmla="*/ 1400175 h 3330366"/>
                      <a:gd name="connsiteX64" fmla="*/ 3172723 w 3889976"/>
                      <a:gd name="connsiteY64" fmla="*/ 1724025 h 3330366"/>
                      <a:gd name="connsiteX65" fmla="*/ 3287023 w 3889976"/>
                      <a:gd name="connsiteY65" fmla="*/ 1838325 h 3330366"/>
                      <a:gd name="connsiteX66" fmla="*/ 3086998 w 3889976"/>
                      <a:gd name="connsiteY66" fmla="*/ 1381125 h 3330366"/>
                      <a:gd name="connsiteX67" fmla="*/ 2753623 w 3889976"/>
                      <a:gd name="connsiteY67" fmla="*/ 1076325 h 3330366"/>
                      <a:gd name="connsiteX68" fmla="*/ 2344048 w 3889976"/>
                      <a:gd name="connsiteY68" fmla="*/ 952500 h 3330366"/>
                      <a:gd name="connsiteX69" fmla="*/ 2105923 w 3889976"/>
                      <a:gd name="connsiteY69" fmla="*/ 895350 h 3330366"/>
                      <a:gd name="connsiteX70" fmla="*/ 2029723 w 3889976"/>
                      <a:gd name="connsiteY70" fmla="*/ 704850 h 3330366"/>
                      <a:gd name="connsiteX71" fmla="*/ 2363098 w 3889976"/>
                      <a:gd name="connsiteY71" fmla="*/ 647700 h 3330366"/>
                      <a:gd name="connsiteX72" fmla="*/ 2820298 w 3889976"/>
                      <a:gd name="connsiteY72" fmla="*/ 723900 h 3330366"/>
                      <a:gd name="connsiteX73" fmla="*/ 3125098 w 3889976"/>
                      <a:gd name="connsiteY73" fmla="*/ 952500 h 3330366"/>
                      <a:gd name="connsiteX74" fmla="*/ 3115573 w 3889976"/>
                      <a:gd name="connsiteY74" fmla="*/ 800100 h 3330366"/>
                      <a:gd name="connsiteX75" fmla="*/ 3448948 w 3889976"/>
                      <a:gd name="connsiteY75" fmla="*/ 819150 h 3330366"/>
                      <a:gd name="connsiteX76" fmla="*/ 3887098 w 3889976"/>
                      <a:gd name="connsiteY76" fmla="*/ 790575 h 3330366"/>
                      <a:gd name="connsiteX77" fmla="*/ 3610873 w 3889976"/>
                      <a:gd name="connsiteY77" fmla="*/ 723900 h 3330366"/>
                      <a:gd name="connsiteX78" fmla="*/ 3077473 w 3889976"/>
                      <a:gd name="connsiteY78" fmla="*/ 647700 h 3330366"/>
                      <a:gd name="connsiteX79" fmla="*/ 2534548 w 3889976"/>
                      <a:gd name="connsiteY79" fmla="*/ 514350 h 3330366"/>
                      <a:gd name="connsiteX80" fmla="*/ 2248798 w 3889976"/>
                      <a:gd name="connsiteY80" fmla="*/ 457200 h 3330366"/>
                      <a:gd name="connsiteX81" fmla="*/ 2210698 w 3889976"/>
                      <a:gd name="connsiteY81" fmla="*/ 28575 h 3330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</a:cxnLst>
                    <a:rect l="l" t="t" r="r" b="b"/>
                    <a:pathLst>
                      <a:path w="3889976" h="3330366">
                        <a:moveTo>
                          <a:pt x="1839223" y="0"/>
                        </a:moveTo>
                        <a:cubicBezTo>
                          <a:pt x="1840016" y="151606"/>
                          <a:pt x="1840810" y="303213"/>
                          <a:pt x="1820173" y="400050"/>
                        </a:cubicBezTo>
                        <a:cubicBezTo>
                          <a:pt x="1799536" y="496887"/>
                          <a:pt x="1837635" y="519113"/>
                          <a:pt x="1715398" y="581025"/>
                        </a:cubicBezTo>
                        <a:cubicBezTo>
                          <a:pt x="1593160" y="642938"/>
                          <a:pt x="1296298" y="677863"/>
                          <a:pt x="1086748" y="771525"/>
                        </a:cubicBezTo>
                        <a:cubicBezTo>
                          <a:pt x="877198" y="865187"/>
                          <a:pt x="639073" y="1020763"/>
                          <a:pt x="458098" y="1143000"/>
                        </a:cubicBezTo>
                        <a:cubicBezTo>
                          <a:pt x="277123" y="1265238"/>
                          <a:pt x="18360" y="1476375"/>
                          <a:pt x="898" y="1504950"/>
                        </a:cubicBezTo>
                        <a:cubicBezTo>
                          <a:pt x="-16564" y="1533525"/>
                          <a:pt x="224735" y="1393825"/>
                          <a:pt x="353323" y="1314450"/>
                        </a:cubicBezTo>
                        <a:cubicBezTo>
                          <a:pt x="481911" y="1235075"/>
                          <a:pt x="661298" y="1090612"/>
                          <a:pt x="772423" y="1028700"/>
                        </a:cubicBezTo>
                        <a:cubicBezTo>
                          <a:pt x="883548" y="966788"/>
                          <a:pt x="991498" y="904875"/>
                          <a:pt x="1020073" y="942975"/>
                        </a:cubicBezTo>
                        <a:cubicBezTo>
                          <a:pt x="1048648" y="981075"/>
                          <a:pt x="986735" y="1154113"/>
                          <a:pt x="943873" y="1257300"/>
                        </a:cubicBezTo>
                        <a:cubicBezTo>
                          <a:pt x="901011" y="1360487"/>
                          <a:pt x="800998" y="1441450"/>
                          <a:pt x="762898" y="1562100"/>
                        </a:cubicBezTo>
                        <a:cubicBezTo>
                          <a:pt x="724798" y="1682750"/>
                          <a:pt x="685111" y="1995487"/>
                          <a:pt x="715273" y="1981200"/>
                        </a:cubicBezTo>
                        <a:cubicBezTo>
                          <a:pt x="745435" y="1966913"/>
                          <a:pt x="866086" y="1635125"/>
                          <a:pt x="943873" y="1476375"/>
                        </a:cubicBezTo>
                        <a:cubicBezTo>
                          <a:pt x="1021660" y="1317625"/>
                          <a:pt x="1118498" y="1122363"/>
                          <a:pt x="1181998" y="1028700"/>
                        </a:cubicBezTo>
                        <a:cubicBezTo>
                          <a:pt x="1245498" y="935037"/>
                          <a:pt x="1223273" y="966788"/>
                          <a:pt x="1324873" y="914400"/>
                        </a:cubicBezTo>
                        <a:cubicBezTo>
                          <a:pt x="1426473" y="862013"/>
                          <a:pt x="1739211" y="708025"/>
                          <a:pt x="1791598" y="714375"/>
                        </a:cubicBezTo>
                        <a:cubicBezTo>
                          <a:pt x="1843985" y="720725"/>
                          <a:pt x="1715398" y="844550"/>
                          <a:pt x="1639198" y="952500"/>
                        </a:cubicBezTo>
                        <a:cubicBezTo>
                          <a:pt x="1562998" y="1060450"/>
                          <a:pt x="1397898" y="1217613"/>
                          <a:pt x="1334398" y="1362075"/>
                        </a:cubicBezTo>
                        <a:cubicBezTo>
                          <a:pt x="1270898" y="1506537"/>
                          <a:pt x="1323285" y="1658938"/>
                          <a:pt x="1258198" y="1819275"/>
                        </a:cubicBezTo>
                        <a:cubicBezTo>
                          <a:pt x="1193111" y="1979612"/>
                          <a:pt x="1061348" y="2165350"/>
                          <a:pt x="943873" y="2324100"/>
                        </a:cubicBezTo>
                        <a:cubicBezTo>
                          <a:pt x="826398" y="2482850"/>
                          <a:pt x="559698" y="2746375"/>
                          <a:pt x="553348" y="2771775"/>
                        </a:cubicBezTo>
                        <a:cubicBezTo>
                          <a:pt x="546998" y="2797175"/>
                          <a:pt x="823223" y="2551112"/>
                          <a:pt x="905773" y="2476500"/>
                        </a:cubicBezTo>
                        <a:cubicBezTo>
                          <a:pt x="988323" y="2401888"/>
                          <a:pt x="1050235" y="2278063"/>
                          <a:pt x="1048648" y="2324100"/>
                        </a:cubicBezTo>
                        <a:cubicBezTo>
                          <a:pt x="1047061" y="2370137"/>
                          <a:pt x="881960" y="2757488"/>
                          <a:pt x="896248" y="2752725"/>
                        </a:cubicBezTo>
                        <a:cubicBezTo>
                          <a:pt x="910536" y="2747962"/>
                          <a:pt x="1058173" y="2455863"/>
                          <a:pt x="1134373" y="2295525"/>
                        </a:cubicBezTo>
                        <a:cubicBezTo>
                          <a:pt x="1210573" y="2135188"/>
                          <a:pt x="1304236" y="1947862"/>
                          <a:pt x="1353448" y="1790700"/>
                        </a:cubicBezTo>
                        <a:cubicBezTo>
                          <a:pt x="1402660" y="1633538"/>
                          <a:pt x="1404248" y="1419225"/>
                          <a:pt x="1429648" y="1352550"/>
                        </a:cubicBezTo>
                        <a:cubicBezTo>
                          <a:pt x="1455048" y="1285875"/>
                          <a:pt x="1497910" y="1319213"/>
                          <a:pt x="1505848" y="1390650"/>
                        </a:cubicBezTo>
                        <a:cubicBezTo>
                          <a:pt x="1513785" y="1462088"/>
                          <a:pt x="1466160" y="1671638"/>
                          <a:pt x="1477273" y="1781175"/>
                        </a:cubicBezTo>
                        <a:cubicBezTo>
                          <a:pt x="1488385" y="1890713"/>
                          <a:pt x="1516961" y="1925638"/>
                          <a:pt x="1572523" y="2047875"/>
                        </a:cubicBezTo>
                        <a:cubicBezTo>
                          <a:pt x="1628085" y="2170112"/>
                          <a:pt x="1764611" y="2452688"/>
                          <a:pt x="1810648" y="2514600"/>
                        </a:cubicBezTo>
                        <a:cubicBezTo>
                          <a:pt x="1856685" y="2576512"/>
                          <a:pt x="1883673" y="2524125"/>
                          <a:pt x="1848748" y="2419350"/>
                        </a:cubicBezTo>
                        <a:cubicBezTo>
                          <a:pt x="1813823" y="2314575"/>
                          <a:pt x="1643961" y="2058988"/>
                          <a:pt x="1601098" y="1885950"/>
                        </a:cubicBezTo>
                        <a:cubicBezTo>
                          <a:pt x="1558235" y="1712912"/>
                          <a:pt x="1550298" y="1560513"/>
                          <a:pt x="1591573" y="1381125"/>
                        </a:cubicBezTo>
                        <a:cubicBezTo>
                          <a:pt x="1632848" y="1201738"/>
                          <a:pt x="1778898" y="850900"/>
                          <a:pt x="1848748" y="809625"/>
                        </a:cubicBezTo>
                        <a:cubicBezTo>
                          <a:pt x="1918598" y="768350"/>
                          <a:pt x="2007498" y="1003300"/>
                          <a:pt x="2010673" y="1133475"/>
                        </a:cubicBezTo>
                        <a:cubicBezTo>
                          <a:pt x="2013848" y="1263650"/>
                          <a:pt x="1874148" y="1423988"/>
                          <a:pt x="1867798" y="1590675"/>
                        </a:cubicBezTo>
                        <a:cubicBezTo>
                          <a:pt x="1861448" y="1757363"/>
                          <a:pt x="1963048" y="1930400"/>
                          <a:pt x="1972573" y="2133600"/>
                        </a:cubicBezTo>
                        <a:cubicBezTo>
                          <a:pt x="1982098" y="2336800"/>
                          <a:pt x="1955111" y="2617787"/>
                          <a:pt x="1924948" y="2809875"/>
                        </a:cubicBezTo>
                        <a:cubicBezTo>
                          <a:pt x="1894785" y="3001963"/>
                          <a:pt x="1786836" y="3222625"/>
                          <a:pt x="1791598" y="3286125"/>
                        </a:cubicBezTo>
                        <a:cubicBezTo>
                          <a:pt x="1796360" y="3349625"/>
                          <a:pt x="1907486" y="3365500"/>
                          <a:pt x="1953523" y="3190875"/>
                        </a:cubicBezTo>
                        <a:cubicBezTo>
                          <a:pt x="1999560" y="3016250"/>
                          <a:pt x="2059886" y="2476500"/>
                          <a:pt x="2067823" y="2238375"/>
                        </a:cubicBezTo>
                        <a:cubicBezTo>
                          <a:pt x="2075761" y="2000250"/>
                          <a:pt x="1983686" y="1785937"/>
                          <a:pt x="2001148" y="1762125"/>
                        </a:cubicBezTo>
                        <a:cubicBezTo>
                          <a:pt x="2018610" y="1738313"/>
                          <a:pt x="2136086" y="1949450"/>
                          <a:pt x="2172598" y="2095500"/>
                        </a:cubicBezTo>
                        <a:cubicBezTo>
                          <a:pt x="2209111" y="2241550"/>
                          <a:pt x="2191648" y="2579688"/>
                          <a:pt x="2220223" y="2638425"/>
                        </a:cubicBezTo>
                        <a:cubicBezTo>
                          <a:pt x="2248798" y="2697162"/>
                          <a:pt x="2367861" y="2608263"/>
                          <a:pt x="2344048" y="2447925"/>
                        </a:cubicBezTo>
                        <a:cubicBezTo>
                          <a:pt x="2320236" y="2287588"/>
                          <a:pt x="2121798" y="1873250"/>
                          <a:pt x="2077348" y="1676400"/>
                        </a:cubicBezTo>
                        <a:cubicBezTo>
                          <a:pt x="2032898" y="1479550"/>
                          <a:pt x="2036073" y="1330325"/>
                          <a:pt x="2077348" y="1266825"/>
                        </a:cubicBezTo>
                        <a:cubicBezTo>
                          <a:pt x="2118623" y="1203325"/>
                          <a:pt x="2256736" y="1235075"/>
                          <a:pt x="2324998" y="1295400"/>
                        </a:cubicBezTo>
                        <a:cubicBezTo>
                          <a:pt x="2393260" y="1355725"/>
                          <a:pt x="2467873" y="1528763"/>
                          <a:pt x="2486923" y="1628775"/>
                        </a:cubicBezTo>
                        <a:cubicBezTo>
                          <a:pt x="2505973" y="1728788"/>
                          <a:pt x="2444060" y="1792288"/>
                          <a:pt x="2439298" y="1895475"/>
                        </a:cubicBezTo>
                        <a:cubicBezTo>
                          <a:pt x="2434536" y="1998662"/>
                          <a:pt x="2442473" y="2244725"/>
                          <a:pt x="2458348" y="2247900"/>
                        </a:cubicBezTo>
                        <a:cubicBezTo>
                          <a:pt x="2474223" y="2251075"/>
                          <a:pt x="2509148" y="1998663"/>
                          <a:pt x="2534548" y="1914525"/>
                        </a:cubicBezTo>
                        <a:cubicBezTo>
                          <a:pt x="2559948" y="1830388"/>
                          <a:pt x="2582173" y="1724025"/>
                          <a:pt x="2610748" y="1743075"/>
                        </a:cubicBezTo>
                        <a:cubicBezTo>
                          <a:pt x="2639323" y="1762125"/>
                          <a:pt x="2661548" y="1927225"/>
                          <a:pt x="2705998" y="2028825"/>
                        </a:cubicBezTo>
                        <a:cubicBezTo>
                          <a:pt x="2750448" y="2130425"/>
                          <a:pt x="2848873" y="2228850"/>
                          <a:pt x="2877448" y="2352675"/>
                        </a:cubicBezTo>
                        <a:cubicBezTo>
                          <a:pt x="2906023" y="2476500"/>
                          <a:pt x="2861573" y="2767013"/>
                          <a:pt x="2877448" y="2771775"/>
                        </a:cubicBezTo>
                        <a:cubicBezTo>
                          <a:pt x="2893323" y="2776537"/>
                          <a:pt x="2977461" y="2511425"/>
                          <a:pt x="2972698" y="2381250"/>
                        </a:cubicBezTo>
                        <a:cubicBezTo>
                          <a:pt x="2967936" y="2251075"/>
                          <a:pt x="2901260" y="2112962"/>
                          <a:pt x="2848873" y="1990725"/>
                        </a:cubicBezTo>
                        <a:cubicBezTo>
                          <a:pt x="2796486" y="1868488"/>
                          <a:pt x="2726635" y="1762125"/>
                          <a:pt x="2658373" y="1647825"/>
                        </a:cubicBezTo>
                        <a:cubicBezTo>
                          <a:pt x="2590111" y="1533525"/>
                          <a:pt x="2509148" y="1390650"/>
                          <a:pt x="2439298" y="1304925"/>
                        </a:cubicBezTo>
                        <a:cubicBezTo>
                          <a:pt x="2369448" y="1219200"/>
                          <a:pt x="2215461" y="1162050"/>
                          <a:pt x="2239273" y="1133475"/>
                        </a:cubicBezTo>
                        <a:cubicBezTo>
                          <a:pt x="2263085" y="1104900"/>
                          <a:pt x="2467873" y="1089025"/>
                          <a:pt x="2582173" y="1133475"/>
                        </a:cubicBezTo>
                        <a:cubicBezTo>
                          <a:pt x="2696473" y="1177925"/>
                          <a:pt x="2826648" y="1301750"/>
                          <a:pt x="2925073" y="1400175"/>
                        </a:cubicBezTo>
                        <a:cubicBezTo>
                          <a:pt x="3023498" y="1498600"/>
                          <a:pt x="3112398" y="1651000"/>
                          <a:pt x="3172723" y="1724025"/>
                        </a:cubicBezTo>
                        <a:cubicBezTo>
                          <a:pt x="3233048" y="1797050"/>
                          <a:pt x="3301311" y="1895475"/>
                          <a:pt x="3287023" y="1838325"/>
                        </a:cubicBezTo>
                        <a:cubicBezTo>
                          <a:pt x="3272736" y="1781175"/>
                          <a:pt x="3175898" y="1508125"/>
                          <a:pt x="3086998" y="1381125"/>
                        </a:cubicBezTo>
                        <a:cubicBezTo>
                          <a:pt x="2998098" y="1254125"/>
                          <a:pt x="2877448" y="1147763"/>
                          <a:pt x="2753623" y="1076325"/>
                        </a:cubicBezTo>
                        <a:cubicBezTo>
                          <a:pt x="2629798" y="1004888"/>
                          <a:pt x="2451998" y="982662"/>
                          <a:pt x="2344048" y="952500"/>
                        </a:cubicBezTo>
                        <a:cubicBezTo>
                          <a:pt x="2236098" y="922338"/>
                          <a:pt x="2158310" y="936625"/>
                          <a:pt x="2105923" y="895350"/>
                        </a:cubicBezTo>
                        <a:cubicBezTo>
                          <a:pt x="2053536" y="854075"/>
                          <a:pt x="1986861" y="746125"/>
                          <a:pt x="2029723" y="704850"/>
                        </a:cubicBezTo>
                        <a:cubicBezTo>
                          <a:pt x="2072585" y="663575"/>
                          <a:pt x="2231336" y="644525"/>
                          <a:pt x="2363098" y="647700"/>
                        </a:cubicBezTo>
                        <a:cubicBezTo>
                          <a:pt x="2494860" y="650875"/>
                          <a:pt x="2693298" y="673100"/>
                          <a:pt x="2820298" y="723900"/>
                        </a:cubicBezTo>
                        <a:cubicBezTo>
                          <a:pt x="2947298" y="774700"/>
                          <a:pt x="3075886" y="939800"/>
                          <a:pt x="3125098" y="952500"/>
                        </a:cubicBezTo>
                        <a:cubicBezTo>
                          <a:pt x="3174310" y="965200"/>
                          <a:pt x="3061598" y="822325"/>
                          <a:pt x="3115573" y="800100"/>
                        </a:cubicBezTo>
                        <a:cubicBezTo>
                          <a:pt x="3169548" y="777875"/>
                          <a:pt x="3320361" y="820738"/>
                          <a:pt x="3448948" y="819150"/>
                        </a:cubicBezTo>
                        <a:cubicBezTo>
                          <a:pt x="3577536" y="817563"/>
                          <a:pt x="3860111" y="806450"/>
                          <a:pt x="3887098" y="790575"/>
                        </a:cubicBezTo>
                        <a:cubicBezTo>
                          <a:pt x="3914086" y="774700"/>
                          <a:pt x="3745810" y="747712"/>
                          <a:pt x="3610873" y="723900"/>
                        </a:cubicBezTo>
                        <a:cubicBezTo>
                          <a:pt x="3475936" y="700088"/>
                          <a:pt x="3256860" y="682625"/>
                          <a:pt x="3077473" y="647700"/>
                        </a:cubicBezTo>
                        <a:cubicBezTo>
                          <a:pt x="2898086" y="612775"/>
                          <a:pt x="2672661" y="546100"/>
                          <a:pt x="2534548" y="514350"/>
                        </a:cubicBezTo>
                        <a:cubicBezTo>
                          <a:pt x="2396435" y="482600"/>
                          <a:pt x="2302773" y="538163"/>
                          <a:pt x="2248798" y="457200"/>
                        </a:cubicBezTo>
                        <a:cubicBezTo>
                          <a:pt x="2194823" y="376238"/>
                          <a:pt x="2217048" y="100012"/>
                          <a:pt x="2210698" y="28575"/>
                        </a:cubicBez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</p:grpSp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094650D0-5C98-324F-A32D-C5D2E24FEEDE}"/>
                    </a:ext>
                  </a:extLst>
                </p:cNvPr>
                <p:cNvSpPr/>
                <p:nvPr/>
              </p:nvSpPr>
              <p:spPr>
                <a:xfrm>
                  <a:off x="5344655" y="1205380"/>
                  <a:ext cx="851122" cy="630943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3996F3C8-C429-944E-810E-07CE0EB0635F}"/>
                    </a:ext>
                  </a:extLst>
                </p:cNvPr>
                <p:cNvSpPr/>
                <p:nvPr/>
              </p:nvSpPr>
              <p:spPr>
                <a:xfrm flipH="1">
                  <a:off x="4489029" y="1372505"/>
                  <a:ext cx="855625" cy="463817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F01F476C-4707-464B-935B-9A451D4A8064}"/>
                    </a:ext>
                  </a:extLst>
                </p:cNvPr>
                <p:cNvSpPr/>
                <p:nvPr/>
              </p:nvSpPr>
              <p:spPr>
                <a:xfrm>
                  <a:off x="5662137" y="2069171"/>
                  <a:ext cx="479600" cy="807457"/>
                </a:xfrm>
                <a:custGeom>
                  <a:avLst/>
                  <a:gdLst>
                    <a:gd name="connsiteX0" fmla="*/ 22683 w 476686"/>
                    <a:gd name="connsiteY0" fmla="*/ 603891 h 806414"/>
                    <a:gd name="connsiteX1" fmla="*/ 322721 w 476686"/>
                    <a:gd name="connsiteY1" fmla="*/ 175266 h 806414"/>
                    <a:gd name="connsiteX2" fmla="*/ 465596 w 476686"/>
                    <a:gd name="connsiteY2" fmla="*/ 32391 h 806414"/>
                    <a:gd name="connsiteX3" fmla="*/ 36971 w 476686"/>
                    <a:gd name="connsiteY3" fmla="*/ 761053 h 806414"/>
                    <a:gd name="connsiteX4" fmla="*/ 22683 w 476686"/>
                    <a:gd name="connsiteY4" fmla="*/ 732478 h 806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86" h="806414">
                      <a:moveTo>
                        <a:pt x="22683" y="603891"/>
                      </a:moveTo>
                      <a:cubicBezTo>
                        <a:pt x="135792" y="437203"/>
                        <a:pt x="248902" y="270516"/>
                        <a:pt x="322721" y="175266"/>
                      </a:cubicBezTo>
                      <a:cubicBezTo>
                        <a:pt x="396540" y="80016"/>
                        <a:pt x="513221" y="-65240"/>
                        <a:pt x="465596" y="32391"/>
                      </a:cubicBezTo>
                      <a:cubicBezTo>
                        <a:pt x="417971" y="130022"/>
                        <a:pt x="110790" y="644372"/>
                        <a:pt x="36971" y="761053"/>
                      </a:cubicBezTo>
                      <a:cubicBezTo>
                        <a:pt x="-36848" y="877734"/>
                        <a:pt x="22683" y="732478"/>
                        <a:pt x="22683" y="732478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A8581A0A-5734-8343-8511-53A129F2FF42}"/>
                    </a:ext>
                  </a:extLst>
                </p:cNvPr>
                <p:cNvSpPr/>
                <p:nvPr/>
              </p:nvSpPr>
              <p:spPr>
                <a:xfrm>
                  <a:off x="4802009" y="2673824"/>
                  <a:ext cx="740791" cy="512642"/>
                </a:xfrm>
                <a:custGeom>
                  <a:avLst/>
                  <a:gdLst>
                    <a:gd name="connsiteX0" fmla="*/ 743152 w 743152"/>
                    <a:gd name="connsiteY0" fmla="*/ 515153 h 515153"/>
                    <a:gd name="connsiteX1" fmla="*/ 500265 w 743152"/>
                    <a:gd name="connsiteY1" fmla="*/ 186540 h 515153"/>
                    <a:gd name="connsiteX2" fmla="*/ 202 w 743152"/>
                    <a:gd name="connsiteY2" fmla="*/ 143678 h 515153"/>
                    <a:gd name="connsiteX3" fmla="*/ 443115 w 743152"/>
                    <a:gd name="connsiteY3" fmla="*/ 803 h 515153"/>
                    <a:gd name="connsiteX4" fmla="*/ 743152 w 743152"/>
                    <a:gd name="connsiteY4" fmla="*/ 215115 h 51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3152" h="515153">
                      <a:moveTo>
                        <a:pt x="743152" y="515153"/>
                      </a:moveTo>
                      <a:cubicBezTo>
                        <a:pt x="683621" y="381802"/>
                        <a:pt x="624090" y="248452"/>
                        <a:pt x="500265" y="186540"/>
                      </a:cubicBezTo>
                      <a:cubicBezTo>
                        <a:pt x="376440" y="124627"/>
                        <a:pt x="9727" y="174634"/>
                        <a:pt x="202" y="143678"/>
                      </a:cubicBezTo>
                      <a:cubicBezTo>
                        <a:pt x="-9323" y="112722"/>
                        <a:pt x="319290" y="-11103"/>
                        <a:pt x="443115" y="803"/>
                      </a:cubicBezTo>
                      <a:cubicBezTo>
                        <a:pt x="566940" y="12709"/>
                        <a:pt x="693146" y="179396"/>
                        <a:pt x="743152" y="215115"/>
                      </a:cubicBez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4" name="Freeform 243">
                  <a:extLst>
                    <a:ext uri="{FF2B5EF4-FFF2-40B4-BE49-F238E27FC236}">
                      <a16:creationId xmlns:a16="http://schemas.microsoft.com/office/drawing/2014/main" id="{E3A7DEEB-D635-4C4A-85A9-2FB2C5CBC5A3}"/>
                    </a:ext>
                  </a:extLst>
                </p:cNvPr>
                <p:cNvSpPr/>
                <p:nvPr/>
              </p:nvSpPr>
              <p:spPr>
                <a:xfrm rot="1906379">
                  <a:off x="6094453" y="1939603"/>
                  <a:ext cx="576421" cy="559586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5" name="Freeform 244">
                  <a:extLst>
                    <a:ext uri="{FF2B5EF4-FFF2-40B4-BE49-F238E27FC236}">
                      <a16:creationId xmlns:a16="http://schemas.microsoft.com/office/drawing/2014/main" id="{A2221707-7ECC-8A49-95E4-CC63C122ABE2}"/>
                    </a:ext>
                  </a:extLst>
                </p:cNvPr>
                <p:cNvSpPr/>
                <p:nvPr/>
              </p:nvSpPr>
              <p:spPr>
                <a:xfrm rot="16889502" flipH="1">
                  <a:off x="4434648" y="2621317"/>
                  <a:ext cx="403728" cy="677745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6" name="Freeform 245">
                  <a:extLst>
                    <a:ext uri="{FF2B5EF4-FFF2-40B4-BE49-F238E27FC236}">
                      <a16:creationId xmlns:a16="http://schemas.microsoft.com/office/drawing/2014/main" id="{99A2FBFD-A928-B043-8806-8BB4C976ABF6}"/>
                    </a:ext>
                  </a:extLst>
                </p:cNvPr>
                <p:cNvSpPr/>
                <p:nvPr/>
              </p:nvSpPr>
              <p:spPr>
                <a:xfrm rot="18412369">
                  <a:off x="4682143" y="2103231"/>
                  <a:ext cx="401850" cy="675494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7" name="Freeform 246">
                  <a:extLst>
                    <a:ext uri="{FF2B5EF4-FFF2-40B4-BE49-F238E27FC236}">
                      <a16:creationId xmlns:a16="http://schemas.microsoft.com/office/drawing/2014/main" id="{746D992B-45FB-D24D-839B-18966E92C332}"/>
                    </a:ext>
                  </a:extLst>
                </p:cNvPr>
                <p:cNvSpPr/>
                <p:nvPr/>
              </p:nvSpPr>
              <p:spPr>
                <a:xfrm rot="19856402">
                  <a:off x="5898559" y="1781867"/>
                  <a:ext cx="423309" cy="401850"/>
                </a:xfrm>
                <a:custGeom>
                  <a:avLst/>
                  <a:gdLst>
                    <a:gd name="connsiteX0" fmla="*/ 0 w 852867"/>
                    <a:gd name="connsiteY0" fmla="*/ 581310 h 629587"/>
                    <a:gd name="connsiteX1" fmla="*/ 114300 w 852867"/>
                    <a:gd name="connsiteY1" fmla="*/ 238410 h 629587"/>
                    <a:gd name="connsiteX2" fmla="*/ 842963 w 852867"/>
                    <a:gd name="connsiteY2" fmla="*/ 9810 h 629587"/>
                    <a:gd name="connsiteX3" fmla="*/ 500063 w 852867"/>
                    <a:gd name="connsiteY3" fmla="*/ 567022 h 629587"/>
                    <a:gd name="connsiteX4" fmla="*/ 0 w 852867"/>
                    <a:gd name="connsiteY4" fmla="*/ 581310 h 629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867" h="629587">
                      <a:moveTo>
                        <a:pt x="0" y="581310"/>
                      </a:moveTo>
                      <a:cubicBezTo>
                        <a:pt x="-64294" y="526541"/>
                        <a:pt x="-26194" y="333660"/>
                        <a:pt x="114300" y="238410"/>
                      </a:cubicBezTo>
                      <a:cubicBezTo>
                        <a:pt x="254794" y="143160"/>
                        <a:pt x="778669" y="-44959"/>
                        <a:pt x="842963" y="9810"/>
                      </a:cubicBezTo>
                      <a:cubicBezTo>
                        <a:pt x="907257" y="64579"/>
                        <a:pt x="642938" y="474153"/>
                        <a:pt x="500063" y="567022"/>
                      </a:cubicBezTo>
                      <a:cubicBezTo>
                        <a:pt x="357188" y="659891"/>
                        <a:pt x="64294" y="636079"/>
                        <a:pt x="0" y="58131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48" name="Freeform 247">
                  <a:extLst>
                    <a:ext uri="{FF2B5EF4-FFF2-40B4-BE49-F238E27FC236}">
                      <a16:creationId xmlns:a16="http://schemas.microsoft.com/office/drawing/2014/main" id="{4F98AC3D-3931-144A-9D6E-4D532574DC20}"/>
                    </a:ext>
                  </a:extLst>
                </p:cNvPr>
                <p:cNvSpPr/>
                <p:nvPr/>
              </p:nvSpPr>
              <p:spPr>
                <a:xfrm>
                  <a:off x="5842269" y="2572423"/>
                  <a:ext cx="272448" cy="86379"/>
                </a:xfrm>
                <a:custGeom>
                  <a:avLst/>
                  <a:gdLst>
                    <a:gd name="connsiteX0" fmla="*/ 0 w 271462"/>
                    <a:gd name="connsiteY0" fmla="*/ 0 h 85725"/>
                    <a:gd name="connsiteX1" fmla="*/ 271462 w 271462"/>
                    <a:gd name="connsiteY1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1462" h="85725">
                      <a:moveTo>
                        <a:pt x="0" y="0"/>
                      </a:moveTo>
                      <a:cubicBezTo>
                        <a:pt x="90487" y="28575"/>
                        <a:pt x="223837" y="73819"/>
                        <a:pt x="271462" y="85725"/>
                      </a:cubicBezTo>
                    </a:path>
                  </a:pathLst>
                </a:custGeom>
                <a:noFill/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517596D-59BC-9E4E-8064-7715097021C3}"/>
                  </a:ext>
                </a:extLst>
              </p:cNvPr>
              <p:cNvSpPr/>
              <p:nvPr/>
            </p:nvSpPr>
            <p:spPr>
              <a:xfrm>
                <a:off x="4928672" y="4087898"/>
                <a:ext cx="376700" cy="288033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098D574-D75D-DF46-8BAB-0A18D042E436}"/>
                  </a:ext>
                </a:extLst>
              </p:cNvPr>
              <p:cNvCxnSpPr/>
              <p:nvPr/>
            </p:nvCxnSpPr>
            <p:spPr>
              <a:xfrm flipH="1" flipV="1">
                <a:off x="2939621" y="1545700"/>
                <a:ext cx="1406801" cy="1059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76B4773-5A93-7945-960D-ACAECEE7837F}"/>
                  </a:ext>
                </a:extLst>
              </p:cNvPr>
              <p:cNvCxnSpPr/>
              <p:nvPr/>
            </p:nvCxnSpPr>
            <p:spPr>
              <a:xfrm flipH="1">
                <a:off x="2939621" y="2971144"/>
                <a:ext cx="1454242" cy="25066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86FFE62E-6670-D543-AD14-2E8503CD978B}"/>
                  </a:ext>
                </a:extLst>
              </p:cNvPr>
              <p:cNvSpPr/>
              <p:nvPr/>
            </p:nvSpPr>
            <p:spPr bwMode="auto">
              <a:xfrm rot="16618048" flipH="1">
                <a:off x="3684647" y="1928607"/>
                <a:ext cx="338241" cy="357631"/>
              </a:xfrm>
              <a:custGeom>
                <a:avLst/>
                <a:gdLst>
                  <a:gd name="connsiteX0" fmla="*/ 0 w 852867"/>
                  <a:gd name="connsiteY0" fmla="*/ 581310 h 629587"/>
                  <a:gd name="connsiteX1" fmla="*/ 114300 w 852867"/>
                  <a:gd name="connsiteY1" fmla="*/ 238410 h 629587"/>
                  <a:gd name="connsiteX2" fmla="*/ 842963 w 852867"/>
                  <a:gd name="connsiteY2" fmla="*/ 9810 h 629587"/>
                  <a:gd name="connsiteX3" fmla="*/ 500063 w 852867"/>
                  <a:gd name="connsiteY3" fmla="*/ 567022 h 629587"/>
                  <a:gd name="connsiteX4" fmla="*/ 0 w 852867"/>
                  <a:gd name="connsiteY4" fmla="*/ 581310 h 62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867" h="629587">
                    <a:moveTo>
                      <a:pt x="0" y="581310"/>
                    </a:moveTo>
                    <a:cubicBezTo>
                      <a:pt x="-64294" y="526541"/>
                      <a:pt x="-26194" y="333660"/>
                      <a:pt x="114300" y="238410"/>
                    </a:cubicBezTo>
                    <a:cubicBezTo>
                      <a:pt x="254794" y="143160"/>
                      <a:pt x="778669" y="-44959"/>
                      <a:pt x="842963" y="9810"/>
                    </a:cubicBezTo>
                    <a:cubicBezTo>
                      <a:pt x="907257" y="64579"/>
                      <a:pt x="642938" y="474153"/>
                      <a:pt x="500063" y="567022"/>
                    </a:cubicBezTo>
                    <a:cubicBezTo>
                      <a:pt x="357188" y="659891"/>
                      <a:pt x="64294" y="636079"/>
                      <a:pt x="0" y="58131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71372EA8-D43A-DE40-853F-B4AAF10219D8}"/>
                  </a:ext>
                </a:extLst>
              </p:cNvPr>
              <p:cNvCxnSpPr>
                <a:endCxn id="236" idx="0"/>
              </p:cNvCxnSpPr>
              <p:nvPr/>
            </p:nvCxnSpPr>
            <p:spPr>
              <a:xfrm flipH="1" flipV="1">
                <a:off x="5016068" y="647751"/>
                <a:ext cx="3583604" cy="1113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2883035-AB66-C24D-AB29-8676401EBE25}"/>
                  </a:ext>
                </a:extLst>
              </p:cNvPr>
              <p:cNvCxnSpPr/>
              <p:nvPr/>
            </p:nvCxnSpPr>
            <p:spPr>
              <a:xfrm flipH="1" flipV="1">
                <a:off x="5125546" y="949752"/>
                <a:ext cx="1428697" cy="24864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76B3A593-BEFB-D64F-BDB9-5B4A9035D186}"/>
                  </a:ext>
                </a:extLst>
              </p:cNvPr>
              <p:cNvSpPr/>
              <p:nvPr/>
            </p:nvSpPr>
            <p:spPr>
              <a:xfrm>
                <a:off x="4185853" y="2604716"/>
                <a:ext cx="187939" cy="366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E89CFA0A-9B20-9640-85CF-EAC7CEBF837C}"/>
                  </a:ext>
                </a:extLst>
              </p:cNvPr>
              <p:cNvSpPr/>
              <p:nvPr/>
            </p:nvSpPr>
            <p:spPr>
              <a:xfrm rot="19677106">
                <a:off x="4994172" y="625605"/>
                <a:ext cx="187938" cy="2959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D9A41D83-F55C-3C4D-B10A-F650FAB79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911" y="800765"/>
                <a:ext cx="1131280" cy="3648170"/>
              </a:xfrm>
              <a:custGeom>
                <a:avLst/>
                <a:gdLst>
                  <a:gd name="T0" fmla="*/ 1093219 w 1132424"/>
                  <a:gd name="T1" fmla="*/ 3648170 h 3648639"/>
                  <a:gd name="T2" fmla="*/ 921942 w 1132424"/>
                  <a:gd name="T3" fmla="*/ 3562457 h 3648639"/>
                  <a:gd name="T4" fmla="*/ 769696 w 1132424"/>
                  <a:gd name="T5" fmla="*/ 3276744 h 3648639"/>
                  <a:gd name="T6" fmla="*/ 645996 w 1132424"/>
                  <a:gd name="T7" fmla="*/ 2914840 h 3648639"/>
                  <a:gd name="T8" fmla="*/ 227319 w 1132424"/>
                  <a:gd name="T9" fmla="*/ 2695792 h 3648639"/>
                  <a:gd name="T10" fmla="*/ 37012 w 1132424"/>
                  <a:gd name="T11" fmla="*/ 2371984 h 3648639"/>
                  <a:gd name="T12" fmla="*/ 8465 w 1132424"/>
                  <a:gd name="T13" fmla="*/ 1429131 h 3648639"/>
                  <a:gd name="T14" fmla="*/ 141681 w 1132424"/>
                  <a:gd name="T15" fmla="*/ 648181 h 3648639"/>
                  <a:gd name="T16" fmla="*/ 255865 w 1132424"/>
                  <a:gd name="T17" fmla="*/ 333896 h 3648639"/>
                  <a:gd name="T18" fmla="*/ 522296 w 1132424"/>
                  <a:gd name="T19" fmla="*/ 76754 h 3648639"/>
                  <a:gd name="T20" fmla="*/ 750665 w 1132424"/>
                  <a:gd name="T21" fmla="*/ 564 h 3648639"/>
                  <a:gd name="T22" fmla="*/ 960003 w 1132424"/>
                  <a:gd name="T23" fmla="*/ 105325 h 3648639"/>
                  <a:gd name="T24" fmla="*/ 1102734 w 1132424"/>
                  <a:gd name="T25" fmla="*/ 295801 h 3648639"/>
                  <a:gd name="T26" fmla="*/ 1131280 w 1132424"/>
                  <a:gd name="T27" fmla="*/ 333896 h 36486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2424" h="3648639">
                    <a:moveTo>
                      <a:pt x="1094324" y="3648639"/>
                    </a:moveTo>
                    <a:cubicBezTo>
                      <a:pt x="1035586" y="3636732"/>
                      <a:pt x="976849" y="3624826"/>
                      <a:pt x="922874" y="3562914"/>
                    </a:cubicBezTo>
                    <a:cubicBezTo>
                      <a:pt x="868899" y="3501002"/>
                      <a:pt x="816511" y="3385114"/>
                      <a:pt x="770474" y="3277164"/>
                    </a:cubicBezTo>
                    <a:cubicBezTo>
                      <a:pt x="724437" y="3169214"/>
                      <a:pt x="737136" y="3012051"/>
                      <a:pt x="646649" y="2915214"/>
                    </a:cubicBezTo>
                    <a:cubicBezTo>
                      <a:pt x="556161" y="2818376"/>
                      <a:pt x="329149" y="2786626"/>
                      <a:pt x="227549" y="2696139"/>
                    </a:cubicBezTo>
                    <a:cubicBezTo>
                      <a:pt x="125949" y="2605652"/>
                      <a:pt x="73561" y="2583426"/>
                      <a:pt x="37049" y="2372289"/>
                    </a:cubicBezTo>
                    <a:cubicBezTo>
                      <a:pt x="537" y="2161152"/>
                      <a:pt x="-8989" y="1716652"/>
                      <a:pt x="8474" y="1429314"/>
                    </a:cubicBezTo>
                    <a:cubicBezTo>
                      <a:pt x="25937" y="1141976"/>
                      <a:pt x="100549" y="830826"/>
                      <a:pt x="141824" y="648264"/>
                    </a:cubicBezTo>
                    <a:cubicBezTo>
                      <a:pt x="183099" y="465702"/>
                      <a:pt x="192624" y="429189"/>
                      <a:pt x="256124" y="333939"/>
                    </a:cubicBezTo>
                    <a:cubicBezTo>
                      <a:pt x="319624" y="238689"/>
                      <a:pt x="440274" y="132326"/>
                      <a:pt x="522824" y="76764"/>
                    </a:cubicBezTo>
                    <a:cubicBezTo>
                      <a:pt x="605374" y="21202"/>
                      <a:pt x="678399" y="-4199"/>
                      <a:pt x="751424" y="564"/>
                    </a:cubicBezTo>
                    <a:cubicBezTo>
                      <a:pt x="824449" y="5327"/>
                      <a:pt x="902236" y="56126"/>
                      <a:pt x="960974" y="105339"/>
                    </a:cubicBezTo>
                    <a:cubicBezTo>
                      <a:pt x="1019711" y="154551"/>
                      <a:pt x="1103849" y="295839"/>
                      <a:pt x="1103849" y="295839"/>
                    </a:cubicBezTo>
                    <a:lnTo>
                      <a:pt x="1132424" y="333939"/>
                    </a:lnTo>
                  </a:path>
                </a:pathLst>
              </a:custGeom>
              <a:noFill/>
              <a:ln w="7620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68613" name="TextBox 215">
              <a:extLst>
                <a:ext uri="{FF2B5EF4-FFF2-40B4-BE49-F238E27FC236}">
                  <a16:creationId xmlns:a16="http://schemas.microsoft.com/office/drawing/2014/main" id="{33FA365C-BF48-5F4C-B041-52FDB27E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0" y="966788"/>
              <a:ext cx="184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600" b="1"/>
            </a:p>
          </p:txBody>
        </p:sp>
        <p:sp>
          <p:nvSpPr>
            <p:cNvPr id="68615" name="TextBox 217">
              <a:extLst>
                <a:ext uri="{FF2B5EF4-FFF2-40B4-BE49-F238E27FC236}">
                  <a16:creationId xmlns:a16="http://schemas.microsoft.com/office/drawing/2014/main" id="{4A7A2799-E6AB-B844-9B99-ACA1FE488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1143000"/>
              <a:ext cx="2878138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600"/>
                <a:t>Water is pulled through the hollow xylem by tension developed at  evaporative sites in the leaves</a:t>
              </a:r>
            </a:p>
          </p:txBody>
        </p:sp>
        <p:sp>
          <p:nvSpPr>
            <p:cNvPr id="68616" name="TextBox 218">
              <a:extLst>
                <a:ext uri="{FF2B5EF4-FFF2-40B4-BE49-F238E27FC236}">
                  <a16:creationId xmlns:a16="http://schemas.microsoft.com/office/drawing/2014/main" id="{C0561228-5058-BD46-A0AE-A88238B0C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75" y="1455738"/>
              <a:ext cx="3349625" cy="1076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600"/>
                <a:t>In the leaf, water evaporates out of the xylem into the intracellular spaces, and then through the stomata into the atmosphere</a:t>
              </a:r>
            </a:p>
          </p:txBody>
        </p:sp>
        <p:grpSp>
          <p:nvGrpSpPr>
            <p:cNvPr id="68617" name="Group 8">
              <a:extLst>
                <a:ext uri="{FF2B5EF4-FFF2-40B4-BE49-F238E27FC236}">
                  <a16:creationId xmlns:a16="http://schemas.microsoft.com/office/drawing/2014/main" id="{5342CB84-792C-E343-87AC-8CACC8D53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775" y="2224088"/>
              <a:ext cx="1601788" cy="3186112"/>
              <a:chOff x="739133" y="2306831"/>
              <a:chExt cx="1602088" cy="3185622"/>
            </a:xfrm>
          </p:grpSpPr>
          <p:grpSp>
            <p:nvGrpSpPr>
              <p:cNvPr id="68644" name="Group 253">
                <a:extLst>
                  <a:ext uri="{FF2B5EF4-FFF2-40B4-BE49-F238E27FC236}">
                    <a16:creationId xmlns:a16="http://schemas.microsoft.com/office/drawing/2014/main" id="{4FBF9C5E-05BF-F64D-A6DF-90CCECEB45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9650" y="2652586"/>
                <a:ext cx="551138" cy="2665732"/>
                <a:chOff x="5920755" y="1037017"/>
                <a:chExt cx="1044452" cy="5354923"/>
              </a:xfrm>
            </p:grpSpPr>
            <p:grpSp>
              <p:nvGrpSpPr>
                <p:cNvPr id="68657" name="Group 265">
                  <a:extLst>
                    <a:ext uri="{FF2B5EF4-FFF2-40B4-BE49-F238E27FC236}">
                      <a16:creationId xmlns:a16="http://schemas.microsoft.com/office/drawing/2014/main" id="{3C59A3F3-2184-384B-8DD5-7ACDB0B532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33356" y="1037017"/>
                  <a:ext cx="1031851" cy="2718302"/>
                  <a:chOff x="5999559" y="980728"/>
                  <a:chExt cx="1031851" cy="4978449"/>
                </a:xfrm>
              </p:grpSpPr>
              <p:sp>
                <p:nvSpPr>
                  <p:cNvPr id="293" name="Rounded Rectangle 292">
                    <a:extLst>
                      <a:ext uri="{FF2B5EF4-FFF2-40B4-BE49-F238E27FC236}">
                        <a16:creationId xmlns:a16="http://schemas.microsoft.com/office/drawing/2014/main" id="{BCBDC3DF-ABAD-FD45-803C-A816A5974B28}"/>
                      </a:ext>
                    </a:extLst>
                  </p:cNvPr>
                  <p:cNvSpPr/>
                  <p:nvPr/>
                </p:nvSpPr>
                <p:spPr>
                  <a:xfrm>
                    <a:off x="6012459" y="981710"/>
                    <a:ext cx="1011026" cy="4963625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4" name="Rounded Rectangle 293">
                    <a:extLst>
                      <a:ext uri="{FF2B5EF4-FFF2-40B4-BE49-F238E27FC236}">
                        <a16:creationId xmlns:a16="http://schemas.microsoft.com/office/drawing/2014/main" id="{2E756089-186D-B24A-8B60-352B7D936A34}"/>
                      </a:ext>
                    </a:extLst>
                  </p:cNvPr>
                  <p:cNvSpPr/>
                  <p:nvPr/>
                </p:nvSpPr>
                <p:spPr>
                  <a:xfrm>
                    <a:off x="6012459" y="1483912"/>
                    <a:ext cx="1011026" cy="11095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5" name="Rounded Rectangle 294">
                    <a:extLst>
                      <a:ext uri="{FF2B5EF4-FFF2-40B4-BE49-F238E27FC236}">
                        <a16:creationId xmlns:a16="http://schemas.microsoft.com/office/drawing/2014/main" id="{2133EE56-69A5-834E-A763-134DB5B03965}"/>
                      </a:ext>
                    </a:extLst>
                  </p:cNvPr>
                  <p:cNvSpPr/>
                  <p:nvPr/>
                </p:nvSpPr>
                <p:spPr>
                  <a:xfrm>
                    <a:off x="6000423" y="1746690"/>
                    <a:ext cx="1008018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6" name="Rounded Rectangle 295">
                    <a:extLst>
                      <a:ext uri="{FF2B5EF4-FFF2-40B4-BE49-F238E27FC236}">
                        <a16:creationId xmlns:a16="http://schemas.microsoft.com/office/drawing/2014/main" id="{9DF4178C-7439-E644-A8BA-83548A1CC071}"/>
                      </a:ext>
                    </a:extLst>
                  </p:cNvPr>
                  <p:cNvSpPr/>
                  <p:nvPr/>
                </p:nvSpPr>
                <p:spPr>
                  <a:xfrm>
                    <a:off x="6000423" y="2167139"/>
                    <a:ext cx="1008018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7" name="Rounded Rectangle 296">
                    <a:extLst>
                      <a:ext uri="{FF2B5EF4-FFF2-40B4-BE49-F238E27FC236}">
                        <a16:creationId xmlns:a16="http://schemas.microsoft.com/office/drawing/2014/main" id="{181496F8-7B92-6740-ABE3-00C61E2A9CB5}"/>
                      </a:ext>
                    </a:extLst>
                  </p:cNvPr>
                  <p:cNvSpPr/>
                  <p:nvPr/>
                </p:nvSpPr>
                <p:spPr>
                  <a:xfrm>
                    <a:off x="6000423" y="2640145"/>
                    <a:ext cx="1008018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8" name="Rounded Rectangle 297">
                    <a:extLst>
                      <a:ext uri="{FF2B5EF4-FFF2-40B4-BE49-F238E27FC236}">
                        <a16:creationId xmlns:a16="http://schemas.microsoft.com/office/drawing/2014/main" id="{2FAD795D-E5BF-0843-A431-DF4CBFB4F87A}"/>
                      </a:ext>
                    </a:extLst>
                  </p:cNvPr>
                  <p:cNvSpPr/>
                  <p:nvPr/>
                </p:nvSpPr>
                <p:spPr>
                  <a:xfrm>
                    <a:off x="6012459" y="3066431"/>
                    <a:ext cx="1011026" cy="110953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9" name="Rounded Rectangle 298">
                    <a:extLst>
                      <a:ext uri="{FF2B5EF4-FFF2-40B4-BE49-F238E27FC236}">
                        <a16:creationId xmlns:a16="http://schemas.microsoft.com/office/drawing/2014/main" id="{B2711033-60B5-364F-9017-1EA28F9A0507}"/>
                      </a:ext>
                    </a:extLst>
                  </p:cNvPr>
                  <p:cNvSpPr/>
                  <p:nvPr/>
                </p:nvSpPr>
                <p:spPr>
                  <a:xfrm>
                    <a:off x="6012459" y="3644549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0" name="Rounded Rectangle 299">
                    <a:extLst>
                      <a:ext uri="{FF2B5EF4-FFF2-40B4-BE49-F238E27FC236}">
                        <a16:creationId xmlns:a16="http://schemas.microsoft.com/office/drawing/2014/main" id="{10DD6DF2-E8A7-FA4D-95B4-3FC6ECA60B19}"/>
                      </a:ext>
                    </a:extLst>
                  </p:cNvPr>
                  <p:cNvSpPr/>
                  <p:nvPr/>
                </p:nvSpPr>
                <p:spPr>
                  <a:xfrm>
                    <a:off x="6000423" y="4006601"/>
                    <a:ext cx="1008018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1" name="Rounded Rectangle 300">
                    <a:extLst>
                      <a:ext uri="{FF2B5EF4-FFF2-40B4-BE49-F238E27FC236}">
                        <a16:creationId xmlns:a16="http://schemas.microsoft.com/office/drawing/2014/main" id="{708D57A0-D3D1-0346-ADE6-D82FAEEAC407}"/>
                      </a:ext>
                    </a:extLst>
                  </p:cNvPr>
                  <p:cNvSpPr/>
                  <p:nvPr/>
                </p:nvSpPr>
                <p:spPr>
                  <a:xfrm>
                    <a:off x="6012459" y="4438729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2" name="Rounded Rectangle 301">
                    <a:extLst>
                      <a:ext uri="{FF2B5EF4-FFF2-40B4-BE49-F238E27FC236}">
                        <a16:creationId xmlns:a16="http://schemas.microsoft.com/office/drawing/2014/main" id="{895264DB-0B7E-4D4F-BBF1-1D9220C12C15}"/>
                      </a:ext>
                    </a:extLst>
                  </p:cNvPr>
                  <p:cNvSpPr/>
                  <p:nvPr/>
                </p:nvSpPr>
                <p:spPr>
                  <a:xfrm>
                    <a:off x="6021487" y="2856207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3" name="Rounded Rectangle 302">
                    <a:extLst>
                      <a:ext uri="{FF2B5EF4-FFF2-40B4-BE49-F238E27FC236}">
                        <a16:creationId xmlns:a16="http://schemas.microsoft.com/office/drawing/2014/main" id="{71B87212-B03D-F044-997F-F47ADAF706D0}"/>
                      </a:ext>
                    </a:extLst>
                  </p:cNvPr>
                  <p:cNvSpPr/>
                  <p:nvPr/>
                </p:nvSpPr>
                <p:spPr>
                  <a:xfrm>
                    <a:off x="6012459" y="3790536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4" name="Rounded Rectangle 303">
                    <a:extLst>
                      <a:ext uri="{FF2B5EF4-FFF2-40B4-BE49-F238E27FC236}">
                        <a16:creationId xmlns:a16="http://schemas.microsoft.com/office/drawing/2014/main" id="{2135B6B5-D016-E947-A5FB-449FAF249D4F}"/>
                      </a:ext>
                    </a:extLst>
                  </p:cNvPr>
                  <p:cNvSpPr/>
                  <p:nvPr/>
                </p:nvSpPr>
                <p:spPr>
                  <a:xfrm>
                    <a:off x="6021487" y="4222663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5" name="Rounded Rectangle 304">
                    <a:extLst>
                      <a:ext uri="{FF2B5EF4-FFF2-40B4-BE49-F238E27FC236}">
                        <a16:creationId xmlns:a16="http://schemas.microsoft.com/office/drawing/2014/main" id="{9ADB878F-E1EB-9448-A68E-2F0333B7B9B5}"/>
                      </a:ext>
                    </a:extLst>
                  </p:cNvPr>
                  <p:cNvSpPr/>
                  <p:nvPr/>
                </p:nvSpPr>
                <p:spPr>
                  <a:xfrm>
                    <a:off x="6021487" y="1232809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6" name="Rounded Rectangle 305">
                    <a:extLst>
                      <a:ext uri="{FF2B5EF4-FFF2-40B4-BE49-F238E27FC236}">
                        <a16:creationId xmlns:a16="http://schemas.microsoft.com/office/drawing/2014/main" id="{AA872F69-8728-534A-B552-4A37DD665505}"/>
                      </a:ext>
                    </a:extLst>
                  </p:cNvPr>
                  <p:cNvSpPr/>
                  <p:nvPr/>
                </p:nvSpPr>
                <p:spPr>
                  <a:xfrm>
                    <a:off x="6012459" y="1986114"/>
                    <a:ext cx="1011026" cy="11095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7" name="Rounded Rectangle 306">
                    <a:extLst>
                      <a:ext uri="{FF2B5EF4-FFF2-40B4-BE49-F238E27FC236}">
                        <a16:creationId xmlns:a16="http://schemas.microsoft.com/office/drawing/2014/main" id="{40588C04-0988-9148-9A44-326450525AA7}"/>
                      </a:ext>
                    </a:extLst>
                  </p:cNvPr>
                  <p:cNvSpPr/>
                  <p:nvPr/>
                </p:nvSpPr>
                <p:spPr>
                  <a:xfrm>
                    <a:off x="6021487" y="2424079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8" name="Rounded Rectangle 307">
                    <a:extLst>
                      <a:ext uri="{FF2B5EF4-FFF2-40B4-BE49-F238E27FC236}">
                        <a16:creationId xmlns:a16="http://schemas.microsoft.com/office/drawing/2014/main" id="{BFEF068F-F391-5545-A4FB-20B5030AE3B0}"/>
                      </a:ext>
                    </a:extLst>
                  </p:cNvPr>
                  <p:cNvSpPr/>
                  <p:nvPr/>
                </p:nvSpPr>
                <p:spPr>
                  <a:xfrm>
                    <a:off x="6009451" y="4683990"/>
                    <a:ext cx="1011026" cy="11095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09" name="Rounded Rectangle 308">
                    <a:extLst>
                      <a:ext uri="{FF2B5EF4-FFF2-40B4-BE49-F238E27FC236}">
                        <a16:creationId xmlns:a16="http://schemas.microsoft.com/office/drawing/2014/main" id="{1EEA9506-F87A-3C42-9082-759B371DBC69}"/>
                      </a:ext>
                    </a:extLst>
                  </p:cNvPr>
                  <p:cNvSpPr/>
                  <p:nvPr/>
                </p:nvSpPr>
                <p:spPr>
                  <a:xfrm>
                    <a:off x="6021487" y="5589120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10" name="Rounded Rectangle 309">
                    <a:extLst>
                      <a:ext uri="{FF2B5EF4-FFF2-40B4-BE49-F238E27FC236}">
                        <a16:creationId xmlns:a16="http://schemas.microsoft.com/office/drawing/2014/main" id="{54316C4A-92BE-704F-84A7-3454D56292CE}"/>
                      </a:ext>
                    </a:extLst>
                  </p:cNvPr>
                  <p:cNvSpPr/>
                  <p:nvPr/>
                </p:nvSpPr>
                <p:spPr>
                  <a:xfrm>
                    <a:off x="6012459" y="5373058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11" name="Rounded Rectangle 310">
                    <a:extLst>
                      <a:ext uri="{FF2B5EF4-FFF2-40B4-BE49-F238E27FC236}">
                        <a16:creationId xmlns:a16="http://schemas.microsoft.com/office/drawing/2014/main" id="{D0E328C5-B5CB-5940-ADAE-CC709FA1AF69}"/>
                      </a:ext>
                    </a:extLst>
                  </p:cNvPr>
                  <p:cNvSpPr/>
                  <p:nvPr/>
                </p:nvSpPr>
                <p:spPr>
                  <a:xfrm>
                    <a:off x="6012459" y="3352571"/>
                    <a:ext cx="1011026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12" name="Rounded Rectangle 311">
                    <a:extLst>
                      <a:ext uri="{FF2B5EF4-FFF2-40B4-BE49-F238E27FC236}">
                        <a16:creationId xmlns:a16="http://schemas.microsoft.com/office/drawing/2014/main" id="{8C06FFD7-49AF-394E-B12D-F937E18B0A2D}"/>
                      </a:ext>
                    </a:extLst>
                  </p:cNvPr>
                  <p:cNvSpPr/>
                  <p:nvPr/>
                </p:nvSpPr>
                <p:spPr>
                  <a:xfrm>
                    <a:off x="6000423" y="4940931"/>
                    <a:ext cx="1008018" cy="10511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13" name="Rounded Rectangle 312">
                    <a:extLst>
                      <a:ext uri="{FF2B5EF4-FFF2-40B4-BE49-F238E27FC236}">
                        <a16:creationId xmlns:a16="http://schemas.microsoft.com/office/drawing/2014/main" id="{6D6B392C-A788-014C-A0A4-5A4AD55411C2}"/>
                      </a:ext>
                    </a:extLst>
                  </p:cNvPr>
                  <p:cNvSpPr/>
                  <p:nvPr/>
                </p:nvSpPr>
                <p:spPr>
                  <a:xfrm>
                    <a:off x="6012459" y="5139476"/>
                    <a:ext cx="1011026" cy="110950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314" name="Rounded Rectangle 313">
                    <a:extLst>
                      <a:ext uri="{FF2B5EF4-FFF2-40B4-BE49-F238E27FC236}">
                        <a16:creationId xmlns:a16="http://schemas.microsoft.com/office/drawing/2014/main" id="{03D0AC3C-37AF-2147-A36A-9F4720E08259}"/>
                      </a:ext>
                    </a:extLst>
                  </p:cNvPr>
                  <p:cNvSpPr/>
                  <p:nvPr/>
                </p:nvSpPr>
                <p:spPr>
                  <a:xfrm>
                    <a:off x="6147866" y="987548"/>
                    <a:ext cx="713133" cy="4969466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</p:grpSp>
            <p:grpSp>
              <p:nvGrpSpPr>
                <p:cNvPr id="68658" name="Group 266">
                  <a:extLst>
                    <a:ext uri="{FF2B5EF4-FFF2-40B4-BE49-F238E27FC236}">
                      <a16:creationId xmlns:a16="http://schemas.microsoft.com/office/drawing/2014/main" id="{033A65D2-B5D9-8E44-AFDC-9FCC2478CC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20755" y="3783560"/>
                  <a:ext cx="1031851" cy="2608380"/>
                  <a:chOff x="5999559" y="980728"/>
                  <a:chExt cx="1031851" cy="4978449"/>
                </a:xfrm>
              </p:grpSpPr>
              <p:sp>
                <p:nvSpPr>
                  <p:cNvPr id="271" name="Rounded Rectangle 270">
                    <a:extLst>
                      <a:ext uri="{FF2B5EF4-FFF2-40B4-BE49-F238E27FC236}">
                        <a16:creationId xmlns:a16="http://schemas.microsoft.com/office/drawing/2014/main" id="{A2FC49D4-C437-C448-9A91-49863797DEC9}"/>
                      </a:ext>
                    </a:extLst>
                  </p:cNvPr>
                  <p:cNvSpPr/>
                  <p:nvPr/>
                </p:nvSpPr>
                <p:spPr>
                  <a:xfrm>
                    <a:off x="6000988" y="954998"/>
                    <a:ext cx="1134396" cy="4996321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2" name="Rounded Rectangle 271">
                    <a:extLst>
                      <a:ext uri="{FF2B5EF4-FFF2-40B4-BE49-F238E27FC236}">
                        <a16:creationId xmlns:a16="http://schemas.microsoft.com/office/drawing/2014/main" id="{9324AAC3-5ED5-FA4C-9841-0A30F1C787A3}"/>
                      </a:ext>
                    </a:extLst>
                  </p:cNvPr>
                  <p:cNvSpPr/>
                  <p:nvPr/>
                </p:nvSpPr>
                <p:spPr>
                  <a:xfrm>
                    <a:off x="6000988" y="1478364"/>
                    <a:ext cx="1134396" cy="115629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3" name="Rounded Rectangle 272">
                    <a:extLst>
                      <a:ext uri="{FF2B5EF4-FFF2-40B4-BE49-F238E27FC236}">
                        <a16:creationId xmlns:a16="http://schemas.microsoft.com/office/drawing/2014/main" id="{2A4CD28E-BB55-A747-A0BB-419B6EBBC426}"/>
                      </a:ext>
                    </a:extLst>
                  </p:cNvPr>
                  <p:cNvSpPr/>
                  <p:nvPr/>
                </p:nvSpPr>
                <p:spPr>
                  <a:xfrm>
                    <a:off x="5988952" y="1740048"/>
                    <a:ext cx="113138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4" name="Rounded Rectangle 273">
                    <a:extLst>
                      <a:ext uri="{FF2B5EF4-FFF2-40B4-BE49-F238E27FC236}">
                        <a16:creationId xmlns:a16="http://schemas.microsoft.com/office/drawing/2014/main" id="{A389B491-3BD1-D948-8B27-610E912A1410}"/>
                      </a:ext>
                    </a:extLst>
                  </p:cNvPr>
                  <p:cNvSpPr/>
                  <p:nvPr/>
                </p:nvSpPr>
                <p:spPr>
                  <a:xfrm>
                    <a:off x="5988952" y="2166044"/>
                    <a:ext cx="1131386" cy="103454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5" name="Rounded Rectangle 274">
                    <a:extLst>
                      <a:ext uri="{FF2B5EF4-FFF2-40B4-BE49-F238E27FC236}">
                        <a16:creationId xmlns:a16="http://schemas.microsoft.com/office/drawing/2014/main" id="{91A6F8C8-450D-5D40-990F-DCF57A4AD605}"/>
                      </a:ext>
                    </a:extLst>
                  </p:cNvPr>
                  <p:cNvSpPr/>
                  <p:nvPr/>
                </p:nvSpPr>
                <p:spPr>
                  <a:xfrm>
                    <a:off x="5991962" y="2634637"/>
                    <a:ext cx="112837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6" name="Rounded Rectangle 275">
                    <a:extLst>
                      <a:ext uri="{FF2B5EF4-FFF2-40B4-BE49-F238E27FC236}">
                        <a16:creationId xmlns:a16="http://schemas.microsoft.com/office/drawing/2014/main" id="{EC0C1346-B9E9-C64A-9FE7-3D09EFB8EFAA}"/>
                      </a:ext>
                    </a:extLst>
                  </p:cNvPr>
                  <p:cNvSpPr/>
                  <p:nvPr/>
                </p:nvSpPr>
                <p:spPr>
                  <a:xfrm>
                    <a:off x="6000988" y="3066720"/>
                    <a:ext cx="113439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7" name="Rounded Rectangle 276">
                    <a:extLst>
                      <a:ext uri="{FF2B5EF4-FFF2-40B4-BE49-F238E27FC236}">
                        <a16:creationId xmlns:a16="http://schemas.microsoft.com/office/drawing/2014/main" id="{0AE25C1A-0E34-9C4C-93CF-437D8AA90C4E}"/>
                      </a:ext>
                    </a:extLst>
                  </p:cNvPr>
                  <p:cNvSpPr/>
                  <p:nvPr/>
                </p:nvSpPr>
                <p:spPr>
                  <a:xfrm>
                    <a:off x="6000988" y="3644855"/>
                    <a:ext cx="1134396" cy="103458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8" name="Rounded Rectangle 277">
                    <a:extLst>
                      <a:ext uri="{FF2B5EF4-FFF2-40B4-BE49-F238E27FC236}">
                        <a16:creationId xmlns:a16="http://schemas.microsoft.com/office/drawing/2014/main" id="{6A994D5C-8F35-5649-B48B-76C93E16706D}"/>
                      </a:ext>
                    </a:extLst>
                  </p:cNvPr>
                  <p:cNvSpPr/>
                  <p:nvPr/>
                </p:nvSpPr>
                <p:spPr>
                  <a:xfrm>
                    <a:off x="5991962" y="4003910"/>
                    <a:ext cx="112837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79" name="Rounded Rectangle 278">
                    <a:extLst>
                      <a:ext uri="{FF2B5EF4-FFF2-40B4-BE49-F238E27FC236}">
                        <a16:creationId xmlns:a16="http://schemas.microsoft.com/office/drawing/2014/main" id="{A70B1869-EA9C-C647-90AC-B0F0C4748216}"/>
                      </a:ext>
                    </a:extLst>
                  </p:cNvPr>
                  <p:cNvSpPr/>
                  <p:nvPr/>
                </p:nvSpPr>
                <p:spPr>
                  <a:xfrm>
                    <a:off x="6000988" y="4435990"/>
                    <a:ext cx="1134396" cy="103458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0" name="Rounded Rectangle 279">
                    <a:extLst>
                      <a:ext uri="{FF2B5EF4-FFF2-40B4-BE49-F238E27FC236}">
                        <a16:creationId xmlns:a16="http://schemas.microsoft.com/office/drawing/2014/main" id="{A29227C8-8AD9-6740-B456-540487FA3D59}"/>
                      </a:ext>
                    </a:extLst>
                  </p:cNvPr>
                  <p:cNvSpPr/>
                  <p:nvPr/>
                </p:nvSpPr>
                <p:spPr>
                  <a:xfrm>
                    <a:off x="6013024" y="2847637"/>
                    <a:ext cx="113138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1" name="Rounded Rectangle 280">
                    <a:extLst>
                      <a:ext uri="{FF2B5EF4-FFF2-40B4-BE49-F238E27FC236}">
                        <a16:creationId xmlns:a16="http://schemas.microsoft.com/office/drawing/2014/main" id="{3786D510-B9E9-5942-88C9-89434BF98060}"/>
                      </a:ext>
                    </a:extLst>
                  </p:cNvPr>
                  <p:cNvSpPr/>
                  <p:nvPr/>
                </p:nvSpPr>
                <p:spPr>
                  <a:xfrm>
                    <a:off x="6000988" y="3790911"/>
                    <a:ext cx="1134396" cy="103458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2" name="Rounded Rectangle 281">
                    <a:extLst>
                      <a:ext uri="{FF2B5EF4-FFF2-40B4-BE49-F238E27FC236}">
                        <a16:creationId xmlns:a16="http://schemas.microsoft.com/office/drawing/2014/main" id="{DBAA18FF-803E-CA4C-AE17-83246DD2646F}"/>
                      </a:ext>
                    </a:extLst>
                  </p:cNvPr>
                  <p:cNvSpPr/>
                  <p:nvPr/>
                </p:nvSpPr>
                <p:spPr>
                  <a:xfrm>
                    <a:off x="6013024" y="4222994"/>
                    <a:ext cx="1131386" cy="103454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3" name="Rounded Rectangle 282">
                    <a:extLst>
                      <a:ext uri="{FF2B5EF4-FFF2-40B4-BE49-F238E27FC236}">
                        <a16:creationId xmlns:a16="http://schemas.microsoft.com/office/drawing/2014/main" id="{9F2FA398-CFE6-5B4A-B84B-116174D2676D}"/>
                      </a:ext>
                    </a:extLst>
                  </p:cNvPr>
                  <p:cNvSpPr/>
                  <p:nvPr/>
                </p:nvSpPr>
                <p:spPr>
                  <a:xfrm>
                    <a:off x="6013024" y="1228854"/>
                    <a:ext cx="113138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4" name="Rounded Rectangle 283">
                    <a:extLst>
                      <a:ext uri="{FF2B5EF4-FFF2-40B4-BE49-F238E27FC236}">
                        <a16:creationId xmlns:a16="http://schemas.microsoft.com/office/drawing/2014/main" id="{3C400821-5B12-C646-9166-E074AE325197}"/>
                      </a:ext>
                    </a:extLst>
                  </p:cNvPr>
                  <p:cNvSpPr/>
                  <p:nvPr/>
                </p:nvSpPr>
                <p:spPr>
                  <a:xfrm>
                    <a:off x="6000988" y="1983474"/>
                    <a:ext cx="113439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5" name="Rounded Rectangle 284">
                    <a:extLst>
                      <a:ext uri="{FF2B5EF4-FFF2-40B4-BE49-F238E27FC236}">
                        <a16:creationId xmlns:a16="http://schemas.microsoft.com/office/drawing/2014/main" id="{1201443D-B9AF-9446-A299-07EE2EB738AD}"/>
                      </a:ext>
                    </a:extLst>
                  </p:cNvPr>
                  <p:cNvSpPr/>
                  <p:nvPr/>
                </p:nvSpPr>
                <p:spPr>
                  <a:xfrm>
                    <a:off x="6013024" y="2415554"/>
                    <a:ext cx="113138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6" name="Rounded Rectangle 285">
                    <a:extLst>
                      <a:ext uri="{FF2B5EF4-FFF2-40B4-BE49-F238E27FC236}">
                        <a16:creationId xmlns:a16="http://schemas.microsoft.com/office/drawing/2014/main" id="{021F5BBA-46F5-544C-B865-CFF2FE6CBB4A}"/>
                      </a:ext>
                    </a:extLst>
                  </p:cNvPr>
                  <p:cNvSpPr/>
                  <p:nvPr/>
                </p:nvSpPr>
                <p:spPr>
                  <a:xfrm>
                    <a:off x="5997980" y="4685503"/>
                    <a:ext cx="1134394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7" name="Rounded Rectangle 286">
                    <a:extLst>
                      <a:ext uri="{FF2B5EF4-FFF2-40B4-BE49-F238E27FC236}">
                        <a16:creationId xmlns:a16="http://schemas.microsoft.com/office/drawing/2014/main" id="{8ECA86FF-BC98-1340-B7EF-88449EBF415F}"/>
                      </a:ext>
                    </a:extLst>
                  </p:cNvPr>
                  <p:cNvSpPr/>
                  <p:nvPr/>
                </p:nvSpPr>
                <p:spPr>
                  <a:xfrm>
                    <a:off x="6013024" y="5586179"/>
                    <a:ext cx="113138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8" name="Rounded Rectangle 287">
                    <a:extLst>
                      <a:ext uri="{FF2B5EF4-FFF2-40B4-BE49-F238E27FC236}">
                        <a16:creationId xmlns:a16="http://schemas.microsoft.com/office/drawing/2014/main" id="{8A8C5218-4CBE-FB4F-B327-947D8AF5406B}"/>
                      </a:ext>
                    </a:extLst>
                  </p:cNvPr>
                  <p:cNvSpPr/>
                  <p:nvPr/>
                </p:nvSpPr>
                <p:spPr>
                  <a:xfrm>
                    <a:off x="6000988" y="5373180"/>
                    <a:ext cx="1134396" cy="103458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89" name="Rounded Rectangle 288">
                    <a:extLst>
                      <a:ext uri="{FF2B5EF4-FFF2-40B4-BE49-F238E27FC236}">
                        <a16:creationId xmlns:a16="http://schemas.microsoft.com/office/drawing/2014/main" id="{08EA5559-6E22-EC4F-9639-29D3C968DD16}"/>
                      </a:ext>
                    </a:extLst>
                  </p:cNvPr>
                  <p:cNvSpPr/>
                  <p:nvPr/>
                </p:nvSpPr>
                <p:spPr>
                  <a:xfrm>
                    <a:off x="6000988" y="3346660"/>
                    <a:ext cx="113439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0" name="Rounded Rectangle 289">
                    <a:extLst>
                      <a:ext uri="{FF2B5EF4-FFF2-40B4-BE49-F238E27FC236}">
                        <a16:creationId xmlns:a16="http://schemas.microsoft.com/office/drawing/2014/main" id="{F645CAF4-B686-2D42-8119-C09423BD8D26}"/>
                      </a:ext>
                    </a:extLst>
                  </p:cNvPr>
                  <p:cNvSpPr/>
                  <p:nvPr/>
                </p:nvSpPr>
                <p:spPr>
                  <a:xfrm>
                    <a:off x="5991962" y="4941100"/>
                    <a:ext cx="1128376" cy="103454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1" name="Rounded Rectangle 290">
                    <a:extLst>
                      <a:ext uri="{FF2B5EF4-FFF2-40B4-BE49-F238E27FC236}">
                        <a16:creationId xmlns:a16="http://schemas.microsoft.com/office/drawing/2014/main" id="{D2EE362E-7354-4244-A160-4FA6E4763E94}"/>
                      </a:ext>
                    </a:extLst>
                  </p:cNvPr>
                  <p:cNvSpPr/>
                  <p:nvPr/>
                </p:nvSpPr>
                <p:spPr>
                  <a:xfrm>
                    <a:off x="6000988" y="5141925"/>
                    <a:ext cx="1134396" cy="109542"/>
                  </a:xfrm>
                  <a:prstGeom prst="round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  <p:sp>
                <p:nvSpPr>
                  <p:cNvPr id="292" name="Rounded Rectangle 291">
                    <a:extLst>
                      <a:ext uri="{FF2B5EF4-FFF2-40B4-BE49-F238E27FC236}">
                        <a16:creationId xmlns:a16="http://schemas.microsoft.com/office/drawing/2014/main" id="{C8437476-5C58-B445-8109-38D4347F9E20}"/>
                      </a:ext>
                    </a:extLst>
                  </p:cNvPr>
                  <p:cNvSpPr/>
                  <p:nvPr/>
                </p:nvSpPr>
                <p:spPr>
                  <a:xfrm>
                    <a:off x="6139402" y="967169"/>
                    <a:ext cx="833495" cy="4990233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600"/>
                  </a:p>
                </p:txBody>
              </p:sp>
            </p:grp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7D3A3875-38AB-414E-BFE9-A7D921253AA5}"/>
                    </a:ext>
                  </a:extLst>
                </p:cNvPr>
                <p:cNvSpPr/>
                <p:nvPr/>
              </p:nvSpPr>
              <p:spPr>
                <a:xfrm>
                  <a:off x="6274239" y="3617033"/>
                  <a:ext cx="72216" cy="26464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1FDABB40-CFE5-BB45-94B3-1A4DB52F512A}"/>
                    </a:ext>
                  </a:extLst>
                </p:cNvPr>
                <p:cNvSpPr/>
                <p:nvPr/>
              </p:nvSpPr>
              <p:spPr>
                <a:xfrm>
                  <a:off x="6427697" y="3642540"/>
                  <a:ext cx="72216" cy="26783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E47CEF48-EF92-5F46-98FA-D245C9887F66}"/>
                    </a:ext>
                  </a:extLst>
                </p:cNvPr>
                <p:cNvSpPr/>
                <p:nvPr/>
              </p:nvSpPr>
              <p:spPr>
                <a:xfrm>
                  <a:off x="6590183" y="3642540"/>
                  <a:ext cx="72216" cy="26783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600"/>
                </a:p>
              </p:txBody>
            </p:sp>
          </p:grp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B74B1CF4-FCDE-4944-99B0-D2087DB36658}"/>
                  </a:ext>
                </a:extLst>
              </p:cNvPr>
              <p:cNvSpPr/>
              <p:nvPr/>
            </p:nvSpPr>
            <p:spPr bwMode="auto">
              <a:xfrm>
                <a:off x="1801370" y="2819514"/>
                <a:ext cx="363605" cy="47776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56" name="Rounded Rectangle 255">
                <a:extLst>
                  <a:ext uri="{FF2B5EF4-FFF2-40B4-BE49-F238E27FC236}">
                    <a16:creationId xmlns:a16="http://schemas.microsoft.com/office/drawing/2014/main" id="{6A74AB3C-E22F-C04E-9D05-014A45F0E4E4}"/>
                  </a:ext>
                </a:extLst>
              </p:cNvPr>
              <p:cNvSpPr/>
              <p:nvPr/>
            </p:nvSpPr>
            <p:spPr bwMode="auto">
              <a:xfrm>
                <a:off x="1801370" y="3294104"/>
                <a:ext cx="363605" cy="47776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57" name="Rounded Rectangle 256">
                <a:extLst>
                  <a:ext uri="{FF2B5EF4-FFF2-40B4-BE49-F238E27FC236}">
                    <a16:creationId xmlns:a16="http://schemas.microsoft.com/office/drawing/2014/main" id="{499EBCA5-646F-864C-93E8-B04E5B8F330A}"/>
                  </a:ext>
                </a:extLst>
              </p:cNvPr>
              <p:cNvSpPr/>
              <p:nvPr/>
            </p:nvSpPr>
            <p:spPr bwMode="auto">
              <a:xfrm>
                <a:off x="1801370" y="3771868"/>
                <a:ext cx="363605" cy="47935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58" name="Rounded Rectangle 257">
                <a:extLst>
                  <a:ext uri="{FF2B5EF4-FFF2-40B4-BE49-F238E27FC236}">
                    <a16:creationId xmlns:a16="http://schemas.microsoft.com/office/drawing/2014/main" id="{733D6126-68F5-614D-955D-BF43613EA026}"/>
                  </a:ext>
                </a:extLst>
              </p:cNvPr>
              <p:cNvSpPr/>
              <p:nvPr/>
            </p:nvSpPr>
            <p:spPr bwMode="auto">
              <a:xfrm>
                <a:off x="1801370" y="4262330"/>
                <a:ext cx="363605" cy="47776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59" name="Rounded Rectangle 258">
                <a:extLst>
                  <a:ext uri="{FF2B5EF4-FFF2-40B4-BE49-F238E27FC236}">
                    <a16:creationId xmlns:a16="http://schemas.microsoft.com/office/drawing/2014/main" id="{6B51EB3B-5DCB-D64C-B8BC-5B55259A4CC0}"/>
                  </a:ext>
                </a:extLst>
              </p:cNvPr>
              <p:cNvSpPr/>
              <p:nvPr/>
            </p:nvSpPr>
            <p:spPr bwMode="auto">
              <a:xfrm>
                <a:off x="1807721" y="4749617"/>
                <a:ext cx="365193" cy="47617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60" name="Rounded Rectangle 259">
                <a:extLst>
                  <a:ext uri="{FF2B5EF4-FFF2-40B4-BE49-F238E27FC236}">
                    <a16:creationId xmlns:a16="http://schemas.microsoft.com/office/drawing/2014/main" id="{76719625-3ECC-584E-BD7F-98AF645F573C}"/>
                  </a:ext>
                </a:extLst>
              </p:cNvPr>
              <p:cNvSpPr/>
              <p:nvPr/>
            </p:nvSpPr>
            <p:spPr bwMode="auto">
              <a:xfrm>
                <a:off x="875684" y="2808404"/>
                <a:ext cx="365193" cy="47776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61" name="Rounded Rectangle 260">
                <a:extLst>
                  <a:ext uri="{FF2B5EF4-FFF2-40B4-BE49-F238E27FC236}">
                    <a16:creationId xmlns:a16="http://schemas.microsoft.com/office/drawing/2014/main" id="{14E29E16-0DC9-894E-B191-4AF12B24A479}"/>
                  </a:ext>
                </a:extLst>
              </p:cNvPr>
              <p:cNvSpPr/>
              <p:nvPr/>
            </p:nvSpPr>
            <p:spPr bwMode="auto">
              <a:xfrm>
                <a:off x="875684" y="3284581"/>
                <a:ext cx="365193" cy="47776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62" name="Rounded Rectangle 261">
                <a:extLst>
                  <a:ext uri="{FF2B5EF4-FFF2-40B4-BE49-F238E27FC236}">
                    <a16:creationId xmlns:a16="http://schemas.microsoft.com/office/drawing/2014/main" id="{4B0B719B-92CA-CC48-B4BE-8D4015AA2857}"/>
                  </a:ext>
                </a:extLst>
              </p:cNvPr>
              <p:cNvSpPr/>
              <p:nvPr/>
            </p:nvSpPr>
            <p:spPr bwMode="auto">
              <a:xfrm>
                <a:off x="875684" y="3762344"/>
                <a:ext cx="365193" cy="47776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63" name="Rounded Rectangle 262">
                <a:extLst>
                  <a:ext uri="{FF2B5EF4-FFF2-40B4-BE49-F238E27FC236}">
                    <a16:creationId xmlns:a16="http://schemas.microsoft.com/office/drawing/2014/main" id="{BBF5B475-1094-FF4F-8115-523F3556109E}"/>
                  </a:ext>
                </a:extLst>
              </p:cNvPr>
              <p:cNvSpPr/>
              <p:nvPr/>
            </p:nvSpPr>
            <p:spPr bwMode="auto">
              <a:xfrm>
                <a:off x="875684" y="4251219"/>
                <a:ext cx="365193" cy="47935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64" name="Rounded Rectangle 263">
                <a:extLst>
                  <a:ext uri="{FF2B5EF4-FFF2-40B4-BE49-F238E27FC236}">
                    <a16:creationId xmlns:a16="http://schemas.microsoft.com/office/drawing/2014/main" id="{42438AD4-64F0-6B4B-B795-1672FD8E248D}"/>
                  </a:ext>
                </a:extLst>
              </p:cNvPr>
              <p:cNvSpPr/>
              <p:nvPr/>
            </p:nvSpPr>
            <p:spPr bwMode="auto">
              <a:xfrm>
                <a:off x="883623" y="4738507"/>
                <a:ext cx="363605" cy="47935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81274208-A172-A74C-834B-9C42C7D39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710" y="2421113"/>
                <a:ext cx="201651" cy="3011024"/>
              </a:xfrm>
              <a:custGeom>
                <a:avLst/>
                <a:gdLst>
                  <a:gd name="T0" fmla="*/ 104492 w 257754"/>
                  <a:gd name="T1" fmla="*/ 0 h 5000625"/>
                  <a:gd name="T2" fmla="*/ 156654 w 257754"/>
                  <a:gd name="T3" fmla="*/ 172059 h 5000625"/>
                  <a:gd name="T4" fmla="*/ 104492 w 257754"/>
                  <a:gd name="T5" fmla="*/ 481764 h 5000625"/>
                  <a:gd name="T6" fmla="*/ 15070 w 257754"/>
                  <a:gd name="T7" fmla="*/ 837352 h 5000625"/>
                  <a:gd name="T8" fmla="*/ 97040 w 257754"/>
                  <a:gd name="T9" fmla="*/ 1078233 h 5000625"/>
                  <a:gd name="T10" fmla="*/ 201365 w 257754"/>
                  <a:gd name="T11" fmla="*/ 1364998 h 5000625"/>
                  <a:gd name="T12" fmla="*/ 89588 w 257754"/>
                  <a:gd name="T13" fmla="*/ 1651762 h 5000625"/>
                  <a:gd name="T14" fmla="*/ 167 w 257754"/>
                  <a:gd name="T15" fmla="*/ 1955731 h 5000625"/>
                  <a:gd name="T16" fmla="*/ 111943 w 257754"/>
                  <a:gd name="T17" fmla="*/ 2253966 h 5000625"/>
                  <a:gd name="T18" fmla="*/ 201365 w 257754"/>
                  <a:gd name="T19" fmla="*/ 2569408 h 5000625"/>
                  <a:gd name="T20" fmla="*/ 82136 w 257754"/>
                  <a:gd name="T21" fmla="*/ 2873377 h 5000625"/>
                  <a:gd name="T22" fmla="*/ 59781 w 257754"/>
                  <a:gd name="T23" fmla="*/ 3011024 h 50006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754" h="5000625">
                    <a:moveTo>
                      <a:pt x="133563" y="0"/>
                    </a:moveTo>
                    <a:cubicBezTo>
                      <a:pt x="166900" y="76200"/>
                      <a:pt x="200238" y="152400"/>
                      <a:pt x="200238" y="285750"/>
                    </a:cubicBezTo>
                    <a:cubicBezTo>
                      <a:pt x="200238" y="419100"/>
                      <a:pt x="163725" y="615950"/>
                      <a:pt x="133563" y="800100"/>
                    </a:cubicBezTo>
                    <a:cubicBezTo>
                      <a:pt x="103401" y="984250"/>
                      <a:pt x="20851" y="1225550"/>
                      <a:pt x="19263" y="1390650"/>
                    </a:cubicBezTo>
                    <a:cubicBezTo>
                      <a:pt x="17675" y="1555750"/>
                      <a:pt x="84350" y="1644650"/>
                      <a:pt x="124038" y="1790700"/>
                    </a:cubicBezTo>
                    <a:cubicBezTo>
                      <a:pt x="163726" y="1936750"/>
                      <a:pt x="258975" y="2108200"/>
                      <a:pt x="257388" y="2266950"/>
                    </a:cubicBezTo>
                    <a:cubicBezTo>
                      <a:pt x="255801" y="2425700"/>
                      <a:pt x="157376" y="2579688"/>
                      <a:pt x="114513" y="2743200"/>
                    </a:cubicBezTo>
                    <a:cubicBezTo>
                      <a:pt x="71650" y="2906713"/>
                      <a:pt x="-4549" y="3081338"/>
                      <a:pt x="213" y="3248025"/>
                    </a:cubicBezTo>
                    <a:cubicBezTo>
                      <a:pt x="4975" y="3414712"/>
                      <a:pt x="100226" y="3573463"/>
                      <a:pt x="143088" y="3743325"/>
                    </a:cubicBezTo>
                    <a:cubicBezTo>
                      <a:pt x="185950" y="3913187"/>
                      <a:pt x="263738" y="4095750"/>
                      <a:pt x="257388" y="4267200"/>
                    </a:cubicBezTo>
                    <a:cubicBezTo>
                      <a:pt x="251038" y="4438650"/>
                      <a:pt x="135151" y="4649788"/>
                      <a:pt x="104988" y="4772025"/>
                    </a:cubicBezTo>
                    <a:cubicBezTo>
                      <a:pt x="74825" y="4894263"/>
                      <a:pt x="81175" y="4962525"/>
                      <a:pt x="76413" y="5000625"/>
                    </a:cubicBezTo>
                  </a:path>
                </a:pathLst>
              </a:custGeom>
              <a:noFill/>
              <a:ln w="76200" cap="flat" cmpd="sng">
                <a:solidFill>
                  <a:srgbClr val="00B0F0"/>
                </a:solidFill>
                <a:prstDash val="solid"/>
                <a:round/>
                <a:headEnd type="triangle" w="med" len="med"/>
                <a:tailEnd type="none" w="lg" len="lg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FAD70A-89F2-9D41-BFED-C7D7D16E99B0}"/>
                  </a:ext>
                </a:extLst>
              </p:cNvPr>
              <p:cNvSpPr/>
              <p:nvPr/>
            </p:nvSpPr>
            <p:spPr bwMode="auto">
              <a:xfrm>
                <a:off x="739133" y="2306831"/>
                <a:ext cx="1602088" cy="318562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</p:grpSp>
        <p:grpSp>
          <p:nvGrpSpPr>
            <p:cNvPr id="68628" name="Group 2">
              <a:extLst>
                <a:ext uri="{FF2B5EF4-FFF2-40B4-BE49-F238E27FC236}">
                  <a16:creationId xmlns:a16="http://schemas.microsoft.com/office/drawing/2014/main" id="{D21A6EC0-39A9-914B-A9E4-9BAD5B4BA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2566988"/>
              <a:ext cx="1819275" cy="1319212"/>
              <a:chOff x="5486011" y="2155373"/>
              <a:chExt cx="1820304" cy="1319311"/>
            </a:xfrm>
          </p:grpSpPr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A625C0B6-E282-8C4D-A4F5-4878DF4C60A0}"/>
                  </a:ext>
                </a:extLst>
              </p:cNvPr>
              <p:cNvSpPr/>
              <p:nvPr/>
            </p:nvSpPr>
            <p:spPr bwMode="auto">
              <a:xfrm>
                <a:off x="5505072" y="2387165"/>
                <a:ext cx="1801243" cy="646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59C79B1A-A769-0442-BF0D-21C960BD6EAE}"/>
                  </a:ext>
                </a:extLst>
              </p:cNvPr>
              <p:cNvSpPr/>
              <p:nvPr/>
            </p:nvSpPr>
            <p:spPr bwMode="auto">
              <a:xfrm>
                <a:off x="5505072" y="2369701"/>
                <a:ext cx="1801243" cy="39691"/>
              </a:xfrm>
              <a:custGeom>
                <a:avLst/>
                <a:gdLst>
                  <a:gd name="connsiteX0" fmla="*/ 0 w 2061028"/>
                  <a:gd name="connsiteY0" fmla="*/ 15800 h 44829"/>
                  <a:gd name="connsiteX1" fmla="*/ 1103086 w 2061028"/>
                  <a:gd name="connsiteY1" fmla="*/ 1286 h 44829"/>
                  <a:gd name="connsiteX2" fmla="*/ 2061028 w 2061028"/>
                  <a:gd name="connsiteY2" fmla="*/ 44829 h 4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61028" h="44829">
                    <a:moveTo>
                      <a:pt x="0" y="15800"/>
                    </a:moveTo>
                    <a:cubicBezTo>
                      <a:pt x="379790" y="6124"/>
                      <a:pt x="759581" y="-3552"/>
                      <a:pt x="1103086" y="1286"/>
                    </a:cubicBezTo>
                    <a:cubicBezTo>
                      <a:pt x="1446591" y="6124"/>
                      <a:pt x="2061028" y="44829"/>
                      <a:pt x="2061028" y="44829"/>
                    </a:cubicBezTo>
                  </a:path>
                </a:pathLst>
              </a:cu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4EFA2C5B-43EE-2A49-A0AE-F6F2C2FA909D}"/>
                  </a:ext>
                </a:extLst>
              </p:cNvPr>
              <p:cNvSpPr/>
              <p:nvPr/>
            </p:nvSpPr>
            <p:spPr bwMode="auto">
              <a:xfrm>
                <a:off x="5883110" y="2512587"/>
                <a:ext cx="125484" cy="157175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D98254F1-7D04-CA4B-BECC-A88E3101565C}"/>
                  </a:ext>
                </a:extLst>
              </p:cNvPr>
              <p:cNvSpPr/>
              <p:nvPr/>
            </p:nvSpPr>
            <p:spPr bwMode="auto">
              <a:xfrm>
                <a:off x="5505072" y="3046027"/>
                <a:ext cx="737017" cy="14289"/>
              </a:xfrm>
              <a:custGeom>
                <a:avLst/>
                <a:gdLst>
                  <a:gd name="connsiteX0" fmla="*/ 848298 w 848298"/>
                  <a:gd name="connsiteY0" fmla="*/ 0 h 18361"/>
                  <a:gd name="connsiteX1" fmla="*/ 0 w 848298"/>
                  <a:gd name="connsiteY1" fmla="*/ 18361 h 1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8298" h="18361">
                    <a:moveTo>
                      <a:pt x="848298" y="0"/>
                    </a:moveTo>
                    <a:lnTo>
                      <a:pt x="0" y="18361"/>
                    </a:lnTo>
                  </a:path>
                </a:pathLst>
              </a:cu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01908617-7EE8-8047-B42B-70ED755F8B5B}"/>
                  </a:ext>
                </a:extLst>
              </p:cNvPr>
              <p:cNvSpPr/>
              <p:nvPr/>
            </p:nvSpPr>
            <p:spPr bwMode="auto">
              <a:xfrm>
                <a:off x="6134077" y="2980935"/>
                <a:ext cx="147722" cy="106370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0DB1DA61-F793-AF41-A2C0-1A664445237E}"/>
                  </a:ext>
                </a:extLst>
              </p:cNvPr>
              <p:cNvSpPr/>
              <p:nvPr/>
            </p:nvSpPr>
            <p:spPr bwMode="auto">
              <a:xfrm>
                <a:off x="6569298" y="3028564"/>
                <a:ext cx="737017" cy="15876"/>
              </a:xfrm>
              <a:custGeom>
                <a:avLst/>
                <a:gdLst>
                  <a:gd name="connsiteX0" fmla="*/ 848298 w 848298"/>
                  <a:gd name="connsiteY0" fmla="*/ 0 h 18361"/>
                  <a:gd name="connsiteX1" fmla="*/ 0 w 848298"/>
                  <a:gd name="connsiteY1" fmla="*/ 18361 h 18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8298" h="18361">
                    <a:moveTo>
                      <a:pt x="848298" y="0"/>
                    </a:moveTo>
                    <a:lnTo>
                      <a:pt x="0" y="18361"/>
                    </a:lnTo>
                  </a:path>
                </a:pathLst>
              </a:custGeom>
              <a:noFill/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918801D5-7B74-1945-ACE2-91C93AD29F96}"/>
                  </a:ext>
                </a:extLst>
              </p:cNvPr>
              <p:cNvSpPr/>
              <p:nvPr/>
            </p:nvSpPr>
            <p:spPr bwMode="auto">
              <a:xfrm>
                <a:off x="6470818" y="2974584"/>
                <a:ext cx="146133" cy="104783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EF71352A-67DC-1147-B9C9-A0CE24137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589" y="2530051"/>
                <a:ext cx="602002" cy="889067"/>
              </a:xfrm>
              <a:custGeom>
                <a:avLst/>
                <a:gdLst>
                  <a:gd name="T0" fmla="*/ 0 w 733425"/>
                  <a:gd name="T1" fmla="*/ 73532 h 1214906"/>
                  <a:gd name="T2" fmla="*/ 132910 w 733425"/>
                  <a:gd name="T3" fmla="*/ 17769 h 1214906"/>
                  <a:gd name="T4" fmla="*/ 265819 w 733425"/>
                  <a:gd name="T5" fmla="*/ 17769 h 1214906"/>
                  <a:gd name="T6" fmla="*/ 281455 w 733425"/>
                  <a:gd name="T7" fmla="*/ 226880 h 1214906"/>
                  <a:gd name="T8" fmla="*/ 461274 w 733425"/>
                  <a:gd name="T9" fmla="*/ 198999 h 1214906"/>
                  <a:gd name="T10" fmla="*/ 430001 w 733425"/>
                  <a:gd name="T11" fmla="*/ 352347 h 1214906"/>
                  <a:gd name="T12" fmla="*/ 453456 w 733425"/>
                  <a:gd name="T13" fmla="*/ 512666 h 1214906"/>
                  <a:gd name="T14" fmla="*/ 547275 w 733425"/>
                  <a:gd name="T15" fmla="*/ 728748 h 1214906"/>
                  <a:gd name="T16" fmla="*/ 602002 w 733425"/>
                  <a:gd name="T17" fmla="*/ 889067 h 1214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3425" h="1214906">
                    <a:moveTo>
                      <a:pt x="0" y="100481"/>
                    </a:moveTo>
                    <a:cubicBezTo>
                      <a:pt x="53975" y="68731"/>
                      <a:pt x="107950" y="36981"/>
                      <a:pt x="161925" y="24281"/>
                    </a:cubicBezTo>
                    <a:cubicBezTo>
                      <a:pt x="215900" y="11581"/>
                      <a:pt x="293688" y="-23344"/>
                      <a:pt x="323850" y="24281"/>
                    </a:cubicBezTo>
                    <a:cubicBezTo>
                      <a:pt x="354012" y="71906"/>
                      <a:pt x="303213" y="268756"/>
                      <a:pt x="342900" y="310031"/>
                    </a:cubicBezTo>
                    <a:cubicBezTo>
                      <a:pt x="382587" y="351306"/>
                      <a:pt x="531813" y="243356"/>
                      <a:pt x="561975" y="271931"/>
                    </a:cubicBezTo>
                    <a:cubicBezTo>
                      <a:pt x="592137" y="300506"/>
                      <a:pt x="525463" y="410044"/>
                      <a:pt x="523875" y="481481"/>
                    </a:cubicBezTo>
                    <a:cubicBezTo>
                      <a:pt x="522288" y="552919"/>
                      <a:pt x="528638" y="614831"/>
                      <a:pt x="552450" y="700556"/>
                    </a:cubicBezTo>
                    <a:cubicBezTo>
                      <a:pt x="576262" y="786281"/>
                      <a:pt x="636588" y="910106"/>
                      <a:pt x="666750" y="995831"/>
                    </a:cubicBezTo>
                    <a:cubicBezTo>
                      <a:pt x="696913" y="1081556"/>
                      <a:pt x="733425" y="1214906"/>
                      <a:pt x="733425" y="1214906"/>
                    </a:cubicBezTo>
                  </a:path>
                </a:pathLst>
              </a:custGeom>
              <a:noFill/>
              <a:ln w="76200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outerShdw blurRad="63500" sx="102000" sy="102000" algn="c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9A0895-1100-D546-8BE6-E737686B3825}"/>
                  </a:ext>
                </a:extLst>
              </p:cNvPr>
              <p:cNvSpPr/>
              <p:nvPr/>
            </p:nvSpPr>
            <p:spPr bwMode="auto">
              <a:xfrm>
                <a:off x="5486011" y="2155373"/>
                <a:ext cx="1820304" cy="131931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/>
              </a:p>
            </p:txBody>
          </p:sp>
          <p:sp>
            <p:nvSpPr>
              <p:cNvPr id="68642" name="TextBox 1">
                <a:extLst>
                  <a:ext uri="{FF2B5EF4-FFF2-40B4-BE49-F238E27FC236}">
                    <a16:creationId xmlns:a16="http://schemas.microsoft.com/office/drawing/2014/main" id="{DB4C4733-B87E-8A45-BF79-53893302B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5716" y="3161472"/>
                <a:ext cx="851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1400"/>
                  <a:t>Stomate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06202320-0538-4941-8312-AC48F3E726D7}"/>
                  </a:ext>
                </a:extLst>
              </p:cNvPr>
              <p:cNvCxnSpPr/>
              <p:nvPr/>
            </p:nvCxnSpPr>
            <p:spPr bwMode="auto">
              <a:xfrm flipV="1">
                <a:off x="6176965" y="3111120"/>
                <a:ext cx="135013" cy="1603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611" name="Title 1">
            <a:extLst>
              <a:ext uri="{FF2B5EF4-FFF2-40B4-BE49-F238E27FC236}">
                <a16:creationId xmlns:a16="http://schemas.microsoft.com/office/drawing/2014/main" id="{8C51B3D1-C79A-6740-B5A1-B4AAB41C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507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ea typeface="ＭＳ Ｐゴシック" panose="020B0600070205080204" pitchFamily="34" charset="-128"/>
              </a:rPr>
              <a:t>What drives transpiration?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0BB40-2B26-6845-9AE3-2EBD969FB5DA}"/>
              </a:ext>
            </a:extLst>
          </p:cNvPr>
          <p:cNvSpPr txBox="1"/>
          <p:nvPr/>
        </p:nvSpPr>
        <p:spPr>
          <a:xfrm>
            <a:off x="76200" y="5787308"/>
            <a:ext cx="896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Water is moving from an area of higher concentration (inside the leaf) </a:t>
            </a:r>
          </a:p>
          <a:p>
            <a:pPr algn="ctr"/>
            <a:r>
              <a:rPr lang="en-US" sz="2400" dirty="0"/>
              <a:t>to one of lower concentration (the atmosphere).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FF0915-5FB1-FF41-9D80-0B8A4FC2C8CF}"/>
              </a:ext>
            </a:extLst>
          </p:cNvPr>
          <p:cNvSpPr/>
          <p:nvPr/>
        </p:nvSpPr>
        <p:spPr>
          <a:xfrm>
            <a:off x="101600" y="1117233"/>
            <a:ext cx="2480554" cy="44358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3ABD9-080D-0B4C-BA88-7765AF27444F}"/>
              </a:ext>
            </a:extLst>
          </p:cNvPr>
          <p:cNvSpPr/>
          <p:nvPr/>
        </p:nvSpPr>
        <p:spPr>
          <a:xfrm>
            <a:off x="6937375" y="6576088"/>
            <a:ext cx="1914861" cy="148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1103</Words>
  <Application>Microsoft Macintosh PowerPoint</Application>
  <PresentationFormat>On-screen Show (4:3)</PresentationFormat>
  <Paragraphs>216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Vascular plants have long-distance transport systems</vt:lpstr>
      <vt:lpstr>PowerPoint Presentation</vt:lpstr>
      <vt:lpstr>PowerPoint Presentation</vt:lpstr>
      <vt:lpstr>Water Movement in the Xylem: a Play in Three Acts</vt:lpstr>
      <vt:lpstr>Transpiration is the evaporative loss of water from the leaves of a plant. </vt:lpstr>
      <vt:lpstr>PowerPoint Presentation</vt:lpstr>
      <vt:lpstr>PowerPoint Presentation</vt:lpstr>
      <vt:lpstr>What drives transpiration?</vt:lpstr>
      <vt:lpstr>Water Movement in the Xylem: a Play in Three Acts</vt:lpstr>
      <vt:lpstr>Water uptake and movement in vascular 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root endodermis thus acts as a filter  </vt:lpstr>
      <vt:lpstr>PowerPoint Presentation</vt:lpstr>
      <vt:lpstr>Water Movement in the Xylem: a Play in Three 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Fig. 36-20</vt:lpstr>
      <vt:lpstr>PowerPoint Presentation</vt:lpstr>
      <vt:lpstr>Lecture Review, Chap. 4, pp. 48-52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Hill</dc:creator>
  <cp:lastModifiedBy>Catherine Paris</cp:lastModifiedBy>
  <cp:revision>73</cp:revision>
  <dcterms:created xsi:type="dcterms:W3CDTF">2016-02-09T17:12:42Z</dcterms:created>
  <dcterms:modified xsi:type="dcterms:W3CDTF">2021-09-14T14:14:24Z</dcterms:modified>
</cp:coreProperties>
</file>