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3" r:id="rId3"/>
    <p:sldId id="291" r:id="rId4"/>
    <p:sldId id="310" r:id="rId5"/>
    <p:sldId id="296" r:id="rId6"/>
    <p:sldId id="257" r:id="rId7"/>
    <p:sldId id="427" r:id="rId8"/>
    <p:sldId id="415" r:id="rId9"/>
    <p:sldId id="416" r:id="rId10"/>
    <p:sldId id="398" r:id="rId11"/>
    <p:sldId id="270" r:id="rId12"/>
    <p:sldId id="417" r:id="rId13"/>
    <p:sldId id="419" r:id="rId14"/>
    <p:sldId id="418" r:id="rId15"/>
    <p:sldId id="384" r:id="rId16"/>
    <p:sldId id="409" r:id="rId17"/>
    <p:sldId id="387" r:id="rId18"/>
    <p:sldId id="420" r:id="rId19"/>
    <p:sldId id="378" r:id="rId20"/>
    <p:sldId id="421" r:id="rId21"/>
    <p:sldId id="406" r:id="rId22"/>
    <p:sldId id="303" r:id="rId23"/>
    <p:sldId id="422" r:id="rId24"/>
    <p:sldId id="304" r:id="rId25"/>
    <p:sldId id="423" r:id="rId26"/>
    <p:sldId id="413" r:id="rId27"/>
    <p:sldId id="424" r:id="rId28"/>
    <p:sldId id="267" r:id="rId29"/>
    <p:sldId id="394" r:id="rId30"/>
    <p:sldId id="395" r:id="rId31"/>
    <p:sldId id="425" r:id="rId32"/>
    <p:sldId id="426" r:id="rId33"/>
    <p:sldId id="393" r:id="rId34"/>
    <p:sldId id="396" r:id="rId35"/>
    <p:sldId id="397" r:id="rId36"/>
    <p:sldId id="286" r:id="rId37"/>
    <p:sldId id="399" r:id="rId38"/>
    <p:sldId id="390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71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4D046D0-29E7-0E42-8432-74F943A694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C576863-6E98-6945-B4BC-AE706ED7D53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6C57507-8505-6444-AE18-26E1AC7182E7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54AD6F88-CAE6-D146-A796-823D3C4D624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97341760-6331-244F-93EC-7D4EDFA142B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C6A521BA-0091-574F-97D7-1CF26B9E97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E04F85-AE16-A547-BDD0-294BBB54D5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3D8B1058-A052-F740-9AC6-FB3FA9F7DA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71CEDD-E0DB-0C4C-98EF-51E44B2DD6D2}" type="slidenum">
              <a:rPr lang="en-US" altLang="en-US" sz="1200" smtClean="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353009A7-1255-FC49-AC21-E7CA5DA0A0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15AFDEDC-2129-8A4D-B149-05E7E4DF7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6301783-0D05-8F4C-A92F-2BC4DAE56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891F21-D650-BB4B-8D9D-BB25245D0990}" type="slidenum">
              <a:rPr lang="en-US" altLang="en-US" sz="1200" smtClean="0">
                <a:latin typeface="Calibri" panose="020F0502020204030204" pitchFamily="34" charset="0"/>
              </a:rPr>
              <a:pPr/>
              <a:t>19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150C4DB1-7A50-944D-8E6E-5D1A6B2573B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3D95889-7BE9-EF4D-A393-3787099E7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3A1C9C5B-AAB6-814F-81F4-AF1EDE398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162067-029E-3E41-8DF8-9AF3A1448657}" type="slidenum">
              <a:rPr lang="en-US" altLang="en-US" sz="1200" smtClean="0">
                <a:latin typeface="Calibri" panose="020F0502020204030204" pitchFamily="34" charset="0"/>
              </a:rPr>
              <a:pPr/>
              <a:t>21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6BF5DC8E-68AA-804A-9CD8-A8DB49A761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8F930A88-3913-9345-8281-F70890AA9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01E0C16A-DA43-3746-91B7-FD542D3AA6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D896BF-84F7-1940-9509-A42CF1878260}" type="slidenum">
              <a:rPr lang="en-US" altLang="en-US" sz="1200" smtClean="0">
                <a:latin typeface="Calibri" panose="020F0502020204030204" pitchFamily="34" charset="0"/>
              </a:rPr>
              <a:pPr/>
              <a:t>22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19A85C48-4C46-3D4B-886B-F4C0CBD9E9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AB338CE-05E2-9B4F-B9B3-29033A454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975943D7-C28F-6849-AE94-6A87596BB2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47101F-9883-5449-B3C6-BC3D13342D6A}" type="slidenum">
              <a:rPr lang="en-US" altLang="en-US" sz="1200" smtClean="0">
                <a:latin typeface="Calibri" panose="020F0502020204030204" pitchFamily="34" charset="0"/>
              </a:rPr>
              <a:pPr/>
              <a:t>24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139646AE-5D6F-0C4B-B347-508D3F4C9A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CAD57FF-6C3C-484D-81FD-1CF436A87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0E16A48B-4CEB-A344-873D-4FBB58B60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83E2C3B-1E57-BA4E-8ACC-A5E70D82E8F0}" type="slidenum">
              <a:rPr lang="en-US" altLang="en-US" sz="1200" smtClean="0">
                <a:latin typeface="Calibri" panose="020F0502020204030204" pitchFamily="34" charset="0"/>
              </a:rPr>
              <a:pPr/>
              <a:t>26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39E0A42E-FDC7-E643-AF52-7050C2D7A9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50CBEDF0-E09A-DF43-88AB-9B0D74B01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5B7FF8ED-B5C1-D841-9A60-B88E64C3F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FE4DF5-60DC-424C-8EAB-038057C60C3C}" type="slidenum">
              <a:rPr lang="en-US" altLang="en-US" sz="1200" smtClean="0">
                <a:latin typeface="Calibri" panose="020F0502020204030204" pitchFamily="34" charset="0"/>
              </a:rPr>
              <a:pPr/>
              <a:t>28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ACE5F3A9-0771-8D48-BC59-9A07B7335B6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47533DE6-14B0-2342-AA77-841E48C02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B75A6A57-CC6D-2548-80A8-C5C2080E7C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69E665-97C0-BA40-ABCD-980689548905}" type="slidenum">
              <a:rPr lang="en-US" altLang="en-US" sz="1200" smtClean="0">
                <a:latin typeface="Calibri" panose="020F0502020204030204" pitchFamily="34" charset="0"/>
              </a:rPr>
              <a:pPr/>
              <a:t>34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5751E08-C666-CE4B-9E3F-8B9FDCF71B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2368C84-8ADC-BA47-B692-018F3183A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100">
              <a:solidFill>
                <a:srgbClr val="333399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DDA7732B-F7F4-D340-9AF9-BB4BA8649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19B74F-DEDD-3448-A454-653A1CF4A455}" type="slidenum">
              <a:rPr lang="en-US" altLang="en-US" sz="1200" smtClean="0">
                <a:latin typeface="Calibri" panose="020F0502020204030204" pitchFamily="34" charset="0"/>
              </a:rPr>
              <a:pPr/>
              <a:t>35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68610" name="Rectangle 1026">
            <a:extLst>
              <a:ext uri="{FF2B5EF4-FFF2-40B4-BE49-F238E27FC236}">
                <a16:creationId xmlns:a16="http://schemas.microsoft.com/office/drawing/2014/main" id="{EF7A3ECB-7786-9847-8155-BD93227CDA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1027">
            <a:extLst>
              <a:ext uri="{FF2B5EF4-FFF2-40B4-BE49-F238E27FC236}">
                <a16:creationId xmlns:a16="http://schemas.microsoft.com/office/drawing/2014/main" id="{30AD2675-ACD8-714B-ADC7-E125D2642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172" tIns="44586" rIns="89172" bIns="44586"/>
          <a:lstStyle/>
          <a:p>
            <a:r>
              <a:rPr lang="en-US" altLang="en-US" sz="1100">
                <a:solidFill>
                  <a:srgbClr val="333399"/>
                </a:solidFill>
                <a:ea typeface="ＭＳ Ｐゴシック" panose="020B0600070205080204" pitchFamily="34" charset="-128"/>
              </a:rPr>
              <a:t>Figure 6.16 Review: relationships among organelles of the endomembrane system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ED5BEF5-CFEB-3F4C-8AA1-D95E1E994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55231CE-1F34-334B-A44D-72136558BF6C}" type="slidenum">
              <a:rPr lang="en-US" altLang="en-US" sz="1200" smtClean="0">
                <a:latin typeface="Calibri" panose="020F0502020204030204" pitchFamily="34" charset="0"/>
              </a:rPr>
              <a:pPr/>
              <a:t>36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EA9FD909-4423-C34C-AF7C-F4DAA5E39E3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B530411-670A-CD4B-8DDF-F2221AD57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101B919A-F25C-CF40-B58A-79AE9AFFE4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D90E86-7F7E-2A40-9052-FB9EC40377C8}" type="slidenum">
              <a:rPr lang="en-US" altLang="en-US" sz="1200" smtClean="0">
                <a:latin typeface="Calibri" panose="020F0502020204030204" pitchFamily="34" charset="0"/>
              </a:rPr>
              <a:pPr/>
              <a:t>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7E593788-F6EA-8642-8AE0-98229E0AC9C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20A37B5-13C0-E541-A997-A2C36B17D2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82ECEFC-B0B8-6343-AE11-0B6E4DE59D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D0B4E1C-C72E-974B-A2F4-12DC6708DB53}" type="slidenum">
              <a:rPr lang="en-US" altLang="en-US" sz="1200" smtClean="0">
                <a:latin typeface="Calibri" panose="020F0502020204030204" pitchFamily="34" charset="0"/>
              </a:rPr>
              <a:pPr/>
              <a:t>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949BA8CE-0AFE-8F42-970E-B02CBB951A5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CEF78D6-2F06-B546-9812-2A9194B48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A0475EB1-828D-7749-ABB8-1B2C26A21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EB66EC-B3E0-D545-8E7E-A99F957CC14E}" type="slidenum">
              <a:rPr lang="en-US" altLang="en-US" sz="1200" smtClean="0">
                <a:latin typeface="Calibri" panose="020F0502020204030204" pitchFamily="34" charset="0"/>
              </a:rPr>
              <a:pPr/>
              <a:t>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54FBD95D-F76F-404E-A05B-D971A6817A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E58FA01-ED17-5746-8A6C-3AA08DD02DE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lev70065_02_01.jpg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AE630D8E-90D3-4445-8BFC-C7C3D387E5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74182E-935A-7948-B736-AA58329AED25}" type="slidenum">
              <a:rPr lang="en-US" altLang="en-US" sz="1200" smtClean="0">
                <a:latin typeface="Calibri" panose="020F0502020204030204" pitchFamily="34" charset="0"/>
              </a:rPr>
              <a:pPr/>
              <a:t>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A013C32-E713-B44D-AE43-47013831D9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6E73AE6-9518-2D46-B892-E1B0E5CC9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Begin here on Thursday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DF2FE824-4C3A-4D40-B431-5E9775AE4D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BF6143-195F-3742-A1A3-D3D442D3066D}" type="slidenum">
              <a:rPr lang="en-US" altLang="en-US" sz="1200" smtClean="0">
                <a:latin typeface="Calibri" panose="020F0502020204030204" pitchFamily="34" charset="0"/>
              </a:rPr>
              <a:pPr/>
              <a:t>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725BD229-9834-DB4E-8C45-403392494F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435530F-FDA2-8E44-926D-7E213D031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A1300743-C426-FA43-86FA-C01107AD7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5230B1-A3A7-B444-B18E-8D14220D0086}" type="slidenum">
              <a:rPr lang="en-US" altLang="en-US" sz="1200" smtClean="0">
                <a:latin typeface="Calibri" panose="020F0502020204030204" pitchFamily="34" charset="0"/>
              </a:rPr>
              <a:pPr/>
              <a:t>11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EDC58616-90BE-454E-ABE1-CA7A4F38B7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888298B-210C-D749-A987-F79182A24A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415E7822-AE0B-2D4C-8C4C-FCA0C2DC40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E5133C-D6B3-2148-9C45-30A2A9EA4A48}" type="slidenum">
              <a:rPr lang="en-US" altLang="en-US" sz="1200" smtClean="0">
                <a:latin typeface="Calibri" panose="020F0502020204030204" pitchFamily="34" charset="0"/>
              </a:rPr>
              <a:pPr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FE765E5-532C-9646-8CD3-155ED8914E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1D98F6C-7590-E64C-8CEF-F3A3791656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z="1100">
                <a:solidFill>
                  <a:srgbClr val="034694"/>
                </a:solidFill>
                <a:ea typeface="ＭＳ Ｐゴシック" panose="020B0600070205080204" pitchFamily="34" charset="-128"/>
              </a:rPr>
              <a:t>Figure 7.3 The fluid mosaic model for membranes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044F9C68-F657-1940-BA5B-186D6D0F82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88D20D-394C-004F-AABA-2C9AC3BA4F57}" type="slidenum">
              <a:rPr lang="en-US" altLang="en-US" sz="1200" smtClean="0">
                <a:latin typeface="Calibri" panose="020F0502020204030204" pitchFamily="34" charset="0"/>
              </a:rPr>
              <a:pPr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AFAA907-1810-174D-854C-6295B306F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4FBEC7A-0354-C945-AB1E-23A1B2AC2B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100">
                <a:solidFill>
                  <a:srgbClr val="034694"/>
                </a:solidFill>
                <a:ea typeface="ＭＳ Ｐゴシック" panose="020B0600070205080204" pitchFamily="34" charset="-128"/>
              </a:rPr>
              <a:t>Figure 7.13 The water balance of living cells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D8E753-EA88-814E-8E75-7D44C613C5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81DD23-4AA9-6142-BEB0-98E6088FEE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041321-3E43-1A4F-925F-7AE58A538A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2C962-BE13-684B-A17C-215C037E06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343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635025-9EDE-FB4D-91B6-DFE98177C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8BCF6A-0D29-814E-AE20-CB935DE79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80C0FA-68CD-3E4E-B6DC-56CD6A818D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CC39D-91EC-3D44-AEC5-663810BA21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525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4CFC58-ABCA-3F4E-AA80-E304AE8BB7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11EC92-3B80-3540-919F-4CE4F6D0CB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EBAB68-AEB3-6848-B265-B584505886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EF7EF-9C48-654B-8D88-75183FF06D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7583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ADA44-ED54-7344-ADF3-E9EF76088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A1B086-8D48-C44B-8675-784B9AE953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9A89A-D56F-A54A-B3B7-79213BDBA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E3669-C276-D844-93DE-77588C323E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9822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FF332-6114-204F-91F9-1D87A5576F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585EA5-C134-5B44-9F26-2C0040EF7B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D2A7A-9C4E-8747-B358-2F0B7E849A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B5D13-EC62-574E-A120-3D8119DA23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78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19144A-A520-5B44-AD3B-3F5E8F3576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511282-8C17-B540-A2DE-D7D9E7288A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4CC1B7-DCD3-984D-B963-E70E2C140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A8358-143E-1B46-877D-293C5735F4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2313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49ACE2-BDFC-D348-9FDC-0974730B53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0D766C-57FE-F849-BB8A-751C0113AF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8322AD-A87E-164F-8096-8B573F5A3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E0FA5-D783-994B-864C-61EDCCED1C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101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E863A-F198-4B4E-85FC-6114AD6613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68D06-DF12-D346-8935-398A7ABC63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366437-D810-5D41-A0AF-5DC6B7FF0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0CF8F-5737-794A-AFE0-F08AA3CE9C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247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C40C6B-5A87-2E43-899D-9C8285B35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E9A00E-B17A-EA4D-8F66-DDA6EEB263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44E327-8546-144E-AC9B-420B84A84A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DB153-603B-CF49-A809-0ED5A1F766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963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7C888FF-B531-0748-A64F-80BDC8C0AF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67FF9DD-81A4-2749-9E4A-9644816047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9E3ED49-65CC-B143-86C8-9D93F5D816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1EB18-75C8-FC48-99E2-B87FB46101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435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1F46FD8-5B61-CF4C-9094-700E574D47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F4855F2-2753-0841-98ED-029FADC8D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DC2225-603F-0949-8606-93C5B6B493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5884C-0F64-E340-BF77-F2CF82A671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931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B8C7AD-AE50-EB41-84F6-C04FA7541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0BE92F-A306-9E46-B27B-3C3A4EB1D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6302CA-6050-A54C-B513-6D619668F5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92C65-6DCA-A348-8868-6A1D0CC6CBC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423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B1F54B-DDD7-7F4D-8C32-712F04594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47C12-4841-5949-8DF0-1680A9A33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605B8-BBC3-3242-AE75-1672D732D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105D4-578A-FD48-BB44-37E6B5E7FFF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797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7F9BFEF-373A-944A-9A3E-AA413FBB8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CDF768F-DA09-7747-A1F9-B5D29BB8D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C2FAB7-18D4-1B4F-A452-9DEBD23F43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9C83A1-2035-FD47-A440-C2564D35DF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2975A61-D1BB-954C-928D-B7F604F984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A16AAB9-F1B1-4F45-8D11-14458396AA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ea typeface="ＭＳ Ｐゴシック" pitchFamily="-10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Fsty-XyLZc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govZdjEBrs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m.edu/~cparis/PBIO006/TourofaPlantCellCC.mov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42F472F9-AF51-3F41-86ED-D5F4A079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5133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2B2FAA45-90F1-4140-AB18-3E060D9DC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600" y="5791200"/>
            <a:ext cx="3281539" cy="461665"/>
          </a:xfrm>
          <a:prstGeom prst="rect">
            <a:avLst/>
          </a:prstGeom>
          <a:solidFill>
            <a:schemeClr val="bg1">
              <a:alpha val="87057"/>
            </a:schemeClr>
          </a:solidFill>
          <a:ln w="9525">
            <a:solidFill>
              <a:srgbClr val="864E6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/>
              <a:t>    Chapter 2, Fall 2021    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B279AB9-888E-664F-800A-4677EFCFF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800" y="1219200"/>
            <a:ext cx="2946400" cy="381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>
                <a:solidFill>
                  <a:schemeClr val="tx2"/>
                </a:solidFill>
                <a:latin typeface="Calibri" panose="020F0502020204030204" pitchFamily="34" charset="0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>
              <a:defRPr/>
            </a:pPr>
            <a:r>
              <a:rPr lang="en-US" altLang="en-US" sz="3600" kern="0" dirty="0">
                <a:ea typeface="ＭＳ Ｐゴシック" panose="020B0600070205080204" pitchFamily="34" charset="-128"/>
              </a:rPr>
              <a:t>The Plant Cell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73053E92-BBB0-4647-B49F-FD4CFDCF7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1775" y="-52388"/>
            <a:ext cx="8686800" cy="1143001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All plant cells are enclosed by a </a:t>
            </a:r>
            <a:r>
              <a:rPr lang="en-US" altLang="en-US" sz="3200">
                <a:solidFill>
                  <a:srgbClr val="009900"/>
                </a:solidFill>
                <a:ea typeface="ＭＳ Ｐゴシック" panose="020B0600070205080204" pitchFamily="34" charset="-128"/>
              </a:rPr>
              <a:t>cell wall</a:t>
            </a:r>
          </a:p>
        </p:txBody>
      </p:sp>
      <p:sp>
        <p:nvSpPr>
          <p:cNvPr id="31746" name="TextBox 4">
            <a:extLst>
              <a:ext uri="{FF2B5EF4-FFF2-40B4-BE49-F238E27FC236}">
                <a16:creationId xmlns:a16="http://schemas.microsoft.com/office/drawing/2014/main" id="{E9D98BE5-C617-B644-9838-7170B4150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1752600"/>
            <a:ext cx="4143375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5888" indent="-1158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cell wall – the outer layer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of a plant cell, consisting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various polysaccharides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(e.g., cellulose, hemi-cellulose)</a:t>
            </a:r>
          </a:p>
          <a:p>
            <a:pPr>
              <a:spcBef>
                <a:spcPct val="0"/>
              </a:spcBef>
            </a:pPr>
            <a:endParaRPr lang="en-US" altLang="en-US" sz="1900"/>
          </a:p>
        </p:txBody>
      </p:sp>
      <p:pic>
        <p:nvPicPr>
          <p:cNvPr id="31747" name="Picture 6" descr="cellwall.jpg">
            <a:extLst>
              <a:ext uri="{FF2B5EF4-FFF2-40B4-BE49-F238E27FC236}">
                <a16:creationId xmlns:a16="http://schemas.microsoft.com/office/drawing/2014/main" id="{C6947625-D00D-8E42-9D02-6A5AA3DB4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445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7">
            <a:extLst>
              <a:ext uri="{FF2B5EF4-FFF2-40B4-BE49-F238E27FC236}">
                <a16:creationId xmlns:a16="http://schemas.microsoft.com/office/drawing/2014/main" id="{77AB38DB-BEBF-6D40-8D9F-BC7863481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1630363"/>
            <a:ext cx="1868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http://www.bio.miami.edu</a:t>
            </a:r>
          </a:p>
        </p:txBody>
      </p:sp>
      <p:sp>
        <p:nvSpPr>
          <p:cNvPr id="31749" name="TextBox 6">
            <a:extLst>
              <a:ext uri="{FF2B5EF4-FFF2-40B4-BE49-F238E27FC236}">
                <a16:creationId xmlns:a16="http://schemas.microsoft.com/office/drawing/2014/main" id="{29FF88D8-4328-3547-8D10-175B89B7D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5160963"/>
            <a:ext cx="63087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The primary cell wall is thin and flexible.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The secondary cell wall, if present, is rigid.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3A89E1FE-612F-5A47-B673-D3145A0D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82588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3">
            <a:extLst>
              <a:ext uri="{FF2B5EF4-FFF2-40B4-BE49-F238E27FC236}">
                <a16:creationId xmlns:a16="http://schemas.microsoft.com/office/drawing/2014/main" id="{11CB8377-A45A-D64A-B147-3477B1299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8" y="5791200"/>
            <a:ext cx="1057275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Glucose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molecule</a:t>
            </a:r>
            <a:endParaRPr lang="en-US" altLang="en-US" sz="2400" b="1"/>
          </a:p>
        </p:txBody>
      </p:sp>
      <p:sp>
        <p:nvSpPr>
          <p:cNvPr id="32771" name="Line 4">
            <a:extLst>
              <a:ext uri="{FF2B5EF4-FFF2-40B4-BE49-F238E27FC236}">
                <a16:creationId xmlns:a16="http://schemas.microsoft.com/office/drawing/2014/main" id="{161CA883-4B60-1743-BDBB-CB6E887B39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00" y="5029200"/>
            <a:ext cx="76200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Line 5">
            <a:extLst>
              <a:ext uri="{FF2B5EF4-FFF2-40B4-BE49-F238E27FC236}">
                <a16:creationId xmlns:a16="http://schemas.microsoft.com/office/drawing/2014/main" id="{E3939142-BCF0-A14A-9C19-2A1772F41A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5105400"/>
            <a:ext cx="6096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1">
            <a:extLst>
              <a:ext uri="{FF2B5EF4-FFF2-40B4-BE49-F238E27FC236}">
                <a16:creationId xmlns:a16="http://schemas.microsoft.com/office/drawing/2014/main" id="{6E65872C-8E03-514E-BDC2-D9DD80F20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82588"/>
            <a:ext cx="8023225" cy="303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9ED2026A-95AF-1144-A1F8-0CCEE9C6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889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3">
            <a:extLst>
              <a:ext uri="{FF2B5EF4-FFF2-40B4-BE49-F238E27FC236}">
                <a16:creationId xmlns:a16="http://schemas.microsoft.com/office/drawing/2014/main" id="{9C427881-2AEA-3F41-A5B7-C72C3FDB7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276600"/>
            <a:ext cx="3657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>
            <a:extLst>
              <a:ext uri="{FF2B5EF4-FFF2-40B4-BE49-F238E27FC236}">
                <a16:creationId xmlns:a16="http://schemas.microsoft.com/office/drawing/2014/main" id="{ABBA2A60-C0D9-2746-BB8E-9FDB978E5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03350"/>
            <a:ext cx="23701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5">
            <a:extLst>
              <a:ext uri="{FF2B5EF4-FFF2-40B4-BE49-F238E27FC236}">
                <a16:creationId xmlns:a16="http://schemas.microsoft.com/office/drawing/2014/main" id="{4BA6DEAF-5783-504A-8C82-6970B0EED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4975"/>
            <a:ext cx="452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Components of the Plant Cell</a:t>
            </a:r>
          </a:p>
        </p:txBody>
      </p:sp>
      <p:sp>
        <p:nvSpPr>
          <p:cNvPr id="35843" name="TextBox 6">
            <a:extLst>
              <a:ext uri="{FF2B5EF4-FFF2-40B4-BE49-F238E27FC236}">
                <a16:creationId xmlns:a16="http://schemas.microsoft.com/office/drawing/2014/main" id="{D7109FDC-1776-5449-89BC-2C9CA3309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3350"/>
            <a:ext cx="32321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 Wall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Endomembrane System: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Plasma membrane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Central vacuole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Endoplasmic reticulum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Golgi apparatus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Cellular Organelles: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Mitochondria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Chloroplasts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>
            <a:extLst>
              <a:ext uri="{FF2B5EF4-FFF2-40B4-BE49-F238E27FC236}">
                <a16:creationId xmlns:a16="http://schemas.microsoft.com/office/drawing/2014/main" id="{8C6BF64F-0B50-3F4C-9D66-58028E280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0"/>
            <a:ext cx="8893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07_03FluidMosaicModel-U">
            <a:extLst>
              <a:ext uri="{FF2B5EF4-FFF2-40B4-BE49-F238E27FC236}">
                <a16:creationId xmlns:a16="http://schemas.microsoft.com/office/drawing/2014/main" id="{1BEC5DE0-11A4-6E4D-8A35-4E1E71F7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146175"/>
            <a:ext cx="80835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4">
            <a:extLst>
              <a:ext uri="{FF2B5EF4-FFF2-40B4-BE49-F238E27FC236}">
                <a16:creationId xmlns:a16="http://schemas.microsoft.com/office/drawing/2014/main" id="{A047BD4D-BA83-E24D-B6B1-1DF48EA9A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3013075"/>
            <a:ext cx="18621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/>
              <a:t>Phospholipid bilayer</a:t>
            </a:r>
          </a:p>
        </p:txBody>
      </p:sp>
      <p:sp>
        <p:nvSpPr>
          <p:cNvPr id="37891" name="AutoShape 6">
            <a:extLst>
              <a:ext uri="{FF2B5EF4-FFF2-40B4-BE49-F238E27FC236}">
                <a16:creationId xmlns:a16="http://schemas.microsoft.com/office/drawing/2014/main" id="{9C3CFDD5-1E3F-F846-9265-AECD87FE7EA8}"/>
              </a:ext>
            </a:extLst>
          </p:cNvPr>
          <p:cNvSpPr>
            <a:spLocks/>
          </p:cNvSpPr>
          <p:nvPr/>
        </p:nvSpPr>
        <p:spPr bwMode="auto">
          <a:xfrm>
            <a:off x="2247900" y="2362200"/>
            <a:ext cx="152400" cy="1949450"/>
          </a:xfrm>
          <a:prstGeom prst="leftBrace">
            <a:avLst>
              <a:gd name="adj1" fmla="val 10659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892" name="Text Box 9">
            <a:extLst>
              <a:ext uri="{FF2B5EF4-FFF2-40B4-BE49-F238E27FC236}">
                <a16:creationId xmlns:a16="http://schemas.microsoft.com/office/drawing/2014/main" id="{0D9C35D8-4EEC-B841-BF4D-D2ADF64D4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4706938"/>
            <a:ext cx="2325688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100"/>
              <a:t>Protein</a:t>
            </a:r>
          </a:p>
        </p:txBody>
      </p:sp>
      <p:sp>
        <p:nvSpPr>
          <p:cNvPr id="37893" name="Line 10">
            <a:extLst>
              <a:ext uri="{FF2B5EF4-FFF2-40B4-BE49-F238E27FC236}">
                <a16:creationId xmlns:a16="http://schemas.microsoft.com/office/drawing/2014/main" id="{3237E354-701D-5546-8F52-4C619A47C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3250" y="4089400"/>
            <a:ext cx="0" cy="641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Rectangle 12">
            <a:extLst>
              <a:ext uri="{FF2B5EF4-FFF2-40B4-BE49-F238E27FC236}">
                <a16:creationId xmlns:a16="http://schemas.microsoft.com/office/drawing/2014/main" id="{C979D194-DC42-BA48-B32F-2C47D2DAF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238" y="-107950"/>
            <a:ext cx="8845550" cy="762000"/>
          </a:xfrm>
          <a:solidFill>
            <a:schemeClr val="bg1"/>
          </a:solidFill>
        </p:spPr>
        <p:txBody>
          <a:bodyPr/>
          <a:lstStyle/>
          <a:p>
            <a:pPr algn="l"/>
            <a:br>
              <a:rPr lang="en-US" altLang="en-US" sz="3300">
                <a:ea typeface="ＭＳ Ｐゴシック" panose="020B0600070205080204" pitchFamily="34" charset="-128"/>
              </a:rPr>
            </a:br>
            <a:r>
              <a:rPr lang="en-US" altLang="en-US" sz="2800">
                <a:solidFill>
                  <a:srgbClr val="00B050"/>
                </a:solidFill>
                <a:ea typeface="ＭＳ Ｐゴシック" panose="020B0600070205080204" pitchFamily="34" charset="-128"/>
              </a:rPr>
              <a:t>Plasma membrane, </a:t>
            </a:r>
            <a:r>
              <a:rPr lang="en-US" altLang="en-US" sz="2800">
                <a:solidFill>
                  <a:schemeClr val="tx1"/>
                </a:solidFill>
                <a:ea typeface="ＭＳ Ｐゴシック" panose="020B0600070205080204" pitchFamily="34" charset="-128"/>
              </a:rPr>
              <a:t>structure and function</a:t>
            </a:r>
          </a:p>
        </p:txBody>
      </p:sp>
      <p:sp>
        <p:nvSpPr>
          <p:cNvPr id="37895" name="TextBox 2">
            <a:extLst>
              <a:ext uri="{FF2B5EF4-FFF2-40B4-BE49-F238E27FC236}">
                <a16:creationId xmlns:a16="http://schemas.microsoft.com/office/drawing/2014/main" id="{337C9057-447E-B549-B916-6DEC66AEA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5840413"/>
            <a:ext cx="8239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The plasma membrane, a phospholipid bilayer, creates a selective barrier between the inside and the outside the cell </a:t>
            </a:r>
          </a:p>
        </p:txBody>
      </p:sp>
      <p:sp>
        <p:nvSpPr>
          <p:cNvPr id="37896" name="TextBox 1">
            <a:extLst>
              <a:ext uri="{FF2B5EF4-FFF2-40B4-BE49-F238E27FC236}">
                <a16:creationId xmlns:a16="http://schemas.microsoft.com/office/drawing/2014/main" id="{AAFA4506-A419-BE4B-8CB9-D62D7A2B1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174750"/>
            <a:ext cx="2139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Outside the cell</a:t>
            </a:r>
          </a:p>
        </p:txBody>
      </p:sp>
      <p:sp>
        <p:nvSpPr>
          <p:cNvPr id="37897" name="TextBox 9">
            <a:extLst>
              <a:ext uri="{FF2B5EF4-FFF2-40B4-BE49-F238E27FC236}">
                <a16:creationId xmlns:a16="http://schemas.microsoft.com/office/drawing/2014/main" id="{5FEDBF04-D2BF-9B42-A96D-4B59CEFD8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875213"/>
            <a:ext cx="1911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Inside the cell</a:t>
            </a:r>
          </a:p>
        </p:txBody>
      </p:sp>
      <p:sp>
        <p:nvSpPr>
          <p:cNvPr id="37898" name="Rectangle 2">
            <a:extLst>
              <a:ext uri="{FF2B5EF4-FFF2-40B4-BE49-F238E27FC236}">
                <a16:creationId xmlns:a16="http://schemas.microsoft.com/office/drawing/2014/main" id="{2F2D167E-CA4A-004B-A851-E4C306F53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543550"/>
            <a:ext cx="2895600" cy="139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02ABDF-D684-8E43-98CC-AFF76E7E2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219325"/>
            <a:ext cx="457200" cy="1362075"/>
          </a:xfrm>
          <a:prstGeom prst="ellipse">
            <a:avLst/>
          </a:prstGeom>
          <a:noFill/>
          <a:ln w="31750" algn="ctr">
            <a:solidFill>
              <a:srgbClr val="00F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37901" name="Picture 13">
            <a:extLst>
              <a:ext uri="{FF2B5EF4-FFF2-40B4-BE49-F238E27FC236}">
                <a16:creationId xmlns:a16="http://schemas.microsoft.com/office/drawing/2014/main" id="{B71B50FE-5DA1-8A46-BA46-21105D63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654050"/>
            <a:ext cx="77978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>
            <a:extLst>
              <a:ext uri="{FF2B5EF4-FFF2-40B4-BE49-F238E27FC236}">
                <a16:creationId xmlns:a16="http://schemas.microsoft.com/office/drawing/2014/main" id="{51132A59-D4B9-5340-9E63-9C9A1D162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9245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5">
            <a:extLst>
              <a:ext uri="{FF2B5EF4-FFF2-40B4-BE49-F238E27FC236}">
                <a16:creationId xmlns:a16="http://schemas.microsoft.com/office/drawing/2014/main" id="{FBEE039C-A8DB-7C49-9ABF-D219A93F3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9448800" cy="3581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9939" name="TextBox 6">
            <a:extLst>
              <a:ext uri="{FF2B5EF4-FFF2-40B4-BE49-F238E27FC236}">
                <a16:creationId xmlns:a16="http://schemas.microsoft.com/office/drawing/2014/main" id="{E25B7D16-27CD-9E44-85DC-4D3DB1CBA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0600"/>
            <a:ext cx="9144000" cy="218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</a:pPr>
            <a:r>
              <a:rPr lang="en-US" altLang="en-US" sz="2400"/>
              <a:t>   Due to the random movement of molecules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</a:pPr>
            <a:r>
              <a:rPr lang="en-US" altLang="en-US" sz="2400"/>
              <a:t>   A passive process that requires no energy</a:t>
            </a:r>
          </a:p>
          <a:p>
            <a:pPr>
              <a:spcBef>
                <a:spcPct val="0"/>
              </a:spcBef>
            </a:pPr>
            <a:endParaRPr lang="en-US" altLang="en-US" sz="2800"/>
          </a:p>
          <a:p>
            <a:pPr>
              <a:spcBef>
                <a:spcPct val="0"/>
              </a:spcBef>
            </a:pPr>
            <a:endParaRPr lang="en-US" altLang="en-US" sz="2800"/>
          </a:p>
        </p:txBody>
      </p:sp>
      <p:sp>
        <p:nvSpPr>
          <p:cNvPr id="39940" name="TextBox 4">
            <a:extLst>
              <a:ext uri="{FF2B5EF4-FFF2-40B4-BE49-F238E27FC236}">
                <a16:creationId xmlns:a16="http://schemas.microsoft.com/office/drawing/2014/main" id="{156125CC-0087-6A42-94C3-FB8DF1DF6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624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Diffusion is the net movement of molecules from an area of high concentration to an area of low concentration.  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6">
            <a:extLst>
              <a:ext uri="{FF2B5EF4-FFF2-40B4-BE49-F238E27FC236}">
                <a16:creationId xmlns:a16="http://schemas.microsoft.com/office/drawing/2014/main" id="{10766D3B-C63E-7C4F-8FFA-8DEF7168C5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48000"/>
            <a:ext cx="7772400" cy="114300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- the passive movement of </a:t>
            </a:r>
            <a:r>
              <a:rPr lang="en-US" altLang="en-US" sz="3200" i="1">
                <a:ea typeface="ＭＳ Ｐゴシック" panose="020B0600070205080204" pitchFamily="34" charset="-128"/>
              </a:rPr>
              <a:t>water</a:t>
            </a:r>
            <a:r>
              <a:rPr lang="en-US" altLang="en-US" sz="3200">
                <a:ea typeface="ＭＳ Ｐゴシック" panose="020B0600070205080204" pitchFamily="34" charset="-128"/>
              </a:rPr>
              <a:t> across a plasma membrane</a:t>
            </a:r>
          </a:p>
        </p:txBody>
      </p:sp>
      <p:pic>
        <p:nvPicPr>
          <p:cNvPr id="40962" name="Picture 24">
            <a:extLst>
              <a:ext uri="{FF2B5EF4-FFF2-40B4-BE49-F238E27FC236}">
                <a16:creationId xmlns:a16="http://schemas.microsoft.com/office/drawing/2014/main" id="{B115335E-5A68-C848-85DE-C3FD09144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88741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29">
            <a:extLst>
              <a:ext uri="{FF2B5EF4-FFF2-40B4-BE49-F238E27FC236}">
                <a16:creationId xmlns:a16="http://schemas.microsoft.com/office/drawing/2014/main" id="{F1D1C30F-90B2-2047-B29B-65A0E6CF0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6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OSMOSIS</a:t>
            </a:r>
          </a:p>
        </p:txBody>
      </p:sp>
      <p:sp>
        <p:nvSpPr>
          <p:cNvPr id="40964" name="TextBox 31">
            <a:extLst>
              <a:ext uri="{FF2B5EF4-FFF2-40B4-BE49-F238E27FC236}">
                <a16:creationId xmlns:a16="http://schemas.microsoft.com/office/drawing/2014/main" id="{90DC1A12-D937-D84A-86FF-16D63E893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990600"/>
            <a:ext cx="2514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Water in the Cell</a:t>
            </a:r>
          </a:p>
        </p:txBody>
      </p:sp>
      <p:sp>
        <p:nvSpPr>
          <p:cNvPr id="40965" name="TextBox 32">
            <a:extLst>
              <a:ext uri="{FF2B5EF4-FFF2-40B4-BE49-F238E27FC236}">
                <a16:creationId xmlns:a16="http://schemas.microsoft.com/office/drawing/2014/main" id="{1ABDD446-4295-7D49-BAE0-4DFA57D2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990600"/>
            <a:ext cx="3352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Distilled Water (Pure)</a:t>
            </a:r>
          </a:p>
        </p:txBody>
      </p:sp>
      <p:sp>
        <p:nvSpPr>
          <p:cNvPr id="40966" name="TextBox 33">
            <a:extLst>
              <a:ext uri="{FF2B5EF4-FFF2-40B4-BE49-F238E27FC236}">
                <a16:creationId xmlns:a16="http://schemas.microsoft.com/office/drawing/2014/main" id="{D5552F49-2006-AE4B-AAC1-2E329C72F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90600"/>
            <a:ext cx="1752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Salt Water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D5E6101-DAE7-F041-AB53-6A49A01A7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38200"/>
            <a:ext cx="27432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BCF2A2-66A4-E34F-96C2-0D9C51634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914400"/>
            <a:ext cx="35052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E1661F-3576-554F-AA21-938CE0515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51488"/>
            <a:ext cx="89154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/>
              <a:t>  Direction of water movement is from high to low concentration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</a:pPr>
            <a:r>
              <a:rPr lang="en-US" altLang="en-US" sz="2400"/>
              <a:t>  It is a passive process that requires no energy</a:t>
            </a:r>
          </a:p>
        </p:txBody>
      </p:sp>
      <p:sp>
        <p:nvSpPr>
          <p:cNvPr id="40970" name="TextBox 10">
            <a:extLst>
              <a:ext uri="{FF2B5EF4-FFF2-40B4-BE49-F238E27FC236}">
                <a16:creationId xmlns:a16="http://schemas.microsoft.com/office/drawing/2014/main" id="{E658C998-074C-D744-9F42-85F2C02D0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48200"/>
            <a:ext cx="883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Osmosis is the diffusion of water across a selectively permeable membrane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build="p" bldLvl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>
            <a:extLst>
              <a:ext uri="{FF2B5EF4-FFF2-40B4-BE49-F238E27FC236}">
                <a16:creationId xmlns:a16="http://schemas.microsoft.com/office/drawing/2014/main" id="{72FEA1E7-99CF-0A4E-B796-27ECAE73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03350"/>
            <a:ext cx="23701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5">
            <a:extLst>
              <a:ext uri="{FF2B5EF4-FFF2-40B4-BE49-F238E27FC236}">
                <a16:creationId xmlns:a16="http://schemas.microsoft.com/office/drawing/2014/main" id="{4BE6ABED-B74D-B44A-BEE2-B41E8449B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4975"/>
            <a:ext cx="452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Components of the Plant Cell</a:t>
            </a:r>
          </a:p>
        </p:txBody>
      </p:sp>
      <p:sp>
        <p:nvSpPr>
          <p:cNvPr id="43011" name="TextBox 6">
            <a:extLst>
              <a:ext uri="{FF2B5EF4-FFF2-40B4-BE49-F238E27FC236}">
                <a16:creationId xmlns:a16="http://schemas.microsoft.com/office/drawing/2014/main" id="{F3AB8C44-B8D8-B743-97C7-E17EC56F3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3350"/>
            <a:ext cx="32321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 Wall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Endomembrane System: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400">
                <a:cs typeface="Calibri" panose="020F0502020204030204" pitchFamily="34" charset="0"/>
              </a:rPr>
              <a:t>Plasma membrane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</a:t>
            </a: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Central vacuole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Endoplasmic reticulum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Golgi apparatus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Cellular Organelles: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Mitochondria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Chloroplasts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7324D188-A3D0-2D46-BC55-65A80B7A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4673600"/>
            <a:ext cx="2517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plasma membrane</a:t>
            </a:r>
          </a:p>
        </p:txBody>
      </p:sp>
      <p:sp>
        <p:nvSpPr>
          <p:cNvPr id="44034" name="Line 6">
            <a:extLst>
              <a:ext uri="{FF2B5EF4-FFF2-40B4-BE49-F238E27FC236}">
                <a16:creationId xmlns:a16="http://schemas.microsoft.com/office/drawing/2014/main" id="{2B2A4EB7-25A6-8A4F-9A31-2320F7A0D6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4953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6F0A9C87-6181-3C42-92C7-118DA5D4F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90500"/>
            <a:ext cx="86233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7">
            <a:extLst>
              <a:ext uri="{FF2B5EF4-FFF2-40B4-BE49-F238E27FC236}">
                <a16:creationId xmlns:a16="http://schemas.microsoft.com/office/drawing/2014/main" id="{19237580-3939-FC4C-B0DD-721789761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133600"/>
            <a:ext cx="2297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</a:rPr>
              <a:t>up to 90% of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9900"/>
                </a:solidFill>
              </a:rPr>
              <a:t>          cell volume</a:t>
            </a:r>
          </a:p>
        </p:txBody>
      </p:sp>
      <p:sp>
        <p:nvSpPr>
          <p:cNvPr id="44037" name="Rectangle 6">
            <a:extLst>
              <a:ext uri="{FF2B5EF4-FFF2-40B4-BE49-F238E27FC236}">
                <a16:creationId xmlns:a16="http://schemas.microsoft.com/office/drawing/2014/main" id="{EE1F0E9C-2138-D344-A95E-84C6F48E3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447800"/>
            <a:ext cx="1219200" cy="533400"/>
          </a:xfrm>
          <a:prstGeom prst="rect">
            <a:avLst/>
          </a:prstGeom>
          <a:noFill/>
          <a:ln w="3492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9900"/>
              </a:solidFill>
            </a:endParaRPr>
          </a:p>
        </p:txBody>
      </p:sp>
      <p:sp>
        <p:nvSpPr>
          <p:cNvPr id="44038" name="TextBox 6">
            <a:extLst>
              <a:ext uri="{FF2B5EF4-FFF2-40B4-BE49-F238E27FC236}">
                <a16:creationId xmlns:a16="http://schemas.microsoft.com/office/drawing/2014/main" id="{31F8DD55-1B55-E24B-94ED-F3E153353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2135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Central Vacuole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>
            <a:extLst>
              <a:ext uri="{FF2B5EF4-FFF2-40B4-BE49-F238E27FC236}">
                <a16:creationId xmlns:a16="http://schemas.microsoft.com/office/drawing/2014/main" id="{CF159AEE-64B6-AA48-B6ED-55FF3EFC2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363538"/>
            <a:ext cx="23622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 Box 4">
            <a:extLst>
              <a:ext uri="{FF2B5EF4-FFF2-40B4-BE49-F238E27FC236}">
                <a16:creationId xmlns:a16="http://schemas.microsoft.com/office/drawing/2014/main" id="{264B407D-8070-E548-907C-5DA7DDF5A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048000"/>
            <a:ext cx="3975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Robert Hooke, a 17th c. British physicist, first used the term “cell’ to describe the units he observed in a sliver of corky bark.</a:t>
            </a: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11E20971-3DF2-D24F-82D2-A7101A084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4127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D2157C-243E-D242-8D12-63E162982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3818" y="4371182"/>
            <a:ext cx="2030413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1">
            <a:extLst>
              <a:ext uri="{FF2B5EF4-FFF2-40B4-BE49-F238E27FC236}">
                <a16:creationId xmlns:a16="http://schemas.microsoft.com/office/drawing/2014/main" id="{E144598B-D3D5-F048-87F9-413728845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101600"/>
            <a:ext cx="2330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What is a cell?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27EF4-0353-E742-B907-464E63BC4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003800"/>
            <a:ext cx="3429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cs typeface="Calibri" panose="020F0502020204030204" pitchFamily="34" charset="0"/>
              </a:rPr>
              <a:t>He borrowed the term from the monastic cells in which medieval monks slept.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9F466E-452C-FD44-A390-C25964C26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715000"/>
            <a:ext cx="2209800" cy="811213"/>
          </a:xfrm>
          <a:prstGeom prst="rect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>
            <a:extLst>
              <a:ext uri="{FF2B5EF4-FFF2-40B4-BE49-F238E27FC236}">
                <a16:creationId xmlns:a16="http://schemas.microsoft.com/office/drawing/2014/main" id="{6656E2A8-0893-6B45-BAE1-B1556F4B1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03350"/>
            <a:ext cx="23701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5">
            <a:extLst>
              <a:ext uri="{FF2B5EF4-FFF2-40B4-BE49-F238E27FC236}">
                <a16:creationId xmlns:a16="http://schemas.microsoft.com/office/drawing/2014/main" id="{B3E822AA-899D-2447-98F1-CB426C66F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4975"/>
            <a:ext cx="452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Components of the Plant Cell</a:t>
            </a:r>
          </a:p>
        </p:txBody>
      </p:sp>
      <p:sp>
        <p:nvSpPr>
          <p:cNvPr id="46083" name="TextBox 6">
            <a:extLst>
              <a:ext uri="{FF2B5EF4-FFF2-40B4-BE49-F238E27FC236}">
                <a16:creationId xmlns:a16="http://schemas.microsoft.com/office/drawing/2014/main" id="{52B9DC1F-0CB0-F24A-9D25-31E6DF3DA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3350"/>
            <a:ext cx="32321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 Wall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Endomembrane System: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400">
                <a:cs typeface="Calibri" panose="020F0502020204030204" pitchFamily="34" charset="0"/>
              </a:rPr>
              <a:t>Plasma membrane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Central vacuole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Endoplasmic reticulum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Golgi apparatus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Cellular Organelles: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Mitochondria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Chloroplasts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3">
            <a:extLst>
              <a:ext uri="{FF2B5EF4-FFF2-40B4-BE49-F238E27FC236}">
                <a16:creationId xmlns:a16="http://schemas.microsoft.com/office/drawing/2014/main" id="{2A9757A3-6219-7B49-ACE6-2DFEFB8E9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4673600"/>
            <a:ext cx="2517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plasma membrane</a:t>
            </a:r>
          </a:p>
        </p:txBody>
      </p:sp>
      <p:sp>
        <p:nvSpPr>
          <p:cNvPr id="47106" name="Line 6">
            <a:extLst>
              <a:ext uri="{FF2B5EF4-FFF2-40B4-BE49-F238E27FC236}">
                <a16:creationId xmlns:a16="http://schemas.microsoft.com/office/drawing/2014/main" id="{4572252F-381F-6149-9D5F-22AFA046B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4953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E364A087-9652-EE43-B418-B10BB2834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90500"/>
            <a:ext cx="86233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ight Brace 5">
            <a:extLst>
              <a:ext uri="{FF2B5EF4-FFF2-40B4-BE49-F238E27FC236}">
                <a16:creationId xmlns:a16="http://schemas.microsoft.com/office/drawing/2014/main" id="{37FDC172-B452-B348-9D29-E7F290D5C4B3}"/>
              </a:ext>
            </a:extLst>
          </p:cNvPr>
          <p:cNvSpPr>
            <a:spLocks/>
          </p:cNvSpPr>
          <p:nvPr/>
        </p:nvSpPr>
        <p:spPr bwMode="auto">
          <a:xfrm>
            <a:off x="8153400" y="838200"/>
            <a:ext cx="533400" cy="5410200"/>
          </a:xfrm>
          <a:prstGeom prst="rightBrace">
            <a:avLst>
              <a:gd name="adj1" fmla="val 831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7109" name="TextBox 6">
            <a:extLst>
              <a:ext uri="{FF2B5EF4-FFF2-40B4-BE49-F238E27FC236}">
                <a16:creationId xmlns:a16="http://schemas.microsoft.com/office/drawing/2014/main" id="{AD326508-C404-0E4B-868A-457364E19D7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266113" y="3386138"/>
            <a:ext cx="11509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</a:rPr>
              <a:t>protoplast</a:t>
            </a:r>
          </a:p>
        </p:txBody>
      </p:sp>
      <p:sp>
        <p:nvSpPr>
          <p:cNvPr id="47110" name="Rectangle 7">
            <a:extLst>
              <a:ext uri="{FF2B5EF4-FFF2-40B4-BE49-F238E27FC236}">
                <a16:creationId xmlns:a16="http://schemas.microsoft.com/office/drawing/2014/main" id="{C150E755-4661-F845-9ACC-7ADF9855F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819400"/>
            <a:ext cx="381000" cy="1600200"/>
          </a:xfrm>
          <a:prstGeom prst="rect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>
            <a:extLst>
              <a:ext uri="{FF2B5EF4-FFF2-40B4-BE49-F238E27FC236}">
                <a16:creationId xmlns:a16="http://schemas.microsoft.com/office/drawing/2014/main" id="{51F0EBB2-0EEC-5547-8511-56494D3D1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172700" cy="789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>
            <a:extLst>
              <a:ext uri="{FF2B5EF4-FFF2-40B4-BE49-F238E27FC236}">
                <a16:creationId xmlns:a16="http://schemas.microsoft.com/office/drawing/2014/main" id="{65AB749D-4834-B148-A659-3DAE3A1C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03350"/>
            <a:ext cx="23701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5">
            <a:extLst>
              <a:ext uri="{FF2B5EF4-FFF2-40B4-BE49-F238E27FC236}">
                <a16:creationId xmlns:a16="http://schemas.microsoft.com/office/drawing/2014/main" id="{EF01FFD0-24AB-6F45-8DE0-EA09DE5E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4975"/>
            <a:ext cx="452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Components of the Plant Cell</a:t>
            </a:r>
          </a:p>
        </p:txBody>
      </p:sp>
      <p:sp>
        <p:nvSpPr>
          <p:cNvPr id="51203" name="TextBox 6">
            <a:extLst>
              <a:ext uri="{FF2B5EF4-FFF2-40B4-BE49-F238E27FC236}">
                <a16:creationId xmlns:a16="http://schemas.microsoft.com/office/drawing/2014/main" id="{CAF560BA-FC92-AC4B-ADDE-879D069FD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3350"/>
            <a:ext cx="32321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 Wall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Endomembrane System: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400">
                <a:cs typeface="Calibri" panose="020F0502020204030204" pitchFamily="34" charset="0"/>
              </a:rPr>
              <a:t>Plasma membrane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Central vacuole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Endoplasmic reticulum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Golgi apparatus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Cellular Organelles: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400">
                <a:cs typeface="Calibri" panose="020F0502020204030204" pitchFamily="34" charset="0"/>
              </a:rPr>
              <a:t>Mitochondria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</a:t>
            </a: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Chloroplasts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72467C22-F591-0E43-B033-733A32309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9144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3">
            <a:extLst>
              <a:ext uri="{FF2B5EF4-FFF2-40B4-BE49-F238E27FC236}">
                <a16:creationId xmlns:a16="http://schemas.microsoft.com/office/drawing/2014/main" id="{E632C4AC-906C-B840-841B-E2B60E349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968375"/>
            <a:ext cx="416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Chloroplast Structure</a:t>
            </a:r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6BC9A54C-0AF2-EC4B-B5C7-40EEC4F0C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105400"/>
            <a:ext cx="3886200" cy="393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228" name="Action Button: Movie 2">
            <a:hlinkClick r:id="rId4" highlightClick="1"/>
            <a:extLst>
              <a:ext uri="{FF2B5EF4-FFF2-40B4-BE49-F238E27FC236}">
                <a16:creationId xmlns:a16="http://schemas.microsoft.com/office/drawing/2014/main" id="{A32DC2EB-7CE9-464C-BF29-C225F6878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5327650"/>
            <a:ext cx="1042988" cy="1041400"/>
          </a:xfrm>
          <a:prstGeom prst="actionButtonMovie">
            <a:avLst/>
          </a:prstGeom>
          <a:solidFill>
            <a:srgbClr val="00B050">
              <a:alpha val="6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229" name="TextBox 5">
            <a:extLst>
              <a:ext uri="{FF2B5EF4-FFF2-40B4-BE49-F238E27FC236}">
                <a16:creationId xmlns:a16="http://schemas.microsoft.com/office/drawing/2014/main" id="{AF805400-7FB3-8147-A395-210C697DE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6477000"/>
            <a:ext cx="1600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</a:rPr>
              <a:t>Cytoplasmic streaming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>
            <a:extLst>
              <a:ext uri="{FF2B5EF4-FFF2-40B4-BE49-F238E27FC236}">
                <a16:creationId xmlns:a16="http://schemas.microsoft.com/office/drawing/2014/main" id="{778E33C0-55C2-0F4D-860D-901919669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03350"/>
            <a:ext cx="23701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Box 5">
            <a:extLst>
              <a:ext uri="{FF2B5EF4-FFF2-40B4-BE49-F238E27FC236}">
                <a16:creationId xmlns:a16="http://schemas.microsoft.com/office/drawing/2014/main" id="{1FF86D2C-8043-354D-9DC5-F22131B25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4975"/>
            <a:ext cx="452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Components of the Plant Cell</a:t>
            </a:r>
          </a:p>
        </p:txBody>
      </p:sp>
      <p:sp>
        <p:nvSpPr>
          <p:cNvPr id="54275" name="TextBox 6">
            <a:extLst>
              <a:ext uri="{FF2B5EF4-FFF2-40B4-BE49-F238E27FC236}">
                <a16:creationId xmlns:a16="http://schemas.microsoft.com/office/drawing/2014/main" id="{A3863947-EFDA-3C47-8855-0760FC1FB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3350"/>
            <a:ext cx="32321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 Wall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Endomembrane System: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400">
                <a:cs typeface="Calibri" panose="020F0502020204030204" pitchFamily="34" charset="0"/>
              </a:rPr>
              <a:t>Plasma membrane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Central vacuole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Endoplasmic reticulum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Golgi apparatus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</a:t>
            </a: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Cellular Organelles: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Mitochondria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Chloroplasts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3">
            <a:extLst>
              <a:ext uri="{FF2B5EF4-FFF2-40B4-BE49-F238E27FC236}">
                <a16:creationId xmlns:a16="http://schemas.microsoft.com/office/drawing/2014/main" id="{3F31BD4D-D3B1-6D49-9CE0-01530E774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4673600"/>
            <a:ext cx="2517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plasma membrane</a:t>
            </a:r>
          </a:p>
        </p:txBody>
      </p:sp>
      <p:sp>
        <p:nvSpPr>
          <p:cNvPr id="55298" name="Line 6">
            <a:extLst>
              <a:ext uri="{FF2B5EF4-FFF2-40B4-BE49-F238E27FC236}">
                <a16:creationId xmlns:a16="http://schemas.microsoft.com/office/drawing/2014/main" id="{AB0E5F63-965E-FA41-8445-CDBAAE838D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4953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4263B33C-8EBA-E740-A70D-676007EF9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90500"/>
            <a:ext cx="86233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ight Brace 5">
            <a:extLst>
              <a:ext uri="{FF2B5EF4-FFF2-40B4-BE49-F238E27FC236}">
                <a16:creationId xmlns:a16="http://schemas.microsoft.com/office/drawing/2014/main" id="{E5ADB6C0-2835-7846-8D1C-1E8615A8AC49}"/>
              </a:ext>
            </a:extLst>
          </p:cNvPr>
          <p:cNvSpPr>
            <a:spLocks/>
          </p:cNvSpPr>
          <p:nvPr/>
        </p:nvSpPr>
        <p:spPr bwMode="auto">
          <a:xfrm>
            <a:off x="8153400" y="838200"/>
            <a:ext cx="533400" cy="5410200"/>
          </a:xfrm>
          <a:prstGeom prst="rightBrace">
            <a:avLst>
              <a:gd name="adj1" fmla="val 831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5301" name="TextBox 6">
            <a:extLst>
              <a:ext uri="{FF2B5EF4-FFF2-40B4-BE49-F238E27FC236}">
                <a16:creationId xmlns:a16="http://schemas.microsoft.com/office/drawing/2014/main" id="{4A9618AA-FE96-4B46-92B4-DE6B101FB21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266113" y="3386138"/>
            <a:ext cx="115093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</a:rPr>
              <a:t>protoplast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78AC312A-6049-224C-A226-801188F80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04800"/>
            <a:ext cx="1295400" cy="457200"/>
          </a:xfrm>
          <a:prstGeom prst="rect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029CE654-7885-CA4D-9FB5-7CDC95C71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447800"/>
            <a:ext cx="1371600" cy="533400"/>
          </a:xfrm>
          <a:prstGeom prst="rect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5304" name="Rectangle 7">
            <a:extLst>
              <a:ext uri="{FF2B5EF4-FFF2-40B4-BE49-F238E27FC236}">
                <a16:creationId xmlns:a16="http://schemas.microsoft.com/office/drawing/2014/main" id="{865E5C2C-C74A-BB42-94B5-CEF42D0F4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2819400"/>
            <a:ext cx="381000" cy="1600200"/>
          </a:xfrm>
          <a:prstGeom prst="rect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5305" name="Rectangle 8">
            <a:extLst>
              <a:ext uri="{FF2B5EF4-FFF2-40B4-BE49-F238E27FC236}">
                <a16:creationId xmlns:a16="http://schemas.microsoft.com/office/drawing/2014/main" id="{A9169F41-521B-5C4A-99D2-DAAD0A6DE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562600"/>
            <a:ext cx="1066800" cy="685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>
            <a:extLst>
              <a:ext uri="{FF2B5EF4-FFF2-40B4-BE49-F238E27FC236}">
                <a16:creationId xmlns:a16="http://schemas.microsoft.com/office/drawing/2014/main" id="{D2CE1F59-025E-6F43-B895-0E48F596C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0"/>
            <a:ext cx="8912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>
            <a:extLst>
              <a:ext uri="{FF2B5EF4-FFF2-40B4-BE49-F238E27FC236}">
                <a16:creationId xmlns:a16="http://schemas.microsoft.com/office/drawing/2014/main" id="{B97D24CD-A6C9-2242-9E02-A4D41C14303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120187" cy="68103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3">
            <a:extLst>
              <a:ext uri="{FF2B5EF4-FFF2-40B4-BE49-F238E27FC236}">
                <a16:creationId xmlns:a16="http://schemas.microsoft.com/office/drawing/2014/main" id="{3AC53328-5B52-5047-A621-8047BC979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5616575"/>
            <a:ext cx="6208712" cy="523875"/>
          </a:xfrm>
          <a:prstGeom prst="rect">
            <a:avLst/>
          </a:prstGeom>
          <a:solidFill>
            <a:schemeClr val="bg1">
              <a:alpha val="7294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Chromosomes in a dividing onion root tip</a:t>
            </a:r>
          </a:p>
        </p:txBody>
      </p:sp>
      <p:sp>
        <p:nvSpPr>
          <p:cNvPr id="58371" name="AutoShape 4">
            <a:extLst>
              <a:ext uri="{FF2B5EF4-FFF2-40B4-BE49-F238E27FC236}">
                <a16:creationId xmlns:a16="http://schemas.microsoft.com/office/drawing/2014/main" id="{E3AF96F3-1440-4740-B680-6E9C18DC6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267200"/>
            <a:ext cx="685800" cy="638175"/>
          </a:xfrm>
          <a:prstGeom prst="rightArrow">
            <a:avLst>
              <a:gd name="adj1" fmla="val 50250"/>
              <a:gd name="adj2" fmla="val 2860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2">
            <a:extLst>
              <a:ext uri="{FF2B5EF4-FFF2-40B4-BE49-F238E27FC236}">
                <a16:creationId xmlns:a16="http://schemas.microsoft.com/office/drawing/2014/main" id="{B0609096-19EC-0147-8BF3-24A3F89FB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6363"/>
            <a:ext cx="8229600" cy="1143001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Cell division - </a:t>
            </a:r>
            <a:r>
              <a:rPr lang="en-US" altLang="en-US" sz="2800" b="1" i="1">
                <a:ea typeface="ＭＳ Ｐゴシック" panose="020B0600070205080204" pitchFamily="34" charset="-128"/>
              </a:rPr>
              <a:t>mitosis</a:t>
            </a:r>
            <a:r>
              <a:rPr lang="en-US" altLang="en-US" sz="2800">
                <a:ea typeface="ＭＳ Ｐゴシック" panose="020B0600070205080204" pitchFamily="34" charset="-128"/>
              </a:rPr>
              <a:t> - produces two identical daughter cells</a:t>
            </a:r>
          </a:p>
        </p:txBody>
      </p:sp>
      <p:pic>
        <p:nvPicPr>
          <p:cNvPr id="60418" name="Picture 5" descr="01_07NewtLungCell-U">
            <a:extLst>
              <a:ext uri="{FF2B5EF4-FFF2-40B4-BE49-F238E27FC236}">
                <a16:creationId xmlns:a16="http://schemas.microsoft.com/office/drawing/2014/main" id="{79F99B76-66EE-ED4E-9F52-755BBC489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47775"/>
            <a:ext cx="7696200" cy="495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TextBox 4">
            <a:extLst>
              <a:ext uri="{FF2B5EF4-FFF2-40B4-BE49-F238E27FC236}">
                <a16:creationId xmlns:a16="http://schemas.microsoft.com/office/drawing/2014/main" id="{FA638BF1-7521-EC4A-9276-AAD5D1F4E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347788"/>
            <a:ext cx="6723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A dividing cell (chromosomes containing DNA are labeled blue)</a:t>
            </a:r>
          </a:p>
        </p:txBody>
      </p:sp>
      <p:sp>
        <p:nvSpPr>
          <p:cNvPr id="60420" name="Rectangle 1">
            <a:extLst>
              <a:ext uri="{FF2B5EF4-FFF2-40B4-BE49-F238E27FC236}">
                <a16:creationId xmlns:a16="http://schemas.microsoft.com/office/drawing/2014/main" id="{3E9A71D2-A8B4-7842-8E0B-8BE6CD9D1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19800"/>
            <a:ext cx="3581400" cy="1793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schleiden">
            <a:extLst>
              <a:ext uri="{FF2B5EF4-FFF2-40B4-BE49-F238E27FC236}">
                <a16:creationId xmlns:a16="http://schemas.microsoft.com/office/drawing/2014/main" id="{2B7383BB-8986-AD41-85AD-CD27BD725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22336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5" descr="schwann">
            <a:extLst>
              <a:ext uri="{FF2B5EF4-FFF2-40B4-BE49-F238E27FC236}">
                <a16:creationId xmlns:a16="http://schemas.microsoft.com/office/drawing/2014/main" id="{AB441AA5-D42E-E847-A398-C12939EF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38200"/>
            <a:ext cx="22447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virchow">
            <a:extLst>
              <a:ext uri="{FF2B5EF4-FFF2-40B4-BE49-F238E27FC236}">
                <a16:creationId xmlns:a16="http://schemas.microsoft.com/office/drawing/2014/main" id="{70FBD0D5-09F2-4C46-8DCA-713B90C2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95725"/>
            <a:ext cx="24955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Weismann">
            <a:extLst>
              <a:ext uri="{FF2B5EF4-FFF2-40B4-BE49-F238E27FC236}">
                <a16:creationId xmlns:a16="http://schemas.microsoft.com/office/drawing/2014/main" id="{F4B68D52-6F97-E04B-BA3D-76DB21130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22542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8">
            <a:extLst>
              <a:ext uri="{FF2B5EF4-FFF2-40B4-BE49-F238E27FC236}">
                <a16:creationId xmlns:a16="http://schemas.microsoft.com/office/drawing/2014/main" id="{CFEA2420-5381-4846-8F07-6E0AE7562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416300"/>
            <a:ext cx="120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Virchow</a:t>
            </a:r>
          </a:p>
        </p:txBody>
      </p:sp>
      <p:sp>
        <p:nvSpPr>
          <p:cNvPr id="20486" name="Text Box 11">
            <a:extLst>
              <a:ext uri="{FF2B5EF4-FFF2-40B4-BE49-F238E27FC236}">
                <a16:creationId xmlns:a16="http://schemas.microsoft.com/office/drawing/2014/main" id="{5FD99AF9-D088-2849-9CC4-8CBAB17B1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492500"/>
            <a:ext cx="150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Weismann</a:t>
            </a:r>
          </a:p>
        </p:txBody>
      </p:sp>
      <p:sp>
        <p:nvSpPr>
          <p:cNvPr id="20487" name="Rectangle 12">
            <a:extLst>
              <a:ext uri="{FF2B5EF4-FFF2-40B4-BE49-F238E27FC236}">
                <a16:creationId xmlns:a16="http://schemas.microsoft.com/office/drawing/2014/main" id="{F021B8D7-BB65-2447-A719-DDC67A951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505200"/>
            <a:ext cx="6858000" cy="3352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D1AA798D-01BB-E547-BAF8-EC295558F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30688"/>
            <a:ext cx="86868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In the 1830s, the German biologists Schleiden and Schwann proposed that: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/>
          </a:p>
          <a:p>
            <a:pPr>
              <a:spcBef>
                <a:spcPct val="0"/>
              </a:spcBef>
            </a:pPr>
            <a:r>
              <a:rPr lang="en-US" altLang="en-US" sz="2800"/>
              <a:t>  cells are the fundamental units of life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  all cells come from pre-existing cells via cell division</a:t>
            </a:r>
          </a:p>
        </p:txBody>
      </p:sp>
      <p:sp>
        <p:nvSpPr>
          <p:cNvPr id="20489" name="TextBox 1">
            <a:extLst>
              <a:ext uri="{FF2B5EF4-FFF2-40B4-BE49-F238E27FC236}">
                <a16:creationId xmlns:a16="http://schemas.microsoft.com/office/drawing/2014/main" id="{CA0FC9E6-70E2-F146-974A-65CFC4337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3838"/>
            <a:ext cx="1858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Cell Theory</a:t>
            </a:r>
            <a:endParaRPr lang="en-US" altLang="en-US" sz="2800" b="1">
              <a:latin typeface="Arial" panose="020B0604020202020204" pitchFamily="34" charset="0"/>
            </a:endParaRPr>
          </a:p>
        </p:txBody>
      </p:sp>
      <p:sp>
        <p:nvSpPr>
          <p:cNvPr id="20490" name="Text Box 9">
            <a:extLst>
              <a:ext uri="{FF2B5EF4-FFF2-40B4-BE49-F238E27FC236}">
                <a16:creationId xmlns:a16="http://schemas.microsoft.com/office/drawing/2014/main" id="{6FBACB65-C0DF-DC49-91F0-FC51FCB05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698875"/>
            <a:ext cx="119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Schleiden</a:t>
            </a:r>
          </a:p>
        </p:txBody>
      </p:sp>
      <p:sp>
        <p:nvSpPr>
          <p:cNvPr id="20491" name="Text Box 10">
            <a:extLst>
              <a:ext uri="{FF2B5EF4-FFF2-40B4-BE49-F238E27FC236}">
                <a16:creationId xmlns:a16="http://schemas.microsoft.com/office/drawing/2014/main" id="{132AA0B4-6324-0940-A9C7-A4045DAC2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688" y="3713163"/>
            <a:ext cx="1117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Schwann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979F0A85-4B64-EA4B-BDEC-FB5CD8170F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27000"/>
            <a:ext cx="8229600" cy="1471613"/>
          </a:xfrm>
        </p:spPr>
        <p:txBody>
          <a:bodyPr/>
          <a:lstStyle/>
          <a:p>
            <a:r>
              <a:rPr lang="en-US" altLang="en-US" sz="2900">
                <a:ea typeface="ＭＳ Ｐゴシック" panose="020B0600070205080204" pitchFamily="34" charset="-128"/>
              </a:rPr>
              <a:t>The cell duplicates its chromosomes and divides  </a:t>
            </a:r>
            <a:br>
              <a:rPr lang="en-US" altLang="en-US" sz="2900">
                <a:ea typeface="ＭＳ Ｐゴシック" panose="020B0600070205080204" pitchFamily="34" charset="-128"/>
              </a:rPr>
            </a:br>
            <a:r>
              <a:rPr lang="en-US" altLang="en-US" sz="2900">
                <a:ea typeface="ＭＳ Ｐゴシック" panose="020B0600070205080204" pitchFamily="34" charset="-128"/>
              </a:rPr>
              <a:t>them equally into 2 new cells during </a:t>
            </a:r>
            <a:r>
              <a:rPr lang="en-US" altLang="en-US" sz="2900" b="1" i="1">
                <a:ea typeface="ＭＳ Ｐゴシック" panose="020B0600070205080204" pitchFamily="34" charset="-128"/>
              </a:rPr>
              <a:t>mitosis</a:t>
            </a:r>
          </a:p>
        </p:txBody>
      </p:sp>
      <p:grpSp>
        <p:nvGrpSpPr>
          <p:cNvPr id="61442" name="Group 6">
            <a:extLst>
              <a:ext uri="{FF2B5EF4-FFF2-40B4-BE49-F238E27FC236}">
                <a16:creationId xmlns:a16="http://schemas.microsoft.com/office/drawing/2014/main" id="{3CFA7AEC-0830-414E-A610-BF3D561B5304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1371600"/>
            <a:ext cx="5627688" cy="5197475"/>
            <a:chOff x="942975" y="136525"/>
            <a:chExt cx="7256463" cy="6584950"/>
          </a:xfrm>
        </p:grpSpPr>
        <p:pic>
          <p:nvPicPr>
            <p:cNvPr id="61447" name="Picture 2" descr="12_04ChromosomeDuplicat-U">
              <a:extLst>
                <a:ext uri="{FF2B5EF4-FFF2-40B4-BE49-F238E27FC236}">
                  <a16:creationId xmlns:a16="http://schemas.microsoft.com/office/drawing/2014/main" id="{2760A9EC-D923-9346-A5A1-5E840EB04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136525"/>
              <a:ext cx="7256463" cy="658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8" name="Text Box 8">
              <a:extLst>
                <a:ext uri="{FF2B5EF4-FFF2-40B4-BE49-F238E27FC236}">
                  <a16:creationId xmlns:a16="http://schemas.microsoft.com/office/drawing/2014/main" id="{92B5D12B-DE01-C243-81BE-58E604F3A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6175" y="165100"/>
              <a:ext cx="1328738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</a:rPr>
                <a:t>Chromosomes</a:t>
              </a:r>
            </a:p>
          </p:txBody>
        </p:sp>
        <p:sp>
          <p:nvSpPr>
            <p:cNvPr id="61449" name="Text Box 13">
              <a:extLst>
                <a:ext uri="{FF2B5EF4-FFF2-40B4-BE49-F238E27FC236}">
                  <a16:creationId xmlns:a16="http://schemas.microsoft.com/office/drawing/2014/main" id="{FD99771D-74C2-DA40-A609-CD485FEB3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5925" y="171450"/>
              <a:ext cx="1423988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500"/>
                <a:t>DNA molecules</a:t>
              </a:r>
            </a:p>
          </p:txBody>
        </p:sp>
      </p:grpSp>
      <p:sp>
        <p:nvSpPr>
          <p:cNvPr id="61443" name="TextBox 7">
            <a:extLst>
              <a:ext uri="{FF2B5EF4-FFF2-40B4-BE49-F238E27FC236}">
                <a16:creationId xmlns:a16="http://schemas.microsoft.com/office/drawing/2014/main" id="{7536BE02-10C8-A648-BE29-A2419D675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67075"/>
            <a:ext cx="1774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/>
              <a:t>Replicated chromosome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D00E46-8134-D248-A484-AA847D4FCC5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76375" y="3244850"/>
            <a:ext cx="841375" cy="29527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" name="Action Button: Movie 3">
            <a:hlinkClick r:id="rId3" highlightClick="1"/>
            <a:extLst>
              <a:ext uri="{FF2B5EF4-FFF2-40B4-BE49-F238E27FC236}">
                <a16:creationId xmlns:a16="http://schemas.microsoft.com/office/drawing/2014/main" id="{EC4EC4ED-C280-CA4F-B339-DFB84552B66D}"/>
              </a:ext>
            </a:extLst>
          </p:cNvPr>
          <p:cNvSpPr/>
          <p:nvPr/>
        </p:nvSpPr>
        <p:spPr bwMode="auto">
          <a:xfrm>
            <a:off x="7983538" y="5946775"/>
            <a:ext cx="762000" cy="609600"/>
          </a:xfrm>
          <a:prstGeom prst="actionButtonMovi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8" charset="0"/>
            </a:endParaRPr>
          </a:p>
        </p:txBody>
      </p:sp>
      <p:sp>
        <p:nvSpPr>
          <p:cNvPr id="61446" name="Rectangle 4">
            <a:extLst>
              <a:ext uri="{FF2B5EF4-FFF2-40B4-BE49-F238E27FC236}">
                <a16:creationId xmlns:a16="http://schemas.microsoft.com/office/drawing/2014/main" id="{D35C91DD-0CE2-DA49-AC92-1D13E3BF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5950" y="6434138"/>
            <a:ext cx="2381250" cy="168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>
            <a:extLst>
              <a:ext uri="{FF2B5EF4-FFF2-40B4-BE49-F238E27FC236}">
                <a16:creationId xmlns:a16="http://schemas.microsoft.com/office/drawing/2014/main" id="{6E75FAD3-3203-D54E-9659-ABA495253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96913"/>
            <a:ext cx="23701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5">
            <a:extLst>
              <a:ext uri="{FF2B5EF4-FFF2-40B4-BE49-F238E27FC236}">
                <a16:creationId xmlns:a16="http://schemas.microsoft.com/office/drawing/2014/main" id="{294C1F0F-FAFB-9849-968A-BE5FF0AC2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4975"/>
            <a:ext cx="452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Components of the Plant Cell</a:t>
            </a:r>
          </a:p>
        </p:txBody>
      </p:sp>
      <p:sp>
        <p:nvSpPr>
          <p:cNvPr id="62467" name="TextBox 6">
            <a:extLst>
              <a:ext uri="{FF2B5EF4-FFF2-40B4-BE49-F238E27FC236}">
                <a16:creationId xmlns:a16="http://schemas.microsoft.com/office/drawing/2014/main" id="{35060B9C-DD1C-7948-BC79-7EA1B9EA1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3350"/>
            <a:ext cx="32321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 Wall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Endomembrane System: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solidFill>
                <a:srgbClr val="00B050"/>
              </a:solidFill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400">
                <a:cs typeface="Calibri" panose="020F0502020204030204" pitchFamily="34" charset="0"/>
              </a:rPr>
              <a:t>Plasma membrane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Central vacuole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</a:t>
            </a: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Endoplasmic reticulum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</a:t>
            </a: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Golgi apparatus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Cellular Organelles: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Mitochondria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Chloroplasts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329573-1F34-494F-913F-E49F418F9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575" y="2935288"/>
            <a:ext cx="40608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>
                <a:cs typeface="Calibri" panose="020F0502020204030204" pitchFamily="34" charset="0"/>
              </a:rPr>
              <a:t>a set of continuous membranes that together form a single functional and developmental unit</a:t>
            </a:r>
            <a:r>
              <a:rPr lang="en-US" altLang="en-US" sz="240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D4947D1F-1EE8-F14A-96D2-2AFBA32AD7C6}"/>
              </a:ext>
            </a:extLst>
          </p:cNvPr>
          <p:cNvSpPr>
            <a:spLocks/>
          </p:cNvSpPr>
          <p:nvPr/>
        </p:nvSpPr>
        <p:spPr bwMode="auto">
          <a:xfrm>
            <a:off x="3841750" y="2286000"/>
            <a:ext cx="373063" cy="2133600"/>
          </a:xfrm>
          <a:prstGeom prst="rightBrace">
            <a:avLst>
              <a:gd name="adj1" fmla="val 8340"/>
              <a:gd name="adj2" fmla="val 50000"/>
            </a:avLst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>
            <a:extLst>
              <a:ext uri="{FF2B5EF4-FFF2-40B4-BE49-F238E27FC236}">
                <a16:creationId xmlns:a16="http://schemas.microsoft.com/office/drawing/2014/main" id="{D8C803FD-57C0-D04E-9542-649BEBC8B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0"/>
            <a:ext cx="8899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504B64-18B7-CD49-9A38-DAEB285C7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419600"/>
            <a:ext cx="7315200" cy="91440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3162A-CA5F-DA49-8CE4-6499DFCFEF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57600" y="4800600"/>
            <a:ext cx="1143000" cy="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10CE1D07-5C7C-104B-8679-FA054B9D7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22225"/>
            <a:ext cx="8229600" cy="1143000"/>
          </a:xfrm>
        </p:spPr>
        <p:txBody>
          <a:bodyPr/>
          <a:lstStyle/>
          <a:p>
            <a:r>
              <a:rPr lang="en-US" altLang="en-US" sz="3200" b="1">
                <a:ea typeface="ＭＳ Ｐゴシック" panose="020B0600070205080204" pitchFamily="34" charset="-128"/>
              </a:rPr>
              <a:t>Ribosomes</a:t>
            </a:r>
            <a:r>
              <a:rPr lang="en-US" altLang="en-US" sz="3200">
                <a:ea typeface="ＭＳ Ｐゴシック" panose="020B0600070205080204" pitchFamily="34" charset="-128"/>
              </a:rPr>
              <a:t> are sites of protein assembly</a:t>
            </a:r>
          </a:p>
        </p:txBody>
      </p:sp>
      <p:pic>
        <p:nvPicPr>
          <p:cNvPr id="64514" name="Picture 239">
            <a:extLst>
              <a:ext uri="{FF2B5EF4-FFF2-40B4-BE49-F238E27FC236}">
                <a16:creationId xmlns:a16="http://schemas.microsoft.com/office/drawing/2014/main" id="{C10D3B03-04FF-3B43-B65B-DE1EA78F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0775"/>
            <a:ext cx="4105275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439">
            <a:extLst>
              <a:ext uri="{FF2B5EF4-FFF2-40B4-BE49-F238E27FC236}">
                <a16:creationId xmlns:a16="http://schemas.microsoft.com/office/drawing/2014/main" id="{B73EEB4A-46CB-E349-AFCB-0A276E2B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5360988"/>
            <a:ext cx="104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60505"/>
                </a:solidFill>
              </a:rPr>
              <a:t>© Tom  Pantages</a:t>
            </a:r>
          </a:p>
        </p:txBody>
      </p:sp>
      <p:sp>
        <p:nvSpPr>
          <p:cNvPr id="64516" name="TextBox 4">
            <a:extLst>
              <a:ext uri="{FF2B5EF4-FFF2-40B4-BE49-F238E27FC236}">
                <a16:creationId xmlns:a16="http://schemas.microsoft.com/office/drawing/2014/main" id="{FB3DE0B5-6681-D148-9805-9F8D4DFD9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700213"/>
            <a:ext cx="4000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/>
              <a:t>A ribosome is a molecule consisting of RNA and proteins.</a:t>
            </a:r>
          </a:p>
        </p:txBody>
      </p:sp>
      <p:sp>
        <p:nvSpPr>
          <p:cNvPr id="64517" name="TextBox 5">
            <a:extLst>
              <a:ext uri="{FF2B5EF4-FFF2-40B4-BE49-F238E27FC236}">
                <a16:creationId xmlns:a16="http://schemas.microsoft.com/office/drawing/2014/main" id="{B7B3EB3F-7A9F-C44F-A573-86C0B25D3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5" y="4714875"/>
            <a:ext cx="19907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RNA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(grey and teal)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D71C92-1E0E-1449-AD50-1C2A4570FCB6}"/>
              </a:ext>
            </a:extLst>
          </p:cNvPr>
          <p:cNvCxnSpPr>
            <a:cxnSpLocks noChangeShapeType="1"/>
            <a:stCxn id="64517" idx="1"/>
          </p:cNvCxnSpPr>
          <p:nvPr/>
        </p:nvCxnSpPr>
        <p:spPr bwMode="auto">
          <a:xfrm flipH="1" flipV="1">
            <a:off x="2825750" y="2667000"/>
            <a:ext cx="2047875" cy="24939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4E4EA4-222A-B241-9577-19E70CE70084}"/>
              </a:ext>
            </a:extLst>
          </p:cNvPr>
          <p:cNvCxnSpPr>
            <a:cxnSpLocks noChangeShapeType="1"/>
            <a:stCxn id="64517" idx="1"/>
          </p:cNvCxnSpPr>
          <p:nvPr/>
        </p:nvCxnSpPr>
        <p:spPr bwMode="auto">
          <a:xfrm flipH="1" flipV="1">
            <a:off x="3095625" y="4714875"/>
            <a:ext cx="1778000" cy="4460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4520" name="TextBox 11">
            <a:extLst>
              <a:ext uri="{FF2B5EF4-FFF2-40B4-BE49-F238E27FC236}">
                <a16:creationId xmlns:a16="http://schemas.microsoft.com/office/drawing/2014/main" id="{D201D31B-48B8-DE41-80E7-1838EEEDC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5794375"/>
            <a:ext cx="23304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proteins </a:t>
            </a:r>
            <a:br>
              <a:rPr lang="en-US" altLang="en-US" sz="3600"/>
            </a:br>
            <a:r>
              <a:rPr lang="en-US" altLang="en-US" sz="2400" i="1"/>
              <a:t>(pink and purple)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367D4D-EF9E-3E48-9E26-191BC560E67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24000" y="5432425"/>
            <a:ext cx="1000125" cy="4889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7B32D12-E626-904D-B49B-D21BE9EE80CF}"/>
              </a:ext>
            </a:extLst>
          </p:cNvPr>
          <p:cNvSpPr>
            <a:spLocks/>
          </p:cNvSpPr>
          <p:nvPr/>
        </p:nvSpPr>
        <p:spPr bwMode="auto">
          <a:xfrm>
            <a:off x="4191000" y="1417638"/>
            <a:ext cx="682625" cy="2497137"/>
          </a:xfrm>
          <a:prstGeom prst="rightBrace">
            <a:avLst>
              <a:gd name="adj1" fmla="val 8332"/>
              <a:gd name="adj2" fmla="val 50000"/>
            </a:avLst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latin typeface="Calibri" panose="020F0502020204030204" pitchFamily="34" charset="0"/>
              <a:ea typeface="+mn-e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2">
            <a:extLst>
              <a:ext uri="{FF2B5EF4-FFF2-40B4-BE49-F238E27FC236}">
                <a16:creationId xmlns:a16="http://schemas.microsoft.com/office/drawing/2014/main" id="{1421BFB1-09D9-B944-8B61-1C2D0A72FAA7}"/>
              </a:ext>
            </a:extLst>
          </p:cNvPr>
          <p:cNvGrpSpPr>
            <a:grpSpLocks/>
          </p:cNvGrpSpPr>
          <p:nvPr/>
        </p:nvGrpSpPr>
        <p:grpSpPr bwMode="auto">
          <a:xfrm>
            <a:off x="192088" y="1468438"/>
            <a:ext cx="4573587" cy="5311775"/>
            <a:chOff x="1785373" y="1340768"/>
            <a:chExt cx="5494573" cy="5311874"/>
          </a:xfrm>
        </p:grpSpPr>
        <p:pic>
          <p:nvPicPr>
            <p:cNvPr id="65544" name="Picture 2" descr="06_12EndoplsmcReticulum-U">
              <a:extLst>
                <a:ext uri="{FF2B5EF4-FFF2-40B4-BE49-F238E27FC236}">
                  <a16:creationId xmlns:a16="http://schemas.microsoft.com/office/drawing/2014/main" id="{0EA4120A-6F9C-5342-84D2-BD332A857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7205" y="1340768"/>
              <a:ext cx="4932741" cy="5311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5" name="Text Box 5">
              <a:extLst>
                <a:ext uri="{FF2B5EF4-FFF2-40B4-BE49-F238E27FC236}">
                  <a16:creationId xmlns:a16="http://schemas.microsoft.com/office/drawing/2014/main" id="{CF1AC4D8-5981-F14E-872A-A6711DBCA1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373" y="3486486"/>
              <a:ext cx="1251676" cy="307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Endoplasmic </a:t>
              </a:r>
              <a:br>
                <a:rPr lang="en-US" altLang="en-US" sz="1100"/>
              </a:br>
              <a:r>
                <a:rPr lang="en-US" altLang="en-US" sz="1100"/>
                <a:t>Reticulum</a:t>
              </a:r>
            </a:p>
          </p:txBody>
        </p:sp>
        <p:sp>
          <p:nvSpPr>
            <p:cNvPr id="65546" name="Text Box 6">
              <a:extLst>
                <a:ext uri="{FF2B5EF4-FFF2-40B4-BE49-F238E27FC236}">
                  <a16:creationId xmlns:a16="http://schemas.microsoft.com/office/drawing/2014/main" id="{0C24E0FD-457F-644F-BE32-DD7941D197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01562" y="1877238"/>
              <a:ext cx="1001341" cy="15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Nucleus</a:t>
              </a:r>
            </a:p>
          </p:txBody>
        </p:sp>
        <p:sp>
          <p:nvSpPr>
            <p:cNvPr id="65547" name="Text Box 11">
              <a:extLst>
                <a:ext uri="{FF2B5EF4-FFF2-40B4-BE49-F238E27FC236}">
                  <a16:creationId xmlns:a16="http://schemas.microsoft.com/office/drawing/2014/main" id="{232C3662-F715-3743-8D75-EB01284F9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049" y="3747232"/>
              <a:ext cx="1142154" cy="15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100"/>
                <a:t>Ribosomes</a:t>
              </a:r>
            </a:p>
          </p:txBody>
        </p:sp>
        <p:sp>
          <p:nvSpPr>
            <p:cNvPr id="65548" name="Line 15">
              <a:extLst>
                <a:ext uri="{FF2B5EF4-FFF2-40B4-BE49-F238E27FC236}">
                  <a16:creationId xmlns:a16="http://schemas.microsoft.com/office/drawing/2014/main" id="{94182EF1-E30E-AF42-8501-8D7ADBC204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22028" y="4795021"/>
              <a:ext cx="1244564" cy="4093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Line 25">
              <a:extLst>
                <a:ext uri="{FF2B5EF4-FFF2-40B4-BE49-F238E27FC236}">
                  <a16:creationId xmlns:a16="http://schemas.microsoft.com/office/drawing/2014/main" id="{C330FC6C-2C7A-7243-BA75-8C599DA6CC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9595" y="3767701"/>
              <a:ext cx="86763" cy="678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0" name="Line 26">
              <a:extLst>
                <a:ext uri="{FF2B5EF4-FFF2-40B4-BE49-F238E27FC236}">
                  <a16:creationId xmlns:a16="http://schemas.microsoft.com/office/drawing/2014/main" id="{F10B77A0-865D-D344-AD5E-1F59666EB5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5328" y="3703734"/>
              <a:ext cx="280205" cy="13561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1" name="Line 27">
              <a:extLst>
                <a:ext uri="{FF2B5EF4-FFF2-40B4-BE49-F238E27FC236}">
                  <a16:creationId xmlns:a16="http://schemas.microsoft.com/office/drawing/2014/main" id="{739217DC-AC88-6941-9CCB-4E3FE8A406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2285" y="2801789"/>
              <a:ext cx="1335596" cy="64223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2" name="Line 29">
              <a:extLst>
                <a:ext uri="{FF2B5EF4-FFF2-40B4-BE49-F238E27FC236}">
                  <a16:creationId xmlns:a16="http://schemas.microsoft.com/office/drawing/2014/main" id="{09262BFD-5F72-414E-B5C4-345BC244C9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0432" y="2096866"/>
              <a:ext cx="0" cy="5859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38" name="Rectangle 30">
            <a:extLst>
              <a:ext uri="{FF2B5EF4-FFF2-40B4-BE49-F238E27FC236}">
                <a16:creationId xmlns:a16="http://schemas.microsoft.com/office/drawing/2014/main" id="{FBB0C8E7-740D-EE4B-B2A4-ED9895C2C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" y="-58738"/>
            <a:ext cx="8816975" cy="657226"/>
          </a:xfrm>
          <a:ln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200">
                <a:ea typeface="ＭＳ Ｐゴシック" panose="020B0600070205080204" pitchFamily="34" charset="-128"/>
              </a:rPr>
              <a:t>Many </a:t>
            </a:r>
            <a:r>
              <a:rPr lang="en-US" altLang="en-US" sz="2200" b="1">
                <a:ea typeface="ＭＳ Ｐゴシック" panose="020B0600070205080204" pitchFamily="34" charset="-128"/>
              </a:rPr>
              <a:t>proteins</a:t>
            </a:r>
            <a:r>
              <a:rPr lang="en-US" altLang="en-US" sz="2200">
                <a:ea typeface="ＭＳ Ｐゴシック" panose="020B0600070205080204" pitchFamily="34" charset="-128"/>
              </a:rPr>
              <a:t> are </a:t>
            </a:r>
            <a:r>
              <a:rPr lang="en-US" altLang="en-US" sz="2200" b="1">
                <a:ea typeface="ＭＳ Ｐゴシック" panose="020B0600070205080204" pitchFamily="34" charset="-128"/>
              </a:rPr>
              <a:t>processed and shipped </a:t>
            </a:r>
            <a:r>
              <a:rPr lang="en-US" altLang="en-US" sz="2200">
                <a:ea typeface="ＭＳ Ｐゴシック" panose="020B0600070205080204" pitchFamily="34" charset="-128"/>
              </a:rPr>
              <a:t>after leaving the ribosome</a:t>
            </a:r>
          </a:p>
        </p:txBody>
      </p:sp>
      <p:sp>
        <p:nvSpPr>
          <p:cNvPr id="65539" name="TextBox 3">
            <a:extLst>
              <a:ext uri="{FF2B5EF4-FFF2-40B4-BE49-F238E27FC236}">
                <a16:creationId xmlns:a16="http://schemas.microsoft.com/office/drawing/2014/main" id="{8004843B-449D-7544-8D7A-54033E079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839788"/>
            <a:ext cx="4281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/>
              <a:t>Endoplasmic reticulum </a:t>
            </a:r>
            <a:r>
              <a:rPr lang="en-US" altLang="en-US" sz="1800"/>
              <a:t>– protein processing</a:t>
            </a:r>
          </a:p>
        </p:txBody>
      </p:sp>
      <p:pic>
        <p:nvPicPr>
          <p:cNvPr id="65540" name="Picture 2" descr="06_13GolgiApparatus-U">
            <a:extLst>
              <a:ext uri="{FF2B5EF4-FFF2-40B4-BE49-F238E27FC236}">
                <a16:creationId xmlns:a16="http://schemas.microsoft.com/office/drawing/2014/main" id="{426D0B2F-1F62-A44F-863B-18E9AEB8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722313"/>
            <a:ext cx="8542337" cy="43529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Text Box 7">
            <a:extLst>
              <a:ext uri="{FF2B5EF4-FFF2-40B4-BE49-F238E27FC236}">
                <a16:creationId xmlns:a16="http://schemas.microsoft.com/office/drawing/2014/main" id="{045487AE-308D-5D44-AF77-DF80D1D1E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839788"/>
            <a:ext cx="4249737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/>
              <a:t>Golgi apparatus </a:t>
            </a:r>
            <a:r>
              <a:rPr lang="en-US" altLang="en-US" sz="2000"/>
              <a:t>– the “warehouse” from which proteins are shipped to their final destination</a:t>
            </a:r>
          </a:p>
        </p:txBody>
      </p:sp>
      <p:sp>
        <p:nvSpPr>
          <p:cNvPr id="65542" name="Text Box 8">
            <a:extLst>
              <a:ext uri="{FF2B5EF4-FFF2-40B4-BE49-F238E27FC236}">
                <a16:creationId xmlns:a16="http://schemas.microsoft.com/office/drawing/2014/main" id="{78E5B11D-EDD9-8F47-BD0D-41078CA99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913" y="4708525"/>
            <a:ext cx="865187" cy="306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100"/>
              <a:t>Endoplasmic Reticulum</a:t>
            </a:r>
          </a:p>
        </p:txBody>
      </p:sp>
      <p:pic>
        <p:nvPicPr>
          <p:cNvPr id="65543" name="Picture 4" descr="golgi.png">
            <a:extLst>
              <a:ext uri="{FF2B5EF4-FFF2-40B4-BE49-F238E27FC236}">
                <a16:creationId xmlns:a16="http://schemas.microsoft.com/office/drawing/2014/main" id="{D00C187A-D0A4-994C-BE00-45D34687E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151313"/>
            <a:ext cx="3200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026" descr="06_16EndomembraneSystem_3-U">
            <a:extLst>
              <a:ext uri="{FF2B5EF4-FFF2-40B4-BE49-F238E27FC236}">
                <a16:creationId xmlns:a16="http://schemas.microsoft.com/office/drawing/2014/main" id="{3213694C-36CB-3B4E-A291-C091E1CF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777875"/>
            <a:ext cx="8548687" cy="6035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6" name="Text Box 1029">
            <a:extLst>
              <a:ext uri="{FF2B5EF4-FFF2-40B4-BE49-F238E27FC236}">
                <a16:creationId xmlns:a16="http://schemas.microsoft.com/office/drawing/2014/main" id="{A49B8049-573C-7044-8213-335245A62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775" y="1085850"/>
            <a:ext cx="10191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Nucleus</a:t>
            </a:r>
          </a:p>
        </p:txBody>
      </p:sp>
      <p:sp>
        <p:nvSpPr>
          <p:cNvPr id="67587" name="Text Box 1030">
            <a:extLst>
              <a:ext uri="{FF2B5EF4-FFF2-40B4-BE49-F238E27FC236}">
                <a16:creationId xmlns:a16="http://schemas.microsoft.com/office/drawing/2014/main" id="{1206F54D-3AD9-824B-B4D5-8986466A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8300" y="2143125"/>
            <a:ext cx="1228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Rough ER</a:t>
            </a:r>
          </a:p>
        </p:txBody>
      </p:sp>
      <p:sp>
        <p:nvSpPr>
          <p:cNvPr id="67588" name="Text Box 1031">
            <a:extLst>
              <a:ext uri="{FF2B5EF4-FFF2-40B4-BE49-F238E27FC236}">
                <a16:creationId xmlns:a16="http://schemas.microsoft.com/office/drawing/2014/main" id="{DA8CAAB7-1F53-6D45-94F2-7DEFCF931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13" y="5949950"/>
            <a:ext cx="1228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Plasma membrane</a:t>
            </a:r>
          </a:p>
        </p:txBody>
      </p:sp>
      <p:sp>
        <p:nvSpPr>
          <p:cNvPr id="67589" name="Line 1033">
            <a:extLst>
              <a:ext uri="{FF2B5EF4-FFF2-40B4-BE49-F238E27FC236}">
                <a16:creationId xmlns:a16="http://schemas.microsoft.com/office/drawing/2014/main" id="{84264C77-2211-9046-B959-54539F8BBAA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1193800"/>
            <a:ext cx="1339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0" name="Line 1034">
            <a:extLst>
              <a:ext uri="{FF2B5EF4-FFF2-40B4-BE49-F238E27FC236}">
                <a16:creationId xmlns:a16="http://schemas.microsoft.com/office/drawing/2014/main" id="{36518911-3B01-0A41-89AC-76E86C00A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019300"/>
            <a:ext cx="438150" cy="209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Text Box 1035">
            <a:extLst>
              <a:ext uri="{FF2B5EF4-FFF2-40B4-BE49-F238E27FC236}">
                <a16:creationId xmlns:a16="http://schemas.microsoft.com/office/drawing/2014/main" id="{E841F5A5-8C9D-5941-A7D9-508418E1E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429000"/>
            <a:ext cx="1089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Golgi</a:t>
            </a:r>
          </a:p>
        </p:txBody>
      </p:sp>
      <p:sp>
        <p:nvSpPr>
          <p:cNvPr id="67592" name="Line 1036">
            <a:extLst>
              <a:ext uri="{FF2B5EF4-FFF2-40B4-BE49-F238E27FC236}">
                <a16:creationId xmlns:a16="http://schemas.microsoft.com/office/drawing/2014/main" id="{C4FA53E9-111A-684C-B75B-04E044F84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0063" y="3681413"/>
            <a:ext cx="4016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3" name="TextBox 1">
            <a:extLst>
              <a:ext uri="{FF2B5EF4-FFF2-40B4-BE49-F238E27FC236}">
                <a16:creationId xmlns:a16="http://schemas.microsoft.com/office/drawing/2014/main" id="{327D9B9F-D663-D348-BB0E-51E20DE6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975" y="44450"/>
            <a:ext cx="4860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/>
              <a:t>Connections within a cell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PlantCell">
            <a:extLst>
              <a:ext uri="{FF2B5EF4-FFF2-40B4-BE49-F238E27FC236}">
                <a16:creationId xmlns:a16="http://schemas.microsoft.com/office/drawing/2014/main" id="{0529536A-7BFD-1347-A7AD-383CFE0B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736013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4B9E1149-C350-614B-BD6A-D780300A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33400"/>
            <a:ext cx="12192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755B938B-F133-F345-B7C8-67D8D54C9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8382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E9E77EA8-BE03-F747-938E-380D7C3D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334000"/>
            <a:ext cx="1371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5EA14F48-10A9-6642-95D6-4CD1E4374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F30CD0C1-0952-A74C-863F-CF0378C3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15000"/>
            <a:ext cx="1295400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>
            <a:extLst>
              <a:ext uri="{FF2B5EF4-FFF2-40B4-BE49-F238E27FC236}">
                <a16:creationId xmlns:a16="http://schemas.microsoft.com/office/drawing/2014/main" id="{B8A8F6C4-9A78-CE47-880A-2B02DA54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578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Text Box 9">
            <a:extLst>
              <a:ext uri="{FF2B5EF4-FFF2-40B4-BE49-F238E27FC236}">
                <a16:creationId xmlns:a16="http://schemas.microsoft.com/office/drawing/2014/main" id="{8FE23262-A8DD-944A-A032-BFBBA811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419600"/>
            <a:ext cx="1920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   </a:t>
            </a:r>
            <a:r>
              <a:rPr lang="en-US" altLang="en-US" sz="2000" b="1"/>
              <a:t>with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ribosomes</a:t>
            </a:r>
          </a:p>
        </p:txBody>
      </p:sp>
      <p:sp>
        <p:nvSpPr>
          <p:cNvPr id="69641" name="Text Box 10">
            <a:extLst>
              <a:ext uri="{FF2B5EF4-FFF2-40B4-BE49-F238E27FC236}">
                <a16:creationId xmlns:a16="http://schemas.microsoft.com/office/drawing/2014/main" id="{B2F83C7B-DC52-064C-8CD2-463EDAB54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52400"/>
            <a:ext cx="325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The Cellular ‘Metropolis’</a:t>
            </a:r>
          </a:p>
        </p:txBody>
      </p:sp>
      <p:pic>
        <p:nvPicPr>
          <p:cNvPr id="11" name="Picture 10" descr="images.jpg">
            <a:extLst>
              <a:ext uri="{FF2B5EF4-FFF2-40B4-BE49-F238E27FC236}">
                <a16:creationId xmlns:a16="http://schemas.microsoft.com/office/drawing/2014/main" id="{8D0925B7-919B-0246-9FBC-318410C037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62638"/>
            <a:ext cx="154305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5D6B0BAD-6A54-964D-AAA8-2203145B15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6781800" cy="11430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Good summary table (focus on cell structures discussed in lecture)</a:t>
            </a:r>
          </a:p>
        </p:txBody>
      </p:sp>
      <p:sp>
        <p:nvSpPr>
          <p:cNvPr id="71682" name="Rectangle 3" descr="lev24220_ta0201">
            <a:extLst>
              <a:ext uri="{FF2B5EF4-FFF2-40B4-BE49-F238E27FC236}">
                <a16:creationId xmlns:a16="http://schemas.microsoft.com/office/drawing/2014/main" id="{B7413402-F460-8C43-B7C7-24196DD0EC6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685800" y="1711325"/>
            <a:ext cx="7772400" cy="43005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Action Button: Movie 3">
            <a:hlinkClick r:id="rId3" highlightClick="1"/>
            <a:extLst>
              <a:ext uri="{FF2B5EF4-FFF2-40B4-BE49-F238E27FC236}">
                <a16:creationId xmlns:a16="http://schemas.microsoft.com/office/drawing/2014/main" id="{B215E445-B47E-0041-ADD2-98874EC8026B}"/>
              </a:ext>
            </a:extLst>
          </p:cNvPr>
          <p:cNvSpPr/>
          <p:nvPr/>
        </p:nvSpPr>
        <p:spPr bwMode="auto">
          <a:xfrm>
            <a:off x="381000" y="239713"/>
            <a:ext cx="914400" cy="739775"/>
          </a:xfrm>
          <a:prstGeom prst="actionButtonMovi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71684" name="TextBox 4">
            <a:extLst>
              <a:ext uri="{FF2B5EF4-FFF2-40B4-BE49-F238E27FC236}">
                <a16:creationId xmlns:a16="http://schemas.microsoft.com/office/drawing/2014/main" id="{3EC7B383-B523-954D-92AC-8C9709847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8388"/>
            <a:ext cx="1352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>
                <a:latin typeface="Calibri" panose="020F0502020204030204" pitchFamily="34" charset="0"/>
                <a:cs typeface="Calibri" panose="020F0502020204030204" pitchFamily="34" charset="0"/>
              </a:rPr>
              <a:t>Tour of a Plant Cell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E4E86D01-7F37-1543-BC6A-94D460CCD8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229600" cy="804862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Lecture Review, Chapter 2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27BF5305-449A-004C-978A-D759F03761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2875" y="1600200"/>
            <a:ext cx="8858250" cy="5905500"/>
          </a:xfrm>
        </p:spPr>
        <p:txBody>
          <a:bodyPr/>
          <a:lstStyle/>
          <a:p>
            <a:r>
              <a:rPr lang="en-US" altLang="en-US" sz="2300">
                <a:ea typeface="ＭＳ Ｐゴシック" panose="020B0600070205080204" pitchFamily="34" charset="-128"/>
              </a:rPr>
              <a:t>What is a cell?</a:t>
            </a:r>
          </a:p>
          <a:p>
            <a:r>
              <a:rPr lang="en-US" altLang="en-US" sz="2300">
                <a:ea typeface="ＭＳ Ｐゴシック" panose="020B0600070205080204" pitchFamily="34" charset="-128"/>
              </a:rPr>
              <a:t>What are the major tenets of the cell theory?</a:t>
            </a:r>
          </a:p>
          <a:p>
            <a:r>
              <a:rPr lang="en-US" altLang="en-US" sz="2300">
                <a:ea typeface="ＭＳ Ｐゴシック" panose="020B0600070205080204" pitchFamily="34" charset="-128"/>
              </a:rPr>
              <a:t>Describe the structure and function of the cell wall and plasma membrane.</a:t>
            </a:r>
          </a:p>
          <a:p>
            <a:r>
              <a:rPr lang="en-US" altLang="en-US" sz="2300">
                <a:ea typeface="ＭＳ Ｐゴシック" panose="020B0600070205080204" pitchFamily="34" charset="-128"/>
              </a:rPr>
              <a:t>Define organelle, and be able to label the principal organelles in a plant cell and describe what they do.</a:t>
            </a:r>
          </a:p>
          <a:p>
            <a:r>
              <a:rPr lang="en-US" altLang="en-US" sz="2300">
                <a:ea typeface="ＭＳ Ｐゴシック" panose="020B0600070205080204" pitchFamily="34" charset="-128"/>
              </a:rPr>
              <a:t>Define osmosis.  Define diffusion.  What do the two processes have in common?  How are they different?</a:t>
            </a:r>
          </a:p>
          <a:p>
            <a:r>
              <a:rPr lang="en-US" altLang="en-US" sz="2300">
                <a:ea typeface="ＭＳ Ｐゴシック" panose="020B0600070205080204" pitchFamily="34" charset="-128"/>
              </a:rPr>
              <a:t>Define mitosis. When a plant cell divides by mitosis, what is the result?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lev70065_02_01">
            <a:extLst>
              <a:ext uri="{FF2B5EF4-FFF2-40B4-BE49-F238E27FC236}">
                <a16:creationId xmlns:a16="http://schemas.microsoft.com/office/drawing/2014/main" id="{C42D1FE2-878F-B34E-A87E-20E927A2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823913"/>
            <a:ext cx="9104312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3">
            <a:extLst>
              <a:ext uri="{FF2B5EF4-FFF2-40B4-BE49-F238E27FC236}">
                <a16:creationId xmlns:a16="http://schemas.microsoft.com/office/drawing/2014/main" id="{D964E88A-354A-F442-B965-FA1730645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2875"/>
            <a:ext cx="38862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/>
              <a:t>How big is a plant cell?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60FB2F2-56BC-C54C-84E4-076FC0AA1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2590800"/>
            <a:ext cx="228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22532" name="Rectangle 5">
            <a:extLst>
              <a:ext uri="{FF2B5EF4-FFF2-40B4-BE49-F238E27FC236}">
                <a16:creationId xmlns:a16="http://schemas.microsoft.com/office/drawing/2014/main" id="{CB9E8F52-514D-804F-B527-FEB026D4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819400"/>
            <a:ext cx="7772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  <p:sp>
        <p:nvSpPr>
          <p:cNvPr id="22533" name="TextBox 3">
            <a:extLst>
              <a:ext uri="{FF2B5EF4-FFF2-40B4-BE49-F238E27FC236}">
                <a16:creationId xmlns:a16="http://schemas.microsoft.com/office/drawing/2014/main" id="{5E96FE92-7EE3-A14F-9DD6-2EF769251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838575"/>
            <a:ext cx="90170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Calibri" panose="020F0502020204030204" pitchFamily="34" charset="0"/>
              </a:rPr>
              <a:t>1000 µm (=</a:t>
            </a:r>
          </a:p>
        </p:txBody>
      </p:sp>
      <p:sp>
        <p:nvSpPr>
          <p:cNvPr id="22534" name="TextBox 4">
            <a:extLst>
              <a:ext uri="{FF2B5EF4-FFF2-40B4-BE49-F238E27FC236}">
                <a16:creationId xmlns:a16="http://schemas.microsoft.com/office/drawing/2014/main" id="{931303CB-4F41-A440-A241-18C34E052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4114800"/>
            <a:ext cx="231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63097B-8473-044E-B646-55E8362B2AFE}"/>
              </a:ext>
            </a:extLst>
          </p:cNvPr>
          <p:cNvSpPr/>
          <p:nvPr/>
        </p:nvSpPr>
        <p:spPr bwMode="auto">
          <a:xfrm>
            <a:off x="2730500" y="4041775"/>
            <a:ext cx="914400" cy="1662113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08" charset="0"/>
            </a:endParaRPr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8191BE3D-B939-DD45-8571-EFF411D88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5850" y="796925"/>
            <a:ext cx="4578350" cy="168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99A7B879-ED00-ED41-B8DE-58F4F6B16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400" y="1747838"/>
            <a:ext cx="5295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Geography of the Plant Cell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35_18aLeafAnatomy-L">
            <a:extLst>
              <a:ext uri="{FF2B5EF4-FFF2-40B4-BE49-F238E27FC236}">
                <a16:creationId xmlns:a16="http://schemas.microsoft.com/office/drawing/2014/main" id="{EB078653-8FAD-A44C-B0C0-7757BCCD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3050"/>
            <a:ext cx="7866063" cy="6584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extBox 2">
            <a:extLst>
              <a:ext uri="{FF2B5EF4-FFF2-40B4-BE49-F238E27FC236}">
                <a16:creationId xmlns:a16="http://schemas.microsoft.com/office/drawing/2014/main" id="{0184D97A-0431-E649-98AA-3E8CEFA37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3124200"/>
            <a:ext cx="1249363" cy="64611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Palisade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parenchyma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/>
          </a:p>
        </p:txBody>
      </p:sp>
      <p:sp>
        <p:nvSpPr>
          <p:cNvPr id="26627" name="TextBox 3">
            <a:extLst>
              <a:ext uri="{FF2B5EF4-FFF2-40B4-BE49-F238E27FC236}">
                <a16:creationId xmlns:a16="http://schemas.microsoft.com/office/drawing/2014/main" id="{93ADA2F4-4BBA-484D-97E5-6F55D2F77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267200"/>
            <a:ext cx="1087438" cy="64611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Spongy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parenchyma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651570-D40C-2848-B01A-AE5C3C83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648200"/>
            <a:ext cx="685800" cy="685800"/>
          </a:xfrm>
          <a:prstGeom prst="ellipse">
            <a:avLst/>
          </a:prstGeom>
          <a:noFill/>
          <a:ln w="34925">
            <a:solidFill>
              <a:srgbClr val="00FA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6629" name="Rectangle 1">
            <a:extLst>
              <a:ext uri="{FF2B5EF4-FFF2-40B4-BE49-F238E27FC236}">
                <a16:creationId xmlns:a16="http://schemas.microsoft.com/office/drawing/2014/main" id="{65C06043-25AC-F942-A70A-4132E8262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400800"/>
            <a:ext cx="3124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>
            <a:extLst>
              <a:ext uri="{FF2B5EF4-FFF2-40B4-BE49-F238E27FC236}">
                <a16:creationId xmlns:a16="http://schemas.microsoft.com/office/drawing/2014/main" id="{4E02807B-1148-1548-9D49-32C34CE2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30163"/>
            <a:ext cx="5211763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2">
            <a:extLst>
              <a:ext uri="{FF2B5EF4-FFF2-40B4-BE49-F238E27FC236}">
                <a16:creationId xmlns:a16="http://schemas.microsoft.com/office/drawing/2014/main" id="{FE88FD07-24AC-9341-B030-CB925AFBB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63" y="1143000"/>
            <a:ext cx="2816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A Typical Plant Cell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AE909A7E-B4C1-564B-95F8-95DE53DCE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8867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>
            <a:extLst>
              <a:ext uri="{FF2B5EF4-FFF2-40B4-BE49-F238E27FC236}">
                <a16:creationId xmlns:a16="http://schemas.microsoft.com/office/drawing/2014/main" id="{C76930FB-70B8-9844-8C0D-2C8474FB2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03350"/>
            <a:ext cx="23701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5">
            <a:extLst>
              <a:ext uri="{FF2B5EF4-FFF2-40B4-BE49-F238E27FC236}">
                <a16:creationId xmlns:a16="http://schemas.microsoft.com/office/drawing/2014/main" id="{AFE18CE9-3A73-6948-942F-697E0434D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34975"/>
            <a:ext cx="452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Calibri" panose="020F0502020204030204" pitchFamily="34" charset="0"/>
              </a:rPr>
              <a:t>Components of the Plant Cell</a:t>
            </a:r>
          </a:p>
        </p:txBody>
      </p:sp>
      <p:sp>
        <p:nvSpPr>
          <p:cNvPr id="30723" name="TextBox 6">
            <a:extLst>
              <a:ext uri="{FF2B5EF4-FFF2-40B4-BE49-F238E27FC236}">
                <a16:creationId xmlns:a16="http://schemas.microsoft.com/office/drawing/2014/main" id="{B95B2E52-2EA6-0640-9C73-B71846ABD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403350"/>
            <a:ext cx="323215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B050"/>
                </a:solidFill>
                <a:cs typeface="Calibri" panose="020F0502020204030204" pitchFamily="34" charset="0"/>
              </a:rPr>
              <a:t>Cell Wall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Endomembrane System: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Plasma membrane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Central vacuole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Endoplasmic reticulum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Golgi apparatus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Nucleus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Cellular Organelles: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Mitochondria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cs typeface="Calibri" panose="020F0502020204030204" pitchFamily="34" charset="0"/>
              </a:rPr>
              <a:t>  Chloroplasts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98:Templates:Blank Presentation</Template>
  <TotalTime>6880</TotalTime>
  <Words>862</Words>
  <Application>Microsoft Macintosh PowerPoint</Application>
  <PresentationFormat>On-screen Show (4:3)</PresentationFormat>
  <Paragraphs>229</Paragraphs>
  <Slides>38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ＭＳ Ｐゴシック</vt:lpstr>
      <vt:lpstr>Calibri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plant cells are enclosed by a cell wall</vt:lpstr>
      <vt:lpstr>PowerPoint Presentation</vt:lpstr>
      <vt:lpstr>PowerPoint Presentation</vt:lpstr>
      <vt:lpstr>PowerPoint Presentation</vt:lpstr>
      <vt:lpstr>PowerPoint Presentation</vt:lpstr>
      <vt:lpstr> Plasma membrane, structure and function</vt:lpstr>
      <vt:lpstr>PowerPoint Presentation</vt:lpstr>
      <vt:lpstr>- the passive movement of water across a plasma membrane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division - mitosis - produces two identical daughter cells</vt:lpstr>
      <vt:lpstr>The cell duplicates its chromosomes and divides   them equally into 2 new cells during mitosis</vt:lpstr>
      <vt:lpstr>PowerPoint Presentation</vt:lpstr>
      <vt:lpstr>PowerPoint Presentation</vt:lpstr>
      <vt:lpstr>Ribosomes are sites of protein assembly</vt:lpstr>
      <vt:lpstr>Many proteins are processed and shipped after leaving the ribosome</vt:lpstr>
      <vt:lpstr>PowerPoint Presentation</vt:lpstr>
      <vt:lpstr>PowerPoint Presentation</vt:lpstr>
      <vt:lpstr>Good summary table (focus on cell structures discussed in lecture)</vt:lpstr>
      <vt:lpstr>Lecture Review, Chapter 2</vt:lpstr>
    </vt:vector>
  </TitlesOfParts>
  <Company>Botany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Plant Cell</dc:title>
  <dc:creator>Cathy Paris</dc:creator>
  <cp:lastModifiedBy>Catherine Paris</cp:lastModifiedBy>
  <cp:revision>175</cp:revision>
  <dcterms:created xsi:type="dcterms:W3CDTF">2016-02-02T16:14:50Z</dcterms:created>
  <dcterms:modified xsi:type="dcterms:W3CDTF">2021-09-11T21:58:39Z</dcterms:modified>
</cp:coreProperties>
</file>