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39"/>
  </p:notesMasterIdLst>
  <p:sldIdLst>
    <p:sldId id="400" r:id="rId3"/>
    <p:sldId id="519" r:id="rId4"/>
    <p:sldId id="520" r:id="rId5"/>
    <p:sldId id="586" r:id="rId6"/>
    <p:sldId id="621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625" r:id="rId16"/>
    <p:sldId id="531" r:id="rId17"/>
    <p:sldId id="533" r:id="rId18"/>
    <p:sldId id="535" r:id="rId19"/>
    <p:sldId id="536" r:id="rId20"/>
    <p:sldId id="537" r:id="rId21"/>
    <p:sldId id="538" r:id="rId22"/>
    <p:sldId id="540" r:id="rId23"/>
    <p:sldId id="626" r:id="rId24"/>
    <p:sldId id="627" r:id="rId25"/>
    <p:sldId id="582" r:id="rId26"/>
    <p:sldId id="543" r:id="rId27"/>
    <p:sldId id="544" r:id="rId28"/>
    <p:sldId id="545" r:id="rId29"/>
    <p:sldId id="546" r:id="rId30"/>
    <p:sldId id="577" r:id="rId31"/>
    <p:sldId id="550" r:id="rId32"/>
    <p:sldId id="551" r:id="rId33"/>
    <p:sldId id="553" r:id="rId34"/>
    <p:sldId id="558" r:id="rId35"/>
    <p:sldId id="559" r:id="rId36"/>
    <p:sldId id="562" r:id="rId37"/>
    <p:sldId id="62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00"/>
    <a:srgbClr val="D88900"/>
    <a:srgbClr val="920D00"/>
    <a:srgbClr val="FD0717"/>
    <a:srgbClr val="E30008"/>
    <a:srgbClr val="008040"/>
    <a:srgbClr val="DADEE2"/>
    <a:srgbClr val="B9BDB6"/>
    <a:srgbClr val="ADD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56"/>
    <p:restoredTop sz="96176"/>
  </p:normalViewPr>
  <p:slideViewPr>
    <p:cSldViewPr>
      <p:cViewPr varScale="1">
        <p:scale>
          <a:sx n="127" d="100"/>
          <a:sy n="127" d="100"/>
        </p:scale>
        <p:origin x="9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5808"/>
    </p:cViewPr>
  </p:sorterViewPr>
  <p:notesViewPr>
    <p:cSldViewPr>
      <p:cViewPr varScale="1">
        <p:scale>
          <a:sx n="73" d="100"/>
          <a:sy n="73" d="100"/>
        </p:scale>
        <p:origin x="-18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938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DC9FF8-2100-FE45-A371-3DDFBE0C5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2044F-FD1A-AC49-9CFB-3E2765503175}" type="slidenum">
              <a:rPr lang="en-US">
                <a:latin typeface="Arial" pitchFamily="-107" charset="0"/>
              </a:rPr>
              <a:pPr/>
              <a:t>1</a:t>
            </a:fld>
            <a:endParaRPr lang="en-US">
              <a:latin typeface="Arial" pitchFamily="-107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F1ECF-D00D-A74B-8D04-5F4336F8D92E}" type="slidenum">
              <a:rPr lang="en-US">
                <a:latin typeface="Arial" pitchFamily="-107" charset="0"/>
              </a:rPr>
              <a:pPr/>
              <a:t>11</a:t>
            </a:fld>
            <a:endParaRPr lang="en-US">
              <a:latin typeface="Arial" pitchFamily="-107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1EE0C-B246-AD41-8ECF-ED7BBCA0F79F}" type="slidenum">
              <a:rPr lang="en-US">
                <a:latin typeface="Arial" pitchFamily="-107" charset="0"/>
              </a:rPr>
              <a:pPr/>
              <a:t>12</a:t>
            </a:fld>
            <a:endParaRPr lang="en-US">
              <a:latin typeface="Arial" pitchFamily="-107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A097A-BE87-6145-9099-06915B5EAFF5}" type="slidenum">
              <a:rPr lang="en-US">
                <a:latin typeface="Arial" pitchFamily="-107" charset="0"/>
              </a:rPr>
              <a:pPr/>
              <a:t>13</a:t>
            </a:fld>
            <a:endParaRPr lang="en-US">
              <a:latin typeface="Arial" pitchFamily="-107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AF05D-A198-EC43-9622-4E6D9807AB51}" type="slidenum">
              <a:rPr lang="en-US">
                <a:latin typeface="Arial" pitchFamily="-107" charset="0"/>
              </a:rPr>
              <a:pPr/>
              <a:t>14</a:t>
            </a:fld>
            <a:endParaRPr lang="en-US">
              <a:latin typeface="Arial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433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87F27-47EC-7044-9855-99B6E8337E92}" type="slidenum">
              <a:rPr lang="en-US">
                <a:latin typeface="Arial" pitchFamily="-107" charset="0"/>
              </a:rPr>
              <a:pPr/>
              <a:t>15</a:t>
            </a:fld>
            <a:endParaRPr lang="en-US">
              <a:latin typeface="Arial" pitchFamily="-107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F958B-3CA4-3B4A-BB85-0EEF7B94B48D}" type="slidenum">
              <a:rPr lang="en-US">
                <a:latin typeface="Arial" pitchFamily="-107" charset="0"/>
              </a:rPr>
              <a:pPr/>
              <a:t>16</a:t>
            </a:fld>
            <a:endParaRPr lang="en-US">
              <a:latin typeface="Arial" pitchFamily="-107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43B4B-74B9-DD41-A35B-39442F33F78A}" type="slidenum">
              <a:rPr lang="en-US">
                <a:latin typeface="Arial" pitchFamily="-107" charset="0"/>
              </a:rPr>
              <a:pPr/>
              <a:t>17</a:t>
            </a:fld>
            <a:endParaRPr lang="en-US">
              <a:latin typeface="Arial" pitchFamily="-107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45C51-D570-9C46-B49F-2D12270B1419}" type="slidenum">
              <a:rPr lang="en-US">
                <a:latin typeface="Arial" pitchFamily="-107" charset="0"/>
              </a:rPr>
              <a:pPr/>
              <a:t>18</a:t>
            </a:fld>
            <a:endParaRPr lang="en-US">
              <a:latin typeface="Arial" pitchFamily="-107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7DFC2-BFCC-5E49-9DED-64EA5067B6D5}" type="slidenum">
              <a:rPr lang="en-US">
                <a:latin typeface="Arial" pitchFamily="-107" charset="0"/>
              </a:rPr>
              <a:pPr/>
              <a:t>19</a:t>
            </a:fld>
            <a:endParaRPr lang="en-US">
              <a:latin typeface="Arial" pitchFamily="-107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A0C0F-025B-5E4E-AE2A-5C81817011C6}" type="slidenum">
              <a:rPr lang="en-US">
                <a:latin typeface="Arial" pitchFamily="-107" charset="0"/>
              </a:rPr>
              <a:pPr/>
              <a:t>20</a:t>
            </a:fld>
            <a:endParaRPr lang="en-US">
              <a:latin typeface="Arial" pitchFamily="-107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8373-D0B8-524F-9689-96EB7F7C18FA}" type="slidenum">
              <a:rPr lang="en-US">
                <a:latin typeface="Arial" pitchFamily="-107" charset="0"/>
              </a:rPr>
              <a:pPr/>
              <a:t>2</a:t>
            </a:fld>
            <a:endParaRPr lang="en-US">
              <a:latin typeface="Arial" pitchFamily="-107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7A577-054F-5C49-A231-42BACCBE1260}" type="slidenum">
              <a:rPr lang="en-US">
                <a:latin typeface="Arial" pitchFamily="-107" charset="0"/>
              </a:rPr>
              <a:pPr/>
              <a:t>21</a:t>
            </a:fld>
            <a:endParaRPr lang="en-US">
              <a:latin typeface="Arial" pitchFamily="-107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B4186-A84C-7D47-A5AA-7771F2B585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36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 here on Tuesday, January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C9FF8-2100-FE45-A371-3DDFBE0C51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FC42B-E345-194A-BE5F-DCB3106C3115}" type="slidenum">
              <a:rPr lang="en-US">
                <a:latin typeface="Arial" pitchFamily="-107" charset="0"/>
              </a:rPr>
              <a:pPr/>
              <a:t>25</a:t>
            </a:fld>
            <a:endParaRPr lang="en-US">
              <a:latin typeface="Arial" pitchFamily="-107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3DE9B-D276-3B47-ADBA-8F2C45873CD4}" type="slidenum">
              <a:rPr lang="en-US">
                <a:latin typeface="Arial" pitchFamily="-107" charset="0"/>
              </a:rPr>
              <a:pPr/>
              <a:t>26</a:t>
            </a:fld>
            <a:endParaRPr lang="en-US">
              <a:latin typeface="Arial" pitchFamily="-107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1A2E7-C5A6-874A-A6AA-62583DFD9FAA}" type="slidenum">
              <a:rPr lang="en-US">
                <a:latin typeface="Arial" pitchFamily="-107" charset="0"/>
              </a:rPr>
              <a:pPr/>
              <a:t>27</a:t>
            </a:fld>
            <a:endParaRPr lang="en-US">
              <a:latin typeface="Arial" pitchFamily="-107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54D3E-8E6D-324F-BD53-9F3F83298D2C}" type="slidenum">
              <a:rPr lang="en-US">
                <a:latin typeface="Arial" pitchFamily="-107" charset="0"/>
              </a:rPr>
              <a:pPr/>
              <a:t>28</a:t>
            </a:fld>
            <a:endParaRPr lang="en-US">
              <a:latin typeface="Arial" pitchFamily="-107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2AC99-4892-804E-BCCA-E66CFEA1AA9B}" type="slidenum">
              <a:rPr lang="en-US"/>
              <a:pPr/>
              <a:t>29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6BD84-BB3E-0C47-871A-123BCEAB60A3}" type="slidenum">
              <a:rPr lang="en-US">
                <a:latin typeface="Arial" pitchFamily="-107" charset="0"/>
              </a:rPr>
              <a:pPr/>
              <a:t>30</a:t>
            </a:fld>
            <a:endParaRPr lang="en-US">
              <a:latin typeface="Arial" pitchFamily="-107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Principal points: difference between stem</a:t>
            </a:r>
            <a:r>
              <a:rPr lang="en-US" baseline="0" dirty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and room anatomy</a:t>
            </a:r>
          </a:p>
          <a:p>
            <a:pPr eaLnBrk="1" hangingPunct="1"/>
            <a:r>
              <a:rPr lang="en-US" baseline="0" dirty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Endodermis position, structure, and function</a:t>
            </a:r>
          </a:p>
          <a:p>
            <a:pPr eaLnBrk="1" hangingPunct="1"/>
            <a:r>
              <a:rPr lang="en-US" baseline="0" dirty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Starch grains in cortical cells</a:t>
            </a:r>
            <a:endParaRPr lang="en-US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7DFA5-A2C7-1E44-A362-0C1ABC8CEAF4}" type="slidenum">
              <a:rPr lang="en-US">
                <a:latin typeface="Arial" pitchFamily="-107" charset="0"/>
              </a:rPr>
              <a:pPr/>
              <a:t>31</a:t>
            </a:fld>
            <a:endParaRPr lang="en-US">
              <a:latin typeface="Arial" pitchFamily="-107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FE89D-3CA7-FF41-A65F-AFDE5CACBB00}" type="slidenum">
              <a:rPr lang="en-US">
                <a:latin typeface="Arial" pitchFamily="-107" charset="0"/>
              </a:rPr>
              <a:pPr/>
              <a:t>3</a:t>
            </a:fld>
            <a:endParaRPr lang="en-US">
              <a:latin typeface="Arial" pitchFamily="-107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1ECBE-7A3F-3545-A6D2-671E5415D8DA}" type="slidenum">
              <a:rPr lang="en-US">
                <a:latin typeface="Arial" pitchFamily="-107" charset="0"/>
              </a:rPr>
              <a:pPr/>
              <a:t>32</a:t>
            </a:fld>
            <a:endParaRPr lang="en-US">
              <a:latin typeface="Arial" pitchFamily="-107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416A7-B6B3-1342-B36B-AAF638A456AA}" type="slidenum">
              <a:rPr lang="en-US">
                <a:latin typeface="Arial" pitchFamily="-107" charset="0"/>
              </a:rPr>
              <a:pPr/>
              <a:t>33</a:t>
            </a:fld>
            <a:endParaRPr lang="en-US">
              <a:latin typeface="Arial" pitchFamily="-107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BF00E-672B-F14A-AB26-A538EEA9F23A}" type="slidenum">
              <a:rPr lang="en-US">
                <a:latin typeface="Arial" pitchFamily="-107" charset="0"/>
              </a:rPr>
              <a:pPr/>
              <a:t>34</a:t>
            </a:fld>
            <a:endParaRPr lang="en-US">
              <a:latin typeface="Arial" pitchFamily="-107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0F4CA-D4DF-A547-A937-B173DE4D0B90}" type="slidenum">
              <a:rPr lang="en-US">
                <a:latin typeface="Arial" pitchFamily="-107" charset="0"/>
              </a:rPr>
              <a:pPr/>
              <a:t>35</a:t>
            </a:fld>
            <a:endParaRPr lang="en-US">
              <a:latin typeface="Arial" pitchFamily="-107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46FAC-53A4-4B4C-912D-BF726901425D}" type="slidenum">
              <a:rPr lang="en-US">
                <a:latin typeface="Arial" pitchFamily="-107" charset="0"/>
              </a:rPr>
              <a:pPr/>
              <a:t>36</a:t>
            </a:fld>
            <a:endParaRPr lang="en-US">
              <a:latin typeface="Arial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665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53522-6720-1740-B4BF-781BABB8308F}" type="slidenum">
              <a:rPr lang="en-US"/>
              <a:pPr/>
              <a:t>4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AF05D-A198-EC43-9622-4E6D9807AB51}" type="slidenum">
              <a:rPr lang="en-US">
                <a:latin typeface="Arial" pitchFamily="-107" charset="0"/>
              </a:rPr>
              <a:pPr/>
              <a:t>6</a:t>
            </a:fld>
            <a:endParaRPr lang="en-US">
              <a:latin typeface="Arial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46FAC-53A4-4B4C-912D-BF726901425D}" type="slidenum">
              <a:rPr lang="en-US">
                <a:latin typeface="Arial" pitchFamily="-107" charset="0"/>
              </a:rPr>
              <a:pPr/>
              <a:t>7</a:t>
            </a:fld>
            <a:endParaRPr lang="en-US">
              <a:latin typeface="Arial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F29EB-EEDA-2B47-8273-5E6A7BE4FA30}" type="slidenum">
              <a:rPr lang="en-US">
                <a:latin typeface="Arial" pitchFamily="-107" charset="0"/>
              </a:rPr>
              <a:pPr/>
              <a:t>8</a:t>
            </a:fld>
            <a:endParaRPr lang="en-US">
              <a:latin typeface="Arial" pitchFamily="-107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612CC-C709-E647-9FF8-0986B93313F8}" type="slidenum">
              <a:rPr lang="en-US">
                <a:latin typeface="Arial" pitchFamily="-107" charset="0"/>
              </a:rPr>
              <a:pPr/>
              <a:t>9</a:t>
            </a:fld>
            <a:endParaRPr lang="en-US">
              <a:latin typeface="Arial" pitchFamily="-107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A05DF-6ED9-A840-8566-E763AF190A52}" type="slidenum">
              <a:rPr lang="en-US">
                <a:latin typeface="Arial" pitchFamily="-107" charset="0"/>
              </a:rPr>
              <a:pPr/>
              <a:t>10</a:t>
            </a:fld>
            <a:endParaRPr lang="en-US">
              <a:latin typeface="Arial" pitchFamily="-107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CE5E-74C6-2A46-B74C-35A1E3E1C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A287-302C-FE4E-9808-E67E9E68D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89BD5-0FAB-FF47-B1F4-4A18E7116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A86D-7B2A-5D44-B7B4-E26BB4495E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419-8EA2-4549-98E5-24E145E02D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DC4EA-480C-A543-9D33-9A3BEC156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E59F-7CFE-4D42-8A9B-58C843858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56CB-7DF4-AD40-8D79-2A08F6B5B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DD6C9-D173-8341-A487-80535365D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CAD8-7FFA-BB49-89C6-3FEC51F33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78DF-B4A0-2748-AD41-5175F5014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48B0C-D58C-A04A-A03D-5D7D36403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672A-C328-374A-880D-C18355F3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610097F-BA9A-8243-A2C2-47F65FF5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A8AA86D-7B2A-5D44-B7B4-E26BB4495E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FED6419-8EA2-4549-98E5-24E145E02D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1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rophytum_asteria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85750"/>
            <a:ext cx="6350000" cy="62865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05100" y="1835289"/>
            <a:ext cx="3733800" cy="707886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The Plant Body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05200" y="4800600"/>
            <a:ext cx="2133600" cy="98488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Chapter 3</a:t>
            </a:r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2000" dirty="0"/>
              <a:t>Fall 2020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57200"/>
            <a:ext cx="8128000" cy="609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657600" y="1143000"/>
            <a:ext cx="1906588" cy="64135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600"/>
              <a:t>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2209800"/>
            <a:ext cx="13480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3048000"/>
            <a:ext cx="7160935" cy="52322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 Function in support, transport, and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890838" y="5362575"/>
            <a:ext cx="33686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Stem Morphology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162800" y="198438"/>
            <a:ext cx="1981200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epidermis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6781800" y="533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91400" y="5715000"/>
            <a:ext cx="1427163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cortex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 flipV="1">
            <a:off x="7010400" y="52578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149725" y="3000375"/>
            <a:ext cx="849313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pith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36525" y="561975"/>
            <a:ext cx="1706563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vascular</a:t>
            </a:r>
          </a:p>
          <a:p>
            <a:r>
              <a:rPr lang="en-US"/>
              <a:t>cylinder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1752600" y="6858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1371600" y="1676400"/>
            <a:ext cx="381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5638800"/>
            <a:ext cx="73152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 the </a:t>
            </a:r>
            <a:r>
              <a:rPr lang="en-US" i="1" dirty="0" err="1"/>
              <a:t>eudicot</a:t>
            </a:r>
            <a:r>
              <a:rPr lang="en-US" dirty="0"/>
              <a:t> stem, vascular bundles </a:t>
            </a:r>
          </a:p>
          <a:p>
            <a:pPr algn="ctr"/>
            <a:r>
              <a:rPr lang="en-US" dirty="0"/>
              <a:t>are arranged in a ring.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305905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vascular bundle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3695700" y="1104900"/>
            <a:ext cx="76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 rot="5400000">
            <a:off x="1628651" y="1546925"/>
            <a:ext cx="634424" cy="386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</p:cNvCxnSpPr>
          <p:nvPr/>
        </p:nvCxnSpPr>
        <p:spPr>
          <a:xfrm rot="16200000" flipH="1">
            <a:off x="1742951" y="1819151"/>
            <a:ext cx="1091624" cy="299274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98488" y="5057775"/>
            <a:ext cx="7964487" cy="156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 the </a:t>
            </a:r>
            <a:r>
              <a:rPr lang="en-US" i="1"/>
              <a:t>monocot</a:t>
            </a:r>
            <a:r>
              <a:rPr lang="en-US"/>
              <a:t> stem, vascular bundles are </a:t>
            </a:r>
          </a:p>
          <a:p>
            <a:pPr algn="ctr"/>
            <a:r>
              <a:rPr lang="en-US"/>
              <a:t>scattered throughout the cortex.</a:t>
            </a:r>
          </a:p>
          <a:p>
            <a:pPr algn="ctr"/>
            <a:r>
              <a:rPr lang="en-US"/>
              <a:t>There is no pith.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"/>
            <a:ext cx="4679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60960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09800" y="1524000"/>
            <a:ext cx="914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28800" y="1290638"/>
            <a:ext cx="1065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stem</a:t>
            </a:r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>
            <a:off x="2819400" y="1676400"/>
            <a:ext cx="1828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2783C2-DF29-9F47-9910-BDEB2392E5C6}"/>
              </a:ext>
            </a:extLst>
          </p:cNvPr>
          <p:cNvSpPr/>
          <p:nvPr/>
        </p:nvSpPr>
        <p:spPr>
          <a:xfrm>
            <a:off x="2361406" y="6324600"/>
            <a:ext cx="3505994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85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35_05-ModifiedStems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3050"/>
            <a:ext cx="35480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5199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Types of Specialized Stems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85CE7-2B21-4349-A40C-4C8C8B8EA79F}"/>
              </a:ext>
            </a:extLst>
          </p:cNvPr>
          <p:cNvSpPr/>
          <p:nvPr/>
        </p:nvSpPr>
        <p:spPr>
          <a:xfrm>
            <a:off x="152400" y="6705600"/>
            <a:ext cx="3048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sparagus bu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4589463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Asparagus officinal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0"/>
            <a:ext cx="33035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rk-szparag-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343400"/>
            <a:ext cx="2139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425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Stems we eat: Asparagus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amboo 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590800"/>
            <a:ext cx="2084388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anned_Bamboo_Shoo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pic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0"/>
            <a:ext cx="4589463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50147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Stems we eat: bamboo shoots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690938" y="838200"/>
            <a:ext cx="194786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600"/>
              <a:t>Leaves</a:t>
            </a:r>
            <a:endParaRPr lang="en-US" sz="4400"/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602456" y="4114800"/>
            <a:ext cx="7924800" cy="95410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Font typeface="Arial"/>
              <a:buChar char="•"/>
            </a:pPr>
            <a:r>
              <a:rPr lang="en-US" sz="2800" dirty="0"/>
              <a:t> Are borne laterally on stems</a:t>
            </a:r>
          </a:p>
          <a:p>
            <a:pPr eaLnBrk="0" hangingPunct="0">
              <a:buFontTx/>
              <a:buChar char="•"/>
            </a:pPr>
            <a:r>
              <a:rPr lang="en-US" sz="2800" dirty="0"/>
              <a:t> Function in sun-gathering, cooling, and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08000"/>
            <a:ext cx="635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146425" y="223838"/>
            <a:ext cx="2827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Parts of a Leaf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5734050" y="4414838"/>
            <a:ext cx="117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blade</a:t>
            </a:r>
          </a:p>
        </p:txBody>
      </p:sp>
      <p:sp>
        <p:nvSpPr>
          <p:cNvPr id="53253" name="Line 7"/>
          <p:cNvSpPr>
            <a:spLocks noChangeShapeType="1"/>
          </p:cNvSpPr>
          <p:nvPr/>
        </p:nvSpPr>
        <p:spPr bwMode="auto">
          <a:xfrm flipH="1" flipV="1">
            <a:off x="5638800" y="3581400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3413125" y="4600575"/>
            <a:ext cx="138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petiole</a:t>
            </a:r>
          </a:p>
        </p:txBody>
      </p:sp>
      <p:sp>
        <p:nvSpPr>
          <p:cNvPr id="53255" name="Line 9"/>
          <p:cNvSpPr>
            <a:spLocks noChangeShapeType="1"/>
          </p:cNvSpPr>
          <p:nvPr/>
        </p:nvSpPr>
        <p:spPr bwMode="auto">
          <a:xfrm flipH="1" flipV="1">
            <a:off x="3581400" y="3810000"/>
            <a:ext cx="533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4191000" y="13716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 rot="1740280">
            <a:off x="3711575" y="1460500"/>
            <a:ext cx="323850" cy="181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Objectives:</a:t>
            </a:r>
          </a:p>
        </p:txBody>
      </p:sp>
      <p:sp>
        <p:nvSpPr>
          <p:cNvPr id="388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Introduce the concept of monocots and </a:t>
            </a:r>
            <a:r>
              <a:rPr lang="en-US" sz="2800" dirty="0" err="1">
                <a:ea typeface="ＭＳ Ｐゴシック" pitchFamily="-107" charset="-128"/>
                <a:cs typeface="ＭＳ Ｐゴシック" pitchFamily="-107" charset="-128"/>
              </a:rPr>
              <a:t>eudicots</a:t>
            </a:r>
            <a:endParaRPr lang="en-US" sz="2800" dirty="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Present the basic plant body plan</a:t>
            </a:r>
          </a:p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Introduce the four fundamental plant organs</a:t>
            </a:r>
          </a:p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Examine the anatomy of stems, leaves, and roots</a:t>
            </a:r>
          </a:p>
          <a:p>
            <a:pPr eaLnBrk="1" hangingPunct="1"/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Consider the botany of some familiar vegetables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08000"/>
            <a:ext cx="635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223838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The place where a leaf attaches to the stem is </a:t>
            </a:r>
          </a:p>
          <a:p>
            <a:pPr algn="ctr"/>
            <a:r>
              <a:rPr lang="en-US" sz="2800" dirty="0"/>
              <a:t>called a </a:t>
            </a:r>
            <a:r>
              <a:rPr lang="en-US" sz="2800" b="1" i="1" dirty="0"/>
              <a:t>node</a:t>
            </a:r>
            <a:endParaRPr lang="en-US" sz="2800" dirty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734050" y="4414838"/>
            <a:ext cx="117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blade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3413125" y="4600575"/>
            <a:ext cx="138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petiole</a:t>
            </a:r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 flipH="1" flipV="1">
            <a:off x="3581400" y="3810000"/>
            <a:ext cx="533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4191000" y="1371600"/>
            <a:ext cx="990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 rot="1740280">
            <a:off x="3711575" y="1460500"/>
            <a:ext cx="323850" cy="181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609600" y="3500438"/>
            <a:ext cx="108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node</a:t>
            </a:r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 flipV="1">
            <a:off x="1676400" y="3733800"/>
            <a:ext cx="1219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3489325" y="1552575"/>
            <a:ext cx="223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axillary bud</a:t>
            </a:r>
          </a:p>
        </p:txBody>
      </p:sp>
      <p:sp>
        <p:nvSpPr>
          <p:cNvPr id="55308" name="Line 14"/>
          <p:cNvSpPr>
            <a:spLocks noChangeShapeType="1"/>
          </p:cNvSpPr>
          <p:nvPr/>
        </p:nvSpPr>
        <p:spPr bwMode="auto">
          <a:xfrm flipH="1" flipV="1">
            <a:off x="3581400" y="3810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Line 15"/>
          <p:cNvSpPr>
            <a:spLocks noChangeShapeType="1"/>
          </p:cNvSpPr>
          <p:nvPr/>
        </p:nvSpPr>
        <p:spPr bwMode="auto">
          <a:xfrm flipH="1" flipV="1">
            <a:off x="5486400" y="37338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Line 16"/>
          <p:cNvSpPr>
            <a:spLocks noChangeShapeType="1"/>
          </p:cNvSpPr>
          <p:nvPr/>
        </p:nvSpPr>
        <p:spPr bwMode="auto">
          <a:xfrm flipH="1">
            <a:off x="3429000" y="2133600"/>
            <a:ext cx="381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</p:spPr>
        <p:txBody>
          <a:bodyPr lIns="91435" tIns="45718" rIns="91435" bIns="45718" anchor="t"/>
          <a:lstStyle/>
          <a:p>
            <a:pPr eaLnBrk="1" hangingPunct="1">
              <a:tabLst>
                <a:tab pos="1028700" algn="l"/>
              </a:tabLst>
            </a:pPr>
            <a:r>
              <a:rPr lang="en-US" sz="1800">
                <a:solidFill>
                  <a:schemeClr val="tx1"/>
                </a:solidFill>
                <a:ea typeface="Times" pitchFamily="-107" charset="0"/>
                <a:cs typeface="Times" pitchFamily="-107" charset="0"/>
              </a:rPr>
              <a:t>Figure 35.5  Simple versus compound leaves</a:t>
            </a:r>
            <a:br>
              <a:rPr lang="en-US" sz="1800">
                <a:solidFill>
                  <a:schemeClr val="tx1"/>
                </a:solidFill>
                <a:ea typeface="Times" pitchFamily="-107" charset="0"/>
                <a:cs typeface="Times" pitchFamily="-107" charset="0"/>
              </a:rPr>
            </a:br>
            <a:endParaRPr lang="en-US">
              <a:solidFill>
                <a:schemeClr val="tx1"/>
              </a:solidFill>
              <a:ea typeface="Times" pitchFamily="-107" charset="0"/>
              <a:cs typeface="Times" pitchFamily="-107" charset="0"/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44663"/>
            <a:ext cx="89916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A442C-750B-C844-AB45-BC94BF836B57}"/>
              </a:ext>
            </a:extLst>
          </p:cNvPr>
          <p:cNvSpPr/>
          <p:nvPr/>
        </p:nvSpPr>
        <p:spPr>
          <a:xfrm>
            <a:off x="152400" y="47244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2378585" y="476250"/>
            <a:ext cx="4418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0" algn="ctr" eaLnBrk="0" hangingPunct="0"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Eudicots: reticulate venation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C5CCC-61D5-A74E-A40B-A3433D51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44151" y="468923"/>
            <a:ext cx="3855697" cy="685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2285084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F459B-0951-C545-8A79-D5756D30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4" y="2743199"/>
            <a:ext cx="7740991" cy="2695331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639E7666-3B8B-4B4E-8479-0EB507C6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818" y="838200"/>
            <a:ext cx="4266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0" algn="ctr" eaLnBrk="0" hangingPunct="0"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Monocots: parallel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F7828-E453-5D4A-A3F1-30DCF8015FC1}"/>
              </a:ext>
            </a:extLst>
          </p:cNvPr>
          <p:cNvSpPr txBox="1"/>
          <p:nvPr/>
        </p:nvSpPr>
        <p:spPr>
          <a:xfrm>
            <a:off x="4571998" y="6100396"/>
            <a:ext cx="426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water droplets beading up on a banana leaf</a:t>
            </a:r>
          </a:p>
        </p:txBody>
      </p:sp>
    </p:spTree>
    <p:extLst>
      <p:ext uri="{BB962C8B-B14F-4D97-AF65-F5344CB8AC3E}">
        <p14:creationId xmlns:p14="http://schemas.microsoft.com/office/powerpoint/2010/main" val="57334346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45"/>
            <a:ext cx="8229600" cy="1178815"/>
          </a:xfrm>
        </p:spPr>
        <p:txBody>
          <a:bodyPr>
            <a:normAutofit/>
          </a:bodyPr>
          <a:lstStyle/>
          <a:p>
            <a:r>
              <a:rPr lang="en-US" sz="3200" dirty="0"/>
              <a:t>Carnivorous plants have </a:t>
            </a:r>
            <a:r>
              <a:rPr lang="en-US" sz="3200" i="1" dirty="0"/>
              <a:t>modified leaves</a:t>
            </a:r>
            <a:r>
              <a:rPr lang="en-US" sz="3200" dirty="0"/>
              <a:t> that trap insects</a:t>
            </a:r>
          </a:p>
        </p:txBody>
      </p:sp>
      <p:sp>
        <p:nvSpPr>
          <p:cNvPr id="3" name="Rectangle 3" descr="lev24220_bx0302"/>
          <p:cNvSpPr>
            <a:spLocks noGrp="1" noChangeAspect="1" noChangeArrowheads="1"/>
          </p:cNvSpPr>
          <p:nvPr isPhoto="1"/>
        </p:nvSpPr>
        <p:spPr bwMode="auto">
          <a:xfrm>
            <a:off x="0" y="1371600"/>
            <a:ext cx="5103813" cy="548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5707111" y="2814036"/>
            <a:ext cx="3007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Venus flytrap </a:t>
            </a:r>
          </a:p>
          <a:p>
            <a:r>
              <a:rPr lang="en-US" sz="2400" dirty="0"/>
              <a:t>(</a:t>
            </a:r>
            <a:r>
              <a:rPr lang="en-US" sz="2400" i="1" dirty="0" err="1"/>
              <a:t>Dionaea</a:t>
            </a:r>
            <a:r>
              <a:rPr lang="en-US" sz="2400" i="1" dirty="0"/>
              <a:t> </a:t>
            </a:r>
            <a:r>
              <a:rPr lang="en-US" sz="2400" i="1" dirty="0" err="1"/>
              <a:t>muscipula</a:t>
            </a:r>
            <a:r>
              <a:rPr lang="en-US" sz="24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6811" y="6319169"/>
            <a:ext cx="334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Sundew (</a:t>
            </a:r>
            <a:r>
              <a:rPr lang="en-US" sz="2400" i="1" dirty="0" err="1"/>
              <a:t>Drosera</a:t>
            </a:r>
            <a:r>
              <a:rPr lang="en-US" sz="2400" dirty="0"/>
              <a:t> spp.)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379" y="4407210"/>
            <a:ext cx="254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Pitcher plant </a:t>
            </a:r>
          </a:p>
          <a:p>
            <a:r>
              <a:rPr lang="en-US" sz="2400" dirty="0"/>
              <a:t>(</a:t>
            </a:r>
            <a:r>
              <a:rPr lang="en-US" sz="2400" i="1" dirty="0"/>
              <a:t>Nepenthes</a:t>
            </a:r>
            <a:r>
              <a:rPr lang="en-US" sz="2400" dirty="0"/>
              <a:t> spp.)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99455" y="2998702"/>
            <a:ext cx="4207656" cy="673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1"/>
          </p:cNvCxnSpPr>
          <p:nvPr/>
        </p:nvCxnSpPr>
        <p:spPr>
          <a:xfrm>
            <a:off x="941450" y="5996809"/>
            <a:ext cx="4345361" cy="553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8344" y="4623488"/>
            <a:ext cx="110103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22469" y="2034833"/>
            <a:ext cx="1621254" cy="443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07303" y="1850167"/>
            <a:ext cx="2545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Pitcher plant </a:t>
            </a:r>
          </a:p>
          <a:p>
            <a:r>
              <a:rPr lang="en-US" sz="2400" dirty="0"/>
              <a:t>(</a:t>
            </a:r>
            <a:r>
              <a:rPr lang="en-US" sz="2400" i="1" dirty="0" err="1"/>
              <a:t>Sarracenia</a:t>
            </a:r>
            <a:r>
              <a:rPr lang="en-US" sz="2400" i="1" dirty="0"/>
              <a:t> </a:t>
            </a:r>
            <a:r>
              <a:rPr lang="en-US" sz="2400" dirty="0"/>
              <a:t>spp.) </a:t>
            </a:r>
          </a:p>
        </p:txBody>
      </p:sp>
    </p:spTree>
    <p:extLst>
      <p:ext uri="{BB962C8B-B14F-4D97-AF65-F5344CB8AC3E}">
        <p14:creationId xmlns:p14="http://schemas.microsoft.com/office/powerpoint/2010/main" val="22001998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35_18-LeafAnatomy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6038"/>
            <a:ext cx="9067800" cy="5541962"/>
          </a:xfrm>
          <a:prstGeom prst="rect">
            <a:avLst/>
          </a:prstGeom>
          <a:solidFill>
            <a:srgbClr val="FFDFFF"/>
          </a:solidFill>
          <a:ln w="9525">
            <a:noFill/>
            <a:miter lim="800000"/>
            <a:headEnd/>
            <a:tailEnd/>
          </a:ln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669925" y="257175"/>
            <a:ext cx="269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Leaf Anatomy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3733800"/>
            <a:ext cx="1091314" cy="461665"/>
          </a:xfrm>
          <a:prstGeom prst="rect">
            <a:avLst/>
          </a:prstGeom>
          <a:solidFill>
            <a:srgbClr val="E7D6A3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Palisade</a:t>
            </a:r>
          </a:p>
          <a:p>
            <a:r>
              <a:rPr lang="en-US" sz="1200" b="1" dirty="0"/>
              <a:t>parenchyma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4648200"/>
            <a:ext cx="1091314" cy="461665"/>
          </a:xfrm>
          <a:prstGeom prst="rect">
            <a:avLst/>
          </a:prstGeom>
          <a:solidFill>
            <a:srgbClr val="E7D6A3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Spongy</a:t>
            </a:r>
          </a:p>
          <a:p>
            <a:r>
              <a:rPr lang="en-US" sz="1200" b="1" dirty="0"/>
              <a:t>parenchyma</a:t>
            </a:r>
          </a:p>
        </p:txBody>
      </p:sp>
      <p:sp>
        <p:nvSpPr>
          <p:cNvPr id="7" name="Rectangle 6"/>
          <p:cNvSpPr/>
          <p:nvPr/>
        </p:nvSpPr>
        <p:spPr>
          <a:xfrm rot="20556539">
            <a:off x="4583655" y="2725774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27432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6096000"/>
            <a:ext cx="1108146" cy="461665"/>
          </a:xfrm>
          <a:prstGeom prst="rect">
            <a:avLst/>
          </a:prstGeom>
          <a:solidFill>
            <a:srgbClr val="A5F3FF"/>
          </a:solidFill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Stomate</a:t>
            </a:r>
            <a:r>
              <a:rPr lang="en-US" sz="1200" b="1" dirty="0">
                <a:solidFill>
                  <a:srgbClr val="000000"/>
                </a:solidFill>
              </a:rPr>
              <a:t> and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guard cells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52400"/>
            <a:ext cx="3772845" cy="30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900113"/>
            <a:ext cx="6351587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983038" y="95250"/>
            <a:ext cx="118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Stomate</a:t>
            </a:r>
            <a:endParaRPr lang="en-US" sz="160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Edible leaves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95600"/>
            <a:ext cx="7772400" cy="1752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Lettuce, chard, kale, spinach (blades)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Celery (petioles)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Fiddleheads (immature leaves)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2088">
            <a:off x="6374870" y="425493"/>
            <a:ext cx="2902459" cy="1981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ddlehea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iddleheads in d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6463"/>
            <a:ext cx="5016361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atteuccia struthiopteris BotKA F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35_03RootHairsAndTip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371600"/>
            <a:ext cx="3878262" cy="534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Roots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57200" y="1828800"/>
            <a:ext cx="45720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b="1" dirty="0"/>
              <a:t>anchor</a:t>
            </a:r>
            <a:r>
              <a:rPr lang="en-US" sz="2600" dirty="0"/>
              <a:t> a plant in the soil</a:t>
            </a:r>
            <a:endParaRPr lang="en-US" sz="2600" b="1" dirty="0"/>
          </a:p>
          <a:p>
            <a:pPr marL="342900" indent="-342900">
              <a:buFont typeface="Arial"/>
              <a:buChar char="•"/>
            </a:pPr>
            <a:r>
              <a:rPr lang="en-US" sz="2600" b="1" dirty="0"/>
              <a:t>absorb</a:t>
            </a:r>
            <a:r>
              <a:rPr lang="en-US" sz="2600" dirty="0"/>
              <a:t> minerals and water</a:t>
            </a:r>
          </a:p>
          <a:p>
            <a:pPr marL="342900" indent="-342900">
              <a:buFont typeface="Arial"/>
              <a:buChar char="•"/>
            </a:pPr>
            <a:r>
              <a:rPr lang="en-US" sz="2600" b="1" dirty="0"/>
              <a:t>store</a:t>
            </a:r>
            <a:r>
              <a:rPr lang="en-US" sz="2600" dirty="0"/>
              <a:t> carbohydrates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43000" y="4114800"/>
            <a:ext cx="3429000" cy="1200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/>
              <a:t>Root hairs </a:t>
            </a:r>
            <a:r>
              <a:rPr lang="en-US" sz="2400" dirty="0"/>
              <a:t>increase absorption of water and minerals</a:t>
            </a:r>
          </a:p>
        </p:txBody>
      </p:sp>
      <p:sp>
        <p:nvSpPr>
          <p:cNvPr id="8201" name="AutoShape 9"/>
          <p:cNvSpPr>
            <a:spLocks/>
          </p:cNvSpPr>
          <p:nvPr/>
        </p:nvSpPr>
        <p:spPr bwMode="auto">
          <a:xfrm>
            <a:off x="4800600" y="3657600"/>
            <a:ext cx="533400" cy="2133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858000" y="6172200"/>
            <a:ext cx="1884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Radish seedling</a:t>
            </a:r>
          </a:p>
        </p:txBody>
      </p:sp>
    </p:spTree>
    <p:extLst>
      <p:ext uri="{BB962C8B-B14F-4D97-AF65-F5344CB8AC3E}">
        <p14:creationId xmlns:p14="http://schemas.microsoft.com/office/powerpoint/2010/main" val="2526100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nimBg="1"/>
      <p:bldP spid="8200" grpId="0" animBg="1"/>
      <p:bldP spid="82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254375" y="1290638"/>
            <a:ext cx="17748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PLANTS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724400" y="2738438"/>
            <a:ext cx="3017838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flowering plants</a:t>
            </a:r>
          </a:p>
          <a:p>
            <a:endParaRPr lang="en-US" dirty="0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H="1">
            <a:off x="3048000" y="2209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4953000" y="2133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4038600" y="4795838"/>
            <a:ext cx="195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monocots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6248400" y="4800600"/>
            <a:ext cx="1713129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eudicots</a:t>
            </a:r>
            <a:endParaRPr lang="en-US" dirty="0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4876800" y="4114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7010400" y="4038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14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819400"/>
            <a:ext cx="10160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648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4884" y="4556567"/>
            <a:ext cx="17145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9028329" y="4495800"/>
            <a:ext cx="838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1266825" y="28575"/>
            <a:ext cx="6643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Plant Classification - a place to start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3400" y="2057400"/>
            <a:ext cx="1943100" cy="1943100"/>
          </a:xfrm>
          <a:prstGeom prst="rect">
            <a:avLst/>
          </a:prstGeom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252538" y="2738438"/>
            <a:ext cx="2633662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non-flowering</a:t>
            </a:r>
          </a:p>
          <a:p>
            <a:pPr algn="ctr"/>
            <a:r>
              <a:rPr lang="en-US" dirty="0"/>
              <a:t>plants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050925" y="790575"/>
            <a:ext cx="19462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epidermis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685800" y="1066800"/>
            <a:ext cx="304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812925" y="3381375"/>
            <a:ext cx="129063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cortex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213225" y="5133975"/>
            <a:ext cx="321151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vascular cylinder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 flipV="1">
            <a:off x="5105400" y="3733800"/>
            <a:ext cx="685800" cy="1371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792663" y="1781175"/>
            <a:ext cx="2308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endodermis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5943600" y="24384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2490596" y="6048375"/>
            <a:ext cx="4951796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eudicot</a:t>
            </a:r>
            <a:r>
              <a:rPr lang="en-US" dirty="0"/>
              <a:t> root, cross section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791200" y="4191000"/>
            <a:ext cx="990600" cy="914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0" y="-57150"/>
            <a:ext cx="10160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115946" y="5972175"/>
            <a:ext cx="4951796" cy="584776"/>
          </a:xfrm>
          <a:prstGeom prst="rect">
            <a:avLst/>
          </a:prstGeom>
          <a:solidFill>
            <a:schemeClr val="bg1"/>
          </a:solidFill>
          <a:ln w="9525">
            <a:solidFill>
              <a:srgbClr val="B01113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eudicot</a:t>
            </a:r>
            <a:r>
              <a:rPr lang="en-US" dirty="0"/>
              <a:t> root, cross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667000"/>
            <a:ext cx="1792829" cy="461665"/>
          </a:xfrm>
          <a:prstGeom prst="rect">
            <a:avLst/>
          </a:prstGeom>
          <a:solidFill>
            <a:schemeClr val="bg1"/>
          </a:solidFill>
          <a:ln>
            <a:solidFill>
              <a:srgbClr val="920D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endodermis</a:t>
            </a:r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rot="10800000" flipV="1">
            <a:off x="6096000" y="2897832"/>
            <a:ext cx="304800" cy="73967"/>
          </a:xfrm>
          <a:prstGeom prst="line">
            <a:avLst/>
          </a:prstGeom>
          <a:ln w="38100">
            <a:solidFill>
              <a:srgbClr val="920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ono_ro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71628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543800" y="914400"/>
            <a:ext cx="1066800" cy="541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62000" y="5791200"/>
            <a:ext cx="71628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014538" y="485775"/>
            <a:ext cx="515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monocot root, cross section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6918325" y="1400175"/>
            <a:ext cx="19462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epidermis</a:t>
            </a: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H="1">
            <a:off x="6324600" y="17526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7146925" y="3228975"/>
            <a:ext cx="129063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cortex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6096000" y="3581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88925" y="1628775"/>
            <a:ext cx="2308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endodermis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2438400" y="1905000"/>
            <a:ext cx="1295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0" y="3424238"/>
            <a:ext cx="32115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vascular cylinder</a:t>
            </a: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V="1">
            <a:off x="3048000" y="28194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3048000" y="3733800"/>
            <a:ext cx="1143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994525" y="4219575"/>
            <a:ext cx="839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pith</a:t>
            </a: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 flipV="1">
            <a:off x="4495800" y="3581400"/>
            <a:ext cx="2438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000375" y="874713"/>
            <a:ext cx="3144838" cy="771525"/>
          </a:xfrm>
          <a:prstGeom prst="rect">
            <a:avLst/>
          </a:prstGeom>
          <a:solidFill>
            <a:schemeClr val="bg1"/>
          </a:solidFill>
          <a:ln w="9525">
            <a:solidFill>
              <a:srgbClr val="E30008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/>
              <a:t>Edible roots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arro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1000"/>
            <a:ext cx="34480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 descr="boley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3586163" cy="469741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02403" name="Picture 4" descr="QueenAnnes_hand_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362200"/>
            <a:ext cx="3606800" cy="33797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171593" y="5802313"/>
            <a:ext cx="46987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i="1" dirty="0" err="1">
                <a:ea typeface="ＭＳ Ｐゴシック" pitchFamily="-107" charset="-128"/>
                <a:cs typeface="ＭＳ Ｐゴシック" pitchFamily="-107" charset="-128"/>
              </a:rPr>
              <a:t>Daucus</a:t>
            </a:r>
            <a:r>
              <a:rPr lang="en-US" sz="2400" i="1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400" i="1" dirty="0" err="1">
                <a:ea typeface="ＭＳ Ｐゴシック" pitchFamily="-107" charset="-128"/>
                <a:cs typeface="ＭＳ Ｐゴシック" pitchFamily="-107" charset="-128"/>
              </a:rPr>
              <a:t>carota</a:t>
            </a:r>
            <a:endParaRPr lang="en-US" sz="2400" dirty="0">
              <a:ea typeface="ＭＳ Ｐゴシック" pitchFamily="-107" charset="-128"/>
              <a:cs typeface="ＭＳ Ｐゴシック" pitchFamily="-107" charset="-128"/>
            </a:endParaRPr>
          </a:p>
          <a:p>
            <a:pPr algn="ctr" eaLnBrk="0" hangingPunct="0"/>
            <a:r>
              <a:rPr lang="en-US" sz="2400" dirty="0">
                <a:ea typeface="ＭＳ Ｐゴシック" pitchFamily="-107" charset="-128"/>
                <a:cs typeface="ＭＳ Ｐゴシック" pitchFamily="-107" charset="-128"/>
              </a:rPr>
              <a:t>Queen Anne’s lace, or wild carrot</a:t>
            </a:r>
          </a:p>
        </p:txBody>
      </p:sp>
      <p:pic>
        <p:nvPicPr>
          <p:cNvPr id="346118" name="Picture 6" descr="Lt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838200"/>
            <a:ext cx="2198688" cy="1454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06" name="Picture 7" descr="QueenAnnesLaceRoot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33400"/>
            <a:ext cx="2009775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4679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609600"/>
            <a:ext cx="9144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0" y="685800"/>
            <a:ext cx="685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1" y="5334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Helvetica Neue" pitchFamily="-107" charset="0"/>
              </a:rPr>
              <a:t>Reproductive</a:t>
            </a: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Helvetica Neue" pitchFamily="-107" charset="0"/>
              </a:rPr>
              <a:t>Body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248400" y="2209800"/>
            <a:ext cx="685800" cy="3657600"/>
          </a:xfrm>
          <a:prstGeom prst="rect">
            <a:avLst/>
          </a:prstGeom>
          <a:noFill/>
          <a:ln w="28575">
            <a:solidFill>
              <a:srgbClr val="00804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070725" y="3667125"/>
            <a:ext cx="13721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8040"/>
                </a:solidFill>
                <a:latin typeface="Helvetica Neue" pitchFamily="-107" charset="0"/>
              </a:rPr>
              <a:t>Vegetative </a:t>
            </a:r>
          </a:p>
          <a:p>
            <a:pPr eaLnBrk="0" hangingPunct="0"/>
            <a:r>
              <a:rPr lang="en-US" sz="2000" dirty="0">
                <a:solidFill>
                  <a:srgbClr val="008040"/>
                </a:solidFill>
                <a:latin typeface="Helvetica Neue" pitchFamily="-107" charset="0"/>
              </a:rPr>
              <a:t>Body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F1F9E-0137-1E42-81E7-0AA3A721FE67}"/>
              </a:ext>
            </a:extLst>
          </p:cNvPr>
          <p:cNvSpPr/>
          <p:nvPr/>
        </p:nvSpPr>
        <p:spPr>
          <a:xfrm>
            <a:off x="0" y="657422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900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71" name="Picture 27" descr="30_13nMonocotsEudico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3576"/>
            <a:ext cx="4432300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74173" name="Text Box 29"/>
          <p:cNvSpPr txBox="1">
            <a:spLocks noChangeArrowheads="1"/>
          </p:cNvSpPr>
          <p:nvPr/>
        </p:nvSpPr>
        <p:spPr bwMode="auto">
          <a:xfrm>
            <a:off x="381000" y="228600"/>
            <a:ext cx="1552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000" b="1" dirty="0">
                <a:ea typeface="ヒラギノ角ゴ Pro W3" charset="0"/>
                <a:cs typeface="ヒラギノ角ゴ Pro W3" charset="0"/>
              </a:rPr>
              <a:t>Monocot</a:t>
            </a:r>
            <a:br>
              <a:rPr kumimoji="0" lang="en-US" sz="2000" b="1" dirty="0">
                <a:ea typeface="ヒラギノ角ゴ Pro W3" charset="0"/>
                <a:cs typeface="ヒラギノ角ゴ Pro W3" charset="0"/>
              </a:rPr>
            </a:br>
            <a:r>
              <a:rPr kumimoji="0" lang="en-US" sz="2000" b="1" dirty="0">
                <a:ea typeface="ヒラギノ角ゴ Pro W3" charset="0"/>
                <a:cs typeface="ヒラギノ角ゴ Pro W3" charset="0"/>
              </a:rPr>
              <a:t>Characteristics</a:t>
            </a:r>
          </a:p>
        </p:txBody>
      </p:sp>
      <p:sp>
        <p:nvSpPr>
          <p:cNvPr id="774174" name="Text Box 30"/>
          <p:cNvSpPr txBox="1">
            <a:spLocks noChangeArrowheads="1"/>
          </p:cNvSpPr>
          <p:nvPr/>
        </p:nvSpPr>
        <p:spPr bwMode="auto">
          <a:xfrm>
            <a:off x="2855913" y="261526"/>
            <a:ext cx="1419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000" b="1" dirty="0" err="1">
                <a:ea typeface="ヒラギノ角ゴ Pro W3" charset="0"/>
                <a:cs typeface="ヒラギノ角ゴ Pro W3" charset="0"/>
              </a:rPr>
              <a:t>Eudicot</a:t>
            </a:r>
            <a:br>
              <a:rPr kumimoji="0" lang="en-US" b="1" dirty="0">
                <a:ea typeface="ヒラギノ角ゴ Pro W3" charset="0"/>
                <a:cs typeface="ヒラギノ角ゴ Pro W3" charset="0"/>
              </a:rPr>
            </a:br>
            <a:r>
              <a:rPr kumimoji="0" lang="en-US" sz="2000" b="1" dirty="0">
                <a:ea typeface="ヒラギノ角ゴ Pro W3" charset="0"/>
                <a:cs typeface="ヒラギノ角ゴ Pro W3" charset="0"/>
              </a:rPr>
              <a:t>Characteristics</a:t>
            </a:r>
          </a:p>
        </p:txBody>
      </p:sp>
      <p:sp>
        <p:nvSpPr>
          <p:cNvPr id="774175" name="Text Box 31"/>
          <p:cNvSpPr txBox="1">
            <a:spLocks noChangeArrowheads="1"/>
          </p:cNvSpPr>
          <p:nvPr/>
        </p:nvSpPr>
        <p:spPr bwMode="auto">
          <a:xfrm>
            <a:off x="2778125" y="5828888"/>
            <a:ext cx="16795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Vascular tissue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usually arranged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in ring</a:t>
            </a:r>
          </a:p>
        </p:txBody>
      </p:sp>
      <p:sp>
        <p:nvSpPr>
          <p:cNvPr id="774176" name="Text Box 32"/>
          <p:cNvSpPr txBox="1">
            <a:spLocks noChangeArrowheads="1"/>
          </p:cNvSpPr>
          <p:nvPr/>
        </p:nvSpPr>
        <p:spPr bwMode="auto">
          <a:xfrm>
            <a:off x="328613" y="3963576"/>
            <a:ext cx="14763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Veins usually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parallel</a:t>
            </a:r>
          </a:p>
        </p:txBody>
      </p:sp>
      <p:sp>
        <p:nvSpPr>
          <p:cNvPr id="774177" name="Text Box 33"/>
          <p:cNvSpPr txBox="1">
            <a:spLocks noChangeArrowheads="1"/>
          </p:cNvSpPr>
          <p:nvPr/>
        </p:nvSpPr>
        <p:spPr bwMode="auto">
          <a:xfrm>
            <a:off x="327025" y="6022563"/>
            <a:ext cx="1463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Vascular tissue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scattered</a:t>
            </a:r>
          </a:p>
        </p:txBody>
      </p:sp>
      <p:sp>
        <p:nvSpPr>
          <p:cNvPr id="774178" name="Text Box 34"/>
          <p:cNvSpPr txBox="1">
            <a:spLocks noChangeArrowheads="1"/>
          </p:cNvSpPr>
          <p:nvPr/>
        </p:nvSpPr>
        <p:spPr bwMode="auto">
          <a:xfrm>
            <a:off x="1782763" y="2687226"/>
            <a:ext cx="11334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Leaf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venation</a:t>
            </a:r>
          </a:p>
        </p:txBody>
      </p:sp>
      <p:sp>
        <p:nvSpPr>
          <p:cNvPr id="774179" name="Text Box 35"/>
          <p:cNvSpPr txBox="1">
            <a:spLocks noChangeArrowheads="1"/>
          </p:cNvSpPr>
          <p:nvPr/>
        </p:nvSpPr>
        <p:spPr bwMode="auto">
          <a:xfrm>
            <a:off x="385763" y="1982376"/>
            <a:ext cx="13557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One cotyledon</a:t>
            </a:r>
          </a:p>
        </p:txBody>
      </p:sp>
      <p:sp>
        <p:nvSpPr>
          <p:cNvPr id="774180" name="Text Box 36"/>
          <p:cNvSpPr txBox="1">
            <a:spLocks noChangeArrowheads="1"/>
          </p:cNvSpPr>
          <p:nvPr/>
        </p:nvSpPr>
        <p:spPr bwMode="auto">
          <a:xfrm>
            <a:off x="1884363" y="1201326"/>
            <a:ext cx="9493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Embryos</a:t>
            </a:r>
          </a:p>
        </p:txBody>
      </p:sp>
      <p:sp>
        <p:nvSpPr>
          <p:cNvPr id="774181" name="Text Box 37"/>
          <p:cNvSpPr txBox="1">
            <a:spLocks noChangeArrowheads="1"/>
          </p:cNvSpPr>
          <p:nvPr/>
        </p:nvSpPr>
        <p:spPr bwMode="auto">
          <a:xfrm>
            <a:off x="2849563" y="1976026"/>
            <a:ext cx="15208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Two cotyledons</a:t>
            </a:r>
          </a:p>
        </p:txBody>
      </p:sp>
      <p:sp>
        <p:nvSpPr>
          <p:cNvPr id="774182" name="Text Box 38"/>
          <p:cNvSpPr txBox="1">
            <a:spLocks noChangeArrowheads="1"/>
          </p:cNvSpPr>
          <p:nvPr/>
        </p:nvSpPr>
        <p:spPr bwMode="auto">
          <a:xfrm>
            <a:off x="1973263" y="4941476"/>
            <a:ext cx="765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Stems</a:t>
            </a:r>
          </a:p>
        </p:txBody>
      </p:sp>
      <p:sp>
        <p:nvSpPr>
          <p:cNvPr id="774183" name="Line 39"/>
          <p:cNvSpPr>
            <a:spLocks noChangeShapeType="1"/>
          </p:cNvSpPr>
          <p:nvPr/>
        </p:nvSpPr>
        <p:spPr bwMode="auto">
          <a:xfrm flipV="1">
            <a:off x="712788" y="1414051"/>
            <a:ext cx="409575" cy="60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74184" name="Line 40"/>
          <p:cNvSpPr>
            <a:spLocks noChangeShapeType="1"/>
          </p:cNvSpPr>
          <p:nvPr/>
        </p:nvSpPr>
        <p:spPr bwMode="auto">
          <a:xfrm flipV="1">
            <a:off x="3448050" y="1263238"/>
            <a:ext cx="239713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74185" name="Line 41"/>
          <p:cNvSpPr>
            <a:spLocks noChangeShapeType="1"/>
          </p:cNvSpPr>
          <p:nvPr/>
        </p:nvSpPr>
        <p:spPr bwMode="auto">
          <a:xfrm flipV="1">
            <a:off x="3452813" y="1320388"/>
            <a:ext cx="304800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74186" name="Text Box 42"/>
          <p:cNvSpPr txBox="1">
            <a:spLocks noChangeArrowheads="1"/>
          </p:cNvSpPr>
          <p:nvPr/>
        </p:nvSpPr>
        <p:spPr bwMode="auto">
          <a:xfrm>
            <a:off x="2874963" y="3963576"/>
            <a:ext cx="14763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Veins usually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netlike</a:t>
            </a:r>
          </a:p>
        </p:txBody>
      </p:sp>
      <p:pic>
        <p:nvPicPr>
          <p:cNvPr id="18" name="Picture 27" descr="30_13oMonocotsEudicots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53576"/>
            <a:ext cx="4114800" cy="658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610351" y="1182276"/>
            <a:ext cx="5175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Roots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6578601" y="3211101"/>
            <a:ext cx="58737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Pollen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149851" y="2179226"/>
            <a:ext cx="1031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Root system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usually fibrous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(no main root)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7361238" y="3938176"/>
            <a:ext cx="1330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Pollen grain with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three openings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106988" y="3919126"/>
            <a:ext cx="1114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Pollen grain with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one opening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5040313" y="5768563"/>
            <a:ext cx="125095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Floral organs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usually in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multiples of three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6499226" y="4944651"/>
            <a:ext cx="752475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Flowers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7256463" y="5768563"/>
            <a:ext cx="15636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Floral organs usually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in multiples of 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four or five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4857751" y="274226"/>
            <a:ext cx="1552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000" b="1" dirty="0">
                <a:ea typeface="ヒラギノ角ゴ Pro W3" charset="0"/>
                <a:cs typeface="ヒラギノ角ゴ Pro W3" charset="0"/>
              </a:rPr>
              <a:t>Monocot</a:t>
            </a:r>
            <a:br>
              <a:rPr kumimoji="0" lang="en-US" b="1" dirty="0">
                <a:ea typeface="ヒラギノ角ゴ Pro W3" charset="0"/>
                <a:cs typeface="ヒラギノ角ゴ Pro W3" charset="0"/>
              </a:rPr>
            </a:br>
            <a:r>
              <a:rPr kumimoji="0" lang="en-US" sz="2000" b="1" dirty="0">
                <a:ea typeface="ヒラギノ角ゴ Pro W3" charset="0"/>
                <a:cs typeface="ヒラギノ角ゴ Pro W3" charset="0"/>
              </a:rPr>
              <a:t>Characteristics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270751" y="280576"/>
            <a:ext cx="1419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2000" b="1" dirty="0" err="1">
                <a:ea typeface="ヒラギノ角ゴ Pro W3" charset="0"/>
                <a:cs typeface="ヒラギノ角ゴ Pro W3" charset="0"/>
              </a:rPr>
              <a:t>Eudicot</a:t>
            </a:r>
            <a:br>
              <a:rPr kumimoji="0" lang="en-US" b="1" dirty="0">
                <a:ea typeface="ヒラギノ角ゴ Pro W3" charset="0"/>
                <a:cs typeface="ヒラギノ角ゴ Pro W3" charset="0"/>
              </a:rPr>
            </a:br>
            <a:r>
              <a:rPr kumimoji="0" lang="en-US" sz="2000" b="1" dirty="0">
                <a:ea typeface="ヒラギノ角ゴ Pro W3" charset="0"/>
                <a:cs typeface="ヒラギノ角ゴ Pro W3" charset="0"/>
              </a:rPr>
              <a:t>Characteristics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7232651" y="2166526"/>
            <a:ext cx="1539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554489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kumimoji="0" lang="en-US" sz="1400" b="1">
                <a:ea typeface="ヒラギノ角ゴ Pro W3" charset="0"/>
                <a:cs typeface="ヒラギノ角ゴ Pro W3" charset="0"/>
              </a:rPr>
              <a:t>Taproot (main root)</a:t>
            </a:r>
            <a:br>
              <a:rPr kumimoji="0" lang="en-US" sz="1400" b="1">
                <a:ea typeface="ヒラギノ角ゴ Pro W3" charset="0"/>
                <a:cs typeface="ヒラギノ角ゴ Pro W3" charset="0"/>
              </a:rPr>
            </a:br>
            <a:r>
              <a:rPr kumimoji="0" lang="en-US" sz="1400" b="1">
                <a:ea typeface="ヒラギノ角ゴ Pro W3" charset="0"/>
                <a:cs typeface="ヒラギノ角ゴ Pro W3" charset="0"/>
              </a:rPr>
              <a:t>usually present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600" y="2286000"/>
            <a:ext cx="4267200" cy="22098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57751" y="4405534"/>
            <a:ext cx="4038600" cy="21336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1FEB4A-62F4-D942-890D-5A584A0B65B6}"/>
              </a:ext>
            </a:extLst>
          </p:cNvPr>
          <p:cNvSpPr/>
          <p:nvPr/>
        </p:nvSpPr>
        <p:spPr>
          <a:xfrm>
            <a:off x="0" y="657422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79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2"/>
            <a:ext cx="8229600" cy="1325562"/>
          </a:xfrm>
        </p:spPr>
        <p:txBody>
          <a:bodyPr>
            <a:normAutofit/>
          </a:bodyPr>
          <a:lstStyle/>
          <a:p>
            <a:r>
              <a:rPr lang="en-US" sz="3800" dirty="0"/>
              <a:t>How a plant is put together: hierarchical organization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796" y="2027224"/>
            <a:ext cx="86358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cells </a:t>
            </a:r>
            <a:r>
              <a:rPr lang="en-US" sz="2600" dirty="0">
                <a:solidFill>
                  <a:prstClr val="black"/>
                </a:solidFill>
                <a:latin typeface="Calibri"/>
                <a:sym typeface="Wingdings"/>
              </a:rPr>
              <a:t> tissues  tissue systems  organs  whole organism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82" y="2875509"/>
            <a:ext cx="14988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tracheids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002" y="3712765"/>
            <a:ext cx="11936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xylem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4110" y="2875509"/>
            <a:ext cx="140294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vascular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4561" y="3712765"/>
            <a:ext cx="109875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6927" y="2849988"/>
            <a:ext cx="185917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e.g., buttercup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8973" y="2519667"/>
            <a:ext cx="0" cy="355842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35584" y="2494146"/>
            <a:ext cx="0" cy="355842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76513" y="2468625"/>
            <a:ext cx="0" cy="355842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61206" y="2519667"/>
            <a:ext cx="0" cy="1121614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93938" y="2519667"/>
            <a:ext cx="0" cy="1121614"/>
          </a:xfrm>
          <a:prstGeom prst="straightConnector1">
            <a:avLst/>
          </a:prstGeom>
          <a:ln w="12700" cmpd="sng">
            <a:solidFill>
              <a:srgbClr val="4F622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76800" y="1676400"/>
            <a:ext cx="4099560" cy="312420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"/>
            <a:ext cx="4679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60960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09800" y="1524000"/>
            <a:ext cx="914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362200" y="4191000"/>
            <a:ext cx="914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828800" y="1290638"/>
            <a:ext cx="1065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stem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584325" y="2771775"/>
            <a:ext cx="839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leaf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1600200" y="3957638"/>
            <a:ext cx="88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root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1889125" y="180975"/>
            <a:ext cx="126841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flower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1909763" y="6200775"/>
            <a:ext cx="5334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The Four Plant Organ Types</a:t>
            </a:r>
          </a:p>
        </p:txBody>
      </p:sp>
      <p:sp>
        <p:nvSpPr>
          <p:cNvPr id="24587" name="Line 15"/>
          <p:cNvSpPr>
            <a:spLocks noChangeShapeType="1"/>
          </p:cNvSpPr>
          <p:nvPr/>
        </p:nvSpPr>
        <p:spPr bwMode="auto">
          <a:xfrm>
            <a:off x="3124200" y="533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>
            <a:off x="2819400" y="1676400"/>
            <a:ext cx="1828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>
            <a:off x="2438400" y="3124200"/>
            <a:ext cx="1066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Line 18"/>
          <p:cNvSpPr>
            <a:spLocks noChangeShapeType="1"/>
          </p:cNvSpPr>
          <p:nvPr/>
        </p:nvSpPr>
        <p:spPr bwMode="auto">
          <a:xfrm>
            <a:off x="2514600" y="4267200"/>
            <a:ext cx="2209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4679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609600"/>
            <a:ext cx="9144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0" y="685800"/>
            <a:ext cx="6858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1" y="5334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Helvetica Neue" pitchFamily="-107" charset="0"/>
              </a:rPr>
              <a:t>Reproductive</a:t>
            </a: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Helvetica Neue" pitchFamily="-107" charset="0"/>
              </a:rPr>
              <a:t>Body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248400" y="2209800"/>
            <a:ext cx="685800" cy="3657600"/>
          </a:xfrm>
          <a:prstGeom prst="rect">
            <a:avLst/>
          </a:prstGeom>
          <a:noFill/>
          <a:ln w="28575">
            <a:solidFill>
              <a:srgbClr val="00804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070725" y="3667125"/>
            <a:ext cx="13721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8040"/>
                </a:solidFill>
                <a:latin typeface="Helvetica Neue" pitchFamily="-107" charset="0"/>
              </a:rPr>
              <a:t>Vegetative </a:t>
            </a:r>
          </a:p>
          <a:p>
            <a:pPr eaLnBrk="0" hangingPunct="0"/>
            <a:r>
              <a:rPr lang="en-US" sz="2000" dirty="0">
                <a:solidFill>
                  <a:srgbClr val="008040"/>
                </a:solidFill>
                <a:latin typeface="Helvetica Neue" pitchFamily="-107" charset="0"/>
              </a:rPr>
              <a:t>Body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F1F9E-0137-1E42-81E7-0AA3A721FE67}"/>
              </a:ext>
            </a:extLst>
          </p:cNvPr>
          <p:cNvSpPr/>
          <p:nvPr/>
        </p:nvSpPr>
        <p:spPr>
          <a:xfrm>
            <a:off x="0" y="657422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There are four plant organs: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50" indent="-6350" eaLnBrk="1" hangingPunct="1">
              <a:buFontTx/>
              <a:buChar char="I"/>
              <a:tabLst>
                <a:tab pos="738188" algn="l"/>
              </a:tabLst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. The Vegetative Body:</a:t>
            </a:r>
          </a:p>
          <a:p>
            <a:pPr marL="919163" lvl="1" eaLnBrk="1" hangingPunct="1">
              <a:buFontTx/>
              <a:buChar char="A"/>
              <a:tabLst>
                <a:tab pos="738188" algn="l"/>
              </a:tabLst>
            </a:pPr>
            <a:r>
              <a:rPr lang="en-US" sz="3200"/>
              <a:t>.The Shoot:</a:t>
            </a:r>
            <a:endParaRPr lang="en-US" sz="3200">
              <a:solidFill>
                <a:srgbClr val="FF0000"/>
              </a:solidFill>
            </a:endParaRPr>
          </a:p>
          <a:p>
            <a:pPr marL="1262063" lvl="2" eaLnBrk="1" hangingPunct="1">
              <a:buFontTx/>
              <a:buChar char="1"/>
              <a:tabLst>
                <a:tab pos="738188" algn="l"/>
              </a:tabLst>
            </a:pPr>
            <a:r>
              <a:rPr lang="en-US" sz="3200">
                <a:solidFill>
                  <a:srgbClr val="008040"/>
                </a:solidFill>
                <a:ea typeface="ＭＳ Ｐゴシック" pitchFamily="-107" charset="-128"/>
              </a:rPr>
              <a:t>. Stem</a:t>
            </a:r>
          </a:p>
          <a:p>
            <a:pPr marL="1262063" lvl="2" eaLnBrk="1" hangingPunct="1">
              <a:buFontTx/>
              <a:buChar char="2"/>
              <a:tabLst>
                <a:tab pos="738188" algn="l"/>
              </a:tabLst>
            </a:pPr>
            <a:r>
              <a:rPr lang="en-US" sz="3200">
                <a:solidFill>
                  <a:srgbClr val="008040"/>
                </a:solidFill>
                <a:ea typeface="ＭＳ Ｐゴシック" pitchFamily="-107" charset="-128"/>
              </a:rPr>
              <a:t>. Leaf</a:t>
            </a:r>
          </a:p>
          <a:p>
            <a:pPr marL="919163" lvl="1" eaLnBrk="1" hangingPunct="1">
              <a:buFontTx/>
              <a:buChar char="B"/>
              <a:tabLst>
                <a:tab pos="738188" algn="l"/>
              </a:tabLst>
            </a:pPr>
            <a:r>
              <a:rPr lang="en-US" sz="3200"/>
              <a:t>. The </a:t>
            </a:r>
            <a:r>
              <a:rPr lang="en-US" sz="3200">
                <a:solidFill>
                  <a:srgbClr val="008040"/>
                </a:solidFill>
              </a:rPr>
              <a:t>Root</a:t>
            </a:r>
            <a:endParaRPr lang="en-US" sz="3200"/>
          </a:p>
          <a:p>
            <a:pPr marL="6350" indent="-6350" eaLnBrk="1" hangingPunct="1">
              <a:buFontTx/>
              <a:buChar char="I"/>
              <a:tabLst>
                <a:tab pos="738188" algn="l"/>
              </a:tabLst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I. The Reproductive Body: </a:t>
            </a:r>
            <a:r>
              <a:rPr lang="en-US" sz="3600">
                <a:solidFill>
                  <a:srgbClr val="FF0000"/>
                </a:solidFill>
                <a:ea typeface="ＭＳ Ｐゴシック" pitchFamily="-107" charset="-128"/>
                <a:cs typeface="ＭＳ Ｐゴシック" pitchFamily="-107" charset="-128"/>
              </a:rPr>
              <a:t>Flowers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676400"/>
          </a:xfrm>
        </p:spPr>
        <p:txBody>
          <a:bodyPr/>
          <a:lstStyle/>
          <a:p>
            <a:pPr eaLnBrk="1" hangingPunct="1"/>
            <a:r>
              <a:rPr lang="en-US" sz="6000">
                <a:solidFill>
                  <a:srgbClr val="008040"/>
                </a:solidFill>
                <a:ea typeface="ＭＳ Ｐゴシック" pitchFamily="-107" charset="-128"/>
                <a:cs typeface="ＭＳ Ｐゴシック" pitchFamily="-107" charset="-128"/>
              </a:rPr>
              <a:t>The Vegetative Body</a:t>
            </a:r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567</Words>
  <Application>Microsoft Macintosh PowerPoint</Application>
  <PresentationFormat>On-screen Show (4:3)</PresentationFormat>
  <Paragraphs>182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ヒラギノ角ゴ Pro W3</vt:lpstr>
      <vt:lpstr>Arial</vt:lpstr>
      <vt:lpstr>Calibri</vt:lpstr>
      <vt:lpstr>Helvetica Neue</vt:lpstr>
      <vt:lpstr>Times</vt:lpstr>
      <vt:lpstr>Wingdings</vt:lpstr>
      <vt:lpstr>Default Design</vt:lpstr>
      <vt:lpstr>Office Theme</vt:lpstr>
      <vt:lpstr>PowerPoint Presentation</vt:lpstr>
      <vt:lpstr>Objectives:</vt:lpstr>
      <vt:lpstr>PowerPoint Presentation</vt:lpstr>
      <vt:lpstr>PowerPoint Presentation</vt:lpstr>
      <vt:lpstr>How a plant is put together: hierarchical organization</vt:lpstr>
      <vt:lpstr>PowerPoint Presentation</vt:lpstr>
      <vt:lpstr>PowerPoint Presentation</vt:lpstr>
      <vt:lpstr>There are four plant organs:</vt:lpstr>
      <vt:lpstr>The Vegetative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35.5  Simple versus compound leaves </vt:lpstr>
      <vt:lpstr>PowerPoint Presentation</vt:lpstr>
      <vt:lpstr>PowerPoint Presentation</vt:lpstr>
      <vt:lpstr>Carnivorous plants have modified leaves that trap insects</vt:lpstr>
      <vt:lpstr>PowerPoint Presentation</vt:lpstr>
      <vt:lpstr>PowerPoint Presentation</vt:lpstr>
      <vt:lpstr>Edible leaves</vt:lpstr>
      <vt:lpstr>PowerPoint Presentation</vt:lpstr>
      <vt:lpstr>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Botany, UVM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Hoffmann</dc:creator>
  <cp:lastModifiedBy>Cathy Paris</cp:lastModifiedBy>
  <cp:revision>197</cp:revision>
  <dcterms:created xsi:type="dcterms:W3CDTF">2016-01-28T18:12:00Z</dcterms:created>
  <dcterms:modified xsi:type="dcterms:W3CDTF">2020-09-01T23:41:29Z</dcterms:modified>
</cp:coreProperties>
</file>