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4" r:id="rId2"/>
    <p:sldMasterId id="2147483696" r:id="rId3"/>
    <p:sldMasterId id="2147483708" r:id="rId4"/>
    <p:sldMasterId id="2147483736" r:id="rId5"/>
    <p:sldMasterId id="2147483748" r:id="rId6"/>
  </p:sldMasterIdLst>
  <p:notesMasterIdLst>
    <p:notesMasterId r:id="rId72"/>
  </p:notesMasterIdLst>
  <p:sldIdLst>
    <p:sldId id="554" r:id="rId7"/>
    <p:sldId id="569" r:id="rId8"/>
    <p:sldId id="372" r:id="rId9"/>
    <p:sldId id="303" r:id="rId10"/>
    <p:sldId id="577" r:id="rId11"/>
    <p:sldId id="524" r:id="rId12"/>
    <p:sldId id="314" r:id="rId13"/>
    <p:sldId id="555" r:id="rId14"/>
    <p:sldId id="355" r:id="rId15"/>
    <p:sldId id="416" r:id="rId16"/>
    <p:sldId id="358" r:id="rId17"/>
    <p:sldId id="560" r:id="rId18"/>
    <p:sldId id="312" r:id="rId19"/>
    <p:sldId id="556" r:id="rId20"/>
    <p:sldId id="289" r:id="rId21"/>
    <p:sldId id="290" r:id="rId22"/>
    <p:sldId id="297" r:id="rId23"/>
    <p:sldId id="315" r:id="rId24"/>
    <p:sldId id="265" r:id="rId25"/>
    <p:sldId id="557" r:id="rId26"/>
    <p:sldId id="369" r:id="rId27"/>
    <p:sldId id="447" r:id="rId28"/>
    <p:sldId id="375" r:id="rId29"/>
    <p:sldId id="276" r:id="rId30"/>
    <p:sldId id="559" r:id="rId31"/>
    <p:sldId id="567" r:id="rId32"/>
    <p:sldId id="399" r:id="rId33"/>
    <p:sldId id="578" r:id="rId34"/>
    <p:sldId id="256" r:id="rId35"/>
    <p:sldId id="257" r:id="rId36"/>
    <p:sldId id="258" r:id="rId37"/>
    <p:sldId id="368" r:id="rId38"/>
    <p:sldId id="259" r:id="rId39"/>
    <p:sldId id="479" r:id="rId40"/>
    <p:sldId id="480" r:id="rId41"/>
    <p:sldId id="573" r:id="rId42"/>
    <p:sldId id="339" r:id="rId43"/>
    <p:sldId id="515" r:id="rId44"/>
    <p:sldId id="309" r:id="rId45"/>
    <p:sldId id="341" r:id="rId46"/>
    <p:sldId id="342" r:id="rId47"/>
    <p:sldId id="343" r:id="rId48"/>
    <p:sldId id="344" r:id="rId49"/>
    <p:sldId id="345" r:id="rId50"/>
    <p:sldId id="346" r:id="rId51"/>
    <p:sldId id="574" r:id="rId52"/>
    <p:sldId id="562" r:id="rId53"/>
    <p:sldId id="575" r:id="rId54"/>
    <p:sldId id="561" r:id="rId55"/>
    <p:sldId id="391" r:id="rId56"/>
    <p:sldId id="467" r:id="rId57"/>
    <p:sldId id="468" r:id="rId58"/>
    <p:sldId id="469" r:id="rId59"/>
    <p:sldId id="472" r:id="rId60"/>
    <p:sldId id="350" r:id="rId61"/>
    <p:sldId id="351" r:id="rId62"/>
    <p:sldId id="563" r:id="rId63"/>
    <p:sldId id="579" r:id="rId64"/>
    <p:sldId id="564" r:id="rId65"/>
    <p:sldId id="488" r:id="rId66"/>
    <p:sldId id="485" r:id="rId67"/>
    <p:sldId id="492" r:id="rId68"/>
    <p:sldId id="333" r:id="rId69"/>
    <p:sldId id="576" r:id="rId70"/>
    <p:sldId id="565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85FF"/>
    <a:srgbClr val="011893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/>
    <p:restoredTop sz="87150"/>
  </p:normalViewPr>
  <p:slideViewPr>
    <p:cSldViewPr snapToGrid="0" snapToObjects="1">
      <p:cViewPr varScale="1">
        <p:scale>
          <a:sx n="109" d="100"/>
          <a:sy n="109" d="100"/>
        </p:scale>
        <p:origin x="22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65468-94E5-D445-9DA4-263CA2657CA6}" type="datetimeFigureOut">
              <a:rPr lang="en-US" smtClean="0"/>
              <a:t>9/18/21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327E-F392-3841-91D5-27AA0F17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327E-F392-3841-91D5-27AA0F176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F5733-544D-1D42-A8F9-354E0C1E801F}" type="slidenum">
              <a:rPr lang="en-US">
                <a:latin typeface="Calibri" panose="020F0502020204030204" pitchFamily="34" charset="0"/>
              </a:rPr>
              <a:pPr/>
              <a:t>13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3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10B427-4E7E-0C4D-965E-B2144E067A19}" type="slidenum">
              <a:rPr lang="en-US">
                <a:latin typeface="Calibri" panose="020F0502020204030204" pitchFamily="34" charset="0"/>
              </a:rPr>
              <a:pPr/>
              <a:t>14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8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9BDC88-1502-2444-A898-CD3AD0AA610E}" type="slidenum">
              <a:rPr lang="en-US">
                <a:latin typeface="Calibri" panose="020F0502020204030204" pitchFamily="34" charset="0"/>
              </a:rPr>
              <a:pPr/>
              <a:t>15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2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9D762-AA21-C145-99C0-48D46C394271}" type="slidenum">
              <a:rPr lang="en-US">
                <a:latin typeface="Calibri" panose="020F0502020204030204" pitchFamily="34" charset="0"/>
              </a:rPr>
              <a:pPr/>
              <a:t>16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07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106F7-C872-3746-B70C-6B8FEE4C5BFE}" type="slidenum">
              <a:rPr lang="en-US">
                <a:latin typeface="Calibri" panose="020F0502020204030204" pitchFamily="34" charset="0"/>
              </a:rPr>
              <a:pPr/>
              <a:t>17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14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14729-05AD-8540-95FE-C6CCF31D122B}" type="slidenum">
              <a:rPr lang="en-US">
                <a:latin typeface="Calibri" panose="020F0502020204030204" pitchFamily="34" charset="0"/>
              </a:rPr>
              <a:pPr/>
              <a:t>18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56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1DBC44-AE14-9A40-AF75-E919378131DA}" type="slidenum">
              <a:rPr lang="en-US">
                <a:latin typeface="Calibri" panose="020F0502020204030204" pitchFamily="34" charset="0"/>
              </a:rPr>
              <a:pPr/>
              <a:t>19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2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5A4AD-B543-1D43-A135-77FE63A9E5FC}" type="slidenum">
              <a:rPr lang="en-US">
                <a:latin typeface="Calibri" panose="020F0502020204030204" pitchFamily="34" charset="0"/>
              </a:rPr>
              <a:pPr/>
              <a:t>20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lev70065_05_02.jpg</a:t>
            </a:r>
          </a:p>
        </p:txBody>
      </p:sp>
    </p:spTree>
    <p:extLst>
      <p:ext uri="{BB962C8B-B14F-4D97-AF65-F5344CB8AC3E}">
        <p14:creationId xmlns:p14="http://schemas.microsoft.com/office/powerpoint/2010/main" val="836320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B414B7-C3D4-0245-9C3F-70232E71BAC2}" type="slidenum">
              <a:rPr lang="en-US">
                <a:latin typeface="Calibri" panose="020F0502020204030204" pitchFamily="34" charset="0"/>
              </a:rPr>
              <a:pPr/>
              <a:t>21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Begin here on Thursday, September 13</a:t>
            </a:r>
          </a:p>
        </p:txBody>
      </p:sp>
    </p:spTree>
    <p:extLst>
      <p:ext uri="{BB962C8B-B14F-4D97-AF65-F5344CB8AC3E}">
        <p14:creationId xmlns:p14="http://schemas.microsoft.com/office/powerpoint/2010/main" val="1546162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10AC8-0D4A-8A4A-984A-A62DCBC3F914}" type="slidenum">
              <a:rPr lang="en-US">
                <a:latin typeface="Calibri" panose="020F0502020204030204" pitchFamily="34" charset="0"/>
              </a:rPr>
              <a:pPr/>
              <a:t>23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2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327E-F392-3841-91D5-27AA0F176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63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B4186-A84C-7D47-A5AA-7771F2B585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235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327E-F392-3841-91D5-27AA0F176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413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AACF6-9340-A540-BCBA-46F7FF2012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lev70065_05_06.jpg</a:t>
            </a:r>
          </a:p>
        </p:txBody>
      </p:sp>
    </p:spTree>
    <p:extLst>
      <p:ext uri="{BB962C8B-B14F-4D97-AF65-F5344CB8AC3E}">
        <p14:creationId xmlns:p14="http://schemas.microsoft.com/office/powerpoint/2010/main" val="4237699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3699B-1B1A-9A40-BB6A-1E6249FCB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080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76D1-B374-F243-8D6A-FDC3B1132F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3594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E4486C-B975-F04B-A196-631DD6BFC2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504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C3399-0E40-BE47-BE77-2F34BDD58B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4307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5E3CA-3A33-0B49-B95C-65D1405EB9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324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1E679-61E1-FC4B-90ED-8F500C3209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9407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3D95BF-F920-BF48-9E64-EEAAC8103E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466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46FAC-53A4-4B4C-912D-BF726901425D}" type="slidenum">
              <a:rPr lang="en-US">
                <a:latin typeface="Arial" pitchFamily="-107" charset="0"/>
              </a:rPr>
              <a:pPr/>
              <a:t>6</a:t>
            </a:fld>
            <a:endParaRPr lang="en-US">
              <a:latin typeface="Arial" pitchFamily="-107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647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DF093-878F-3446-9494-BCF6998EF8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Figure 38.6 Growth of the pollen tube and double fertilization.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30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DF093-878F-3446-9494-BCF6998EF8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Figure 38.6 Growth of the pollen tube and double fertilization.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6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DF093-878F-3446-9494-BCF6998EF8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Figure 38.6 Growth of the pollen tube and double fertilization.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88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74DB2F-F00A-4847-8D73-FB20ADFA02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662B3-3653-9649-BE8F-2AF2B85C1C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4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ea typeface="ヒラギノ角ゴ Pro W3" charset="0"/>
              </a:rPr>
              <a:t>Figure 30.10 The life cycle of an angiosperm.</a:t>
            </a:r>
          </a:p>
        </p:txBody>
      </p:sp>
    </p:spTree>
    <p:extLst>
      <p:ext uri="{BB962C8B-B14F-4D97-AF65-F5344CB8AC3E}">
        <p14:creationId xmlns:p14="http://schemas.microsoft.com/office/powerpoint/2010/main" val="2079667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2B678F-2C48-4249-A073-E2D63995C1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4A61C8-2123-F542-8551-F33F975CE9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ea typeface="ヒラギノ角ゴ Pro W3" charset="0"/>
              </a:rPr>
              <a:t>Figure 30.10 The life cycle of an angiosperm.</a:t>
            </a:r>
          </a:p>
        </p:txBody>
      </p:sp>
    </p:spTree>
    <p:extLst>
      <p:ext uri="{BB962C8B-B14F-4D97-AF65-F5344CB8AC3E}">
        <p14:creationId xmlns:p14="http://schemas.microsoft.com/office/powerpoint/2010/main" val="54056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22B44-4904-B142-B71F-201F0A191A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8331-DDDE-5C4B-9D5B-D76AC4386E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6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ea typeface="ヒラギノ角ゴ Pro W3" charset="0"/>
              </a:rPr>
              <a:t>Figure 30.10 The life cycle of an angiosperm.</a:t>
            </a:r>
          </a:p>
        </p:txBody>
      </p:sp>
    </p:spTree>
    <p:extLst>
      <p:ext uri="{BB962C8B-B14F-4D97-AF65-F5344CB8AC3E}">
        <p14:creationId xmlns:p14="http://schemas.microsoft.com/office/powerpoint/2010/main" val="360233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4794D5-1B67-B042-946A-A35B0364A3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9F4E5-25D6-DB4A-B530-A2C4D36795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charset="0"/>
            </a:endParaRPr>
          </a:p>
        </p:txBody>
      </p:sp>
      <p:sp>
        <p:nvSpPr>
          <p:cNvPr id="217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ea typeface="ヒラギノ角ゴ Pro W3" charset="0"/>
              </a:rPr>
              <a:t>Figure 30.10 The life cycle of an angiosperm.</a:t>
            </a:r>
          </a:p>
        </p:txBody>
      </p:sp>
    </p:spTree>
    <p:extLst>
      <p:ext uri="{BB962C8B-B14F-4D97-AF65-F5344CB8AC3E}">
        <p14:creationId xmlns:p14="http://schemas.microsoft.com/office/powerpoint/2010/main" val="3390655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23316-2761-504C-BC12-A1EA8728C6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Begin here on December 8</a:t>
            </a:r>
          </a:p>
        </p:txBody>
      </p:sp>
    </p:spTree>
    <p:extLst>
      <p:ext uri="{BB962C8B-B14F-4D97-AF65-F5344CB8AC3E}">
        <p14:creationId xmlns:p14="http://schemas.microsoft.com/office/powerpoint/2010/main" val="25234090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460209-8737-244E-AC9A-A46F1A209C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775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327E-F392-3841-91D5-27AA0F176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68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0FD69-D08C-2645-935F-4DCD0B8B5CC7}" type="slidenum">
              <a:rPr lang="en-US">
                <a:latin typeface="Calibri" panose="020F0502020204030204" pitchFamily="34" charset="0"/>
              </a:rPr>
              <a:pPr/>
              <a:t>7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76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>
            <a:extLst>
              <a:ext uri="{FF2B5EF4-FFF2-40B4-BE49-F238E27FC236}">
                <a16:creationId xmlns:a16="http://schemas.microsoft.com/office/drawing/2014/main" id="{F4E9F9CF-6198-3D42-8112-7A0238B5F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pyrus" panose="020B0602040200020303" pitchFamily="34" charset="77"/>
                <a:ea typeface="ＭＳ Ｐゴシック" panose="020B0600070205080204" pitchFamily="34" charset="-128"/>
              </a:defRPr>
            </a:lvl9pPr>
          </a:lstStyle>
          <a:p>
            <a:fld id="{7BF953EF-F49C-7940-9984-1B1F5FA267CD}" type="slidenum">
              <a:rPr lang="en-US" altLang="en-US" sz="1200" smtClean="0">
                <a:latin typeface="Calibri" panose="020F0502020204030204" pitchFamily="34" charset="0"/>
              </a:rPr>
              <a:pPr/>
              <a:t>63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B2498F1-418D-8D46-A985-AE3B7DF43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D63DB67-3302-6846-849F-05800E942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757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58255F-097D-264F-8B37-F7CA649C37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57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6E8A13-8894-BB45-A598-8266D9DA7C9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9C5AD9-A691-C643-9B09-C3470C4FAA40}" type="slidenum">
              <a:rPr lang="en-US">
                <a:latin typeface="Calibri" panose="020F0502020204030204" pitchFamily="34" charset="0"/>
              </a:rPr>
              <a:pPr/>
              <a:t>8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3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1B800B-110F-9541-A13B-63E3C92859E5}" type="slidenum">
              <a:rPr lang="en-US">
                <a:latin typeface="Calibri" panose="020F0502020204030204" pitchFamily="34" charset="0"/>
              </a:rPr>
              <a:pPr/>
              <a:t>9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F3BB-98BC-1C4D-8B82-9095A14ACF9A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2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4B68B-5FF5-634E-8E3B-A3832E1FB214}" type="slidenum">
              <a:rPr lang="en-US">
                <a:latin typeface="Calibri" panose="020F0502020204030204" pitchFamily="34" charset="0"/>
              </a:rPr>
              <a:pPr/>
              <a:t>11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25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5F8D7-2237-6B40-B64E-3F0AF512EA55}" type="slidenum">
              <a:rPr lang="en-US">
                <a:latin typeface="Calibri" panose="020F0502020204030204" pitchFamily="34" charset="0"/>
              </a:rPr>
              <a:pPr/>
              <a:t>12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3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2D5C8-769B-8642-BDCA-6ED691D5B32E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D40EA-4A53-424A-A9E8-732968FF8498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0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123-5BC9-BF46-B8B4-511390D1BFBF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5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211E-685F-1944-B63E-64782D8E0994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3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70B8-67E0-A846-8AE5-7009F6FFEBA4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07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4C79-58AE-8C49-94F5-E6B09DEA6170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800D-55B8-2F4E-B29D-B229FC01AEC6}" type="datetime1">
              <a:rPr lang="en-US" smtClean="0"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7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E335-D6DD-5F41-AB35-D5C4044004F4}" type="datetime1">
              <a:rPr lang="en-US" smtClean="0"/>
              <a:t>9/18/21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1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0327-F852-C449-8124-AF749794C902}" type="datetime1">
              <a:rPr lang="en-US" smtClean="0"/>
              <a:t>9/18/21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8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A342-3CA2-9449-8283-00D706DDF175}" type="datetime1">
              <a:rPr lang="en-US" smtClean="0"/>
              <a:t>9/18/21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9281D-AF77-8546-AD8F-E568C5ACEB61}" type="datetime1">
              <a:rPr lang="en-US" smtClean="0"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8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75FB-D2D6-E34B-97C9-A96391188608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0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6756-A1A1-7741-901D-0C3B1214D1C4}" type="datetime1">
              <a:rPr lang="en-US" smtClean="0"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60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7E88-5EC7-764F-83B6-3A71E355DCE3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5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E670-AE64-D043-8494-B140C875D3FC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06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CD04-D531-124C-9788-1D4DE2C9F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233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D37E9-1A78-364A-83DE-8A71588C1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509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2D15B-0EFB-2D4C-8B0C-AD6FD1004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38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A935E-4155-5F42-976A-D0E2D596E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878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FD74F-59A4-8D4E-930F-0E80FFD3F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5678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FE249-AC21-F843-BC87-4E4030ECC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9894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FDADC-5CB5-7C4D-A131-6A8CC1371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898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44AC-1730-7D4F-AC8D-0813A9FD24B3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0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F7E84-9726-3746-9CE6-D79DA5474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386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7AEAB-7773-AC4E-BE48-0E895EB09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520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97E53-4FEF-834A-A7D0-6184928EE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4694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2E5BF-06C6-B945-BDCD-DA3461597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6785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1646E-8B1E-774E-8542-114B262061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9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D11E8-B865-4549-8261-4A6C830875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26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BE75B-ABEF-154F-9EBA-8FDB4B92D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9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9542C-1B95-AD44-813F-BA748CADF1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63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E9606-E3C4-A447-857F-BB41F5D667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2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B4C15-C064-1443-AFBF-BA5F07C1FC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52E1-7520-FF45-BDA5-0904DA081C3B}" type="datetime1">
              <a:rPr lang="en-US" smtClean="0"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31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4114B-3BA0-2441-86F3-A3EEA86ED9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67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0CBD3-3853-F044-8449-CB59EBD8A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66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8A14A-89FB-334C-AAA8-B6D502B62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05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AA3B9-5EFC-254E-BB49-DA82238D36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66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C4545-7351-B844-BB29-099DA7B0A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13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06776-4AFC-7F42-A3B9-3371117B1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60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849BD-DA32-4242-AF97-AF7AD3763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49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8A94-CED3-784D-B99E-1037B6967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86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11F39-06B0-3E49-9AB4-A5E67C0D4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8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E203C-12DD-CF43-B69F-CB87544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0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5266-23B4-FA46-8D76-898B82C90E47}" type="datetime1">
              <a:rPr lang="en-US" smtClean="0"/>
              <a:t>9/18/21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84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04446-4E17-B14F-B4B6-F75C68C6D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994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9CF9C-FCEC-1642-A047-F2E37AD9F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804C-A8BB-9E4C-BADF-DDCA0DE4E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35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474C-7B20-A045-9739-D0B565FE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0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7BFB6-DDA3-9940-9E32-6FCA83990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6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F757-F6AA-5947-A49D-AC693EC92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3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813E89-DE69-A741-8D4F-050F43E117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94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F9D302-1269-AB48-BBAC-345BF96CB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96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A8AD96-A12B-C549-8EFB-2A02E28C07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04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6D0D-DA06-1347-925F-A5593225356B}" type="datetimeFigureOut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B1DF-65A3-DF42-BB14-3E40A5EB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2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FEC-770B-9842-B52A-C6D63ABDE814}" type="datetime1">
              <a:rPr lang="en-US" smtClean="0"/>
              <a:t>9/18/21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3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6A6C-A921-6240-A07B-A4351AF9D0A6}" type="datetime1">
              <a:rPr lang="en-US" smtClean="0"/>
              <a:t>9/18/21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8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825E-C109-B649-8B10-7546591877C7}" type="datetime1">
              <a:rPr lang="en-US" smtClean="0"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4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DE9E-ABC3-9847-B8E8-AC3E638066AF}" type="datetime1">
              <a:rPr lang="en-US" smtClean="0"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0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91AB2-46AE-C249-B276-F6F8E75A38A1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939F3-DE80-B14B-9D85-59102272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6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0E215-5C1B-0544-B889-69DBAD602332}" type="datetime1">
              <a:rPr lang="en-US" smtClean="0"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8ABA5-26CD-A843-9E54-B5242315E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Calibri"/>
              </a:defRPr>
            </a:lvl1pPr>
          </a:lstStyle>
          <a:p>
            <a:pPr>
              <a:defRPr/>
            </a:pPr>
            <a:fld id="{B0D35224-090B-484A-A3EA-DC2FE55BFE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8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Calibri" panose="020F0502020204030204" pitchFamily="34" charset="0"/>
              </a:defRPr>
            </a:lvl1pPr>
          </a:lstStyle>
          <a:p>
            <a:fld id="{FA17185B-82C6-4B4B-AF75-2958C717AA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Calibri" panose="020F0502020204030204" pitchFamily="34" charset="0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Calibri" panose="020F0502020204030204" pitchFamily="34" charset="0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Calibri" panose="020F0502020204030204" pitchFamily="34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Calibri" panose="020F0502020204030204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940873-1D0D-BA42-BB9A-99368E89C8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8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pyru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 Regular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 Regular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 Regular"/>
              </a:defRPr>
            </a:lvl1pPr>
          </a:lstStyle>
          <a:p>
            <a:fld id="{08C6C602-F488-964F-9DBA-14A632E98C2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8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 Regular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Arial Regular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Arial Regular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Arial Regular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Arial Regular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Arial Regular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degroot-inc.com%2Fproduct%2Ftrillium-erectum-red-trillium-or-wake-robin%2F&amp;psig=AOvVaw35OX7vQi7pxIB8aNVFpvSJ&amp;ust=1584217296569000&amp;source=images&amp;cd=vfe&amp;ved=0CAIQjRxqFwoTCLClucmjmOgCFQAAAAAdAAAAABA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nj1015.com/a-single-nj-trees-incredible-pollen-storm-caught-on-vide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degroot-inc.com%2Fproduct%2Ftrillium-erectum-red-trillium-or-wake-robin%2F&amp;psig=AOvVaw35OX7vQi7pxIB8aNVFpvSJ&amp;ust=1584217296569000&amp;source=images&amp;cd=vfe&amp;ved=0CAIQjRxqFwoTCLClucmjmOgCFQAAAAAdAAAAABA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F69E6-55DA-474D-AAEE-C54C0852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39F3-DE80-B14B-9D85-591022721F47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 descr="water_lily.jpg">
            <a:extLst>
              <a:ext uri="{FF2B5EF4-FFF2-40B4-BE49-F238E27FC236}">
                <a16:creationId xmlns:a16="http://schemas.microsoft.com/office/drawing/2014/main" id="{9395DECB-0E06-644F-90DD-F7DC58B8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3A895-9E1B-484E-8C6F-8DEB719000B6}"/>
              </a:ext>
            </a:extLst>
          </p:cNvPr>
          <p:cNvSpPr txBox="1"/>
          <p:nvPr/>
        </p:nvSpPr>
        <p:spPr>
          <a:xfrm>
            <a:off x="2331883" y="2590800"/>
            <a:ext cx="4664995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Plant Life Cycle: Flowers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4DA38-C297-8343-8C81-767CDCB687F5}"/>
              </a:ext>
            </a:extLst>
          </p:cNvPr>
          <p:cNvSpPr txBox="1"/>
          <p:nvPr/>
        </p:nvSpPr>
        <p:spPr>
          <a:xfrm>
            <a:off x="7299311" y="5340688"/>
            <a:ext cx="1216039" cy="10156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Chapter 5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PBIO 006</a:t>
            </a:r>
          </a:p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Fall 2021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0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981200"/>
          </a:xfrm>
        </p:spPr>
        <p:txBody>
          <a:bodyPr/>
          <a:lstStyle/>
          <a:p>
            <a:r>
              <a:rPr lang="en-US" sz="3200" dirty="0">
                <a:ea typeface="ＭＳ Ｐゴシック" pitchFamily="-107" charset="-128"/>
                <a:cs typeface="ＭＳ Ｐゴシック" pitchFamily="-107" charset="-128"/>
              </a:rPr>
              <a:t>A flower lacking either stamens or pistils is </a:t>
            </a:r>
            <a:r>
              <a:rPr lang="en-US" sz="3200" i="1" dirty="0">
                <a:ea typeface="ＭＳ Ｐゴシック" pitchFamily="-107" charset="-128"/>
                <a:cs typeface="ＭＳ Ｐゴシック" pitchFamily="-107" charset="-128"/>
              </a:rPr>
              <a:t>imperfect</a:t>
            </a:r>
            <a:endParaRPr lang="en-US" sz="32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3555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863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1029"/>
          <p:cNvSpPr txBox="1">
            <a:spLocks noChangeArrowheads="1"/>
          </p:cNvSpPr>
          <p:nvPr/>
        </p:nvSpPr>
        <p:spPr bwMode="auto">
          <a:xfrm>
            <a:off x="3813175" y="5715000"/>
            <a:ext cx="1597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latin typeface="Arial"/>
              </a:rPr>
              <a:t>Begonia</a:t>
            </a:r>
            <a:endParaRPr lang="en-US" i="1" dirty="0">
              <a:latin typeface="Arial"/>
            </a:endParaRPr>
          </a:p>
        </p:txBody>
      </p:sp>
      <p:sp>
        <p:nvSpPr>
          <p:cNvPr id="23557" name="Text Box 1030"/>
          <p:cNvSpPr txBox="1">
            <a:spLocks noChangeArrowheads="1"/>
          </p:cNvSpPr>
          <p:nvPr/>
        </p:nvSpPr>
        <p:spPr bwMode="auto">
          <a:xfrm>
            <a:off x="685800" y="5614988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Arial"/>
              </a:rPr>
              <a:t>staminate (male)</a:t>
            </a:r>
          </a:p>
        </p:txBody>
      </p:sp>
      <p:sp>
        <p:nvSpPr>
          <p:cNvPr id="23558" name="Text Box 1031"/>
          <p:cNvSpPr txBox="1">
            <a:spLocks noChangeArrowheads="1"/>
          </p:cNvSpPr>
          <p:nvPr/>
        </p:nvSpPr>
        <p:spPr bwMode="auto">
          <a:xfrm>
            <a:off x="6003925" y="5581650"/>
            <a:ext cx="13676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</a:rPr>
              <a:t>carpellate </a:t>
            </a:r>
          </a:p>
          <a:p>
            <a:r>
              <a:rPr lang="en-US" sz="2000" dirty="0">
                <a:latin typeface="Arial"/>
              </a:rPr>
              <a:t>(female)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20209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2432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905000"/>
            <a:ext cx="3352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362200" y="457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Red Maples are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dioecious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flipH="1">
            <a:off x="5867400" y="5105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 Regular"/>
              </a:rPr>
              <a:t>staminate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676400" y="6019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Regular"/>
              </a:rPr>
              <a:t>pistillate</a:t>
            </a:r>
          </a:p>
        </p:txBody>
      </p:sp>
      <p:sp>
        <p:nvSpPr>
          <p:cNvPr id="313351" name="Rectangle 7"/>
          <p:cNvSpPr>
            <a:spLocks noChangeArrowheads="1"/>
          </p:cNvSpPr>
          <p:nvPr/>
        </p:nvSpPr>
        <p:spPr bwMode="auto">
          <a:xfrm>
            <a:off x="4648200" y="59436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3352" name="AutoShape 8"/>
          <p:cNvSpPr>
            <a:spLocks noChangeArrowheads="1"/>
          </p:cNvSpPr>
          <p:nvPr/>
        </p:nvSpPr>
        <p:spPr bwMode="auto">
          <a:xfrm>
            <a:off x="4572000" y="54864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3353" name="Rectangle 9"/>
          <p:cNvSpPr>
            <a:spLocks noChangeArrowheads="1"/>
          </p:cNvSpPr>
          <p:nvPr/>
        </p:nvSpPr>
        <p:spPr bwMode="auto">
          <a:xfrm>
            <a:off x="5486400" y="59436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3354" name="AutoShape 10"/>
          <p:cNvSpPr>
            <a:spLocks noChangeArrowheads="1"/>
          </p:cNvSpPr>
          <p:nvPr/>
        </p:nvSpPr>
        <p:spPr bwMode="auto">
          <a:xfrm>
            <a:off x="5410200" y="54864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13355" name="Picture 11" descr="11949849671589982655male_symbol_dan_gerhards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6096000"/>
            <a:ext cx="2936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56" name="Picture 12" descr="11949849661308840073female_symbol_dan_gerhar_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6019800"/>
            <a:ext cx="2492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6623177" y="5646003"/>
            <a:ext cx="1506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dioecious: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‘two houses’</a:t>
            </a:r>
          </a:p>
        </p:txBody>
      </p:sp>
    </p:spTree>
    <p:extLst>
      <p:ext uri="{BB962C8B-B14F-4D97-AF65-F5344CB8AC3E}">
        <p14:creationId xmlns:p14="http://schemas.microsoft.com/office/powerpoint/2010/main" val="3567876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 animBg="1"/>
      <p:bldP spid="313352" grpId="0" animBg="1"/>
      <p:bldP spid="313353" grpId="0" animBg="1"/>
      <p:bldP spid="313354" grpId="0" animBg="1"/>
      <p:bldP spid="3133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7086600" y="40386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7445" name="AutoShape 5"/>
          <p:cNvSpPr>
            <a:spLocks noChangeArrowheads="1"/>
          </p:cNvSpPr>
          <p:nvPr/>
        </p:nvSpPr>
        <p:spPr bwMode="auto">
          <a:xfrm>
            <a:off x="7010400" y="35814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17446" name="Picture 6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4114800"/>
            <a:ext cx="457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7273925" y="35496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>
              <a:latin typeface="Arial Regular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733A3C-50DC-8F4A-9C7F-F85FF4D17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395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73EEA57C-79A3-2241-B92C-52A798C5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67" y="300956"/>
            <a:ext cx="3081293" cy="523220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Corn is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monoecious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1EA4D3C-8A29-5240-9F6D-36E821FD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361" y="4371945"/>
            <a:ext cx="3292475" cy="400110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Regular"/>
              </a:rPr>
              <a:t>monoecious: ‘one house’</a:t>
            </a:r>
            <a:endParaRPr lang="en-US" dirty="0">
              <a:latin typeface="Arial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283FB-806F-494A-93DA-DA4CE4A30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42" y="5105400"/>
            <a:ext cx="1158511" cy="14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59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8138" y="328246"/>
            <a:ext cx="6107723" cy="5334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3600" dirty="0">
                <a:solidFill>
                  <a:schemeClr val="tx1"/>
                </a:solidFill>
              </a:rPr>
              <a:t>Petals may be separate 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2" descr="Image result for red trillium flower">
            <a:hlinkClick r:id="rId3"/>
            <a:extLst>
              <a:ext uri="{FF2B5EF4-FFF2-40B4-BE49-F238E27FC236}">
                <a16:creationId xmlns:a16="http://schemas.microsoft.com/office/drawing/2014/main" id="{D137E492-87DB-2F47-B3B8-AA523380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3" y="1356293"/>
            <a:ext cx="6986954" cy="51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0197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0477" y="304800"/>
            <a:ext cx="4443046" cy="4572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3600" dirty="0">
                <a:solidFill>
                  <a:schemeClr val="tx1"/>
                </a:solidFill>
              </a:rPr>
              <a:t>or they may be fused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93EF0-FE29-0647-B0D3-09ACD8F6E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134" y="1301268"/>
            <a:ext cx="5099532" cy="50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94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-139700"/>
            <a:ext cx="10160000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5470525"/>
            <a:ext cx="32238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Water lily: symmetry is radial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212725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Symmetry</a:t>
            </a:r>
          </a:p>
        </p:txBody>
      </p:sp>
      <p:pic>
        <p:nvPicPr>
          <p:cNvPr id="40965" name="Picture 5" descr="radial_symmetry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90600"/>
            <a:ext cx="15017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1253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667000" y="5410200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orchid: symmetry  is bilateral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107A5-D179-6741-A73D-94FFAF6BF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3" y="1181748"/>
            <a:ext cx="5651494" cy="4658109"/>
          </a:xfrm>
          <a:prstGeom prst="rect">
            <a:avLst/>
          </a:prstGeom>
          <a:ln>
            <a:solidFill>
              <a:srgbClr val="FF2F92"/>
            </a:solidFill>
          </a:ln>
        </p:spPr>
      </p:pic>
      <p:pic>
        <p:nvPicPr>
          <p:cNvPr id="8" name="Picture 5" descr="bilateral_symmetry2">
            <a:extLst>
              <a:ext uri="{FF2B5EF4-FFF2-40B4-BE49-F238E27FC236}">
                <a16:creationId xmlns:a16="http://schemas.microsoft.com/office/drawing/2014/main" id="{6E4CBE12-0E00-9E47-AE97-C7413BA28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6800"/>
            <a:ext cx="250983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AE819F86-405D-9448-BD40-DF982B26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60" y="6207033"/>
            <a:ext cx="3774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Moth orchid: symmetry is bilateral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D0EDA251-7F76-584A-A745-0D1B04109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3137935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447800"/>
            <a:ext cx="4457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053331" y="188913"/>
            <a:ext cx="50436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Gynoecium Structure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6765925" y="1724025"/>
            <a:ext cx="1847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091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0"/>
            <a:ext cx="8077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6553200" y="3124200"/>
            <a:ext cx="1905000" cy="457200"/>
          </a:xfrm>
          <a:prstGeom prst="rect">
            <a:avLst/>
          </a:prstGeom>
          <a:solidFill>
            <a:srgbClr val="EBEBE8"/>
          </a:solidFill>
          <a:ln w="9525">
            <a:solidFill>
              <a:srgbClr val="EBEBE8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7086600" y="4572000"/>
            <a:ext cx="1143000" cy="533400"/>
          </a:xfrm>
          <a:prstGeom prst="rect">
            <a:avLst/>
          </a:prstGeom>
          <a:solidFill>
            <a:srgbClr val="EBEBE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Ovary</a:t>
            </a:r>
          </a:p>
        </p:txBody>
      </p:sp>
      <p:cxnSp>
        <p:nvCxnSpPr>
          <p:cNvPr id="47109" name="AutoShape 7"/>
          <p:cNvCxnSpPr>
            <a:cxnSpLocks noChangeShapeType="1"/>
            <a:stCxn id="47108" idx="1"/>
            <a:endCxn id="47108" idx="1"/>
          </p:cNvCxnSpPr>
          <p:nvPr/>
        </p:nvCxnSpPr>
        <p:spPr bwMode="auto">
          <a:xfrm rot="10800000">
            <a:off x="7086600" y="4838700"/>
            <a:ext cx="15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838200" y="2438400"/>
            <a:ext cx="762000" cy="381000"/>
          </a:xfrm>
          <a:prstGeom prst="rect">
            <a:avLst/>
          </a:prstGeom>
          <a:solidFill>
            <a:srgbClr val="EBEBE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Carpel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464201" y="6067425"/>
            <a:ext cx="8269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The terms pistil and carpel are often used interchangeably, but …</a:t>
            </a:r>
          </a:p>
        </p:txBody>
      </p:sp>
      <p:cxnSp>
        <p:nvCxnSpPr>
          <p:cNvPr id="47112" name="Straight Connector 9"/>
          <p:cNvCxnSpPr>
            <a:cxnSpLocks noChangeShapeType="1"/>
          </p:cNvCxnSpPr>
          <p:nvPr/>
        </p:nvCxnSpPr>
        <p:spPr bwMode="auto">
          <a:xfrm rot="10800000">
            <a:off x="6477000" y="3962400"/>
            <a:ext cx="762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113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6819900" y="5143500"/>
            <a:ext cx="6096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7114" name="Rectangle 21"/>
          <p:cNvSpPr>
            <a:spLocks noChangeArrowheads="1"/>
          </p:cNvSpPr>
          <p:nvPr/>
        </p:nvSpPr>
        <p:spPr bwMode="auto">
          <a:xfrm>
            <a:off x="6629400" y="4800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1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62000" y="609600"/>
            <a:ext cx="77406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524000" y="228600"/>
            <a:ext cx="62484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429000" y="1447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14746" y="228600"/>
            <a:ext cx="35883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If the pistil is simple,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carpel = pistil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(and the terms can be used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interchangeably)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CB19A-2DAA-AC49-82A2-E3D5C62B158A}"/>
              </a:ext>
            </a:extLst>
          </p:cNvPr>
          <p:cNvSpPr/>
          <p:nvPr/>
        </p:nvSpPr>
        <p:spPr bwMode="auto">
          <a:xfrm>
            <a:off x="3939202" y="276225"/>
            <a:ext cx="1600200" cy="7691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24F612-44CA-284A-BDBA-9EBE55765FC8}"/>
              </a:ext>
            </a:extLst>
          </p:cNvPr>
          <p:cNvSpPr/>
          <p:nvPr/>
        </p:nvSpPr>
        <p:spPr bwMode="auto">
          <a:xfrm>
            <a:off x="4289293" y="845787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F0347DE-9ECD-D445-AE8E-3A7D5884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949" y="285224"/>
            <a:ext cx="41143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If the pistil is compound, the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carpel is a </a:t>
            </a:r>
            <a:r>
              <a:rPr lang="en-US" sz="2400" u="sng" dirty="0">
                <a:latin typeface="Calibri" panose="020F0502020204030204" pitchFamily="34" charset="0"/>
              </a:rPr>
              <a:t>subunit</a:t>
            </a:r>
            <a:r>
              <a:rPr lang="en-US" sz="2400" dirty="0">
                <a:latin typeface="Calibri" panose="020F0502020204030204" pitchFamily="34" charset="0"/>
              </a:rPr>
              <a:t> of the pistil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F0E843-6906-924C-A177-3174BC962685}"/>
              </a:ext>
            </a:extLst>
          </p:cNvPr>
          <p:cNvSpPr/>
          <p:nvPr/>
        </p:nvSpPr>
        <p:spPr bwMode="auto">
          <a:xfrm>
            <a:off x="4884248" y="0"/>
            <a:ext cx="4259751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68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2D1BE-A300-BF41-A459-B032ACC26BFE}"/>
              </a:ext>
            </a:extLst>
          </p:cNvPr>
          <p:cNvSpPr txBox="1"/>
          <p:nvPr/>
        </p:nvSpPr>
        <p:spPr>
          <a:xfrm>
            <a:off x="1496362" y="2580466"/>
            <a:ext cx="6151276" cy="225106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9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I.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Introduction to the Angiosperms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II.  Flower Structure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III. Flowering Plant Life Cycle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IV. Pollination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EB4C3-C7A2-BC48-9B65-15F418202FFC}"/>
              </a:ext>
            </a:extLst>
          </p:cNvPr>
          <p:cNvSpPr txBox="1"/>
          <p:nvPr/>
        </p:nvSpPr>
        <p:spPr>
          <a:xfrm>
            <a:off x="3840807" y="942412"/>
            <a:ext cx="1293944" cy="52322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480AA-005F-E148-A91A-BE9333A0E453}"/>
              </a:ext>
            </a:extLst>
          </p:cNvPr>
          <p:cNvSpPr txBox="1"/>
          <p:nvPr/>
        </p:nvSpPr>
        <p:spPr>
          <a:xfrm>
            <a:off x="4487779" y="6212945"/>
            <a:ext cx="437600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Polygaloides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pauciflora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fringed polygala</a:t>
            </a:r>
          </a:p>
        </p:txBody>
      </p:sp>
    </p:spTree>
    <p:extLst>
      <p:ext uri="{BB962C8B-B14F-4D97-AF65-F5344CB8AC3E}">
        <p14:creationId xmlns:p14="http://schemas.microsoft.com/office/powerpoint/2010/main" val="2566154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lev70065_05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1550988"/>
            <a:ext cx="9104312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46125" y="4924425"/>
            <a:ext cx="1299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simple pistil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241925" y="4848225"/>
            <a:ext cx="169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compound pistil</a:t>
            </a:r>
          </a:p>
        </p:txBody>
      </p:sp>
    </p:spTree>
    <p:extLst>
      <p:ext uri="{BB962C8B-B14F-4D97-AF65-F5344CB8AC3E}">
        <p14:creationId xmlns:p14="http://schemas.microsoft.com/office/powerpoint/2010/main" val="32927366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EED62-7A49-7A48-9567-A37A453CC2D1}"/>
              </a:ext>
            </a:extLst>
          </p:cNvPr>
          <p:cNvSpPr txBox="1"/>
          <p:nvPr/>
        </p:nvSpPr>
        <p:spPr>
          <a:xfrm>
            <a:off x="2362200" y="44196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sepals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C9F5E-368A-064E-84EE-E3EEFEEC2C51}"/>
              </a:ext>
            </a:extLst>
          </p:cNvPr>
          <p:cNvSpPr txBox="1"/>
          <p:nvPr/>
        </p:nvSpPr>
        <p:spPr>
          <a:xfrm>
            <a:off x="2575137" y="3569731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petals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B736D-98ED-4E48-8648-A048D5D2A19C}"/>
              </a:ext>
            </a:extLst>
          </p:cNvPr>
          <p:cNvSpPr txBox="1"/>
          <p:nvPr/>
        </p:nvSpPr>
        <p:spPr>
          <a:xfrm>
            <a:off x="2157015" y="2592446"/>
            <a:ext cx="96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stamens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1AB19-1759-5041-B734-7409758E5D46}"/>
              </a:ext>
            </a:extLst>
          </p:cNvPr>
          <p:cNvSpPr txBox="1"/>
          <p:nvPr/>
        </p:nvSpPr>
        <p:spPr>
          <a:xfrm>
            <a:off x="1731257" y="20723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pistil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F757A2-A42B-9F41-9217-DCD3392979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12270" y="2765365"/>
            <a:ext cx="204440" cy="89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18B830-1904-634F-8013-54482EE1667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42457" y="4511934"/>
            <a:ext cx="152400" cy="923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F9A59D-43AA-2543-8DB6-52514FDB8901}"/>
              </a:ext>
            </a:extLst>
          </p:cNvPr>
          <p:cNvCxnSpPr>
            <a:cxnSpLocks/>
          </p:cNvCxnSpPr>
          <p:nvPr/>
        </p:nvCxnSpPr>
        <p:spPr bwMode="auto">
          <a:xfrm flipH="1">
            <a:off x="2445684" y="3766066"/>
            <a:ext cx="1971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F580AFF-EAA0-854B-A66E-81B1AB634DA8}"/>
              </a:ext>
            </a:extLst>
          </p:cNvPr>
          <p:cNvSpPr/>
          <p:nvPr/>
        </p:nvSpPr>
        <p:spPr bwMode="auto">
          <a:xfrm>
            <a:off x="1524000" y="304800"/>
            <a:ext cx="62484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7CFD4-942A-864A-AA4D-8E91D9808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14" y="2090109"/>
            <a:ext cx="2575201" cy="26168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C16691-ECED-B248-B78F-30E6AD3C1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2365">
            <a:off x="-842159" y="1629361"/>
            <a:ext cx="3776458" cy="26974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51FFD0-4C37-0A46-A430-79F599482449}"/>
              </a:ext>
            </a:extLst>
          </p:cNvPr>
          <p:cNvSpPr/>
          <p:nvPr/>
        </p:nvSpPr>
        <p:spPr bwMode="auto">
          <a:xfrm>
            <a:off x="-1231089" y="128954"/>
            <a:ext cx="1453827" cy="4067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88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igure_33_20_u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65" y="205581"/>
            <a:ext cx="4808538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5130800" y="1282700"/>
            <a:ext cx="1071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1"/>
              <a:t>Amborella</a:t>
            </a:r>
          </a:p>
          <a:p>
            <a:r>
              <a:rPr lang="en-US" sz="1400"/>
              <a:t>(1 species)</a:t>
            </a:r>
          </a:p>
        </p:txBody>
      </p:sp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5130800" y="2146300"/>
            <a:ext cx="1055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Water lilies</a:t>
            </a:r>
          </a:p>
          <a:p>
            <a:r>
              <a:rPr lang="en-US" sz="1400"/>
              <a:t>(&lt;1%)</a:t>
            </a:r>
          </a:p>
        </p:txBody>
      </p:sp>
      <p:sp>
        <p:nvSpPr>
          <p:cNvPr id="47113" name="TextBox 8"/>
          <p:cNvSpPr txBox="1">
            <a:spLocks noChangeArrowheads="1"/>
          </p:cNvSpPr>
          <p:nvPr/>
        </p:nvSpPr>
        <p:spPr bwMode="auto">
          <a:xfrm>
            <a:off x="5130800" y="2857500"/>
            <a:ext cx="99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Star anise and relatives (&lt;1%)</a:t>
            </a:r>
          </a:p>
        </p:txBody>
      </p:sp>
      <p:sp>
        <p:nvSpPr>
          <p:cNvPr id="47114" name="TextBox 9"/>
          <p:cNvSpPr txBox="1">
            <a:spLocks noChangeArrowheads="1"/>
          </p:cNvSpPr>
          <p:nvPr/>
        </p:nvSpPr>
        <p:spPr bwMode="auto">
          <a:xfrm>
            <a:off x="5130800" y="3873500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Magnoliids (2%)</a:t>
            </a:r>
          </a:p>
        </p:txBody>
      </p:sp>
      <p:sp>
        <p:nvSpPr>
          <p:cNvPr id="47115" name="TextBox 10"/>
          <p:cNvSpPr txBox="1">
            <a:spLocks noChangeArrowheads="1"/>
          </p:cNvSpPr>
          <p:nvPr/>
        </p:nvSpPr>
        <p:spPr bwMode="auto">
          <a:xfrm>
            <a:off x="5130800" y="4699000"/>
            <a:ext cx="963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Monocots</a:t>
            </a:r>
          </a:p>
          <a:p>
            <a:r>
              <a:rPr lang="en-US" sz="1400"/>
              <a:t>(23%)</a:t>
            </a:r>
          </a:p>
        </p:txBody>
      </p:sp>
      <p:sp>
        <p:nvSpPr>
          <p:cNvPr id="47116" name="TextBox 11"/>
          <p:cNvSpPr txBox="1">
            <a:spLocks noChangeArrowheads="1"/>
          </p:cNvSpPr>
          <p:nvPr/>
        </p:nvSpPr>
        <p:spPr bwMode="auto">
          <a:xfrm>
            <a:off x="5130800" y="5613400"/>
            <a:ext cx="87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Eudicots</a:t>
            </a:r>
          </a:p>
          <a:p>
            <a:r>
              <a:rPr lang="en-US" sz="1400"/>
              <a:t>(75%)</a:t>
            </a:r>
          </a:p>
        </p:txBody>
      </p:sp>
      <p:sp>
        <p:nvSpPr>
          <p:cNvPr id="47117" name="TextBox 12"/>
          <p:cNvSpPr txBox="1">
            <a:spLocks noChangeArrowheads="1"/>
          </p:cNvSpPr>
          <p:nvPr/>
        </p:nvSpPr>
        <p:spPr bwMode="auto">
          <a:xfrm>
            <a:off x="3479800" y="5892800"/>
            <a:ext cx="138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Pollen with three apertures</a:t>
            </a:r>
          </a:p>
        </p:txBody>
      </p:sp>
      <p:sp>
        <p:nvSpPr>
          <p:cNvPr id="47118" name="TextBox 13"/>
          <p:cNvSpPr txBox="1">
            <a:spLocks noChangeArrowheads="1"/>
          </p:cNvSpPr>
          <p:nvPr/>
        </p:nvSpPr>
        <p:spPr bwMode="auto">
          <a:xfrm>
            <a:off x="2882900" y="5130800"/>
            <a:ext cx="134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One cotyledon</a:t>
            </a:r>
          </a:p>
        </p:txBody>
      </p:sp>
      <p:sp>
        <p:nvSpPr>
          <p:cNvPr id="47119" name="TextBox 14"/>
          <p:cNvSpPr txBox="1">
            <a:spLocks noChangeArrowheads="1"/>
          </p:cNvSpPr>
          <p:nvPr/>
        </p:nvSpPr>
        <p:spPr bwMode="auto">
          <a:xfrm flipH="1">
            <a:off x="2832100" y="3471863"/>
            <a:ext cx="90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Xylem</a:t>
            </a:r>
          </a:p>
          <a:p>
            <a:r>
              <a:rPr lang="en-US" sz="1400"/>
              <a:t>vessels</a:t>
            </a:r>
          </a:p>
        </p:txBody>
      </p:sp>
      <p:sp>
        <p:nvSpPr>
          <p:cNvPr id="47121" name="TextBox 16"/>
          <p:cNvSpPr txBox="1">
            <a:spLocks noChangeArrowheads="1"/>
          </p:cNvSpPr>
          <p:nvPr/>
        </p:nvSpPr>
        <p:spPr bwMode="auto">
          <a:xfrm>
            <a:off x="1968500" y="1422400"/>
            <a:ext cx="1531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Flowers; double</a:t>
            </a:r>
          </a:p>
          <a:p>
            <a:r>
              <a:rPr lang="en-US" sz="1400"/>
              <a:t>fertilization; fruits</a:t>
            </a:r>
          </a:p>
        </p:txBody>
      </p:sp>
      <p:cxnSp>
        <p:nvCxnSpPr>
          <p:cNvPr id="47122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4514850" y="5848350"/>
            <a:ext cx="2921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3" name="Straight Connector 20"/>
          <p:cNvCxnSpPr>
            <a:cxnSpLocks noChangeShapeType="1"/>
            <a:stCxn id="47118" idx="3"/>
          </p:cNvCxnSpPr>
          <p:nvPr/>
        </p:nvCxnSpPr>
        <p:spPr bwMode="auto">
          <a:xfrm flipV="1">
            <a:off x="4225925" y="4940300"/>
            <a:ext cx="549275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4" name="Straight Connector 22"/>
          <p:cNvCxnSpPr>
            <a:cxnSpLocks noChangeShapeType="1"/>
          </p:cNvCxnSpPr>
          <p:nvPr/>
        </p:nvCxnSpPr>
        <p:spPr bwMode="auto">
          <a:xfrm rot="5400000" flipH="1" flipV="1">
            <a:off x="3467100" y="3175000"/>
            <a:ext cx="52070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5" name="Straight Connector 24"/>
          <p:cNvCxnSpPr>
            <a:cxnSpLocks noChangeShapeType="1"/>
          </p:cNvCxnSpPr>
          <p:nvPr/>
        </p:nvCxnSpPr>
        <p:spPr bwMode="auto">
          <a:xfrm rot="16200000" flipH="1">
            <a:off x="3359150" y="1949450"/>
            <a:ext cx="3810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25B52A9-A8B8-2149-9F3A-1E91124884B7}"/>
              </a:ext>
            </a:extLst>
          </p:cNvPr>
          <p:cNvSpPr/>
          <p:nvPr/>
        </p:nvSpPr>
        <p:spPr bwMode="auto">
          <a:xfrm>
            <a:off x="1335505" y="131029"/>
            <a:ext cx="6569242" cy="8119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major clades of flowering plants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BD3637-57EC-AC44-B531-A69A8FDE3040}"/>
              </a:ext>
            </a:extLst>
          </p:cNvPr>
          <p:cNvSpPr/>
          <p:nvPr/>
        </p:nvSpPr>
        <p:spPr bwMode="auto">
          <a:xfrm>
            <a:off x="1534502" y="6276182"/>
            <a:ext cx="1945298" cy="5238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pyrus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700A03-ADC6-5348-B965-74FC1794954A}"/>
              </a:ext>
            </a:extLst>
          </p:cNvPr>
          <p:cNvSpPr/>
          <p:nvPr/>
        </p:nvSpPr>
        <p:spPr bwMode="auto">
          <a:xfrm>
            <a:off x="2124397" y="6597467"/>
            <a:ext cx="1945298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pyru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B8DFC-F0F6-544C-BDE1-DC6BF6FD6993}"/>
              </a:ext>
            </a:extLst>
          </p:cNvPr>
          <p:cNvSpPr/>
          <p:nvPr/>
        </p:nvSpPr>
        <p:spPr bwMode="auto">
          <a:xfrm>
            <a:off x="5130800" y="892176"/>
            <a:ext cx="668421" cy="4290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pyru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740EFE-D5BC-1D41-9FD4-95C4FD22EB5A}"/>
              </a:ext>
            </a:extLst>
          </p:cNvPr>
          <p:cNvSpPr/>
          <p:nvPr/>
        </p:nvSpPr>
        <p:spPr bwMode="auto">
          <a:xfrm>
            <a:off x="2832100" y="4573486"/>
            <a:ext cx="4675605" cy="189081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16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5575"/>
            <a:ext cx="7239000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11317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Monocots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3657600"/>
            <a:ext cx="9778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</a:rPr>
              <a:t>Eudicots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6864C1-1FB8-A342-81B7-45E8F71D03BA}"/>
              </a:ext>
            </a:extLst>
          </p:cNvPr>
          <p:cNvSpPr/>
          <p:nvPr/>
        </p:nvSpPr>
        <p:spPr bwMode="auto">
          <a:xfrm>
            <a:off x="914400" y="6472990"/>
            <a:ext cx="4162926" cy="2294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9796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23275-0280-EB47-9AA0-918AD180D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72986-FC94-4E43-9CCA-731B4D895A7B}"/>
              </a:ext>
            </a:extLst>
          </p:cNvPr>
          <p:cNvSpPr txBox="1"/>
          <p:nvPr/>
        </p:nvSpPr>
        <p:spPr>
          <a:xfrm>
            <a:off x="4009464" y="5704412"/>
            <a:ext cx="4737001" cy="64633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Paris and Barrington discover reticulate venation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leaves of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Gunnera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Volcan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Irazu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Costa Rica</a:t>
            </a:r>
          </a:p>
        </p:txBody>
      </p:sp>
    </p:spTree>
    <p:extLst>
      <p:ext uri="{BB962C8B-B14F-4D97-AF65-F5344CB8AC3E}">
        <p14:creationId xmlns:p14="http://schemas.microsoft.com/office/powerpoint/2010/main" val="114660207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612845" y="476250"/>
            <a:ext cx="79500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Reticulate venation with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blind vein endings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(eudicots)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0C5CCC-61D5-A74E-A40B-A3433D51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4151" y="468923"/>
            <a:ext cx="3855697" cy="685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E877C32-9869-F045-A934-7FEC96B1A172}"/>
              </a:ext>
            </a:extLst>
          </p:cNvPr>
          <p:cNvSpPr/>
          <p:nvPr/>
        </p:nvSpPr>
        <p:spPr bwMode="auto">
          <a:xfrm>
            <a:off x="5287109" y="3428999"/>
            <a:ext cx="422032" cy="392723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3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F459B-0951-C545-8A79-D5756D30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4" y="2743199"/>
            <a:ext cx="7740991" cy="2695331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39E7666-3B8B-4B4E-8479-0EB507C62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774" y="757604"/>
            <a:ext cx="4356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venation 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(mono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F7828-E453-5D4A-A3F1-30DCF8015FC1}"/>
              </a:ext>
            </a:extLst>
          </p:cNvPr>
          <p:cNvSpPr txBox="1"/>
          <p:nvPr/>
        </p:nvSpPr>
        <p:spPr>
          <a:xfrm>
            <a:off x="4571998" y="6100396"/>
            <a:ext cx="426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droplets beading up on a banana leaf</a:t>
            </a:r>
          </a:p>
        </p:txBody>
      </p:sp>
    </p:spTree>
    <p:extLst>
      <p:ext uri="{BB962C8B-B14F-4D97-AF65-F5344CB8AC3E}">
        <p14:creationId xmlns:p14="http://schemas.microsoft.com/office/powerpoint/2010/main" val="38992409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BA1A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Arial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50225" cy="6858000"/>
          </a:xfrm>
          <a:prstGeom prst="rect">
            <a:avLst/>
          </a:prstGeom>
          <a:solidFill>
            <a:srgbClr val="9BA1A5"/>
          </a:solidFill>
          <a:ln>
            <a:solidFill>
              <a:srgbClr val="9BA1A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6F6E4-686C-ED4C-824F-F869D2110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610" y="0"/>
            <a:ext cx="10825094" cy="72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505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2D1BE-A300-BF41-A459-B032ACC26BFE}"/>
              </a:ext>
            </a:extLst>
          </p:cNvPr>
          <p:cNvSpPr txBox="1"/>
          <p:nvPr/>
        </p:nvSpPr>
        <p:spPr>
          <a:xfrm>
            <a:off x="1496362" y="2580466"/>
            <a:ext cx="6151276" cy="225106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963" algn="l"/>
              </a:tabLs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I.   Introduction to the Angiosperms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II.  Flower Structure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III. Flowering Plant Life Cycle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IV. Pollination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EB4C3-C7A2-BC48-9B65-15F418202FFC}"/>
              </a:ext>
            </a:extLst>
          </p:cNvPr>
          <p:cNvSpPr txBox="1"/>
          <p:nvPr/>
        </p:nvSpPr>
        <p:spPr>
          <a:xfrm>
            <a:off x="3840807" y="942412"/>
            <a:ext cx="1293944" cy="52322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480AA-005F-E148-A91A-BE9333A0E453}"/>
              </a:ext>
            </a:extLst>
          </p:cNvPr>
          <p:cNvSpPr txBox="1"/>
          <p:nvPr/>
        </p:nvSpPr>
        <p:spPr>
          <a:xfrm>
            <a:off x="4487779" y="6212945"/>
            <a:ext cx="437600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Polygaloides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pauciflora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fringed polygala</a:t>
            </a:r>
          </a:p>
        </p:txBody>
      </p:sp>
    </p:spTree>
    <p:extLst>
      <p:ext uri="{BB962C8B-B14F-4D97-AF65-F5344CB8AC3E}">
        <p14:creationId xmlns:p14="http://schemas.microsoft.com/office/powerpoint/2010/main" val="3858436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1B629F-FF10-5B4B-B391-E151DA7AC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" y="0"/>
            <a:ext cx="9112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E97133-F921-064D-818C-F0DA488F2688}"/>
              </a:ext>
            </a:extLst>
          </p:cNvPr>
          <p:cNvSpPr txBox="1"/>
          <p:nvPr/>
        </p:nvSpPr>
        <p:spPr>
          <a:xfrm>
            <a:off x="3276600" y="1905000"/>
            <a:ext cx="325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pyrus" pitchFamily="-110" charset="0"/>
                <a:ea typeface="+mn-ea"/>
                <a:cs typeface="+mn-cs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EF9C9-E1EC-D44A-AD9A-FEE4642A0922}"/>
              </a:ext>
            </a:extLst>
          </p:cNvPr>
          <p:cNvSpPr txBox="1"/>
          <p:nvPr/>
        </p:nvSpPr>
        <p:spPr>
          <a:xfrm>
            <a:off x="6096000" y="6096000"/>
            <a:ext cx="4667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pyrus" pitchFamily="-110" charset="0"/>
                <a:ea typeface="+mn-ea"/>
                <a:cs typeface="+mn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5457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iversity 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99" y="2720976"/>
            <a:ext cx="455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7" y="3101976"/>
            <a:ext cx="62071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1537" y="1611313"/>
            <a:ext cx="11112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464" y="-7951787"/>
            <a:ext cx="296227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7064" y="-7799387"/>
            <a:ext cx="296227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7589" y="-11623674"/>
            <a:ext cx="2430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49" y="1425576"/>
            <a:ext cx="12525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49" y="1654176"/>
            <a:ext cx="11080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5"/>
          <p:cNvSpPr txBox="1">
            <a:spLocks noChangeArrowheads="1"/>
          </p:cNvSpPr>
          <p:nvPr/>
        </p:nvSpPr>
        <p:spPr bwMode="auto">
          <a:xfrm>
            <a:off x="1909975" y="273595"/>
            <a:ext cx="523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sz="4400" dirty="0">
                <a:latin typeface="Calibri"/>
                <a:cs typeface="Calibri"/>
              </a:rPr>
              <a:t>Extant Plant Diversity</a:t>
            </a:r>
          </a:p>
        </p:txBody>
      </p:sp>
      <p:sp>
        <p:nvSpPr>
          <p:cNvPr id="17419" name="TextBox 16"/>
          <p:cNvSpPr txBox="1">
            <a:spLocks noChangeArrowheads="1"/>
          </p:cNvSpPr>
          <p:nvPr/>
        </p:nvSpPr>
        <p:spPr bwMode="auto">
          <a:xfrm>
            <a:off x="187324" y="5824539"/>
            <a:ext cx="3653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Flowering plants, 89.4%</a:t>
            </a:r>
          </a:p>
        </p:txBody>
      </p:sp>
      <p:sp>
        <p:nvSpPr>
          <p:cNvPr id="17420" name="TextBox 25"/>
          <p:cNvSpPr txBox="1">
            <a:spLocks noChangeArrowheads="1"/>
          </p:cNvSpPr>
          <p:nvPr/>
        </p:nvSpPr>
        <p:spPr bwMode="auto">
          <a:xfrm>
            <a:off x="708024" y="4310064"/>
            <a:ext cx="21675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Mosses, 3.8%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2780507" y="3491709"/>
            <a:ext cx="1271585" cy="736599"/>
          </a:xfrm>
          <a:prstGeom prst="straightConnector1">
            <a:avLst/>
          </a:prstGeom>
          <a:ln>
            <a:solidFill>
              <a:srgbClr val="FF66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2" name="TextBox 34"/>
          <p:cNvSpPr txBox="1">
            <a:spLocks noChangeArrowheads="1"/>
          </p:cNvSpPr>
          <p:nvPr/>
        </p:nvSpPr>
        <p:spPr bwMode="auto">
          <a:xfrm>
            <a:off x="1682749" y="2536826"/>
            <a:ext cx="1862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Ferns, 4.0%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702049" y="2949576"/>
            <a:ext cx="368300" cy="274638"/>
          </a:xfrm>
          <a:prstGeom prst="straightConnector1">
            <a:avLst/>
          </a:prstGeom>
          <a:ln>
            <a:solidFill>
              <a:srgbClr val="99CC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018212" y="3224214"/>
            <a:ext cx="1106487" cy="260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conifers</a:t>
            </a:r>
          </a:p>
        </p:txBody>
      </p:sp>
      <p:pic>
        <p:nvPicPr>
          <p:cNvPr id="17425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49" y="4092576"/>
            <a:ext cx="97472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TextBox 44"/>
          <p:cNvSpPr txBox="1">
            <a:spLocks noChangeArrowheads="1"/>
          </p:cNvSpPr>
          <p:nvPr/>
        </p:nvSpPr>
        <p:spPr bwMode="auto">
          <a:xfrm>
            <a:off x="4083049" y="2492376"/>
            <a:ext cx="2593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Liverworts, 2.3%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4048124" y="2979739"/>
            <a:ext cx="319088" cy="169862"/>
          </a:xfrm>
          <a:prstGeom prst="straightConnector1">
            <a:avLst/>
          </a:prstGeom>
          <a:ln>
            <a:solidFill>
              <a:srgbClr val="9966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8" name="TextBox 47"/>
          <p:cNvSpPr txBox="1">
            <a:spLocks noChangeArrowheads="1"/>
          </p:cNvSpPr>
          <p:nvPr/>
        </p:nvSpPr>
        <p:spPr bwMode="auto">
          <a:xfrm>
            <a:off x="5356224" y="3224214"/>
            <a:ext cx="3178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Gymnosperms, 0.3%</a:t>
            </a:r>
          </a:p>
        </p:txBody>
      </p:sp>
      <p:cxnSp>
        <p:nvCxnSpPr>
          <p:cNvPr id="50" name="Straight Arrow Connector 49"/>
          <p:cNvCxnSpPr>
            <a:stCxn id="17428" idx="1"/>
          </p:cNvCxnSpPr>
          <p:nvPr/>
        </p:nvCxnSpPr>
        <p:spPr>
          <a:xfrm flipH="1" flipV="1">
            <a:off x="4292600" y="3224215"/>
            <a:ext cx="1063624" cy="261609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30" name="TextBox 52"/>
          <p:cNvSpPr txBox="1">
            <a:spLocks noChangeArrowheads="1"/>
          </p:cNvSpPr>
          <p:nvPr/>
        </p:nvSpPr>
        <p:spPr bwMode="auto">
          <a:xfrm>
            <a:off x="5713412" y="5464176"/>
            <a:ext cx="2672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Lycophytes, 0.4%</a:t>
            </a:r>
          </a:p>
        </p:txBody>
      </p:sp>
      <p:pic>
        <p:nvPicPr>
          <p:cNvPr id="17431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55" y="5726114"/>
            <a:ext cx="8397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/>
          <p:cNvCxnSpPr/>
          <p:nvPr/>
        </p:nvCxnSpPr>
        <p:spPr>
          <a:xfrm>
            <a:off x="2565399" y="5464176"/>
            <a:ext cx="3452813" cy="1588"/>
          </a:xfrm>
          <a:prstGeom prst="line">
            <a:avLst/>
          </a:prstGeom>
          <a:ln w="730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 flipH="1" flipV="1">
            <a:off x="2806699" y="4570414"/>
            <a:ext cx="1677988" cy="849312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4292599" y="3409951"/>
            <a:ext cx="1420813" cy="231616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3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E2E1D-50FD-BA45-B869-46DDCC8C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" y="0"/>
            <a:ext cx="91267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2952E5-3EC7-B54B-BA07-98051CBFD545}"/>
              </a:ext>
            </a:extLst>
          </p:cNvPr>
          <p:cNvSpPr txBox="1"/>
          <p:nvPr/>
        </p:nvSpPr>
        <p:spPr>
          <a:xfrm>
            <a:off x="215453" y="152400"/>
            <a:ext cx="8713090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Meiosis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a special type of cell division that results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halving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chromosome number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80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5C92F-364A-FD47-B19A-5409D1A1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5"/>
            <a:ext cx="9144000" cy="68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147426" y="990600"/>
            <a:ext cx="137569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MEIOSIS  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1981200" y="9906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stCxn id="20483" idx="1"/>
          </p:cNvCxnSpPr>
          <p:nvPr/>
        </p:nvCxnSpPr>
        <p:spPr bwMode="auto">
          <a:xfrm flipH="1">
            <a:off x="1295404" y="1221433"/>
            <a:ext cx="852022" cy="3025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20483" idx="3"/>
          </p:cNvCxnSpPr>
          <p:nvPr/>
        </p:nvCxnSpPr>
        <p:spPr bwMode="auto">
          <a:xfrm>
            <a:off x="3523123" y="1221433"/>
            <a:ext cx="667877" cy="22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29673" y="2819400"/>
            <a:ext cx="136697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MITOSIS 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29000" y="28194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8102600" cy="608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FFE02C-D03B-614E-B04E-9766F7ED3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49" y="4025900"/>
            <a:ext cx="579894" cy="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49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CCD92-486F-B744-8807-E5D5FAE3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" y="0"/>
            <a:ext cx="91324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ED809-7574-B74C-B011-A317388FEBC1}"/>
              </a:ext>
            </a:extLst>
          </p:cNvPr>
          <p:cNvSpPr txBox="1"/>
          <p:nvPr/>
        </p:nvSpPr>
        <p:spPr>
          <a:xfrm>
            <a:off x="149955" y="0"/>
            <a:ext cx="88440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Alternation of phases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the plant life cycle    </a:t>
            </a:r>
          </a:p>
        </p:txBody>
      </p:sp>
    </p:spTree>
    <p:extLst>
      <p:ext uri="{BB962C8B-B14F-4D97-AF65-F5344CB8AC3E}">
        <p14:creationId xmlns:p14="http://schemas.microsoft.com/office/powerpoint/2010/main" val="2608183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2B54-CA2E-F14D-BFFE-912494AA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Similarities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Between </a:t>
            </a:r>
            <a:br>
              <a:rPr lang="en-US" dirty="0"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Plant and Animal Life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A51F-69EB-DF41-89F3-0A4282D3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both kingdoms, meiosis and fertilization are the key life cycle events.  Haploid gametes unite to form a diploid zygote.</a:t>
            </a:r>
          </a:p>
          <a:p>
            <a:pPr lv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both kingdoms, the gamete and the zygote are single cells.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88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2B54-CA2E-F14D-BFFE-912494AA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Differences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Between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Plant and Animal Life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A51F-69EB-DF41-89F3-0A4282D3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dirty="0"/>
              <a:t>In plants, the products of meiosis are </a:t>
            </a:r>
            <a:r>
              <a:rPr lang="en-US" b="1" dirty="0"/>
              <a:t>spores</a:t>
            </a:r>
            <a:r>
              <a:rPr lang="en-US" dirty="0"/>
              <a:t>, whereas in animals, the products of meiosis are </a:t>
            </a:r>
            <a:r>
              <a:rPr lang="en-US" b="1" dirty="0"/>
              <a:t>gametes</a:t>
            </a:r>
          </a:p>
          <a:p>
            <a:endParaRPr lang="en-US" b="1" dirty="0"/>
          </a:p>
          <a:p>
            <a:r>
              <a:rPr lang="en-US" dirty="0"/>
              <a:t>Plants have a haploid gametophyte phase and animals don’t</a:t>
            </a:r>
          </a:p>
          <a:p>
            <a:pPr marL="0" lv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73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147426" y="990600"/>
            <a:ext cx="137569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MEIOSIS  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1981200" y="9906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29673" y="2819400"/>
            <a:ext cx="136697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MITOSIS 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29000" y="28194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39B2B1-CF4A-A043-97EF-AFF290CA8923}"/>
              </a:ext>
            </a:extLst>
          </p:cNvPr>
          <p:cNvSpPr/>
          <p:nvPr/>
        </p:nvSpPr>
        <p:spPr bwMode="auto">
          <a:xfrm>
            <a:off x="2508894" y="1824335"/>
            <a:ext cx="4354158" cy="4119265"/>
          </a:xfrm>
          <a:prstGeom prst="ellipse">
            <a:avLst/>
          </a:prstGeom>
          <a:noFill/>
          <a:ln w="152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F0CE5-416D-9C4F-99FE-1E0AC17E62AF}"/>
              </a:ext>
            </a:extLst>
          </p:cNvPr>
          <p:cNvSpPr/>
          <p:nvPr/>
        </p:nvSpPr>
        <p:spPr bwMode="auto">
          <a:xfrm>
            <a:off x="3429000" y="1524000"/>
            <a:ext cx="2667000" cy="1143000"/>
          </a:xfrm>
          <a:prstGeom prst="rect">
            <a:avLst/>
          </a:prstGeom>
          <a:solidFill>
            <a:srgbClr val="E39B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Diploid: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Sporophyte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D7E37F-16AD-3540-BB90-EB4B323B9101}"/>
              </a:ext>
            </a:extLst>
          </p:cNvPr>
          <p:cNvSpPr/>
          <p:nvPr/>
        </p:nvSpPr>
        <p:spPr bwMode="auto">
          <a:xfrm>
            <a:off x="3429000" y="5181600"/>
            <a:ext cx="2743200" cy="1278798"/>
          </a:xfrm>
          <a:prstGeom prst="rect">
            <a:avLst/>
          </a:prstGeom>
          <a:solidFill>
            <a:srgbClr val="7FA8E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Haploid: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E6D5CD-21CE-4C40-9469-F4CD80E192EE}"/>
              </a:ext>
            </a:extLst>
          </p:cNvPr>
          <p:cNvSpPr/>
          <p:nvPr/>
        </p:nvSpPr>
        <p:spPr bwMode="auto">
          <a:xfrm>
            <a:off x="1175394" y="3411967"/>
            <a:ext cx="2667000" cy="533400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FERTILIZATION</a:t>
            </a: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BBB34D6A-AF9A-6D4C-8016-CA3D6BB3DC85}"/>
              </a:ext>
            </a:extLst>
          </p:cNvPr>
          <p:cNvSpPr/>
          <p:nvPr/>
        </p:nvSpPr>
        <p:spPr bwMode="auto">
          <a:xfrm rot="11132018">
            <a:off x="2559333" y="2237712"/>
            <a:ext cx="685800" cy="685800"/>
          </a:xfrm>
          <a:prstGeom prst="rtTriangl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F7A858F6-C066-274D-B3C8-0C11A74921C2}"/>
              </a:ext>
            </a:extLst>
          </p:cNvPr>
          <p:cNvSpPr/>
          <p:nvPr/>
        </p:nvSpPr>
        <p:spPr bwMode="auto">
          <a:xfrm>
            <a:off x="6276880" y="4610100"/>
            <a:ext cx="685800" cy="685800"/>
          </a:xfrm>
          <a:prstGeom prst="rtTriangl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5FE07C-EBAE-054B-B1D9-072A11754863}"/>
              </a:ext>
            </a:extLst>
          </p:cNvPr>
          <p:cNvSpPr/>
          <p:nvPr/>
        </p:nvSpPr>
        <p:spPr bwMode="auto">
          <a:xfrm>
            <a:off x="5472627" y="3411967"/>
            <a:ext cx="2667000" cy="533400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MEIOSIS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7343D389-6C97-704D-BBBA-567ECAFEF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42" y="279297"/>
            <a:ext cx="80826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plant life cycle is characterized by alternation between 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diploid sporophyte phase and haploid gametophyte phase</a:t>
            </a:r>
          </a:p>
        </p:txBody>
      </p:sp>
    </p:spTree>
    <p:extLst>
      <p:ext uri="{BB962C8B-B14F-4D97-AF65-F5344CB8AC3E}">
        <p14:creationId xmlns:p14="http://schemas.microsoft.com/office/powerpoint/2010/main" val="2554511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ev70065_05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15875"/>
            <a:ext cx="502285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26921" y="493713"/>
            <a:ext cx="26545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56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Flowering Plant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56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Life Cycle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AC0FE7-4EE0-694A-97AC-28376847B7F8}"/>
              </a:ext>
            </a:extLst>
          </p:cNvPr>
          <p:cNvSpPr/>
          <p:nvPr/>
        </p:nvSpPr>
        <p:spPr bwMode="auto">
          <a:xfrm>
            <a:off x="2324100" y="35802"/>
            <a:ext cx="4495800" cy="13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4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lev24220_0501"/>
          <p:cNvSpPr>
            <a:spLocks noGrp="1" noChangeAspect="1" noChangeArrowheads="1"/>
          </p:cNvSpPr>
          <p:nvPr isPhoto="1"/>
        </p:nvSpPr>
        <p:spPr bwMode="auto">
          <a:xfrm>
            <a:off x="457200" y="1073631"/>
            <a:ext cx="7772400" cy="46751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091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flower is the reproductive structure of angiosperms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4659FF-3C42-FD40-8643-FB83A233AFF5}"/>
              </a:ext>
            </a:extLst>
          </p:cNvPr>
          <p:cNvSpPr txBox="1">
            <a:spLocks/>
          </p:cNvSpPr>
          <p:nvPr/>
        </p:nvSpPr>
        <p:spPr bwMode="auto">
          <a:xfrm>
            <a:off x="206188" y="5090939"/>
            <a:ext cx="4102369" cy="13157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</a:rPr>
              <a:t>pollen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</a:rPr>
              <a:t> is the male gametophyte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2F71-DAFC-574A-8C0B-A85EA0364803}"/>
              </a:ext>
            </a:extLst>
          </p:cNvPr>
          <p:cNvSpPr txBox="1">
            <a:spLocks/>
          </p:cNvSpPr>
          <p:nvPr/>
        </p:nvSpPr>
        <p:spPr>
          <a:xfrm>
            <a:off x="5012047" y="5090939"/>
            <a:ext cx="4102369" cy="13157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embryo sac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(within the ovule) is the female gametophyte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3896C-79E8-E046-BB78-F7EF45EB662E}"/>
              </a:ext>
            </a:extLst>
          </p:cNvPr>
          <p:cNvSpPr txBox="1"/>
          <p:nvPr/>
        </p:nvSpPr>
        <p:spPr>
          <a:xfrm>
            <a:off x="5562600" y="2926080"/>
            <a:ext cx="4810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Pistil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6A214B-7308-FF48-AF70-364086E29763}"/>
              </a:ext>
            </a:extLst>
          </p:cNvPr>
          <p:cNvSpPr/>
          <p:nvPr/>
        </p:nvSpPr>
        <p:spPr bwMode="auto">
          <a:xfrm>
            <a:off x="6857999" y="3749040"/>
            <a:ext cx="381001" cy="4419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22D0A-12CF-B647-9425-6809871B131F}"/>
              </a:ext>
            </a:extLst>
          </p:cNvPr>
          <p:cNvSpPr txBox="1"/>
          <p:nvPr/>
        </p:nvSpPr>
        <p:spPr>
          <a:xfrm>
            <a:off x="7890770" y="3610540"/>
            <a:ext cx="9017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Embryo sac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D87350-3DDB-A74D-BC56-5D925AEB2480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7076138" y="3749040"/>
            <a:ext cx="8146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129268-EE43-0642-A725-970B742FD124}"/>
              </a:ext>
            </a:extLst>
          </p:cNvPr>
          <p:cNvCxnSpPr>
            <a:stCxn id="12" idx="1"/>
            <a:endCxn id="11" idx="5"/>
          </p:cNvCxnSpPr>
          <p:nvPr/>
        </p:nvCxnSpPr>
        <p:spPr bwMode="auto">
          <a:xfrm flipH="1">
            <a:off x="7183204" y="3749040"/>
            <a:ext cx="707566" cy="3772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8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7613" cy="4572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1800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Figure 38.3ax2  Lily</a:t>
            </a:r>
            <a:endParaRPr lang="en-US" dirty="0">
              <a:solidFill>
                <a:schemeClr val="tx1"/>
              </a:solidFill>
              <a:latin typeface="Palatino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9EAC30-915F-7446-AE62-69A58C40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9755" y="0"/>
            <a:ext cx="99635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9EC5D639-B124-6A4B-9AF2-639EA3EFD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99" y="780826"/>
            <a:ext cx="4191000" cy="457200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male gametophyte (pollen)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2A024F-826A-B14D-A442-557E63894679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981200"/>
            <a:ext cx="0" cy="838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19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38122"/>
            <a:ext cx="9194231" cy="6896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334343" y="1941876"/>
            <a:ext cx="4525542" cy="1200329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/>
              </a:rPr>
              <a:t>Angiosperms: the flowering plants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279776" y="5162499"/>
            <a:ext cx="2732384" cy="461665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ca. 350,000 species!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33400"/>
            <a:ext cx="1447800" cy="10683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2667000"/>
            <a:ext cx="811213" cy="1244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267200"/>
            <a:ext cx="1755775" cy="1828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457200"/>
            <a:ext cx="1447800" cy="12906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667000"/>
            <a:ext cx="1531938" cy="8763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533400"/>
            <a:ext cx="1625600" cy="10747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5029200"/>
            <a:ext cx="1447800" cy="10858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44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327400"/>
            <a:ext cx="36576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45720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4298950" y="2101850"/>
            <a:ext cx="59055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733800" y="54102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Dispersed Pollen Grain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114800" y="44196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Generative Cell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143000" y="41910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Tube Cell</a:t>
            </a: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H="1">
            <a:off x="2895600" y="4724400"/>
            <a:ext cx="1447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3048000" y="6461125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Pollen Coat</a:t>
            </a: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 flipH="1">
            <a:off x="2362200" y="6629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7086600" y="27432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4 Microspores</a:t>
            </a: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>
            <a:off x="7924800" y="3200400"/>
            <a:ext cx="228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5715000" y="3657600"/>
            <a:ext cx="3352800" cy="2971800"/>
          </a:xfrm>
          <a:prstGeom prst="rect">
            <a:avLst/>
          </a:prstGeom>
          <a:solidFill>
            <a:schemeClr val="bg1"/>
          </a:solidFill>
          <a:ln w="38100">
            <a:solidFill>
              <a:srgbClr val="00ADC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pollen grain con-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sists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two cells: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generative cell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surrounded by 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tube cell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66150048-D060-4A41-BADF-47C0DE6A8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38912"/>
            <a:ext cx="3352800" cy="3200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0D2A66-0979-7145-9B07-357BB6E69C5A}"/>
              </a:ext>
            </a:extLst>
          </p:cNvPr>
          <p:cNvSpPr/>
          <p:nvPr/>
        </p:nvSpPr>
        <p:spPr bwMode="auto">
          <a:xfrm>
            <a:off x="0" y="3327400"/>
            <a:ext cx="9144000" cy="353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57200"/>
            <a:ext cx="60372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28600" y="4419600"/>
            <a:ext cx="1295400" cy="646331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2-celled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pollen grain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1600200" y="4876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53000" y="1752600"/>
            <a:ext cx="28956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953000" y="381000"/>
            <a:ext cx="16002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08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7613" cy="4572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1800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Figure 38.5  Pollen grains have tough, ornate, and distinctive walls</a:t>
            </a:r>
            <a:endParaRPr lang="en-US" dirty="0">
              <a:solidFill>
                <a:schemeClr val="tx1"/>
              </a:solidFill>
              <a:latin typeface="Palatino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9588"/>
            <a:ext cx="5595938" cy="634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130007" y="2844006"/>
            <a:ext cx="449580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4391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2BA85-E4E7-9847-AED6-EAEF080F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87" y="0"/>
            <a:ext cx="7275286" cy="6858000"/>
          </a:xfrm>
          <a:prstGeom prst="rect">
            <a:avLst/>
          </a:prstGeom>
          <a:ln w="476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8806C-8548-A94D-ADCD-D07F7B738143}"/>
              </a:ext>
            </a:extLst>
          </p:cNvPr>
          <p:cNvSpPr txBox="1"/>
          <p:nvPr/>
        </p:nvSpPr>
        <p:spPr>
          <a:xfrm>
            <a:off x="5943600" y="6019800"/>
            <a:ext cx="1827103" cy="46166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lily ovary,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AAEC01-067F-EE40-A7D9-DE919925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794" y="298102"/>
            <a:ext cx="7026411" cy="461665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Development of the female gametophyte (embryo sac)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CB575B-2496-7B44-8857-F991A859852D}"/>
              </a:ext>
            </a:extLst>
          </p:cNvPr>
          <p:cNvCxnSpPr/>
          <p:nvPr/>
        </p:nvCxnSpPr>
        <p:spPr bwMode="auto">
          <a:xfrm>
            <a:off x="8229600" y="0"/>
            <a:ext cx="0" cy="685800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07503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 t="2187" b="2187"/>
          <a:stretch>
            <a:fillRect/>
          </a:stretch>
        </p:blipFill>
        <p:spPr bwMode="auto">
          <a:xfrm flipH="1" flipV="1">
            <a:off x="457200" y="1074738"/>
            <a:ext cx="457200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200400"/>
            <a:ext cx="2743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3505200" y="3810000"/>
            <a:ext cx="22860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Cross Section of an Ovary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5867400" y="21336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-110" charset="0"/>
                <a:ea typeface="+mn-ea"/>
                <a:cs typeface="+mn-cs"/>
              </a:rPr>
              <a:t>One ovule just before meiosis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C3EECA-FD94-C940-B8B7-28BB57C7C9D8}"/>
              </a:ext>
            </a:extLst>
          </p:cNvPr>
          <p:cNvSpPr/>
          <p:nvPr/>
        </p:nvSpPr>
        <p:spPr bwMode="auto">
          <a:xfrm>
            <a:off x="5791200" y="1828800"/>
            <a:ext cx="3124200" cy="487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3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8600"/>
            <a:ext cx="60372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7848600" y="4343400"/>
            <a:ext cx="1066800" cy="9159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7-celled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embryo sac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H="1" flipV="1">
            <a:off x="6248400" y="45720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7848600" y="4343400"/>
            <a:ext cx="10668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1524000"/>
            <a:ext cx="28956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6800" y="0"/>
            <a:ext cx="28956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67200" y="6172200"/>
            <a:ext cx="762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80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2" descr="38_06PollenTube2xFert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19213"/>
            <a:ext cx="85486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34963" y="1743075"/>
            <a:ext cx="8413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Stigma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23850" y="2179638"/>
            <a:ext cx="7191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Pollen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tube</a:t>
            </a:r>
          </a:p>
        </p:txBody>
      </p:sp>
      <p:grpSp>
        <p:nvGrpSpPr>
          <p:cNvPr id="24582" name="Group 8"/>
          <p:cNvGrpSpPr>
            <a:grpSpLocks/>
          </p:cNvGrpSpPr>
          <p:nvPr/>
        </p:nvGrpSpPr>
        <p:grpSpPr bwMode="auto">
          <a:xfrm>
            <a:off x="3432175" y="1377950"/>
            <a:ext cx="314325" cy="260350"/>
            <a:chOff x="758" y="536"/>
            <a:chExt cx="198" cy="164"/>
          </a:xfrm>
        </p:grpSpPr>
        <p:sp>
          <p:nvSpPr>
            <p:cNvPr id="24625" name="Oval 6"/>
            <p:cNvSpPr>
              <a:spLocks noChangeArrowheads="1"/>
            </p:cNvSpPr>
            <p:nvPr/>
          </p:nvSpPr>
          <p:spPr bwMode="auto">
            <a:xfrm>
              <a:off x="758" y="536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6" name="Text Box 7"/>
            <p:cNvSpPr txBox="1">
              <a:spLocks noChangeArrowheads="1"/>
            </p:cNvSpPr>
            <p:nvPr/>
          </p:nvSpPr>
          <p:spPr bwMode="auto">
            <a:xfrm>
              <a:off x="801" y="539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24583" name="Group 9"/>
          <p:cNvGrpSpPr>
            <a:grpSpLocks/>
          </p:cNvGrpSpPr>
          <p:nvPr/>
        </p:nvGrpSpPr>
        <p:grpSpPr bwMode="auto">
          <a:xfrm>
            <a:off x="6205538" y="1395413"/>
            <a:ext cx="314325" cy="260350"/>
            <a:chOff x="758" y="536"/>
            <a:chExt cx="198" cy="164"/>
          </a:xfrm>
        </p:grpSpPr>
        <p:sp>
          <p:nvSpPr>
            <p:cNvPr id="24623" name="Oval 10"/>
            <p:cNvSpPr>
              <a:spLocks noChangeArrowheads="1"/>
            </p:cNvSpPr>
            <p:nvPr/>
          </p:nvSpPr>
          <p:spPr bwMode="auto">
            <a:xfrm>
              <a:off x="758" y="536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4" name="Text Box 11"/>
            <p:cNvSpPr txBox="1">
              <a:spLocks noChangeArrowheads="1"/>
            </p:cNvSpPr>
            <p:nvPr/>
          </p:nvSpPr>
          <p:spPr bwMode="auto">
            <a:xfrm>
              <a:off x="801" y="539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24584" name="Group 30"/>
          <p:cNvGrpSpPr>
            <a:grpSpLocks/>
          </p:cNvGrpSpPr>
          <p:nvPr/>
        </p:nvGrpSpPr>
        <p:grpSpPr bwMode="auto">
          <a:xfrm>
            <a:off x="346075" y="1385888"/>
            <a:ext cx="300038" cy="260350"/>
            <a:chOff x="218" y="873"/>
            <a:chExt cx="189" cy="164"/>
          </a:xfrm>
        </p:grpSpPr>
        <p:sp>
          <p:nvSpPr>
            <p:cNvPr id="24621" name="Oval 13"/>
            <p:cNvSpPr>
              <a:spLocks noChangeArrowheads="1"/>
            </p:cNvSpPr>
            <p:nvPr/>
          </p:nvSpPr>
          <p:spPr bwMode="auto">
            <a:xfrm>
              <a:off x="218" y="873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2" name="Text Box 14"/>
            <p:cNvSpPr txBox="1">
              <a:spLocks noChangeArrowheads="1"/>
            </p:cNvSpPr>
            <p:nvPr/>
          </p:nvSpPr>
          <p:spPr bwMode="auto">
            <a:xfrm>
              <a:off x="252" y="876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sp>
        <p:nvSpPr>
          <p:cNvPr id="24585" name="Text Box 15"/>
          <p:cNvSpPr txBox="1">
            <a:spLocks noChangeArrowheads="1"/>
          </p:cNvSpPr>
          <p:nvPr/>
        </p:nvSpPr>
        <p:spPr bwMode="auto">
          <a:xfrm>
            <a:off x="325438" y="2813050"/>
            <a:ext cx="882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 sperm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325438" y="3206750"/>
            <a:ext cx="59848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Style</a:t>
            </a:r>
          </a:p>
        </p:txBody>
      </p:sp>
      <p:sp>
        <p:nvSpPr>
          <p:cNvPr id="24587" name="Text Box 17"/>
          <p:cNvSpPr txBox="1">
            <a:spLocks noChangeArrowheads="1"/>
          </p:cNvSpPr>
          <p:nvPr/>
        </p:nvSpPr>
        <p:spPr bwMode="auto">
          <a:xfrm>
            <a:off x="325438" y="3517900"/>
            <a:ext cx="6921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Ovary</a:t>
            </a:r>
          </a:p>
        </p:txBody>
      </p:sp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325438" y="3867150"/>
            <a:ext cx="6937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Ovule</a:t>
            </a:r>
          </a:p>
        </p:txBody>
      </p:sp>
      <p:sp>
        <p:nvSpPr>
          <p:cNvPr id="24590" name="Text Box 20"/>
          <p:cNvSpPr txBox="1">
            <a:spLocks noChangeArrowheads="1"/>
          </p:cNvSpPr>
          <p:nvPr/>
        </p:nvSpPr>
        <p:spPr bwMode="auto">
          <a:xfrm>
            <a:off x="2406650" y="1638300"/>
            <a:ext cx="70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Pollen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grain</a:t>
            </a:r>
          </a:p>
        </p:txBody>
      </p:sp>
      <p:sp>
        <p:nvSpPr>
          <p:cNvPr id="24591" name="Text Box 21"/>
          <p:cNvSpPr txBox="1">
            <a:spLocks noChangeArrowheads="1"/>
          </p:cNvSpPr>
          <p:nvPr/>
        </p:nvSpPr>
        <p:spPr bwMode="auto">
          <a:xfrm>
            <a:off x="2451100" y="4183063"/>
            <a:ext cx="70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nuclei</a:t>
            </a:r>
          </a:p>
        </p:txBody>
      </p:sp>
      <p:sp>
        <p:nvSpPr>
          <p:cNvPr id="24592" name="Text Box 22"/>
          <p:cNvSpPr txBox="1">
            <a:spLocks noChangeArrowheads="1"/>
          </p:cNvSpPr>
          <p:nvPr/>
        </p:nvSpPr>
        <p:spPr bwMode="auto">
          <a:xfrm>
            <a:off x="2451100" y="4791075"/>
            <a:ext cx="4905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Egg</a:t>
            </a:r>
          </a:p>
        </p:txBody>
      </p:sp>
      <p:sp>
        <p:nvSpPr>
          <p:cNvPr id="24593" name="Text Box 23"/>
          <p:cNvSpPr txBox="1">
            <a:spLocks noChangeArrowheads="1"/>
          </p:cNvSpPr>
          <p:nvPr/>
        </p:nvSpPr>
        <p:spPr bwMode="auto">
          <a:xfrm>
            <a:off x="3436938" y="2384425"/>
            <a:ext cx="6524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Ovule</a:t>
            </a:r>
          </a:p>
        </p:txBody>
      </p:sp>
      <p:sp>
        <p:nvSpPr>
          <p:cNvPr id="24594" name="Text Box 24"/>
          <p:cNvSpPr txBox="1">
            <a:spLocks noChangeArrowheads="1"/>
          </p:cNvSpPr>
          <p:nvPr/>
        </p:nvSpPr>
        <p:spPr bwMode="auto">
          <a:xfrm>
            <a:off x="3440113" y="2755900"/>
            <a:ext cx="7064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nuclei</a:t>
            </a:r>
          </a:p>
        </p:txBody>
      </p:sp>
      <p:sp>
        <p:nvSpPr>
          <p:cNvPr id="24595" name="Text Box 25"/>
          <p:cNvSpPr txBox="1">
            <a:spLocks noChangeArrowheads="1"/>
          </p:cNvSpPr>
          <p:nvPr/>
        </p:nvSpPr>
        <p:spPr bwMode="auto">
          <a:xfrm>
            <a:off x="3440113" y="3417888"/>
            <a:ext cx="4905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Egg</a:t>
            </a:r>
          </a:p>
        </p:txBody>
      </p:sp>
      <p:sp>
        <p:nvSpPr>
          <p:cNvPr id="24597" name="Text Box 27"/>
          <p:cNvSpPr txBox="1">
            <a:spLocks noChangeArrowheads="1"/>
          </p:cNvSpPr>
          <p:nvPr/>
        </p:nvSpPr>
        <p:spPr bwMode="auto">
          <a:xfrm>
            <a:off x="3887788" y="4362450"/>
            <a:ext cx="9223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 sperm</a:t>
            </a:r>
          </a:p>
        </p:txBody>
      </p:sp>
      <p:sp>
        <p:nvSpPr>
          <p:cNvPr id="24598" name="Text Box 28"/>
          <p:cNvSpPr txBox="1">
            <a:spLocks noChangeArrowheads="1"/>
          </p:cNvSpPr>
          <p:nvPr/>
        </p:nvSpPr>
        <p:spPr bwMode="auto">
          <a:xfrm>
            <a:off x="6211888" y="2387574"/>
            <a:ext cx="15986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Endosperm</a:t>
            </a:r>
          </a:p>
        </p:txBody>
      </p:sp>
      <p:sp>
        <p:nvSpPr>
          <p:cNvPr id="24599" name="Text Box 29"/>
          <p:cNvSpPr txBox="1">
            <a:spLocks noChangeArrowheads="1"/>
          </p:cNvSpPr>
          <p:nvPr/>
        </p:nvSpPr>
        <p:spPr bwMode="auto">
          <a:xfrm>
            <a:off x="6278563" y="3727450"/>
            <a:ext cx="787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Zygote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(2n)</a:t>
            </a:r>
          </a:p>
        </p:txBody>
      </p:sp>
      <p:sp>
        <p:nvSpPr>
          <p:cNvPr id="24600" name="Line 31"/>
          <p:cNvSpPr>
            <a:spLocks noChangeShapeType="1"/>
          </p:cNvSpPr>
          <p:nvPr/>
        </p:nvSpPr>
        <p:spPr bwMode="auto">
          <a:xfrm>
            <a:off x="1147763" y="1836738"/>
            <a:ext cx="527050" cy="14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1" name="Line 32"/>
          <p:cNvSpPr>
            <a:spLocks noChangeShapeType="1"/>
          </p:cNvSpPr>
          <p:nvPr/>
        </p:nvSpPr>
        <p:spPr bwMode="auto">
          <a:xfrm>
            <a:off x="1811338" y="1716088"/>
            <a:ext cx="525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2" name="Line 33"/>
          <p:cNvSpPr>
            <a:spLocks noChangeShapeType="1"/>
          </p:cNvSpPr>
          <p:nvPr/>
        </p:nvSpPr>
        <p:spPr bwMode="auto">
          <a:xfrm>
            <a:off x="1054100" y="2309813"/>
            <a:ext cx="701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3" name="Line 34"/>
          <p:cNvSpPr>
            <a:spLocks noChangeShapeType="1"/>
          </p:cNvSpPr>
          <p:nvPr/>
        </p:nvSpPr>
        <p:spPr bwMode="auto">
          <a:xfrm flipH="1">
            <a:off x="1230313" y="2674938"/>
            <a:ext cx="498475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4" name="Line 35"/>
          <p:cNvSpPr>
            <a:spLocks noChangeShapeType="1"/>
          </p:cNvSpPr>
          <p:nvPr/>
        </p:nvSpPr>
        <p:spPr bwMode="auto">
          <a:xfrm>
            <a:off x="1230313" y="2932113"/>
            <a:ext cx="512762" cy="26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5" name="Line 36"/>
          <p:cNvSpPr>
            <a:spLocks noChangeShapeType="1"/>
          </p:cNvSpPr>
          <p:nvPr/>
        </p:nvSpPr>
        <p:spPr bwMode="auto">
          <a:xfrm>
            <a:off x="919163" y="3324225"/>
            <a:ext cx="796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6" name="Line 37"/>
          <p:cNvSpPr>
            <a:spLocks noChangeShapeType="1"/>
          </p:cNvSpPr>
          <p:nvPr/>
        </p:nvSpPr>
        <p:spPr bwMode="auto">
          <a:xfrm>
            <a:off x="1000125" y="3633788"/>
            <a:ext cx="539750" cy="134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7" name="Line 38"/>
          <p:cNvSpPr>
            <a:spLocks noChangeShapeType="1"/>
          </p:cNvSpPr>
          <p:nvPr/>
        </p:nvSpPr>
        <p:spPr bwMode="auto">
          <a:xfrm>
            <a:off x="1000125" y="3998913"/>
            <a:ext cx="53975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9" name="Line 40"/>
          <p:cNvSpPr>
            <a:spLocks noChangeShapeType="1"/>
          </p:cNvSpPr>
          <p:nvPr/>
        </p:nvSpPr>
        <p:spPr bwMode="auto">
          <a:xfrm flipV="1">
            <a:off x="1701800" y="4310063"/>
            <a:ext cx="661988" cy="39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0" name="Line 41"/>
          <p:cNvSpPr>
            <a:spLocks noChangeShapeType="1"/>
          </p:cNvSpPr>
          <p:nvPr/>
        </p:nvSpPr>
        <p:spPr bwMode="auto">
          <a:xfrm flipV="1">
            <a:off x="1755775" y="4310063"/>
            <a:ext cx="608013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1" name="Line 42"/>
          <p:cNvSpPr>
            <a:spLocks noChangeShapeType="1"/>
          </p:cNvSpPr>
          <p:nvPr/>
        </p:nvSpPr>
        <p:spPr bwMode="auto">
          <a:xfrm>
            <a:off x="1755775" y="4552950"/>
            <a:ext cx="622300" cy="350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2" name="Line 43"/>
          <p:cNvSpPr>
            <a:spLocks noChangeShapeType="1"/>
          </p:cNvSpPr>
          <p:nvPr/>
        </p:nvSpPr>
        <p:spPr bwMode="auto">
          <a:xfrm>
            <a:off x="4106863" y="2498725"/>
            <a:ext cx="73025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3" name="Line 44"/>
          <p:cNvSpPr>
            <a:spLocks noChangeShapeType="1"/>
          </p:cNvSpPr>
          <p:nvPr/>
        </p:nvSpPr>
        <p:spPr bwMode="auto">
          <a:xfrm>
            <a:off x="4067175" y="2863850"/>
            <a:ext cx="1066800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4" name="Line 45"/>
          <p:cNvSpPr>
            <a:spLocks noChangeShapeType="1"/>
          </p:cNvSpPr>
          <p:nvPr/>
        </p:nvSpPr>
        <p:spPr bwMode="auto">
          <a:xfrm>
            <a:off x="4067175" y="2863850"/>
            <a:ext cx="958850" cy="64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5" name="Line 46"/>
          <p:cNvSpPr>
            <a:spLocks noChangeShapeType="1"/>
          </p:cNvSpPr>
          <p:nvPr/>
        </p:nvSpPr>
        <p:spPr bwMode="auto">
          <a:xfrm>
            <a:off x="3917950" y="3540125"/>
            <a:ext cx="1162050" cy="296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7" name="Line 48"/>
          <p:cNvSpPr>
            <a:spLocks noChangeShapeType="1"/>
          </p:cNvSpPr>
          <p:nvPr/>
        </p:nvSpPr>
        <p:spPr bwMode="auto">
          <a:xfrm flipH="1">
            <a:off x="4810125" y="4133850"/>
            <a:ext cx="323850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8" name="Line 49"/>
          <p:cNvSpPr>
            <a:spLocks noChangeShapeType="1"/>
          </p:cNvSpPr>
          <p:nvPr/>
        </p:nvSpPr>
        <p:spPr bwMode="auto">
          <a:xfrm flipH="1">
            <a:off x="4810125" y="4310063"/>
            <a:ext cx="365125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9" name="Line 50"/>
          <p:cNvSpPr>
            <a:spLocks noChangeShapeType="1"/>
          </p:cNvSpPr>
          <p:nvPr/>
        </p:nvSpPr>
        <p:spPr bwMode="auto">
          <a:xfrm>
            <a:off x="7092950" y="2728913"/>
            <a:ext cx="933450" cy="823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20" name="Line 51"/>
          <p:cNvSpPr>
            <a:spLocks noChangeShapeType="1"/>
          </p:cNvSpPr>
          <p:nvPr/>
        </p:nvSpPr>
        <p:spPr bwMode="auto">
          <a:xfrm>
            <a:off x="7080250" y="3822700"/>
            <a:ext cx="919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" name="Title 2"/>
          <p:cNvSpPr txBox="1">
            <a:spLocks/>
          </p:cNvSpPr>
          <p:nvPr/>
        </p:nvSpPr>
        <p:spPr>
          <a:xfrm>
            <a:off x="210240" y="98228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Double fertilization in the angiosperms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64249" y="4473575"/>
            <a:ext cx="3924301" cy="2714624"/>
            <a:chOff x="1933574" y="2074862"/>
            <a:chExt cx="7210426" cy="5430837"/>
          </a:xfrm>
        </p:grpSpPr>
        <p:pic>
          <p:nvPicPr>
            <p:cNvPr id="52" name="Picture 2" descr="30_03OvuleToSeed_3-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24" y="2078037"/>
              <a:ext cx="5091113" cy="529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4551362" y="2074862"/>
              <a:ext cx="2005012" cy="102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Seed coat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(derived from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integument)</a:t>
              </a:r>
            </a:p>
          </p:txBody>
        </p:sp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2176462" y="6824662"/>
              <a:ext cx="3043237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(c) Gymnosperm seed</a:t>
              </a: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5008562" y="3954462"/>
              <a:ext cx="1890712" cy="142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Food supply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(female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gametophyte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tissue) (n)</a:t>
              </a:r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 flipH="1">
              <a:off x="3571874" y="2247899"/>
              <a:ext cx="939800" cy="800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7" name="Line 9"/>
            <p:cNvSpPr>
              <a:spLocks noChangeShapeType="1"/>
            </p:cNvSpPr>
            <p:nvPr/>
          </p:nvSpPr>
          <p:spPr bwMode="auto">
            <a:xfrm flipV="1">
              <a:off x="4143374" y="4127499"/>
              <a:ext cx="787400" cy="139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11"/>
            <p:cNvSpPr>
              <a:spLocks noChangeArrowheads="1"/>
            </p:cNvSpPr>
            <p:nvPr/>
          </p:nvSpPr>
          <p:spPr bwMode="auto">
            <a:xfrm>
              <a:off x="1933574" y="6743699"/>
              <a:ext cx="4114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4524374" y="2400299"/>
              <a:ext cx="2057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13"/>
            <p:cNvSpPr>
              <a:spLocks noChangeArrowheads="1"/>
            </p:cNvSpPr>
            <p:nvPr/>
          </p:nvSpPr>
          <p:spPr bwMode="auto">
            <a:xfrm>
              <a:off x="4981574" y="4305299"/>
              <a:ext cx="1981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4981574" y="3848099"/>
              <a:ext cx="4162426" cy="92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ＭＳ Ｐゴシック" charset="0"/>
                </a:rPr>
                <a:t>Endosperm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ＭＳ Ｐゴシック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ＭＳ Ｐゴシック" charset="0"/>
                </a:rPr>
                <a:t>(food supply) 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62" name="Rectangle 15"/>
            <p:cNvSpPr>
              <a:spLocks noChangeArrowheads="1"/>
            </p:cNvSpPr>
            <p:nvPr/>
          </p:nvSpPr>
          <p:spPr bwMode="auto">
            <a:xfrm>
              <a:off x="4524374" y="6286499"/>
              <a:ext cx="2895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19"/>
            <p:cNvSpPr>
              <a:spLocks noChangeArrowheads="1"/>
            </p:cNvSpPr>
            <p:nvPr/>
          </p:nvSpPr>
          <p:spPr bwMode="auto">
            <a:xfrm>
              <a:off x="5895974" y="5981699"/>
              <a:ext cx="1447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16"/>
            <p:cNvSpPr>
              <a:spLocks noChangeArrowheads="1"/>
            </p:cNvSpPr>
            <p:nvPr/>
          </p:nvSpPr>
          <p:spPr bwMode="auto">
            <a:xfrm>
              <a:off x="2936394" y="5700110"/>
              <a:ext cx="19050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Zygote develops into the embryo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3546474" y="4737099"/>
              <a:ext cx="901700" cy="1168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356596" y="1082344"/>
            <a:ext cx="6367876" cy="60384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8" name="Picture 5">
            <a:extLst>
              <a:ext uri="{FF2B5EF4-FFF2-40B4-BE49-F238E27FC236}">
                <a16:creationId xmlns:a16="http://schemas.microsoft.com/office/drawing/2014/main" id="{B22A99CD-494B-834D-A514-34E4451F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6628" y="2643749"/>
            <a:ext cx="32766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C2E41-A731-1D4B-8CC7-B404EE2C54FF}"/>
              </a:ext>
            </a:extLst>
          </p:cNvPr>
          <p:cNvSpPr txBox="1"/>
          <p:nvPr/>
        </p:nvSpPr>
        <p:spPr>
          <a:xfrm>
            <a:off x="6156337" y="5556950"/>
            <a:ext cx="1736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pollen grain,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18750-17DA-5B45-B8D0-57E16B4CCACA}"/>
              </a:ext>
            </a:extLst>
          </p:cNvPr>
          <p:cNvSpPr txBox="1"/>
          <p:nvPr/>
        </p:nvSpPr>
        <p:spPr>
          <a:xfrm>
            <a:off x="194737" y="5508665"/>
            <a:ext cx="308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the passage down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style through the pollen tube,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generative cell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divides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produce two sperm cells.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1B625-08D4-9F4A-8F13-B1B42737F9B6}"/>
              </a:ext>
            </a:extLst>
          </p:cNvPr>
          <p:cNvSpPr/>
          <p:nvPr/>
        </p:nvSpPr>
        <p:spPr bwMode="auto">
          <a:xfrm>
            <a:off x="296863" y="5359934"/>
            <a:ext cx="1243012" cy="1396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4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  <p:bldP spid="2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34000" cy="7195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47105" y="2830095"/>
            <a:ext cx="3986277" cy="3202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4810" y="381000"/>
            <a:ext cx="2302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Pollen Tube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Germination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Growth</a:t>
            </a:r>
          </a:p>
        </p:txBody>
      </p:sp>
    </p:spTree>
    <p:extLst>
      <p:ext uri="{BB962C8B-B14F-4D97-AF65-F5344CB8AC3E}">
        <p14:creationId xmlns:p14="http://schemas.microsoft.com/office/powerpoint/2010/main" val="1011779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2" descr="38_06PollenTube2xFert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19213"/>
            <a:ext cx="85486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34963" y="1743075"/>
            <a:ext cx="8413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Stigma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23850" y="2179638"/>
            <a:ext cx="7191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Pollen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tube</a:t>
            </a:r>
          </a:p>
        </p:txBody>
      </p:sp>
      <p:grpSp>
        <p:nvGrpSpPr>
          <p:cNvPr id="24582" name="Group 8"/>
          <p:cNvGrpSpPr>
            <a:grpSpLocks/>
          </p:cNvGrpSpPr>
          <p:nvPr/>
        </p:nvGrpSpPr>
        <p:grpSpPr bwMode="auto">
          <a:xfrm>
            <a:off x="3432175" y="1377950"/>
            <a:ext cx="314325" cy="260350"/>
            <a:chOff x="758" y="536"/>
            <a:chExt cx="198" cy="164"/>
          </a:xfrm>
        </p:grpSpPr>
        <p:sp>
          <p:nvSpPr>
            <p:cNvPr id="24625" name="Oval 6"/>
            <p:cNvSpPr>
              <a:spLocks noChangeArrowheads="1"/>
            </p:cNvSpPr>
            <p:nvPr/>
          </p:nvSpPr>
          <p:spPr bwMode="auto">
            <a:xfrm>
              <a:off x="758" y="536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6" name="Text Box 7"/>
            <p:cNvSpPr txBox="1">
              <a:spLocks noChangeArrowheads="1"/>
            </p:cNvSpPr>
            <p:nvPr/>
          </p:nvSpPr>
          <p:spPr bwMode="auto">
            <a:xfrm>
              <a:off x="801" y="539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24583" name="Group 9"/>
          <p:cNvGrpSpPr>
            <a:grpSpLocks/>
          </p:cNvGrpSpPr>
          <p:nvPr/>
        </p:nvGrpSpPr>
        <p:grpSpPr bwMode="auto">
          <a:xfrm>
            <a:off x="6205538" y="1395413"/>
            <a:ext cx="314325" cy="260350"/>
            <a:chOff x="758" y="536"/>
            <a:chExt cx="198" cy="164"/>
          </a:xfrm>
        </p:grpSpPr>
        <p:sp>
          <p:nvSpPr>
            <p:cNvPr id="24623" name="Oval 10"/>
            <p:cNvSpPr>
              <a:spLocks noChangeArrowheads="1"/>
            </p:cNvSpPr>
            <p:nvPr/>
          </p:nvSpPr>
          <p:spPr bwMode="auto">
            <a:xfrm>
              <a:off x="758" y="536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4" name="Text Box 11"/>
            <p:cNvSpPr txBox="1">
              <a:spLocks noChangeArrowheads="1"/>
            </p:cNvSpPr>
            <p:nvPr/>
          </p:nvSpPr>
          <p:spPr bwMode="auto">
            <a:xfrm>
              <a:off x="801" y="539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24584" name="Group 30"/>
          <p:cNvGrpSpPr>
            <a:grpSpLocks/>
          </p:cNvGrpSpPr>
          <p:nvPr/>
        </p:nvGrpSpPr>
        <p:grpSpPr bwMode="auto">
          <a:xfrm>
            <a:off x="346075" y="1385888"/>
            <a:ext cx="300038" cy="260350"/>
            <a:chOff x="218" y="873"/>
            <a:chExt cx="189" cy="164"/>
          </a:xfrm>
        </p:grpSpPr>
        <p:sp>
          <p:nvSpPr>
            <p:cNvPr id="24621" name="Oval 13"/>
            <p:cNvSpPr>
              <a:spLocks noChangeArrowheads="1"/>
            </p:cNvSpPr>
            <p:nvPr/>
          </p:nvSpPr>
          <p:spPr bwMode="auto">
            <a:xfrm>
              <a:off x="218" y="873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2" name="Text Box 14"/>
            <p:cNvSpPr txBox="1">
              <a:spLocks noChangeArrowheads="1"/>
            </p:cNvSpPr>
            <p:nvPr/>
          </p:nvSpPr>
          <p:spPr bwMode="auto">
            <a:xfrm>
              <a:off x="252" y="876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sp>
        <p:nvSpPr>
          <p:cNvPr id="24585" name="Text Box 15"/>
          <p:cNvSpPr txBox="1">
            <a:spLocks noChangeArrowheads="1"/>
          </p:cNvSpPr>
          <p:nvPr/>
        </p:nvSpPr>
        <p:spPr bwMode="auto">
          <a:xfrm>
            <a:off x="325438" y="2813050"/>
            <a:ext cx="882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 sperm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325438" y="3206750"/>
            <a:ext cx="59848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Style</a:t>
            </a:r>
          </a:p>
        </p:txBody>
      </p:sp>
      <p:sp>
        <p:nvSpPr>
          <p:cNvPr id="24587" name="Text Box 17"/>
          <p:cNvSpPr txBox="1">
            <a:spLocks noChangeArrowheads="1"/>
          </p:cNvSpPr>
          <p:nvPr/>
        </p:nvSpPr>
        <p:spPr bwMode="auto">
          <a:xfrm>
            <a:off x="325438" y="3517900"/>
            <a:ext cx="6921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Ovary</a:t>
            </a:r>
          </a:p>
        </p:txBody>
      </p:sp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325438" y="3867150"/>
            <a:ext cx="6937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Ovule</a:t>
            </a:r>
          </a:p>
        </p:txBody>
      </p:sp>
      <p:sp>
        <p:nvSpPr>
          <p:cNvPr id="24590" name="Text Box 20"/>
          <p:cNvSpPr txBox="1">
            <a:spLocks noChangeArrowheads="1"/>
          </p:cNvSpPr>
          <p:nvPr/>
        </p:nvSpPr>
        <p:spPr bwMode="auto">
          <a:xfrm>
            <a:off x="2406650" y="1638300"/>
            <a:ext cx="70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Pollen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grain</a:t>
            </a:r>
          </a:p>
        </p:txBody>
      </p:sp>
      <p:sp>
        <p:nvSpPr>
          <p:cNvPr id="24591" name="Text Box 21"/>
          <p:cNvSpPr txBox="1">
            <a:spLocks noChangeArrowheads="1"/>
          </p:cNvSpPr>
          <p:nvPr/>
        </p:nvSpPr>
        <p:spPr bwMode="auto">
          <a:xfrm>
            <a:off x="2451100" y="4183063"/>
            <a:ext cx="70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nuclei</a:t>
            </a:r>
          </a:p>
        </p:txBody>
      </p:sp>
      <p:sp>
        <p:nvSpPr>
          <p:cNvPr id="24592" name="Text Box 22"/>
          <p:cNvSpPr txBox="1">
            <a:spLocks noChangeArrowheads="1"/>
          </p:cNvSpPr>
          <p:nvPr/>
        </p:nvSpPr>
        <p:spPr bwMode="auto">
          <a:xfrm>
            <a:off x="2451100" y="4791075"/>
            <a:ext cx="4905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Egg</a:t>
            </a:r>
          </a:p>
        </p:txBody>
      </p:sp>
      <p:sp>
        <p:nvSpPr>
          <p:cNvPr id="24593" name="Text Box 23"/>
          <p:cNvSpPr txBox="1">
            <a:spLocks noChangeArrowheads="1"/>
          </p:cNvSpPr>
          <p:nvPr/>
        </p:nvSpPr>
        <p:spPr bwMode="auto">
          <a:xfrm>
            <a:off x="3436938" y="2384425"/>
            <a:ext cx="6524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Ovule</a:t>
            </a:r>
          </a:p>
        </p:txBody>
      </p:sp>
      <p:sp>
        <p:nvSpPr>
          <p:cNvPr id="24594" name="Text Box 24"/>
          <p:cNvSpPr txBox="1">
            <a:spLocks noChangeArrowheads="1"/>
          </p:cNvSpPr>
          <p:nvPr/>
        </p:nvSpPr>
        <p:spPr bwMode="auto">
          <a:xfrm>
            <a:off x="3440113" y="2755900"/>
            <a:ext cx="7064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nuclei</a:t>
            </a:r>
          </a:p>
        </p:txBody>
      </p:sp>
      <p:sp>
        <p:nvSpPr>
          <p:cNvPr id="24595" name="Text Box 25"/>
          <p:cNvSpPr txBox="1">
            <a:spLocks noChangeArrowheads="1"/>
          </p:cNvSpPr>
          <p:nvPr/>
        </p:nvSpPr>
        <p:spPr bwMode="auto">
          <a:xfrm>
            <a:off x="3440113" y="3417888"/>
            <a:ext cx="4905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Egg</a:t>
            </a:r>
          </a:p>
        </p:txBody>
      </p:sp>
      <p:sp>
        <p:nvSpPr>
          <p:cNvPr id="24597" name="Text Box 27"/>
          <p:cNvSpPr txBox="1">
            <a:spLocks noChangeArrowheads="1"/>
          </p:cNvSpPr>
          <p:nvPr/>
        </p:nvSpPr>
        <p:spPr bwMode="auto">
          <a:xfrm>
            <a:off x="3887788" y="4362450"/>
            <a:ext cx="9223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 sperm</a:t>
            </a:r>
          </a:p>
        </p:txBody>
      </p:sp>
      <p:sp>
        <p:nvSpPr>
          <p:cNvPr id="24598" name="Text Box 28"/>
          <p:cNvSpPr txBox="1">
            <a:spLocks noChangeArrowheads="1"/>
          </p:cNvSpPr>
          <p:nvPr/>
        </p:nvSpPr>
        <p:spPr bwMode="auto">
          <a:xfrm>
            <a:off x="6211888" y="2387574"/>
            <a:ext cx="15986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Endosperm</a:t>
            </a:r>
          </a:p>
        </p:txBody>
      </p:sp>
      <p:sp>
        <p:nvSpPr>
          <p:cNvPr id="24599" name="Text Box 29"/>
          <p:cNvSpPr txBox="1">
            <a:spLocks noChangeArrowheads="1"/>
          </p:cNvSpPr>
          <p:nvPr/>
        </p:nvSpPr>
        <p:spPr bwMode="auto">
          <a:xfrm>
            <a:off x="6278563" y="3727450"/>
            <a:ext cx="787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Zygote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(2n)</a:t>
            </a:r>
          </a:p>
        </p:txBody>
      </p:sp>
      <p:sp>
        <p:nvSpPr>
          <p:cNvPr id="24600" name="Line 31"/>
          <p:cNvSpPr>
            <a:spLocks noChangeShapeType="1"/>
          </p:cNvSpPr>
          <p:nvPr/>
        </p:nvSpPr>
        <p:spPr bwMode="auto">
          <a:xfrm>
            <a:off x="1147763" y="1836738"/>
            <a:ext cx="527050" cy="14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1" name="Line 32"/>
          <p:cNvSpPr>
            <a:spLocks noChangeShapeType="1"/>
          </p:cNvSpPr>
          <p:nvPr/>
        </p:nvSpPr>
        <p:spPr bwMode="auto">
          <a:xfrm>
            <a:off x="1811338" y="1716088"/>
            <a:ext cx="525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2" name="Line 33"/>
          <p:cNvSpPr>
            <a:spLocks noChangeShapeType="1"/>
          </p:cNvSpPr>
          <p:nvPr/>
        </p:nvSpPr>
        <p:spPr bwMode="auto">
          <a:xfrm>
            <a:off x="1054100" y="2309813"/>
            <a:ext cx="701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3" name="Line 34"/>
          <p:cNvSpPr>
            <a:spLocks noChangeShapeType="1"/>
          </p:cNvSpPr>
          <p:nvPr/>
        </p:nvSpPr>
        <p:spPr bwMode="auto">
          <a:xfrm flipH="1">
            <a:off x="1230313" y="2674938"/>
            <a:ext cx="498475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4" name="Line 35"/>
          <p:cNvSpPr>
            <a:spLocks noChangeShapeType="1"/>
          </p:cNvSpPr>
          <p:nvPr/>
        </p:nvSpPr>
        <p:spPr bwMode="auto">
          <a:xfrm>
            <a:off x="1230313" y="2932113"/>
            <a:ext cx="512762" cy="26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5" name="Line 36"/>
          <p:cNvSpPr>
            <a:spLocks noChangeShapeType="1"/>
          </p:cNvSpPr>
          <p:nvPr/>
        </p:nvSpPr>
        <p:spPr bwMode="auto">
          <a:xfrm>
            <a:off x="919163" y="3324225"/>
            <a:ext cx="796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6" name="Line 37"/>
          <p:cNvSpPr>
            <a:spLocks noChangeShapeType="1"/>
          </p:cNvSpPr>
          <p:nvPr/>
        </p:nvSpPr>
        <p:spPr bwMode="auto">
          <a:xfrm>
            <a:off x="1000125" y="3633788"/>
            <a:ext cx="539750" cy="134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7" name="Line 38"/>
          <p:cNvSpPr>
            <a:spLocks noChangeShapeType="1"/>
          </p:cNvSpPr>
          <p:nvPr/>
        </p:nvSpPr>
        <p:spPr bwMode="auto">
          <a:xfrm>
            <a:off x="1000125" y="3998913"/>
            <a:ext cx="53975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9" name="Line 40"/>
          <p:cNvSpPr>
            <a:spLocks noChangeShapeType="1"/>
          </p:cNvSpPr>
          <p:nvPr/>
        </p:nvSpPr>
        <p:spPr bwMode="auto">
          <a:xfrm flipV="1">
            <a:off x="1701800" y="4310063"/>
            <a:ext cx="661988" cy="39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0" name="Line 41"/>
          <p:cNvSpPr>
            <a:spLocks noChangeShapeType="1"/>
          </p:cNvSpPr>
          <p:nvPr/>
        </p:nvSpPr>
        <p:spPr bwMode="auto">
          <a:xfrm flipV="1">
            <a:off x="1755775" y="4310063"/>
            <a:ext cx="608013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1" name="Line 42"/>
          <p:cNvSpPr>
            <a:spLocks noChangeShapeType="1"/>
          </p:cNvSpPr>
          <p:nvPr/>
        </p:nvSpPr>
        <p:spPr bwMode="auto">
          <a:xfrm>
            <a:off x="1755775" y="4552950"/>
            <a:ext cx="622300" cy="350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2" name="Line 43"/>
          <p:cNvSpPr>
            <a:spLocks noChangeShapeType="1"/>
          </p:cNvSpPr>
          <p:nvPr/>
        </p:nvSpPr>
        <p:spPr bwMode="auto">
          <a:xfrm>
            <a:off x="4106863" y="2498725"/>
            <a:ext cx="73025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3" name="Line 44"/>
          <p:cNvSpPr>
            <a:spLocks noChangeShapeType="1"/>
          </p:cNvSpPr>
          <p:nvPr/>
        </p:nvSpPr>
        <p:spPr bwMode="auto">
          <a:xfrm>
            <a:off x="4067175" y="2863850"/>
            <a:ext cx="1066800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4" name="Line 45"/>
          <p:cNvSpPr>
            <a:spLocks noChangeShapeType="1"/>
          </p:cNvSpPr>
          <p:nvPr/>
        </p:nvSpPr>
        <p:spPr bwMode="auto">
          <a:xfrm>
            <a:off x="4067175" y="2863850"/>
            <a:ext cx="958850" cy="64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5" name="Line 46"/>
          <p:cNvSpPr>
            <a:spLocks noChangeShapeType="1"/>
          </p:cNvSpPr>
          <p:nvPr/>
        </p:nvSpPr>
        <p:spPr bwMode="auto">
          <a:xfrm>
            <a:off x="3917950" y="3540125"/>
            <a:ext cx="1162050" cy="296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7" name="Line 48"/>
          <p:cNvSpPr>
            <a:spLocks noChangeShapeType="1"/>
          </p:cNvSpPr>
          <p:nvPr/>
        </p:nvSpPr>
        <p:spPr bwMode="auto">
          <a:xfrm flipH="1">
            <a:off x="4810125" y="4133850"/>
            <a:ext cx="323850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8" name="Line 49"/>
          <p:cNvSpPr>
            <a:spLocks noChangeShapeType="1"/>
          </p:cNvSpPr>
          <p:nvPr/>
        </p:nvSpPr>
        <p:spPr bwMode="auto">
          <a:xfrm flipH="1">
            <a:off x="4810125" y="4310063"/>
            <a:ext cx="365125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9" name="Line 50"/>
          <p:cNvSpPr>
            <a:spLocks noChangeShapeType="1"/>
          </p:cNvSpPr>
          <p:nvPr/>
        </p:nvSpPr>
        <p:spPr bwMode="auto">
          <a:xfrm>
            <a:off x="7092950" y="2728913"/>
            <a:ext cx="933450" cy="823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20" name="Line 51"/>
          <p:cNvSpPr>
            <a:spLocks noChangeShapeType="1"/>
          </p:cNvSpPr>
          <p:nvPr/>
        </p:nvSpPr>
        <p:spPr bwMode="auto">
          <a:xfrm>
            <a:off x="7080250" y="3822700"/>
            <a:ext cx="919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64249" y="4473575"/>
            <a:ext cx="3924301" cy="2714624"/>
            <a:chOff x="1933574" y="2074862"/>
            <a:chExt cx="7210426" cy="5430837"/>
          </a:xfrm>
        </p:grpSpPr>
        <p:pic>
          <p:nvPicPr>
            <p:cNvPr id="52" name="Picture 2" descr="30_03OvuleToSeed_3-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24" y="2078037"/>
              <a:ext cx="5091113" cy="529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4551362" y="2074862"/>
              <a:ext cx="2005012" cy="102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Seed coat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(derived from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integument)</a:t>
              </a:r>
            </a:p>
          </p:txBody>
        </p:sp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2176462" y="6824662"/>
              <a:ext cx="3043237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(c) Gymnosperm seed</a:t>
              </a: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5008562" y="3954462"/>
              <a:ext cx="1890712" cy="142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Food supply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(female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gametophyte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 charset="0"/>
                  <a:cs typeface="ヒラギノ角ゴ Pro W3" charset="0"/>
                </a:rPr>
                <a:t>tissue) (n)</a:t>
              </a:r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 flipH="1">
              <a:off x="3571874" y="2247899"/>
              <a:ext cx="939800" cy="800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7" name="Line 9"/>
            <p:cNvSpPr>
              <a:spLocks noChangeShapeType="1"/>
            </p:cNvSpPr>
            <p:nvPr/>
          </p:nvSpPr>
          <p:spPr bwMode="auto">
            <a:xfrm flipV="1">
              <a:off x="4143374" y="4127499"/>
              <a:ext cx="787400" cy="139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11"/>
            <p:cNvSpPr>
              <a:spLocks noChangeArrowheads="1"/>
            </p:cNvSpPr>
            <p:nvPr/>
          </p:nvSpPr>
          <p:spPr bwMode="auto">
            <a:xfrm>
              <a:off x="1933574" y="6743699"/>
              <a:ext cx="4114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4524374" y="2400299"/>
              <a:ext cx="2057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13"/>
            <p:cNvSpPr>
              <a:spLocks noChangeArrowheads="1"/>
            </p:cNvSpPr>
            <p:nvPr/>
          </p:nvSpPr>
          <p:spPr bwMode="auto">
            <a:xfrm>
              <a:off x="4981574" y="4305299"/>
              <a:ext cx="1981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4981574" y="3848099"/>
              <a:ext cx="4162426" cy="92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ＭＳ Ｐゴシック" charset="0"/>
                </a:rPr>
                <a:t>Endosperm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ＭＳ Ｐゴシック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ＭＳ Ｐゴシック" charset="0"/>
                </a:rPr>
                <a:t>(food supply) 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62" name="Rectangle 15"/>
            <p:cNvSpPr>
              <a:spLocks noChangeArrowheads="1"/>
            </p:cNvSpPr>
            <p:nvPr/>
          </p:nvSpPr>
          <p:spPr bwMode="auto">
            <a:xfrm>
              <a:off x="4524374" y="6286499"/>
              <a:ext cx="2895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19"/>
            <p:cNvSpPr>
              <a:spLocks noChangeArrowheads="1"/>
            </p:cNvSpPr>
            <p:nvPr/>
          </p:nvSpPr>
          <p:spPr bwMode="auto">
            <a:xfrm>
              <a:off x="5895974" y="5981699"/>
              <a:ext cx="1447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16"/>
            <p:cNvSpPr>
              <a:spLocks noChangeArrowheads="1"/>
            </p:cNvSpPr>
            <p:nvPr/>
          </p:nvSpPr>
          <p:spPr bwMode="auto">
            <a:xfrm>
              <a:off x="2936394" y="5700110"/>
              <a:ext cx="19050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Zygote develops into the embryo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3546474" y="4737099"/>
              <a:ext cx="901700" cy="1168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5899150" y="1290860"/>
            <a:ext cx="6675778" cy="60384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Title 2"/>
          <p:cNvSpPr txBox="1">
            <a:spLocks/>
          </p:cNvSpPr>
          <p:nvPr/>
        </p:nvSpPr>
        <p:spPr>
          <a:xfrm>
            <a:off x="210240" y="98228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Double fertilization in the angiosperms</a:t>
            </a:r>
          </a:p>
        </p:txBody>
      </p:sp>
    </p:spTree>
    <p:extLst>
      <p:ext uri="{BB962C8B-B14F-4D97-AF65-F5344CB8AC3E}">
        <p14:creationId xmlns:p14="http://schemas.microsoft.com/office/powerpoint/2010/main" val="3686903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2" descr="38_06PollenTube2xFert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19213"/>
            <a:ext cx="85486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34963" y="1743075"/>
            <a:ext cx="8413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Stigma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23850" y="2179638"/>
            <a:ext cx="7191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Pollen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tube</a:t>
            </a:r>
          </a:p>
        </p:txBody>
      </p:sp>
      <p:grpSp>
        <p:nvGrpSpPr>
          <p:cNvPr id="24582" name="Group 8"/>
          <p:cNvGrpSpPr>
            <a:grpSpLocks/>
          </p:cNvGrpSpPr>
          <p:nvPr/>
        </p:nvGrpSpPr>
        <p:grpSpPr bwMode="auto">
          <a:xfrm>
            <a:off x="3432175" y="1377950"/>
            <a:ext cx="314325" cy="260350"/>
            <a:chOff x="758" y="536"/>
            <a:chExt cx="198" cy="164"/>
          </a:xfrm>
        </p:grpSpPr>
        <p:sp>
          <p:nvSpPr>
            <p:cNvPr id="24625" name="Oval 6"/>
            <p:cNvSpPr>
              <a:spLocks noChangeArrowheads="1"/>
            </p:cNvSpPr>
            <p:nvPr/>
          </p:nvSpPr>
          <p:spPr bwMode="auto">
            <a:xfrm>
              <a:off x="758" y="536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6" name="Text Box 7"/>
            <p:cNvSpPr txBox="1">
              <a:spLocks noChangeArrowheads="1"/>
            </p:cNvSpPr>
            <p:nvPr/>
          </p:nvSpPr>
          <p:spPr bwMode="auto">
            <a:xfrm>
              <a:off x="801" y="539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24583" name="Group 9"/>
          <p:cNvGrpSpPr>
            <a:grpSpLocks/>
          </p:cNvGrpSpPr>
          <p:nvPr/>
        </p:nvGrpSpPr>
        <p:grpSpPr bwMode="auto">
          <a:xfrm>
            <a:off x="6205538" y="1395413"/>
            <a:ext cx="314325" cy="260350"/>
            <a:chOff x="758" y="536"/>
            <a:chExt cx="198" cy="164"/>
          </a:xfrm>
        </p:grpSpPr>
        <p:sp>
          <p:nvSpPr>
            <p:cNvPr id="24623" name="Oval 10"/>
            <p:cNvSpPr>
              <a:spLocks noChangeArrowheads="1"/>
            </p:cNvSpPr>
            <p:nvPr/>
          </p:nvSpPr>
          <p:spPr bwMode="auto">
            <a:xfrm>
              <a:off x="758" y="536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4" name="Text Box 11"/>
            <p:cNvSpPr txBox="1">
              <a:spLocks noChangeArrowheads="1"/>
            </p:cNvSpPr>
            <p:nvPr/>
          </p:nvSpPr>
          <p:spPr bwMode="auto">
            <a:xfrm>
              <a:off x="801" y="539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24584" name="Group 30"/>
          <p:cNvGrpSpPr>
            <a:grpSpLocks/>
          </p:cNvGrpSpPr>
          <p:nvPr/>
        </p:nvGrpSpPr>
        <p:grpSpPr bwMode="auto">
          <a:xfrm>
            <a:off x="346075" y="1385888"/>
            <a:ext cx="300038" cy="260350"/>
            <a:chOff x="218" y="873"/>
            <a:chExt cx="189" cy="164"/>
          </a:xfrm>
        </p:grpSpPr>
        <p:sp>
          <p:nvSpPr>
            <p:cNvPr id="24621" name="Oval 13"/>
            <p:cNvSpPr>
              <a:spLocks noChangeArrowheads="1"/>
            </p:cNvSpPr>
            <p:nvPr/>
          </p:nvSpPr>
          <p:spPr bwMode="auto">
            <a:xfrm>
              <a:off x="218" y="873"/>
              <a:ext cx="161" cy="153"/>
            </a:xfrm>
            <a:prstGeom prst="ellipse">
              <a:avLst/>
            </a:prstGeom>
            <a:solidFill>
              <a:srgbClr val="0072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22" name="Text Box 14"/>
            <p:cNvSpPr txBox="1">
              <a:spLocks noChangeArrowheads="1"/>
            </p:cNvSpPr>
            <p:nvPr/>
          </p:nvSpPr>
          <p:spPr bwMode="auto">
            <a:xfrm>
              <a:off x="252" y="876"/>
              <a:ext cx="15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sp>
        <p:nvSpPr>
          <p:cNvPr id="24585" name="Text Box 15"/>
          <p:cNvSpPr txBox="1">
            <a:spLocks noChangeArrowheads="1"/>
          </p:cNvSpPr>
          <p:nvPr/>
        </p:nvSpPr>
        <p:spPr bwMode="auto">
          <a:xfrm>
            <a:off x="325438" y="2813050"/>
            <a:ext cx="882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 sperm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325438" y="3206750"/>
            <a:ext cx="59848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Style</a:t>
            </a:r>
          </a:p>
        </p:txBody>
      </p:sp>
      <p:sp>
        <p:nvSpPr>
          <p:cNvPr id="24587" name="Text Box 17"/>
          <p:cNvSpPr txBox="1">
            <a:spLocks noChangeArrowheads="1"/>
          </p:cNvSpPr>
          <p:nvPr/>
        </p:nvSpPr>
        <p:spPr bwMode="auto">
          <a:xfrm>
            <a:off x="325438" y="3517900"/>
            <a:ext cx="6921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Ovary</a:t>
            </a:r>
          </a:p>
        </p:txBody>
      </p:sp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325438" y="3867150"/>
            <a:ext cx="6937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Ovule</a:t>
            </a:r>
          </a:p>
        </p:txBody>
      </p:sp>
      <p:sp>
        <p:nvSpPr>
          <p:cNvPr id="24590" name="Text Box 20"/>
          <p:cNvSpPr txBox="1">
            <a:spLocks noChangeArrowheads="1"/>
          </p:cNvSpPr>
          <p:nvPr/>
        </p:nvSpPr>
        <p:spPr bwMode="auto">
          <a:xfrm>
            <a:off x="2406650" y="1638300"/>
            <a:ext cx="70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Pollen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grain</a:t>
            </a:r>
          </a:p>
        </p:txBody>
      </p:sp>
      <p:sp>
        <p:nvSpPr>
          <p:cNvPr id="24591" name="Text Box 21"/>
          <p:cNvSpPr txBox="1">
            <a:spLocks noChangeArrowheads="1"/>
          </p:cNvSpPr>
          <p:nvPr/>
        </p:nvSpPr>
        <p:spPr bwMode="auto">
          <a:xfrm>
            <a:off x="2451100" y="4183063"/>
            <a:ext cx="7064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nuclei</a:t>
            </a:r>
          </a:p>
        </p:txBody>
      </p:sp>
      <p:sp>
        <p:nvSpPr>
          <p:cNvPr id="24592" name="Text Box 22"/>
          <p:cNvSpPr txBox="1">
            <a:spLocks noChangeArrowheads="1"/>
          </p:cNvSpPr>
          <p:nvPr/>
        </p:nvSpPr>
        <p:spPr bwMode="auto">
          <a:xfrm>
            <a:off x="2451100" y="4791075"/>
            <a:ext cx="4905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Egg</a:t>
            </a:r>
          </a:p>
        </p:txBody>
      </p:sp>
      <p:sp>
        <p:nvSpPr>
          <p:cNvPr id="24593" name="Text Box 23"/>
          <p:cNvSpPr txBox="1">
            <a:spLocks noChangeArrowheads="1"/>
          </p:cNvSpPr>
          <p:nvPr/>
        </p:nvSpPr>
        <p:spPr bwMode="auto">
          <a:xfrm>
            <a:off x="3436938" y="2384425"/>
            <a:ext cx="6524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Ovule</a:t>
            </a:r>
          </a:p>
        </p:txBody>
      </p:sp>
      <p:sp>
        <p:nvSpPr>
          <p:cNvPr id="24594" name="Text Box 24"/>
          <p:cNvSpPr txBox="1">
            <a:spLocks noChangeArrowheads="1"/>
          </p:cNvSpPr>
          <p:nvPr/>
        </p:nvSpPr>
        <p:spPr bwMode="auto">
          <a:xfrm>
            <a:off x="3440113" y="2755900"/>
            <a:ext cx="7064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nuclei</a:t>
            </a:r>
          </a:p>
        </p:txBody>
      </p:sp>
      <p:sp>
        <p:nvSpPr>
          <p:cNvPr id="24595" name="Text Box 25"/>
          <p:cNvSpPr txBox="1">
            <a:spLocks noChangeArrowheads="1"/>
          </p:cNvSpPr>
          <p:nvPr/>
        </p:nvSpPr>
        <p:spPr bwMode="auto">
          <a:xfrm>
            <a:off x="3440113" y="3417888"/>
            <a:ext cx="4905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Egg</a:t>
            </a:r>
          </a:p>
        </p:txBody>
      </p:sp>
      <p:sp>
        <p:nvSpPr>
          <p:cNvPr id="24597" name="Text Box 27"/>
          <p:cNvSpPr txBox="1">
            <a:spLocks noChangeArrowheads="1"/>
          </p:cNvSpPr>
          <p:nvPr/>
        </p:nvSpPr>
        <p:spPr bwMode="auto">
          <a:xfrm>
            <a:off x="3887788" y="4362450"/>
            <a:ext cx="9223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 sperm</a:t>
            </a:r>
          </a:p>
        </p:txBody>
      </p:sp>
      <p:sp>
        <p:nvSpPr>
          <p:cNvPr id="24598" name="Text Box 28"/>
          <p:cNvSpPr txBox="1">
            <a:spLocks noChangeArrowheads="1"/>
          </p:cNvSpPr>
          <p:nvPr/>
        </p:nvSpPr>
        <p:spPr bwMode="auto">
          <a:xfrm>
            <a:off x="6211888" y="2387574"/>
            <a:ext cx="15986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Endosperm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(3n)</a:t>
            </a:r>
          </a:p>
        </p:txBody>
      </p:sp>
      <p:sp>
        <p:nvSpPr>
          <p:cNvPr id="24599" name="Text Box 29"/>
          <p:cNvSpPr txBox="1">
            <a:spLocks noChangeArrowheads="1"/>
          </p:cNvSpPr>
          <p:nvPr/>
        </p:nvSpPr>
        <p:spPr bwMode="auto">
          <a:xfrm>
            <a:off x="6278563" y="3727450"/>
            <a:ext cx="787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Zygote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(2n)</a:t>
            </a:r>
          </a:p>
        </p:txBody>
      </p:sp>
      <p:sp>
        <p:nvSpPr>
          <p:cNvPr id="24600" name="Line 31"/>
          <p:cNvSpPr>
            <a:spLocks noChangeShapeType="1"/>
          </p:cNvSpPr>
          <p:nvPr/>
        </p:nvSpPr>
        <p:spPr bwMode="auto">
          <a:xfrm>
            <a:off x="1147763" y="1836738"/>
            <a:ext cx="527050" cy="14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1" name="Line 32"/>
          <p:cNvSpPr>
            <a:spLocks noChangeShapeType="1"/>
          </p:cNvSpPr>
          <p:nvPr/>
        </p:nvSpPr>
        <p:spPr bwMode="auto">
          <a:xfrm>
            <a:off x="1811338" y="1716088"/>
            <a:ext cx="525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2" name="Line 33"/>
          <p:cNvSpPr>
            <a:spLocks noChangeShapeType="1"/>
          </p:cNvSpPr>
          <p:nvPr/>
        </p:nvSpPr>
        <p:spPr bwMode="auto">
          <a:xfrm>
            <a:off x="1054100" y="2309813"/>
            <a:ext cx="701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3" name="Line 34"/>
          <p:cNvSpPr>
            <a:spLocks noChangeShapeType="1"/>
          </p:cNvSpPr>
          <p:nvPr/>
        </p:nvSpPr>
        <p:spPr bwMode="auto">
          <a:xfrm flipH="1">
            <a:off x="1230313" y="2674938"/>
            <a:ext cx="498475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4" name="Line 35"/>
          <p:cNvSpPr>
            <a:spLocks noChangeShapeType="1"/>
          </p:cNvSpPr>
          <p:nvPr/>
        </p:nvSpPr>
        <p:spPr bwMode="auto">
          <a:xfrm>
            <a:off x="1230313" y="2932113"/>
            <a:ext cx="512762" cy="26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5" name="Line 36"/>
          <p:cNvSpPr>
            <a:spLocks noChangeShapeType="1"/>
          </p:cNvSpPr>
          <p:nvPr/>
        </p:nvSpPr>
        <p:spPr bwMode="auto">
          <a:xfrm>
            <a:off x="919163" y="3324225"/>
            <a:ext cx="796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6" name="Line 37"/>
          <p:cNvSpPr>
            <a:spLocks noChangeShapeType="1"/>
          </p:cNvSpPr>
          <p:nvPr/>
        </p:nvSpPr>
        <p:spPr bwMode="auto">
          <a:xfrm>
            <a:off x="1000125" y="3633788"/>
            <a:ext cx="539750" cy="134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7" name="Line 38"/>
          <p:cNvSpPr>
            <a:spLocks noChangeShapeType="1"/>
          </p:cNvSpPr>
          <p:nvPr/>
        </p:nvSpPr>
        <p:spPr bwMode="auto">
          <a:xfrm>
            <a:off x="1000125" y="3998913"/>
            <a:ext cx="53975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09" name="Line 40"/>
          <p:cNvSpPr>
            <a:spLocks noChangeShapeType="1"/>
          </p:cNvSpPr>
          <p:nvPr/>
        </p:nvSpPr>
        <p:spPr bwMode="auto">
          <a:xfrm flipV="1">
            <a:off x="1701800" y="4310063"/>
            <a:ext cx="661988" cy="39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0" name="Line 41"/>
          <p:cNvSpPr>
            <a:spLocks noChangeShapeType="1"/>
          </p:cNvSpPr>
          <p:nvPr/>
        </p:nvSpPr>
        <p:spPr bwMode="auto">
          <a:xfrm flipV="1">
            <a:off x="1755775" y="4310063"/>
            <a:ext cx="608013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1" name="Line 42"/>
          <p:cNvSpPr>
            <a:spLocks noChangeShapeType="1"/>
          </p:cNvSpPr>
          <p:nvPr/>
        </p:nvSpPr>
        <p:spPr bwMode="auto">
          <a:xfrm>
            <a:off x="1755775" y="4552950"/>
            <a:ext cx="622300" cy="350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2" name="Line 43"/>
          <p:cNvSpPr>
            <a:spLocks noChangeShapeType="1"/>
          </p:cNvSpPr>
          <p:nvPr/>
        </p:nvSpPr>
        <p:spPr bwMode="auto">
          <a:xfrm>
            <a:off x="4106863" y="2498725"/>
            <a:ext cx="73025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3" name="Line 44"/>
          <p:cNvSpPr>
            <a:spLocks noChangeShapeType="1"/>
          </p:cNvSpPr>
          <p:nvPr/>
        </p:nvSpPr>
        <p:spPr bwMode="auto">
          <a:xfrm>
            <a:off x="4067175" y="2863850"/>
            <a:ext cx="1066800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4" name="Line 45"/>
          <p:cNvSpPr>
            <a:spLocks noChangeShapeType="1"/>
          </p:cNvSpPr>
          <p:nvPr/>
        </p:nvSpPr>
        <p:spPr bwMode="auto">
          <a:xfrm>
            <a:off x="4067175" y="2863850"/>
            <a:ext cx="958850" cy="64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5" name="Line 46"/>
          <p:cNvSpPr>
            <a:spLocks noChangeShapeType="1"/>
          </p:cNvSpPr>
          <p:nvPr/>
        </p:nvSpPr>
        <p:spPr bwMode="auto">
          <a:xfrm>
            <a:off x="3917950" y="3540125"/>
            <a:ext cx="1162050" cy="296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7" name="Line 48"/>
          <p:cNvSpPr>
            <a:spLocks noChangeShapeType="1"/>
          </p:cNvSpPr>
          <p:nvPr/>
        </p:nvSpPr>
        <p:spPr bwMode="auto">
          <a:xfrm flipH="1">
            <a:off x="4810125" y="4133850"/>
            <a:ext cx="323850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8" name="Line 49"/>
          <p:cNvSpPr>
            <a:spLocks noChangeShapeType="1"/>
          </p:cNvSpPr>
          <p:nvPr/>
        </p:nvSpPr>
        <p:spPr bwMode="auto">
          <a:xfrm flipH="1">
            <a:off x="4810125" y="4310063"/>
            <a:ext cx="365125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19" name="Line 50"/>
          <p:cNvSpPr>
            <a:spLocks noChangeShapeType="1"/>
          </p:cNvSpPr>
          <p:nvPr/>
        </p:nvSpPr>
        <p:spPr bwMode="auto">
          <a:xfrm>
            <a:off x="7199312" y="2903535"/>
            <a:ext cx="827087" cy="64928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620" name="Line 51"/>
          <p:cNvSpPr>
            <a:spLocks noChangeShapeType="1"/>
          </p:cNvSpPr>
          <p:nvPr/>
        </p:nvSpPr>
        <p:spPr bwMode="auto">
          <a:xfrm>
            <a:off x="7080250" y="3822700"/>
            <a:ext cx="919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" name="Title 2"/>
          <p:cNvSpPr txBox="1">
            <a:spLocks/>
          </p:cNvSpPr>
          <p:nvPr/>
        </p:nvSpPr>
        <p:spPr>
          <a:xfrm>
            <a:off x="210240" y="98228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Double fertilization in the angiosperms</a:t>
            </a:r>
          </a:p>
        </p:txBody>
      </p:sp>
    </p:spTree>
    <p:extLst>
      <p:ext uri="{BB962C8B-B14F-4D97-AF65-F5344CB8AC3E}">
        <p14:creationId xmlns:p14="http://schemas.microsoft.com/office/powerpoint/2010/main" val="434126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2D1BE-A300-BF41-A459-B032ACC26BFE}"/>
              </a:ext>
            </a:extLst>
          </p:cNvPr>
          <p:cNvSpPr txBox="1"/>
          <p:nvPr/>
        </p:nvSpPr>
        <p:spPr>
          <a:xfrm>
            <a:off x="1496362" y="2580466"/>
            <a:ext cx="6151276" cy="225106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963" algn="l"/>
              </a:tabLs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I.   Introduction to the Angiosperms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II.  Flower Structure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III. Flowering Plant Life Cycle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IV. Pollination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EB4C3-C7A2-BC48-9B65-15F418202FFC}"/>
              </a:ext>
            </a:extLst>
          </p:cNvPr>
          <p:cNvSpPr txBox="1"/>
          <p:nvPr/>
        </p:nvSpPr>
        <p:spPr>
          <a:xfrm>
            <a:off x="3840807" y="942412"/>
            <a:ext cx="1293944" cy="52322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480AA-005F-E148-A91A-BE9333A0E453}"/>
              </a:ext>
            </a:extLst>
          </p:cNvPr>
          <p:cNvSpPr txBox="1"/>
          <p:nvPr/>
        </p:nvSpPr>
        <p:spPr>
          <a:xfrm>
            <a:off x="4487779" y="6212945"/>
            <a:ext cx="437600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Polygaloides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pauciflora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fringed polygala</a:t>
            </a:r>
          </a:p>
        </p:txBody>
      </p:sp>
    </p:spTree>
    <p:extLst>
      <p:ext uri="{BB962C8B-B14F-4D97-AF65-F5344CB8AC3E}">
        <p14:creationId xmlns:p14="http://schemas.microsoft.com/office/powerpoint/2010/main" val="3396608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OVUL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6883387" y="3276600"/>
            <a:ext cx="16113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                  (in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central cell)</a:t>
            </a: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7406090" y="5715000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cell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-5400000">
            <a:off x="4495800" y="3657600"/>
            <a:ext cx="457200" cy="609600"/>
          </a:xfrm>
          <a:prstGeom prst="ellipse">
            <a:avLst/>
          </a:prstGeom>
          <a:solidFill>
            <a:srgbClr val="FF0000">
              <a:alpha val="3411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10800000">
            <a:off x="4495800" y="4800600"/>
            <a:ext cx="457200" cy="457200"/>
          </a:xfrm>
          <a:prstGeom prst="ellipse">
            <a:avLst/>
          </a:prstGeom>
          <a:solidFill>
            <a:srgbClr val="FF0000">
              <a:alpha val="3411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4C57FA7-389E-DB4B-A4C8-C5ED65F143E2}"/>
              </a:ext>
            </a:extLst>
          </p:cNvPr>
          <p:cNvSpPr txBox="1">
            <a:spLocks/>
          </p:cNvSpPr>
          <p:nvPr/>
        </p:nvSpPr>
        <p:spPr>
          <a:xfrm>
            <a:off x="210240" y="98228"/>
            <a:ext cx="8686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Double fertilization in the angiosperms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3A8C37-E8B3-B549-9EC6-975BD1327375}"/>
              </a:ext>
            </a:extLst>
          </p:cNvPr>
          <p:cNvSpPr/>
          <p:nvPr/>
        </p:nvSpPr>
        <p:spPr bwMode="auto">
          <a:xfrm>
            <a:off x="1460500" y="1241228"/>
            <a:ext cx="5422887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  <p:pic>
        <p:nvPicPr>
          <p:cNvPr id="11" name="Picture 10" descr="seed.tiff">
            <a:extLst>
              <a:ext uri="{FF2B5EF4-FFF2-40B4-BE49-F238E27FC236}">
                <a16:creationId xmlns:a16="http://schemas.microsoft.com/office/drawing/2014/main" id="{6B17231B-CC71-D04C-9C64-A3B389F452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371600"/>
            <a:ext cx="4711700" cy="469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18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30_10_AngiospermLifeCyc_1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6525"/>
            <a:ext cx="78105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3098800" y="269875"/>
            <a:ext cx="5873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Anther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1258888" y="450850"/>
            <a:ext cx="15748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Sporophyte (2n)</a:t>
            </a: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7650163" y="2149475"/>
            <a:ext cx="579437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grains</a:t>
            </a:r>
          </a:p>
        </p:txBody>
      </p:sp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7288213" y="1550988"/>
            <a:ext cx="795337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 cell</a:t>
            </a:r>
          </a:p>
        </p:txBody>
      </p:sp>
      <p:sp>
        <p:nvSpPr>
          <p:cNvPr id="78855" name="Text Box 8"/>
          <p:cNvSpPr txBox="1">
            <a:spLocks noChangeArrowheads="1"/>
          </p:cNvSpPr>
          <p:nvPr/>
        </p:nvSpPr>
        <p:spPr bwMode="auto">
          <a:xfrm>
            <a:off x="7180263" y="1276350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Generative cell</a:t>
            </a:r>
          </a:p>
        </p:txBody>
      </p:sp>
      <p:sp>
        <p:nvSpPr>
          <p:cNvPr id="78856" name="Text Box 9"/>
          <p:cNvSpPr txBox="1">
            <a:spLocks noChangeArrowheads="1"/>
          </p:cNvSpPr>
          <p:nvPr/>
        </p:nvSpPr>
        <p:spPr bwMode="auto">
          <a:xfrm>
            <a:off x="6492875" y="884238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Microspore (n)</a:t>
            </a:r>
          </a:p>
        </p:txBody>
      </p:sp>
      <p:sp>
        <p:nvSpPr>
          <p:cNvPr id="78857" name="Text Box 10"/>
          <p:cNvSpPr txBox="1">
            <a:spLocks noChangeArrowheads="1"/>
          </p:cNvSpPr>
          <p:nvPr/>
        </p:nvSpPr>
        <p:spPr bwMode="auto">
          <a:xfrm>
            <a:off x="5381625" y="798513"/>
            <a:ext cx="7604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>
            <a:off x="7034213" y="1633538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8859" name="Line 12"/>
          <p:cNvSpPr>
            <a:spLocks noChangeShapeType="1"/>
          </p:cNvSpPr>
          <p:nvPr/>
        </p:nvSpPr>
        <p:spPr bwMode="auto">
          <a:xfrm flipV="1">
            <a:off x="6975475" y="1358900"/>
            <a:ext cx="18097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8865" name="Line 18"/>
          <p:cNvSpPr>
            <a:spLocks noChangeShapeType="1"/>
          </p:cNvSpPr>
          <p:nvPr/>
        </p:nvSpPr>
        <p:spPr bwMode="auto">
          <a:xfrm>
            <a:off x="3155950" y="465138"/>
            <a:ext cx="0" cy="398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8866" name="Text Box 19"/>
          <p:cNvSpPr txBox="1">
            <a:spLocks noChangeArrowheads="1"/>
          </p:cNvSpPr>
          <p:nvPr/>
        </p:nvSpPr>
        <p:spPr bwMode="auto">
          <a:xfrm>
            <a:off x="981075" y="5872163"/>
            <a:ext cx="3667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Key</a:t>
            </a:r>
          </a:p>
        </p:txBody>
      </p:sp>
      <p:sp>
        <p:nvSpPr>
          <p:cNvPr id="78867" name="Text Box 20"/>
          <p:cNvSpPr txBox="1">
            <a:spLocks noChangeArrowheads="1"/>
          </p:cNvSpPr>
          <p:nvPr/>
        </p:nvSpPr>
        <p:spPr bwMode="auto">
          <a:xfrm>
            <a:off x="1003300" y="6113463"/>
            <a:ext cx="989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Haploid (n)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Diploid (2n)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76840" y="13104"/>
            <a:ext cx="3484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Life cycle of the orange lily</a:t>
            </a:r>
          </a:p>
        </p:txBody>
      </p:sp>
    </p:spTree>
    <p:extLst>
      <p:ext uri="{BB962C8B-B14F-4D97-AF65-F5344CB8AC3E}">
        <p14:creationId xmlns:p14="http://schemas.microsoft.com/office/powerpoint/2010/main" val="1959038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30_10_AngiospermLifeCyc_2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6525"/>
            <a:ext cx="78105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3098800" y="269875"/>
            <a:ext cx="5873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Anther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258888" y="450850"/>
            <a:ext cx="15748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Sporophyte (2n)</a:t>
            </a:r>
          </a:p>
        </p:txBody>
      </p:sp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4084638" y="2097088"/>
            <a:ext cx="54768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Ovary</a:t>
            </a:r>
          </a:p>
        </p:txBody>
      </p:sp>
      <p:sp>
        <p:nvSpPr>
          <p:cNvPr id="79883" name="Line 12"/>
          <p:cNvSpPr>
            <a:spLocks noChangeShapeType="1"/>
          </p:cNvSpPr>
          <p:nvPr/>
        </p:nvSpPr>
        <p:spPr bwMode="auto">
          <a:xfrm>
            <a:off x="5335588" y="3051175"/>
            <a:ext cx="165100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884" name="Text Box 13"/>
          <p:cNvSpPr txBox="1">
            <a:spLocks noChangeArrowheads="1"/>
          </p:cNvSpPr>
          <p:nvPr/>
        </p:nvSpPr>
        <p:spPr bwMode="auto">
          <a:xfrm>
            <a:off x="3768726" y="3784600"/>
            <a:ext cx="12239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Female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(ovule)</a:t>
            </a:r>
          </a:p>
        </p:txBody>
      </p:sp>
      <p:sp>
        <p:nvSpPr>
          <p:cNvPr id="79885" name="Text Box 14"/>
          <p:cNvSpPr txBox="1">
            <a:spLocks noChangeArrowheads="1"/>
          </p:cNvSpPr>
          <p:nvPr/>
        </p:nvSpPr>
        <p:spPr bwMode="auto">
          <a:xfrm>
            <a:off x="3838575" y="4575175"/>
            <a:ext cx="9017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Egg (n)</a:t>
            </a:r>
          </a:p>
        </p:txBody>
      </p:sp>
      <p:sp>
        <p:nvSpPr>
          <p:cNvPr id="79888" name="Line 17"/>
          <p:cNvSpPr>
            <a:spLocks noChangeShapeType="1"/>
          </p:cNvSpPr>
          <p:nvPr/>
        </p:nvSpPr>
        <p:spPr bwMode="auto">
          <a:xfrm>
            <a:off x="4471988" y="4660900"/>
            <a:ext cx="631825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894" name="Text Box 23"/>
          <p:cNvSpPr txBox="1">
            <a:spLocks noChangeArrowheads="1"/>
          </p:cNvSpPr>
          <p:nvPr/>
        </p:nvSpPr>
        <p:spPr bwMode="auto">
          <a:xfrm>
            <a:off x="5516563" y="3184525"/>
            <a:ext cx="10160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Megaspore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(n)</a:t>
            </a:r>
          </a:p>
        </p:txBody>
      </p:sp>
      <p:sp>
        <p:nvSpPr>
          <p:cNvPr id="79899" name="Text Box 28"/>
          <p:cNvSpPr txBox="1">
            <a:spLocks noChangeArrowheads="1"/>
          </p:cNvSpPr>
          <p:nvPr/>
        </p:nvSpPr>
        <p:spPr bwMode="auto">
          <a:xfrm>
            <a:off x="7650163" y="2149475"/>
            <a:ext cx="579437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grains</a:t>
            </a:r>
          </a:p>
        </p:txBody>
      </p:sp>
      <p:sp>
        <p:nvSpPr>
          <p:cNvPr id="79900" name="Text Box 29"/>
          <p:cNvSpPr txBox="1">
            <a:spLocks noChangeArrowheads="1"/>
          </p:cNvSpPr>
          <p:nvPr/>
        </p:nvSpPr>
        <p:spPr bwMode="auto">
          <a:xfrm>
            <a:off x="7288213" y="1550988"/>
            <a:ext cx="795337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 cell</a:t>
            </a:r>
          </a:p>
        </p:txBody>
      </p:sp>
      <p:sp>
        <p:nvSpPr>
          <p:cNvPr id="79901" name="Text Box 30"/>
          <p:cNvSpPr txBox="1">
            <a:spLocks noChangeArrowheads="1"/>
          </p:cNvSpPr>
          <p:nvPr/>
        </p:nvSpPr>
        <p:spPr bwMode="auto">
          <a:xfrm>
            <a:off x="7180263" y="1276350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Generative cell</a:t>
            </a:r>
          </a:p>
        </p:txBody>
      </p:sp>
      <p:sp>
        <p:nvSpPr>
          <p:cNvPr id="79902" name="Text Box 31"/>
          <p:cNvSpPr txBox="1">
            <a:spLocks noChangeArrowheads="1"/>
          </p:cNvSpPr>
          <p:nvPr/>
        </p:nvSpPr>
        <p:spPr bwMode="auto">
          <a:xfrm>
            <a:off x="6492875" y="884238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Microspore (n)</a:t>
            </a:r>
          </a:p>
        </p:txBody>
      </p:sp>
      <p:sp>
        <p:nvSpPr>
          <p:cNvPr id="79903" name="Text Box 32"/>
          <p:cNvSpPr txBox="1">
            <a:spLocks noChangeArrowheads="1"/>
          </p:cNvSpPr>
          <p:nvPr/>
        </p:nvSpPr>
        <p:spPr bwMode="auto">
          <a:xfrm>
            <a:off x="5775325" y="1525588"/>
            <a:ext cx="11668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Male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(in pollen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grain) (n)</a:t>
            </a:r>
          </a:p>
        </p:txBody>
      </p:sp>
      <p:sp>
        <p:nvSpPr>
          <p:cNvPr id="79904" name="Text Box 33"/>
          <p:cNvSpPr txBox="1">
            <a:spLocks noChangeArrowheads="1"/>
          </p:cNvSpPr>
          <p:nvPr/>
        </p:nvSpPr>
        <p:spPr bwMode="auto">
          <a:xfrm>
            <a:off x="4722813" y="1404938"/>
            <a:ext cx="925512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Ovule (2n)</a:t>
            </a:r>
          </a:p>
        </p:txBody>
      </p:sp>
      <p:sp>
        <p:nvSpPr>
          <p:cNvPr id="79905" name="Text Box 34"/>
          <p:cNvSpPr txBox="1">
            <a:spLocks noChangeArrowheads="1"/>
          </p:cNvSpPr>
          <p:nvPr/>
        </p:nvSpPr>
        <p:spPr bwMode="auto">
          <a:xfrm>
            <a:off x="4748213" y="2262188"/>
            <a:ext cx="760412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79906" name="Text Box 35"/>
          <p:cNvSpPr txBox="1">
            <a:spLocks noChangeArrowheads="1"/>
          </p:cNvSpPr>
          <p:nvPr/>
        </p:nvSpPr>
        <p:spPr bwMode="auto">
          <a:xfrm>
            <a:off x="5381625" y="798513"/>
            <a:ext cx="7604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79907" name="Line 36"/>
          <p:cNvSpPr>
            <a:spLocks noChangeShapeType="1"/>
          </p:cNvSpPr>
          <p:nvPr/>
        </p:nvSpPr>
        <p:spPr bwMode="auto">
          <a:xfrm flipV="1">
            <a:off x="4408488" y="1506538"/>
            <a:ext cx="296862" cy="185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908" name="Line 37"/>
          <p:cNvSpPr>
            <a:spLocks noChangeShapeType="1"/>
          </p:cNvSpPr>
          <p:nvPr/>
        </p:nvSpPr>
        <p:spPr bwMode="auto">
          <a:xfrm>
            <a:off x="7034213" y="1633538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909" name="Line 38"/>
          <p:cNvSpPr>
            <a:spLocks noChangeShapeType="1"/>
          </p:cNvSpPr>
          <p:nvPr/>
        </p:nvSpPr>
        <p:spPr bwMode="auto">
          <a:xfrm flipV="1">
            <a:off x="6975475" y="1358900"/>
            <a:ext cx="18097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915" name="Line 44"/>
          <p:cNvSpPr>
            <a:spLocks noChangeShapeType="1"/>
          </p:cNvSpPr>
          <p:nvPr/>
        </p:nvSpPr>
        <p:spPr bwMode="auto">
          <a:xfrm>
            <a:off x="3155950" y="465138"/>
            <a:ext cx="0" cy="398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916" name="Text Box 45"/>
          <p:cNvSpPr txBox="1">
            <a:spLocks noChangeArrowheads="1"/>
          </p:cNvSpPr>
          <p:nvPr/>
        </p:nvSpPr>
        <p:spPr bwMode="auto">
          <a:xfrm>
            <a:off x="981075" y="5872163"/>
            <a:ext cx="3667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Key</a:t>
            </a:r>
          </a:p>
        </p:txBody>
      </p:sp>
      <p:sp>
        <p:nvSpPr>
          <p:cNvPr id="79917" name="Text Box 46"/>
          <p:cNvSpPr txBox="1">
            <a:spLocks noChangeArrowheads="1"/>
          </p:cNvSpPr>
          <p:nvPr/>
        </p:nvSpPr>
        <p:spPr bwMode="auto">
          <a:xfrm>
            <a:off x="1003300" y="6113463"/>
            <a:ext cx="989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Haploid (n)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Diploid (2n)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14868" y="13104"/>
            <a:ext cx="360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Life cycle of the orange lily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07AAAF-2A57-AB41-BAEE-739E1A325A28}"/>
              </a:ext>
            </a:extLst>
          </p:cNvPr>
          <p:cNvSpPr txBox="1"/>
          <p:nvPr/>
        </p:nvSpPr>
        <p:spPr>
          <a:xfrm>
            <a:off x="3704422" y="4137524"/>
            <a:ext cx="11493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(Embryo sac)</a:t>
            </a:r>
          </a:p>
        </p:txBody>
      </p:sp>
    </p:spTree>
    <p:extLst>
      <p:ext uri="{BB962C8B-B14F-4D97-AF65-F5344CB8AC3E}">
        <p14:creationId xmlns:p14="http://schemas.microsoft.com/office/powerpoint/2010/main" val="305900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30_10_AngiospermLifeCyc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6525"/>
            <a:ext cx="78105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3098800" y="269875"/>
            <a:ext cx="5873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Anther</a:t>
            </a: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1258888" y="450850"/>
            <a:ext cx="15748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Sporophyte (2n)</a:t>
            </a:r>
          </a:p>
        </p:txBody>
      </p:sp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4084638" y="2097088"/>
            <a:ext cx="54768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Ovary</a:t>
            </a: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>
            <a:off x="5335588" y="3051175"/>
            <a:ext cx="165100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09" name="Text Box 14"/>
          <p:cNvSpPr txBox="1">
            <a:spLocks noChangeArrowheads="1"/>
          </p:cNvSpPr>
          <p:nvPr/>
        </p:nvSpPr>
        <p:spPr bwMode="auto">
          <a:xfrm>
            <a:off x="3758672" y="3897312"/>
            <a:ext cx="12239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Female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(ovule)</a:t>
            </a:r>
          </a:p>
        </p:txBody>
      </p:sp>
      <p:sp>
        <p:nvSpPr>
          <p:cNvPr id="80910" name="Text Box 15"/>
          <p:cNvSpPr txBox="1">
            <a:spLocks noChangeArrowheads="1"/>
          </p:cNvSpPr>
          <p:nvPr/>
        </p:nvSpPr>
        <p:spPr bwMode="auto">
          <a:xfrm>
            <a:off x="3838575" y="4575175"/>
            <a:ext cx="9017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Egg (n)</a:t>
            </a:r>
          </a:p>
        </p:txBody>
      </p:sp>
      <p:sp>
        <p:nvSpPr>
          <p:cNvPr id="80911" name="Text Box 16"/>
          <p:cNvSpPr txBox="1">
            <a:spLocks noChangeArrowheads="1"/>
          </p:cNvSpPr>
          <p:nvPr/>
        </p:nvSpPr>
        <p:spPr bwMode="auto">
          <a:xfrm>
            <a:off x="3181350" y="4894263"/>
            <a:ext cx="97313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Egg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nucleus (n)</a:t>
            </a:r>
          </a:p>
        </p:txBody>
      </p:sp>
      <p:sp>
        <p:nvSpPr>
          <p:cNvPr id="80914" name="Line 19"/>
          <p:cNvSpPr>
            <a:spLocks noChangeShapeType="1"/>
          </p:cNvSpPr>
          <p:nvPr/>
        </p:nvSpPr>
        <p:spPr bwMode="auto">
          <a:xfrm>
            <a:off x="4471988" y="4660900"/>
            <a:ext cx="631825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17" name="Line 22"/>
          <p:cNvSpPr>
            <a:spLocks noChangeShapeType="1"/>
          </p:cNvSpPr>
          <p:nvPr/>
        </p:nvSpPr>
        <p:spPr bwMode="auto">
          <a:xfrm>
            <a:off x="5472113" y="4346575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20" name="Text Box 25"/>
          <p:cNvSpPr txBox="1">
            <a:spLocks noChangeArrowheads="1"/>
          </p:cNvSpPr>
          <p:nvPr/>
        </p:nvSpPr>
        <p:spPr bwMode="auto">
          <a:xfrm>
            <a:off x="5516563" y="3184525"/>
            <a:ext cx="10160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Megaspore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(n)</a:t>
            </a:r>
          </a:p>
        </p:txBody>
      </p:sp>
      <p:sp>
        <p:nvSpPr>
          <p:cNvPr id="80921" name="Text Box 26"/>
          <p:cNvSpPr txBox="1">
            <a:spLocks noChangeArrowheads="1"/>
          </p:cNvSpPr>
          <p:nvPr/>
        </p:nvSpPr>
        <p:spPr bwMode="auto">
          <a:xfrm>
            <a:off x="5710238" y="4283075"/>
            <a:ext cx="6477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</a:t>
            </a:r>
          </a:p>
        </p:txBody>
      </p:sp>
      <p:sp>
        <p:nvSpPr>
          <p:cNvPr id="80922" name="Text Box 27"/>
          <p:cNvSpPr txBox="1">
            <a:spLocks noChangeArrowheads="1"/>
          </p:cNvSpPr>
          <p:nvPr/>
        </p:nvSpPr>
        <p:spPr bwMode="auto">
          <a:xfrm>
            <a:off x="5541963" y="4789488"/>
            <a:ext cx="6477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Sperm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(n)</a:t>
            </a:r>
          </a:p>
        </p:txBody>
      </p:sp>
      <p:sp>
        <p:nvSpPr>
          <p:cNvPr id="80923" name="Text Box 28"/>
          <p:cNvSpPr txBox="1">
            <a:spLocks noChangeArrowheads="1"/>
          </p:cNvSpPr>
          <p:nvPr/>
        </p:nvSpPr>
        <p:spPr bwMode="auto">
          <a:xfrm>
            <a:off x="6653213" y="3986213"/>
            <a:ext cx="439737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Style</a:t>
            </a:r>
          </a:p>
        </p:txBody>
      </p:sp>
      <p:sp>
        <p:nvSpPr>
          <p:cNvPr id="80924" name="Line 29"/>
          <p:cNvSpPr>
            <a:spLocks noChangeShapeType="1"/>
          </p:cNvSpPr>
          <p:nvPr/>
        </p:nvSpPr>
        <p:spPr bwMode="auto">
          <a:xfrm>
            <a:off x="5365750" y="4829175"/>
            <a:ext cx="157163" cy="60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25" name="Line 30"/>
          <p:cNvSpPr>
            <a:spLocks noChangeShapeType="1"/>
          </p:cNvSpPr>
          <p:nvPr/>
        </p:nvSpPr>
        <p:spPr bwMode="auto">
          <a:xfrm>
            <a:off x="5310188" y="4884738"/>
            <a:ext cx="212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26" name="Line 31"/>
          <p:cNvSpPr>
            <a:spLocks noChangeShapeType="1"/>
          </p:cNvSpPr>
          <p:nvPr/>
        </p:nvSpPr>
        <p:spPr bwMode="auto">
          <a:xfrm>
            <a:off x="6572250" y="4064000"/>
            <a:ext cx="68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27" name="Text Box 32"/>
          <p:cNvSpPr txBox="1">
            <a:spLocks noChangeArrowheads="1"/>
          </p:cNvSpPr>
          <p:nvPr/>
        </p:nvSpPr>
        <p:spPr bwMode="auto">
          <a:xfrm>
            <a:off x="7731125" y="2925763"/>
            <a:ext cx="57943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Sperm</a:t>
            </a:r>
          </a:p>
        </p:txBody>
      </p:sp>
      <p:sp>
        <p:nvSpPr>
          <p:cNvPr id="80928" name="Text Box 33"/>
          <p:cNvSpPr txBox="1">
            <a:spLocks noChangeArrowheads="1"/>
          </p:cNvSpPr>
          <p:nvPr/>
        </p:nvSpPr>
        <p:spPr bwMode="auto">
          <a:xfrm>
            <a:off x="6657975" y="2841625"/>
            <a:ext cx="5794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</a:t>
            </a:r>
          </a:p>
        </p:txBody>
      </p:sp>
      <p:sp>
        <p:nvSpPr>
          <p:cNvPr id="80929" name="Text Box 34"/>
          <p:cNvSpPr txBox="1">
            <a:spLocks noChangeArrowheads="1"/>
          </p:cNvSpPr>
          <p:nvPr/>
        </p:nvSpPr>
        <p:spPr bwMode="auto">
          <a:xfrm>
            <a:off x="6588125" y="2546350"/>
            <a:ext cx="57943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Stigma</a:t>
            </a:r>
          </a:p>
        </p:txBody>
      </p:sp>
      <p:sp>
        <p:nvSpPr>
          <p:cNvPr id="80930" name="Line 35"/>
          <p:cNvSpPr>
            <a:spLocks noChangeShapeType="1"/>
          </p:cNvSpPr>
          <p:nvPr/>
        </p:nvSpPr>
        <p:spPr bwMode="auto">
          <a:xfrm flipV="1">
            <a:off x="7207250" y="2590800"/>
            <a:ext cx="185738" cy="3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31" name="Line 36"/>
          <p:cNvSpPr>
            <a:spLocks noChangeShapeType="1"/>
          </p:cNvSpPr>
          <p:nvPr/>
        </p:nvSpPr>
        <p:spPr bwMode="auto">
          <a:xfrm flipV="1">
            <a:off x="7215188" y="2784475"/>
            <a:ext cx="26670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32" name="Line 37"/>
          <p:cNvSpPr>
            <a:spLocks noChangeShapeType="1"/>
          </p:cNvSpPr>
          <p:nvPr/>
        </p:nvSpPr>
        <p:spPr bwMode="auto">
          <a:xfrm>
            <a:off x="7491413" y="2928938"/>
            <a:ext cx="215900" cy="80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33" name="Line 38"/>
          <p:cNvSpPr>
            <a:spLocks noChangeShapeType="1"/>
          </p:cNvSpPr>
          <p:nvPr/>
        </p:nvSpPr>
        <p:spPr bwMode="auto">
          <a:xfrm flipV="1">
            <a:off x="7494588" y="3009900"/>
            <a:ext cx="200025" cy="5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34" name="Text Box 39"/>
          <p:cNvSpPr txBox="1">
            <a:spLocks noChangeArrowheads="1"/>
          </p:cNvSpPr>
          <p:nvPr/>
        </p:nvSpPr>
        <p:spPr bwMode="auto">
          <a:xfrm>
            <a:off x="7650163" y="2149475"/>
            <a:ext cx="579437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grains</a:t>
            </a:r>
          </a:p>
        </p:txBody>
      </p:sp>
      <p:sp>
        <p:nvSpPr>
          <p:cNvPr id="80935" name="Text Box 40"/>
          <p:cNvSpPr txBox="1">
            <a:spLocks noChangeArrowheads="1"/>
          </p:cNvSpPr>
          <p:nvPr/>
        </p:nvSpPr>
        <p:spPr bwMode="auto">
          <a:xfrm>
            <a:off x="7288213" y="1550988"/>
            <a:ext cx="795337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 cell</a:t>
            </a:r>
          </a:p>
        </p:txBody>
      </p:sp>
      <p:sp>
        <p:nvSpPr>
          <p:cNvPr id="80936" name="Text Box 41"/>
          <p:cNvSpPr txBox="1">
            <a:spLocks noChangeArrowheads="1"/>
          </p:cNvSpPr>
          <p:nvPr/>
        </p:nvSpPr>
        <p:spPr bwMode="auto">
          <a:xfrm>
            <a:off x="7180263" y="1276350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Generative cell</a:t>
            </a:r>
          </a:p>
        </p:txBody>
      </p:sp>
      <p:sp>
        <p:nvSpPr>
          <p:cNvPr id="80937" name="Text Box 42"/>
          <p:cNvSpPr txBox="1">
            <a:spLocks noChangeArrowheads="1"/>
          </p:cNvSpPr>
          <p:nvPr/>
        </p:nvSpPr>
        <p:spPr bwMode="auto">
          <a:xfrm>
            <a:off x="6492875" y="884238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Microspore (n)</a:t>
            </a:r>
          </a:p>
        </p:txBody>
      </p:sp>
      <p:sp>
        <p:nvSpPr>
          <p:cNvPr id="80938" name="Text Box 43"/>
          <p:cNvSpPr txBox="1">
            <a:spLocks noChangeArrowheads="1"/>
          </p:cNvSpPr>
          <p:nvPr/>
        </p:nvSpPr>
        <p:spPr bwMode="auto">
          <a:xfrm>
            <a:off x="5775325" y="1525588"/>
            <a:ext cx="11668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Male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(in pollen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grain) (n)</a:t>
            </a:r>
          </a:p>
        </p:txBody>
      </p:sp>
      <p:sp>
        <p:nvSpPr>
          <p:cNvPr id="80939" name="Text Box 44"/>
          <p:cNvSpPr txBox="1">
            <a:spLocks noChangeArrowheads="1"/>
          </p:cNvSpPr>
          <p:nvPr/>
        </p:nvSpPr>
        <p:spPr bwMode="auto">
          <a:xfrm>
            <a:off x="4722813" y="1404938"/>
            <a:ext cx="925512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Ovule (2n)</a:t>
            </a:r>
          </a:p>
        </p:txBody>
      </p:sp>
      <p:sp>
        <p:nvSpPr>
          <p:cNvPr id="80940" name="Text Box 45"/>
          <p:cNvSpPr txBox="1">
            <a:spLocks noChangeArrowheads="1"/>
          </p:cNvSpPr>
          <p:nvPr/>
        </p:nvSpPr>
        <p:spPr bwMode="auto">
          <a:xfrm>
            <a:off x="4748213" y="2262188"/>
            <a:ext cx="760412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80941" name="Text Box 46"/>
          <p:cNvSpPr txBox="1">
            <a:spLocks noChangeArrowheads="1"/>
          </p:cNvSpPr>
          <p:nvPr/>
        </p:nvSpPr>
        <p:spPr bwMode="auto">
          <a:xfrm>
            <a:off x="5381625" y="798513"/>
            <a:ext cx="7604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80942" name="Line 47"/>
          <p:cNvSpPr>
            <a:spLocks noChangeShapeType="1"/>
          </p:cNvSpPr>
          <p:nvPr/>
        </p:nvSpPr>
        <p:spPr bwMode="auto">
          <a:xfrm flipV="1">
            <a:off x="4408488" y="1506538"/>
            <a:ext cx="296862" cy="185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43" name="Line 48"/>
          <p:cNvSpPr>
            <a:spLocks noChangeShapeType="1"/>
          </p:cNvSpPr>
          <p:nvPr/>
        </p:nvSpPr>
        <p:spPr bwMode="auto">
          <a:xfrm>
            <a:off x="7034213" y="1633538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44" name="Line 49"/>
          <p:cNvSpPr>
            <a:spLocks noChangeShapeType="1"/>
          </p:cNvSpPr>
          <p:nvPr/>
        </p:nvSpPr>
        <p:spPr bwMode="auto">
          <a:xfrm flipV="1">
            <a:off x="6975475" y="1358900"/>
            <a:ext cx="18097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45" name="Text Box 50"/>
          <p:cNvSpPr txBox="1">
            <a:spLocks noChangeArrowheads="1"/>
          </p:cNvSpPr>
          <p:nvPr/>
        </p:nvSpPr>
        <p:spPr bwMode="auto">
          <a:xfrm>
            <a:off x="4529138" y="6350000"/>
            <a:ext cx="24130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Discharged sperm nuclei (n)</a:t>
            </a:r>
          </a:p>
        </p:txBody>
      </p:sp>
      <p:sp>
        <p:nvSpPr>
          <p:cNvPr id="80946" name="Line 51"/>
          <p:cNvSpPr>
            <a:spLocks noChangeShapeType="1"/>
          </p:cNvSpPr>
          <p:nvPr/>
        </p:nvSpPr>
        <p:spPr bwMode="auto">
          <a:xfrm>
            <a:off x="4087813" y="5768975"/>
            <a:ext cx="419100" cy="669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47" name="Line 52"/>
          <p:cNvSpPr>
            <a:spLocks noChangeShapeType="1"/>
          </p:cNvSpPr>
          <p:nvPr/>
        </p:nvSpPr>
        <p:spPr bwMode="auto">
          <a:xfrm>
            <a:off x="4060825" y="5946775"/>
            <a:ext cx="458788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48" name="Line 53"/>
          <p:cNvSpPr>
            <a:spLocks noChangeShapeType="1"/>
          </p:cNvSpPr>
          <p:nvPr/>
        </p:nvSpPr>
        <p:spPr bwMode="auto">
          <a:xfrm>
            <a:off x="3643313" y="5232400"/>
            <a:ext cx="434975" cy="676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49" name="Text Box 54"/>
          <p:cNvSpPr txBox="1">
            <a:spLocks noChangeArrowheads="1"/>
          </p:cNvSpPr>
          <p:nvPr/>
        </p:nvSpPr>
        <p:spPr bwMode="auto">
          <a:xfrm>
            <a:off x="2384425" y="5495925"/>
            <a:ext cx="12954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FERTILIZATION</a:t>
            </a:r>
          </a:p>
        </p:txBody>
      </p:sp>
      <p:sp>
        <p:nvSpPr>
          <p:cNvPr id="80955" name="Line 60"/>
          <p:cNvSpPr>
            <a:spLocks noChangeShapeType="1"/>
          </p:cNvSpPr>
          <p:nvPr/>
        </p:nvSpPr>
        <p:spPr bwMode="auto">
          <a:xfrm>
            <a:off x="3155950" y="465138"/>
            <a:ext cx="0" cy="398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956" name="Text Box 61"/>
          <p:cNvSpPr txBox="1">
            <a:spLocks noChangeArrowheads="1"/>
          </p:cNvSpPr>
          <p:nvPr/>
        </p:nvSpPr>
        <p:spPr bwMode="auto">
          <a:xfrm>
            <a:off x="981075" y="5872163"/>
            <a:ext cx="3667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Key</a:t>
            </a:r>
          </a:p>
        </p:txBody>
      </p:sp>
      <p:sp>
        <p:nvSpPr>
          <p:cNvPr id="80957" name="Text Box 62"/>
          <p:cNvSpPr txBox="1">
            <a:spLocks noChangeArrowheads="1"/>
          </p:cNvSpPr>
          <p:nvPr/>
        </p:nvSpPr>
        <p:spPr bwMode="auto">
          <a:xfrm>
            <a:off x="1003300" y="6113463"/>
            <a:ext cx="989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Haploid (n)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Diploid (2n)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14868" y="13104"/>
            <a:ext cx="360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Life cycle of the orange lily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FC97B7-C78B-1045-BF84-10A31260EA8A}"/>
              </a:ext>
            </a:extLst>
          </p:cNvPr>
          <p:cNvSpPr txBox="1"/>
          <p:nvPr/>
        </p:nvSpPr>
        <p:spPr>
          <a:xfrm>
            <a:off x="3722688" y="4240311"/>
            <a:ext cx="11493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(Embryo sac)</a:t>
            </a:r>
          </a:p>
        </p:txBody>
      </p:sp>
    </p:spTree>
    <p:extLst>
      <p:ext uri="{BB962C8B-B14F-4D97-AF65-F5344CB8AC3E}">
        <p14:creationId xmlns:p14="http://schemas.microsoft.com/office/powerpoint/2010/main" val="3205733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30_10_AngiospermLifeCyc_4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6525"/>
            <a:ext cx="78105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3098800" y="269875"/>
            <a:ext cx="5873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Anther</a:t>
            </a: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1258888" y="450850"/>
            <a:ext cx="15748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Sporophyte (2n)</a:t>
            </a: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1028700" y="2152650"/>
            <a:ext cx="10287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Germinating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seed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4084638" y="2097088"/>
            <a:ext cx="54768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Ovary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2581275" y="2954338"/>
            <a:ext cx="1058863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Embryo (2n)</a:t>
            </a:r>
          </a:p>
        </p:txBody>
      </p: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2259013" y="3267075"/>
            <a:ext cx="1350962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Endosperm (3n)</a:t>
            </a:r>
          </a:p>
        </p:txBody>
      </p:sp>
      <p:sp>
        <p:nvSpPr>
          <p:cNvPr id="81930" name="Text Box 11"/>
          <p:cNvSpPr txBox="1">
            <a:spLocks noChangeArrowheads="1"/>
          </p:cNvSpPr>
          <p:nvPr/>
        </p:nvSpPr>
        <p:spPr bwMode="auto">
          <a:xfrm>
            <a:off x="2393950" y="3541713"/>
            <a:ext cx="1236663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Seed coat (2n)</a:t>
            </a:r>
          </a:p>
        </p:txBody>
      </p:sp>
      <p:sp>
        <p:nvSpPr>
          <p:cNvPr id="81931" name="Text Box 12"/>
          <p:cNvSpPr txBox="1">
            <a:spLocks noChangeArrowheads="1"/>
          </p:cNvSpPr>
          <p:nvPr/>
        </p:nvSpPr>
        <p:spPr bwMode="auto">
          <a:xfrm>
            <a:off x="3783013" y="3262313"/>
            <a:ext cx="461962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Seed</a:t>
            </a:r>
          </a:p>
        </p:txBody>
      </p:sp>
      <p:sp>
        <p:nvSpPr>
          <p:cNvPr id="81935" name="Line 16"/>
          <p:cNvSpPr>
            <a:spLocks noChangeShapeType="1"/>
          </p:cNvSpPr>
          <p:nvPr/>
        </p:nvSpPr>
        <p:spPr bwMode="auto">
          <a:xfrm flipV="1">
            <a:off x="1873250" y="3035300"/>
            <a:ext cx="677863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36" name="Line 17"/>
          <p:cNvSpPr>
            <a:spLocks noChangeShapeType="1"/>
          </p:cNvSpPr>
          <p:nvPr/>
        </p:nvSpPr>
        <p:spPr bwMode="auto">
          <a:xfrm flipV="1">
            <a:off x="1936750" y="3343275"/>
            <a:ext cx="300038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37" name="Line 18"/>
          <p:cNvSpPr>
            <a:spLocks noChangeShapeType="1"/>
          </p:cNvSpPr>
          <p:nvPr/>
        </p:nvSpPr>
        <p:spPr bwMode="auto">
          <a:xfrm flipV="1">
            <a:off x="2030413" y="3619500"/>
            <a:ext cx="342900" cy="53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39" name="Line 20"/>
          <p:cNvSpPr>
            <a:spLocks noChangeShapeType="1"/>
          </p:cNvSpPr>
          <p:nvPr/>
        </p:nvSpPr>
        <p:spPr bwMode="auto">
          <a:xfrm>
            <a:off x="5335588" y="3051175"/>
            <a:ext cx="165100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40" name="Text Box 21"/>
          <p:cNvSpPr txBox="1">
            <a:spLocks noChangeArrowheads="1"/>
          </p:cNvSpPr>
          <p:nvPr/>
        </p:nvSpPr>
        <p:spPr bwMode="auto">
          <a:xfrm>
            <a:off x="3676650" y="3897312"/>
            <a:ext cx="12239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Female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(ovule)</a:t>
            </a:r>
          </a:p>
        </p:txBody>
      </p:sp>
      <p:sp>
        <p:nvSpPr>
          <p:cNvPr id="81941" name="Text Box 22"/>
          <p:cNvSpPr txBox="1">
            <a:spLocks noChangeArrowheads="1"/>
          </p:cNvSpPr>
          <p:nvPr/>
        </p:nvSpPr>
        <p:spPr bwMode="auto">
          <a:xfrm>
            <a:off x="3838575" y="4575175"/>
            <a:ext cx="9017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Egg (n)</a:t>
            </a:r>
          </a:p>
        </p:txBody>
      </p:sp>
      <p:sp>
        <p:nvSpPr>
          <p:cNvPr id="81942" name="Text Box 23"/>
          <p:cNvSpPr txBox="1">
            <a:spLocks noChangeArrowheads="1"/>
          </p:cNvSpPr>
          <p:nvPr/>
        </p:nvSpPr>
        <p:spPr bwMode="auto">
          <a:xfrm>
            <a:off x="3181350" y="4894263"/>
            <a:ext cx="97313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Egg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nucleus (n)</a:t>
            </a:r>
          </a:p>
        </p:txBody>
      </p:sp>
      <p:sp>
        <p:nvSpPr>
          <p:cNvPr id="81945" name="Line 26"/>
          <p:cNvSpPr>
            <a:spLocks noChangeShapeType="1"/>
          </p:cNvSpPr>
          <p:nvPr/>
        </p:nvSpPr>
        <p:spPr bwMode="auto">
          <a:xfrm>
            <a:off x="4471988" y="4660900"/>
            <a:ext cx="631825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48" name="Line 29"/>
          <p:cNvSpPr>
            <a:spLocks noChangeShapeType="1"/>
          </p:cNvSpPr>
          <p:nvPr/>
        </p:nvSpPr>
        <p:spPr bwMode="auto">
          <a:xfrm>
            <a:off x="5472113" y="4346575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49" name="AutoShape 30"/>
          <p:cNvSpPr>
            <a:spLocks/>
          </p:cNvSpPr>
          <p:nvPr/>
        </p:nvSpPr>
        <p:spPr bwMode="auto">
          <a:xfrm>
            <a:off x="3630613" y="2908300"/>
            <a:ext cx="117475" cy="828675"/>
          </a:xfrm>
          <a:prstGeom prst="rightBrace">
            <a:avLst>
              <a:gd name="adj1" fmla="val 41900"/>
              <a:gd name="adj2" fmla="val 51532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52" name="Text Box 33"/>
          <p:cNvSpPr txBox="1">
            <a:spLocks noChangeArrowheads="1"/>
          </p:cNvSpPr>
          <p:nvPr/>
        </p:nvSpPr>
        <p:spPr bwMode="auto">
          <a:xfrm>
            <a:off x="5516563" y="3184525"/>
            <a:ext cx="10160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Megaspore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(n)</a:t>
            </a:r>
          </a:p>
        </p:txBody>
      </p:sp>
      <p:sp>
        <p:nvSpPr>
          <p:cNvPr id="81953" name="Text Box 34"/>
          <p:cNvSpPr txBox="1">
            <a:spLocks noChangeArrowheads="1"/>
          </p:cNvSpPr>
          <p:nvPr/>
        </p:nvSpPr>
        <p:spPr bwMode="auto">
          <a:xfrm>
            <a:off x="5710238" y="4283075"/>
            <a:ext cx="6477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</a:t>
            </a:r>
          </a:p>
        </p:txBody>
      </p:sp>
      <p:sp>
        <p:nvSpPr>
          <p:cNvPr id="81954" name="Text Box 35"/>
          <p:cNvSpPr txBox="1">
            <a:spLocks noChangeArrowheads="1"/>
          </p:cNvSpPr>
          <p:nvPr/>
        </p:nvSpPr>
        <p:spPr bwMode="auto">
          <a:xfrm>
            <a:off x="5541963" y="4789488"/>
            <a:ext cx="6477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Sperm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(n)</a:t>
            </a:r>
          </a:p>
        </p:txBody>
      </p:sp>
      <p:sp>
        <p:nvSpPr>
          <p:cNvPr id="81955" name="Text Box 36"/>
          <p:cNvSpPr txBox="1">
            <a:spLocks noChangeArrowheads="1"/>
          </p:cNvSpPr>
          <p:nvPr/>
        </p:nvSpPr>
        <p:spPr bwMode="auto">
          <a:xfrm>
            <a:off x="6653213" y="3986213"/>
            <a:ext cx="439737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Style</a:t>
            </a:r>
          </a:p>
        </p:txBody>
      </p:sp>
      <p:sp>
        <p:nvSpPr>
          <p:cNvPr id="81956" name="Line 37"/>
          <p:cNvSpPr>
            <a:spLocks noChangeShapeType="1"/>
          </p:cNvSpPr>
          <p:nvPr/>
        </p:nvSpPr>
        <p:spPr bwMode="auto">
          <a:xfrm>
            <a:off x="5365750" y="4829175"/>
            <a:ext cx="157163" cy="60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57" name="Line 38"/>
          <p:cNvSpPr>
            <a:spLocks noChangeShapeType="1"/>
          </p:cNvSpPr>
          <p:nvPr/>
        </p:nvSpPr>
        <p:spPr bwMode="auto">
          <a:xfrm>
            <a:off x="5310188" y="4884738"/>
            <a:ext cx="212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58" name="Line 39"/>
          <p:cNvSpPr>
            <a:spLocks noChangeShapeType="1"/>
          </p:cNvSpPr>
          <p:nvPr/>
        </p:nvSpPr>
        <p:spPr bwMode="auto">
          <a:xfrm>
            <a:off x="6572250" y="4064000"/>
            <a:ext cx="68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59" name="Text Box 40"/>
          <p:cNvSpPr txBox="1">
            <a:spLocks noChangeArrowheads="1"/>
          </p:cNvSpPr>
          <p:nvPr/>
        </p:nvSpPr>
        <p:spPr bwMode="auto">
          <a:xfrm>
            <a:off x="7731125" y="2925763"/>
            <a:ext cx="57943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Sperm</a:t>
            </a:r>
          </a:p>
        </p:txBody>
      </p:sp>
      <p:sp>
        <p:nvSpPr>
          <p:cNvPr id="81960" name="Text Box 41"/>
          <p:cNvSpPr txBox="1">
            <a:spLocks noChangeArrowheads="1"/>
          </p:cNvSpPr>
          <p:nvPr/>
        </p:nvSpPr>
        <p:spPr bwMode="auto">
          <a:xfrm>
            <a:off x="6657975" y="2841625"/>
            <a:ext cx="5794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</a:t>
            </a:r>
          </a:p>
        </p:txBody>
      </p:sp>
      <p:sp>
        <p:nvSpPr>
          <p:cNvPr id="81961" name="Text Box 42"/>
          <p:cNvSpPr txBox="1">
            <a:spLocks noChangeArrowheads="1"/>
          </p:cNvSpPr>
          <p:nvPr/>
        </p:nvSpPr>
        <p:spPr bwMode="auto">
          <a:xfrm>
            <a:off x="6588125" y="2546350"/>
            <a:ext cx="57943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Stigma</a:t>
            </a:r>
          </a:p>
        </p:txBody>
      </p:sp>
      <p:sp>
        <p:nvSpPr>
          <p:cNvPr id="81962" name="Line 43"/>
          <p:cNvSpPr>
            <a:spLocks noChangeShapeType="1"/>
          </p:cNvSpPr>
          <p:nvPr/>
        </p:nvSpPr>
        <p:spPr bwMode="auto">
          <a:xfrm flipV="1">
            <a:off x="7207250" y="2590800"/>
            <a:ext cx="185738" cy="3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63" name="Line 44"/>
          <p:cNvSpPr>
            <a:spLocks noChangeShapeType="1"/>
          </p:cNvSpPr>
          <p:nvPr/>
        </p:nvSpPr>
        <p:spPr bwMode="auto">
          <a:xfrm flipV="1">
            <a:off x="7215188" y="2784475"/>
            <a:ext cx="26670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64" name="Line 45"/>
          <p:cNvSpPr>
            <a:spLocks noChangeShapeType="1"/>
          </p:cNvSpPr>
          <p:nvPr/>
        </p:nvSpPr>
        <p:spPr bwMode="auto">
          <a:xfrm>
            <a:off x="7491413" y="2928938"/>
            <a:ext cx="215900" cy="80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65" name="Line 46"/>
          <p:cNvSpPr>
            <a:spLocks noChangeShapeType="1"/>
          </p:cNvSpPr>
          <p:nvPr/>
        </p:nvSpPr>
        <p:spPr bwMode="auto">
          <a:xfrm flipV="1">
            <a:off x="7494588" y="3009900"/>
            <a:ext cx="200025" cy="5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66" name="Text Box 47"/>
          <p:cNvSpPr txBox="1">
            <a:spLocks noChangeArrowheads="1"/>
          </p:cNvSpPr>
          <p:nvPr/>
        </p:nvSpPr>
        <p:spPr bwMode="auto">
          <a:xfrm>
            <a:off x="7650163" y="2149475"/>
            <a:ext cx="579437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Pollen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grains</a:t>
            </a:r>
          </a:p>
        </p:txBody>
      </p:sp>
      <p:sp>
        <p:nvSpPr>
          <p:cNvPr id="81967" name="Text Box 48"/>
          <p:cNvSpPr txBox="1">
            <a:spLocks noChangeArrowheads="1"/>
          </p:cNvSpPr>
          <p:nvPr/>
        </p:nvSpPr>
        <p:spPr bwMode="auto">
          <a:xfrm>
            <a:off x="7288213" y="1550988"/>
            <a:ext cx="795337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Tube cell</a:t>
            </a:r>
          </a:p>
        </p:txBody>
      </p:sp>
      <p:sp>
        <p:nvSpPr>
          <p:cNvPr id="81968" name="Text Box 49"/>
          <p:cNvSpPr txBox="1">
            <a:spLocks noChangeArrowheads="1"/>
          </p:cNvSpPr>
          <p:nvPr/>
        </p:nvSpPr>
        <p:spPr bwMode="auto">
          <a:xfrm>
            <a:off x="7180263" y="1276350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Generative cell</a:t>
            </a:r>
          </a:p>
        </p:txBody>
      </p:sp>
      <p:sp>
        <p:nvSpPr>
          <p:cNvPr id="81969" name="Text Box 50"/>
          <p:cNvSpPr txBox="1">
            <a:spLocks noChangeArrowheads="1"/>
          </p:cNvSpPr>
          <p:nvPr/>
        </p:nvSpPr>
        <p:spPr bwMode="auto">
          <a:xfrm>
            <a:off x="6492875" y="884238"/>
            <a:ext cx="1260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Microspore (n)</a:t>
            </a:r>
          </a:p>
        </p:txBody>
      </p:sp>
      <p:sp>
        <p:nvSpPr>
          <p:cNvPr id="81970" name="Text Box 51"/>
          <p:cNvSpPr txBox="1">
            <a:spLocks noChangeArrowheads="1"/>
          </p:cNvSpPr>
          <p:nvPr/>
        </p:nvSpPr>
        <p:spPr bwMode="auto">
          <a:xfrm>
            <a:off x="5775325" y="1525588"/>
            <a:ext cx="11668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Male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gametophyte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(in pollen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grain) (n)</a:t>
            </a:r>
          </a:p>
        </p:txBody>
      </p:sp>
      <p:sp>
        <p:nvSpPr>
          <p:cNvPr id="81971" name="Text Box 52"/>
          <p:cNvSpPr txBox="1">
            <a:spLocks noChangeArrowheads="1"/>
          </p:cNvSpPr>
          <p:nvPr/>
        </p:nvSpPr>
        <p:spPr bwMode="auto">
          <a:xfrm>
            <a:off x="4722813" y="1404938"/>
            <a:ext cx="925512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Ovule (2n)</a:t>
            </a:r>
          </a:p>
        </p:txBody>
      </p:sp>
      <p:sp>
        <p:nvSpPr>
          <p:cNvPr id="81972" name="Text Box 53"/>
          <p:cNvSpPr txBox="1">
            <a:spLocks noChangeArrowheads="1"/>
          </p:cNvSpPr>
          <p:nvPr/>
        </p:nvSpPr>
        <p:spPr bwMode="auto">
          <a:xfrm>
            <a:off x="4748213" y="2262188"/>
            <a:ext cx="760412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81973" name="Text Box 54"/>
          <p:cNvSpPr txBox="1">
            <a:spLocks noChangeArrowheads="1"/>
          </p:cNvSpPr>
          <p:nvPr/>
        </p:nvSpPr>
        <p:spPr bwMode="auto">
          <a:xfrm>
            <a:off x="5381625" y="798513"/>
            <a:ext cx="7604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MEIOSIS</a:t>
            </a:r>
          </a:p>
        </p:txBody>
      </p:sp>
      <p:sp>
        <p:nvSpPr>
          <p:cNvPr id="81974" name="Line 55"/>
          <p:cNvSpPr>
            <a:spLocks noChangeShapeType="1"/>
          </p:cNvSpPr>
          <p:nvPr/>
        </p:nvSpPr>
        <p:spPr bwMode="auto">
          <a:xfrm flipV="1">
            <a:off x="4408488" y="1506538"/>
            <a:ext cx="296862" cy="185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75" name="Line 56"/>
          <p:cNvSpPr>
            <a:spLocks noChangeShapeType="1"/>
          </p:cNvSpPr>
          <p:nvPr/>
        </p:nvSpPr>
        <p:spPr bwMode="auto">
          <a:xfrm>
            <a:off x="7034213" y="1633538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76" name="Line 57"/>
          <p:cNvSpPr>
            <a:spLocks noChangeShapeType="1"/>
          </p:cNvSpPr>
          <p:nvPr/>
        </p:nvSpPr>
        <p:spPr bwMode="auto">
          <a:xfrm flipV="1">
            <a:off x="6975475" y="1358900"/>
            <a:ext cx="18097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77" name="Text Box 58"/>
          <p:cNvSpPr txBox="1">
            <a:spLocks noChangeArrowheads="1"/>
          </p:cNvSpPr>
          <p:nvPr/>
        </p:nvSpPr>
        <p:spPr bwMode="auto">
          <a:xfrm>
            <a:off x="4529138" y="6350000"/>
            <a:ext cx="24130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Discharged sperm nuclei (n)</a:t>
            </a:r>
          </a:p>
        </p:txBody>
      </p:sp>
      <p:sp>
        <p:nvSpPr>
          <p:cNvPr id="81978" name="Line 59"/>
          <p:cNvSpPr>
            <a:spLocks noChangeShapeType="1"/>
          </p:cNvSpPr>
          <p:nvPr/>
        </p:nvSpPr>
        <p:spPr bwMode="auto">
          <a:xfrm>
            <a:off x="4087813" y="5768975"/>
            <a:ext cx="419100" cy="669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79" name="Line 60"/>
          <p:cNvSpPr>
            <a:spLocks noChangeShapeType="1"/>
          </p:cNvSpPr>
          <p:nvPr/>
        </p:nvSpPr>
        <p:spPr bwMode="auto">
          <a:xfrm>
            <a:off x="4060825" y="5946775"/>
            <a:ext cx="458788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80" name="Line 61"/>
          <p:cNvSpPr>
            <a:spLocks noChangeShapeType="1"/>
          </p:cNvSpPr>
          <p:nvPr/>
        </p:nvSpPr>
        <p:spPr bwMode="auto">
          <a:xfrm>
            <a:off x="3643313" y="5232400"/>
            <a:ext cx="434975" cy="676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81" name="Text Box 62"/>
          <p:cNvSpPr txBox="1">
            <a:spLocks noChangeArrowheads="1"/>
          </p:cNvSpPr>
          <p:nvPr/>
        </p:nvSpPr>
        <p:spPr bwMode="auto">
          <a:xfrm>
            <a:off x="2384425" y="5495925"/>
            <a:ext cx="12954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FERTILIZATION</a:t>
            </a:r>
          </a:p>
        </p:txBody>
      </p:sp>
      <p:sp>
        <p:nvSpPr>
          <p:cNvPr id="81982" name="Text Box 63"/>
          <p:cNvSpPr txBox="1">
            <a:spLocks noChangeArrowheads="1"/>
          </p:cNvSpPr>
          <p:nvPr/>
        </p:nvSpPr>
        <p:spPr bwMode="auto">
          <a:xfrm>
            <a:off x="1069975" y="5449888"/>
            <a:ext cx="9763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Zygote (2n)</a:t>
            </a:r>
          </a:p>
        </p:txBody>
      </p:sp>
      <p:sp>
        <p:nvSpPr>
          <p:cNvPr id="81988" name="Line 69"/>
          <p:cNvSpPr>
            <a:spLocks noChangeShapeType="1"/>
          </p:cNvSpPr>
          <p:nvPr/>
        </p:nvSpPr>
        <p:spPr bwMode="auto">
          <a:xfrm>
            <a:off x="3155950" y="465138"/>
            <a:ext cx="0" cy="398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89" name="Text Box 70"/>
          <p:cNvSpPr txBox="1">
            <a:spLocks noChangeArrowheads="1"/>
          </p:cNvSpPr>
          <p:nvPr/>
        </p:nvSpPr>
        <p:spPr bwMode="auto">
          <a:xfrm>
            <a:off x="706438" y="4608513"/>
            <a:ext cx="101758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Endosperm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(3n)</a:t>
            </a:r>
          </a:p>
        </p:txBody>
      </p:sp>
      <p:sp>
        <p:nvSpPr>
          <p:cNvPr id="81990" name="Line 71"/>
          <p:cNvSpPr>
            <a:spLocks noChangeShapeType="1"/>
          </p:cNvSpPr>
          <p:nvPr/>
        </p:nvSpPr>
        <p:spPr bwMode="auto">
          <a:xfrm>
            <a:off x="1665288" y="4857750"/>
            <a:ext cx="606425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91" name="Line 72"/>
          <p:cNvSpPr>
            <a:spLocks noChangeShapeType="1"/>
          </p:cNvSpPr>
          <p:nvPr/>
        </p:nvSpPr>
        <p:spPr bwMode="auto">
          <a:xfrm flipV="1">
            <a:off x="2063750" y="5197475"/>
            <a:ext cx="215900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92" name="Text Box 73"/>
          <p:cNvSpPr txBox="1">
            <a:spLocks noChangeArrowheads="1"/>
          </p:cNvSpPr>
          <p:nvPr/>
        </p:nvSpPr>
        <p:spPr bwMode="auto">
          <a:xfrm>
            <a:off x="981075" y="5872163"/>
            <a:ext cx="3667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Key</a:t>
            </a:r>
          </a:p>
        </p:txBody>
      </p:sp>
      <p:sp>
        <p:nvSpPr>
          <p:cNvPr id="81993" name="Text Box 74"/>
          <p:cNvSpPr txBox="1">
            <a:spLocks noChangeArrowheads="1"/>
          </p:cNvSpPr>
          <p:nvPr/>
        </p:nvSpPr>
        <p:spPr bwMode="auto">
          <a:xfrm>
            <a:off x="1003300" y="6113463"/>
            <a:ext cx="989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Haploid (n)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0"/>
              </a:rPr>
              <a:t>Diploid (2n)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76840" y="13104"/>
            <a:ext cx="3484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Life cycle of the orange lily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199E6-8BFA-4442-B292-409B7B2A27F1}"/>
              </a:ext>
            </a:extLst>
          </p:cNvPr>
          <p:cNvSpPr txBox="1"/>
          <p:nvPr/>
        </p:nvSpPr>
        <p:spPr>
          <a:xfrm>
            <a:off x="3664978" y="4250631"/>
            <a:ext cx="11493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(Embryo sac)</a:t>
            </a:r>
          </a:p>
        </p:txBody>
      </p:sp>
    </p:spTree>
    <p:extLst>
      <p:ext uri="{BB962C8B-B14F-4D97-AF65-F5344CB8AC3E}">
        <p14:creationId xmlns:p14="http://schemas.microsoft.com/office/powerpoint/2010/main" val="2399680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028825" y="87010"/>
            <a:ext cx="51625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After pollination and fertilization,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ovaries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ripen to become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fruits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ovules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ripen to become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seeds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B66A0B-11FF-7440-8B18-D11096389AA1}"/>
              </a:ext>
            </a:extLst>
          </p:cNvPr>
          <p:cNvSpPr/>
          <p:nvPr/>
        </p:nvSpPr>
        <p:spPr bwMode="auto">
          <a:xfrm>
            <a:off x="381000" y="6080760"/>
            <a:ext cx="3657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-10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03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1143000"/>
            <a:ext cx="99060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257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Flowering</a:t>
            </a:r>
            <a:r>
              <a:rPr lang="en-US" sz="3600" dirty="0"/>
              <a:t> plant reproduction differs from the rest of the seed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Double fertilization leads to the development of a food source (endosperm) to nourish the embryo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Seeds are enclosed in fruits, which afford protection and facilitate dispersal.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many species pollen is moved by faithful animal pollinators.</a:t>
            </a:r>
          </a:p>
        </p:txBody>
      </p:sp>
    </p:spTree>
    <p:extLst>
      <p:ext uri="{BB962C8B-B14F-4D97-AF65-F5344CB8AC3E}">
        <p14:creationId xmlns:p14="http://schemas.microsoft.com/office/powerpoint/2010/main" val="7064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2D1BE-A300-BF41-A459-B032ACC26BFE}"/>
              </a:ext>
            </a:extLst>
          </p:cNvPr>
          <p:cNvSpPr txBox="1"/>
          <p:nvPr/>
        </p:nvSpPr>
        <p:spPr>
          <a:xfrm>
            <a:off x="1496362" y="2580466"/>
            <a:ext cx="6151276" cy="225106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963" algn="l"/>
              </a:tabLs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I.   Introduction to the Angiosperms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II.  Flower Structure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III. Flowering Plant Life Cycle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IV. Pollination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EB4C3-C7A2-BC48-9B65-15F418202FFC}"/>
              </a:ext>
            </a:extLst>
          </p:cNvPr>
          <p:cNvSpPr txBox="1"/>
          <p:nvPr/>
        </p:nvSpPr>
        <p:spPr>
          <a:xfrm>
            <a:off x="3840807" y="942412"/>
            <a:ext cx="1293944" cy="52322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480AA-005F-E148-A91A-BE9333A0E453}"/>
              </a:ext>
            </a:extLst>
          </p:cNvPr>
          <p:cNvSpPr txBox="1"/>
          <p:nvPr/>
        </p:nvSpPr>
        <p:spPr>
          <a:xfrm>
            <a:off x="4487779" y="6212945"/>
            <a:ext cx="437600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Polygaloides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pauciflora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fringed polygala</a:t>
            </a:r>
          </a:p>
        </p:txBody>
      </p:sp>
    </p:spTree>
    <p:extLst>
      <p:ext uri="{BB962C8B-B14F-4D97-AF65-F5344CB8AC3E}">
        <p14:creationId xmlns:p14="http://schemas.microsoft.com/office/powerpoint/2010/main" val="1853040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720" y="533400"/>
            <a:ext cx="8042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Pollination: the Transfer of Pollen to the Stigma</a:t>
            </a:r>
          </a:p>
        </p:txBody>
      </p:sp>
      <p:pic>
        <p:nvPicPr>
          <p:cNvPr id="4" name="Picture 3" descr="pollina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8610600" cy="47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685800"/>
            <a:ext cx="46799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286000" y="609600"/>
            <a:ext cx="9144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86000" y="685800"/>
            <a:ext cx="685800" cy="30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8601" y="533400"/>
            <a:ext cx="190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  <a:latin typeface="Helvetica Neue" pitchFamily="-107" charset="0"/>
              </a:rPr>
              <a:t>Reproductive</a:t>
            </a:r>
          </a:p>
          <a:p>
            <a:pPr eaLnBrk="0" hangingPunct="0"/>
            <a:r>
              <a:rPr lang="en-US" sz="2000" dirty="0">
                <a:solidFill>
                  <a:srgbClr val="FF0000"/>
                </a:solidFill>
                <a:latin typeface="Helvetica Neue" pitchFamily="-107" charset="0"/>
              </a:rPr>
              <a:t>Body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248400" y="2209800"/>
            <a:ext cx="685800" cy="3657600"/>
          </a:xfrm>
          <a:prstGeom prst="rect">
            <a:avLst/>
          </a:prstGeom>
          <a:noFill/>
          <a:ln w="28575">
            <a:solidFill>
              <a:srgbClr val="00804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070725" y="3667125"/>
            <a:ext cx="13721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8040"/>
                </a:solidFill>
                <a:latin typeface="Helvetica Neue" pitchFamily="-107" charset="0"/>
              </a:rPr>
              <a:t>Vegetative </a:t>
            </a:r>
          </a:p>
          <a:p>
            <a:pPr eaLnBrk="0" hangingPunct="0"/>
            <a:r>
              <a:rPr lang="en-US" sz="2000" dirty="0">
                <a:solidFill>
                  <a:srgbClr val="008040"/>
                </a:solidFill>
                <a:latin typeface="Helvetica Neue" pitchFamily="-107" charset="0"/>
              </a:rPr>
              <a:t>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4F1F9E-0137-1E42-81E7-0AA3A721FE67}"/>
              </a:ext>
            </a:extLst>
          </p:cNvPr>
          <p:cNvSpPr/>
          <p:nvPr/>
        </p:nvSpPr>
        <p:spPr>
          <a:xfrm>
            <a:off x="0" y="657422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44782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figure_47_03a_u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4" y="941819"/>
            <a:ext cx="4307798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6" descr="figure_47_03b_u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41820"/>
            <a:ext cx="4699347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22" y="4950989"/>
            <a:ext cx="4614469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To produce the fruits that are used to make chocolate, flowers must first be pollinated by midges.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5732242"/>
            <a:ext cx="46144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Fruits (pods) of the chocolate tree</a:t>
            </a:r>
          </a:p>
          <a:p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i="1" dirty="0" err="1">
                <a:latin typeface="Calibri" panose="020F0502020204030204" pitchFamily="34" charset="0"/>
              </a:rPr>
              <a:t>Theobroma</a:t>
            </a:r>
            <a:r>
              <a:rPr lang="en-US" i="1" dirty="0">
                <a:latin typeface="Calibri" panose="020F0502020204030204" pitchFamily="34" charset="0"/>
              </a:rPr>
              <a:t> cacao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5816" y="4038163"/>
            <a:ext cx="19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Cacao flowers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16632"/>
            <a:ext cx="79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Pollination is an example of a mutualism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449B44-9CEE-2640-AE5C-86504741A405}"/>
              </a:ext>
            </a:extLst>
          </p:cNvPr>
          <p:cNvSpPr/>
          <p:nvPr/>
        </p:nvSpPr>
        <p:spPr bwMode="auto">
          <a:xfrm>
            <a:off x="107505" y="4499828"/>
            <a:ext cx="1111695" cy="2584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pyru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61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5334000" cy="914400"/>
          </a:xfr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 dirty="0"/>
              <a:t>Plants provide …</a:t>
            </a:r>
          </a:p>
        </p:txBody>
      </p:sp>
      <p:pic>
        <p:nvPicPr>
          <p:cNvPr id="31757" name="Picture 13" descr="43_F19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2906713" cy="38100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63" name="Group 19"/>
          <p:cNvGrpSpPr>
            <a:grpSpLocks/>
          </p:cNvGrpSpPr>
          <p:nvPr/>
        </p:nvGrpSpPr>
        <p:grpSpPr bwMode="auto">
          <a:xfrm>
            <a:off x="381000" y="4343400"/>
            <a:ext cx="3048000" cy="2163763"/>
            <a:chOff x="96" y="269"/>
            <a:chExt cx="1920" cy="1363"/>
          </a:xfrm>
        </p:grpSpPr>
        <p:pic>
          <p:nvPicPr>
            <p:cNvPr id="31756" name="Picture 12" descr="43_F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9"/>
              <a:ext cx="1920" cy="1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59" name="Rectangle 15"/>
            <p:cNvSpPr>
              <a:spLocks noChangeArrowheads="1"/>
            </p:cNvSpPr>
            <p:nvPr/>
          </p:nvSpPr>
          <p:spPr bwMode="auto">
            <a:xfrm>
              <a:off x="1392" y="1248"/>
              <a:ext cx="6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pollen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1762" name="Group 18"/>
          <p:cNvGrpSpPr>
            <a:grpSpLocks/>
          </p:cNvGrpSpPr>
          <p:nvPr/>
        </p:nvGrpSpPr>
        <p:grpSpPr bwMode="auto">
          <a:xfrm>
            <a:off x="4456113" y="3429000"/>
            <a:ext cx="4267200" cy="3205163"/>
            <a:chOff x="144" y="2016"/>
            <a:chExt cx="2688" cy="2019"/>
          </a:xfrm>
        </p:grpSpPr>
        <p:pic>
          <p:nvPicPr>
            <p:cNvPr id="31758" name="Picture 14" descr="20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016"/>
              <a:ext cx="2688" cy="2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60" name="Rectangle 16"/>
            <p:cNvSpPr>
              <a:spLocks noChangeArrowheads="1"/>
            </p:cNvSpPr>
            <p:nvPr/>
          </p:nvSpPr>
          <p:spPr bwMode="auto">
            <a:xfrm>
              <a:off x="1139" y="3744"/>
              <a:ext cx="168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Resin-gathering bee</a:t>
              </a:r>
            </a:p>
          </p:txBody>
        </p:sp>
      </p:grp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386841" y="304800"/>
            <a:ext cx="21997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Hummingbird sipping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 nectar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A7352AC6-C18F-4F4D-BCB2-70D6CFBB4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36235"/>
            <a:ext cx="5029200" cy="2023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l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Pollen (protein and lipids)</a:t>
            </a:r>
          </a:p>
          <a:p>
            <a:pPr marL="533400" indent="-533400" algn="l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Nectar (water, sugar, amino acids)</a:t>
            </a:r>
          </a:p>
          <a:p>
            <a:pPr marL="533400" indent="-533400" algn="l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Oils (lipids, anti-fungal agent)</a:t>
            </a:r>
          </a:p>
        </p:txBody>
      </p:sp>
    </p:spTree>
    <p:extLst>
      <p:ext uri="{BB962C8B-B14F-4D97-AF65-F5344CB8AC3E}">
        <p14:creationId xmlns:p14="http://schemas.microsoft.com/office/powerpoint/2010/main" val="9628830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143000"/>
            <a:ext cx="7772400" cy="304800"/>
          </a:xfr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000" dirty="0"/>
              <a:t>… </a:t>
            </a:r>
            <a:r>
              <a:rPr lang="en-US" sz="3600" dirty="0"/>
              <a:t>and animals provide </a:t>
            </a:r>
            <a:r>
              <a:rPr lang="en-US" sz="3600" i="1" dirty="0"/>
              <a:t>efficient </a:t>
            </a:r>
            <a:r>
              <a:rPr lang="en-US" sz="3600" dirty="0"/>
              <a:t>dispersal of pollen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83" y="2209800"/>
            <a:ext cx="454423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2822477" y="6415088"/>
            <a:ext cx="3270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Monarch butterfly and milkweed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263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26">
            <a:extLst>
              <a:ext uri="{FF2B5EF4-FFF2-40B4-BE49-F238E27FC236}">
                <a16:creationId xmlns:a16="http://schemas.microsoft.com/office/drawing/2014/main" id="{43AC8511-666F-9B4C-B523-B68E24AA8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30275"/>
            <a:ext cx="6324600" cy="59372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483" name="TextBox 3">
            <a:extLst>
              <a:ext uri="{FF2B5EF4-FFF2-40B4-BE49-F238E27FC236}">
                <a16:creationId xmlns:a16="http://schemas.microsoft.com/office/drawing/2014/main" id="{877CFD5A-B26E-E74B-8B06-A8C0D7B04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99" y="228600"/>
            <a:ext cx="850104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Animal pollinators also </a:t>
            </a:r>
            <a:r>
              <a:rPr lang="en-US" altLang="en-US" sz="2400" b="1" dirty="0"/>
              <a:t>move pollen between genetically different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individuals of the same species</a:t>
            </a:r>
            <a:r>
              <a:rPr lang="en-US" altLang="en-US" sz="2400" dirty="0"/>
              <a:t>, thereby promoting outcrossing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9E957F1-ED88-534E-805C-0B6614B106EA}"/>
              </a:ext>
            </a:extLst>
          </p:cNvPr>
          <p:cNvSpPr/>
          <p:nvPr/>
        </p:nvSpPr>
        <p:spPr bwMode="auto">
          <a:xfrm>
            <a:off x="6858000" y="1373997"/>
            <a:ext cx="533400" cy="387275"/>
          </a:xfrm>
          <a:custGeom>
            <a:avLst/>
            <a:gdLst>
              <a:gd name="connsiteX0" fmla="*/ 505610 w 505610"/>
              <a:gd name="connsiteY0" fmla="*/ 311972 h 387275"/>
              <a:gd name="connsiteX1" fmla="*/ 484094 w 505610"/>
              <a:gd name="connsiteY1" fmla="*/ 236668 h 387275"/>
              <a:gd name="connsiteX2" fmla="*/ 473337 w 505610"/>
              <a:gd name="connsiteY2" fmla="*/ 204395 h 387275"/>
              <a:gd name="connsiteX3" fmla="*/ 451821 w 505610"/>
              <a:gd name="connsiteY3" fmla="*/ 182880 h 387275"/>
              <a:gd name="connsiteX4" fmla="*/ 408791 w 505610"/>
              <a:gd name="connsiteY4" fmla="*/ 86061 h 387275"/>
              <a:gd name="connsiteX5" fmla="*/ 344245 w 505610"/>
              <a:gd name="connsiteY5" fmla="*/ 64546 h 387275"/>
              <a:gd name="connsiteX6" fmla="*/ 301214 w 505610"/>
              <a:gd name="connsiteY6" fmla="*/ 21515 h 387275"/>
              <a:gd name="connsiteX7" fmla="*/ 236668 w 505610"/>
              <a:gd name="connsiteY7" fmla="*/ 0 h 387275"/>
              <a:gd name="connsiteX8" fmla="*/ 129092 w 505610"/>
              <a:gd name="connsiteY8" fmla="*/ 10758 h 387275"/>
              <a:gd name="connsiteX9" fmla="*/ 96819 w 505610"/>
              <a:gd name="connsiteY9" fmla="*/ 21515 h 387275"/>
              <a:gd name="connsiteX10" fmla="*/ 75304 w 505610"/>
              <a:gd name="connsiteY10" fmla="*/ 53788 h 387275"/>
              <a:gd name="connsiteX11" fmla="*/ 32273 w 505610"/>
              <a:gd name="connsiteY11" fmla="*/ 96819 h 387275"/>
              <a:gd name="connsiteX12" fmla="*/ 10758 w 505610"/>
              <a:gd name="connsiteY12" fmla="*/ 161365 h 387275"/>
              <a:gd name="connsiteX13" fmla="*/ 0 w 505610"/>
              <a:gd name="connsiteY13" fmla="*/ 193638 h 387275"/>
              <a:gd name="connsiteX14" fmla="*/ 21515 w 505610"/>
              <a:gd name="connsiteY14" fmla="*/ 311972 h 387275"/>
              <a:gd name="connsiteX15" fmla="*/ 32273 w 505610"/>
              <a:gd name="connsiteY15" fmla="*/ 344245 h 387275"/>
              <a:gd name="connsiteX16" fmla="*/ 96819 w 505610"/>
              <a:gd name="connsiteY16" fmla="*/ 387275 h 387275"/>
              <a:gd name="connsiteX17" fmla="*/ 172123 w 505610"/>
              <a:gd name="connsiteY17" fmla="*/ 365760 h 387275"/>
              <a:gd name="connsiteX18" fmla="*/ 247426 w 505610"/>
              <a:gd name="connsiteY18" fmla="*/ 290456 h 387275"/>
              <a:gd name="connsiteX19" fmla="*/ 441064 w 505610"/>
              <a:gd name="connsiteY19" fmla="*/ 290456 h 38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5610" h="387275">
                <a:moveTo>
                  <a:pt x="505610" y="311972"/>
                </a:moveTo>
                <a:cubicBezTo>
                  <a:pt x="498438" y="286871"/>
                  <a:pt x="491595" y="261673"/>
                  <a:pt x="484094" y="236668"/>
                </a:cubicBezTo>
                <a:cubicBezTo>
                  <a:pt x="480836" y="225807"/>
                  <a:pt x="479171" y="214119"/>
                  <a:pt x="473337" y="204395"/>
                </a:cubicBezTo>
                <a:cubicBezTo>
                  <a:pt x="468119" y="195698"/>
                  <a:pt x="458993" y="190052"/>
                  <a:pt x="451821" y="182880"/>
                </a:cubicBezTo>
                <a:cubicBezTo>
                  <a:pt x="448252" y="172172"/>
                  <a:pt x="430325" y="99519"/>
                  <a:pt x="408791" y="86061"/>
                </a:cubicBezTo>
                <a:cubicBezTo>
                  <a:pt x="389559" y="74041"/>
                  <a:pt x="344245" y="64546"/>
                  <a:pt x="344245" y="64546"/>
                </a:cubicBezTo>
                <a:cubicBezTo>
                  <a:pt x="329901" y="50202"/>
                  <a:pt x="320458" y="27930"/>
                  <a:pt x="301214" y="21515"/>
                </a:cubicBezTo>
                <a:lnTo>
                  <a:pt x="236668" y="0"/>
                </a:lnTo>
                <a:cubicBezTo>
                  <a:pt x="200809" y="3586"/>
                  <a:pt x="164710" y="5278"/>
                  <a:pt x="129092" y="10758"/>
                </a:cubicBezTo>
                <a:cubicBezTo>
                  <a:pt x="117884" y="12482"/>
                  <a:pt x="105674" y="14431"/>
                  <a:pt x="96819" y="21515"/>
                </a:cubicBezTo>
                <a:cubicBezTo>
                  <a:pt x="86723" y="29592"/>
                  <a:pt x="83718" y="43972"/>
                  <a:pt x="75304" y="53788"/>
                </a:cubicBezTo>
                <a:cubicBezTo>
                  <a:pt x="62103" y="69190"/>
                  <a:pt x="32273" y="96819"/>
                  <a:pt x="32273" y="96819"/>
                </a:cubicBezTo>
                <a:lnTo>
                  <a:pt x="10758" y="161365"/>
                </a:lnTo>
                <a:lnTo>
                  <a:pt x="0" y="193638"/>
                </a:lnTo>
                <a:cubicBezTo>
                  <a:pt x="4793" y="222393"/>
                  <a:pt x="14001" y="281917"/>
                  <a:pt x="21515" y="311972"/>
                </a:cubicBezTo>
                <a:cubicBezTo>
                  <a:pt x="24265" y="322973"/>
                  <a:pt x="24255" y="336227"/>
                  <a:pt x="32273" y="344245"/>
                </a:cubicBezTo>
                <a:cubicBezTo>
                  <a:pt x="50558" y="362529"/>
                  <a:pt x="96819" y="387275"/>
                  <a:pt x="96819" y="387275"/>
                </a:cubicBezTo>
                <a:cubicBezTo>
                  <a:pt x="97194" y="387181"/>
                  <a:pt x="166977" y="370906"/>
                  <a:pt x="172123" y="365760"/>
                </a:cubicBezTo>
                <a:cubicBezTo>
                  <a:pt x="208476" y="329407"/>
                  <a:pt x="196308" y="292890"/>
                  <a:pt x="247426" y="290456"/>
                </a:cubicBezTo>
                <a:cubicBezTo>
                  <a:pt x="311899" y="287386"/>
                  <a:pt x="376518" y="290456"/>
                  <a:pt x="441064" y="290456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pyrus" pitchFamily="-108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9295384-C410-9C49-A73E-31E7812F8942}"/>
              </a:ext>
            </a:extLst>
          </p:cNvPr>
          <p:cNvSpPr/>
          <p:nvPr/>
        </p:nvSpPr>
        <p:spPr bwMode="auto">
          <a:xfrm>
            <a:off x="5791200" y="1905000"/>
            <a:ext cx="1066800" cy="990600"/>
          </a:xfrm>
          <a:custGeom>
            <a:avLst/>
            <a:gdLst>
              <a:gd name="connsiteX0" fmla="*/ 118334 w 903643"/>
              <a:gd name="connsiteY0" fmla="*/ 892885 h 904869"/>
              <a:gd name="connsiteX1" fmla="*/ 193638 w 903643"/>
              <a:gd name="connsiteY1" fmla="*/ 828339 h 904869"/>
              <a:gd name="connsiteX2" fmla="*/ 215153 w 903643"/>
              <a:gd name="connsiteY2" fmla="*/ 806823 h 904869"/>
              <a:gd name="connsiteX3" fmla="*/ 247426 w 903643"/>
              <a:gd name="connsiteY3" fmla="*/ 710005 h 904869"/>
              <a:gd name="connsiteX4" fmla="*/ 279699 w 903643"/>
              <a:gd name="connsiteY4" fmla="*/ 656216 h 904869"/>
              <a:gd name="connsiteX5" fmla="*/ 311972 w 903643"/>
              <a:gd name="connsiteY5" fmla="*/ 645459 h 904869"/>
              <a:gd name="connsiteX6" fmla="*/ 387276 w 903643"/>
              <a:gd name="connsiteY6" fmla="*/ 580913 h 904869"/>
              <a:gd name="connsiteX7" fmla="*/ 430306 w 903643"/>
              <a:gd name="connsiteY7" fmla="*/ 516367 h 904869"/>
              <a:gd name="connsiteX8" fmla="*/ 451821 w 903643"/>
              <a:gd name="connsiteY8" fmla="*/ 484094 h 904869"/>
              <a:gd name="connsiteX9" fmla="*/ 484094 w 903643"/>
              <a:gd name="connsiteY9" fmla="*/ 462579 h 904869"/>
              <a:gd name="connsiteX10" fmla="*/ 505610 w 903643"/>
              <a:gd name="connsiteY10" fmla="*/ 441063 h 904869"/>
              <a:gd name="connsiteX11" fmla="*/ 537883 w 903643"/>
              <a:gd name="connsiteY11" fmla="*/ 430306 h 904869"/>
              <a:gd name="connsiteX12" fmla="*/ 570156 w 903643"/>
              <a:gd name="connsiteY12" fmla="*/ 408790 h 904869"/>
              <a:gd name="connsiteX13" fmla="*/ 623944 w 903643"/>
              <a:gd name="connsiteY13" fmla="*/ 398033 h 904869"/>
              <a:gd name="connsiteX14" fmla="*/ 656217 w 903643"/>
              <a:gd name="connsiteY14" fmla="*/ 387275 h 904869"/>
              <a:gd name="connsiteX15" fmla="*/ 666974 w 903643"/>
              <a:gd name="connsiteY15" fmla="*/ 355002 h 904869"/>
              <a:gd name="connsiteX16" fmla="*/ 720763 w 903643"/>
              <a:gd name="connsiteY16" fmla="*/ 311972 h 904869"/>
              <a:gd name="connsiteX17" fmla="*/ 763793 w 903643"/>
              <a:gd name="connsiteY17" fmla="*/ 258183 h 904869"/>
              <a:gd name="connsiteX18" fmla="*/ 806824 w 903643"/>
              <a:gd name="connsiteY18" fmla="*/ 247426 h 904869"/>
              <a:gd name="connsiteX19" fmla="*/ 839097 w 903643"/>
              <a:gd name="connsiteY19" fmla="*/ 236668 h 904869"/>
              <a:gd name="connsiteX20" fmla="*/ 882127 w 903643"/>
              <a:gd name="connsiteY20" fmla="*/ 172122 h 904869"/>
              <a:gd name="connsiteX21" fmla="*/ 903643 w 903643"/>
              <a:gd name="connsiteY21" fmla="*/ 107576 h 904869"/>
              <a:gd name="connsiteX22" fmla="*/ 882127 w 903643"/>
              <a:gd name="connsiteY22" fmla="*/ 86061 h 904869"/>
              <a:gd name="connsiteX23" fmla="*/ 849854 w 903643"/>
              <a:gd name="connsiteY23" fmla="*/ 75303 h 904869"/>
              <a:gd name="connsiteX24" fmla="*/ 828339 w 903643"/>
              <a:gd name="connsiteY24" fmla="*/ 43030 h 904869"/>
              <a:gd name="connsiteX25" fmla="*/ 763793 w 903643"/>
              <a:gd name="connsiteY25" fmla="*/ 21515 h 904869"/>
              <a:gd name="connsiteX26" fmla="*/ 731520 w 903643"/>
              <a:gd name="connsiteY26" fmla="*/ 10758 h 904869"/>
              <a:gd name="connsiteX27" fmla="*/ 699247 w 903643"/>
              <a:gd name="connsiteY27" fmla="*/ 0 h 904869"/>
              <a:gd name="connsiteX28" fmla="*/ 634701 w 903643"/>
              <a:gd name="connsiteY28" fmla="*/ 21515 h 904869"/>
              <a:gd name="connsiteX29" fmla="*/ 580913 w 903643"/>
              <a:gd name="connsiteY29" fmla="*/ 32273 h 904869"/>
              <a:gd name="connsiteX30" fmla="*/ 516367 w 903643"/>
              <a:gd name="connsiteY30" fmla="*/ 53788 h 904869"/>
              <a:gd name="connsiteX31" fmla="*/ 484094 w 903643"/>
              <a:gd name="connsiteY31" fmla="*/ 75303 h 904869"/>
              <a:gd name="connsiteX32" fmla="*/ 419549 w 903643"/>
              <a:gd name="connsiteY32" fmla="*/ 96819 h 904869"/>
              <a:gd name="connsiteX33" fmla="*/ 398033 w 903643"/>
              <a:gd name="connsiteY33" fmla="*/ 118334 h 904869"/>
              <a:gd name="connsiteX34" fmla="*/ 365760 w 903643"/>
              <a:gd name="connsiteY34" fmla="*/ 139849 h 904869"/>
              <a:gd name="connsiteX35" fmla="*/ 322730 w 903643"/>
              <a:gd name="connsiteY35" fmla="*/ 204395 h 904869"/>
              <a:gd name="connsiteX36" fmla="*/ 311972 w 903643"/>
              <a:gd name="connsiteY36" fmla="*/ 236668 h 904869"/>
              <a:gd name="connsiteX37" fmla="*/ 279699 w 903643"/>
              <a:gd name="connsiteY37" fmla="*/ 258183 h 904869"/>
              <a:gd name="connsiteX38" fmla="*/ 204396 w 903643"/>
              <a:gd name="connsiteY38" fmla="*/ 333487 h 904869"/>
              <a:gd name="connsiteX39" fmla="*/ 172123 w 903643"/>
              <a:gd name="connsiteY39" fmla="*/ 355002 h 904869"/>
              <a:gd name="connsiteX40" fmla="*/ 150607 w 903643"/>
              <a:gd name="connsiteY40" fmla="*/ 376518 h 904869"/>
              <a:gd name="connsiteX41" fmla="*/ 86061 w 903643"/>
              <a:gd name="connsiteY41" fmla="*/ 419548 h 904869"/>
              <a:gd name="connsiteX42" fmla="*/ 53789 w 903643"/>
              <a:gd name="connsiteY42" fmla="*/ 441063 h 904869"/>
              <a:gd name="connsiteX43" fmla="*/ 32273 w 903643"/>
              <a:gd name="connsiteY43" fmla="*/ 462579 h 904869"/>
              <a:gd name="connsiteX44" fmla="*/ 10758 w 903643"/>
              <a:gd name="connsiteY44" fmla="*/ 527125 h 904869"/>
              <a:gd name="connsiteX45" fmla="*/ 0 w 903643"/>
              <a:gd name="connsiteY45" fmla="*/ 559398 h 904869"/>
              <a:gd name="connsiteX46" fmla="*/ 10758 w 903643"/>
              <a:gd name="connsiteY46" fmla="*/ 839096 h 904869"/>
              <a:gd name="connsiteX47" fmla="*/ 86061 w 903643"/>
              <a:gd name="connsiteY47" fmla="*/ 903642 h 904869"/>
              <a:gd name="connsiteX48" fmla="*/ 118334 w 903643"/>
              <a:gd name="connsiteY48" fmla="*/ 892885 h 9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03643" h="904869">
                <a:moveTo>
                  <a:pt x="118334" y="892885"/>
                </a:moveTo>
                <a:cubicBezTo>
                  <a:pt x="136263" y="880335"/>
                  <a:pt x="168928" y="850303"/>
                  <a:pt x="193638" y="828339"/>
                </a:cubicBezTo>
                <a:cubicBezTo>
                  <a:pt x="201219" y="821601"/>
                  <a:pt x="210617" y="815895"/>
                  <a:pt x="215153" y="806823"/>
                </a:cubicBezTo>
                <a:cubicBezTo>
                  <a:pt x="215163" y="806804"/>
                  <a:pt x="242044" y="726151"/>
                  <a:pt x="247426" y="710005"/>
                </a:cubicBezTo>
                <a:cubicBezTo>
                  <a:pt x="255887" y="684622"/>
                  <a:pt x="255089" y="670982"/>
                  <a:pt x="279699" y="656216"/>
                </a:cubicBezTo>
                <a:cubicBezTo>
                  <a:pt x="289423" y="650382"/>
                  <a:pt x="301214" y="649045"/>
                  <a:pt x="311972" y="645459"/>
                </a:cubicBezTo>
                <a:cubicBezTo>
                  <a:pt x="338920" y="625248"/>
                  <a:pt x="366299" y="607884"/>
                  <a:pt x="387276" y="580913"/>
                </a:cubicBezTo>
                <a:cubicBezTo>
                  <a:pt x="403151" y="560502"/>
                  <a:pt x="415963" y="537882"/>
                  <a:pt x="430306" y="516367"/>
                </a:cubicBezTo>
                <a:cubicBezTo>
                  <a:pt x="437478" y="505609"/>
                  <a:pt x="441063" y="491266"/>
                  <a:pt x="451821" y="484094"/>
                </a:cubicBezTo>
                <a:cubicBezTo>
                  <a:pt x="462579" y="476922"/>
                  <a:pt x="473998" y="470656"/>
                  <a:pt x="484094" y="462579"/>
                </a:cubicBezTo>
                <a:cubicBezTo>
                  <a:pt x="492014" y="456243"/>
                  <a:pt x="496913" y="446281"/>
                  <a:pt x="505610" y="441063"/>
                </a:cubicBezTo>
                <a:cubicBezTo>
                  <a:pt x="515334" y="435229"/>
                  <a:pt x="527125" y="433892"/>
                  <a:pt x="537883" y="430306"/>
                </a:cubicBezTo>
                <a:cubicBezTo>
                  <a:pt x="548641" y="423134"/>
                  <a:pt x="558050" y="413330"/>
                  <a:pt x="570156" y="408790"/>
                </a:cubicBezTo>
                <a:cubicBezTo>
                  <a:pt x="587276" y="402370"/>
                  <a:pt x="606206" y="402468"/>
                  <a:pt x="623944" y="398033"/>
                </a:cubicBezTo>
                <a:cubicBezTo>
                  <a:pt x="634945" y="395283"/>
                  <a:pt x="645459" y="390861"/>
                  <a:pt x="656217" y="387275"/>
                </a:cubicBezTo>
                <a:cubicBezTo>
                  <a:pt x="659803" y="376517"/>
                  <a:pt x="661140" y="364726"/>
                  <a:pt x="666974" y="355002"/>
                </a:cubicBezTo>
                <a:cubicBezTo>
                  <a:pt x="677192" y="337971"/>
                  <a:pt x="706107" y="321743"/>
                  <a:pt x="720763" y="311972"/>
                </a:cubicBezTo>
                <a:cubicBezTo>
                  <a:pt x="728363" y="300572"/>
                  <a:pt x="748466" y="265847"/>
                  <a:pt x="763793" y="258183"/>
                </a:cubicBezTo>
                <a:cubicBezTo>
                  <a:pt x="777017" y="251571"/>
                  <a:pt x="792608" y="251488"/>
                  <a:pt x="806824" y="247426"/>
                </a:cubicBezTo>
                <a:cubicBezTo>
                  <a:pt x="817727" y="244311"/>
                  <a:pt x="828339" y="240254"/>
                  <a:pt x="839097" y="236668"/>
                </a:cubicBezTo>
                <a:cubicBezTo>
                  <a:pt x="853440" y="215153"/>
                  <a:pt x="873950" y="196653"/>
                  <a:pt x="882127" y="172122"/>
                </a:cubicBezTo>
                <a:lnTo>
                  <a:pt x="903643" y="107576"/>
                </a:lnTo>
                <a:cubicBezTo>
                  <a:pt x="896471" y="100404"/>
                  <a:pt x="890824" y="91279"/>
                  <a:pt x="882127" y="86061"/>
                </a:cubicBezTo>
                <a:cubicBezTo>
                  <a:pt x="872403" y="80227"/>
                  <a:pt x="858709" y="82387"/>
                  <a:pt x="849854" y="75303"/>
                </a:cubicBezTo>
                <a:cubicBezTo>
                  <a:pt x="839758" y="67226"/>
                  <a:pt x="839303" y="49882"/>
                  <a:pt x="828339" y="43030"/>
                </a:cubicBezTo>
                <a:cubicBezTo>
                  <a:pt x="809107" y="31010"/>
                  <a:pt x="785308" y="28687"/>
                  <a:pt x="763793" y="21515"/>
                </a:cubicBezTo>
                <a:lnTo>
                  <a:pt x="731520" y="10758"/>
                </a:lnTo>
                <a:lnTo>
                  <a:pt x="699247" y="0"/>
                </a:lnTo>
                <a:cubicBezTo>
                  <a:pt x="677732" y="7172"/>
                  <a:pt x="656940" y="17067"/>
                  <a:pt x="634701" y="21515"/>
                </a:cubicBezTo>
                <a:cubicBezTo>
                  <a:pt x="616772" y="25101"/>
                  <a:pt x="598553" y="27462"/>
                  <a:pt x="580913" y="32273"/>
                </a:cubicBezTo>
                <a:cubicBezTo>
                  <a:pt x="559033" y="38240"/>
                  <a:pt x="535237" y="41208"/>
                  <a:pt x="516367" y="53788"/>
                </a:cubicBezTo>
                <a:cubicBezTo>
                  <a:pt x="505609" y="60960"/>
                  <a:pt x="495909" y="70052"/>
                  <a:pt x="484094" y="75303"/>
                </a:cubicBezTo>
                <a:cubicBezTo>
                  <a:pt x="463370" y="84514"/>
                  <a:pt x="419549" y="96819"/>
                  <a:pt x="419549" y="96819"/>
                </a:cubicBezTo>
                <a:cubicBezTo>
                  <a:pt x="412377" y="103991"/>
                  <a:pt x="405953" y="111998"/>
                  <a:pt x="398033" y="118334"/>
                </a:cubicBezTo>
                <a:cubicBezTo>
                  <a:pt x="387937" y="126411"/>
                  <a:pt x="374274" y="130119"/>
                  <a:pt x="365760" y="139849"/>
                </a:cubicBezTo>
                <a:cubicBezTo>
                  <a:pt x="348732" y="159309"/>
                  <a:pt x="337073" y="182880"/>
                  <a:pt x="322730" y="204395"/>
                </a:cubicBezTo>
                <a:cubicBezTo>
                  <a:pt x="316440" y="213830"/>
                  <a:pt x="319056" y="227813"/>
                  <a:pt x="311972" y="236668"/>
                </a:cubicBezTo>
                <a:cubicBezTo>
                  <a:pt x="303895" y="246764"/>
                  <a:pt x="290457" y="251011"/>
                  <a:pt x="279699" y="258183"/>
                </a:cubicBezTo>
                <a:cubicBezTo>
                  <a:pt x="260764" y="314987"/>
                  <a:pt x="278376" y="284167"/>
                  <a:pt x="204396" y="333487"/>
                </a:cubicBezTo>
                <a:cubicBezTo>
                  <a:pt x="193638" y="340659"/>
                  <a:pt x="181265" y="345860"/>
                  <a:pt x="172123" y="355002"/>
                </a:cubicBezTo>
                <a:cubicBezTo>
                  <a:pt x="164951" y="362174"/>
                  <a:pt x="158721" y="370432"/>
                  <a:pt x="150607" y="376518"/>
                </a:cubicBezTo>
                <a:cubicBezTo>
                  <a:pt x="129920" y="392033"/>
                  <a:pt x="107576" y="405205"/>
                  <a:pt x="86061" y="419548"/>
                </a:cubicBezTo>
                <a:cubicBezTo>
                  <a:pt x="75304" y="426720"/>
                  <a:pt x="62931" y="431921"/>
                  <a:pt x="53789" y="441063"/>
                </a:cubicBezTo>
                <a:lnTo>
                  <a:pt x="32273" y="462579"/>
                </a:lnTo>
                <a:lnTo>
                  <a:pt x="10758" y="527125"/>
                </a:lnTo>
                <a:lnTo>
                  <a:pt x="0" y="559398"/>
                </a:lnTo>
                <a:cubicBezTo>
                  <a:pt x="3586" y="652631"/>
                  <a:pt x="-4581" y="747064"/>
                  <a:pt x="10758" y="839096"/>
                </a:cubicBezTo>
                <a:cubicBezTo>
                  <a:pt x="12676" y="850602"/>
                  <a:pt x="68941" y="896794"/>
                  <a:pt x="86061" y="903642"/>
                </a:cubicBezTo>
                <a:cubicBezTo>
                  <a:pt x="92720" y="906306"/>
                  <a:pt x="100405" y="905435"/>
                  <a:pt x="118334" y="89288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pyrus" pitchFamily="-10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B271E2-C2FC-BD4B-B8C4-58D89DD4C758}"/>
              </a:ext>
            </a:extLst>
          </p:cNvPr>
          <p:cNvSpPr/>
          <p:nvPr/>
        </p:nvSpPr>
        <p:spPr bwMode="auto">
          <a:xfrm>
            <a:off x="5166360" y="2834640"/>
            <a:ext cx="228600" cy="2372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pyrus" pitchFamily="-10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EE9EAD7-FFB6-2B49-B516-B929F2196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2609850"/>
            <a:ext cx="527050" cy="571500"/>
          </a:xfrm>
          <a:prstGeom prst="rect">
            <a:avLst/>
          </a:prstGeom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554DC054-E131-BA46-813E-91B9CDC3DBFA}"/>
              </a:ext>
            </a:extLst>
          </p:cNvPr>
          <p:cNvSpPr/>
          <p:nvPr/>
        </p:nvSpPr>
        <p:spPr bwMode="auto">
          <a:xfrm>
            <a:off x="5334644" y="3057965"/>
            <a:ext cx="237817" cy="201602"/>
          </a:xfrm>
          <a:custGeom>
            <a:avLst/>
            <a:gdLst>
              <a:gd name="connsiteX0" fmla="*/ 194787 w 237817"/>
              <a:gd name="connsiteY0" fmla="*/ 7964 h 201602"/>
              <a:gd name="connsiteX1" fmla="*/ 22664 w 237817"/>
              <a:gd name="connsiteY1" fmla="*/ 18722 h 201602"/>
              <a:gd name="connsiteX2" fmla="*/ 1149 w 237817"/>
              <a:gd name="connsiteY2" fmla="*/ 50995 h 201602"/>
              <a:gd name="connsiteX3" fmla="*/ 11907 w 237817"/>
              <a:gd name="connsiteY3" fmla="*/ 169329 h 201602"/>
              <a:gd name="connsiteX4" fmla="*/ 97968 w 237817"/>
              <a:gd name="connsiteY4" fmla="*/ 201602 h 201602"/>
              <a:gd name="connsiteX5" fmla="*/ 194787 w 237817"/>
              <a:gd name="connsiteY5" fmla="*/ 190844 h 201602"/>
              <a:gd name="connsiteX6" fmla="*/ 237817 w 237817"/>
              <a:gd name="connsiteY6" fmla="*/ 126299 h 201602"/>
              <a:gd name="connsiteX7" fmla="*/ 194787 w 237817"/>
              <a:gd name="connsiteY7" fmla="*/ 7964 h 20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817" h="201602">
                <a:moveTo>
                  <a:pt x="194787" y="7964"/>
                </a:moveTo>
                <a:cubicBezTo>
                  <a:pt x="158928" y="-9966"/>
                  <a:pt x="78781" y="6251"/>
                  <a:pt x="22664" y="18722"/>
                </a:cubicBezTo>
                <a:cubicBezTo>
                  <a:pt x="10043" y="21527"/>
                  <a:pt x="2070" y="38099"/>
                  <a:pt x="1149" y="50995"/>
                </a:cubicBezTo>
                <a:cubicBezTo>
                  <a:pt x="-1673" y="90502"/>
                  <a:pt x="259" y="131473"/>
                  <a:pt x="11907" y="169329"/>
                </a:cubicBezTo>
                <a:cubicBezTo>
                  <a:pt x="19173" y="192942"/>
                  <a:pt x="88383" y="199685"/>
                  <a:pt x="97968" y="201602"/>
                </a:cubicBezTo>
                <a:cubicBezTo>
                  <a:pt x="130241" y="198016"/>
                  <a:pt x="166197" y="206239"/>
                  <a:pt x="194787" y="190844"/>
                </a:cubicBezTo>
                <a:cubicBezTo>
                  <a:pt x="217554" y="178585"/>
                  <a:pt x="237817" y="126299"/>
                  <a:pt x="237817" y="126299"/>
                </a:cubicBezTo>
                <a:cubicBezTo>
                  <a:pt x="214698" y="56942"/>
                  <a:pt x="230646" y="25894"/>
                  <a:pt x="194787" y="796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pyru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81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400800"/>
            <a:ext cx="3129383" cy="307777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t>Eurasian blackbird and mountain ash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71802-8AF9-8E4B-98C2-524B948DBC3A}"/>
              </a:ext>
            </a:extLst>
          </p:cNvPr>
          <p:cNvSpPr txBox="1"/>
          <p:nvPr/>
        </p:nvSpPr>
        <p:spPr>
          <a:xfrm>
            <a:off x="350138" y="149423"/>
            <a:ext cx="8443723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Animals Also Play a Major Role in the Dispersal of Fruits and Seeds</a:t>
            </a:r>
          </a:p>
        </p:txBody>
      </p:sp>
    </p:spTree>
    <p:extLst>
      <p:ext uri="{BB962C8B-B14F-4D97-AF65-F5344CB8AC3E}">
        <p14:creationId xmlns:p14="http://schemas.microsoft.com/office/powerpoint/2010/main" val="3956657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B9866-AF30-F34E-A9DE-05D46791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255" y="1031552"/>
            <a:ext cx="5823486" cy="4799441"/>
          </a:xfrm>
          <a:prstGeom prst="rect">
            <a:avLst/>
          </a:prstGeom>
        </p:spPr>
      </p:pic>
      <p:sp>
        <p:nvSpPr>
          <p:cNvPr id="4" name="Action Button: Movie 3">
            <a:hlinkClick r:id="rId4" highlightClick="1"/>
            <a:extLst>
              <a:ext uri="{FF2B5EF4-FFF2-40B4-BE49-F238E27FC236}">
                <a16:creationId xmlns:a16="http://schemas.microsoft.com/office/drawing/2014/main" id="{14859324-C763-1E4C-BADF-2B311E71F842}"/>
              </a:ext>
            </a:extLst>
          </p:cNvPr>
          <p:cNvSpPr/>
          <p:nvPr/>
        </p:nvSpPr>
        <p:spPr bwMode="auto">
          <a:xfrm>
            <a:off x="7848600" y="5715000"/>
            <a:ext cx="762000" cy="782066"/>
          </a:xfrm>
          <a:prstGeom prst="actionButtonMovi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pyrus" pitchFamily="-10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3AA07-0F82-E443-A6D6-D63E167E553F}"/>
              </a:ext>
            </a:extLst>
          </p:cNvPr>
          <p:cNvSpPr txBox="1"/>
          <p:nvPr/>
        </p:nvSpPr>
        <p:spPr>
          <a:xfrm>
            <a:off x="1745711" y="5921464"/>
            <a:ext cx="5652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Animal pollinators provide flowering plants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a huge advantage!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46AD6-7B11-C342-A88B-A9AD4F821A28}"/>
              </a:ext>
            </a:extLst>
          </p:cNvPr>
          <p:cNvSpPr txBox="1"/>
          <p:nvPr/>
        </p:nvSpPr>
        <p:spPr>
          <a:xfrm>
            <a:off x="956712" y="110084"/>
            <a:ext cx="7272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wind-pollinated plants like conifers, a huge number of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pollen grains are produced for every ovule.</a:t>
            </a:r>
          </a:p>
        </p:txBody>
      </p:sp>
    </p:spTree>
    <p:extLst>
      <p:ext uri="{BB962C8B-B14F-4D97-AF65-F5344CB8AC3E}">
        <p14:creationId xmlns:p14="http://schemas.microsoft.com/office/powerpoint/2010/main" val="1821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32"/>
          <p:cNvSpPr txBox="1">
            <a:spLocks noChangeArrowheads="1"/>
          </p:cNvSpPr>
          <p:nvPr/>
        </p:nvSpPr>
        <p:spPr bwMode="auto">
          <a:xfrm>
            <a:off x="7772400" y="1219200"/>
            <a:ext cx="184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18435" name="Picture 1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682942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1035"/>
          <p:cNvSpPr txBox="1">
            <a:spLocks noChangeArrowheads="1"/>
          </p:cNvSpPr>
          <p:nvPr/>
        </p:nvSpPr>
        <p:spPr bwMode="auto">
          <a:xfrm>
            <a:off x="1447800" y="228600"/>
            <a:ext cx="2977482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Parts of a Flower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858000" y="1905000"/>
            <a:ext cx="576696" cy="338554"/>
          </a:xfrm>
          <a:prstGeom prst="rect">
            <a:avLst/>
          </a:prstGeom>
          <a:solidFill>
            <a:srgbClr val="D7E4ED"/>
          </a:solidFill>
          <a:ln w="9525">
            <a:solidFill>
              <a:srgbClr val="D7E4ED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Pistil</a:t>
            </a:r>
          </a:p>
        </p:txBody>
      </p:sp>
    </p:spTree>
    <p:extLst>
      <p:ext uri="{BB962C8B-B14F-4D97-AF65-F5344CB8AC3E}">
        <p14:creationId xmlns:p14="http://schemas.microsoft.com/office/powerpoint/2010/main" val="22062454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6408"/>
            <a:ext cx="7772400" cy="1143000"/>
          </a:xfrm>
        </p:spPr>
        <p:txBody>
          <a:bodyPr/>
          <a:lstStyle/>
          <a:p>
            <a:r>
              <a:rPr lang="en-US" dirty="0"/>
              <a:t>Four whorls of the flower: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338" y="2080580"/>
            <a:ext cx="77724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set of sepals = </a:t>
            </a:r>
            <a:r>
              <a:rPr lang="en-US" b="1" dirty="0"/>
              <a:t>Calyx</a:t>
            </a:r>
          </a:p>
          <a:p>
            <a:pPr marL="0" indent="0">
              <a:buNone/>
            </a:pPr>
            <a:r>
              <a:rPr lang="en-US" dirty="0"/>
              <a:t>set of petals = </a:t>
            </a:r>
            <a:r>
              <a:rPr lang="en-US" b="1" dirty="0"/>
              <a:t>Corolla</a:t>
            </a:r>
          </a:p>
          <a:p>
            <a:pPr marL="0" indent="0">
              <a:buNone/>
            </a:pPr>
            <a:r>
              <a:rPr lang="en-US" dirty="0"/>
              <a:t>set of stamens = </a:t>
            </a:r>
            <a:r>
              <a:rPr lang="en-US" b="1" dirty="0"/>
              <a:t>Androecium</a:t>
            </a:r>
          </a:p>
          <a:p>
            <a:pPr marL="0" indent="0">
              <a:buNone/>
            </a:pPr>
            <a:r>
              <a:rPr lang="en-US" dirty="0"/>
              <a:t>pistil (or set of pistils) = </a:t>
            </a:r>
            <a:r>
              <a:rPr lang="en-US" b="1" dirty="0"/>
              <a:t>Gynoecium</a:t>
            </a:r>
          </a:p>
        </p:txBody>
      </p:sp>
      <p:sp>
        <p:nvSpPr>
          <p:cNvPr id="20484" name="Rectangle 18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485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9152" y="1365714"/>
            <a:ext cx="2463510" cy="261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25"/>
          <p:cNvSpPr>
            <a:spLocks noChangeArrowheads="1"/>
          </p:cNvSpPr>
          <p:nvPr/>
        </p:nvSpPr>
        <p:spPr bwMode="auto">
          <a:xfrm>
            <a:off x="5902325" y="54197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40468-ECD6-AE40-B6CC-7FC599620ACE}"/>
              </a:ext>
            </a:extLst>
          </p:cNvPr>
          <p:cNvSpPr txBox="1"/>
          <p:nvPr/>
        </p:nvSpPr>
        <p:spPr>
          <a:xfrm>
            <a:off x="854668" y="5373558"/>
            <a:ext cx="7434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Androecium, from Greek: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andros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male,  and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oikos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house.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androecium is ”the house of the male.”</a:t>
            </a:r>
          </a:p>
        </p:txBody>
      </p:sp>
    </p:spTree>
    <p:extLst>
      <p:ext uri="{BB962C8B-B14F-4D97-AF65-F5344CB8AC3E}">
        <p14:creationId xmlns:p14="http://schemas.microsoft.com/office/powerpoint/2010/main" val="372364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524000"/>
          </a:xfrm>
        </p:spPr>
        <p:txBody>
          <a:bodyPr/>
          <a:lstStyle/>
          <a:p>
            <a:r>
              <a:rPr lang="en-US" sz="3600" dirty="0"/>
              <a:t>A flower that has both stamens and pistils is said to be </a:t>
            </a:r>
            <a:r>
              <a:rPr lang="en-US" sz="3600" i="1" dirty="0"/>
              <a:t>perfect</a:t>
            </a:r>
            <a:endParaRPr lang="en-US" sz="3600" dirty="0"/>
          </a:p>
        </p:txBody>
      </p:sp>
      <p:pic>
        <p:nvPicPr>
          <p:cNvPr id="4" name="Picture 2" descr="Image result for red trillium flower">
            <a:hlinkClick r:id="rId3"/>
            <a:extLst>
              <a:ext uri="{FF2B5EF4-FFF2-40B4-BE49-F238E27FC236}">
                <a16:creationId xmlns:a16="http://schemas.microsoft.com/office/drawing/2014/main" id="{C2A73754-C7E5-974C-A156-3EC18F6B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24" y="2316228"/>
            <a:ext cx="5381152" cy="40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219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Papyrus"/>
        <a:ea typeface=""/>
        <a:cs typeface=""/>
      </a:majorFont>
      <a:minorFont>
        <a:latin typeface="Papyr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apyru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Papyrus"/>
        <a:ea typeface=""/>
        <a:cs typeface=""/>
      </a:majorFont>
      <a:minorFont>
        <a:latin typeface="Papyr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apyru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apyrus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3787</TotalTime>
  <Words>1583</Words>
  <Application>Microsoft Macintosh PowerPoint</Application>
  <PresentationFormat>On-screen Show (4:3)</PresentationFormat>
  <Paragraphs>457</Paragraphs>
  <Slides>65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65</vt:i4>
      </vt:variant>
    </vt:vector>
  </HeadingPairs>
  <TitlesOfParts>
    <vt:vector size="82" baseType="lpstr">
      <vt:lpstr>Arial</vt:lpstr>
      <vt:lpstr>Arial Bold</vt:lpstr>
      <vt:lpstr>Arial Regular</vt:lpstr>
      <vt:lpstr>Calibri</vt:lpstr>
      <vt:lpstr>Calibri Light</vt:lpstr>
      <vt:lpstr>Helvetica</vt:lpstr>
      <vt:lpstr>Helvetica Neue</vt:lpstr>
      <vt:lpstr>Palatino</vt:lpstr>
      <vt:lpstr>Papyrus</vt:lpstr>
      <vt:lpstr>Times</vt:lpstr>
      <vt:lpstr>Times New Roman</vt:lpstr>
      <vt:lpstr>Office Theme</vt:lpstr>
      <vt:lpstr>1_Office Theme</vt:lpstr>
      <vt:lpstr>Blank Presentation</vt:lpstr>
      <vt:lpstr>1_Blank Presentation</vt:lpstr>
      <vt:lpstr>4_Blank Presentation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whorls of the flower:</vt:lpstr>
      <vt:lpstr>A flower that has both stamens and pistils is said to be perfect</vt:lpstr>
      <vt:lpstr>A flower lacking either stamens or pistils is imperfect</vt:lpstr>
      <vt:lpstr>PowerPoint Presentation</vt:lpstr>
      <vt:lpstr>PowerPoint Presentation</vt:lpstr>
      <vt:lpstr>Petals may be separate ...</vt:lpstr>
      <vt:lpstr>or they may be fused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Similarities Between  Plant and Animal Life Cycles</vt:lpstr>
      <vt:lpstr>Key Differences Between  Plant and Animal Life Cycles</vt:lpstr>
      <vt:lpstr>PowerPoint Presentation</vt:lpstr>
      <vt:lpstr>PowerPoint Presentation</vt:lpstr>
      <vt:lpstr>PowerPoint Presentation</vt:lpstr>
      <vt:lpstr>Figure 38.3ax2  Lily</vt:lpstr>
      <vt:lpstr>PowerPoint Presentation</vt:lpstr>
      <vt:lpstr>PowerPoint Presentation</vt:lpstr>
      <vt:lpstr>Figure 38.5  Pollen grains have tough, ornate, and distinctive walls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Flowering plant reproduction differs from the rest of the seed plants</vt:lpstr>
      <vt:lpstr>PowerPoint Presentation</vt:lpstr>
      <vt:lpstr>PowerPoint Presentation</vt:lpstr>
      <vt:lpstr>PowerPoint Presentation</vt:lpstr>
      <vt:lpstr>Plants provide …</vt:lpstr>
      <vt:lpstr>… and animals provide efficient dispersal of pollen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Paris</dc:creator>
  <cp:lastModifiedBy>Catherine Paris</cp:lastModifiedBy>
  <cp:revision>114</cp:revision>
  <dcterms:created xsi:type="dcterms:W3CDTF">2020-03-28T21:57:20Z</dcterms:created>
  <dcterms:modified xsi:type="dcterms:W3CDTF">2021-09-18T13:54:21Z</dcterms:modified>
</cp:coreProperties>
</file>