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4"/>
  </p:notesMasterIdLst>
  <p:sldIdLst>
    <p:sldId id="277" r:id="rId3"/>
    <p:sldId id="353" r:id="rId4"/>
    <p:sldId id="408" r:id="rId5"/>
    <p:sldId id="395" r:id="rId6"/>
    <p:sldId id="429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30" r:id="rId15"/>
    <p:sldId id="416" r:id="rId16"/>
    <p:sldId id="524" r:id="rId17"/>
    <p:sldId id="523" r:id="rId18"/>
    <p:sldId id="420" r:id="rId19"/>
    <p:sldId id="536" r:id="rId20"/>
    <p:sldId id="421" r:id="rId21"/>
    <p:sldId id="422" r:id="rId22"/>
    <p:sldId id="423" r:id="rId23"/>
    <p:sldId id="424" r:id="rId24"/>
    <p:sldId id="425" r:id="rId25"/>
    <p:sldId id="426" r:id="rId26"/>
    <p:sldId id="537" r:id="rId27"/>
    <p:sldId id="529" r:id="rId28"/>
    <p:sldId id="391" r:id="rId29"/>
    <p:sldId id="393" r:id="rId30"/>
    <p:sldId id="535" r:id="rId31"/>
    <p:sldId id="442" r:id="rId32"/>
    <p:sldId id="433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241"/>
    <a:srgbClr val="FBAC18"/>
    <a:srgbClr val="66FF66"/>
    <a:srgbClr val="FF0000"/>
    <a:srgbClr val="DDDDFF"/>
    <a:srgbClr val="269142"/>
    <a:srgbClr val="EBEBE8"/>
    <a:srgbClr val="D7E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7"/>
    <p:restoredTop sz="93609"/>
  </p:normalViewPr>
  <p:slideViewPr>
    <p:cSldViewPr>
      <p:cViewPr varScale="1">
        <p:scale>
          <a:sx n="118" d="100"/>
          <a:sy n="118" d="100"/>
        </p:scale>
        <p:origin x="21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765F1F-AE1F-1E44-AED3-8C3EC78104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E1DBF-F7AB-7544-B047-596FA366D73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556116-6EFD-2640-ADDD-DB0E6410266F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9186B-C90F-DA46-B82E-275ACEC08E0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03544-9E06-C145-BAAE-5D75A189792D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02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E240E-A700-0B40-944B-B9494B5481D1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2875A52F-3A3C-D54E-BF51-8178F96471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B284F59-8F9C-1748-8471-64B8526D7451}" type="slidenum">
              <a:rPr lang="en-US" altLang="en-US" sz="1200">
                <a:latin typeface="Calibri" panose="020F0502020204030204" pitchFamily="34" charset="0"/>
              </a:rPr>
              <a:pPr/>
              <a:t>15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1B50BBC-736E-B742-9BCA-D09B0CFE4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DFB7DDE-97FD-C041-B1C8-D507AECFE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058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0AF3094C-BC1E-4C4D-BC2A-48FEB4E665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88919BD-025F-AA46-A6AA-7B3442C46523}" type="slidenum">
              <a:rPr lang="en-US" altLang="en-US" sz="1200">
                <a:latin typeface="Calibri" panose="020F0502020204030204" pitchFamily="34" charset="0"/>
              </a:rPr>
              <a:pPr/>
              <a:t>16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6F528622-837F-1947-8B01-FF0A1999B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B5CD877-3865-0A42-AF37-F739E7AF6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0803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C48F6-DDEF-3648-AD1A-CB5A96F49E86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EA8BA-D59F-1D46-9697-9FE1F529D38B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5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8255F-097D-264F-8B37-F7CA649C3779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0EF94-0445-0642-9DCC-3A461D77CF02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1C7462DB-F3FF-A741-8458-F53E3C7FD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6622C05-33BC-5A44-BF1A-2D0A75AEF8B9}" type="slidenum">
              <a:rPr lang="en-US" altLang="en-US" sz="1200">
                <a:latin typeface="Calibri" panose="020F0502020204030204" pitchFamily="34" charset="0"/>
              </a:rPr>
              <a:pPr/>
              <a:t>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5893564-9C76-EB45-9CAB-244EEDCEC4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6AD6D49-99D1-0143-8700-B9ACDFF3F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4401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88AA50-3C26-E044-8B8E-F25329442D00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69DEE-775B-5543-8B12-2B1B45AFF3E8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BCC55-7964-864C-B766-10C4E2502C3A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62AD5-7036-A640-937D-D9D2F249C258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EA8BA-D59F-1D46-9697-9FE1F529D3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80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03B1970E-1FDD-0649-B4EA-810CDCD770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5D5B535-B961-BC4F-A5D6-850EE5242BB9}" type="slidenum">
              <a:rPr lang="en-US" altLang="en-US" sz="1200">
                <a:latin typeface="Calibri" panose="020F0502020204030204" pitchFamily="34" charset="0"/>
              </a:rPr>
              <a:pPr/>
              <a:t>26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12FE6092-A5B8-A14D-900D-BC00192FC6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A879AB4-D76E-BC49-88C6-901AA4C3E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3581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EABA7-EB21-0E45-90C4-C7FAE2F0522F}" type="slidenum">
              <a:rPr lang="en-US"/>
              <a:pPr/>
              <a:t>28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089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BE0B1-C587-D54C-9226-BA93F385FA82}" type="slidenum">
              <a:rPr lang="en-US"/>
              <a:pPr/>
              <a:t>29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979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83C9F45-ECC5-2B4D-9DA6-344E582A4F7C}" type="slidenum">
              <a:rPr lang="en-US" sz="1200">
                <a:latin typeface="Calibri" panose="020F0502020204030204" pitchFamily="34" charset="0"/>
              </a:rPr>
              <a:pPr/>
              <a:t>30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7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7973C-62EF-C142-B0ED-B55E18990D60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1">
            <a:extLst>
              <a:ext uri="{FF2B5EF4-FFF2-40B4-BE49-F238E27FC236}">
                <a16:creationId xmlns:a16="http://schemas.microsoft.com/office/drawing/2014/main" id="{62E1F9F1-74B1-2D49-BE6A-8CC6751A8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B4EC661-89B3-B343-BFE4-F436DE0EE686}" type="slidenum">
              <a:rPr lang="en-US" altLang="en-US" sz="1200">
                <a:latin typeface="Calibri" panose="020F0502020204030204" pitchFamily="34" charset="0"/>
              </a:rPr>
              <a:pPr/>
              <a:t>4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854D771C-A2A9-1342-80E3-B8B6A812C2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8C394BF-DBA7-AE4B-874C-2A9173BDA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00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3B76C-C40F-5348-BEB7-E51785826AC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D1627-6F02-2E4D-A7A7-3A4E781B7F9D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96A5A-ECE4-0A47-8264-6627C485844F}" type="slidenum">
              <a:rPr lang="en-US">
                <a:solidFill>
                  <a:prstClr val="black"/>
                </a:solidFill>
                <a:ea typeface="ＭＳ Ｐゴシック" pitchFamily="-112" charset="-128"/>
                <a:cs typeface="ＭＳ Ｐゴシック" pitchFamily="-112" charset="-128"/>
              </a:rPr>
              <a:pPr/>
              <a:t>8</a:t>
            </a:fld>
            <a:endParaRPr lang="en-US" dirty="0">
              <a:solidFill>
                <a:prstClr val="black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D82D2-DCAA-4349-B71C-82DA20A5F896}" type="slidenum">
              <a:rPr lang="en-US">
                <a:solidFill>
                  <a:prstClr val="black"/>
                </a:solidFill>
                <a:ea typeface="ＭＳ Ｐゴシック" pitchFamily="-112" charset="-128"/>
                <a:cs typeface="ＭＳ Ｐゴシック" pitchFamily="-112" charset="-128"/>
              </a:rPr>
              <a:pPr/>
              <a:t>9</a:t>
            </a:fld>
            <a:endParaRPr lang="en-US" dirty="0">
              <a:solidFill>
                <a:prstClr val="black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03544-9E06-C145-BAAE-5D75A189792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E721E-2119-4548-9861-E0B98B239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20607-3362-D949-AB19-8F4FE0B0B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0AEB4-7E51-514D-921F-3C648589D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B813E89-DE69-A741-8D4F-050F43E11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F9D302-1269-AB48-BBAC-345BF96CB6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A8AD96-A12B-C549-8EFB-2A02E28C07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24A3A-352D-654A-952B-1FC418F5F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86E64-E647-354B-BBDB-F71F0AB65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B413-78CB-1C4E-A994-B12B6F96D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9480C-E2A1-0744-BFC7-0CFED0FC1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739-F9E2-DC4F-ACFC-57741083D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DD7BF-806B-3F48-8FDE-ECF70DBE7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F3D4-6F52-A74B-9FFA-06BADBEF8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DF24E-AFAE-3440-BDCD-100147C1A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477582-BBC8-D841-A353-1ACA240F87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2"/>
          </a:solidFill>
          <a:latin typeface="Calibri" panose="020F0502020204030204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Calibri" panose="020F0502020204030204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Calibri" panose="020F0502020204030204" pitchFamily="34" charset="0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" panose="020F0502020204030204" pitchFamily="34" charset="0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" panose="020F0502020204030204" pitchFamily="34" charset="0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Calibri" panose="020F0502020204030204" pitchFamily="34" charset="0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Calibri" panose="020F0502020204030204" pitchFamily="34" charset="0"/>
              </a:defRPr>
            </a:lvl1pPr>
          </a:lstStyle>
          <a:p>
            <a:fld id="{08C6C602-F488-964F-9DBA-14A632E98C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Calibri" panose="020F0502020204030204" pitchFamily="34" charset="0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" panose="020F0502020204030204" pitchFamily="34" charset="0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" panose="020F0502020204030204" pitchFamily="34" charset="0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Calibri" panose="020F0502020204030204" pitchFamily="34" charset="0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667000" y="838200"/>
            <a:ext cx="3810000" cy="1323439"/>
          </a:xfrm>
          <a:prstGeom prst="rect">
            <a:avLst/>
          </a:prstGeom>
          <a:solidFill>
            <a:schemeClr val="bg1">
              <a:alpha val="84000"/>
            </a:schemeClr>
          </a:solidFill>
          <a:ln w="9525">
            <a:solidFill>
              <a:srgbClr val="FBAC18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Plant Life Cycle: Fruits and Seeds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14529-4E02-D245-ADA9-B50B99B01510}"/>
              </a:ext>
            </a:extLst>
          </p:cNvPr>
          <p:cNvSpPr txBox="1"/>
          <p:nvPr/>
        </p:nvSpPr>
        <p:spPr>
          <a:xfrm>
            <a:off x="6781800" y="5257800"/>
            <a:ext cx="1216039" cy="1015663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Chapter 6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PBIO 006</a:t>
            </a:r>
          </a:p>
          <a:p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Fall 2021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2590800"/>
          </a:xfrm>
        </p:spPr>
        <p:txBody>
          <a:bodyPr/>
          <a:lstStyle/>
          <a:p>
            <a:r>
              <a:rPr lang="en-US" dirty="0"/>
              <a:t>Dry dehiscent fruits</a:t>
            </a:r>
            <a:br>
              <a:rPr lang="en-US" dirty="0"/>
            </a:b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5562600" y="609600"/>
            <a:ext cx="29702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A follicle is a dry fruit that splits open 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to release its seeds (it’s dehiscent).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652683"/>
            <a:ext cx="3687677" cy="5822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BEA1A-CE12-D243-B83B-3B277B133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16" y="609600"/>
            <a:ext cx="4134984" cy="58548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D579273-EF92-8441-95C4-C1E7E51356AC}"/>
              </a:ext>
            </a:extLst>
          </p:cNvPr>
          <p:cNvSpPr/>
          <p:nvPr/>
        </p:nvSpPr>
        <p:spPr bwMode="auto">
          <a:xfrm>
            <a:off x="6628606" y="4267200"/>
            <a:ext cx="838200" cy="85088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9D8F0AB-E747-424B-BE84-63102F341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572" y="71735"/>
            <a:ext cx="621285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Follicle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 a dry, dehiscent fruit from a simple pistil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13B4AF-4250-A243-93AB-D105096C58F4}"/>
              </a:ext>
            </a:extLst>
          </p:cNvPr>
          <p:cNvSpPr txBox="1"/>
          <p:nvPr/>
        </p:nvSpPr>
        <p:spPr>
          <a:xfrm>
            <a:off x="2743200" y="5943600"/>
            <a:ext cx="1549976" cy="369332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milkweed fruit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B13CE-7D3C-DB45-9235-334D915B3728}"/>
              </a:ext>
            </a:extLst>
          </p:cNvPr>
          <p:cNvSpPr txBox="1"/>
          <p:nvPr/>
        </p:nvSpPr>
        <p:spPr>
          <a:xfrm>
            <a:off x="6621131" y="6020651"/>
            <a:ext cx="2050818" cy="369332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fruit, flowering rush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1085375" y="5927725"/>
            <a:ext cx="6847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Capsule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 a dry, dehiscent fruit from a compound pistil</a:t>
            </a:r>
          </a:p>
        </p:txBody>
      </p:sp>
      <p:pic>
        <p:nvPicPr>
          <p:cNvPr id="5" name="Picture 3" descr="060310amaryllisseed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19200"/>
            <a:ext cx="52534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366730-E374-324C-B3D1-B1AD4F46755D}"/>
              </a:ext>
            </a:extLst>
          </p:cNvPr>
          <p:cNvSpPr txBox="1"/>
          <p:nvPr/>
        </p:nvSpPr>
        <p:spPr>
          <a:xfrm>
            <a:off x="5715000" y="4648200"/>
            <a:ext cx="902811" cy="369332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lily fruit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2590800"/>
          </a:xfrm>
        </p:spPr>
        <p:txBody>
          <a:bodyPr/>
          <a:lstStyle/>
          <a:p>
            <a:r>
              <a:rPr lang="en-US" dirty="0"/>
              <a:t>Dry indehiscent fruits</a:t>
            </a:r>
            <a:br>
              <a:rPr lang="en-US" dirty="0"/>
            </a:br>
            <a:br>
              <a:rPr lang="en-US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9526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533400" y="400382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Achene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: a dry, indehiscent, single-seeded fruit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2100" y="2222500"/>
            <a:ext cx="4229100" cy="313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445000" y="1955800"/>
            <a:ext cx="4267200" cy="370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8621" y="6172200"/>
            <a:ext cx="1430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sunflower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6921" y="6172200"/>
            <a:ext cx="154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strawberry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>
            <a:extLst>
              <a:ext uri="{FF2B5EF4-FFF2-40B4-BE49-F238E27FC236}">
                <a16:creationId xmlns:a16="http://schemas.microsoft.com/office/drawing/2014/main" id="{B31A050B-9910-C24A-B587-CCDAB6024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5502572"/>
            <a:ext cx="9128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Calibri" panose="020F0502020204030204" pitchFamily="34" charset="0"/>
              </a:rPr>
              <a:t>The strawberry is an accessory fruit: the sweet, juicy part is receptacle, not ovary wall! The true fruit part is the achene.</a:t>
            </a:r>
          </a:p>
        </p:txBody>
      </p:sp>
      <p:pic>
        <p:nvPicPr>
          <p:cNvPr id="32770" name="Picture 3">
            <a:extLst>
              <a:ext uri="{FF2B5EF4-FFF2-40B4-BE49-F238E27FC236}">
                <a16:creationId xmlns:a16="http://schemas.microsoft.com/office/drawing/2014/main" id="{9CD16053-2F7D-F146-878E-DA71F0323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565400"/>
            <a:ext cx="4662487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ngitudinal_section_of_raspberry_flower.gif">
            <a:extLst>
              <a:ext uri="{FF2B5EF4-FFF2-40B4-BE49-F238E27FC236}">
                <a16:creationId xmlns:a16="http://schemas.microsoft.com/office/drawing/2014/main" id="{A3B77EB8-AAE9-F848-AC10-E2CC16AEA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76238"/>
            <a:ext cx="34417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00203CF3-7E37-C243-AE5A-D8FB65E8E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1190625"/>
            <a:ext cx="425450" cy="604838"/>
          </a:xfrm>
          <a:custGeom>
            <a:avLst/>
            <a:gdLst>
              <a:gd name="T0" fmla="*/ 18006 w 425301"/>
              <a:gd name="T1" fmla="*/ 466191 h 605074"/>
              <a:gd name="T2" fmla="*/ 174080 w 425301"/>
              <a:gd name="T3" fmla="*/ 167352 h 605074"/>
              <a:gd name="T4" fmla="*/ 282131 w 425301"/>
              <a:gd name="T5" fmla="*/ 47812 h 605074"/>
              <a:gd name="T6" fmla="*/ 414191 w 425301"/>
              <a:gd name="T7" fmla="*/ 454238 h 605074"/>
              <a:gd name="T8" fmla="*/ 354164 w 425301"/>
              <a:gd name="T9" fmla="*/ 585726 h 605074"/>
              <a:gd name="T10" fmla="*/ 186085 w 425301"/>
              <a:gd name="T11" fmla="*/ 561820 h 605074"/>
              <a:gd name="T12" fmla="*/ 66029 w 425301"/>
              <a:gd name="T13" fmla="*/ 549865 h 605074"/>
              <a:gd name="T14" fmla="*/ 18006 w 425301"/>
              <a:gd name="T15" fmla="*/ 466191 h 6050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5301"/>
              <a:gd name="T25" fmla="*/ 0 h 605074"/>
              <a:gd name="T26" fmla="*/ 425301 w 425301"/>
              <a:gd name="T27" fmla="*/ 605074 h 6050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5301" h="605074">
                <a:moveTo>
                  <a:pt x="17970" y="467284"/>
                </a:moveTo>
                <a:cubicBezTo>
                  <a:pt x="35941" y="403382"/>
                  <a:pt x="129786" y="237636"/>
                  <a:pt x="173714" y="167743"/>
                </a:cubicBezTo>
                <a:cubicBezTo>
                  <a:pt x="217642" y="97850"/>
                  <a:pt x="241603" y="0"/>
                  <a:pt x="281537" y="47926"/>
                </a:cubicBezTo>
                <a:cubicBezTo>
                  <a:pt x="321471" y="95852"/>
                  <a:pt x="401341" y="365440"/>
                  <a:pt x="413321" y="455302"/>
                </a:cubicBezTo>
                <a:cubicBezTo>
                  <a:pt x="425301" y="545164"/>
                  <a:pt x="391358" y="569128"/>
                  <a:pt x="353420" y="587101"/>
                </a:cubicBezTo>
                <a:cubicBezTo>
                  <a:pt x="315482" y="605074"/>
                  <a:pt x="233616" y="569128"/>
                  <a:pt x="185695" y="563137"/>
                </a:cubicBezTo>
                <a:cubicBezTo>
                  <a:pt x="137774" y="557146"/>
                  <a:pt x="95842" y="567132"/>
                  <a:pt x="65891" y="551156"/>
                </a:cubicBezTo>
                <a:cubicBezTo>
                  <a:pt x="35940" y="535181"/>
                  <a:pt x="0" y="531186"/>
                  <a:pt x="17970" y="46728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2773" name="Rectangle 6">
            <a:extLst>
              <a:ext uri="{FF2B5EF4-FFF2-40B4-BE49-F238E27FC236}">
                <a16:creationId xmlns:a16="http://schemas.microsoft.com/office/drawing/2014/main" id="{F1AF40B0-6304-234A-B4B7-58E37E44A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2281238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32774" name="Picture 2" descr="Strawberry.achene.es.jpg">
            <a:extLst>
              <a:ext uri="{FF2B5EF4-FFF2-40B4-BE49-F238E27FC236}">
                <a16:creationId xmlns:a16="http://schemas.microsoft.com/office/drawing/2014/main" id="{5F8FDBD9-7B23-BB4F-9170-BE7F7F011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62163"/>
            <a:ext cx="3705225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3">
            <a:extLst>
              <a:ext uri="{FF2B5EF4-FFF2-40B4-BE49-F238E27FC236}">
                <a16:creationId xmlns:a16="http://schemas.microsoft.com/office/drawing/2014/main" id="{B66FE578-E2D8-1B46-8497-4F3409FB6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062163"/>
            <a:ext cx="2519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strawberry achene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CD34A3-4B25-CB4C-B2B1-8B86F84478F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02425" y="2743200"/>
            <a:ext cx="901700" cy="90805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2777" name="TextBox 8">
            <a:extLst>
              <a:ext uri="{FF2B5EF4-FFF2-40B4-BE49-F238E27FC236}">
                <a16:creationId xmlns:a16="http://schemas.microsoft.com/office/drawing/2014/main" id="{EB83D198-B472-7D41-949F-C9C38DD21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210" y="376238"/>
            <a:ext cx="30353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 dirty="0">
                <a:latin typeface="Calibri" panose="020F0502020204030204" pitchFamily="34" charset="0"/>
              </a:rPr>
              <a:t>Accessory fruit</a:t>
            </a:r>
          </a:p>
        </p:txBody>
      </p:sp>
    </p:spTree>
    <p:extLst>
      <p:ext uri="{BB962C8B-B14F-4D97-AF65-F5344CB8AC3E}">
        <p14:creationId xmlns:p14="http://schemas.microsoft.com/office/powerpoint/2010/main" val="38693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>
            <a:extLst>
              <a:ext uri="{FF2B5EF4-FFF2-40B4-BE49-F238E27FC236}">
                <a16:creationId xmlns:a16="http://schemas.microsoft.com/office/drawing/2014/main" id="{6A770012-1776-1D48-A5BA-C2878F37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182688"/>
            <a:ext cx="35814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3">
            <a:extLst>
              <a:ext uri="{FF2B5EF4-FFF2-40B4-BE49-F238E27FC236}">
                <a16:creationId xmlns:a16="http://schemas.microsoft.com/office/drawing/2014/main" id="{39A42B2D-83B9-3B4F-83E8-5026BED91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2286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4">
            <a:extLst>
              <a:ext uri="{FF2B5EF4-FFF2-40B4-BE49-F238E27FC236}">
                <a16:creationId xmlns:a16="http://schemas.microsoft.com/office/drawing/2014/main" id="{1F2C6220-4C41-C644-BD46-15F953A96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7525"/>
            <a:ext cx="40528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latin typeface="Calibri" panose="020F0502020204030204" pitchFamily="34" charset="0"/>
              </a:rPr>
              <a:t>A raspberry is an aggregate fruit: each little </a:t>
            </a:r>
            <a:r>
              <a:rPr lang="ja-JP" altLang="en-US">
                <a:latin typeface="Calibri" panose="020F0502020204030204" pitchFamily="34" charset="0"/>
              </a:rPr>
              <a:t>“</a:t>
            </a:r>
            <a:r>
              <a:rPr lang="en-US" altLang="en-US" dirty="0">
                <a:latin typeface="Calibri" panose="020F0502020204030204" pitchFamily="34" charset="0"/>
              </a:rPr>
              <a:t>drupelet</a:t>
            </a:r>
            <a:r>
              <a:rPr lang="ja-JP" altLang="en-US">
                <a:latin typeface="Calibri" panose="020F0502020204030204" pitchFamily="34" charset="0"/>
              </a:rPr>
              <a:t>”</a:t>
            </a:r>
            <a:r>
              <a:rPr lang="en-US" altLang="en-US" dirty="0">
                <a:latin typeface="Calibri" panose="020F0502020204030204" pitchFamily="34" charset="0"/>
              </a:rPr>
              <a:t> is the product of a separate ovary.  Each drupelet contains a single seed.</a:t>
            </a:r>
          </a:p>
        </p:txBody>
      </p:sp>
      <p:pic>
        <p:nvPicPr>
          <p:cNvPr id="30724" name="Picture 4" descr="Longitudinal_section_of_raspberry_flower.gif">
            <a:extLst>
              <a:ext uri="{FF2B5EF4-FFF2-40B4-BE49-F238E27FC236}">
                <a16:creationId xmlns:a16="http://schemas.microsoft.com/office/drawing/2014/main" id="{88143F8E-9198-D147-B48D-C4851411A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445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275062AF-97C3-EF4A-8BD9-F1E95D279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4973638"/>
            <a:ext cx="906462" cy="773112"/>
          </a:xfrm>
          <a:custGeom>
            <a:avLst/>
            <a:gdLst>
              <a:gd name="T0" fmla="*/ 49900 w 906513"/>
              <a:gd name="T1" fmla="*/ 574441 h 772816"/>
              <a:gd name="T2" fmla="*/ 433145 w 906513"/>
              <a:gd name="T3" fmla="*/ 82060 h 772816"/>
              <a:gd name="T4" fmla="*/ 516978 w 906513"/>
              <a:gd name="T5" fmla="*/ 82060 h 772816"/>
              <a:gd name="T6" fmla="*/ 660694 w 906513"/>
              <a:gd name="T7" fmla="*/ 190146 h 772816"/>
              <a:gd name="T8" fmla="*/ 828359 w 906513"/>
              <a:gd name="T9" fmla="*/ 418320 h 772816"/>
              <a:gd name="T10" fmla="*/ 888242 w 906513"/>
              <a:gd name="T11" fmla="*/ 646494 h 772816"/>
              <a:gd name="T12" fmla="*/ 900217 w 906513"/>
              <a:gd name="T13" fmla="*/ 694533 h 772816"/>
              <a:gd name="T14" fmla="*/ 852313 w 906513"/>
              <a:gd name="T15" fmla="*/ 730559 h 772816"/>
              <a:gd name="T16" fmla="*/ 732552 w 906513"/>
              <a:gd name="T17" fmla="*/ 742569 h 772816"/>
              <a:gd name="T18" fmla="*/ 672668 w 906513"/>
              <a:gd name="T19" fmla="*/ 538412 h 772816"/>
              <a:gd name="T20" fmla="*/ 648715 w 906513"/>
              <a:gd name="T21" fmla="*/ 406310 h 772816"/>
              <a:gd name="T22" fmla="*/ 588836 w 906513"/>
              <a:gd name="T23" fmla="*/ 298227 h 772816"/>
              <a:gd name="T24" fmla="*/ 493023 w 906513"/>
              <a:gd name="T25" fmla="*/ 238181 h 772816"/>
              <a:gd name="T26" fmla="*/ 457094 w 906513"/>
              <a:gd name="T27" fmla="*/ 238181 h 772816"/>
              <a:gd name="T28" fmla="*/ 337332 w 906513"/>
              <a:gd name="T29" fmla="*/ 394303 h 772816"/>
              <a:gd name="T30" fmla="*/ 229545 w 906513"/>
              <a:gd name="T31" fmla="*/ 646494 h 772816"/>
              <a:gd name="T32" fmla="*/ 181642 w 906513"/>
              <a:gd name="T33" fmla="*/ 682522 h 772816"/>
              <a:gd name="T34" fmla="*/ 133733 w 906513"/>
              <a:gd name="T35" fmla="*/ 658505 h 772816"/>
              <a:gd name="T36" fmla="*/ 49900 w 906513"/>
              <a:gd name="T37" fmla="*/ 574441 h 7728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06513"/>
              <a:gd name="T58" fmla="*/ 0 h 772816"/>
              <a:gd name="T59" fmla="*/ 906513 w 906513"/>
              <a:gd name="T60" fmla="*/ 772816 h 7728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06513" h="772816">
                <a:moveTo>
                  <a:pt x="49918" y="573121"/>
                </a:moveTo>
                <a:cubicBezTo>
                  <a:pt x="99836" y="477268"/>
                  <a:pt x="355417" y="163749"/>
                  <a:pt x="433289" y="81874"/>
                </a:cubicBezTo>
                <a:cubicBezTo>
                  <a:pt x="511161" y="0"/>
                  <a:pt x="479214" y="63902"/>
                  <a:pt x="517152" y="81874"/>
                </a:cubicBezTo>
                <a:cubicBezTo>
                  <a:pt x="555090" y="99846"/>
                  <a:pt x="609001" y="133794"/>
                  <a:pt x="660916" y="189708"/>
                </a:cubicBezTo>
                <a:cubicBezTo>
                  <a:pt x="712831" y="245622"/>
                  <a:pt x="790703" y="341476"/>
                  <a:pt x="828641" y="417360"/>
                </a:cubicBezTo>
                <a:cubicBezTo>
                  <a:pt x="866579" y="493244"/>
                  <a:pt x="876562" y="599082"/>
                  <a:pt x="888542" y="645011"/>
                </a:cubicBezTo>
                <a:cubicBezTo>
                  <a:pt x="900522" y="690940"/>
                  <a:pt x="906513" y="678959"/>
                  <a:pt x="900523" y="692938"/>
                </a:cubicBezTo>
                <a:cubicBezTo>
                  <a:pt x="894533" y="706917"/>
                  <a:pt x="880555" y="720895"/>
                  <a:pt x="852601" y="728883"/>
                </a:cubicBezTo>
                <a:cubicBezTo>
                  <a:pt x="824647" y="736871"/>
                  <a:pt x="762749" y="772816"/>
                  <a:pt x="732798" y="740865"/>
                </a:cubicBezTo>
                <a:cubicBezTo>
                  <a:pt x="702847" y="708914"/>
                  <a:pt x="686873" y="593090"/>
                  <a:pt x="672896" y="537176"/>
                </a:cubicBezTo>
                <a:cubicBezTo>
                  <a:pt x="658919" y="481262"/>
                  <a:pt x="662913" y="445317"/>
                  <a:pt x="648936" y="405378"/>
                </a:cubicBezTo>
                <a:cubicBezTo>
                  <a:pt x="634959" y="365439"/>
                  <a:pt x="614992" y="325500"/>
                  <a:pt x="589034" y="297543"/>
                </a:cubicBezTo>
                <a:cubicBezTo>
                  <a:pt x="563077" y="269586"/>
                  <a:pt x="515155" y="247620"/>
                  <a:pt x="493191" y="237635"/>
                </a:cubicBezTo>
                <a:cubicBezTo>
                  <a:pt x="471227" y="227650"/>
                  <a:pt x="483207" y="211675"/>
                  <a:pt x="457250" y="237635"/>
                </a:cubicBezTo>
                <a:cubicBezTo>
                  <a:pt x="431293" y="263595"/>
                  <a:pt x="375384" y="325501"/>
                  <a:pt x="337446" y="393397"/>
                </a:cubicBezTo>
                <a:cubicBezTo>
                  <a:pt x="299508" y="461293"/>
                  <a:pt x="255580" y="597085"/>
                  <a:pt x="229623" y="645011"/>
                </a:cubicBezTo>
                <a:cubicBezTo>
                  <a:pt x="203666" y="692938"/>
                  <a:pt x="197676" y="678959"/>
                  <a:pt x="181702" y="680956"/>
                </a:cubicBezTo>
                <a:cubicBezTo>
                  <a:pt x="165728" y="682953"/>
                  <a:pt x="151752" y="672969"/>
                  <a:pt x="133781" y="656993"/>
                </a:cubicBezTo>
                <a:cubicBezTo>
                  <a:pt x="115811" y="641018"/>
                  <a:pt x="0" y="668974"/>
                  <a:pt x="49918" y="573121"/>
                </a:cubicBezTo>
                <a:close/>
              </a:path>
            </a:pathLst>
          </a:custGeom>
          <a:solidFill>
            <a:srgbClr val="FF0000">
              <a:alpha val="38823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726" name="TextBox 9">
            <a:extLst>
              <a:ext uri="{FF2B5EF4-FFF2-40B4-BE49-F238E27FC236}">
                <a16:creationId xmlns:a16="http://schemas.microsoft.com/office/drawing/2014/main" id="{CB175221-ABEC-164F-ACE0-C38BA91DE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12" y="165100"/>
            <a:ext cx="3057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 dirty="0">
                <a:latin typeface="Calibri" panose="020F0502020204030204" pitchFamily="34" charset="0"/>
              </a:rPr>
              <a:t>Aggregate fruit</a:t>
            </a:r>
          </a:p>
        </p:txBody>
      </p:sp>
    </p:spTree>
    <p:extLst>
      <p:ext uri="{BB962C8B-B14F-4D97-AF65-F5344CB8AC3E}">
        <p14:creationId xmlns:p14="http://schemas.microsoft.com/office/powerpoint/2010/main" val="331428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458788" y="5334000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pineapple is an example of a multiple fruit: the fruit is derived from the fusion of an entire inflorescence.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990600"/>
            <a:ext cx="2640013" cy="3962400"/>
          </a:xfrm>
          <a:prstGeom prst="rect">
            <a:avLst/>
          </a:prstGeom>
          <a:noFill/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990600"/>
            <a:ext cx="3378200" cy="3746500"/>
          </a:xfrm>
          <a:prstGeom prst="rect">
            <a:avLst/>
          </a:prstGeom>
          <a:noFill/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27111981-9DEF-3A4B-B81B-33D69E8F7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1406" y="175024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 dirty="0">
                <a:latin typeface="Calibri" panose="020F0502020204030204" pitchFamily="34" charset="0"/>
              </a:rPr>
              <a:t>Multiple fruit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457200" y="2590800"/>
            <a:ext cx="8382000" cy="523220"/>
          </a:xfrm>
          <a:prstGeom prst="rect">
            <a:avLst/>
          </a:prstGeom>
          <a:solidFill>
            <a:schemeClr val="bg1">
              <a:alpha val="6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The structure of the pistil(s) from which it formed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298" y="1219200"/>
            <a:ext cx="7615803" cy="58477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Fruit Structure is determined by two things:</a:t>
            </a:r>
          </a:p>
        </p:txBody>
      </p:sp>
    </p:spTree>
    <p:extLst>
      <p:ext uri="{BB962C8B-B14F-4D97-AF65-F5344CB8AC3E}">
        <p14:creationId xmlns:p14="http://schemas.microsoft.com/office/powerpoint/2010/main" val="1423077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5581236" y="304800"/>
            <a:ext cx="2574166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E11F27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Fruit Dispersal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400800"/>
            <a:ext cx="27479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Eurasian blackbird, 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Turdus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merula</a:t>
            </a:r>
            <a:endParaRPr lang="en-US" sz="14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C60A6E05-9348-A64C-ABEB-C9CFFB0C9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600200"/>
            <a:ext cx="616752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		      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Outline</a:t>
            </a:r>
          </a:p>
          <a:p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I.  Fruit Types</a:t>
            </a:r>
          </a:p>
          <a:p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II. Fruit Dispersal</a:t>
            </a:r>
          </a:p>
          <a:p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III. Seed Structure and Germination </a:t>
            </a:r>
          </a:p>
          <a:p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58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219200"/>
            <a:ext cx="3452813" cy="5029200"/>
          </a:xfrm>
          <a:prstGeom prst="rect">
            <a:avLst/>
          </a:prstGeom>
          <a:noFill/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04800" y="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Fleshy fruits are dispersed by birds and other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frugivorous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animals.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09600"/>
            <a:ext cx="4321175" cy="5334000"/>
          </a:xfrm>
          <a:prstGeom prst="rect">
            <a:avLst/>
          </a:prstGeom>
          <a:noFill/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371600"/>
            <a:ext cx="1498600" cy="3111500"/>
          </a:xfrm>
          <a:prstGeom prst="rect">
            <a:avLst/>
          </a:prstGeom>
          <a:noFill/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5535320" y="4743271"/>
            <a:ext cx="32840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Some fruits are designed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to be dispersed by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unwitting animals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03F2C-FB71-EE4B-B995-D1322D02E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46" y="261193"/>
            <a:ext cx="5131729" cy="6398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62841B-0E83-034A-AE6C-B23A0BE63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6100" y="261193"/>
            <a:ext cx="8128000" cy="641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38200"/>
            <a:ext cx="7162800" cy="4733925"/>
          </a:xfrm>
          <a:prstGeom prst="rect">
            <a:avLst/>
          </a:prstGeom>
          <a:noFill/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003954" y="5851525"/>
            <a:ext cx="5163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Winged fruits are dispersed by the wind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947851-B63F-EA4C-9256-1988B7763ED1}"/>
              </a:ext>
            </a:extLst>
          </p:cNvPr>
          <p:cNvSpPr/>
          <p:nvPr/>
        </p:nvSpPr>
        <p:spPr bwMode="auto">
          <a:xfrm>
            <a:off x="5410200" y="4953000"/>
            <a:ext cx="25146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7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496300" cy="4191000"/>
          </a:xfrm>
          <a:prstGeom prst="rect">
            <a:avLst/>
          </a:prstGeom>
          <a:noFill/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574798" y="5699125"/>
            <a:ext cx="4018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So are the fruits of dandelions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14400"/>
            <a:ext cx="3622675" cy="3657600"/>
          </a:xfrm>
          <a:prstGeom prst="rect">
            <a:avLst/>
          </a:prstGeom>
          <a:noFill/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438400"/>
            <a:ext cx="3546475" cy="3581400"/>
          </a:xfrm>
          <a:prstGeom prst="rect">
            <a:avLst/>
          </a:prstGeom>
          <a:noFill/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4724625" y="974725"/>
            <a:ext cx="4300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Coconuts are dispersed by water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298" y="1219200"/>
            <a:ext cx="7615803" cy="58477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Fruit Structure is determined by two things: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1FA7F8E-8BF9-BF4A-8599-47EE1FBE6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8382000" cy="138499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The structure of the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pistil(s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) from which it formed.</a:t>
            </a:r>
          </a:p>
          <a:p>
            <a:pPr marL="457200" indent="-457200" algn="ctr">
              <a:buFont typeface="Arial" pitchFamily="-107" charset="0"/>
              <a:buNone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ctr">
              <a:buFont typeface="Arial" pitchFamily="-107" charset="0"/>
              <a:buAutoNum type="arabicPeriod" startAt="2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Adaptations for dispersal of the fruit and the seeds.</a:t>
            </a:r>
          </a:p>
        </p:txBody>
      </p:sp>
    </p:spTree>
    <p:extLst>
      <p:ext uri="{BB962C8B-B14F-4D97-AF65-F5344CB8AC3E}">
        <p14:creationId xmlns:p14="http://schemas.microsoft.com/office/powerpoint/2010/main" val="13382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93EC3857-AB86-0748-8568-A3D2AA524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600200"/>
            <a:ext cx="618836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      Outline</a:t>
            </a:r>
          </a:p>
          <a:p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altLang="en-US" sz="3200" dirty="0">
                <a:solidFill>
                  <a:srgbClr val="7F7F7F"/>
                </a:solidFill>
                <a:latin typeface="Calibri" panose="020F0502020204030204" pitchFamily="34" charset="0"/>
              </a:rPr>
              <a:t>I.  Fruit Types</a:t>
            </a:r>
          </a:p>
          <a:p>
            <a:r>
              <a:rPr lang="en-US" altLang="en-US" sz="3200" dirty="0">
                <a:solidFill>
                  <a:srgbClr val="7F7F7F"/>
                </a:solidFill>
                <a:latin typeface="Calibri" panose="020F0502020204030204" pitchFamily="34" charset="0"/>
              </a:rPr>
              <a:t>II. Fruit Dispersal</a:t>
            </a:r>
          </a:p>
          <a:p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III. Seed Structure and Germination </a:t>
            </a:r>
          </a:p>
          <a:p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45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OVUL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6883387" y="3276600"/>
            <a:ext cx="16113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                   (in</a:t>
            </a:r>
          </a:p>
          <a:p>
            <a:r>
              <a:rPr lang="en-US" sz="20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central cell)</a:t>
            </a: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7406090" y="5715000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cell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-5400000">
            <a:off x="4495800" y="3657600"/>
            <a:ext cx="457200" cy="609600"/>
          </a:xfrm>
          <a:prstGeom prst="ellipse">
            <a:avLst/>
          </a:prstGeom>
          <a:solidFill>
            <a:srgbClr val="FF0000">
              <a:alpha val="3411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 rot="10800000">
            <a:off x="4495800" y="4800600"/>
            <a:ext cx="457200" cy="457200"/>
          </a:xfrm>
          <a:prstGeom prst="ellipse">
            <a:avLst/>
          </a:prstGeom>
          <a:solidFill>
            <a:srgbClr val="FF0000">
              <a:alpha val="3411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4C57FA7-389E-DB4B-A4C8-C5ED65F143E2}"/>
              </a:ext>
            </a:extLst>
          </p:cNvPr>
          <p:cNvSpPr txBox="1">
            <a:spLocks/>
          </p:cNvSpPr>
          <p:nvPr/>
        </p:nvSpPr>
        <p:spPr>
          <a:xfrm>
            <a:off x="210240" y="98228"/>
            <a:ext cx="86868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Double fertilization in the angiosperms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3A8C37-E8B3-B549-9EC6-975BD1327375}"/>
              </a:ext>
            </a:extLst>
          </p:cNvPr>
          <p:cNvSpPr/>
          <p:nvPr/>
        </p:nvSpPr>
        <p:spPr bwMode="auto">
          <a:xfrm>
            <a:off x="1460500" y="1241228"/>
            <a:ext cx="5422887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pyrus" pitchFamily="-108" charset="0"/>
            </a:endParaRPr>
          </a:p>
        </p:txBody>
      </p:sp>
      <p:pic>
        <p:nvPicPr>
          <p:cNvPr id="11" name="Picture 10" descr="seed.tiff">
            <a:extLst>
              <a:ext uri="{FF2B5EF4-FFF2-40B4-BE49-F238E27FC236}">
                <a16:creationId xmlns:a16="http://schemas.microsoft.com/office/drawing/2014/main" id="{6B17231B-CC71-D04C-9C64-A3B389F452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371600"/>
            <a:ext cx="4711700" cy="469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2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219200"/>
            <a:ext cx="38735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572000" y="12192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791200" y="22098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5181600" y="1676400"/>
            <a:ext cx="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6324600" y="2590800"/>
            <a:ext cx="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>
            <a:off x="5181600" y="2057400"/>
            <a:ext cx="304800" cy="0"/>
          </a:xfrm>
          <a:prstGeom prst="line">
            <a:avLst/>
          </a:prstGeom>
          <a:noFill/>
          <a:ln w="28575">
            <a:solidFill>
              <a:srgbClr val="C924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EE137-3F89-1445-9A8D-76738517F516}"/>
              </a:ext>
            </a:extLst>
          </p:cNvPr>
          <p:cNvSpPr txBox="1"/>
          <p:nvPr/>
        </p:nvSpPr>
        <p:spPr>
          <a:xfrm>
            <a:off x="5170714" y="380843"/>
            <a:ext cx="3255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Seed Structure</a:t>
            </a:r>
          </a:p>
        </p:txBody>
      </p:sp>
    </p:spTree>
    <p:extLst>
      <p:ext uri="{BB962C8B-B14F-4D97-AF65-F5344CB8AC3E}">
        <p14:creationId xmlns:p14="http://schemas.microsoft.com/office/powerpoint/2010/main" val="427220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599340" y="212725"/>
            <a:ext cx="44755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BAC1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S</a:t>
            </a:r>
          </a:p>
          <a:p>
            <a:pPr>
              <a:defRPr/>
            </a:pPr>
            <a:r>
              <a:rPr lang="en-US" dirty="0">
                <a:solidFill>
                  <a:srgbClr val="FBAC1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</a:t>
            </a:r>
          </a:p>
          <a:p>
            <a:pPr>
              <a:defRPr/>
            </a:pPr>
            <a:r>
              <a:rPr lang="en-US" dirty="0">
                <a:solidFill>
                  <a:srgbClr val="FBAC1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</a:t>
            </a:r>
          </a:p>
          <a:p>
            <a:pPr>
              <a:defRPr/>
            </a:pPr>
            <a:r>
              <a:rPr lang="en-US" dirty="0">
                <a:solidFill>
                  <a:srgbClr val="FBAC1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D</a:t>
            </a:r>
          </a:p>
          <a:p>
            <a:pPr>
              <a:defRPr/>
            </a:pPr>
            <a:endParaRPr lang="en-US" dirty="0">
              <a:solidFill>
                <a:srgbClr val="FBAC1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FBAC1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G</a:t>
            </a:r>
          </a:p>
          <a:p>
            <a:pPr>
              <a:defRPr/>
            </a:pPr>
            <a:r>
              <a:rPr lang="en-US" dirty="0">
                <a:solidFill>
                  <a:srgbClr val="FBAC1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</a:t>
            </a:r>
          </a:p>
          <a:p>
            <a:pPr>
              <a:defRPr/>
            </a:pPr>
            <a:r>
              <a:rPr lang="en-US" dirty="0">
                <a:solidFill>
                  <a:srgbClr val="FBAC1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R</a:t>
            </a:r>
          </a:p>
          <a:p>
            <a:pPr>
              <a:defRPr/>
            </a:pPr>
            <a:r>
              <a:rPr lang="en-US" dirty="0">
                <a:solidFill>
                  <a:srgbClr val="FBAC1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</a:t>
            </a:r>
          </a:p>
          <a:p>
            <a:pPr>
              <a:defRPr/>
            </a:pPr>
            <a:r>
              <a:rPr lang="en-US" dirty="0">
                <a:solidFill>
                  <a:srgbClr val="FBAC1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I</a:t>
            </a:r>
          </a:p>
          <a:p>
            <a:pPr>
              <a:defRPr/>
            </a:pPr>
            <a:r>
              <a:rPr lang="en-US" dirty="0">
                <a:solidFill>
                  <a:srgbClr val="FBAC1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N</a:t>
            </a:r>
          </a:p>
          <a:p>
            <a:pPr>
              <a:defRPr/>
            </a:pPr>
            <a:r>
              <a:rPr lang="en-US" dirty="0">
                <a:solidFill>
                  <a:srgbClr val="FBAC1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</a:t>
            </a:r>
          </a:p>
          <a:p>
            <a:pPr>
              <a:defRPr/>
            </a:pPr>
            <a:r>
              <a:rPr lang="en-US" dirty="0">
                <a:solidFill>
                  <a:srgbClr val="FBAC1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T</a:t>
            </a:r>
          </a:p>
          <a:p>
            <a:pPr>
              <a:defRPr/>
            </a:pPr>
            <a:r>
              <a:rPr lang="en-US" dirty="0">
                <a:solidFill>
                  <a:srgbClr val="FBAC1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I</a:t>
            </a:r>
          </a:p>
          <a:p>
            <a:pPr>
              <a:defRPr/>
            </a:pPr>
            <a:r>
              <a:rPr lang="en-US" dirty="0">
                <a:solidFill>
                  <a:srgbClr val="FBAC1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O</a:t>
            </a:r>
          </a:p>
          <a:p>
            <a:pPr>
              <a:defRPr/>
            </a:pPr>
            <a:r>
              <a:rPr lang="en-US" dirty="0">
                <a:solidFill>
                  <a:srgbClr val="FBAC1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0"/>
            <a:ext cx="396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5902727" y="4191000"/>
            <a:ext cx="1019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BAC18"/>
                </a:solidFill>
                <a:latin typeface="Calibri" panose="020F0502020204030204" pitchFamily="34" charset="0"/>
              </a:rPr>
              <a:t>radicle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5160153" y="228600"/>
            <a:ext cx="1546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BAC18"/>
                </a:solidFill>
                <a:latin typeface="Calibri" panose="020F0502020204030204" pitchFamily="34" charset="0"/>
              </a:rPr>
              <a:t>cotyledons</a:t>
            </a: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2309332" y="898525"/>
            <a:ext cx="1405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BAC18"/>
                </a:solidFill>
                <a:latin typeface="Calibri" panose="020F0502020204030204" pitchFamily="34" charset="0"/>
              </a:rPr>
              <a:t>hypocotyl</a:t>
            </a:r>
          </a:p>
        </p:txBody>
      </p:sp>
      <p:sp>
        <p:nvSpPr>
          <p:cNvPr id="57351" name="AutoShape 8"/>
          <p:cNvSpPr>
            <a:spLocks noChangeArrowheads="1"/>
          </p:cNvSpPr>
          <p:nvPr/>
        </p:nvSpPr>
        <p:spPr bwMode="auto">
          <a:xfrm>
            <a:off x="5334000" y="42672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BAC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BAC18"/>
              </a:solidFill>
              <a:latin typeface="Calibri" panose="020F0502020204030204" pitchFamily="34" charset="0"/>
            </a:endParaRPr>
          </a:p>
        </p:txBody>
      </p:sp>
      <p:sp>
        <p:nvSpPr>
          <p:cNvPr id="57353" name="AutoShape 10"/>
          <p:cNvSpPr>
            <a:spLocks noChangeArrowheads="1"/>
          </p:cNvSpPr>
          <p:nvPr/>
        </p:nvSpPr>
        <p:spPr bwMode="auto">
          <a:xfrm rot="-7437310">
            <a:off x="2895600" y="14478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BAC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BAC18"/>
              </a:solidFill>
              <a:latin typeface="Calibri" panose="020F0502020204030204" pitchFamily="34" charset="0"/>
            </a:endParaRPr>
          </a:p>
        </p:txBody>
      </p:sp>
      <p:sp>
        <p:nvSpPr>
          <p:cNvPr id="57354" name="Text Box 11"/>
          <p:cNvSpPr txBox="1">
            <a:spLocks noChangeArrowheads="1"/>
          </p:cNvSpPr>
          <p:nvPr/>
        </p:nvSpPr>
        <p:spPr bwMode="auto">
          <a:xfrm>
            <a:off x="5691766" y="2286000"/>
            <a:ext cx="16530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BAC18"/>
                </a:solidFill>
                <a:latin typeface="Calibri" panose="020F0502020204030204" pitchFamily="34" charset="0"/>
              </a:rPr>
              <a:t>epicotyl</a:t>
            </a:r>
          </a:p>
          <a:p>
            <a:r>
              <a:rPr lang="en-US" dirty="0">
                <a:solidFill>
                  <a:srgbClr val="FBAC18"/>
                </a:solidFill>
                <a:latin typeface="Calibri" panose="020F0502020204030204" pitchFamily="34" charset="0"/>
              </a:rPr>
              <a:t>(not visible)</a:t>
            </a:r>
          </a:p>
        </p:txBody>
      </p:sp>
      <p:sp>
        <p:nvSpPr>
          <p:cNvPr id="57355" name="Line 12"/>
          <p:cNvSpPr>
            <a:spLocks noChangeShapeType="1"/>
          </p:cNvSpPr>
          <p:nvPr/>
        </p:nvSpPr>
        <p:spPr bwMode="auto">
          <a:xfrm flipH="1" flipV="1">
            <a:off x="5029200" y="2133600"/>
            <a:ext cx="609600" cy="457200"/>
          </a:xfrm>
          <a:prstGeom prst="line">
            <a:avLst/>
          </a:prstGeom>
          <a:noFill/>
          <a:ln w="38100">
            <a:solidFill>
              <a:srgbClr val="FBAC18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7356" name="Text Box 13"/>
          <p:cNvSpPr txBox="1">
            <a:spLocks noChangeArrowheads="1"/>
          </p:cNvSpPr>
          <p:nvPr/>
        </p:nvSpPr>
        <p:spPr bwMode="auto">
          <a:xfrm>
            <a:off x="3497717" y="6156325"/>
            <a:ext cx="2158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BAC18"/>
                </a:solidFill>
                <a:latin typeface="Calibri" panose="020F0502020204030204" pitchFamily="34" charset="0"/>
              </a:rPr>
              <a:t>Eudicot embryo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7A3FFF80-C1EE-8F49-9697-29654D243E9F}"/>
              </a:ext>
            </a:extLst>
          </p:cNvPr>
          <p:cNvSpPr/>
          <p:nvPr/>
        </p:nvSpPr>
        <p:spPr bwMode="auto">
          <a:xfrm>
            <a:off x="5434894" y="1157568"/>
            <a:ext cx="324206" cy="870899"/>
          </a:xfrm>
          <a:custGeom>
            <a:avLst/>
            <a:gdLst>
              <a:gd name="connsiteX0" fmla="*/ 65315 w 324206"/>
              <a:gd name="connsiteY0" fmla="*/ 42 h 870899"/>
              <a:gd name="connsiteX1" fmla="*/ 32658 w 324206"/>
              <a:gd name="connsiteY1" fmla="*/ 76242 h 870899"/>
              <a:gd name="connsiteX2" fmla="*/ 54429 w 324206"/>
              <a:gd name="connsiteY2" fmla="*/ 163328 h 870899"/>
              <a:gd name="connsiteX3" fmla="*/ 65315 w 324206"/>
              <a:gd name="connsiteY3" fmla="*/ 228642 h 870899"/>
              <a:gd name="connsiteX4" fmla="*/ 76200 w 324206"/>
              <a:gd name="connsiteY4" fmla="*/ 272185 h 870899"/>
              <a:gd name="connsiteX5" fmla="*/ 87086 w 324206"/>
              <a:gd name="connsiteY5" fmla="*/ 326614 h 870899"/>
              <a:gd name="connsiteX6" fmla="*/ 76200 w 324206"/>
              <a:gd name="connsiteY6" fmla="*/ 522556 h 870899"/>
              <a:gd name="connsiteX7" fmla="*/ 65315 w 324206"/>
              <a:gd name="connsiteY7" fmla="*/ 555214 h 870899"/>
              <a:gd name="connsiteX8" fmla="*/ 54429 w 324206"/>
              <a:gd name="connsiteY8" fmla="*/ 642299 h 870899"/>
              <a:gd name="connsiteX9" fmla="*/ 21772 w 324206"/>
              <a:gd name="connsiteY9" fmla="*/ 740271 h 870899"/>
              <a:gd name="connsiteX10" fmla="*/ 10886 w 324206"/>
              <a:gd name="connsiteY10" fmla="*/ 772928 h 870899"/>
              <a:gd name="connsiteX11" fmla="*/ 0 w 324206"/>
              <a:gd name="connsiteY11" fmla="*/ 805585 h 870899"/>
              <a:gd name="connsiteX12" fmla="*/ 43543 w 324206"/>
              <a:gd name="connsiteY12" fmla="*/ 849128 h 870899"/>
              <a:gd name="connsiteX13" fmla="*/ 65315 w 324206"/>
              <a:gd name="connsiteY13" fmla="*/ 870899 h 870899"/>
              <a:gd name="connsiteX14" fmla="*/ 152400 w 324206"/>
              <a:gd name="connsiteY14" fmla="*/ 860014 h 870899"/>
              <a:gd name="connsiteX15" fmla="*/ 250372 w 324206"/>
              <a:gd name="connsiteY15" fmla="*/ 849128 h 870899"/>
              <a:gd name="connsiteX16" fmla="*/ 293915 w 324206"/>
              <a:gd name="connsiteY16" fmla="*/ 805585 h 870899"/>
              <a:gd name="connsiteX17" fmla="*/ 304800 w 324206"/>
              <a:gd name="connsiteY17" fmla="*/ 457242 h 870899"/>
              <a:gd name="connsiteX18" fmla="*/ 272143 w 324206"/>
              <a:gd name="connsiteY18" fmla="*/ 228642 h 870899"/>
              <a:gd name="connsiteX19" fmla="*/ 261258 w 324206"/>
              <a:gd name="connsiteY19" fmla="*/ 195985 h 870899"/>
              <a:gd name="connsiteX20" fmla="*/ 217715 w 324206"/>
              <a:gd name="connsiteY20" fmla="*/ 152442 h 870899"/>
              <a:gd name="connsiteX21" fmla="*/ 174172 w 324206"/>
              <a:gd name="connsiteY21" fmla="*/ 87128 h 870899"/>
              <a:gd name="connsiteX22" fmla="*/ 152400 w 324206"/>
              <a:gd name="connsiteY22" fmla="*/ 65356 h 870899"/>
              <a:gd name="connsiteX23" fmla="*/ 65315 w 324206"/>
              <a:gd name="connsiteY23" fmla="*/ 42 h 87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4206" h="870899">
                <a:moveTo>
                  <a:pt x="65315" y="42"/>
                </a:moveTo>
                <a:cubicBezTo>
                  <a:pt x="45358" y="1856"/>
                  <a:pt x="34496" y="48669"/>
                  <a:pt x="32658" y="76242"/>
                </a:cubicBezTo>
                <a:cubicBezTo>
                  <a:pt x="30668" y="106098"/>
                  <a:pt x="49510" y="133813"/>
                  <a:pt x="54429" y="163328"/>
                </a:cubicBezTo>
                <a:cubicBezTo>
                  <a:pt x="58058" y="185099"/>
                  <a:pt x="60986" y="206999"/>
                  <a:pt x="65315" y="228642"/>
                </a:cubicBezTo>
                <a:cubicBezTo>
                  <a:pt x="68249" y="243312"/>
                  <a:pt x="72955" y="257580"/>
                  <a:pt x="76200" y="272185"/>
                </a:cubicBezTo>
                <a:cubicBezTo>
                  <a:pt x="80214" y="290247"/>
                  <a:pt x="83457" y="308471"/>
                  <a:pt x="87086" y="326614"/>
                </a:cubicBezTo>
                <a:cubicBezTo>
                  <a:pt x="83457" y="391928"/>
                  <a:pt x="82402" y="457436"/>
                  <a:pt x="76200" y="522556"/>
                </a:cubicBezTo>
                <a:cubicBezTo>
                  <a:pt x="75112" y="533979"/>
                  <a:pt x="67368" y="543924"/>
                  <a:pt x="65315" y="555214"/>
                </a:cubicBezTo>
                <a:cubicBezTo>
                  <a:pt x="60082" y="583996"/>
                  <a:pt x="60559" y="613694"/>
                  <a:pt x="54429" y="642299"/>
                </a:cubicBezTo>
                <a:cubicBezTo>
                  <a:pt x="54426" y="642312"/>
                  <a:pt x="27217" y="723936"/>
                  <a:pt x="21772" y="740271"/>
                </a:cubicBezTo>
                <a:lnTo>
                  <a:pt x="10886" y="772928"/>
                </a:lnTo>
                <a:lnTo>
                  <a:pt x="0" y="805585"/>
                </a:lnTo>
                <a:lnTo>
                  <a:pt x="43543" y="849128"/>
                </a:lnTo>
                <a:lnTo>
                  <a:pt x="65315" y="870899"/>
                </a:lnTo>
                <a:lnTo>
                  <a:pt x="152400" y="860014"/>
                </a:lnTo>
                <a:cubicBezTo>
                  <a:pt x="185033" y="856175"/>
                  <a:pt x="219704" y="860923"/>
                  <a:pt x="250372" y="849128"/>
                </a:cubicBezTo>
                <a:cubicBezTo>
                  <a:pt x="269530" y="841759"/>
                  <a:pt x="293915" y="805585"/>
                  <a:pt x="293915" y="805585"/>
                </a:cubicBezTo>
                <a:cubicBezTo>
                  <a:pt x="344872" y="652711"/>
                  <a:pt x="319322" y="754942"/>
                  <a:pt x="304800" y="457242"/>
                </a:cubicBezTo>
                <a:cubicBezTo>
                  <a:pt x="296288" y="282748"/>
                  <a:pt x="309525" y="340788"/>
                  <a:pt x="272143" y="228642"/>
                </a:cubicBezTo>
                <a:cubicBezTo>
                  <a:pt x="268514" y="217756"/>
                  <a:pt x="269372" y="204099"/>
                  <a:pt x="261258" y="195985"/>
                </a:cubicBezTo>
                <a:cubicBezTo>
                  <a:pt x="246744" y="181471"/>
                  <a:pt x="229101" y="169521"/>
                  <a:pt x="217715" y="152442"/>
                </a:cubicBezTo>
                <a:cubicBezTo>
                  <a:pt x="203201" y="130671"/>
                  <a:pt x="192674" y="105630"/>
                  <a:pt x="174172" y="87128"/>
                </a:cubicBezTo>
                <a:cubicBezTo>
                  <a:pt x="166915" y="79871"/>
                  <a:pt x="161580" y="69946"/>
                  <a:pt x="152400" y="65356"/>
                </a:cubicBezTo>
                <a:cubicBezTo>
                  <a:pt x="131874" y="55093"/>
                  <a:pt x="85272" y="-1772"/>
                  <a:pt x="65315" y="42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7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24F673F1-698B-8B4B-80F1-576C7577CA39}"/>
              </a:ext>
            </a:extLst>
          </p:cNvPr>
          <p:cNvSpPr>
            <a:spLocks noChangeArrowheads="1"/>
          </p:cNvSpPr>
          <p:nvPr/>
        </p:nvSpPr>
        <p:spPr bwMode="auto">
          <a:xfrm rot="-2602251">
            <a:off x="5418795" y="799717"/>
            <a:ext cx="673386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BAC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BAC1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2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3554412" y="609600"/>
            <a:ext cx="2035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</a:rPr>
              <a:t>Fruits</a:t>
            </a: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982" y="1600200"/>
            <a:ext cx="7866218" cy="4902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8" descr="38_09aSeedGermin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95288"/>
            <a:ext cx="8548687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138488" y="358775"/>
            <a:ext cx="2141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</a:rPr>
              <a:t>Foliage leaves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900488" y="911225"/>
            <a:ext cx="15541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</a:rPr>
              <a:t>Cotyledon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590800" y="2293938"/>
            <a:ext cx="1554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</a:rPr>
              <a:t>Cotyledon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525588" y="4846638"/>
            <a:ext cx="11318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</a:rPr>
              <a:t>Radicle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957388" y="5291138"/>
            <a:ext cx="15541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</a:rPr>
              <a:t>Seed coat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835650" y="2373313"/>
            <a:ext cx="1554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</a:rPr>
              <a:t>Cotyledon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36550" y="5940425"/>
            <a:ext cx="37846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</a:rPr>
              <a:t>Seed germination in the common garden bean, a </a:t>
            </a:r>
            <a:r>
              <a:rPr lang="en-US" dirty="0" err="1">
                <a:latin typeface="Calibri" panose="020F0502020204030204" pitchFamily="34" charset="0"/>
              </a:rPr>
              <a:t>eudicot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3808" name="Line 44"/>
          <p:cNvSpPr>
            <a:spLocks noChangeShapeType="1"/>
          </p:cNvSpPr>
          <p:nvPr/>
        </p:nvSpPr>
        <p:spPr bwMode="auto">
          <a:xfrm>
            <a:off x="5241925" y="504825"/>
            <a:ext cx="1350963" cy="14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3810" name="Line 46"/>
          <p:cNvSpPr>
            <a:spLocks noChangeShapeType="1"/>
          </p:cNvSpPr>
          <p:nvPr/>
        </p:nvSpPr>
        <p:spPr bwMode="auto">
          <a:xfrm>
            <a:off x="4660900" y="1216025"/>
            <a:ext cx="298450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3812" name="Line 48"/>
          <p:cNvSpPr>
            <a:spLocks noChangeShapeType="1"/>
          </p:cNvSpPr>
          <p:nvPr/>
        </p:nvSpPr>
        <p:spPr bwMode="auto">
          <a:xfrm>
            <a:off x="3756025" y="2593975"/>
            <a:ext cx="269875" cy="284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3816" name="Line 52"/>
          <p:cNvSpPr>
            <a:spLocks noChangeShapeType="1"/>
          </p:cNvSpPr>
          <p:nvPr/>
        </p:nvSpPr>
        <p:spPr bwMode="auto">
          <a:xfrm>
            <a:off x="1446213" y="3998913"/>
            <a:ext cx="473075" cy="823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3817" name="Line 53"/>
          <p:cNvSpPr>
            <a:spLocks noChangeShapeType="1"/>
          </p:cNvSpPr>
          <p:nvPr/>
        </p:nvSpPr>
        <p:spPr bwMode="auto">
          <a:xfrm flipH="1">
            <a:off x="2297113" y="4268788"/>
            <a:ext cx="188912" cy="554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3818" name="Line 54"/>
          <p:cNvSpPr>
            <a:spLocks noChangeShapeType="1"/>
          </p:cNvSpPr>
          <p:nvPr/>
        </p:nvSpPr>
        <p:spPr bwMode="auto">
          <a:xfrm flipH="1">
            <a:off x="2743200" y="4457700"/>
            <a:ext cx="174625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3820" name="Line 56"/>
          <p:cNvSpPr>
            <a:spLocks noChangeShapeType="1"/>
          </p:cNvSpPr>
          <p:nvPr/>
        </p:nvSpPr>
        <p:spPr bwMode="auto">
          <a:xfrm flipH="1">
            <a:off x="6337300" y="2054225"/>
            <a:ext cx="608013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678F6A-FA02-C041-9090-9C30440A2120}"/>
              </a:ext>
            </a:extLst>
          </p:cNvPr>
          <p:cNvSpPr/>
          <p:nvPr/>
        </p:nvSpPr>
        <p:spPr bwMode="auto">
          <a:xfrm>
            <a:off x="296863" y="6326188"/>
            <a:ext cx="1228725" cy="136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5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>
            <a:extLst>
              <a:ext uri="{FF2B5EF4-FFF2-40B4-BE49-F238E27FC236}">
                <a16:creationId xmlns:a16="http://schemas.microsoft.com/office/drawing/2014/main" id="{0D022AAF-2362-B344-AB04-8C0CEA2AE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3464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extBox 4">
            <a:extLst>
              <a:ext uri="{FF2B5EF4-FFF2-40B4-BE49-F238E27FC236}">
                <a16:creationId xmlns:a16="http://schemas.microsoft.com/office/drawing/2014/main" id="{88AD192E-EC8E-B142-89BE-ACC8E9057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1676400"/>
            <a:ext cx="51803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sturdy seedling with arched body comes</a:t>
            </a:r>
          </a:p>
          <a:p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Shouldering its way and shedding earth crumbs.</a:t>
            </a:r>
          </a:p>
        </p:txBody>
      </p:sp>
      <p:sp>
        <p:nvSpPr>
          <p:cNvPr id="62467" name="TextBox 5">
            <a:extLst>
              <a:ext uri="{FF2B5EF4-FFF2-40B4-BE49-F238E27FC236}">
                <a16:creationId xmlns:a16="http://schemas.microsoft.com/office/drawing/2014/main" id="{7315EBF7-0445-A34F-B36A-1B409C46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352800"/>
            <a:ext cx="2198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-"/>
            </a:pPr>
            <a:r>
              <a:rPr lang="en-US" altLang="en-US" sz="2000" dirty="0">
                <a:latin typeface="Calibri" panose="020F0502020204030204" pitchFamily="34" charset="0"/>
              </a:rPr>
              <a:t> Robert Frost</a:t>
            </a:r>
          </a:p>
          <a:p>
            <a:r>
              <a:rPr lang="en-US" altLang="en-US" sz="2000" dirty="0">
                <a:latin typeface="Calibri" panose="020F0502020204030204" pitchFamily="34" charset="0"/>
              </a:rPr>
              <a:t>Putting in the Seed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287B87-3EB0-D24F-8515-3C14CFD07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1524000"/>
            <a:ext cx="5045075" cy="3276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E5BB5FD8-03A9-4745-8A89-0CF48BC21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82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9852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AE96-FCC3-4348-840D-F460C4D2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/>
              <a:t>Fruit 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757F05-651B-8A48-A6FA-79485219D3B6}"/>
              </a:ext>
            </a:extLst>
          </p:cNvPr>
          <p:cNvSpPr txBox="1"/>
          <p:nvPr/>
        </p:nvSpPr>
        <p:spPr>
          <a:xfrm>
            <a:off x="1295400" y="154577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Simple Fruits</a:t>
            </a:r>
          </a:p>
          <a:p>
            <a:pPr marL="515938"/>
            <a:r>
              <a:rPr lang="en-US" sz="3200" dirty="0">
                <a:latin typeface="Calibri" panose="020F0502020204030204" pitchFamily="34" charset="0"/>
              </a:rPr>
              <a:t>Fleshy</a:t>
            </a:r>
          </a:p>
          <a:p>
            <a:pPr marL="515938" indent="-515938"/>
            <a:r>
              <a:rPr lang="en-US" sz="3200" dirty="0">
                <a:latin typeface="Calibri" panose="020F0502020204030204" pitchFamily="34" charset="0"/>
              </a:rPr>
              <a:t>	Dry</a:t>
            </a:r>
          </a:p>
          <a:p>
            <a:pPr marL="515938" indent="290513"/>
            <a:r>
              <a:rPr lang="en-US" sz="3200" dirty="0">
                <a:latin typeface="Calibri" panose="020F0502020204030204" pitchFamily="34" charset="0"/>
              </a:rPr>
              <a:t>Dehiscent</a:t>
            </a:r>
          </a:p>
          <a:p>
            <a:pPr marL="515938" indent="290513"/>
            <a:r>
              <a:rPr lang="en-US" sz="3200" dirty="0">
                <a:latin typeface="Calibri" panose="020F0502020204030204" pitchFamily="34" charset="0"/>
              </a:rPr>
              <a:t>Indehiscent</a:t>
            </a:r>
          </a:p>
          <a:p>
            <a:endParaRPr lang="en-US" sz="3200" dirty="0">
              <a:latin typeface="Calibri" panose="020F0502020204030204" pitchFamily="34" charset="0"/>
            </a:endParaRPr>
          </a:p>
          <a:p>
            <a:pPr marL="9525"/>
            <a:r>
              <a:rPr lang="en-US" sz="3200" dirty="0">
                <a:latin typeface="Calibri" panose="020F0502020204030204" pitchFamily="34" charset="0"/>
              </a:rPr>
              <a:t>Accessory Fruits</a:t>
            </a:r>
          </a:p>
          <a:p>
            <a:pPr marL="63500"/>
            <a:r>
              <a:rPr lang="en-US" sz="3200" dirty="0">
                <a:latin typeface="Calibri" panose="020F0502020204030204" pitchFamily="34" charset="0"/>
              </a:rPr>
              <a:t>Aggregate Fruits</a:t>
            </a:r>
          </a:p>
          <a:p>
            <a:pPr marL="63500"/>
            <a:r>
              <a:rPr lang="en-US" sz="3200" dirty="0">
                <a:latin typeface="Calibri" panose="020F0502020204030204" pitchFamily="34" charset="0"/>
              </a:rPr>
              <a:t>Multiple Fruits</a:t>
            </a:r>
          </a:p>
        </p:txBody>
      </p:sp>
    </p:spTree>
    <p:extLst>
      <p:ext uri="{BB962C8B-B14F-4D97-AF65-F5344CB8AC3E}">
        <p14:creationId xmlns:p14="http://schemas.microsoft.com/office/powerpoint/2010/main" val="417971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b="1" dirty="0"/>
              <a:t>Simple Fruits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F59B1-48FB-1A4A-AB67-30A26336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638891" y="1153886"/>
            <a:ext cx="7866218" cy="490273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1DD152-6BC8-EC4E-B215-D71A7CC2CC3C}"/>
              </a:ext>
            </a:extLst>
          </p:cNvPr>
          <p:cNvSpPr/>
          <p:nvPr/>
        </p:nvSpPr>
        <p:spPr bwMode="auto">
          <a:xfrm>
            <a:off x="685800" y="5867400"/>
            <a:ext cx="3352800" cy="2001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287AEDE-FA19-DD46-93C9-B68D2874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668"/>
            <a:ext cx="80771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A simple fruit develops from a single ovary of a single flower.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874BEB-EFE7-1B4D-BE3F-B52E5C8CE85A}"/>
              </a:ext>
            </a:extLst>
          </p:cNvPr>
          <p:cNvSpPr txBox="1"/>
          <p:nvPr/>
        </p:nvSpPr>
        <p:spPr>
          <a:xfrm>
            <a:off x="5867400" y="5196946"/>
            <a:ext cx="2223494" cy="40011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pericarp = fruit wall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8305800" cy="32766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Fleshy fruits </a:t>
            </a:r>
            <a:br>
              <a:rPr lang="en-US" dirty="0"/>
            </a:br>
            <a:br>
              <a:rPr lang="en-US" dirty="0"/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Fleshy fruits are indehiscent (which is to say they don’t open up to release their seeds)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2057400" y="1524000"/>
            <a:ext cx="457200" cy="388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12763"/>
            <a:ext cx="5402262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06363" y="120650"/>
            <a:ext cx="8956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Berry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: the entire pericarp is soft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3557" name="Picture 1" descr="Convord-Grap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313" y="1101725"/>
            <a:ext cx="2614612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3"/>
          <p:cNvSpPr txBox="1">
            <a:spLocks noChangeArrowheads="1"/>
          </p:cNvSpPr>
          <p:nvPr/>
        </p:nvSpPr>
        <p:spPr bwMode="auto">
          <a:xfrm>
            <a:off x="6310313" y="3640138"/>
            <a:ext cx="15748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solidFill>
                  <a:srgbClr val="FFFFFF"/>
                </a:solidFill>
                <a:latin typeface="Calibri" panose="020F0502020204030204" pitchFamily="34" charset="0"/>
              </a:rPr>
              <a:t>www.ecigexpress.com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3559" name="Picture 5" descr="Kiwi-Frui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4114800"/>
            <a:ext cx="4067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6"/>
          <p:cNvSpPr txBox="1">
            <a:spLocks noChangeArrowheads="1"/>
          </p:cNvSpPr>
          <p:nvPr/>
        </p:nvSpPr>
        <p:spPr bwMode="auto">
          <a:xfrm>
            <a:off x="5514975" y="6351588"/>
            <a:ext cx="1262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Kiwifruit</a:t>
            </a:r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663575" y="3327400"/>
            <a:ext cx="11212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Tomato</a:t>
            </a: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6310313" y="1092200"/>
            <a:ext cx="1063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Grapes</a:t>
            </a:r>
          </a:p>
        </p:txBody>
      </p:sp>
      <p:pic>
        <p:nvPicPr>
          <p:cNvPr id="23563" name="Picture 7" descr="blueberry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5350" y="4114800"/>
            <a:ext cx="32385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Box 8"/>
          <p:cNvSpPr txBox="1">
            <a:spLocks noChangeArrowheads="1"/>
          </p:cNvSpPr>
          <p:nvPr/>
        </p:nvSpPr>
        <p:spPr bwMode="auto">
          <a:xfrm>
            <a:off x="941388" y="6248400"/>
            <a:ext cx="1409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Blueberry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1371600" y="1066800"/>
            <a:ext cx="6629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447800" y="1371600"/>
            <a:ext cx="6705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50813" y="-1588"/>
            <a:ext cx="8880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Drupe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: the pericarp is divided into three layers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5605" name="Picture 1" descr="peachfr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1584325"/>
            <a:ext cx="70866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2"/>
          <p:cNvSpPr txBox="1">
            <a:spLocks noChangeArrowheads="1"/>
          </p:cNvSpPr>
          <p:nvPr/>
        </p:nvSpPr>
        <p:spPr bwMode="auto">
          <a:xfrm>
            <a:off x="1028700" y="6224588"/>
            <a:ext cx="30384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Peach,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Prunus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persica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98:Templates:Blank Presentation</Template>
  <TotalTime>4242</TotalTime>
  <Words>494</Words>
  <Application>Microsoft Macintosh PowerPoint</Application>
  <PresentationFormat>On-screen Show (4:3)</PresentationFormat>
  <Paragraphs>137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Papyrus</vt:lpstr>
      <vt:lpstr>Times</vt:lpstr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Fruit Types</vt:lpstr>
      <vt:lpstr>Simple Fruits</vt:lpstr>
      <vt:lpstr>Fleshy fruits   Fleshy fruits are indehiscent (which is to say they don’t open up to release their seeds)</vt:lpstr>
      <vt:lpstr>PowerPoint Presentation</vt:lpstr>
      <vt:lpstr>PowerPoint Presentation</vt:lpstr>
      <vt:lpstr>Dry dehiscent fruits </vt:lpstr>
      <vt:lpstr>PowerPoint Presentation</vt:lpstr>
      <vt:lpstr>PowerPoint Presentation</vt:lpstr>
      <vt:lpstr>Dry indehiscent fruits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Botany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Cathy Paris</dc:creator>
  <cp:lastModifiedBy>Catherine Paris</cp:lastModifiedBy>
  <cp:revision>208</cp:revision>
  <dcterms:created xsi:type="dcterms:W3CDTF">2017-09-19T13:49:09Z</dcterms:created>
  <dcterms:modified xsi:type="dcterms:W3CDTF">2021-09-21T21:02:05Z</dcterms:modified>
</cp:coreProperties>
</file>