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16" r:id="rId3"/>
    <p:sldId id="269" r:id="rId4"/>
    <p:sldId id="258" r:id="rId5"/>
    <p:sldId id="263" r:id="rId6"/>
    <p:sldId id="259" r:id="rId7"/>
    <p:sldId id="260" r:id="rId8"/>
    <p:sldId id="268" r:id="rId9"/>
    <p:sldId id="261" r:id="rId10"/>
    <p:sldId id="272" r:id="rId11"/>
    <p:sldId id="270" r:id="rId12"/>
    <p:sldId id="275" r:id="rId13"/>
    <p:sldId id="271" r:id="rId14"/>
    <p:sldId id="273" r:id="rId15"/>
    <p:sldId id="274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94" r:id="rId26"/>
    <p:sldId id="309" r:id="rId27"/>
    <p:sldId id="285" r:id="rId28"/>
    <p:sldId id="286" r:id="rId29"/>
    <p:sldId id="287" r:id="rId30"/>
    <p:sldId id="288" r:id="rId31"/>
    <p:sldId id="290" r:id="rId32"/>
    <p:sldId id="266" r:id="rId33"/>
    <p:sldId id="291" r:id="rId34"/>
    <p:sldId id="298" r:id="rId35"/>
    <p:sldId id="292" r:id="rId36"/>
    <p:sldId id="295" r:id="rId37"/>
    <p:sldId id="293" r:id="rId38"/>
    <p:sldId id="296" r:id="rId39"/>
    <p:sldId id="297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15" r:id="rId50"/>
    <p:sldId id="308" r:id="rId51"/>
    <p:sldId id="289" r:id="rId52"/>
    <p:sldId id="310" r:id="rId53"/>
    <p:sldId id="311" r:id="rId54"/>
    <p:sldId id="312" r:id="rId55"/>
    <p:sldId id="313" r:id="rId56"/>
    <p:sldId id="31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 autoAdjust="0"/>
    <p:restoredTop sz="87455" autoAdjust="0"/>
  </p:normalViewPr>
  <p:slideViewPr>
    <p:cSldViewPr>
      <p:cViewPr varScale="1">
        <p:scale>
          <a:sx n="63" d="100"/>
          <a:sy n="63" d="100"/>
        </p:scale>
        <p:origin x="-10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80A51-6539-4B46-A8B4-19105FF7E3C1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8DFF-C9DB-4DDF-9496-EABF3433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8DFF-C9DB-4DDF-9496-EABF3433C0A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8DFF-C9DB-4DDF-9496-EABF3433C0A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8DFF-C9DB-4DDF-9496-EABF3433C0A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291C-933F-4E0C-8E20-8132513283C6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1FE24-98D6-486B-9C2C-C09D1C2C6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6553200" cy="1219199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3000" b="1" dirty="0" smtClean="0"/>
              <a:t>Using </a:t>
            </a:r>
            <a:r>
              <a:rPr lang="en-US" sz="3000" b="1" baseline="30000" dirty="0" smtClean="0"/>
              <a:t>10</a:t>
            </a:r>
            <a:r>
              <a:rPr lang="en-US" sz="3000" b="1" dirty="0" smtClean="0"/>
              <a:t>Be to constrain erosion rates of bedrock outcrops globally and in the central Appalachian Mountains</a:t>
            </a:r>
            <a:endParaRPr lang="en-US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93893"/>
            <a:ext cx="3315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 Thesis Presentation by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Eric W. </a:t>
            </a:r>
            <a:r>
              <a:rPr lang="en-US" sz="3600" b="1" dirty="0" err="1" smtClean="0">
                <a:solidFill>
                  <a:schemeClr val="bg1"/>
                </a:solidFill>
              </a:rPr>
              <a:t>Portenga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Erosion Rates in the Central Appalachian Mountains using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endParaRPr lang="en-US" dirty="0"/>
          </a:p>
        </p:txBody>
      </p:sp>
      <p:pic>
        <p:nvPicPr>
          <p:cNvPr id="5" name="Content Placeholder 4" descr="DSC033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Measure erosion rates from bedrock outcrops</a:t>
            </a:r>
          </a:p>
          <a:p>
            <a:r>
              <a:rPr lang="en-US" dirty="0" smtClean="0"/>
              <a:t>Determine factors controlling erosion </a:t>
            </a:r>
            <a:r>
              <a:rPr lang="en-US" dirty="0" smtClean="0"/>
              <a:t>rates</a:t>
            </a:r>
          </a:p>
          <a:p>
            <a:r>
              <a:rPr lang="en-US" dirty="0" smtClean="0"/>
              <a:t>Numerous basin-averaged erosion rates come from this region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History of Central Appalachian Mountains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10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Devonian </a:t>
            </a:r>
            <a:r>
              <a:rPr lang="en-US" dirty="0" smtClean="0"/>
              <a:t>sediments</a:t>
            </a:r>
          </a:p>
          <a:p>
            <a:pPr lvl="1"/>
            <a:r>
              <a:rPr lang="en-US" dirty="0" smtClean="0"/>
              <a:t>Sandstones</a:t>
            </a:r>
            <a:r>
              <a:rPr lang="en-US" dirty="0" smtClean="0"/>
              <a:t>, </a:t>
            </a:r>
            <a:r>
              <a:rPr lang="en-US" dirty="0" err="1" smtClean="0"/>
              <a:t>arenites</a:t>
            </a:r>
            <a:r>
              <a:rPr lang="en-US" dirty="0" smtClean="0"/>
              <a:t>, </a:t>
            </a:r>
            <a:r>
              <a:rPr lang="en-US" dirty="0" err="1" smtClean="0"/>
              <a:t>limestones</a:t>
            </a:r>
            <a:r>
              <a:rPr lang="en-US" dirty="0" smtClean="0"/>
              <a:t>, </a:t>
            </a:r>
            <a:r>
              <a:rPr lang="en-US" dirty="0" err="1" smtClean="0"/>
              <a:t>shales</a:t>
            </a:r>
            <a:endParaRPr lang="en-US" dirty="0" smtClean="0"/>
          </a:p>
          <a:p>
            <a:r>
              <a:rPr lang="en-US" dirty="0" smtClean="0"/>
              <a:t>Permian mountain building </a:t>
            </a:r>
            <a:r>
              <a:rPr lang="en-US" dirty="0" smtClean="0"/>
              <a:t>– </a:t>
            </a:r>
            <a:r>
              <a:rPr lang="en-US" dirty="0" smtClean="0"/>
              <a:t>Alleghenian Orogeny</a:t>
            </a:r>
          </a:p>
          <a:p>
            <a:pPr lvl="1"/>
            <a:r>
              <a:rPr lang="en-US" dirty="0" smtClean="0"/>
              <a:t>Deforms sedimentary units into plunging anticlines and synclines</a:t>
            </a:r>
          </a:p>
          <a:p>
            <a:pPr lvl="1"/>
            <a:r>
              <a:rPr lang="en-US" dirty="0" smtClean="0"/>
              <a:t>Metamorphoses </a:t>
            </a:r>
            <a:r>
              <a:rPr lang="en-US" dirty="0" err="1" smtClean="0"/>
              <a:t>siliclastic</a:t>
            </a:r>
            <a:r>
              <a:rPr lang="en-US" dirty="0" smtClean="0"/>
              <a:t> rocks into hard </a:t>
            </a:r>
            <a:r>
              <a:rPr lang="en-US" dirty="0" err="1" smtClean="0"/>
              <a:t>quartzites</a:t>
            </a:r>
            <a:endParaRPr lang="en-US" dirty="0" smtClean="0"/>
          </a:p>
          <a:p>
            <a:r>
              <a:rPr lang="en-US" dirty="0" smtClean="0"/>
              <a:t>Triassic </a:t>
            </a:r>
            <a:r>
              <a:rPr lang="en-US" dirty="0" smtClean="0"/>
              <a:t>rifting</a:t>
            </a:r>
            <a:endParaRPr lang="en-US" dirty="0" smtClean="0"/>
          </a:p>
          <a:p>
            <a:pPr lvl="1"/>
            <a:r>
              <a:rPr lang="en-US" dirty="0" smtClean="0"/>
              <a:t>Regional </a:t>
            </a:r>
            <a:r>
              <a:rPr lang="en-US" dirty="0" smtClean="0"/>
              <a:t>uplift</a:t>
            </a:r>
            <a:endParaRPr lang="en-US" dirty="0" smtClean="0"/>
          </a:p>
        </p:txBody>
      </p:sp>
      <p:pic>
        <p:nvPicPr>
          <p:cNvPr id="6" name="Content Placeholder 5" descr="DSC032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82006"/>
            <a:ext cx="4038600" cy="302895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Physiographic Provinces</a:t>
            </a:r>
            <a:endParaRPr lang="en-US" dirty="0"/>
          </a:p>
        </p:txBody>
      </p:sp>
      <p:pic>
        <p:nvPicPr>
          <p:cNvPr id="6" name="Content Placeholder 5" descr="Appalachian_Loc_Map2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762000"/>
            <a:ext cx="6019800" cy="6019800"/>
          </a:xfrm>
        </p:spPr>
      </p:pic>
      <p:grpSp>
        <p:nvGrpSpPr>
          <p:cNvPr id="25" name="Group 24"/>
          <p:cNvGrpSpPr/>
          <p:nvPr/>
        </p:nvGrpSpPr>
        <p:grpSpPr>
          <a:xfrm>
            <a:off x="1769806" y="563871"/>
            <a:ext cx="5545394" cy="5335484"/>
            <a:chOff x="1769806" y="563871"/>
            <a:chExt cx="5545394" cy="5335484"/>
          </a:xfrm>
        </p:grpSpPr>
        <p:sp>
          <p:nvSpPr>
            <p:cNvPr id="15" name="Freeform 14"/>
            <p:cNvSpPr/>
            <p:nvPr/>
          </p:nvSpPr>
          <p:spPr>
            <a:xfrm>
              <a:off x="1769806" y="943897"/>
              <a:ext cx="5545394" cy="4955458"/>
            </a:xfrm>
            <a:custGeom>
              <a:avLst/>
              <a:gdLst>
                <a:gd name="connsiteX0" fmla="*/ 0 w 5545394"/>
                <a:gd name="connsiteY0" fmla="*/ 4955458 h 4955458"/>
                <a:gd name="connsiteX1" fmla="*/ 0 w 5545394"/>
                <a:gd name="connsiteY1" fmla="*/ 4955458 h 4955458"/>
                <a:gd name="connsiteX2" fmla="*/ 88491 w 5545394"/>
                <a:gd name="connsiteY2" fmla="*/ 4866968 h 4955458"/>
                <a:gd name="connsiteX3" fmla="*/ 147484 w 5545394"/>
                <a:gd name="connsiteY3" fmla="*/ 4807974 h 4955458"/>
                <a:gd name="connsiteX4" fmla="*/ 176981 w 5545394"/>
                <a:gd name="connsiteY4" fmla="*/ 4719484 h 4955458"/>
                <a:gd name="connsiteX5" fmla="*/ 191729 w 5545394"/>
                <a:gd name="connsiteY5" fmla="*/ 4675238 h 4955458"/>
                <a:gd name="connsiteX6" fmla="*/ 235975 w 5545394"/>
                <a:gd name="connsiteY6" fmla="*/ 4645742 h 4955458"/>
                <a:gd name="connsiteX7" fmla="*/ 280220 w 5545394"/>
                <a:gd name="connsiteY7" fmla="*/ 4557251 h 4955458"/>
                <a:gd name="connsiteX8" fmla="*/ 309717 w 5545394"/>
                <a:gd name="connsiteY8" fmla="*/ 4513006 h 4955458"/>
                <a:gd name="connsiteX9" fmla="*/ 339213 w 5545394"/>
                <a:gd name="connsiteY9" fmla="*/ 4454013 h 4955458"/>
                <a:gd name="connsiteX10" fmla="*/ 353962 w 5545394"/>
                <a:gd name="connsiteY10" fmla="*/ 4409768 h 4955458"/>
                <a:gd name="connsiteX11" fmla="*/ 383459 w 5545394"/>
                <a:gd name="connsiteY11" fmla="*/ 4365522 h 4955458"/>
                <a:gd name="connsiteX12" fmla="*/ 398207 w 5545394"/>
                <a:gd name="connsiteY12" fmla="*/ 4321277 h 4955458"/>
                <a:gd name="connsiteX13" fmla="*/ 427704 w 5545394"/>
                <a:gd name="connsiteY13" fmla="*/ 4277032 h 4955458"/>
                <a:gd name="connsiteX14" fmla="*/ 471949 w 5545394"/>
                <a:gd name="connsiteY14" fmla="*/ 4114800 h 4955458"/>
                <a:gd name="connsiteX15" fmla="*/ 501446 w 5545394"/>
                <a:gd name="connsiteY15" fmla="*/ 4055806 h 4955458"/>
                <a:gd name="connsiteX16" fmla="*/ 560439 w 5545394"/>
                <a:gd name="connsiteY16" fmla="*/ 3967316 h 4955458"/>
                <a:gd name="connsiteX17" fmla="*/ 575188 w 5545394"/>
                <a:gd name="connsiteY17" fmla="*/ 3923071 h 4955458"/>
                <a:gd name="connsiteX18" fmla="*/ 604684 w 5545394"/>
                <a:gd name="connsiteY18" fmla="*/ 3878826 h 4955458"/>
                <a:gd name="connsiteX19" fmla="*/ 634181 w 5545394"/>
                <a:gd name="connsiteY19" fmla="*/ 3790335 h 4955458"/>
                <a:gd name="connsiteX20" fmla="*/ 648929 w 5545394"/>
                <a:gd name="connsiteY20" fmla="*/ 3746090 h 4955458"/>
                <a:gd name="connsiteX21" fmla="*/ 663678 w 5545394"/>
                <a:gd name="connsiteY21" fmla="*/ 3701845 h 4955458"/>
                <a:gd name="connsiteX22" fmla="*/ 678426 w 5545394"/>
                <a:gd name="connsiteY22" fmla="*/ 3642851 h 4955458"/>
                <a:gd name="connsiteX23" fmla="*/ 707923 w 5545394"/>
                <a:gd name="connsiteY23" fmla="*/ 3554361 h 4955458"/>
                <a:gd name="connsiteX24" fmla="*/ 722671 w 5545394"/>
                <a:gd name="connsiteY24" fmla="*/ 3495368 h 4955458"/>
                <a:gd name="connsiteX25" fmla="*/ 752168 w 5545394"/>
                <a:gd name="connsiteY25" fmla="*/ 3451122 h 4955458"/>
                <a:gd name="connsiteX26" fmla="*/ 884904 w 5545394"/>
                <a:gd name="connsiteY26" fmla="*/ 3333135 h 4955458"/>
                <a:gd name="connsiteX27" fmla="*/ 899652 w 5545394"/>
                <a:gd name="connsiteY27" fmla="*/ 3288890 h 4955458"/>
                <a:gd name="connsiteX28" fmla="*/ 943897 w 5545394"/>
                <a:gd name="connsiteY28" fmla="*/ 3259393 h 4955458"/>
                <a:gd name="connsiteX29" fmla="*/ 973394 w 5545394"/>
                <a:gd name="connsiteY29" fmla="*/ 3170903 h 4955458"/>
                <a:gd name="connsiteX30" fmla="*/ 1002891 w 5545394"/>
                <a:gd name="connsiteY30" fmla="*/ 3126658 h 4955458"/>
                <a:gd name="connsiteX31" fmla="*/ 1047136 w 5545394"/>
                <a:gd name="connsiteY31" fmla="*/ 2979174 h 4955458"/>
                <a:gd name="connsiteX32" fmla="*/ 1091381 w 5545394"/>
                <a:gd name="connsiteY32" fmla="*/ 2949677 h 4955458"/>
                <a:gd name="connsiteX33" fmla="*/ 1120878 w 5545394"/>
                <a:gd name="connsiteY33" fmla="*/ 2890684 h 4955458"/>
                <a:gd name="connsiteX34" fmla="*/ 1150375 w 5545394"/>
                <a:gd name="connsiteY34" fmla="*/ 2787445 h 4955458"/>
                <a:gd name="connsiteX35" fmla="*/ 1179871 w 5545394"/>
                <a:gd name="connsiteY35" fmla="*/ 2743200 h 4955458"/>
                <a:gd name="connsiteX36" fmla="*/ 1209368 w 5545394"/>
                <a:gd name="connsiteY36" fmla="*/ 2654709 h 4955458"/>
                <a:gd name="connsiteX37" fmla="*/ 1268362 w 5545394"/>
                <a:gd name="connsiteY37" fmla="*/ 2566219 h 4955458"/>
                <a:gd name="connsiteX38" fmla="*/ 1297859 w 5545394"/>
                <a:gd name="connsiteY38" fmla="*/ 2477729 h 4955458"/>
                <a:gd name="connsiteX39" fmla="*/ 1401097 w 5545394"/>
                <a:gd name="connsiteY39" fmla="*/ 2330245 h 4955458"/>
                <a:gd name="connsiteX40" fmla="*/ 1460091 w 5545394"/>
                <a:gd name="connsiteY40" fmla="*/ 2241755 h 4955458"/>
                <a:gd name="connsiteX41" fmla="*/ 1489588 w 5545394"/>
                <a:gd name="connsiteY41" fmla="*/ 2197509 h 4955458"/>
                <a:gd name="connsiteX42" fmla="*/ 1504336 w 5545394"/>
                <a:gd name="connsiteY42" fmla="*/ 2153264 h 4955458"/>
                <a:gd name="connsiteX43" fmla="*/ 1578078 w 5545394"/>
                <a:gd name="connsiteY43" fmla="*/ 2064774 h 4955458"/>
                <a:gd name="connsiteX44" fmla="*/ 1592826 w 5545394"/>
                <a:gd name="connsiteY44" fmla="*/ 2020529 h 4955458"/>
                <a:gd name="connsiteX45" fmla="*/ 1607575 w 5545394"/>
                <a:gd name="connsiteY45" fmla="*/ 1961535 h 4955458"/>
                <a:gd name="connsiteX46" fmla="*/ 1666568 w 5545394"/>
                <a:gd name="connsiteY46" fmla="*/ 1873045 h 4955458"/>
                <a:gd name="connsiteX47" fmla="*/ 1784555 w 5545394"/>
                <a:gd name="connsiteY47" fmla="*/ 1696064 h 4955458"/>
                <a:gd name="connsiteX48" fmla="*/ 1814052 w 5545394"/>
                <a:gd name="connsiteY48" fmla="*/ 1651819 h 4955458"/>
                <a:gd name="connsiteX49" fmla="*/ 1887794 w 5545394"/>
                <a:gd name="connsiteY49" fmla="*/ 1563329 h 4955458"/>
                <a:gd name="connsiteX50" fmla="*/ 1932039 w 5545394"/>
                <a:gd name="connsiteY50" fmla="*/ 1548580 h 4955458"/>
                <a:gd name="connsiteX51" fmla="*/ 2079523 w 5545394"/>
                <a:gd name="connsiteY51" fmla="*/ 1415845 h 4955458"/>
                <a:gd name="connsiteX52" fmla="*/ 2168013 w 5545394"/>
                <a:gd name="connsiteY52" fmla="*/ 1356851 h 4955458"/>
                <a:gd name="connsiteX53" fmla="*/ 2212259 w 5545394"/>
                <a:gd name="connsiteY53" fmla="*/ 1327355 h 4955458"/>
                <a:gd name="connsiteX54" fmla="*/ 2286000 w 5545394"/>
                <a:gd name="connsiteY54" fmla="*/ 1253613 h 4955458"/>
                <a:gd name="connsiteX55" fmla="*/ 2330246 w 5545394"/>
                <a:gd name="connsiteY55" fmla="*/ 1209368 h 4955458"/>
                <a:gd name="connsiteX56" fmla="*/ 2374491 w 5545394"/>
                <a:gd name="connsiteY56" fmla="*/ 1194619 h 4955458"/>
                <a:gd name="connsiteX57" fmla="*/ 2418736 w 5545394"/>
                <a:gd name="connsiteY57" fmla="*/ 1165122 h 4955458"/>
                <a:gd name="connsiteX58" fmla="*/ 2507226 w 5545394"/>
                <a:gd name="connsiteY58" fmla="*/ 1135626 h 4955458"/>
                <a:gd name="connsiteX59" fmla="*/ 2610465 w 5545394"/>
                <a:gd name="connsiteY59" fmla="*/ 1076632 h 4955458"/>
                <a:gd name="connsiteX60" fmla="*/ 2728452 w 5545394"/>
                <a:gd name="connsiteY60" fmla="*/ 1061884 h 4955458"/>
                <a:gd name="connsiteX61" fmla="*/ 2875936 w 5545394"/>
                <a:gd name="connsiteY61" fmla="*/ 1017638 h 4955458"/>
                <a:gd name="connsiteX62" fmla="*/ 2979175 w 5545394"/>
                <a:gd name="connsiteY62" fmla="*/ 973393 h 4955458"/>
                <a:gd name="connsiteX63" fmla="*/ 3156155 w 5545394"/>
                <a:gd name="connsiteY63" fmla="*/ 973393 h 4955458"/>
                <a:gd name="connsiteX64" fmla="*/ 3288891 w 5545394"/>
                <a:gd name="connsiteY64" fmla="*/ 914400 h 4955458"/>
                <a:gd name="connsiteX65" fmla="*/ 3451123 w 5545394"/>
                <a:gd name="connsiteY65" fmla="*/ 899651 h 4955458"/>
                <a:gd name="connsiteX66" fmla="*/ 3583859 w 5545394"/>
                <a:gd name="connsiteY66" fmla="*/ 855406 h 4955458"/>
                <a:gd name="connsiteX67" fmla="*/ 3628104 w 5545394"/>
                <a:gd name="connsiteY67" fmla="*/ 840658 h 4955458"/>
                <a:gd name="connsiteX68" fmla="*/ 3834581 w 5545394"/>
                <a:gd name="connsiteY68" fmla="*/ 855406 h 4955458"/>
                <a:gd name="connsiteX69" fmla="*/ 3878826 w 5545394"/>
                <a:gd name="connsiteY69" fmla="*/ 870155 h 4955458"/>
                <a:gd name="connsiteX70" fmla="*/ 3967317 w 5545394"/>
                <a:gd name="connsiteY70" fmla="*/ 884903 h 4955458"/>
                <a:gd name="connsiteX71" fmla="*/ 4218039 w 5545394"/>
                <a:gd name="connsiteY71" fmla="*/ 899651 h 4955458"/>
                <a:gd name="connsiteX72" fmla="*/ 4277033 w 5545394"/>
                <a:gd name="connsiteY72" fmla="*/ 914400 h 4955458"/>
                <a:gd name="connsiteX73" fmla="*/ 4380271 w 5545394"/>
                <a:gd name="connsiteY73" fmla="*/ 943897 h 4955458"/>
                <a:gd name="connsiteX74" fmla="*/ 4542504 w 5545394"/>
                <a:gd name="connsiteY74" fmla="*/ 929148 h 4955458"/>
                <a:gd name="connsiteX75" fmla="*/ 4704736 w 5545394"/>
                <a:gd name="connsiteY75" fmla="*/ 899651 h 4955458"/>
                <a:gd name="connsiteX76" fmla="*/ 4763729 w 5545394"/>
                <a:gd name="connsiteY76" fmla="*/ 884903 h 4955458"/>
                <a:gd name="connsiteX77" fmla="*/ 4852220 w 5545394"/>
                <a:gd name="connsiteY77" fmla="*/ 870155 h 4955458"/>
                <a:gd name="connsiteX78" fmla="*/ 4970207 w 5545394"/>
                <a:gd name="connsiteY78" fmla="*/ 840658 h 4955458"/>
                <a:gd name="connsiteX79" fmla="*/ 5058697 w 5545394"/>
                <a:gd name="connsiteY79" fmla="*/ 811161 h 4955458"/>
                <a:gd name="connsiteX80" fmla="*/ 5515897 w 5545394"/>
                <a:gd name="connsiteY80" fmla="*/ 811161 h 4955458"/>
                <a:gd name="connsiteX81" fmla="*/ 5530646 w 5545394"/>
                <a:gd name="connsiteY81" fmla="*/ 796413 h 4955458"/>
                <a:gd name="connsiteX82" fmla="*/ 5545394 w 5545394"/>
                <a:gd name="connsiteY82" fmla="*/ 0 h 4955458"/>
                <a:gd name="connsiteX83" fmla="*/ 44246 w 5545394"/>
                <a:gd name="connsiteY83" fmla="*/ 29497 h 4955458"/>
                <a:gd name="connsiteX84" fmla="*/ 0 w 5545394"/>
                <a:gd name="connsiteY84" fmla="*/ 4955458 h 4955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545394" h="4955458">
                  <a:moveTo>
                    <a:pt x="0" y="4955458"/>
                  </a:moveTo>
                  <a:lnTo>
                    <a:pt x="0" y="4955458"/>
                  </a:lnTo>
                  <a:cubicBezTo>
                    <a:pt x="29497" y="4925961"/>
                    <a:pt x="62881" y="4899896"/>
                    <a:pt x="88491" y="4866968"/>
                  </a:cubicBezTo>
                  <a:cubicBezTo>
                    <a:pt x="143552" y="4796175"/>
                    <a:pt x="53094" y="4839437"/>
                    <a:pt x="147484" y="4807974"/>
                  </a:cubicBezTo>
                  <a:lnTo>
                    <a:pt x="176981" y="4719484"/>
                  </a:lnTo>
                  <a:cubicBezTo>
                    <a:pt x="181897" y="4704735"/>
                    <a:pt x="178793" y="4683861"/>
                    <a:pt x="191729" y="4675238"/>
                  </a:cubicBezTo>
                  <a:lnTo>
                    <a:pt x="235975" y="4645742"/>
                  </a:lnTo>
                  <a:cubicBezTo>
                    <a:pt x="320511" y="4518935"/>
                    <a:pt x="219154" y="4679381"/>
                    <a:pt x="280220" y="4557251"/>
                  </a:cubicBezTo>
                  <a:cubicBezTo>
                    <a:pt x="288147" y="4541397"/>
                    <a:pt x="300923" y="4528396"/>
                    <a:pt x="309717" y="4513006"/>
                  </a:cubicBezTo>
                  <a:cubicBezTo>
                    <a:pt x="320625" y="4493917"/>
                    <a:pt x="330553" y="4474221"/>
                    <a:pt x="339213" y="4454013"/>
                  </a:cubicBezTo>
                  <a:cubicBezTo>
                    <a:pt x="345337" y="4439724"/>
                    <a:pt x="347009" y="4423673"/>
                    <a:pt x="353962" y="4409768"/>
                  </a:cubicBezTo>
                  <a:cubicBezTo>
                    <a:pt x="361889" y="4393914"/>
                    <a:pt x="373627" y="4380271"/>
                    <a:pt x="383459" y="4365522"/>
                  </a:cubicBezTo>
                  <a:cubicBezTo>
                    <a:pt x="388375" y="4350774"/>
                    <a:pt x="391255" y="4335182"/>
                    <a:pt x="398207" y="4321277"/>
                  </a:cubicBezTo>
                  <a:cubicBezTo>
                    <a:pt x="406134" y="4305423"/>
                    <a:pt x="421647" y="4293690"/>
                    <a:pt x="427704" y="4277032"/>
                  </a:cubicBezTo>
                  <a:cubicBezTo>
                    <a:pt x="445769" y="4227353"/>
                    <a:pt x="450209" y="4165525"/>
                    <a:pt x="471949" y="4114800"/>
                  </a:cubicBezTo>
                  <a:cubicBezTo>
                    <a:pt x="480610" y="4094592"/>
                    <a:pt x="490134" y="4074659"/>
                    <a:pt x="501446" y="4055806"/>
                  </a:cubicBezTo>
                  <a:cubicBezTo>
                    <a:pt x="519685" y="4025407"/>
                    <a:pt x="549228" y="4000947"/>
                    <a:pt x="560439" y="3967316"/>
                  </a:cubicBezTo>
                  <a:cubicBezTo>
                    <a:pt x="565355" y="3952568"/>
                    <a:pt x="568236" y="3936976"/>
                    <a:pt x="575188" y="3923071"/>
                  </a:cubicBezTo>
                  <a:cubicBezTo>
                    <a:pt x="583115" y="3907217"/>
                    <a:pt x="597485" y="3895023"/>
                    <a:pt x="604684" y="3878826"/>
                  </a:cubicBezTo>
                  <a:cubicBezTo>
                    <a:pt x="617312" y="3850413"/>
                    <a:pt x="624349" y="3819832"/>
                    <a:pt x="634181" y="3790335"/>
                  </a:cubicBezTo>
                  <a:lnTo>
                    <a:pt x="648929" y="3746090"/>
                  </a:lnTo>
                  <a:cubicBezTo>
                    <a:pt x="653845" y="3731342"/>
                    <a:pt x="659908" y="3716927"/>
                    <a:pt x="663678" y="3701845"/>
                  </a:cubicBezTo>
                  <a:cubicBezTo>
                    <a:pt x="668594" y="3682180"/>
                    <a:pt x="672602" y="3662266"/>
                    <a:pt x="678426" y="3642851"/>
                  </a:cubicBezTo>
                  <a:cubicBezTo>
                    <a:pt x="687360" y="3613070"/>
                    <a:pt x="700382" y="3584525"/>
                    <a:pt x="707923" y="3554361"/>
                  </a:cubicBezTo>
                  <a:cubicBezTo>
                    <a:pt x="712839" y="3534697"/>
                    <a:pt x="714686" y="3513999"/>
                    <a:pt x="722671" y="3495368"/>
                  </a:cubicBezTo>
                  <a:cubicBezTo>
                    <a:pt x="729653" y="3479076"/>
                    <a:pt x="740392" y="3464370"/>
                    <a:pt x="752168" y="3451122"/>
                  </a:cubicBezTo>
                  <a:cubicBezTo>
                    <a:pt x="825638" y="3368468"/>
                    <a:pt x="817659" y="3377966"/>
                    <a:pt x="884904" y="3333135"/>
                  </a:cubicBezTo>
                  <a:cubicBezTo>
                    <a:pt x="889820" y="3318387"/>
                    <a:pt x="889941" y="3301029"/>
                    <a:pt x="899652" y="3288890"/>
                  </a:cubicBezTo>
                  <a:cubicBezTo>
                    <a:pt x="910725" y="3275049"/>
                    <a:pt x="934503" y="3274424"/>
                    <a:pt x="943897" y="3259393"/>
                  </a:cubicBezTo>
                  <a:cubicBezTo>
                    <a:pt x="960376" y="3233027"/>
                    <a:pt x="963562" y="3200400"/>
                    <a:pt x="973394" y="3170903"/>
                  </a:cubicBezTo>
                  <a:cubicBezTo>
                    <a:pt x="978999" y="3154087"/>
                    <a:pt x="993059" y="3141406"/>
                    <a:pt x="1002891" y="3126658"/>
                  </a:cubicBezTo>
                  <a:cubicBezTo>
                    <a:pt x="1012174" y="3061674"/>
                    <a:pt x="1002421" y="3023889"/>
                    <a:pt x="1047136" y="2979174"/>
                  </a:cubicBezTo>
                  <a:cubicBezTo>
                    <a:pt x="1059670" y="2966640"/>
                    <a:pt x="1076633" y="2959509"/>
                    <a:pt x="1091381" y="2949677"/>
                  </a:cubicBezTo>
                  <a:cubicBezTo>
                    <a:pt x="1101213" y="2930013"/>
                    <a:pt x="1113158" y="2911270"/>
                    <a:pt x="1120878" y="2890684"/>
                  </a:cubicBezTo>
                  <a:cubicBezTo>
                    <a:pt x="1135060" y="2852865"/>
                    <a:pt x="1132542" y="2823112"/>
                    <a:pt x="1150375" y="2787445"/>
                  </a:cubicBezTo>
                  <a:cubicBezTo>
                    <a:pt x="1158302" y="2771591"/>
                    <a:pt x="1172672" y="2759397"/>
                    <a:pt x="1179871" y="2743200"/>
                  </a:cubicBezTo>
                  <a:cubicBezTo>
                    <a:pt x="1192499" y="2714787"/>
                    <a:pt x="1192121" y="2680579"/>
                    <a:pt x="1209368" y="2654709"/>
                  </a:cubicBezTo>
                  <a:lnTo>
                    <a:pt x="1268362" y="2566219"/>
                  </a:lnTo>
                  <a:cubicBezTo>
                    <a:pt x="1278194" y="2536722"/>
                    <a:pt x="1279204" y="2502603"/>
                    <a:pt x="1297859" y="2477729"/>
                  </a:cubicBezTo>
                  <a:cubicBezTo>
                    <a:pt x="1363377" y="2390371"/>
                    <a:pt x="1328465" y="2439192"/>
                    <a:pt x="1401097" y="2330245"/>
                  </a:cubicBezTo>
                  <a:lnTo>
                    <a:pt x="1460091" y="2241755"/>
                  </a:lnTo>
                  <a:lnTo>
                    <a:pt x="1489588" y="2197509"/>
                  </a:lnTo>
                  <a:cubicBezTo>
                    <a:pt x="1494504" y="2182761"/>
                    <a:pt x="1497384" y="2167169"/>
                    <a:pt x="1504336" y="2153264"/>
                  </a:cubicBezTo>
                  <a:cubicBezTo>
                    <a:pt x="1524869" y="2112199"/>
                    <a:pt x="1545462" y="2097390"/>
                    <a:pt x="1578078" y="2064774"/>
                  </a:cubicBezTo>
                  <a:cubicBezTo>
                    <a:pt x="1582994" y="2050026"/>
                    <a:pt x="1588555" y="2035477"/>
                    <a:pt x="1592826" y="2020529"/>
                  </a:cubicBezTo>
                  <a:cubicBezTo>
                    <a:pt x="1598395" y="2001039"/>
                    <a:pt x="1598510" y="1979665"/>
                    <a:pt x="1607575" y="1961535"/>
                  </a:cubicBezTo>
                  <a:cubicBezTo>
                    <a:pt x="1623429" y="1929827"/>
                    <a:pt x="1646904" y="1902542"/>
                    <a:pt x="1666568" y="1873045"/>
                  </a:cubicBezTo>
                  <a:lnTo>
                    <a:pt x="1784555" y="1696064"/>
                  </a:lnTo>
                  <a:lnTo>
                    <a:pt x="1814052" y="1651819"/>
                  </a:lnTo>
                  <a:cubicBezTo>
                    <a:pt x="1835817" y="1619171"/>
                    <a:pt x="1853727" y="1586041"/>
                    <a:pt x="1887794" y="1563329"/>
                  </a:cubicBezTo>
                  <a:cubicBezTo>
                    <a:pt x="1900729" y="1554705"/>
                    <a:pt x="1917291" y="1553496"/>
                    <a:pt x="1932039" y="1548580"/>
                  </a:cubicBezTo>
                  <a:cubicBezTo>
                    <a:pt x="1984041" y="1470578"/>
                    <a:pt x="1960571" y="1495147"/>
                    <a:pt x="2079523" y="1415845"/>
                  </a:cubicBezTo>
                  <a:lnTo>
                    <a:pt x="2168013" y="1356851"/>
                  </a:lnTo>
                  <a:lnTo>
                    <a:pt x="2212259" y="1327355"/>
                  </a:lnTo>
                  <a:cubicBezTo>
                    <a:pt x="2266333" y="1246240"/>
                    <a:pt x="2212260" y="1315062"/>
                    <a:pt x="2286000" y="1253613"/>
                  </a:cubicBezTo>
                  <a:cubicBezTo>
                    <a:pt x="2302023" y="1240260"/>
                    <a:pt x="2312891" y="1220938"/>
                    <a:pt x="2330246" y="1209368"/>
                  </a:cubicBezTo>
                  <a:cubicBezTo>
                    <a:pt x="2343181" y="1200745"/>
                    <a:pt x="2360586" y="1201572"/>
                    <a:pt x="2374491" y="1194619"/>
                  </a:cubicBezTo>
                  <a:cubicBezTo>
                    <a:pt x="2390345" y="1186692"/>
                    <a:pt x="2402538" y="1172321"/>
                    <a:pt x="2418736" y="1165122"/>
                  </a:cubicBezTo>
                  <a:cubicBezTo>
                    <a:pt x="2447148" y="1152494"/>
                    <a:pt x="2507226" y="1135626"/>
                    <a:pt x="2507226" y="1135626"/>
                  </a:cubicBezTo>
                  <a:cubicBezTo>
                    <a:pt x="2533558" y="1118071"/>
                    <a:pt x="2580525" y="1084117"/>
                    <a:pt x="2610465" y="1076632"/>
                  </a:cubicBezTo>
                  <a:cubicBezTo>
                    <a:pt x="2648917" y="1067019"/>
                    <a:pt x="2689123" y="1066800"/>
                    <a:pt x="2728452" y="1061884"/>
                  </a:cubicBezTo>
                  <a:cubicBezTo>
                    <a:pt x="2761429" y="1053639"/>
                    <a:pt x="2854392" y="1032000"/>
                    <a:pt x="2875936" y="1017638"/>
                  </a:cubicBezTo>
                  <a:cubicBezTo>
                    <a:pt x="2937047" y="976898"/>
                    <a:pt x="2902985" y="992441"/>
                    <a:pt x="2979175" y="973393"/>
                  </a:cubicBezTo>
                  <a:cubicBezTo>
                    <a:pt x="3053332" y="998113"/>
                    <a:pt x="3043249" y="1001619"/>
                    <a:pt x="3156155" y="973393"/>
                  </a:cubicBezTo>
                  <a:cubicBezTo>
                    <a:pt x="3318426" y="932825"/>
                    <a:pt x="3021931" y="938670"/>
                    <a:pt x="3288891" y="914400"/>
                  </a:cubicBezTo>
                  <a:lnTo>
                    <a:pt x="3451123" y="899651"/>
                  </a:lnTo>
                  <a:lnTo>
                    <a:pt x="3583859" y="855406"/>
                  </a:lnTo>
                  <a:lnTo>
                    <a:pt x="3628104" y="840658"/>
                  </a:lnTo>
                  <a:cubicBezTo>
                    <a:pt x="3696930" y="845574"/>
                    <a:pt x="3766053" y="847344"/>
                    <a:pt x="3834581" y="855406"/>
                  </a:cubicBezTo>
                  <a:cubicBezTo>
                    <a:pt x="3850021" y="857222"/>
                    <a:pt x="3863650" y="866783"/>
                    <a:pt x="3878826" y="870155"/>
                  </a:cubicBezTo>
                  <a:cubicBezTo>
                    <a:pt x="3908018" y="876642"/>
                    <a:pt x="3937526" y="882313"/>
                    <a:pt x="3967317" y="884903"/>
                  </a:cubicBezTo>
                  <a:cubicBezTo>
                    <a:pt x="4050721" y="892155"/>
                    <a:pt x="4134465" y="894735"/>
                    <a:pt x="4218039" y="899651"/>
                  </a:cubicBezTo>
                  <a:cubicBezTo>
                    <a:pt x="4237704" y="904567"/>
                    <a:pt x="4257543" y="908831"/>
                    <a:pt x="4277033" y="914400"/>
                  </a:cubicBezTo>
                  <a:cubicBezTo>
                    <a:pt x="4425151" y="956720"/>
                    <a:pt x="4195834" y="897786"/>
                    <a:pt x="4380271" y="943897"/>
                  </a:cubicBezTo>
                  <a:cubicBezTo>
                    <a:pt x="4434349" y="938981"/>
                    <a:pt x="4488575" y="935493"/>
                    <a:pt x="4542504" y="929148"/>
                  </a:cubicBezTo>
                  <a:cubicBezTo>
                    <a:pt x="4576537" y="925144"/>
                    <a:pt x="4668049" y="907804"/>
                    <a:pt x="4704736" y="899651"/>
                  </a:cubicBezTo>
                  <a:cubicBezTo>
                    <a:pt x="4724523" y="895254"/>
                    <a:pt x="4743853" y="888878"/>
                    <a:pt x="4763729" y="884903"/>
                  </a:cubicBezTo>
                  <a:cubicBezTo>
                    <a:pt x="4793052" y="879039"/>
                    <a:pt x="4822723" y="875071"/>
                    <a:pt x="4852220" y="870155"/>
                  </a:cubicBezTo>
                  <a:cubicBezTo>
                    <a:pt x="4986458" y="825407"/>
                    <a:pt x="4774458" y="894044"/>
                    <a:pt x="4970207" y="840658"/>
                  </a:cubicBezTo>
                  <a:cubicBezTo>
                    <a:pt x="5000204" y="832477"/>
                    <a:pt x="5058697" y="811161"/>
                    <a:pt x="5058697" y="811161"/>
                  </a:cubicBezTo>
                  <a:cubicBezTo>
                    <a:pt x="5268950" y="824301"/>
                    <a:pt x="5309324" y="836982"/>
                    <a:pt x="5515897" y="811161"/>
                  </a:cubicBezTo>
                  <a:cubicBezTo>
                    <a:pt x="5522796" y="810299"/>
                    <a:pt x="5525730" y="801329"/>
                    <a:pt x="5530646" y="796413"/>
                  </a:cubicBezTo>
                  <a:lnTo>
                    <a:pt x="5545394" y="0"/>
                  </a:lnTo>
                  <a:lnTo>
                    <a:pt x="44246" y="29497"/>
                  </a:lnTo>
                  <a:lnTo>
                    <a:pt x="0" y="4955458"/>
                  </a:lnTo>
                  <a:close/>
                </a:path>
              </a:pathLst>
            </a:cu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18582196">
              <a:off x="1345853" y="2161838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Appalachian Plateau</a:t>
              </a:r>
              <a:endParaRPr lang="en-US" sz="2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84555" y="1469980"/>
            <a:ext cx="5515897" cy="5137297"/>
            <a:chOff x="1784555" y="1469980"/>
            <a:chExt cx="5515897" cy="5137297"/>
          </a:xfrm>
        </p:grpSpPr>
        <p:sp>
          <p:nvSpPr>
            <p:cNvPr id="28" name="Freeform 27"/>
            <p:cNvSpPr/>
            <p:nvPr/>
          </p:nvSpPr>
          <p:spPr>
            <a:xfrm>
              <a:off x="1784555" y="1769806"/>
              <a:ext cx="5515897" cy="4837471"/>
            </a:xfrm>
            <a:custGeom>
              <a:avLst/>
              <a:gdLst>
                <a:gd name="connsiteX0" fmla="*/ 442451 w 5515897"/>
                <a:gd name="connsiteY0" fmla="*/ 4837471 h 4837471"/>
                <a:gd name="connsiteX1" fmla="*/ 442451 w 5515897"/>
                <a:gd name="connsiteY1" fmla="*/ 4837471 h 4837471"/>
                <a:gd name="connsiteX2" fmla="*/ 471948 w 5515897"/>
                <a:gd name="connsiteY2" fmla="*/ 4704736 h 4837471"/>
                <a:gd name="connsiteX3" fmla="*/ 486697 w 5515897"/>
                <a:gd name="connsiteY3" fmla="*/ 4660491 h 4837471"/>
                <a:gd name="connsiteX4" fmla="*/ 516193 w 5515897"/>
                <a:gd name="connsiteY4" fmla="*/ 4616246 h 4837471"/>
                <a:gd name="connsiteX5" fmla="*/ 560439 w 5515897"/>
                <a:gd name="connsiteY5" fmla="*/ 4601497 h 4837471"/>
                <a:gd name="connsiteX6" fmla="*/ 619432 w 5515897"/>
                <a:gd name="connsiteY6" fmla="*/ 4468762 h 4837471"/>
                <a:gd name="connsiteX7" fmla="*/ 634180 w 5515897"/>
                <a:gd name="connsiteY7" fmla="*/ 4409768 h 4837471"/>
                <a:gd name="connsiteX8" fmla="*/ 678426 w 5515897"/>
                <a:gd name="connsiteY8" fmla="*/ 4365523 h 4837471"/>
                <a:gd name="connsiteX9" fmla="*/ 737419 w 5515897"/>
                <a:gd name="connsiteY9" fmla="*/ 4277033 h 4837471"/>
                <a:gd name="connsiteX10" fmla="*/ 766916 w 5515897"/>
                <a:gd name="connsiteY10" fmla="*/ 4218039 h 4837471"/>
                <a:gd name="connsiteX11" fmla="*/ 811161 w 5515897"/>
                <a:gd name="connsiteY11" fmla="*/ 4188542 h 4837471"/>
                <a:gd name="connsiteX12" fmla="*/ 855406 w 5515897"/>
                <a:gd name="connsiteY12" fmla="*/ 4100052 h 4837471"/>
                <a:gd name="connsiteX13" fmla="*/ 884903 w 5515897"/>
                <a:gd name="connsiteY13" fmla="*/ 4011562 h 4837471"/>
                <a:gd name="connsiteX14" fmla="*/ 943897 w 5515897"/>
                <a:gd name="connsiteY14" fmla="*/ 3923071 h 4837471"/>
                <a:gd name="connsiteX15" fmla="*/ 973393 w 5515897"/>
                <a:gd name="connsiteY15" fmla="*/ 3878826 h 4837471"/>
                <a:gd name="connsiteX16" fmla="*/ 1017639 w 5515897"/>
                <a:gd name="connsiteY16" fmla="*/ 3746091 h 4837471"/>
                <a:gd name="connsiteX17" fmla="*/ 1032387 w 5515897"/>
                <a:gd name="connsiteY17" fmla="*/ 3701846 h 4837471"/>
                <a:gd name="connsiteX18" fmla="*/ 1120877 w 5515897"/>
                <a:gd name="connsiteY18" fmla="*/ 3569110 h 4837471"/>
                <a:gd name="connsiteX19" fmla="*/ 1150374 w 5515897"/>
                <a:gd name="connsiteY19" fmla="*/ 3524865 h 4837471"/>
                <a:gd name="connsiteX20" fmla="*/ 1224116 w 5515897"/>
                <a:gd name="connsiteY20" fmla="*/ 3421626 h 4837471"/>
                <a:gd name="connsiteX21" fmla="*/ 1297858 w 5515897"/>
                <a:gd name="connsiteY21" fmla="*/ 3274142 h 4837471"/>
                <a:gd name="connsiteX22" fmla="*/ 1327355 w 5515897"/>
                <a:gd name="connsiteY22" fmla="*/ 3229897 h 4837471"/>
                <a:gd name="connsiteX23" fmla="*/ 1401097 w 5515897"/>
                <a:gd name="connsiteY23" fmla="*/ 3111910 h 4837471"/>
                <a:gd name="connsiteX24" fmla="*/ 1445342 w 5515897"/>
                <a:gd name="connsiteY24" fmla="*/ 3023420 h 4837471"/>
                <a:gd name="connsiteX25" fmla="*/ 1533832 w 5515897"/>
                <a:gd name="connsiteY25" fmla="*/ 2964426 h 4837471"/>
                <a:gd name="connsiteX26" fmla="*/ 1578077 w 5515897"/>
                <a:gd name="connsiteY26" fmla="*/ 2920181 h 4837471"/>
                <a:gd name="connsiteX27" fmla="*/ 1592826 w 5515897"/>
                <a:gd name="connsiteY27" fmla="*/ 2875936 h 4837471"/>
                <a:gd name="connsiteX28" fmla="*/ 1681316 w 5515897"/>
                <a:gd name="connsiteY28" fmla="*/ 2831691 h 4837471"/>
                <a:gd name="connsiteX29" fmla="*/ 1769806 w 5515897"/>
                <a:gd name="connsiteY29" fmla="*/ 2757949 h 4837471"/>
                <a:gd name="connsiteX30" fmla="*/ 1873045 w 5515897"/>
                <a:gd name="connsiteY30" fmla="*/ 2728452 h 4837471"/>
                <a:gd name="connsiteX31" fmla="*/ 1917290 w 5515897"/>
                <a:gd name="connsiteY31" fmla="*/ 2698955 h 4837471"/>
                <a:gd name="connsiteX32" fmla="*/ 2005780 w 5515897"/>
                <a:gd name="connsiteY32" fmla="*/ 2654710 h 4837471"/>
                <a:gd name="connsiteX33" fmla="*/ 2079522 w 5515897"/>
                <a:gd name="connsiteY33" fmla="*/ 2566220 h 4837471"/>
                <a:gd name="connsiteX34" fmla="*/ 2123768 w 5515897"/>
                <a:gd name="connsiteY34" fmla="*/ 2536723 h 4837471"/>
                <a:gd name="connsiteX35" fmla="*/ 2197510 w 5515897"/>
                <a:gd name="connsiteY35" fmla="*/ 2403988 h 4837471"/>
                <a:gd name="connsiteX36" fmla="*/ 2241755 w 5515897"/>
                <a:gd name="connsiteY36" fmla="*/ 2315497 h 4837471"/>
                <a:gd name="connsiteX37" fmla="*/ 2271251 w 5515897"/>
                <a:gd name="connsiteY37" fmla="*/ 2227007 h 4837471"/>
                <a:gd name="connsiteX38" fmla="*/ 2315497 w 5515897"/>
                <a:gd name="connsiteY38" fmla="*/ 2138517 h 4837471"/>
                <a:gd name="connsiteX39" fmla="*/ 2344993 w 5515897"/>
                <a:gd name="connsiteY39" fmla="*/ 2094271 h 4837471"/>
                <a:gd name="connsiteX40" fmla="*/ 2389239 w 5515897"/>
                <a:gd name="connsiteY40" fmla="*/ 2005781 h 4837471"/>
                <a:gd name="connsiteX41" fmla="*/ 2448232 w 5515897"/>
                <a:gd name="connsiteY41" fmla="*/ 1873046 h 4837471"/>
                <a:gd name="connsiteX42" fmla="*/ 2462980 w 5515897"/>
                <a:gd name="connsiteY42" fmla="*/ 1828800 h 4837471"/>
                <a:gd name="connsiteX43" fmla="*/ 2551471 w 5515897"/>
                <a:gd name="connsiteY43" fmla="*/ 1769807 h 4837471"/>
                <a:gd name="connsiteX44" fmla="*/ 2654710 w 5515897"/>
                <a:gd name="connsiteY44" fmla="*/ 1666568 h 4837471"/>
                <a:gd name="connsiteX45" fmla="*/ 2669458 w 5515897"/>
                <a:gd name="connsiteY45" fmla="*/ 1622323 h 4837471"/>
                <a:gd name="connsiteX46" fmla="*/ 2757948 w 5515897"/>
                <a:gd name="connsiteY46" fmla="*/ 1578078 h 4837471"/>
                <a:gd name="connsiteX47" fmla="*/ 2846439 w 5515897"/>
                <a:gd name="connsiteY47" fmla="*/ 1533833 h 4837471"/>
                <a:gd name="connsiteX48" fmla="*/ 2934929 w 5515897"/>
                <a:gd name="connsiteY48" fmla="*/ 1474839 h 4837471"/>
                <a:gd name="connsiteX49" fmla="*/ 3023419 w 5515897"/>
                <a:gd name="connsiteY49" fmla="*/ 1445342 h 4837471"/>
                <a:gd name="connsiteX50" fmla="*/ 3067664 w 5515897"/>
                <a:gd name="connsiteY50" fmla="*/ 1430594 h 4837471"/>
                <a:gd name="connsiteX51" fmla="*/ 3126658 w 5515897"/>
                <a:gd name="connsiteY51" fmla="*/ 1415846 h 4837471"/>
                <a:gd name="connsiteX52" fmla="*/ 3170903 w 5515897"/>
                <a:gd name="connsiteY52" fmla="*/ 1401097 h 4837471"/>
                <a:gd name="connsiteX53" fmla="*/ 3362632 w 5515897"/>
                <a:gd name="connsiteY53" fmla="*/ 1371600 h 4837471"/>
                <a:gd name="connsiteX54" fmla="*/ 3480619 w 5515897"/>
                <a:gd name="connsiteY54" fmla="*/ 1342104 h 4837471"/>
                <a:gd name="connsiteX55" fmla="*/ 3687097 w 5515897"/>
                <a:gd name="connsiteY55" fmla="*/ 1312607 h 4837471"/>
                <a:gd name="connsiteX56" fmla="*/ 3908322 w 5515897"/>
                <a:gd name="connsiteY56" fmla="*/ 1283110 h 4837471"/>
                <a:gd name="connsiteX57" fmla="*/ 3996813 w 5515897"/>
                <a:gd name="connsiteY57" fmla="*/ 1253613 h 4837471"/>
                <a:gd name="connsiteX58" fmla="*/ 4070555 w 5515897"/>
                <a:gd name="connsiteY58" fmla="*/ 1238865 h 4837471"/>
                <a:gd name="connsiteX59" fmla="*/ 4159045 w 5515897"/>
                <a:gd name="connsiteY59" fmla="*/ 1165123 h 4837471"/>
                <a:gd name="connsiteX60" fmla="*/ 4424516 w 5515897"/>
                <a:gd name="connsiteY60" fmla="*/ 1120878 h 4837471"/>
                <a:gd name="connsiteX61" fmla="*/ 4748980 w 5515897"/>
                <a:gd name="connsiteY61" fmla="*/ 1106129 h 4837471"/>
                <a:gd name="connsiteX62" fmla="*/ 4925961 w 5515897"/>
                <a:gd name="connsiteY62" fmla="*/ 1120878 h 4837471"/>
                <a:gd name="connsiteX63" fmla="*/ 5220929 w 5515897"/>
                <a:gd name="connsiteY63" fmla="*/ 1076633 h 4837471"/>
                <a:gd name="connsiteX64" fmla="*/ 5265174 w 5515897"/>
                <a:gd name="connsiteY64" fmla="*/ 1061884 h 4837471"/>
                <a:gd name="connsiteX65" fmla="*/ 5442155 w 5515897"/>
                <a:gd name="connsiteY65" fmla="*/ 1047136 h 4837471"/>
                <a:gd name="connsiteX66" fmla="*/ 5501148 w 5515897"/>
                <a:gd name="connsiteY66" fmla="*/ 1032388 h 4837471"/>
                <a:gd name="connsiteX67" fmla="*/ 5515897 w 5515897"/>
                <a:gd name="connsiteY67" fmla="*/ 14749 h 4837471"/>
                <a:gd name="connsiteX68" fmla="*/ 5383161 w 5515897"/>
                <a:gd name="connsiteY68" fmla="*/ 0 h 4837471"/>
                <a:gd name="connsiteX69" fmla="*/ 5058697 w 5515897"/>
                <a:gd name="connsiteY69" fmla="*/ 29497 h 4837471"/>
                <a:gd name="connsiteX70" fmla="*/ 4748980 w 5515897"/>
                <a:gd name="connsiteY70" fmla="*/ 73742 h 4837471"/>
                <a:gd name="connsiteX71" fmla="*/ 4660490 w 5515897"/>
                <a:gd name="connsiteY71" fmla="*/ 88491 h 4837471"/>
                <a:gd name="connsiteX72" fmla="*/ 4454013 w 5515897"/>
                <a:gd name="connsiteY72" fmla="*/ 117988 h 4837471"/>
                <a:gd name="connsiteX73" fmla="*/ 4262284 w 5515897"/>
                <a:gd name="connsiteY73" fmla="*/ 88491 h 4837471"/>
                <a:gd name="connsiteX74" fmla="*/ 4188542 w 5515897"/>
                <a:gd name="connsiteY74" fmla="*/ 73742 h 4837471"/>
                <a:gd name="connsiteX75" fmla="*/ 4085303 w 5515897"/>
                <a:gd name="connsiteY75" fmla="*/ 58994 h 4837471"/>
                <a:gd name="connsiteX76" fmla="*/ 3996813 w 5515897"/>
                <a:gd name="connsiteY76" fmla="*/ 44246 h 4837471"/>
                <a:gd name="connsiteX77" fmla="*/ 3775587 w 5515897"/>
                <a:gd name="connsiteY77" fmla="*/ 44246 h 4837471"/>
                <a:gd name="connsiteX78" fmla="*/ 3569110 w 5515897"/>
                <a:gd name="connsiteY78" fmla="*/ 73742 h 4837471"/>
                <a:gd name="connsiteX79" fmla="*/ 3480619 w 5515897"/>
                <a:gd name="connsiteY79" fmla="*/ 103239 h 4837471"/>
                <a:gd name="connsiteX80" fmla="*/ 3436374 w 5515897"/>
                <a:gd name="connsiteY80" fmla="*/ 117988 h 4837471"/>
                <a:gd name="connsiteX81" fmla="*/ 3333135 w 5515897"/>
                <a:gd name="connsiteY81" fmla="*/ 132736 h 4837471"/>
                <a:gd name="connsiteX82" fmla="*/ 3259393 w 5515897"/>
                <a:gd name="connsiteY82" fmla="*/ 147484 h 4837471"/>
                <a:gd name="connsiteX83" fmla="*/ 3008671 w 5515897"/>
                <a:gd name="connsiteY83" fmla="*/ 162233 h 4837471"/>
                <a:gd name="connsiteX84" fmla="*/ 2831690 w 5515897"/>
                <a:gd name="connsiteY84" fmla="*/ 221226 h 4837471"/>
                <a:gd name="connsiteX85" fmla="*/ 2787445 w 5515897"/>
                <a:gd name="connsiteY85" fmla="*/ 235975 h 4837471"/>
                <a:gd name="connsiteX86" fmla="*/ 2743200 w 5515897"/>
                <a:gd name="connsiteY86" fmla="*/ 250723 h 4837471"/>
                <a:gd name="connsiteX87" fmla="*/ 2698955 w 5515897"/>
                <a:gd name="connsiteY87" fmla="*/ 235975 h 4837471"/>
                <a:gd name="connsiteX88" fmla="*/ 2610464 w 5515897"/>
                <a:gd name="connsiteY88" fmla="*/ 265471 h 4837471"/>
                <a:gd name="connsiteX89" fmla="*/ 2492477 w 5515897"/>
                <a:gd name="connsiteY89" fmla="*/ 294968 h 4837471"/>
                <a:gd name="connsiteX90" fmla="*/ 2359742 w 5515897"/>
                <a:gd name="connsiteY90" fmla="*/ 368710 h 4837471"/>
                <a:gd name="connsiteX91" fmla="*/ 2271251 w 5515897"/>
                <a:gd name="connsiteY91" fmla="*/ 412955 h 4837471"/>
                <a:gd name="connsiteX92" fmla="*/ 2182761 w 5515897"/>
                <a:gd name="connsiteY92" fmla="*/ 486697 h 4837471"/>
                <a:gd name="connsiteX93" fmla="*/ 2138516 w 5515897"/>
                <a:gd name="connsiteY93" fmla="*/ 516194 h 4837471"/>
                <a:gd name="connsiteX94" fmla="*/ 2079522 w 5515897"/>
                <a:gd name="connsiteY94" fmla="*/ 604684 h 4837471"/>
                <a:gd name="connsiteX95" fmla="*/ 1991032 w 5515897"/>
                <a:gd name="connsiteY95" fmla="*/ 663678 h 4837471"/>
                <a:gd name="connsiteX96" fmla="*/ 1887793 w 5515897"/>
                <a:gd name="connsiteY96" fmla="*/ 766917 h 4837471"/>
                <a:gd name="connsiteX97" fmla="*/ 1799303 w 5515897"/>
                <a:gd name="connsiteY97" fmla="*/ 825910 h 4837471"/>
                <a:gd name="connsiteX98" fmla="*/ 1769806 w 5515897"/>
                <a:gd name="connsiteY98" fmla="*/ 914400 h 4837471"/>
                <a:gd name="connsiteX99" fmla="*/ 1710813 w 5515897"/>
                <a:gd name="connsiteY99" fmla="*/ 1002891 h 4837471"/>
                <a:gd name="connsiteX100" fmla="*/ 1666568 w 5515897"/>
                <a:gd name="connsiteY100" fmla="*/ 1135626 h 4837471"/>
                <a:gd name="connsiteX101" fmla="*/ 1651819 w 5515897"/>
                <a:gd name="connsiteY101" fmla="*/ 1179871 h 4837471"/>
                <a:gd name="connsiteX102" fmla="*/ 1592826 w 5515897"/>
                <a:gd name="connsiteY102" fmla="*/ 1268362 h 4837471"/>
                <a:gd name="connsiteX103" fmla="*/ 1548580 w 5515897"/>
                <a:gd name="connsiteY103" fmla="*/ 1356852 h 4837471"/>
                <a:gd name="connsiteX104" fmla="*/ 1489587 w 5515897"/>
                <a:gd name="connsiteY104" fmla="*/ 1533833 h 4837471"/>
                <a:gd name="connsiteX105" fmla="*/ 1474839 w 5515897"/>
                <a:gd name="connsiteY105" fmla="*/ 1578078 h 4837471"/>
                <a:gd name="connsiteX106" fmla="*/ 1430593 w 5515897"/>
                <a:gd name="connsiteY106" fmla="*/ 1622323 h 4837471"/>
                <a:gd name="connsiteX107" fmla="*/ 1342103 w 5515897"/>
                <a:gd name="connsiteY107" fmla="*/ 1769807 h 4837471"/>
                <a:gd name="connsiteX108" fmla="*/ 1312606 w 5515897"/>
                <a:gd name="connsiteY108" fmla="*/ 1858297 h 4837471"/>
                <a:gd name="connsiteX109" fmla="*/ 1253613 w 5515897"/>
                <a:gd name="connsiteY109" fmla="*/ 1946788 h 4837471"/>
                <a:gd name="connsiteX110" fmla="*/ 1194619 w 5515897"/>
                <a:gd name="connsiteY110" fmla="*/ 2079523 h 4837471"/>
                <a:gd name="connsiteX111" fmla="*/ 1179871 w 5515897"/>
                <a:gd name="connsiteY111" fmla="*/ 2123768 h 4837471"/>
                <a:gd name="connsiteX112" fmla="*/ 1120877 w 5515897"/>
                <a:gd name="connsiteY112" fmla="*/ 2212259 h 4837471"/>
                <a:gd name="connsiteX113" fmla="*/ 1061884 w 5515897"/>
                <a:gd name="connsiteY113" fmla="*/ 2286000 h 4837471"/>
                <a:gd name="connsiteX114" fmla="*/ 1032387 w 5515897"/>
                <a:gd name="connsiteY114" fmla="*/ 2374491 h 4837471"/>
                <a:gd name="connsiteX115" fmla="*/ 988142 w 5515897"/>
                <a:gd name="connsiteY115" fmla="*/ 2418736 h 4837471"/>
                <a:gd name="connsiteX116" fmla="*/ 929148 w 5515897"/>
                <a:gd name="connsiteY116" fmla="*/ 2507226 h 4837471"/>
                <a:gd name="connsiteX117" fmla="*/ 870155 w 5515897"/>
                <a:gd name="connsiteY117" fmla="*/ 2595717 h 4837471"/>
                <a:gd name="connsiteX118" fmla="*/ 855406 w 5515897"/>
                <a:gd name="connsiteY118" fmla="*/ 2639962 h 4837471"/>
                <a:gd name="connsiteX119" fmla="*/ 825910 w 5515897"/>
                <a:gd name="connsiteY119" fmla="*/ 2698955 h 4837471"/>
                <a:gd name="connsiteX120" fmla="*/ 781664 w 5515897"/>
                <a:gd name="connsiteY120" fmla="*/ 2743200 h 4837471"/>
                <a:gd name="connsiteX121" fmla="*/ 766916 w 5515897"/>
                <a:gd name="connsiteY121" fmla="*/ 2787446 h 4837471"/>
                <a:gd name="connsiteX122" fmla="*/ 722671 w 5515897"/>
                <a:gd name="connsiteY122" fmla="*/ 2816942 h 4837471"/>
                <a:gd name="connsiteX123" fmla="*/ 693174 w 5515897"/>
                <a:gd name="connsiteY123" fmla="*/ 2861188 h 4837471"/>
                <a:gd name="connsiteX124" fmla="*/ 678426 w 5515897"/>
                <a:gd name="connsiteY124" fmla="*/ 2934929 h 4837471"/>
                <a:gd name="connsiteX125" fmla="*/ 634180 w 5515897"/>
                <a:gd name="connsiteY125" fmla="*/ 2964426 h 4837471"/>
                <a:gd name="connsiteX126" fmla="*/ 604684 w 5515897"/>
                <a:gd name="connsiteY126" fmla="*/ 3052917 h 4837471"/>
                <a:gd name="connsiteX127" fmla="*/ 589935 w 5515897"/>
                <a:gd name="connsiteY127" fmla="*/ 3097162 h 4837471"/>
                <a:gd name="connsiteX128" fmla="*/ 575187 w 5515897"/>
                <a:gd name="connsiteY128" fmla="*/ 3141407 h 4837471"/>
                <a:gd name="connsiteX129" fmla="*/ 516193 w 5515897"/>
                <a:gd name="connsiteY129" fmla="*/ 3229897 h 4837471"/>
                <a:gd name="connsiteX130" fmla="*/ 457200 w 5515897"/>
                <a:gd name="connsiteY130" fmla="*/ 3362633 h 4837471"/>
                <a:gd name="connsiteX131" fmla="*/ 427703 w 5515897"/>
                <a:gd name="connsiteY131" fmla="*/ 3465871 h 4837471"/>
                <a:gd name="connsiteX132" fmla="*/ 412955 w 5515897"/>
                <a:gd name="connsiteY132" fmla="*/ 3524865 h 4837471"/>
                <a:gd name="connsiteX133" fmla="*/ 398206 w 5515897"/>
                <a:gd name="connsiteY133" fmla="*/ 3569110 h 4837471"/>
                <a:gd name="connsiteX134" fmla="*/ 353961 w 5515897"/>
                <a:gd name="connsiteY134" fmla="*/ 3598607 h 4837471"/>
                <a:gd name="connsiteX135" fmla="*/ 309716 w 5515897"/>
                <a:gd name="connsiteY135" fmla="*/ 3687097 h 4837471"/>
                <a:gd name="connsiteX136" fmla="*/ 294968 w 5515897"/>
                <a:gd name="connsiteY136" fmla="*/ 3731342 h 4837471"/>
                <a:gd name="connsiteX137" fmla="*/ 235974 w 5515897"/>
                <a:gd name="connsiteY137" fmla="*/ 3819833 h 4837471"/>
                <a:gd name="connsiteX138" fmla="*/ 191729 w 5515897"/>
                <a:gd name="connsiteY138" fmla="*/ 3923071 h 4837471"/>
                <a:gd name="connsiteX139" fmla="*/ 176980 w 5515897"/>
                <a:gd name="connsiteY139" fmla="*/ 3967317 h 4837471"/>
                <a:gd name="connsiteX140" fmla="*/ 147484 w 5515897"/>
                <a:gd name="connsiteY140" fmla="*/ 4011562 h 4837471"/>
                <a:gd name="connsiteX141" fmla="*/ 117987 w 5515897"/>
                <a:gd name="connsiteY141" fmla="*/ 4100052 h 4837471"/>
                <a:gd name="connsiteX142" fmla="*/ 58993 w 5515897"/>
                <a:gd name="connsiteY142" fmla="*/ 4188542 h 4837471"/>
                <a:gd name="connsiteX143" fmla="*/ 0 w 5515897"/>
                <a:gd name="connsiteY143" fmla="*/ 4218039 h 4837471"/>
                <a:gd name="connsiteX144" fmla="*/ 0 w 5515897"/>
                <a:gd name="connsiteY144" fmla="*/ 4837471 h 4837471"/>
                <a:gd name="connsiteX145" fmla="*/ 442451 w 5515897"/>
                <a:gd name="connsiteY145" fmla="*/ 4837471 h 483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515897" h="4837471">
                  <a:moveTo>
                    <a:pt x="442451" y="4837471"/>
                  </a:moveTo>
                  <a:lnTo>
                    <a:pt x="442451" y="4837471"/>
                  </a:lnTo>
                  <a:cubicBezTo>
                    <a:pt x="452283" y="4793226"/>
                    <a:pt x="460955" y="4748707"/>
                    <a:pt x="471948" y="4704736"/>
                  </a:cubicBezTo>
                  <a:cubicBezTo>
                    <a:pt x="475719" y="4689654"/>
                    <a:pt x="479745" y="4674396"/>
                    <a:pt x="486697" y="4660491"/>
                  </a:cubicBezTo>
                  <a:cubicBezTo>
                    <a:pt x="494624" y="4644637"/>
                    <a:pt x="502352" y="4627319"/>
                    <a:pt x="516193" y="4616246"/>
                  </a:cubicBezTo>
                  <a:cubicBezTo>
                    <a:pt x="528333" y="4606534"/>
                    <a:pt x="545690" y="4606413"/>
                    <a:pt x="560439" y="4601497"/>
                  </a:cubicBezTo>
                  <a:cubicBezTo>
                    <a:pt x="599176" y="4543390"/>
                    <a:pt x="598372" y="4553003"/>
                    <a:pt x="619432" y="4468762"/>
                  </a:cubicBezTo>
                  <a:cubicBezTo>
                    <a:pt x="624348" y="4449097"/>
                    <a:pt x="624123" y="4427367"/>
                    <a:pt x="634180" y="4409768"/>
                  </a:cubicBezTo>
                  <a:cubicBezTo>
                    <a:pt x="644528" y="4391659"/>
                    <a:pt x="665621" y="4381987"/>
                    <a:pt x="678426" y="4365523"/>
                  </a:cubicBezTo>
                  <a:cubicBezTo>
                    <a:pt x="700191" y="4337540"/>
                    <a:pt x="721565" y="4308741"/>
                    <a:pt x="737419" y="4277033"/>
                  </a:cubicBezTo>
                  <a:cubicBezTo>
                    <a:pt x="747251" y="4257368"/>
                    <a:pt x="752841" y="4234929"/>
                    <a:pt x="766916" y="4218039"/>
                  </a:cubicBezTo>
                  <a:cubicBezTo>
                    <a:pt x="778263" y="4204422"/>
                    <a:pt x="796413" y="4198374"/>
                    <a:pt x="811161" y="4188542"/>
                  </a:cubicBezTo>
                  <a:cubicBezTo>
                    <a:pt x="864954" y="4027169"/>
                    <a:pt x="779161" y="4271605"/>
                    <a:pt x="855406" y="4100052"/>
                  </a:cubicBezTo>
                  <a:cubicBezTo>
                    <a:pt x="868034" y="4071640"/>
                    <a:pt x="867656" y="4037432"/>
                    <a:pt x="884903" y="4011562"/>
                  </a:cubicBezTo>
                  <a:lnTo>
                    <a:pt x="943897" y="3923071"/>
                  </a:lnTo>
                  <a:cubicBezTo>
                    <a:pt x="953729" y="3908323"/>
                    <a:pt x="967788" y="3895642"/>
                    <a:pt x="973393" y="3878826"/>
                  </a:cubicBezTo>
                  <a:lnTo>
                    <a:pt x="1017639" y="3746091"/>
                  </a:lnTo>
                  <a:cubicBezTo>
                    <a:pt x="1022555" y="3731343"/>
                    <a:pt x="1023764" y="3714781"/>
                    <a:pt x="1032387" y="3701846"/>
                  </a:cubicBezTo>
                  <a:lnTo>
                    <a:pt x="1120877" y="3569110"/>
                  </a:lnTo>
                  <a:cubicBezTo>
                    <a:pt x="1130709" y="3554362"/>
                    <a:pt x="1142447" y="3540719"/>
                    <a:pt x="1150374" y="3524865"/>
                  </a:cubicBezTo>
                  <a:cubicBezTo>
                    <a:pt x="1189199" y="3447216"/>
                    <a:pt x="1164325" y="3481417"/>
                    <a:pt x="1224116" y="3421626"/>
                  </a:cubicBezTo>
                  <a:cubicBezTo>
                    <a:pt x="1247462" y="3328241"/>
                    <a:pt x="1227621" y="3379498"/>
                    <a:pt x="1297858" y="3274142"/>
                  </a:cubicBezTo>
                  <a:lnTo>
                    <a:pt x="1327355" y="3229897"/>
                  </a:lnTo>
                  <a:cubicBezTo>
                    <a:pt x="1362456" y="3124591"/>
                    <a:pt x="1330981" y="3158654"/>
                    <a:pt x="1401097" y="3111910"/>
                  </a:cubicBezTo>
                  <a:cubicBezTo>
                    <a:pt x="1411617" y="3080348"/>
                    <a:pt x="1418433" y="3046966"/>
                    <a:pt x="1445342" y="3023420"/>
                  </a:cubicBezTo>
                  <a:cubicBezTo>
                    <a:pt x="1472021" y="3000075"/>
                    <a:pt x="1508765" y="2989493"/>
                    <a:pt x="1533832" y="2964426"/>
                  </a:cubicBezTo>
                  <a:lnTo>
                    <a:pt x="1578077" y="2920181"/>
                  </a:lnTo>
                  <a:cubicBezTo>
                    <a:pt x="1582993" y="2905433"/>
                    <a:pt x="1583114" y="2888075"/>
                    <a:pt x="1592826" y="2875936"/>
                  </a:cubicBezTo>
                  <a:cubicBezTo>
                    <a:pt x="1613620" y="2849944"/>
                    <a:pt x="1652168" y="2841407"/>
                    <a:pt x="1681316" y="2831691"/>
                  </a:cubicBezTo>
                  <a:cubicBezTo>
                    <a:pt x="1713934" y="2799073"/>
                    <a:pt x="1728740" y="2778483"/>
                    <a:pt x="1769806" y="2757949"/>
                  </a:cubicBezTo>
                  <a:cubicBezTo>
                    <a:pt x="1790968" y="2747368"/>
                    <a:pt x="1854137" y="2733179"/>
                    <a:pt x="1873045" y="2728452"/>
                  </a:cubicBezTo>
                  <a:cubicBezTo>
                    <a:pt x="1887793" y="2718620"/>
                    <a:pt x="1901436" y="2706882"/>
                    <a:pt x="1917290" y="2698955"/>
                  </a:cubicBezTo>
                  <a:cubicBezTo>
                    <a:pt x="2039412" y="2637894"/>
                    <a:pt x="1878980" y="2739245"/>
                    <a:pt x="2005780" y="2654710"/>
                  </a:cubicBezTo>
                  <a:cubicBezTo>
                    <a:pt x="2034783" y="2611206"/>
                    <a:pt x="2036939" y="2601706"/>
                    <a:pt x="2079522" y="2566220"/>
                  </a:cubicBezTo>
                  <a:cubicBezTo>
                    <a:pt x="2093139" y="2554872"/>
                    <a:pt x="2109019" y="2546555"/>
                    <a:pt x="2123768" y="2536723"/>
                  </a:cubicBezTo>
                  <a:cubicBezTo>
                    <a:pt x="2159860" y="2428446"/>
                    <a:pt x="2131278" y="2470218"/>
                    <a:pt x="2197510" y="2403988"/>
                  </a:cubicBezTo>
                  <a:cubicBezTo>
                    <a:pt x="2251293" y="2242631"/>
                    <a:pt x="2165518" y="2487030"/>
                    <a:pt x="2241755" y="2315497"/>
                  </a:cubicBezTo>
                  <a:cubicBezTo>
                    <a:pt x="2254383" y="2287085"/>
                    <a:pt x="2254004" y="2252877"/>
                    <a:pt x="2271251" y="2227007"/>
                  </a:cubicBezTo>
                  <a:cubicBezTo>
                    <a:pt x="2355776" y="2100221"/>
                    <a:pt x="2254443" y="2260626"/>
                    <a:pt x="2315497" y="2138517"/>
                  </a:cubicBezTo>
                  <a:cubicBezTo>
                    <a:pt x="2323424" y="2122663"/>
                    <a:pt x="2337066" y="2110125"/>
                    <a:pt x="2344993" y="2094271"/>
                  </a:cubicBezTo>
                  <a:cubicBezTo>
                    <a:pt x="2406047" y="1972162"/>
                    <a:pt x="2304714" y="2132567"/>
                    <a:pt x="2389239" y="2005781"/>
                  </a:cubicBezTo>
                  <a:cubicBezTo>
                    <a:pt x="2424340" y="1900475"/>
                    <a:pt x="2401488" y="1943161"/>
                    <a:pt x="2448232" y="1873046"/>
                  </a:cubicBezTo>
                  <a:cubicBezTo>
                    <a:pt x="2453148" y="1858297"/>
                    <a:pt x="2451987" y="1839793"/>
                    <a:pt x="2462980" y="1828800"/>
                  </a:cubicBezTo>
                  <a:cubicBezTo>
                    <a:pt x="2488047" y="1803733"/>
                    <a:pt x="2551471" y="1769807"/>
                    <a:pt x="2551471" y="1769807"/>
                  </a:cubicBezTo>
                  <a:cubicBezTo>
                    <a:pt x="2619088" y="1668382"/>
                    <a:pt x="2576833" y="1692528"/>
                    <a:pt x="2654710" y="1666568"/>
                  </a:cubicBezTo>
                  <a:cubicBezTo>
                    <a:pt x="2659626" y="1651820"/>
                    <a:pt x="2659747" y="1634462"/>
                    <a:pt x="2669458" y="1622323"/>
                  </a:cubicBezTo>
                  <a:cubicBezTo>
                    <a:pt x="2690251" y="1596331"/>
                    <a:pt x="2728800" y="1587794"/>
                    <a:pt x="2757948" y="1578078"/>
                  </a:cubicBezTo>
                  <a:cubicBezTo>
                    <a:pt x="2954366" y="1447132"/>
                    <a:pt x="2663256" y="1635601"/>
                    <a:pt x="2846439" y="1533833"/>
                  </a:cubicBezTo>
                  <a:cubicBezTo>
                    <a:pt x="2877429" y="1516617"/>
                    <a:pt x="2901298" y="1486050"/>
                    <a:pt x="2934929" y="1474839"/>
                  </a:cubicBezTo>
                  <a:lnTo>
                    <a:pt x="3023419" y="1445342"/>
                  </a:lnTo>
                  <a:cubicBezTo>
                    <a:pt x="3038167" y="1440426"/>
                    <a:pt x="3052582" y="1434364"/>
                    <a:pt x="3067664" y="1430594"/>
                  </a:cubicBezTo>
                  <a:cubicBezTo>
                    <a:pt x="3087329" y="1425678"/>
                    <a:pt x="3107168" y="1421415"/>
                    <a:pt x="3126658" y="1415846"/>
                  </a:cubicBezTo>
                  <a:cubicBezTo>
                    <a:pt x="3141606" y="1411575"/>
                    <a:pt x="3155659" y="1404146"/>
                    <a:pt x="3170903" y="1401097"/>
                  </a:cubicBezTo>
                  <a:cubicBezTo>
                    <a:pt x="3288583" y="1377561"/>
                    <a:pt x="3252896" y="1395986"/>
                    <a:pt x="3362632" y="1371600"/>
                  </a:cubicBezTo>
                  <a:cubicBezTo>
                    <a:pt x="3512024" y="1338401"/>
                    <a:pt x="3260433" y="1376870"/>
                    <a:pt x="3480619" y="1342104"/>
                  </a:cubicBezTo>
                  <a:cubicBezTo>
                    <a:pt x="3549293" y="1331261"/>
                    <a:pt x="3687097" y="1312607"/>
                    <a:pt x="3687097" y="1312607"/>
                  </a:cubicBezTo>
                  <a:cubicBezTo>
                    <a:pt x="3812776" y="1270715"/>
                    <a:pt x="3619608" y="1331230"/>
                    <a:pt x="3908322" y="1283110"/>
                  </a:cubicBezTo>
                  <a:cubicBezTo>
                    <a:pt x="3938992" y="1277998"/>
                    <a:pt x="3966324" y="1259711"/>
                    <a:pt x="3996813" y="1253613"/>
                  </a:cubicBezTo>
                  <a:lnTo>
                    <a:pt x="4070555" y="1238865"/>
                  </a:lnTo>
                  <a:cubicBezTo>
                    <a:pt x="4092817" y="1216603"/>
                    <a:pt x="4126779" y="1176856"/>
                    <a:pt x="4159045" y="1165123"/>
                  </a:cubicBezTo>
                  <a:cubicBezTo>
                    <a:pt x="4243163" y="1134534"/>
                    <a:pt x="4336386" y="1126386"/>
                    <a:pt x="4424516" y="1120878"/>
                  </a:cubicBezTo>
                  <a:cubicBezTo>
                    <a:pt x="4532572" y="1114124"/>
                    <a:pt x="4640825" y="1111045"/>
                    <a:pt x="4748980" y="1106129"/>
                  </a:cubicBezTo>
                  <a:cubicBezTo>
                    <a:pt x="4807974" y="1111045"/>
                    <a:pt x="4866763" y="1120878"/>
                    <a:pt x="4925961" y="1120878"/>
                  </a:cubicBezTo>
                  <a:cubicBezTo>
                    <a:pt x="4986878" y="1120878"/>
                    <a:pt x="5163462" y="1095789"/>
                    <a:pt x="5220929" y="1076633"/>
                  </a:cubicBezTo>
                  <a:cubicBezTo>
                    <a:pt x="5235677" y="1071717"/>
                    <a:pt x="5249764" y="1063939"/>
                    <a:pt x="5265174" y="1061884"/>
                  </a:cubicBezTo>
                  <a:cubicBezTo>
                    <a:pt x="5323853" y="1054060"/>
                    <a:pt x="5383161" y="1052052"/>
                    <a:pt x="5442155" y="1047136"/>
                  </a:cubicBezTo>
                  <a:cubicBezTo>
                    <a:pt x="5491064" y="1030833"/>
                    <a:pt x="5470854" y="1032388"/>
                    <a:pt x="5501148" y="1032388"/>
                  </a:cubicBezTo>
                  <a:lnTo>
                    <a:pt x="5515897" y="14749"/>
                  </a:lnTo>
                  <a:cubicBezTo>
                    <a:pt x="5471652" y="9833"/>
                    <a:pt x="5427679" y="0"/>
                    <a:pt x="5383161" y="0"/>
                  </a:cubicBezTo>
                  <a:cubicBezTo>
                    <a:pt x="5277737" y="0"/>
                    <a:pt x="5164397" y="16285"/>
                    <a:pt x="5058697" y="29497"/>
                  </a:cubicBezTo>
                  <a:cubicBezTo>
                    <a:pt x="4900093" y="82365"/>
                    <a:pt x="5001230" y="56926"/>
                    <a:pt x="4748980" y="73742"/>
                  </a:cubicBezTo>
                  <a:lnTo>
                    <a:pt x="4660490" y="88491"/>
                  </a:lnTo>
                  <a:lnTo>
                    <a:pt x="4454013" y="117988"/>
                  </a:lnTo>
                  <a:cubicBezTo>
                    <a:pt x="4376702" y="106943"/>
                    <a:pt x="4337294" y="102129"/>
                    <a:pt x="4262284" y="88491"/>
                  </a:cubicBezTo>
                  <a:cubicBezTo>
                    <a:pt x="4237621" y="84007"/>
                    <a:pt x="4213268" y="77863"/>
                    <a:pt x="4188542" y="73742"/>
                  </a:cubicBezTo>
                  <a:cubicBezTo>
                    <a:pt x="4154253" y="68027"/>
                    <a:pt x="4119661" y="64280"/>
                    <a:pt x="4085303" y="58994"/>
                  </a:cubicBezTo>
                  <a:cubicBezTo>
                    <a:pt x="4055747" y="54447"/>
                    <a:pt x="4026310" y="49162"/>
                    <a:pt x="3996813" y="44246"/>
                  </a:cubicBezTo>
                  <a:cubicBezTo>
                    <a:pt x="3900018" y="11979"/>
                    <a:pt x="3954314" y="23624"/>
                    <a:pt x="3775587" y="44246"/>
                  </a:cubicBezTo>
                  <a:cubicBezTo>
                    <a:pt x="3706521" y="52215"/>
                    <a:pt x="3569110" y="73742"/>
                    <a:pt x="3569110" y="73742"/>
                  </a:cubicBezTo>
                  <a:lnTo>
                    <a:pt x="3480619" y="103239"/>
                  </a:lnTo>
                  <a:cubicBezTo>
                    <a:pt x="3465871" y="108155"/>
                    <a:pt x="3451764" y="115790"/>
                    <a:pt x="3436374" y="117988"/>
                  </a:cubicBezTo>
                  <a:cubicBezTo>
                    <a:pt x="3401961" y="122904"/>
                    <a:pt x="3367424" y="127021"/>
                    <a:pt x="3333135" y="132736"/>
                  </a:cubicBezTo>
                  <a:cubicBezTo>
                    <a:pt x="3308409" y="136857"/>
                    <a:pt x="3284357" y="145214"/>
                    <a:pt x="3259393" y="147484"/>
                  </a:cubicBezTo>
                  <a:cubicBezTo>
                    <a:pt x="3176018" y="155064"/>
                    <a:pt x="3092245" y="157317"/>
                    <a:pt x="3008671" y="162233"/>
                  </a:cubicBezTo>
                  <a:lnTo>
                    <a:pt x="2831690" y="221226"/>
                  </a:lnTo>
                  <a:lnTo>
                    <a:pt x="2787445" y="235975"/>
                  </a:lnTo>
                  <a:lnTo>
                    <a:pt x="2743200" y="250723"/>
                  </a:lnTo>
                  <a:cubicBezTo>
                    <a:pt x="2728452" y="245807"/>
                    <a:pt x="2714406" y="234258"/>
                    <a:pt x="2698955" y="235975"/>
                  </a:cubicBezTo>
                  <a:cubicBezTo>
                    <a:pt x="2668053" y="239408"/>
                    <a:pt x="2640953" y="259373"/>
                    <a:pt x="2610464" y="265471"/>
                  </a:cubicBezTo>
                  <a:cubicBezTo>
                    <a:pt x="2521478" y="283269"/>
                    <a:pt x="2560503" y="272293"/>
                    <a:pt x="2492477" y="294968"/>
                  </a:cubicBezTo>
                  <a:cubicBezTo>
                    <a:pt x="2391052" y="362585"/>
                    <a:pt x="2437619" y="342752"/>
                    <a:pt x="2359742" y="368710"/>
                  </a:cubicBezTo>
                  <a:cubicBezTo>
                    <a:pt x="2232943" y="453244"/>
                    <a:pt x="2393373" y="351895"/>
                    <a:pt x="2271251" y="412955"/>
                  </a:cubicBezTo>
                  <a:cubicBezTo>
                    <a:pt x="2216328" y="440416"/>
                    <a:pt x="2231684" y="445928"/>
                    <a:pt x="2182761" y="486697"/>
                  </a:cubicBezTo>
                  <a:cubicBezTo>
                    <a:pt x="2169144" y="498045"/>
                    <a:pt x="2153264" y="506362"/>
                    <a:pt x="2138516" y="516194"/>
                  </a:cubicBezTo>
                  <a:cubicBezTo>
                    <a:pt x="2118851" y="545691"/>
                    <a:pt x="2109019" y="585019"/>
                    <a:pt x="2079522" y="604684"/>
                  </a:cubicBezTo>
                  <a:lnTo>
                    <a:pt x="1991032" y="663678"/>
                  </a:lnTo>
                  <a:cubicBezTo>
                    <a:pt x="1881633" y="827777"/>
                    <a:pt x="1983993" y="713473"/>
                    <a:pt x="1887793" y="766917"/>
                  </a:cubicBezTo>
                  <a:cubicBezTo>
                    <a:pt x="1856804" y="784133"/>
                    <a:pt x="1799303" y="825910"/>
                    <a:pt x="1799303" y="825910"/>
                  </a:cubicBezTo>
                  <a:cubicBezTo>
                    <a:pt x="1789471" y="855407"/>
                    <a:pt x="1787053" y="888530"/>
                    <a:pt x="1769806" y="914400"/>
                  </a:cubicBezTo>
                  <a:cubicBezTo>
                    <a:pt x="1750142" y="943897"/>
                    <a:pt x="1722024" y="969259"/>
                    <a:pt x="1710813" y="1002891"/>
                  </a:cubicBezTo>
                  <a:lnTo>
                    <a:pt x="1666568" y="1135626"/>
                  </a:lnTo>
                  <a:cubicBezTo>
                    <a:pt x="1661652" y="1150374"/>
                    <a:pt x="1660442" y="1166936"/>
                    <a:pt x="1651819" y="1179871"/>
                  </a:cubicBezTo>
                  <a:cubicBezTo>
                    <a:pt x="1632155" y="1209368"/>
                    <a:pt x="1604037" y="1234731"/>
                    <a:pt x="1592826" y="1268362"/>
                  </a:cubicBezTo>
                  <a:cubicBezTo>
                    <a:pt x="1572472" y="1329423"/>
                    <a:pt x="1586701" y="1299672"/>
                    <a:pt x="1548580" y="1356852"/>
                  </a:cubicBezTo>
                  <a:lnTo>
                    <a:pt x="1489587" y="1533833"/>
                  </a:lnTo>
                  <a:cubicBezTo>
                    <a:pt x="1484671" y="1548581"/>
                    <a:pt x="1485832" y="1567085"/>
                    <a:pt x="1474839" y="1578078"/>
                  </a:cubicBezTo>
                  <a:cubicBezTo>
                    <a:pt x="1460090" y="1592826"/>
                    <a:pt x="1443398" y="1605859"/>
                    <a:pt x="1430593" y="1622323"/>
                  </a:cubicBezTo>
                  <a:cubicBezTo>
                    <a:pt x="1402078" y="1658985"/>
                    <a:pt x="1360989" y="1722593"/>
                    <a:pt x="1342103" y="1769807"/>
                  </a:cubicBezTo>
                  <a:cubicBezTo>
                    <a:pt x="1330556" y="1798675"/>
                    <a:pt x="1329853" y="1832427"/>
                    <a:pt x="1312606" y="1858297"/>
                  </a:cubicBezTo>
                  <a:cubicBezTo>
                    <a:pt x="1292942" y="1887794"/>
                    <a:pt x="1264824" y="1913156"/>
                    <a:pt x="1253613" y="1946788"/>
                  </a:cubicBezTo>
                  <a:cubicBezTo>
                    <a:pt x="1218511" y="2052094"/>
                    <a:pt x="1241363" y="2009408"/>
                    <a:pt x="1194619" y="2079523"/>
                  </a:cubicBezTo>
                  <a:cubicBezTo>
                    <a:pt x="1189703" y="2094271"/>
                    <a:pt x="1187421" y="2110178"/>
                    <a:pt x="1179871" y="2123768"/>
                  </a:cubicBezTo>
                  <a:cubicBezTo>
                    <a:pt x="1162655" y="2154758"/>
                    <a:pt x="1120877" y="2212259"/>
                    <a:pt x="1120877" y="2212259"/>
                  </a:cubicBezTo>
                  <a:cubicBezTo>
                    <a:pt x="1067091" y="2373619"/>
                    <a:pt x="1157183" y="2133522"/>
                    <a:pt x="1061884" y="2286000"/>
                  </a:cubicBezTo>
                  <a:cubicBezTo>
                    <a:pt x="1045405" y="2312366"/>
                    <a:pt x="1042219" y="2344994"/>
                    <a:pt x="1032387" y="2374491"/>
                  </a:cubicBezTo>
                  <a:cubicBezTo>
                    <a:pt x="1025791" y="2394278"/>
                    <a:pt x="1000947" y="2402272"/>
                    <a:pt x="988142" y="2418736"/>
                  </a:cubicBezTo>
                  <a:cubicBezTo>
                    <a:pt x="966377" y="2446719"/>
                    <a:pt x="929148" y="2507226"/>
                    <a:pt x="929148" y="2507226"/>
                  </a:cubicBezTo>
                  <a:cubicBezTo>
                    <a:pt x="894082" y="2612427"/>
                    <a:pt x="943803" y="2485244"/>
                    <a:pt x="870155" y="2595717"/>
                  </a:cubicBezTo>
                  <a:cubicBezTo>
                    <a:pt x="861532" y="2608652"/>
                    <a:pt x="861530" y="2625673"/>
                    <a:pt x="855406" y="2639962"/>
                  </a:cubicBezTo>
                  <a:cubicBezTo>
                    <a:pt x="846746" y="2660170"/>
                    <a:pt x="838689" y="2681065"/>
                    <a:pt x="825910" y="2698955"/>
                  </a:cubicBezTo>
                  <a:cubicBezTo>
                    <a:pt x="813787" y="2715927"/>
                    <a:pt x="796413" y="2728452"/>
                    <a:pt x="781664" y="2743200"/>
                  </a:cubicBezTo>
                  <a:cubicBezTo>
                    <a:pt x="776748" y="2757949"/>
                    <a:pt x="776628" y="2775306"/>
                    <a:pt x="766916" y="2787446"/>
                  </a:cubicBezTo>
                  <a:cubicBezTo>
                    <a:pt x="755843" y="2801287"/>
                    <a:pt x="735205" y="2804408"/>
                    <a:pt x="722671" y="2816942"/>
                  </a:cubicBezTo>
                  <a:cubicBezTo>
                    <a:pt x="710137" y="2829476"/>
                    <a:pt x="703006" y="2846439"/>
                    <a:pt x="693174" y="2861188"/>
                  </a:cubicBezTo>
                  <a:cubicBezTo>
                    <a:pt x="688258" y="2885768"/>
                    <a:pt x="690863" y="2913165"/>
                    <a:pt x="678426" y="2934929"/>
                  </a:cubicBezTo>
                  <a:cubicBezTo>
                    <a:pt x="669632" y="2950319"/>
                    <a:pt x="643575" y="2949395"/>
                    <a:pt x="634180" y="2964426"/>
                  </a:cubicBezTo>
                  <a:cubicBezTo>
                    <a:pt x="617701" y="2990792"/>
                    <a:pt x="614516" y="3023420"/>
                    <a:pt x="604684" y="3052917"/>
                  </a:cubicBezTo>
                  <a:lnTo>
                    <a:pt x="589935" y="3097162"/>
                  </a:lnTo>
                  <a:cubicBezTo>
                    <a:pt x="585019" y="3111910"/>
                    <a:pt x="583810" y="3128472"/>
                    <a:pt x="575187" y="3141407"/>
                  </a:cubicBezTo>
                  <a:lnTo>
                    <a:pt x="516193" y="3229897"/>
                  </a:lnTo>
                  <a:cubicBezTo>
                    <a:pt x="481092" y="3335204"/>
                    <a:pt x="503944" y="3292518"/>
                    <a:pt x="457200" y="3362633"/>
                  </a:cubicBezTo>
                  <a:cubicBezTo>
                    <a:pt x="411075" y="3547122"/>
                    <a:pt x="470033" y="3317713"/>
                    <a:pt x="427703" y="3465871"/>
                  </a:cubicBezTo>
                  <a:cubicBezTo>
                    <a:pt x="422135" y="3485361"/>
                    <a:pt x="418524" y="3505375"/>
                    <a:pt x="412955" y="3524865"/>
                  </a:cubicBezTo>
                  <a:cubicBezTo>
                    <a:pt x="408684" y="3539813"/>
                    <a:pt x="407918" y="3556971"/>
                    <a:pt x="398206" y="3569110"/>
                  </a:cubicBezTo>
                  <a:cubicBezTo>
                    <a:pt x="387133" y="3582951"/>
                    <a:pt x="368709" y="3588775"/>
                    <a:pt x="353961" y="3598607"/>
                  </a:cubicBezTo>
                  <a:cubicBezTo>
                    <a:pt x="316892" y="3709818"/>
                    <a:pt x="366896" y="3572737"/>
                    <a:pt x="309716" y="3687097"/>
                  </a:cubicBezTo>
                  <a:cubicBezTo>
                    <a:pt x="302764" y="3701002"/>
                    <a:pt x="302518" y="3717752"/>
                    <a:pt x="294968" y="3731342"/>
                  </a:cubicBezTo>
                  <a:cubicBezTo>
                    <a:pt x="277752" y="3762332"/>
                    <a:pt x="235974" y="3819833"/>
                    <a:pt x="235974" y="3819833"/>
                  </a:cubicBezTo>
                  <a:cubicBezTo>
                    <a:pt x="205281" y="3942608"/>
                    <a:pt x="242654" y="3821222"/>
                    <a:pt x="191729" y="3923071"/>
                  </a:cubicBezTo>
                  <a:cubicBezTo>
                    <a:pt x="184776" y="3936976"/>
                    <a:pt x="183933" y="3953412"/>
                    <a:pt x="176980" y="3967317"/>
                  </a:cubicBezTo>
                  <a:cubicBezTo>
                    <a:pt x="169053" y="3983171"/>
                    <a:pt x="154683" y="3995365"/>
                    <a:pt x="147484" y="4011562"/>
                  </a:cubicBezTo>
                  <a:cubicBezTo>
                    <a:pt x="134856" y="4039974"/>
                    <a:pt x="135234" y="4074182"/>
                    <a:pt x="117987" y="4100052"/>
                  </a:cubicBezTo>
                  <a:cubicBezTo>
                    <a:pt x="98322" y="4129549"/>
                    <a:pt x="92624" y="4177331"/>
                    <a:pt x="58993" y="4188542"/>
                  </a:cubicBezTo>
                  <a:cubicBezTo>
                    <a:pt x="8153" y="4205490"/>
                    <a:pt x="25741" y="4192298"/>
                    <a:pt x="0" y="4218039"/>
                  </a:cubicBezTo>
                  <a:lnTo>
                    <a:pt x="0" y="4837471"/>
                  </a:lnTo>
                  <a:lnTo>
                    <a:pt x="442451" y="4837471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8498882">
              <a:off x="2076936" y="3067947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Valley and Ridge</a:t>
              </a:r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41755" y="3008671"/>
            <a:ext cx="3436372" cy="3727400"/>
            <a:chOff x="2241755" y="3008671"/>
            <a:chExt cx="3436372" cy="3727400"/>
          </a:xfrm>
        </p:grpSpPr>
        <p:sp>
          <p:nvSpPr>
            <p:cNvPr id="9" name="Freeform 8"/>
            <p:cNvSpPr/>
            <p:nvPr/>
          </p:nvSpPr>
          <p:spPr>
            <a:xfrm>
              <a:off x="2241755" y="3008671"/>
              <a:ext cx="3436372" cy="3628103"/>
            </a:xfrm>
            <a:custGeom>
              <a:avLst/>
              <a:gdLst>
                <a:gd name="connsiteX0" fmla="*/ 545690 w 3436372"/>
                <a:gd name="connsiteY0" fmla="*/ 3598606 h 3628103"/>
                <a:gd name="connsiteX1" fmla="*/ 545690 w 3436372"/>
                <a:gd name="connsiteY1" fmla="*/ 3598606 h 3628103"/>
                <a:gd name="connsiteX2" fmla="*/ 648929 w 3436372"/>
                <a:gd name="connsiteY2" fmla="*/ 3510116 h 3628103"/>
                <a:gd name="connsiteX3" fmla="*/ 678426 w 3436372"/>
                <a:gd name="connsiteY3" fmla="*/ 3406877 h 3628103"/>
                <a:gd name="connsiteX4" fmla="*/ 752168 w 3436372"/>
                <a:gd name="connsiteY4" fmla="*/ 3333135 h 3628103"/>
                <a:gd name="connsiteX5" fmla="*/ 796413 w 3436372"/>
                <a:gd name="connsiteY5" fmla="*/ 3318387 h 3628103"/>
                <a:gd name="connsiteX6" fmla="*/ 825910 w 3436372"/>
                <a:gd name="connsiteY6" fmla="*/ 3274142 h 3628103"/>
                <a:gd name="connsiteX7" fmla="*/ 870155 w 3436372"/>
                <a:gd name="connsiteY7" fmla="*/ 3229897 h 3628103"/>
                <a:gd name="connsiteX8" fmla="*/ 884903 w 3436372"/>
                <a:gd name="connsiteY8" fmla="*/ 3185652 h 3628103"/>
                <a:gd name="connsiteX9" fmla="*/ 943897 w 3436372"/>
                <a:gd name="connsiteY9" fmla="*/ 3097161 h 3628103"/>
                <a:gd name="connsiteX10" fmla="*/ 958645 w 3436372"/>
                <a:gd name="connsiteY10" fmla="*/ 3052916 h 3628103"/>
                <a:gd name="connsiteX11" fmla="*/ 1032387 w 3436372"/>
                <a:gd name="connsiteY11" fmla="*/ 2964426 h 3628103"/>
                <a:gd name="connsiteX12" fmla="*/ 1061884 w 3436372"/>
                <a:gd name="connsiteY12" fmla="*/ 2875935 h 3628103"/>
                <a:gd name="connsiteX13" fmla="*/ 1091380 w 3436372"/>
                <a:gd name="connsiteY13" fmla="*/ 2831690 h 3628103"/>
                <a:gd name="connsiteX14" fmla="*/ 1135626 w 3436372"/>
                <a:gd name="connsiteY14" fmla="*/ 2743200 h 3628103"/>
                <a:gd name="connsiteX15" fmla="*/ 1224116 w 3436372"/>
                <a:gd name="connsiteY15" fmla="*/ 2654710 h 3628103"/>
                <a:gd name="connsiteX16" fmla="*/ 1238864 w 3436372"/>
                <a:gd name="connsiteY16" fmla="*/ 2610464 h 3628103"/>
                <a:gd name="connsiteX17" fmla="*/ 1327355 w 3436372"/>
                <a:gd name="connsiteY17" fmla="*/ 2551471 h 3628103"/>
                <a:gd name="connsiteX18" fmla="*/ 1401097 w 3436372"/>
                <a:gd name="connsiteY18" fmla="*/ 2462981 h 3628103"/>
                <a:gd name="connsiteX19" fmla="*/ 1430593 w 3436372"/>
                <a:gd name="connsiteY19" fmla="*/ 2418735 h 3628103"/>
                <a:gd name="connsiteX20" fmla="*/ 1519084 w 3436372"/>
                <a:gd name="connsiteY20" fmla="*/ 2359742 h 3628103"/>
                <a:gd name="connsiteX21" fmla="*/ 1563329 w 3436372"/>
                <a:gd name="connsiteY21" fmla="*/ 2271252 h 3628103"/>
                <a:gd name="connsiteX22" fmla="*/ 1607574 w 3436372"/>
                <a:gd name="connsiteY22" fmla="*/ 2227006 h 3628103"/>
                <a:gd name="connsiteX23" fmla="*/ 1666568 w 3436372"/>
                <a:gd name="connsiteY23" fmla="*/ 2138516 h 3628103"/>
                <a:gd name="connsiteX24" fmla="*/ 1725561 w 3436372"/>
                <a:gd name="connsiteY24" fmla="*/ 2050026 h 3628103"/>
                <a:gd name="connsiteX25" fmla="*/ 1755058 w 3436372"/>
                <a:gd name="connsiteY25" fmla="*/ 2005781 h 3628103"/>
                <a:gd name="connsiteX26" fmla="*/ 1828800 w 3436372"/>
                <a:gd name="connsiteY26" fmla="*/ 1873045 h 3628103"/>
                <a:gd name="connsiteX27" fmla="*/ 1873045 w 3436372"/>
                <a:gd name="connsiteY27" fmla="*/ 1828800 h 3628103"/>
                <a:gd name="connsiteX28" fmla="*/ 1932039 w 3436372"/>
                <a:gd name="connsiteY28" fmla="*/ 1740310 h 3628103"/>
                <a:gd name="connsiteX29" fmla="*/ 1961535 w 3436372"/>
                <a:gd name="connsiteY29" fmla="*/ 1696064 h 3628103"/>
                <a:gd name="connsiteX30" fmla="*/ 2050026 w 3436372"/>
                <a:gd name="connsiteY30" fmla="*/ 1666568 h 3628103"/>
                <a:gd name="connsiteX31" fmla="*/ 2079522 w 3436372"/>
                <a:gd name="connsiteY31" fmla="*/ 1622323 h 3628103"/>
                <a:gd name="connsiteX32" fmla="*/ 2153264 w 3436372"/>
                <a:gd name="connsiteY32" fmla="*/ 1533832 h 3628103"/>
                <a:gd name="connsiteX33" fmla="*/ 2182761 w 3436372"/>
                <a:gd name="connsiteY33" fmla="*/ 1474839 h 3628103"/>
                <a:gd name="connsiteX34" fmla="*/ 2197510 w 3436372"/>
                <a:gd name="connsiteY34" fmla="*/ 1430594 h 3628103"/>
                <a:gd name="connsiteX35" fmla="*/ 2241755 w 3436372"/>
                <a:gd name="connsiteY35" fmla="*/ 1401097 h 3628103"/>
                <a:gd name="connsiteX36" fmla="*/ 2256503 w 3436372"/>
                <a:gd name="connsiteY36" fmla="*/ 1356852 h 3628103"/>
                <a:gd name="connsiteX37" fmla="*/ 2374490 w 3436372"/>
                <a:gd name="connsiteY37" fmla="*/ 1224116 h 3628103"/>
                <a:gd name="connsiteX38" fmla="*/ 2389239 w 3436372"/>
                <a:gd name="connsiteY38" fmla="*/ 1179871 h 3628103"/>
                <a:gd name="connsiteX39" fmla="*/ 2448232 w 3436372"/>
                <a:gd name="connsiteY39" fmla="*/ 1091381 h 3628103"/>
                <a:gd name="connsiteX40" fmla="*/ 2477729 w 3436372"/>
                <a:gd name="connsiteY40" fmla="*/ 1002890 h 3628103"/>
                <a:gd name="connsiteX41" fmla="*/ 2507226 w 3436372"/>
                <a:gd name="connsiteY41" fmla="*/ 943897 h 3628103"/>
                <a:gd name="connsiteX42" fmla="*/ 2536722 w 3436372"/>
                <a:gd name="connsiteY42" fmla="*/ 855406 h 3628103"/>
                <a:gd name="connsiteX43" fmla="*/ 2625213 w 3436372"/>
                <a:gd name="connsiteY43" fmla="*/ 781664 h 3628103"/>
                <a:gd name="connsiteX44" fmla="*/ 2669458 w 3436372"/>
                <a:gd name="connsiteY44" fmla="*/ 693174 h 3628103"/>
                <a:gd name="connsiteX45" fmla="*/ 2698955 w 3436372"/>
                <a:gd name="connsiteY45" fmla="*/ 604684 h 3628103"/>
                <a:gd name="connsiteX46" fmla="*/ 2728451 w 3436372"/>
                <a:gd name="connsiteY46" fmla="*/ 560439 h 3628103"/>
                <a:gd name="connsiteX47" fmla="*/ 2743200 w 3436372"/>
                <a:gd name="connsiteY47" fmla="*/ 516194 h 3628103"/>
                <a:gd name="connsiteX48" fmla="*/ 2787445 w 3436372"/>
                <a:gd name="connsiteY48" fmla="*/ 471948 h 3628103"/>
                <a:gd name="connsiteX49" fmla="*/ 2890684 w 3436372"/>
                <a:gd name="connsiteY49" fmla="*/ 368710 h 3628103"/>
                <a:gd name="connsiteX50" fmla="*/ 2934929 w 3436372"/>
                <a:gd name="connsiteY50" fmla="*/ 339213 h 3628103"/>
                <a:gd name="connsiteX51" fmla="*/ 2993922 w 3436372"/>
                <a:gd name="connsiteY51" fmla="*/ 280219 h 3628103"/>
                <a:gd name="connsiteX52" fmla="*/ 3008671 w 3436372"/>
                <a:gd name="connsiteY52" fmla="*/ 235974 h 3628103"/>
                <a:gd name="connsiteX53" fmla="*/ 3126658 w 3436372"/>
                <a:gd name="connsiteY53" fmla="*/ 191729 h 3628103"/>
                <a:gd name="connsiteX54" fmla="*/ 3170903 w 3436372"/>
                <a:gd name="connsiteY54" fmla="*/ 176981 h 3628103"/>
                <a:gd name="connsiteX55" fmla="*/ 3244645 w 3436372"/>
                <a:gd name="connsiteY55" fmla="*/ 103239 h 3628103"/>
                <a:gd name="connsiteX56" fmla="*/ 3288890 w 3436372"/>
                <a:gd name="connsiteY56" fmla="*/ 88490 h 3628103"/>
                <a:gd name="connsiteX57" fmla="*/ 2875935 w 3436372"/>
                <a:gd name="connsiteY57" fmla="*/ 103239 h 3628103"/>
                <a:gd name="connsiteX58" fmla="*/ 2639961 w 3436372"/>
                <a:gd name="connsiteY58" fmla="*/ 132735 h 3628103"/>
                <a:gd name="connsiteX59" fmla="*/ 2551471 w 3436372"/>
                <a:gd name="connsiteY59" fmla="*/ 176981 h 3628103"/>
                <a:gd name="connsiteX60" fmla="*/ 2462980 w 3436372"/>
                <a:gd name="connsiteY60" fmla="*/ 191729 h 3628103"/>
                <a:gd name="connsiteX61" fmla="*/ 2418735 w 3436372"/>
                <a:gd name="connsiteY61" fmla="*/ 221226 h 3628103"/>
                <a:gd name="connsiteX62" fmla="*/ 2374490 w 3436372"/>
                <a:gd name="connsiteY62" fmla="*/ 265471 h 3628103"/>
                <a:gd name="connsiteX63" fmla="*/ 2330245 w 3436372"/>
                <a:gd name="connsiteY63" fmla="*/ 280219 h 3628103"/>
                <a:gd name="connsiteX64" fmla="*/ 2315497 w 3436372"/>
                <a:gd name="connsiteY64" fmla="*/ 324464 h 3628103"/>
                <a:gd name="connsiteX65" fmla="*/ 2271251 w 3436372"/>
                <a:gd name="connsiteY65" fmla="*/ 339213 h 3628103"/>
                <a:gd name="connsiteX66" fmla="*/ 2241755 w 3436372"/>
                <a:gd name="connsiteY66" fmla="*/ 427703 h 3628103"/>
                <a:gd name="connsiteX67" fmla="*/ 2182761 w 3436372"/>
                <a:gd name="connsiteY67" fmla="*/ 516194 h 3628103"/>
                <a:gd name="connsiteX68" fmla="*/ 2153264 w 3436372"/>
                <a:gd name="connsiteY68" fmla="*/ 560439 h 3628103"/>
                <a:gd name="connsiteX69" fmla="*/ 2109019 w 3436372"/>
                <a:gd name="connsiteY69" fmla="*/ 589935 h 3628103"/>
                <a:gd name="connsiteX70" fmla="*/ 2050026 w 3436372"/>
                <a:gd name="connsiteY70" fmla="*/ 678426 h 3628103"/>
                <a:gd name="connsiteX71" fmla="*/ 1961535 w 3436372"/>
                <a:gd name="connsiteY71" fmla="*/ 752168 h 3628103"/>
                <a:gd name="connsiteX72" fmla="*/ 1932039 w 3436372"/>
                <a:gd name="connsiteY72" fmla="*/ 855406 h 3628103"/>
                <a:gd name="connsiteX73" fmla="*/ 1917290 w 3436372"/>
                <a:gd name="connsiteY73" fmla="*/ 914400 h 3628103"/>
                <a:gd name="connsiteX74" fmla="*/ 1873045 w 3436372"/>
                <a:gd name="connsiteY74" fmla="*/ 943897 h 3628103"/>
                <a:gd name="connsiteX75" fmla="*/ 1828800 w 3436372"/>
                <a:gd name="connsiteY75" fmla="*/ 1076632 h 3628103"/>
                <a:gd name="connsiteX76" fmla="*/ 1814051 w 3436372"/>
                <a:gd name="connsiteY76" fmla="*/ 1120877 h 3628103"/>
                <a:gd name="connsiteX77" fmla="*/ 1784555 w 3436372"/>
                <a:gd name="connsiteY77" fmla="*/ 1165123 h 3628103"/>
                <a:gd name="connsiteX78" fmla="*/ 1769806 w 3436372"/>
                <a:gd name="connsiteY78" fmla="*/ 1209368 h 3628103"/>
                <a:gd name="connsiteX79" fmla="*/ 1725561 w 3436372"/>
                <a:gd name="connsiteY79" fmla="*/ 1238864 h 3628103"/>
                <a:gd name="connsiteX80" fmla="*/ 1651819 w 3436372"/>
                <a:gd name="connsiteY80" fmla="*/ 1297858 h 3628103"/>
                <a:gd name="connsiteX81" fmla="*/ 1622322 w 3436372"/>
                <a:gd name="connsiteY81" fmla="*/ 1342103 h 3628103"/>
                <a:gd name="connsiteX82" fmla="*/ 1578077 w 3436372"/>
                <a:gd name="connsiteY82" fmla="*/ 1371600 h 3628103"/>
                <a:gd name="connsiteX83" fmla="*/ 1533832 w 3436372"/>
                <a:gd name="connsiteY83" fmla="*/ 1415845 h 3628103"/>
                <a:gd name="connsiteX84" fmla="*/ 1445342 w 3436372"/>
                <a:gd name="connsiteY84" fmla="*/ 1474839 h 3628103"/>
                <a:gd name="connsiteX85" fmla="*/ 1401097 w 3436372"/>
                <a:gd name="connsiteY85" fmla="*/ 1504335 h 3628103"/>
                <a:gd name="connsiteX86" fmla="*/ 1371600 w 3436372"/>
                <a:gd name="connsiteY86" fmla="*/ 1548581 h 3628103"/>
                <a:gd name="connsiteX87" fmla="*/ 1268361 w 3436372"/>
                <a:gd name="connsiteY87" fmla="*/ 1607574 h 3628103"/>
                <a:gd name="connsiteX88" fmla="*/ 1194619 w 3436372"/>
                <a:gd name="connsiteY88" fmla="*/ 1666568 h 3628103"/>
                <a:gd name="connsiteX89" fmla="*/ 1120877 w 3436372"/>
                <a:gd name="connsiteY89" fmla="*/ 1725561 h 3628103"/>
                <a:gd name="connsiteX90" fmla="*/ 1076632 w 3436372"/>
                <a:gd name="connsiteY90" fmla="*/ 1755058 h 3628103"/>
                <a:gd name="connsiteX91" fmla="*/ 1032387 w 3436372"/>
                <a:gd name="connsiteY91" fmla="*/ 1769806 h 3628103"/>
                <a:gd name="connsiteX92" fmla="*/ 973393 w 3436372"/>
                <a:gd name="connsiteY92" fmla="*/ 1858297 h 3628103"/>
                <a:gd name="connsiteX93" fmla="*/ 958645 w 3436372"/>
                <a:gd name="connsiteY93" fmla="*/ 1902542 h 3628103"/>
                <a:gd name="connsiteX94" fmla="*/ 884903 w 3436372"/>
                <a:gd name="connsiteY94" fmla="*/ 1991032 h 3628103"/>
                <a:gd name="connsiteX95" fmla="*/ 870155 w 3436372"/>
                <a:gd name="connsiteY95" fmla="*/ 2050026 h 3628103"/>
                <a:gd name="connsiteX96" fmla="*/ 811161 w 3436372"/>
                <a:gd name="connsiteY96" fmla="*/ 2138516 h 3628103"/>
                <a:gd name="connsiteX97" fmla="*/ 752168 w 3436372"/>
                <a:gd name="connsiteY97" fmla="*/ 2212258 h 3628103"/>
                <a:gd name="connsiteX98" fmla="*/ 737419 w 3436372"/>
                <a:gd name="connsiteY98" fmla="*/ 2256503 h 3628103"/>
                <a:gd name="connsiteX99" fmla="*/ 707922 w 3436372"/>
                <a:gd name="connsiteY99" fmla="*/ 2300748 h 3628103"/>
                <a:gd name="connsiteX100" fmla="*/ 693174 w 3436372"/>
                <a:gd name="connsiteY100" fmla="*/ 2344994 h 3628103"/>
                <a:gd name="connsiteX101" fmla="*/ 648929 w 3436372"/>
                <a:gd name="connsiteY101" fmla="*/ 2374490 h 3628103"/>
                <a:gd name="connsiteX102" fmla="*/ 619432 w 3436372"/>
                <a:gd name="connsiteY102" fmla="*/ 2418735 h 3628103"/>
                <a:gd name="connsiteX103" fmla="*/ 604684 w 3436372"/>
                <a:gd name="connsiteY103" fmla="*/ 2477729 h 3628103"/>
                <a:gd name="connsiteX104" fmla="*/ 530942 w 3436372"/>
                <a:gd name="connsiteY104" fmla="*/ 2595716 h 3628103"/>
                <a:gd name="connsiteX105" fmla="*/ 471948 w 3436372"/>
                <a:gd name="connsiteY105" fmla="*/ 2684206 h 3628103"/>
                <a:gd name="connsiteX106" fmla="*/ 442451 w 3436372"/>
                <a:gd name="connsiteY106" fmla="*/ 2728452 h 3628103"/>
                <a:gd name="connsiteX107" fmla="*/ 398206 w 3436372"/>
                <a:gd name="connsiteY107" fmla="*/ 2772697 h 3628103"/>
                <a:gd name="connsiteX108" fmla="*/ 339213 w 3436372"/>
                <a:gd name="connsiteY108" fmla="*/ 2861187 h 3628103"/>
                <a:gd name="connsiteX109" fmla="*/ 324464 w 3436372"/>
                <a:gd name="connsiteY109" fmla="*/ 2905432 h 3628103"/>
                <a:gd name="connsiteX110" fmla="*/ 265471 w 3436372"/>
                <a:gd name="connsiteY110" fmla="*/ 2993923 h 3628103"/>
                <a:gd name="connsiteX111" fmla="*/ 221226 w 3436372"/>
                <a:gd name="connsiteY111" fmla="*/ 3126658 h 3628103"/>
                <a:gd name="connsiteX112" fmla="*/ 147484 w 3436372"/>
                <a:gd name="connsiteY112" fmla="*/ 3259394 h 3628103"/>
                <a:gd name="connsiteX113" fmla="*/ 117987 w 3436372"/>
                <a:gd name="connsiteY113" fmla="*/ 3303639 h 3628103"/>
                <a:gd name="connsiteX114" fmla="*/ 73742 w 3436372"/>
                <a:gd name="connsiteY114" fmla="*/ 3436374 h 3628103"/>
                <a:gd name="connsiteX115" fmla="*/ 58993 w 3436372"/>
                <a:gd name="connsiteY115" fmla="*/ 3480619 h 3628103"/>
                <a:gd name="connsiteX116" fmla="*/ 29497 w 3436372"/>
                <a:gd name="connsiteY116" fmla="*/ 3539613 h 3628103"/>
                <a:gd name="connsiteX117" fmla="*/ 0 w 3436372"/>
                <a:gd name="connsiteY117" fmla="*/ 3628103 h 3628103"/>
                <a:gd name="connsiteX118" fmla="*/ 545690 w 3436372"/>
                <a:gd name="connsiteY118" fmla="*/ 3598606 h 362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3436372" h="3628103">
                  <a:moveTo>
                    <a:pt x="545690" y="3598606"/>
                  </a:moveTo>
                  <a:lnTo>
                    <a:pt x="545690" y="3598606"/>
                  </a:lnTo>
                  <a:cubicBezTo>
                    <a:pt x="580103" y="3569109"/>
                    <a:pt x="618817" y="3543992"/>
                    <a:pt x="648929" y="3510116"/>
                  </a:cubicBezTo>
                  <a:cubicBezTo>
                    <a:pt x="656844" y="3501211"/>
                    <a:pt x="677173" y="3409801"/>
                    <a:pt x="678426" y="3406877"/>
                  </a:cubicBezTo>
                  <a:cubicBezTo>
                    <a:pt x="694516" y="3369335"/>
                    <a:pt x="716413" y="3351012"/>
                    <a:pt x="752168" y="3333135"/>
                  </a:cubicBezTo>
                  <a:cubicBezTo>
                    <a:pt x="766073" y="3326183"/>
                    <a:pt x="781665" y="3323303"/>
                    <a:pt x="796413" y="3318387"/>
                  </a:cubicBezTo>
                  <a:cubicBezTo>
                    <a:pt x="806245" y="3303639"/>
                    <a:pt x="814562" y="3287759"/>
                    <a:pt x="825910" y="3274142"/>
                  </a:cubicBezTo>
                  <a:cubicBezTo>
                    <a:pt x="839263" y="3258119"/>
                    <a:pt x="858586" y="3247251"/>
                    <a:pt x="870155" y="3229897"/>
                  </a:cubicBezTo>
                  <a:cubicBezTo>
                    <a:pt x="878778" y="3216962"/>
                    <a:pt x="877353" y="3199242"/>
                    <a:pt x="884903" y="3185652"/>
                  </a:cubicBezTo>
                  <a:cubicBezTo>
                    <a:pt x="902119" y="3154662"/>
                    <a:pt x="943897" y="3097161"/>
                    <a:pt x="943897" y="3097161"/>
                  </a:cubicBezTo>
                  <a:cubicBezTo>
                    <a:pt x="948813" y="3082413"/>
                    <a:pt x="951693" y="3066821"/>
                    <a:pt x="958645" y="3052916"/>
                  </a:cubicBezTo>
                  <a:cubicBezTo>
                    <a:pt x="979178" y="3011851"/>
                    <a:pt x="999771" y="2997042"/>
                    <a:pt x="1032387" y="2964426"/>
                  </a:cubicBezTo>
                  <a:cubicBezTo>
                    <a:pt x="1042219" y="2934929"/>
                    <a:pt x="1044637" y="2901806"/>
                    <a:pt x="1061884" y="2875935"/>
                  </a:cubicBezTo>
                  <a:cubicBezTo>
                    <a:pt x="1071716" y="2861187"/>
                    <a:pt x="1083453" y="2847544"/>
                    <a:pt x="1091380" y="2831690"/>
                  </a:cubicBezTo>
                  <a:cubicBezTo>
                    <a:pt x="1120665" y="2773120"/>
                    <a:pt x="1087323" y="2797541"/>
                    <a:pt x="1135626" y="2743200"/>
                  </a:cubicBezTo>
                  <a:cubicBezTo>
                    <a:pt x="1163340" y="2712022"/>
                    <a:pt x="1224116" y="2654710"/>
                    <a:pt x="1224116" y="2654710"/>
                  </a:cubicBezTo>
                  <a:cubicBezTo>
                    <a:pt x="1229032" y="2639961"/>
                    <a:pt x="1227871" y="2621457"/>
                    <a:pt x="1238864" y="2610464"/>
                  </a:cubicBezTo>
                  <a:cubicBezTo>
                    <a:pt x="1263931" y="2585397"/>
                    <a:pt x="1327355" y="2551471"/>
                    <a:pt x="1327355" y="2551471"/>
                  </a:cubicBezTo>
                  <a:cubicBezTo>
                    <a:pt x="1400591" y="2441614"/>
                    <a:pt x="1306462" y="2576544"/>
                    <a:pt x="1401097" y="2462981"/>
                  </a:cubicBezTo>
                  <a:cubicBezTo>
                    <a:pt x="1412445" y="2449364"/>
                    <a:pt x="1417253" y="2430407"/>
                    <a:pt x="1430593" y="2418735"/>
                  </a:cubicBezTo>
                  <a:cubicBezTo>
                    <a:pt x="1457272" y="2395390"/>
                    <a:pt x="1519084" y="2359742"/>
                    <a:pt x="1519084" y="2359742"/>
                  </a:cubicBezTo>
                  <a:cubicBezTo>
                    <a:pt x="1533866" y="2315396"/>
                    <a:pt x="1531561" y="2309374"/>
                    <a:pt x="1563329" y="2271252"/>
                  </a:cubicBezTo>
                  <a:cubicBezTo>
                    <a:pt x="1576682" y="2255229"/>
                    <a:pt x="1594769" y="2243470"/>
                    <a:pt x="1607574" y="2227006"/>
                  </a:cubicBezTo>
                  <a:cubicBezTo>
                    <a:pt x="1629339" y="2199023"/>
                    <a:pt x="1646903" y="2168013"/>
                    <a:pt x="1666568" y="2138516"/>
                  </a:cubicBezTo>
                  <a:lnTo>
                    <a:pt x="1725561" y="2050026"/>
                  </a:lnTo>
                  <a:lnTo>
                    <a:pt x="1755058" y="2005781"/>
                  </a:lnTo>
                  <a:cubicBezTo>
                    <a:pt x="1773604" y="1950142"/>
                    <a:pt x="1778085" y="1923760"/>
                    <a:pt x="1828800" y="1873045"/>
                  </a:cubicBezTo>
                  <a:cubicBezTo>
                    <a:pt x="1843548" y="1858297"/>
                    <a:pt x="1860240" y="1845264"/>
                    <a:pt x="1873045" y="1828800"/>
                  </a:cubicBezTo>
                  <a:cubicBezTo>
                    <a:pt x="1894810" y="1800817"/>
                    <a:pt x="1912375" y="1769807"/>
                    <a:pt x="1932039" y="1740310"/>
                  </a:cubicBezTo>
                  <a:cubicBezTo>
                    <a:pt x="1941871" y="1725562"/>
                    <a:pt x="1944719" y="1701669"/>
                    <a:pt x="1961535" y="1696064"/>
                  </a:cubicBezTo>
                  <a:lnTo>
                    <a:pt x="2050026" y="1666568"/>
                  </a:lnTo>
                  <a:cubicBezTo>
                    <a:pt x="2059858" y="1651820"/>
                    <a:pt x="2068175" y="1635940"/>
                    <a:pt x="2079522" y="1622323"/>
                  </a:cubicBezTo>
                  <a:cubicBezTo>
                    <a:pt x="2134987" y="1555764"/>
                    <a:pt x="2113315" y="1603742"/>
                    <a:pt x="2153264" y="1533832"/>
                  </a:cubicBezTo>
                  <a:cubicBezTo>
                    <a:pt x="2164172" y="1514743"/>
                    <a:pt x="2174100" y="1495047"/>
                    <a:pt x="2182761" y="1474839"/>
                  </a:cubicBezTo>
                  <a:cubicBezTo>
                    <a:pt x="2188885" y="1460550"/>
                    <a:pt x="2187798" y="1442733"/>
                    <a:pt x="2197510" y="1430594"/>
                  </a:cubicBezTo>
                  <a:cubicBezTo>
                    <a:pt x="2208583" y="1416753"/>
                    <a:pt x="2227007" y="1410929"/>
                    <a:pt x="2241755" y="1401097"/>
                  </a:cubicBezTo>
                  <a:cubicBezTo>
                    <a:pt x="2246671" y="1386349"/>
                    <a:pt x="2246959" y="1369123"/>
                    <a:pt x="2256503" y="1356852"/>
                  </a:cubicBezTo>
                  <a:cubicBezTo>
                    <a:pt x="2311225" y="1286494"/>
                    <a:pt x="2341528" y="1290039"/>
                    <a:pt x="2374490" y="1224116"/>
                  </a:cubicBezTo>
                  <a:cubicBezTo>
                    <a:pt x="2381443" y="1210211"/>
                    <a:pt x="2381689" y="1193461"/>
                    <a:pt x="2389239" y="1179871"/>
                  </a:cubicBezTo>
                  <a:cubicBezTo>
                    <a:pt x="2406455" y="1148882"/>
                    <a:pt x="2448232" y="1091381"/>
                    <a:pt x="2448232" y="1091381"/>
                  </a:cubicBezTo>
                  <a:cubicBezTo>
                    <a:pt x="2458064" y="1061884"/>
                    <a:pt x="2463824" y="1030700"/>
                    <a:pt x="2477729" y="1002890"/>
                  </a:cubicBezTo>
                  <a:cubicBezTo>
                    <a:pt x="2487561" y="983226"/>
                    <a:pt x="2499061" y="964310"/>
                    <a:pt x="2507226" y="943897"/>
                  </a:cubicBezTo>
                  <a:cubicBezTo>
                    <a:pt x="2518773" y="915028"/>
                    <a:pt x="2510851" y="872652"/>
                    <a:pt x="2536722" y="855406"/>
                  </a:cubicBezTo>
                  <a:cubicBezTo>
                    <a:pt x="2598323" y="814341"/>
                    <a:pt x="2568434" y="838444"/>
                    <a:pt x="2625213" y="781664"/>
                  </a:cubicBezTo>
                  <a:cubicBezTo>
                    <a:pt x="2678995" y="620314"/>
                    <a:pt x="2593222" y="864703"/>
                    <a:pt x="2669458" y="693174"/>
                  </a:cubicBezTo>
                  <a:cubicBezTo>
                    <a:pt x="2682086" y="664762"/>
                    <a:pt x="2681708" y="630554"/>
                    <a:pt x="2698955" y="604684"/>
                  </a:cubicBezTo>
                  <a:cubicBezTo>
                    <a:pt x="2708787" y="589936"/>
                    <a:pt x="2720524" y="576293"/>
                    <a:pt x="2728451" y="560439"/>
                  </a:cubicBezTo>
                  <a:cubicBezTo>
                    <a:pt x="2735403" y="546534"/>
                    <a:pt x="2734577" y="529129"/>
                    <a:pt x="2743200" y="516194"/>
                  </a:cubicBezTo>
                  <a:cubicBezTo>
                    <a:pt x="2754770" y="498839"/>
                    <a:pt x="2774640" y="488412"/>
                    <a:pt x="2787445" y="471948"/>
                  </a:cubicBezTo>
                  <a:cubicBezTo>
                    <a:pt x="2870275" y="365452"/>
                    <a:pt x="2806136" y="396892"/>
                    <a:pt x="2890684" y="368710"/>
                  </a:cubicBezTo>
                  <a:cubicBezTo>
                    <a:pt x="2905432" y="358878"/>
                    <a:pt x="2923856" y="353054"/>
                    <a:pt x="2934929" y="339213"/>
                  </a:cubicBezTo>
                  <a:cubicBezTo>
                    <a:pt x="2992135" y="267705"/>
                    <a:pt x="2897387" y="312399"/>
                    <a:pt x="2993922" y="280219"/>
                  </a:cubicBezTo>
                  <a:cubicBezTo>
                    <a:pt x="2998838" y="265471"/>
                    <a:pt x="2998959" y="248113"/>
                    <a:pt x="3008671" y="235974"/>
                  </a:cubicBezTo>
                  <a:cubicBezTo>
                    <a:pt x="3039020" y="198039"/>
                    <a:pt x="3084684" y="202222"/>
                    <a:pt x="3126658" y="191729"/>
                  </a:cubicBezTo>
                  <a:cubicBezTo>
                    <a:pt x="3141740" y="187959"/>
                    <a:pt x="3156155" y="181897"/>
                    <a:pt x="3170903" y="176981"/>
                  </a:cubicBezTo>
                  <a:cubicBezTo>
                    <a:pt x="3436372" y="0"/>
                    <a:pt x="2998840" y="299884"/>
                    <a:pt x="3244645" y="103239"/>
                  </a:cubicBezTo>
                  <a:cubicBezTo>
                    <a:pt x="3256784" y="93527"/>
                    <a:pt x="3304436" y="88490"/>
                    <a:pt x="3288890" y="88490"/>
                  </a:cubicBezTo>
                  <a:cubicBezTo>
                    <a:pt x="3151151" y="88490"/>
                    <a:pt x="3013587" y="98323"/>
                    <a:pt x="2875935" y="103239"/>
                  </a:cubicBezTo>
                  <a:cubicBezTo>
                    <a:pt x="2670370" y="144351"/>
                    <a:pt x="2997368" y="81676"/>
                    <a:pt x="2639961" y="132735"/>
                  </a:cubicBezTo>
                  <a:cubicBezTo>
                    <a:pt x="2552199" y="145273"/>
                    <a:pt x="2639095" y="147773"/>
                    <a:pt x="2551471" y="176981"/>
                  </a:cubicBezTo>
                  <a:cubicBezTo>
                    <a:pt x="2523102" y="186437"/>
                    <a:pt x="2492477" y="186813"/>
                    <a:pt x="2462980" y="191729"/>
                  </a:cubicBezTo>
                  <a:cubicBezTo>
                    <a:pt x="2448232" y="201561"/>
                    <a:pt x="2432352" y="209878"/>
                    <a:pt x="2418735" y="221226"/>
                  </a:cubicBezTo>
                  <a:cubicBezTo>
                    <a:pt x="2402712" y="234579"/>
                    <a:pt x="2391844" y="253902"/>
                    <a:pt x="2374490" y="265471"/>
                  </a:cubicBezTo>
                  <a:cubicBezTo>
                    <a:pt x="2361555" y="274094"/>
                    <a:pt x="2344993" y="275303"/>
                    <a:pt x="2330245" y="280219"/>
                  </a:cubicBezTo>
                  <a:cubicBezTo>
                    <a:pt x="2325329" y="294967"/>
                    <a:pt x="2326490" y="313471"/>
                    <a:pt x="2315497" y="324464"/>
                  </a:cubicBezTo>
                  <a:cubicBezTo>
                    <a:pt x="2304504" y="335457"/>
                    <a:pt x="2280287" y="326562"/>
                    <a:pt x="2271251" y="339213"/>
                  </a:cubicBezTo>
                  <a:cubicBezTo>
                    <a:pt x="2253179" y="364514"/>
                    <a:pt x="2259002" y="401833"/>
                    <a:pt x="2241755" y="427703"/>
                  </a:cubicBezTo>
                  <a:lnTo>
                    <a:pt x="2182761" y="516194"/>
                  </a:lnTo>
                  <a:cubicBezTo>
                    <a:pt x="2172929" y="530942"/>
                    <a:pt x="2168012" y="550607"/>
                    <a:pt x="2153264" y="560439"/>
                  </a:cubicBezTo>
                  <a:lnTo>
                    <a:pt x="2109019" y="589935"/>
                  </a:lnTo>
                  <a:cubicBezTo>
                    <a:pt x="2089355" y="619432"/>
                    <a:pt x="2079523" y="658762"/>
                    <a:pt x="2050026" y="678426"/>
                  </a:cubicBezTo>
                  <a:cubicBezTo>
                    <a:pt x="1988426" y="719492"/>
                    <a:pt x="2018314" y="695389"/>
                    <a:pt x="1961535" y="752168"/>
                  </a:cubicBezTo>
                  <a:cubicBezTo>
                    <a:pt x="1915440" y="936552"/>
                    <a:pt x="1974347" y="707328"/>
                    <a:pt x="1932039" y="855406"/>
                  </a:cubicBezTo>
                  <a:cubicBezTo>
                    <a:pt x="1926470" y="874896"/>
                    <a:pt x="1928534" y="897534"/>
                    <a:pt x="1917290" y="914400"/>
                  </a:cubicBezTo>
                  <a:cubicBezTo>
                    <a:pt x="1907458" y="929148"/>
                    <a:pt x="1887793" y="934065"/>
                    <a:pt x="1873045" y="943897"/>
                  </a:cubicBezTo>
                  <a:lnTo>
                    <a:pt x="1828800" y="1076632"/>
                  </a:lnTo>
                  <a:cubicBezTo>
                    <a:pt x="1823884" y="1091380"/>
                    <a:pt x="1822674" y="1107942"/>
                    <a:pt x="1814051" y="1120877"/>
                  </a:cubicBezTo>
                  <a:cubicBezTo>
                    <a:pt x="1804219" y="1135626"/>
                    <a:pt x="1792482" y="1149269"/>
                    <a:pt x="1784555" y="1165123"/>
                  </a:cubicBezTo>
                  <a:cubicBezTo>
                    <a:pt x="1777603" y="1179028"/>
                    <a:pt x="1779518" y="1197229"/>
                    <a:pt x="1769806" y="1209368"/>
                  </a:cubicBezTo>
                  <a:cubicBezTo>
                    <a:pt x="1758733" y="1223209"/>
                    <a:pt x="1740309" y="1229032"/>
                    <a:pt x="1725561" y="1238864"/>
                  </a:cubicBezTo>
                  <a:cubicBezTo>
                    <a:pt x="1641028" y="1365665"/>
                    <a:pt x="1753586" y="1216445"/>
                    <a:pt x="1651819" y="1297858"/>
                  </a:cubicBezTo>
                  <a:cubicBezTo>
                    <a:pt x="1637978" y="1308931"/>
                    <a:pt x="1634856" y="1329569"/>
                    <a:pt x="1622322" y="1342103"/>
                  </a:cubicBezTo>
                  <a:cubicBezTo>
                    <a:pt x="1609788" y="1354637"/>
                    <a:pt x="1591694" y="1360252"/>
                    <a:pt x="1578077" y="1371600"/>
                  </a:cubicBezTo>
                  <a:cubicBezTo>
                    <a:pt x="1562054" y="1384953"/>
                    <a:pt x="1550296" y="1403040"/>
                    <a:pt x="1533832" y="1415845"/>
                  </a:cubicBezTo>
                  <a:cubicBezTo>
                    <a:pt x="1505849" y="1437610"/>
                    <a:pt x="1474839" y="1455174"/>
                    <a:pt x="1445342" y="1474839"/>
                  </a:cubicBezTo>
                  <a:lnTo>
                    <a:pt x="1401097" y="1504335"/>
                  </a:lnTo>
                  <a:cubicBezTo>
                    <a:pt x="1391265" y="1519084"/>
                    <a:pt x="1384134" y="1536047"/>
                    <a:pt x="1371600" y="1548581"/>
                  </a:cubicBezTo>
                  <a:cubicBezTo>
                    <a:pt x="1350756" y="1569425"/>
                    <a:pt x="1291493" y="1596008"/>
                    <a:pt x="1268361" y="1607574"/>
                  </a:cubicBezTo>
                  <a:cubicBezTo>
                    <a:pt x="1183827" y="1734374"/>
                    <a:pt x="1296387" y="1585153"/>
                    <a:pt x="1194619" y="1666568"/>
                  </a:cubicBezTo>
                  <a:cubicBezTo>
                    <a:pt x="1099321" y="1742807"/>
                    <a:pt x="1232085" y="1688492"/>
                    <a:pt x="1120877" y="1725561"/>
                  </a:cubicBezTo>
                  <a:cubicBezTo>
                    <a:pt x="1106129" y="1735393"/>
                    <a:pt x="1092486" y="1747131"/>
                    <a:pt x="1076632" y="1755058"/>
                  </a:cubicBezTo>
                  <a:cubicBezTo>
                    <a:pt x="1062727" y="1762010"/>
                    <a:pt x="1043380" y="1758813"/>
                    <a:pt x="1032387" y="1769806"/>
                  </a:cubicBezTo>
                  <a:cubicBezTo>
                    <a:pt x="1007319" y="1794874"/>
                    <a:pt x="973393" y="1858297"/>
                    <a:pt x="973393" y="1858297"/>
                  </a:cubicBezTo>
                  <a:cubicBezTo>
                    <a:pt x="968477" y="1873045"/>
                    <a:pt x="965597" y="1888637"/>
                    <a:pt x="958645" y="1902542"/>
                  </a:cubicBezTo>
                  <a:cubicBezTo>
                    <a:pt x="938112" y="1943607"/>
                    <a:pt x="917519" y="1958416"/>
                    <a:pt x="884903" y="1991032"/>
                  </a:cubicBezTo>
                  <a:cubicBezTo>
                    <a:pt x="879987" y="2010697"/>
                    <a:pt x="879220" y="2031896"/>
                    <a:pt x="870155" y="2050026"/>
                  </a:cubicBezTo>
                  <a:cubicBezTo>
                    <a:pt x="854301" y="2081734"/>
                    <a:pt x="811161" y="2138516"/>
                    <a:pt x="811161" y="2138516"/>
                  </a:cubicBezTo>
                  <a:cubicBezTo>
                    <a:pt x="774092" y="2249724"/>
                    <a:pt x="828407" y="2116960"/>
                    <a:pt x="752168" y="2212258"/>
                  </a:cubicBezTo>
                  <a:cubicBezTo>
                    <a:pt x="742456" y="2224397"/>
                    <a:pt x="744372" y="2242598"/>
                    <a:pt x="737419" y="2256503"/>
                  </a:cubicBezTo>
                  <a:cubicBezTo>
                    <a:pt x="729492" y="2272357"/>
                    <a:pt x="717754" y="2286000"/>
                    <a:pt x="707922" y="2300748"/>
                  </a:cubicBezTo>
                  <a:cubicBezTo>
                    <a:pt x="703006" y="2315497"/>
                    <a:pt x="702886" y="2332854"/>
                    <a:pt x="693174" y="2344994"/>
                  </a:cubicBezTo>
                  <a:cubicBezTo>
                    <a:pt x="682101" y="2358835"/>
                    <a:pt x="661463" y="2361956"/>
                    <a:pt x="648929" y="2374490"/>
                  </a:cubicBezTo>
                  <a:cubicBezTo>
                    <a:pt x="636395" y="2387024"/>
                    <a:pt x="629264" y="2403987"/>
                    <a:pt x="619432" y="2418735"/>
                  </a:cubicBezTo>
                  <a:cubicBezTo>
                    <a:pt x="614516" y="2438400"/>
                    <a:pt x="611801" y="2458750"/>
                    <a:pt x="604684" y="2477729"/>
                  </a:cubicBezTo>
                  <a:cubicBezTo>
                    <a:pt x="582045" y="2538100"/>
                    <a:pt x="568421" y="2542175"/>
                    <a:pt x="530942" y="2595716"/>
                  </a:cubicBezTo>
                  <a:cubicBezTo>
                    <a:pt x="510612" y="2624758"/>
                    <a:pt x="491613" y="2654709"/>
                    <a:pt x="471948" y="2684206"/>
                  </a:cubicBezTo>
                  <a:cubicBezTo>
                    <a:pt x="462116" y="2698955"/>
                    <a:pt x="454985" y="2715918"/>
                    <a:pt x="442451" y="2728452"/>
                  </a:cubicBezTo>
                  <a:lnTo>
                    <a:pt x="398206" y="2772697"/>
                  </a:lnTo>
                  <a:cubicBezTo>
                    <a:pt x="363140" y="2877898"/>
                    <a:pt x="412862" y="2750715"/>
                    <a:pt x="339213" y="2861187"/>
                  </a:cubicBezTo>
                  <a:cubicBezTo>
                    <a:pt x="330589" y="2874122"/>
                    <a:pt x="332014" y="2891842"/>
                    <a:pt x="324464" y="2905432"/>
                  </a:cubicBezTo>
                  <a:cubicBezTo>
                    <a:pt x="307248" y="2936422"/>
                    <a:pt x="276682" y="2960291"/>
                    <a:pt x="265471" y="2993923"/>
                  </a:cubicBezTo>
                  <a:lnTo>
                    <a:pt x="221226" y="3126658"/>
                  </a:lnTo>
                  <a:cubicBezTo>
                    <a:pt x="195268" y="3204531"/>
                    <a:pt x="215096" y="3157976"/>
                    <a:pt x="147484" y="3259394"/>
                  </a:cubicBezTo>
                  <a:lnTo>
                    <a:pt x="117987" y="3303639"/>
                  </a:lnTo>
                  <a:lnTo>
                    <a:pt x="73742" y="3436374"/>
                  </a:lnTo>
                  <a:cubicBezTo>
                    <a:pt x="68826" y="3451122"/>
                    <a:pt x="65945" y="3466714"/>
                    <a:pt x="58993" y="3480619"/>
                  </a:cubicBezTo>
                  <a:cubicBezTo>
                    <a:pt x="49161" y="3500284"/>
                    <a:pt x="37662" y="3519200"/>
                    <a:pt x="29497" y="3539613"/>
                  </a:cubicBezTo>
                  <a:cubicBezTo>
                    <a:pt x="17950" y="3568481"/>
                    <a:pt x="0" y="3628103"/>
                    <a:pt x="0" y="3628103"/>
                  </a:cubicBezTo>
                  <a:lnTo>
                    <a:pt x="545690" y="3598606"/>
                  </a:lnTo>
                  <a:close/>
                </a:path>
              </a:pathLst>
            </a:custGeom>
            <a:solidFill>
              <a:srgbClr val="0070C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8582196">
              <a:off x="1879253" y="4676438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Blue Ridge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58078" y="2846439"/>
            <a:ext cx="4442374" cy="3790335"/>
            <a:chOff x="2858078" y="2846439"/>
            <a:chExt cx="4442374" cy="3790335"/>
          </a:xfrm>
        </p:grpSpPr>
        <p:sp>
          <p:nvSpPr>
            <p:cNvPr id="8" name="Freeform 7"/>
            <p:cNvSpPr/>
            <p:nvPr/>
          </p:nvSpPr>
          <p:spPr>
            <a:xfrm>
              <a:off x="2858078" y="2846439"/>
              <a:ext cx="4442374" cy="3790335"/>
            </a:xfrm>
            <a:custGeom>
              <a:avLst/>
              <a:gdLst>
                <a:gd name="connsiteX0" fmla="*/ 4442374 w 4442374"/>
                <a:gd name="connsiteY0" fmla="*/ 0 h 3790335"/>
                <a:gd name="connsiteX1" fmla="*/ 4442374 w 4442374"/>
                <a:gd name="connsiteY1" fmla="*/ 0 h 3790335"/>
                <a:gd name="connsiteX2" fmla="*/ 4294890 w 4442374"/>
                <a:gd name="connsiteY2" fmla="*/ 14748 h 3790335"/>
                <a:gd name="connsiteX3" fmla="*/ 4235896 w 4442374"/>
                <a:gd name="connsiteY3" fmla="*/ 29496 h 3790335"/>
                <a:gd name="connsiteX4" fmla="*/ 3970425 w 4442374"/>
                <a:gd name="connsiteY4" fmla="*/ 44245 h 3790335"/>
                <a:gd name="connsiteX5" fmla="*/ 3852438 w 4442374"/>
                <a:gd name="connsiteY5" fmla="*/ 73742 h 3790335"/>
                <a:gd name="connsiteX6" fmla="*/ 3454232 w 4442374"/>
                <a:gd name="connsiteY6" fmla="*/ 103238 h 3790335"/>
                <a:gd name="connsiteX7" fmla="*/ 3041277 w 4442374"/>
                <a:gd name="connsiteY7" fmla="*/ 132735 h 3790335"/>
                <a:gd name="connsiteX8" fmla="*/ 2967535 w 4442374"/>
                <a:gd name="connsiteY8" fmla="*/ 147484 h 3790335"/>
                <a:gd name="connsiteX9" fmla="*/ 2879045 w 4442374"/>
                <a:gd name="connsiteY9" fmla="*/ 176980 h 3790335"/>
                <a:gd name="connsiteX10" fmla="*/ 2746309 w 4442374"/>
                <a:gd name="connsiteY10" fmla="*/ 221226 h 3790335"/>
                <a:gd name="connsiteX11" fmla="*/ 2657819 w 4442374"/>
                <a:gd name="connsiteY11" fmla="*/ 280219 h 3790335"/>
                <a:gd name="connsiteX12" fmla="*/ 2613574 w 4442374"/>
                <a:gd name="connsiteY12" fmla="*/ 309716 h 3790335"/>
                <a:gd name="connsiteX13" fmla="*/ 2569328 w 4442374"/>
                <a:gd name="connsiteY13" fmla="*/ 324464 h 3790335"/>
                <a:gd name="connsiteX14" fmla="*/ 2525083 w 4442374"/>
                <a:gd name="connsiteY14" fmla="*/ 353961 h 3790335"/>
                <a:gd name="connsiteX15" fmla="*/ 2407096 w 4442374"/>
                <a:gd name="connsiteY15" fmla="*/ 383458 h 3790335"/>
                <a:gd name="connsiteX16" fmla="*/ 2362851 w 4442374"/>
                <a:gd name="connsiteY16" fmla="*/ 412955 h 3790335"/>
                <a:gd name="connsiteX17" fmla="*/ 2333354 w 4442374"/>
                <a:gd name="connsiteY17" fmla="*/ 471948 h 3790335"/>
                <a:gd name="connsiteX18" fmla="*/ 2303857 w 4442374"/>
                <a:gd name="connsiteY18" fmla="*/ 516193 h 3790335"/>
                <a:gd name="connsiteX19" fmla="*/ 2289109 w 4442374"/>
                <a:gd name="connsiteY19" fmla="*/ 560438 h 3790335"/>
                <a:gd name="connsiteX20" fmla="*/ 2244864 w 4442374"/>
                <a:gd name="connsiteY20" fmla="*/ 575187 h 3790335"/>
                <a:gd name="connsiteX21" fmla="*/ 2171122 w 4442374"/>
                <a:gd name="connsiteY21" fmla="*/ 707922 h 3790335"/>
                <a:gd name="connsiteX22" fmla="*/ 2126877 w 4442374"/>
                <a:gd name="connsiteY22" fmla="*/ 811161 h 3790335"/>
                <a:gd name="connsiteX23" fmla="*/ 2082632 w 4442374"/>
                <a:gd name="connsiteY23" fmla="*/ 825909 h 3790335"/>
                <a:gd name="connsiteX24" fmla="*/ 2023638 w 4442374"/>
                <a:gd name="connsiteY24" fmla="*/ 958645 h 3790335"/>
                <a:gd name="connsiteX25" fmla="*/ 1994141 w 4442374"/>
                <a:gd name="connsiteY25" fmla="*/ 1047135 h 3790335"/>
                <a:gd name="connsiteX26" fmla="*/ 1949896 w 4442374"/>
                <a:gd name="connsiteY26" fmla="*/ 1076632 h 3790335"/>
                <a:gd name="connsiteX27" fmla="*/ 1890903 w 4442374"/>
                <a:gd name="connsiteY27" fmla="*/ 1165122 h 3790335"/>
                <a:gd name="connsiteX28" fmla="*/ 1876154 w 4442374"/>
                <a:gd name="connsiteY28" fmla="*/ 1209367 h 3790335"/>
                <a:gd name="connsiteX29" fmla="*/ 1831909 w 4442374"/>
                <a:gd name="connsiteY29" fmla="*/ 1224116 h 3790335"/>
                <a:gd name="connsiteX30" fmla="*/ 1787664 w 4442374"/>
                <a:gd name="connsiteY30" fmla="*/ 1312606 h 3790335"/>
                <a:gd name="connsiteX31" fmla="*/ 1743419 w 4442374"/>
                <a:gd name="connsiteY31" fmla="*/ 1342103 h 3790335"/>
                <a:gd name="connsiteX32" fmla="*/ 1669677 w 4442374"/>
                <a:gd name="connsiteY32" fmla="*/ 1460090 h 3790335"/>
                <a:gd name="connsiteX33" fmla="*/ 1625432 w 4442374"/>
                <a:gd name="connsiteY33" fmla="*/ 1548580 h 3790335"/>
                <a:gd name="connsiteX34" fmla="*/ 1610683 w 4442374"/>
                <a:gd name="connsiteY34" fmla="*/ 1592826 h 3790335"/>
                <a:gd name="connsiteX35" fmla="*/ 1566438 w 4442374"/>
                <a:gd name="connsiteY35" fmla="*/ 1637071 h 3790335"/>
                <a:gd name="connsiteX36" fmla="*/ 1536941 w 4442374"/>
                <a:gd name="connsiteY36" fmla="*/ 1681316 h 3790335"/>
                <a:gd name="connsiteX37" fmla="*/ 1492696 w 4442374"/>
                <a:gd name="connsiteY37" fmla="*/ 1769806 h 3790335"/>
                <a:gd name="connsiteX38" fmla="*/ 1448451 w 4442374"/>
                <a:gd name="connsiteY38" fmla="*/ 1784555 h 3790335"/>
                <a:gd name="connsiteX39" fmla="*/ 1404206 w 4442374"/>
                <a:gd name="connsiteY39" fmla="*/ 1814051 h 3790335"/>
                <a:gd name="connsiteX40" fmla="*/ 1374709 w 4442374"/>
                <a:gd name="connsiteY40" fmla="*/ 1858296 h 3790335"/>
                <a:gd name="connsiteX41" fmla="*/ 1300967 w 4442374"/>
                <a:gd name="connsiteY41" fmla="*/ 1917290 h 3790335"/>
                <a:gd name="connsiteX42" fmla="*/ 1256722 w 4442374"/>
                <a:gd name="connsiteY42" fmla="*/ 2005780 h 3790335"/>
                <a:gd name="connsiteX43" fmla="*/ 1212477 w 4442374"/>
                <a:gd name="connsiteY43" fmla="*/ 2020529 h 3790335"/>
                <a:gd name="connsiteX44" fmla="*/ 1138735 w 4442374"/>
                <a:gd name="connsiteY44" fmla="*/ 2153264 h 3790335"/>
                <a:gd name="connsiteX45" fmla="*/ 1109238 w 4442374"/>
                <a:gd name="connsiteY45" fmla="*/ 2197509 h 3790335"/>
                <a:gd name="connsiteX46" fmla="*/ 1079741 w 4442374"/>
                <a:gd name="connsiteY46" fmla="*/ 2241755 h 3790335"/>
                <a:gd name="connsiteX47" fmla="*/ 1035496 w 4442374"/>
                <a:gd name="connsiteY47" fmla="*/ 2286000 h 3790335"/>
                <a:gd name="connsiteX48" fmla="*/ 991251 w 4442374"/>
                <a:gd name="connsiteY48" fmla="*/ 2315496 h 3790335"/>
                <a:gd name="connsiteX49" fmla="*/ 932257 w 4442374"/>
                <a:gd name="connsiteY49" fmla="*/ 2359742 h 3790335"/>
                <a:gd name="connsiteX50" fmla="*/ 858516 w 4442374"/>
                <a:gd name="connsiteY50" fmla="*/ 2433484 h 3790335"/>
                <a:gd name="connsiteX51" fmla="*/ 829019 w 4442374"/>
                <a:gd name="connsiteY51" fmla="*/ 2477729 h 3790335"/>
                <a:gd name="connsiteX52" fmla="*/ 784774 w 4442374"/>
                <a:gd name="connsiteY52" fmla="*/ 2521974 h 3790335"/>
                <a:gd name="connsiteX53" fmla="*/ 725780 w 4442374"/>
                <a:gd name="connsiteY53" fmla="*/ 2610464 h 3790335"/>
                <a:gd name="connsiteX54" fmla="*/ 652038 w 4442374"/>
                <a:gd name="connsiteY54" fmla="*/ 2743200 h 3790335"/>
                <a:gd name="connsiteX55" fmla="*/ 622541 w 4442374"/>
                <a:gd name="connsiteY55" fmla="*/ 2787445 h 3790335"/>
                <a:gd name="connsiteX56" fmla="*/ 578296 w 4442374"/>
                <a:gd name="connsiteY56" fmla="*/ 2831690 h 3790335"/>
                <a:gd name="connsiteX57" fmla="*/ 504554 w 4442374"/>
                <a:gd name="connsiteY57" fmla="*/ 2905432 h 3790335"/>
                <a:gd name="connsiteX58" fmla="*/ 445561 w 4442374"/>
                <a:gd name="connsiteY58" fmla="*/ 2993922 h 3790335"/>
                <a:gd name="connsiteX59" fmla="*/ 386567 w 4442374"/>
                <a:gd name="connsiteY59" fmla="*/ 3082413 h 3790335"/>
                <a:gd name="connsiteX60" fmla="*/ 298077 w 4442374"/>
                <a:gd name="connsiteY60" fmla="*/ 3215148 h 3790335"/>
                <a:gd name="connsiteX61" fmla="*/ 268580 w 4442374"/>
                <a:gd name="connsiteY61" fmla="*/ 3259393 h 3790335"/>
                <a:gd name="connsiteX62" fmla="*/ 224335 w 4442374"/>
                <a:gd name="connsiteY62" fmla="*/ 3303638 h 3790335"/>
                <a:gd name="connsiteX63" fmla="*/ 165341 w 4442374"/>
                <a:gd name="connsiteY63" fmla="*/ 3392129 h 3790335"/>
                <a:gd name="connsiteX64" fmla="*/ 135845 w 4442374"/>
                <a:gd name="connsiteY64" fmla="*/ 3480619 h 3790335"/>
                <a:gd name="connsiteX65" fmla="*/ 76851 w 4442374"/>
                <a:gd name="connsiteY65" fmla="*/ 3583858 h 3790335"/>
                <a:gd name="connsiteX66" fmla="*/ 17857 w 4442374"/>
                <a:gd name="connsiteY66" fmla="*/ 3716593 h 3790335"/>
                <a:gd name="connsiteX67" fmla="*/ 3109 w 4442374"/>
                <a:gd name="connsiteY67" fmla="*/ 3790335 h 3790335"/>
                <a:gd name="connsiteX68" fmla="*/ 829019 w 4442374"/>
                <a:gd name="connsiteY68" fmla="*/ 3790335 h 3790335"/>
                <a:gd name="connsiteX69" fmla="*/ 888012 w 4442374"/>
                <a:gd name="connsiteY69" fmla="*/ 3672348 h 3790335"/>
                <a:gd name="connsiteX70" fmla="*/ 947006 w 4442374"/>
                <a:gd name="connsiteY70" fmla="*/ 3583858 h 3790335"/>
                <a:gd name="connsiteX71" fmla="*/ 961754 w 4442374"/>
                <a:gd name="connsiteY71" fmla="*/ 3539613 h 3790335"/>
                <a:gd name="connsiteX72" fmla="*/ 1005999 w 4442374"/>
                <a:gd name="connsiteY72" fmla="*/ 3554361 h 3790335"/>
                <a:gd name="connsiteX73" fmla="*/ 1035496 w 4442374"/>
                <a:gd name="connsiteY73" fmla="*/ 3465871 h 3790335"/>
                <a:gd name="connsiteX74" fmla="*/ 1109238 w 4442374"/>
                <a:gd name="connsiteY74" fmla="*/ 3377380 h 3790335"/>
                <a:gd name="connsiteX75" fmla="*/ 1138735 w 4442374"/>
                <a:gd name="connsiteY75" fmla="*/ 3333135 h 3790335"/>
                <a:gd name="connsiteX76" fmla="*/ 1168232 w 4442374"/>
                <a:gd name="connsiteY76" fmla="*/ 3244645 h 3790335"/>
                <a:gd name="connsiteX77" fmla="*/ 1227225 w 4442374"/>
                <a:gd name="connsiteY77" fmla="*/ 3156155 h 3790335"/>
                <a:gd name="connsiteX78" fmla="*/ 1286219 w 4442374"/>
                <a:gd name="connsiteY78" fmla="*/ 3082413 h 3790335"/>
                <a:gd name="connsiteX79" fmla="*/ 1315716 w 4442374"/>
                <a:gd name="connsiteY79" fmla="*/ 3038167 h 3790335"/>
                <a:gd name="connsiteX80" fmla="*/ 1359961 w 4442374"/>
                <a:gd name="connsiteY80" fmla="*/ 2979174 h 3790335"/>
                <a:gd name="connsiteX81" fmla="*/ 1374709 w 4442374"/>
                <a:gd name="connsiteY81" fmla="*/ 2934929 h 3790335"/>
                <a:gd name="connsiteX82" fmla="*/ 1433703 w 4442374"/>
                <a:gd name="connsiteY82" fmla="*/ 2846438 h 3790335"/>
                <a:gd name="connsiteX83" fmla="*/ 1492696 w 4442374"/>
                <a:gd name="connsiteY83" fmla="*/ 2757948 h 3790335"/>
                <a:gd name="connsiteX84" fmla="*/ 1522193 w 4442374"/>
                <a:gd name="connsiteY84" fmla="*/ 2713703 h 3790335"/>
                <a:gd name="connsiteX85" fmla="*/ 1566438 w 4442374"/>
                <a:gd name="connsiteY85" fmla="*/ 2654709 h 3790335"/>
                <a:gd name="connsiteX86" fmla="*/ 1625432 w 4442374"/>
                <a:gd name="connsiteY86" fmla="*/ 2566219 h 3790335"/>
                <a:gd name="connsiteX87" fmla="*/ 1713922 w 4442374"/>
                <a:gd name="connsiteY87" fmla="*/ 2477729 h 3790335"/>
                <a:gd name="connsiteX88" fmla="*/ 1743419 w 4442374"/>
                <a:gd name="connsiteY88" fmla="*/ 2433484 h 3790335"/>
                <a:gd name="connsiteX89" fmla="*/ 1831909 w 4442374"/>
                <a:gd name="connsiteY89" fmla="*/ 2344993 h 3790335"/>
                <a:gd name="connsiteX90" fmla="*/ 1905651 w 4442374"/>
                <a:gd name="connsiteY90" fmla="*/ 2286000 h 3790335"/>
                <a:gd name="connsiteX91" fmla="*/ 1979393 w 4442374"/>
                <a:gd name="connsiteY91" fmla="*/ 2227006 h 3790335"/>
                <a:gd name="connsiteX92" fmla="*/ 2023638 w 4442374"/>
                <a:gd name="connsiteY92" fmla="*/ 2182761 h 3790335"/>
                <a:gd name="connsiteX93" fmla="*/ 2067883 w 4442374"/>
                <a:gd name="connsiteY93" fmla="*/ 2153264 h 3790335"/>
                <a:gd name="connsiteX94" fmla="*/ 2112128 w 4442374"/>
                <a:gd name="connsiteY94" fmla="*/ 2064774 h 3790335"/>
                <a:gd name="connsiteX95" fmla="*/ 2200619 w 4442374"/>
                <a:gd name="connsiteY95" fmla="*/ 2005780 h 3790335"/>
                <a:gd name="connsiteX96" fmla="*/ 2259612 w 4442374"/>
                <a:gd name="connsiteY96" fmla="*/ 1917290 h 3790335"/>
                <a:gd name="connsiteX97" fmla="*/ 2289109 w 4442374"/>
                <a:gd name="connsiteY97" fmla="*/ 1873045 h 3790335"/>
                <a:gd name="connsiteX98" fmla="*/ 2333354 w 4442374"/>
                <a:gd name="connsiteY98" fmla="*/ 1843548 h 3790335"/>
                <a:gd name="connsiteX99" fmla="*/ 2436593 w 4442374"/>
                <a:gd name="connsiteY99" fmla="*/ 1725561 h 3790335"/>
                <a:gd name="connsiteX100" fmla="*/ 2495587 w 4442374"/>
                <a:gd name="connsiteY100" fmla="*/ 1651819 h 3790335"/>
                <a:gd name="connsiteX101" fmla="*/ 2569328 w 4442374"/>
                <a:gd name="connsiteY101" fmla="*/ 1578077 h 3790335"/>
                <a:gd name="connsiteX102" fmla="*/ 2628322 w 4442374"/>
                <a:gd name="connsiteY102" fmla="*/ 1504335 h 3790335"/>
                <a:gd name="connsiteX103" fmla="*/ 2643070 w 4442374"/>
                <a:gd name="connsiteY103" fmla="*/ 1460090 h 3790335"/>
                <a:gd name="connsiteX104" fmla="*/ 2687316 w 4442374"/>
                <a:gd name="connsiteY104" fmla="*/ 1415845 h 3790335"/>
                <a:gd name="connsiteX105" fmla="*/ 2716812 w 4442374"/>
                <a:gd name="connsiteY105" fmla="*/ 1371600 h 3790335"/>
                <a:gd name="connsiteX106" fmla="*/ 2761057 w 4442374"/>
                <a:gd name="connsiteY106" fmla="*/ 1327355 h 3790335"/>
                <a:gd name="connsiteX107" fmla="*/ 2790554 w 4442374"/>
                <a:gd name="connsiteY107" fmla="*/ 1283109 h 3790335"/>
                <a:gd name="connsiteX108" fmla="*/ 2834799 w 4442374"/>
                <a:gd name="connsiteY108" fmla="*/ 1253613 h 3790335"/>
                <a:gd name="connsiteX109" fmla="*/ 2893793 w 4442374"/>
                <a:gd name="connsiteY109" fmla="*/ 1179871 h 3790335"/>
                <a:gd name="connsiteX110" fmla="*/ 2967535 w 4442374"/>
                <a:gd name="connsiteY110" fmla="*/ 1120877 h 3790335"/>
                <a:gd name="connsiteX111" fmla="*/ 2997032 w 4442374"/>
                <a:gd name="connsiteY111" fmla="*/ 1076632 h 3790335"/>
                <a:gd name="connsiteX112" fmla="*/ 3085522 w 4442374"/>
                <a:gd name="connsiteY112" fmla="*/ 1047135 h 3790335"/>
                <a:gd name="connsiteX113" fmla="*/ 3174012 w 4442374"/>
                <a:gd name="connsiteY113" fmla="*/ 1002890 h 3790335"/>
                <a:gd name="connsiteX114" fmla="*/ 3262503 w 4442374"/>
                <a:gd name="connsiteY114" fmla="*/ 943896 h 3790335"/>
                <a:gd name="connsiteX115" fmla="*/ 3306748 w 4442374"/>
                <a:gd name="connsiteY115" fmla="*/ 914400 h 3790335"/>
                <a:gd name="connsiteX116" fmla="*/ 3395238 w 4442374"/>
                <a:gd name="connsiteY116" fmla="*/ 884903 h 3790335"/>
                <a:gd name="connsiteX117" fmla="*/ 3513225 w 4442374"/>
                <a:gd name="connsiteY117" fmla="*/ 855406 h 3790335"/>
                <a:gd name="connsiteX118" fmla="*/ 3631212 w 4442374"/>
                <a:gd name="connsiteY118" fmla="*/ 796413 h 3790335"/>
                <a:gd name="connsiteX119" fmla="*/ 3704954 w 4442374"/>
                <a:gd name="connsiteY119" fmla="*/ 781664 h 3790335"/>
                <a:gd name="connsiteX120" fmla="*/ 3749199 w 4442374"/>
                <a:gd name="connsiteY120" fmla="*/ 766916 h 3790335"/>
                <a:gd name="connsiteX121" fmla="*/ 3808193 w 4442374"/>
                <a:gd name="connsiteY121" fmla="*/ 752167 h 3790335"/>
                <a:gd name="connsiteX122" fmla="*/ 3896683 w 4442374"/>
                <a:gd name="connsiteY122" fmla="*/ 722671 h 3790335"/>
                <a:gd name="connsiteX123" fmla="*/ 3985174 w 4442374"/>
                <a:gd name="connsiteY123" fmla="*/ 693174 h 3790335"/>
                <a:gd name="connsiteX124" fmla="*/ 4088412 w 4442374"/>
                <a:gd name="connsiteY124" fmla="*/ 663677 h 3790335"/>
                <a:gd name="connsiteX125" fmla="*/ 4324387 w 4442374"/>
                <a:gd name="connsiteY125" fmla="*/ 634180 h 3790335"/>
                <a:gd name="connsiteX126" fmla="*/ 4442374 w 4442374"/>
                <a:gd name="connsiteY126" fmla="*/ 648929 h 3790335"/>
                <a:gd name="connsiteX127" fmla="*/ 4442374 w 4442374"/>
                <a:gd name="connsiteY127" fmla="*/ 0 h 379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4442374" h="3790335">
                  <a:moveTo>
                    <a:pt x="4442374" y="0"/>
                  </a:moveTo>
                  <a:lnTo>
                    <a:pt x="4442374" y="0"/>
                  </a:lnTo>
                  <a:cubicBezTo>
                    <a:pt x="4393213" y="4916"/>
                    <a:pt x="4343800" y="7761"/>
                    <a:pt x="4294890" y="14748"/>
                  </a:cubicBezTo>
                  <a:cubicBezTo>
                    <a:pt x="4274824" y="17615"/>
                    <a:pt x="4256083" y="27661"/>
                    <a:pt x="4235896" y="29496"/>
                  </a:cubicBezTo>
                  <a:cubicBezTo>
                    <a:pt x="4147633" y="37520"/>
                    <a:pt x="4058915" y="39329"/>
                    <a:pt x="3970425" y="44245"/>
                  </a:cubicBezTo>
                  <a:cubicBezTo>
                    <a:pt x="3926875" y="58761"/>
                    <a:pt x="3901956" y="69100"/>
                    <a:pt x="3852438" y="73742"/>
                  </a:cubicBezTo>
                  <a:cubicBezTo>
                    <a:pt x="3719920" y="86166"/>
                    <a:pt x="3454232" y="103238"/>
                    <a:pt x="3454232" y="103238"/>
                  </a:cubicBezTo>
                  <a:cubicBezTo>
                    <a:pt x="3228697" y="140828"/>
                    <a:pt x="3505137" y="98375"/>
                    <a:pt x="3041277" y="132735"/>
                  </a:cubicBezTo>
                  <a:cubicBezTo>
                    <a:pt x="3016278" y="134587"/>
                    <a:pt x="2991719" y="140888"/>
                    <a:pt x="2967535" y="147484"/>
                  </a:cubicBezTo>
                  <a:cubicBezTo>
                    <a:pt x="2937538" y="155665"/>
                    <a:pt x="2879045" y="176980"/>
                    <a:pt x="2879045" y="176980"/>
                  </a:cubicBezTo>
                  <a:cubicBezTo>
                    <a:pt x="2747099" y="264943"/>
                    <a:pt x="2958259" y="132913"/>
                    <a:pt x="2746309" y="221226"/>
                  </a:cubicBezTo>
                  <a:cubicBezTo>
                    <a:pt x="2713585" y="234861"/>
                    <a:pt x="2687316" y="260555"/>
                    <a:pt x="2657819" y="280219"/>
                  </a:cubicBezTo>
                  <a:cubicBezTo>
                    <a:pt x="2643071" y="290051"/>
                    <a:pt x="2630390" y="304111"/>
                    <a:pt x="2613574" y="309716"/>
                  </a:cubicBezTo>
                  <a:lnTo>
                    <a:pt x="2569328" y="324464"/>
                  </a:lnTo>
                  <a:cubicBezTo>
                    <a:pt x="2554580" y="334296"/>
                    <a:pt x="2541680" y="347737"/>
                    <a:pt x="2525083" y="353961"/>
                  </a:cubicBezTo>
                  <a:cubicBezTo>
                    <a:pt x="2457759" y="379208"/>
                    <a:pt x="2461688" y="356161"/>
                    <a:pt x="2407096" y="383458"/>
                  </a:cubicBezTo>
                  <a:cubicBezTo>
                    <a:pt x="2391242" y="391385"/>
                    <a:pt x="2377599" y="403123"/>
                    <a:pt x="2362851" y="412955"/>
                  </a:cubicBezTo>
                  <a:cubicBezTo>
                    <a:pt x="2353019" y="432619"/>
                    <a:pt x="2344262" y="452859"/>
                    <a:pt x="2333354" y="471948"/>
                  </a:cubicBezTo>
                  <a:cubicBezTo>
                    <a:pt x="2324560" y="487338"/>
                    <a:pt x="2311784" y="500339"/>
                    <a:pt x="2303857" y="516193"/>
                  </a:cubicBezTo>
                  <a:cubicBezTo>
                    <a:pt x="2296905" y="530098"/>
                    <a:pt x="2300102" y="549445"/>
                    <a:pt x="2289109" y="560438"/>
                  </a:cubicBezTo>
                  <a:cubicBezTo>
                    <a:pt x="2278116" y="571431"/>
                    <a:pt x="2259612" y="570271"/>
                    <a:pt x="2244864" y="575187"/>
                  </a:cubicBezTo>
                  <a:cubicBezTo>
                    <a:pt x="2208771" y="683464"/>
                    <a:pt x="2237353" y="641691"/>
                    <a:pt x="2171122" y="707922"/>
                  </a:cubicBezTo>
                  <a:cubicBezTo>
                    <a:pt x="2162266" y="743348"/>
                    <a:pt x="2158706" y="785698"/>
                    <a:pt x="2126877" y="811161"/>
                  </a:cubicBezTo>
                  <a:cubicBezTo>
                    <a:pt x="2114738" y="820872"/>
                    <a:pt x="2097380" y="820993"/>
                    <a:pt x="2082632" y="825909"/>
                  </a:cubicBezTo>
                  <a:cubicBezTo>
                    <a:pt x="2035889" y="896025"/>
                    <a:pt x="2058740" y="853340"/>
                    <a:pt x="2023638" y="958645"/>
                  </a:cubicBezTo>
                  <a:cubicBezTo>
                    <a:pt x="2023637" y="958647"/>
                    <a:pt x="1994143" y="1047134"/>
                    <a:pt x="1994141" y="1047135"/>
                  </a:cubicBezTo>
                  <a:lnTo>
                    <a:pt x="1949896" y="1076632"/>
                  </a:lnTo>
                  <a:cubicBezTo>
                    <a:pt x="1930232" y="1106129"/>
                    <a:pt x="1902114" y="1131491"/>
                    <a:pt x="1890903" y="1165122"/>
                  </a:cubicBezTo>
                  <a:cubicBezTo>
                    <a:pt x="1885987" y="1179870"/>
                    <a:pt x="1887147" y="1198374"/>
                    <a:pt x="1876154" y="1209367"/>
                  </a:cubicBezTo>
                  <a:cubicBezTo>
                    <a:pt x="1865161" y="1220360"/>
                    <a:pt x="1846657" y="1219200"/>
                    <a:pt x="1831909" y="1224116"/>
                  </a:cubicBezTo>
                  <a:cubicBezTo>
                    <a:pt x="1819914" y="1260103"/>
                    <a:pt x="1816255" y="1284015"/>
                    <a:pt x="1787664" y="1312606"/>
                  </a:cubicBezTo>
                  <a:cubicBezTo>
                    <a:pt x="1775130" y="1325140"/>
                    <a:pt x="1758167" y="1332271"/>
                    <a:pt x="1743419" y="1342103"/>
                  </a:cubicBezTo>
                  <a:cubicBezTo>
                    <a:pt x="1708317" y="1447409"/>
                    <a:pt x="1739792" y="1413346"/>
                    <a:pt x="1669677" y="1460090"/>
                  </a:cubicBezTo>
                  <a:cubicBezTo>
                    <a:pt x="1632604" y="1571305"/>
                    <a:pt x="1682614" y="1434216"/>
                    <a:pt x="1625432" y="1548580"/>
                  </a:cubicBezTo>
                  <a:cubicBezTo>
                    <a:pt x="1618479" y="1562485"/>
                    <a:pt x="1619307" y="1579891"/>
                    <a:pt x="1610683" y="1592826"/>
                  </a:cubicBezTo>
                  <a:cubicBezTo>
                    <a:pt x="1599113" y="1610180"/>
                    <a:pt x="1579791" y="1621048"/>
                    <a:pt x="1566438" y="1637071"/>
                  </a:cubicBezTo>
                  <a:cubicBezTo>
                    <a:pt x="1555090" y="1650688"/>
                    <a:pt x="1546773" y="1666568"/>
                    <a:pt x="1536941" y="1681316"/>
                  </a:cubicBezTo>
                  <a:cubicBezTo>
                    <a:pt x="1527225" y="1710464"/>
                    <a:pt x="1518688" y="1749012"/>
                    <a:pt x="1492696" y="1769806"/>
                  </a:cubicBezTo>
                  <a:cubicBezTo>
                    <a:pt x="1480557" y="1779518"/>
                    <a:pt x="1462356" y="1777603"/>
                    <a:pt x="1448451" y="1784555"/>
                  </a:cubicBezTo>
                  <a:cubicBezTo>
                    <a:pt x="1432597" y="1792482"/>
                    <a:pt x="1418954" y="1804219"/>
                    <a:pt x="1404206" y="1814051"/>
                  </a:cubicBezTo>
                  <a:cubicBezTo>
                    <a:pt x="1394374" y="1828799"/>
                    <a:pt x="1388550" y="1847223"/>
                    <a:pt x="1374709" y="1858296"/>
                  </a:cubicBezTo>
                  <a:cubicBezTo>
                    <a:pt x="1272941" y="1939711"/>
                    <a:pt x="1385501" y="1790490"/>
                    <a:pt x="1300967" y="1917290"/>
                  </a:cubicBezTo>
                  <a:cubicBezTo>
                    <a:pt x="1291251" y="1946438"/>
                    <a:pt x="1282714" y="1984986"/>
                    <a:pt x="1256722" y="2005780"/>
                  </a:cubicBezTo>
                  <a:cubicBezTo>
                    <a:pt x="1244583" y="2015492"/>
                    <a:pt x="1227225" y="2015613"/>
                    <a:pt x="1212477" y="2020529"/>
                  </a:cubicBezTo>
                  <a:cubicBezTo>
                    <a:pt x="1186517" y="2098405"/>
                    <a:pt x="1206351" y="2051840"/>
                    <a:pt x="1138735" y="2153264"/>
                  </a:cubicBezTo>
                  <a:lnTo>
                    <a:pt x="1109238" y="2197509"/>
                  </a:lnTo>
                  <a:cubicBezTo>
                    <a:pt x="1099406" y="2212258"/>
                    <a:pt x="1092275" y="2229221"/>
                    <a:pt x="1079741" y="2241755"/>
                  </a:cubicBezTo>
                  <a:cubicBezTo>
                    <a:pt x="1064993" y="2256503"/>
                    <a:pt x="1051519" y="2272648"/>
                    <a:pt x="1035496" y="2286000"/>
                  </a:cubicBezTo>
                  <a:cubicBezTo>
                    <a:pt x="1021879" y="2297347"/>
                    <a:pt x="1005675" y="2305193"/>
                    <a:pt x="991251" y="2315496"/>
                  </a:cubicBezTo>
                  <a:cubicBezTo>
                    <a:pt x="971249" y="2329783"/>
                    <a:pt x="951922" y="2344993"/>
                    <a:pt x="932257" y="2359742"/>
                  </a:cubicBezTo>
                  <a:cubicBezTo>
                    <a:pt x="853604" y="2477724"/>
                    <a:pt x="956834" y="2335166"/>
                    <a:pt x="858516" y="2433484"/>
                  </a:cubicBezTo>
                  <a:cubicBezTo>
                    <a:pt x="845982" y="2446018"/>
                    <a:pt x="840367" y="2464112"/>
                    <a:pt x="829019" y="2477729"/>
                  </a:cubicBezTo>
                  <a:cubicBezTo>
                    <a:pt x="815666" y="2493752"/>
                    <a:pt x="797579" y="2505510"/>
                    <a:pt x="784774" y="2521974"/>
                  </a:cubicBezTo>
                  <a:cubicBezTo>
                    <a:pt x="763009" y="2549957"/>
                    <a:pt x="725780" y="2610464"/>
                    <a:pt x="725780" y="2610464"/>
                  </a:cubicBezTo>
                  <a:cubicBezTo>
                    <a:pt x="699822" y="2688340"/>
                    <a:pt x="719655" y="2641775"/>
                    <a:pt x="652038" y="2743200"/>
                  </a:cubicBezTo>
                  <a:cubicBezTo>
                    <a:pt x="642206" y="2757948"/>
                    <a:pt x="635075" y="2774911"/>
                    <a:pt x="622541" y="2787445"/>
                  </a:cubicBezTo>
                  <a:cubicBezTo>
                    <a:pt x="607793" y="2802193"/>
                    <a:pt x="591649" y="2815667"/>
                    <a:pt x="578296" y="2831690"/>
                  </a:cubicBezTo>
                  <a:cubicBezTo>
                    <a:pt x="516844" y="2905432"/>
                    <a:pt x="585670" y="2851354"/>
                    <a:pt x="504554" y="2905432"/>
                  </a:cubicBezTo>
                  <a:cubicBezTo>
                    <a:pt x="476349" y="2990050"/>
                    <a:pt x="510005" y="2911066"/>
                    <a:pt x="445561" y="2993922"/>
                  </a:cubicBezTo>
                  <a:cubicBezTo>
                    <a:pt x="423796" y="3021905"/>
                    <a:pt x="406232" y="3052916"/>
                    <a:pt x="386567" y="3082413"/>
                  </a:cubicBezTo>
                  <a:lnTo>
                    <a:pt x="298077" y="3215148"/>
                  </a:lnTo>
                  <a:cubicBezTo>
                    <a:pt x="288245" y="3229896"/>
                    <a:pt x="281114" y="3246859"/>
                    <a:pt x="268580" y="3259393"/>
                  </a:cubicBezTo>
                  <a:lnTo>
                    <a:pt x="224335" y="3303638"/>
                  </a:lnTo>
                  <a:cubicBezTo>
                    <a:pt x="175546" y="3450013"/>
                    <a:pt x="257402" y="3226419"/>
                    <a:pt x="165341" y="3392129"/>
                  </a:cubicBezTo>
                  <a:cubicBezTo>
                    <a:pt x="150241" y="3419308"/>
                    <a:pt x="149750" y="3452809"/>
                    <a:pt x="135845" y="3480619"/>
                  </a:cubicBezTo>
                  <a:cubicBezTo>
                    <a:pt x="98421" y="3555467"/>
                    <a:pt x="118544" y="3521320"/>
                    <a:pt x="76851" y="3583858"/>
                  </a:cubicBezTo>
                  <a:cubicBezTo>
                    <a:pt x="41749" y="3689164"/>
                    <a:pt x="64601" y="3646478"/>
                    <a:pt x="17857" y="3716593"/>
                  </a:cubicBezTo>
                  <a:cubicBezTo>
                    <a:pt x="0" y="3770166"/>
                    <a:pt x="3109" y="3745292"/>
                    <a:pt x="3109" y="3790335"/>
                  </a:cubicBezTo>
                  <a:lnTo>
                    <a:pt x="829019" y="3790335"/>
                  </a:lnTo>
                  <a:cubicBezTo>
                    <a:pt x="848683" y="3751006"/>
                    <a:pt x="866196" y="3710526"/>
                    <a:pt x="888012" y="3672348"/>
                  </a:cubicBezTo>
                  <a:cubicBezTo>
                    <a:pt x="905600" y="3641568"/>
                    <a:pt x="947006" y="3583858"/>
                    <a:pt x="947006" y="3583858"/>
                  </a:cubicBezTo>
                  <a:cubicBezTo>
                    <a:pt x="951922" y="3569110"/>
                    <a:pt x="947849" y="3546566"/>
                    <a:pt x="961754" y="3539613"/>
                  </a:cubicBezTo>
                  <a:cubicBezTo>
                    <a:pt x="975659" y="3532660"/>
                    <a:pt x="995006" y="3565354"/>
                    <a:pt x="1005999" y="3554361"/>
                  </a:cubicBezTo>
                  <a:cubicBezTo>
                    <a:pt x="1027985" y="3532375"/>
                    <a:pt x="1018249" y="3491741"/>
                    <a:pt x="1035496" y="3465871"/>
                  </a:cubicBezTo>
                  <a:cubicBezTo>
                    <a:pt x="1108731" y="3356019"/>
                    <a:pt x="1014607" y="3490938"/>
                    <a:pt x="1109238" y="3377380"/>
                  </a:cubicBezTo>
                  <a:cubicBezTo>
                    <a:pt x="1120585" y="3363763"/>
                    <a:pt x="1128903" y="3347883"/>
                    <a:pt x="1138735" y="3333135"/>
                  </a:cubicBezTo>
                  <a:cubicBezTo>
                    <a:pt x="1148567" y="3303638"/>
                    <a:pt x="1150985" y="3270515"/>
                    <a:pt x="1168232" y="3244645"/>
                  </a:cubicBezTo>
                  <a:cubicBezTo>
                    <a:pt x="1187896" y="3215148"/>
                    <a:pt x="1216014" y="3189786"/>
                    <a:pt x="1227225" y="3156155"/>
                  </a:cubicBezTo>
                  <a:cubicBezTo>
                    <a:pt x="1247579" y="3095093"/>
                    <a:pt x="1229038" y="3120533"/>
                    <a:pt x="1286219" y="3082413"/>
                  </a:cubicBezTo>
                  <a:cubicBezTo>
                    <a:pt x="1296051" y="3067664"/>
                    <a:pt x="1305413" y="3052591"/>
                    <a:pt x="1315716" y="3038167"/>
                  </a:cubicBezTo>
                  <a:cubicBezTo>
                    <a:pt x="1330003" y="3018165"/>
                    <a:pt x="1347766" y="3000516"/>
                    <a:pt x="1359961" y="2979174"/>
                  </a:cubicBezTo>
                  <a:cubicBezTo>
                    <a:pt x="1367674" y="2965676"/>
                    <a:pt x="1367159" y="2948519"/>
                    <a:pt x="1374709" y="2934929"/>
                  </a:cubicBezTo>
                  <a:cubicBezTo>
                    <a:pt x="1391925" y="2903939"/>
                    <a:pt x="1414038" y="2875935"/>
                    <a:pt x="1433703" y="2846438"/>
                  </a:cubicBezTo>
                  <a:lnTo>
                    <a:pt x="1492696" y="2757948"/>
                  </a:lnTo>
                  <a:cubicBezTo>
                    <a:pt x="1502528" y="2743200"/>
                    <a:pt x="1511558" y="2727883"/>
                    <a:pt x="1522193" y="2713703"/>
                  </a:cubicBezTo>
                  <a:cubicBezTo>
                    <a:pt x="1536941" y="2694038"/>
                    <a:pt x="1552342" y="2674846"/>
                    <a:pt x="1566438" y="2654709"/>
                  </a:cubicBezTo>
                  <a:cubicBezTo>
                    <a:pt x="1586768" y="2625667"/>
                    <a:pt x="1600365" y="2591286"/>
                    <a:pt x="1625432" y="2566219"/>
                  </a:cubicBezTo>
                  <a:cubicBezTo>
                    <a:pt x="1654929" y="2536722"/>
                    <a:pt x="1690783" y="2512438"/>
                    <a:pt x="1713922" y="2477729"/>
                  </a:cubicBezTo>
                  <a:cubicBezTo>
                    <a:pt x="1723754" y="2462981"/>
                    <a:pt x="1731643" y="2446732"/>
                    <a:pt x="1743419" y="2433484"/>
                  </a:cubicBezTo>
                  <a:cubicBezTo>
                    <a:pt x="1771133" y="2402306"/>
                    <a:pt x="1808770" y="2379702"/>
                    <a:pt x="1831909" y="2344993"/>
                  </a:cubicBezTo>
                  <a:cubicBezTo>
                    <a:pt x="1870029" y="2287813"/>
                    <a:pt x="1844590" y="2306353"/>
                    <a:pt x="1905651" y="2286000"/>
                  </a:cubicBezTo>
                  <a:cubicBezTo>
                    <a:pt x="1971620" y="2187048"/>
                    <a:pt x="1893908" y="2283997"/>
                    <a:pt x="1979393" y="2227006"/>
                  </a:cubicBezTo>
                  <a:cubicBezTo>
                    <a:pt x="1996747" y="2215436"/>
                    <a:pt x="2007615" y="2196114"/>
                    <a:pt x="2023638" y="2182761"/>
                  </a:cubicBezTo>
                  <a:cubicBezTo>
                    <a:pt x="2037255" y="2171413"/>
                    <a:pt x="2053135" y="2163096"/>
                    <a:pt x="2067883" y="2153264"/>
                  </a:cubicBezTo>
                  <a:cubicBezTo>
                    <a:pt x="2078403" y="2121705"/>
                    <a:pt x="2085222" y="2088317"/>
                    <a:pt x="2112128" y="2064774"/>
                  </a:cubicBezTo>
                  <a:cubicBezTo>
                    <a:pt x="2138808" y="2041429"/>
                    <a:pt x="2200619" y="2005780"/>
                    <a:pt x="2200619" y="2005780"/>
                  </a:cubicBezTo>
                  <a:lnTo>
                    <a:pt x="2259612" y="1917290"/>
                  </a:lnTo>
                  <a:cubicBezTo>
                    <a:pt x="2269444" y="1902542"/>
                    <a:pt x="2274361" y="1882877"/>
                    <a:pt x="2289109" y="1873045"/>
                  </a:cubicBezTo>
                  <a:lnTo>
                    <a:pt x="2333354" y="1843548"/>
                  </a:lnTo>
                  <a:cubicBezTo>
                    <a:pt x="2402180" y="1740310"/>
                    <a:pt x="2362851" y="1774723"/>
                    <a:pt x="2436593" y="1725561"/>
                  </a:cubicBezTo>
                  <a:cubicBezTo>
                    <a:pt x="2465304" y="1639425"/>
                    <a:pt x="2428876" y="1718530"/>
                    <a:pt x="2495587" y="1651819"/>
                  </a:cubicBezTo>
                  <a:cubicBezTo>
                    <a:pt x="2593913" y="1553493"/>
                    <a:pt x="2451337" y="1656739"/>
                    <a:pt x="2569328" y="1578077"/>
                  </a:cubicBezTo>
                  <a:cubicBezTo>
                    <a:pt x="2606401" y="1466864"/>
                    <a:pt x="2552080" y="1599638"/>
                    <a:pt x="2628322" y="1504335"/>
                  </a:cubicBezTo>
                  <a:cubicBezTo>
                    <a:pt x="2638033" y="1492196"/>
                    <a:pt x="2634447" y="1473025"/>
                    <a:pt x="2643070" y="1460090"/>
                  </a:cubicBezTo>
                  <a:cubicBezTo>
                    <a:pt x="2654640" y="1442736"/>
                    <a:pt x="2673963" y="1431868"/>
                    <a:pt x="2687316" y="1415845"/>
                  </a:cubicBezTo>
                  <a:cubicBezTo>
                    <a:pt x="2698663" y="1402228"/>
                    <a:pt x="2705465" y="1385217"/>
                    <a:pt x="2716812" y="1371600"/>
                  </a:cubicBezTo>
                  <a:cubicBezTo>
                    <a:pt x="2730164" y="1355577"/>
                    <a:pt x="2747705" y="1343378"/>
                    <a:pt x="2761057" y="1327355"/>
                  </a:cubicBezTo>
                  <a:cubicBezTo>
                    <a:pt x="2772405" y="1313738"/>
                    <a:pt x="2778020" y="1295643"/>
                    <a:pt x="2790554" y="1283109"/>
                  </a:cubicBezTo>
                  <a:cubicBezTo>
                    <a:pt x="2803088" y="1270575"/>
                    <a:pt x="2820051" y="1263445"/>
                    <a:pt x="2834799" y="1253613"/>
                  </a:cubicBezTo>
                  <a:cubicBezTo>
                    <a:pt x="2865389" y="1131259"/>
                    <a:pt x="2821061" y="1238056"/>
                    <a:pt x="2893793" y="1179871"/>
                  </a:cubicBezTo>
                  <a:cubicBezTo>
                    <a:pt x="2989096" y="1103629"/>
                    <a:pt x="2856322" y="1157950"/>
                    <a:pt x="2967535" y="1120877"/>
                  </a:cubicBezTo>
                  <a:cubicBezTo>
                    <a:pt x="2977367" y="1106129"/>
                    <a:pt x="2982001" y="1086026"/>
                    <a:pt x="2997032" y="1076632"/>
                  </a:cubicBezTo>
                  <a:cubicBezTo>
                    <a:pt x="3023398" y="1060153"/>
                    <a:pt x="3059652" y="1064382"/>
                    <a:pt x="3085522" y="1047135"/>
                  </a:cubicBezTo>
                  <a:cubicBezTo>
                    <a:pt x="3142702" y="1009015"/>
                    <a:pt x="3112951" y="1023243"/>
                    <a:pt x="3174012" y="1002890"/>
                  </a:cubicBezTo>
                  <a:cubicBezTo>
                    <a:pt x="3257883" y="919019"/>
                    <a:pt x="3177128" y="986583"/>
                    <a:pt x="3262503" y="943896"/>
                  </a:cubicBezTo>
                  <a:cubicBezTo>
                    <a:pt x="3278357" y="935969"/>
                    <a:pt x="3290551" y="921599"/>
                    <a:pt x="3306748" y="914400"/>
                  </a:cubicBezTo>
                  <a:cubicBezTo>
                    <a:pt x="3335160" y="901772"/>
                    <a:pt x="3365741" y="894735"/>
                    <a:pt x="3395238" y="884903"/>
                  </a:cubicBezTo>
                  <a:cubicBezTo>
                    <a:pt x="3463260" y="862229"/>
                    <a:pt x="3424245" y="873203"/>
                    <a:pt x="3513225" y="855406"/>
                  </a:cubicBezTo>
                  <a:cubicBezTo>
                    <a:pt x="3563029" y="822203"/>
                    <a:pt x="3565609" y="816094"/>
                    <a:pt x="3631212" y="796413"/>
                  </a:cubicBezTo>
                  <a:cubicBezTo>
                    <a:pt x="3655222" y="789210"/>
                    <a:pt x="3680635" y="787744"/>
                    <a:pt x="3704954" y="781664"/>
                  </a:cubicBezTo>
                  <a:cubicBezTo>
                    <a:pt x="3720036" y="777893"/>
                    <a:pt x="3734251" y="771187"/>
                    <a:pt x="3749199" y="766916"/>
                  </a:cubicBezTo>
                  <a:cubicBezTo>
                    <a:pt x="3768689" y="761347"/>
                    <a:pt x="3788778" y="757991"/>
                    <a:pt x="3808193" y="752167"/>
                  </a:cubicBezTo>
                  <a:cubicBezTo>
                    <a:pt x="3837974" y="743233"/>
                    <a:pt x="3867186" y="732503"/>
                    <a:pt x="3896683" y="722671"/>
                  </a:cubicBezTo>
                  <a:lnTo>
                    <a:pt x="3985174" y="693174"/>
                  </a:lnTo>
                  <a:cubicBezTo>
                    <a:pt x="4027339" y="679120"/>
                    <a:pt x="4042122" y="672935"/>
                    <a:pt x="4088412" y="663677"/>
                  </a:cubicBezTo>
                  <a:cubicBezTo>
                    <a:pt x="4179885" y="645382"/>
                    <a:pt x="4222739" y="644345"/>
                    <a:pt x="4324387" y="634180"/>
                  </a:cubicBezTo>
                  <a:cubicBezTo>
                    <a:pt x="4402457" y="653699"/>
                    <a:pt x="4363110" y="648929"/>
                    <a:pt x="4442374" y="648929"/>
                  </a:cubicBezTo>
                  <a:lnTo>
                    <a:pt x="4442374" y="0"/>
                  </a:lnTo>
                  <a:close/>
                </a:path>
              </a:pathLst>
            </a:custGeom>
            <a:solidFill>
              <a:srgbClr val="92D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18582196">
              <a:off x="2946052" y="4447837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Piedmont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75587" y="3230871"/>
            <a:ext cx="3529781" cy="3657600"/>
            <a:chOff x="3775587" y="3230871"/>
            <a:chExt cx="3529781" cy="3657600"/>
          </a:xfrm>
        </p:grpSpPr>
        <p:sp>
          <p:nvSpPr>
            <p:cNvPr id="10" name="Freeform 9"/>
            <p:cNvSpPr/>
            <p:nvPr/>
          </p:nvSpPr>
          <p:spPr>
            <a:xfrm>
              <a:off x="3775587" y="3510116"/>
              <a:ext cx="3529781" cy="3111910"/>
            </a:xfrm>
            <a:custGeom>
              <a:avLst/>
              <a:gdLst>
                <a:gd name="connsiteX0" fmla="*/ 0 w 3529781"/>
                <a:gd name="connsiteY0" fmla="*/ 3111910 h 3111910"/>
                <a:gd name="connsiteX1" fmla="*/ 0 w 3529781"/>
                <a:gd name="connsiteY1" fmla="*/ 3111910 h 3111910"/>
                <a:gd name="connsiteX2" fmla="*/ 103239 w 3529781"/>
                <a:gd name="connsiteY2" fmla="*/ 2964426 h 3111910"/>
                <a:gd name="connsiteX3" fmla="*/ 147484 w 3529781"/>
                <a:gd name="connsiteY3" fmla="*/ 2905432 h 3111910"/>
                <a:gd name="connsiteX4" fmla="*/ 191729 w 3529781"/>
                <a:gd name="connsiteY4" fmla="*/ 2875936 h 3111910"/>
                <a:gd name="connsiteX5" fmla="*/ 265471 w 3529781"/>
                <a:gd name="connsiteY5" fmla="*/ 2787445 h 3111910"/>
                <a:gd name="connsiteX6" fmla="*/ 280219 w 3529781"/>
                <a:gd name="connsiteY6" fmla="*/ 2728452 h 3111910"/>
                <a:gd name="connsiteX7" fmla="*/ 294968 w 3529781"/>
                <a:gd name="connsiteY7" fmla="*/ 2684207 h 3111910"/>
                <a:gd name="connsiteX8" fmla="*/ 324465 w 3529781"/>
                <a:gd name="connsiteY8" fmla="*/ 2566219 h 3111910"/>
                <a:gd name="connsiteX9" fmla="*/ 383458 w 3529781"/>
                <a:gd name="connsiteY9" fmla="*/ 2477729 h 3111910"/>
                <a:gd name="connsiteX10" fmla="*/ 412955 w 3529781"/>
                <a:gd name="connsiteY10" fmla="*/ 2433484 h 3111910"/>
                <a:gd name="connsiteX11" fmla="*/ 471948 w 3529781"/>
                <a:gd name="connsiteY11" fmla="*/ 2300749 h 3111910"/>
                <a:gd name="connsiteX12" fmla="*/ 516194 w 3529781"/>
                <a:gd name="connsiteY12" fmla="*/ 2271252 h 3111910"/>
                <a:gd name="connsiteX13" fmla="*/ 530942 w 3529781"/>
                <a:gd name="connsiteY13" fmla="*/ 2212258 h 3111910"/>
                <a:gd name="connsiteX14" fmla="*/ 589936 w 3529781"/>
                <a:gd name="connsiteY14" fmla="*/ 2109019 h 3111910"/>
                <a:gd name="connsiteX15" fmla="*/ 634181 w 3529781"/>
                <a:gd name="connsiteY15" fmla="*/ 2020529 h 3111910"/>
                <a:gd name="connsiteX16" fmla="*/ 648929 w 3529781"/>
                <a:gd name="connsiteY16" fmla="*/ 1976284 h 3111910"/>
                <a:gd name="connsiteX17" fmla="*/ 781665 w 3529781"/>
                <a:gd name="connsiteY17" fmla="*/ 1902542 h 3111910"/>
                <a:gd name="connsiteX18" fmla="*/ 899652 w 3529781"/>
                <a:gd name="connsiteY18" fmla="*/ 1769807 h 3111910"/>
                <a:gd name="connsiteX19" fmla="*/ 943897 w 3529781"/>
                <a:gd name="connsiteY19" fmla="*/ 1755058 h 3111910"/>
                <a:gd name="connsiteX20" fmla="*/ 1120878 w 3529781"/>
                <a:gd name="connsiteY20" fmla="*/ 1607574 h 3111910"/>
                <a:gd name="connsiteX21" fmla="*/ 1165123 w 3529781"/>
                <a:gd name="connsiteY21" fmla="*/ 1592826 h 3111910"/>
                <a:gd name="connsiteX22" fmla="*/ 1253613 w 3529781"/>
                <a:gd name="connsiteY22" fmla="*/ 1533832 h 3111910"/>
                <a:gd name="connsiteX23" fmla="*/ 1312607 w 3529781"/>
                <a:gd name="connsiteY23" fmla="*/ 1445342 h 3111910"/>
                <a:gd name="connsiteX24" fmla="*/ 1386348 w 3529781"/>
                <a:gd name="connsiteY24" fmla="*/ 1327355 h 3111910"/>
                <a:gd name="connsiteX25" fmla="*/ 1401097 w 3529781"/>
                <a:gd name="connsiteY25" fmla="*/ 1283110 h 3111910"/>
                <a:gd name="connsiteX26" fmla="*/ 1445342 w 3529781"/>
                <a:gd name="connsiteY26" fmla="*/ 1238865 h 3111910"/>
                <a:gd name="connsiteX27" fmla="*/ 1474839 w 3529781"/>
                <a:gd name="connsiteY27" fmla="*/ 1194619 h 3111910"/>
                <a:gd name="connsiteX28" fmla="*/ 1533832 w 3529781"/>
                <a:gd name="connsiteY28" fmla="*/ 1106129 h 3111910"/>
                <a:gd name="connsiteX29" fmla="*/ 1592826 w 3529781"/>
                <a:gd name="connsiteY29" fmla="*/ 1047136 h 3111910"/>
                <a:gd name="connsiteX30" fmla="*/ 1637071 w 3529781"/>
                <a:gd name="connsiteY30" fmla="*/ 988142 h 3111910"/>
                <a:gd name="connsiteX31" fmla="*/ 1740310 w 3529781"/>
                <a:gd name="connsiteY31" fmla="*/ 855407 h 3111910"/>
                <a:gd name="connsiteX32" fmla="*/ 1784555 w 3529781"/>
                <a:gd name="connsiteY32" fmla="*/ 840658 h 3111910"/>
                <a:gd name="connsiteX33" fmla="*/ 1799303 w 3529781"/>
                <a:gd name="connsiteY33" fmla="*/ 796413 h 3111910"/>
                <a:gd name="connsiteX34" fmla="*/ 1917290 w 3529781"/>
                <a:gd name="connsiteY34" fmla="*/ 752168 h 3111910"/>
                <a:gd name="connsiteX35" fmla="*/ 2005781 w 3529781"/>
                <a:gd name="connsiteY35" fmla="*/ 663678 h 3111910"/>
                <a:gd name="connsiteX36" fmla="*/ 2109019 w 3529781"/>
                <a:gd name="connsiteY36" fmla="*/ 589936 h 3111910"/>
                <a:gd name="connsiteX37" fmla="*/ 2182761 w 3529781"/>
                <a:gd name="connsiteY37" fmla="*/ 516194 h 3111910"/>
                <a:gd name="connsiteX38" fmla="*/ 2271252 w 3529781"/>
                <a:gd name="connsiteY38" fmla="*/ 442452 h 3111910"/>
                <a:gd name="connsiteX39" fmla="*/ 2315497 w 3529781"/>
                <a:gd name="connsiteY39" fmla="*/ 412955 h 3111910"/>
                <a:gd name="connsiteX40" fmla="*/ 2359742 w 3529781"/>
                <a:gd name="connsiteY40" fmla="*/ 398207 h 3111910"/>
                <a:gd name="connsiteX41" fmla="*/ 2433484 w 3529781"/>
                <a:gd name="connsiteY41" fmla="*/ 324465 h 3111910"/>
                <a:gd name="connsiteX42" fmla="*/ 2521974 w 3529781"/>
                <a:gd name="connsiteY42" fmla="*/ 280219 h 3111910"/>
                <a:gd name="connsiteX43" fmla="*/ 2566219 w 3529781"/>
                <a:gd name="connsiteY43" fmla="*/ 235974 h 3111910"/>
                <a:gd name="connsiteX44" fmla="*/ 2654710 w 3529781"/>
                <a:gd name="connsiteY44" fmla="*/ 206478 h 3111910"/>
                <a:gd name="connsiteX45" fmla="*/ 2698955 w 3529781"/>
                <a:gd name="connsiteY45" fmla="*/ 176981 h 3111910"/>
                <a:gd name="connsiteX46" fmla="*/ 2861187 w 3529781"/>
                <a:gd name="connsiteY46" fmla="*/ 147484 h 3111910"/>
                <a:gd name="connsiteX47" fmla="*/ 2905432 w 3529781"/>
                <a:gd name="connsiteY47" fmla="*/ 132736 h 3111910"/>
                <a:gd name="connsiteX48" fmla="*/ 3038168 w 3529781"/>
                <a:gd name="connsiteY48" fmla="*/ 103239 h 3111910"/>
                <a:gd name="connsiteX49" fmla="*/ 3141407 w 3529781"/>
                <a:gd name="connsiteY49" fmla="*/ 88490 h 3111910"/>
                <a:gd name="connsiteX50" fmla="*/ 3229897 w 3529781"/>
                <a:gd name="connsiteY50" fmla="*/ 58994 h 3111910"/>
                <a:gd name="connsiteX51" fmla="*/ 3421626 w 3529781"/>
                <a:gd name="connsiteY51" fmla="*/ 29497 h 3111910"/>
                <a:gd name="connsiteX52" fmla="*/ 3480619 w 3529781"/>
                <a:gd name="connsiteY52" fmla="*/ 14749 h 3111910"/>
                <a:gd name="connsiteX53" fmla="*/ 3524865 w 3529781"/>
                <a:gd name="connsiteY53" fmla="*/ 0 h 3111910"/>
                <a:gd name="connsiteX54" fmla="*/ 3524865 w 3529781"/>
                <a:gd name="connsiteY54" fmla="*/ 14749 h 3111910"/>
                <a:gd name="connsiteX55" fmla="*/ 3524865 w 3529781"/>
                <a:gd name="connsiteY55" fmla="*/ 2359742 h 3111910"/>
                <a:gd name="connsiteX56" fmla="*/ 3406878 w 3529781"/>
                <a:gd name="connsiteY56" fmla="*/ 2403987 h 3111910"/>
                <a:gd name="connsiteX57" fmla="*/ 3318387 w 3529781"/>
                <a:gd name="connsiteY57" fmla="*/ 2462981 h 3111910"/>
                <a:gd name="connsiteX58" fmla="*/ 3244645 w 3529781"/>
                <a:gd name="connsiteY58" fmla="*/ 2536723 h 3111910"/>
                <a:gd name="connsiteX59" fmla="*/ 3126658 w 3529781"/>
                <a:gd name="connsiteY59" fmla="*/ 2669458 h 3111910"/>
                <a:gd name="connsiteX60" fmla="*/ 3067665 w 3529781"/>
                <a:gd name="connsiteY60" fmla="*/ 2743200 h 3111910"/>
                <a:gd name="connsiteX61" fmla="*/ 3008671 w 3529781"/>
                <a:gd name="connsiteY61" fmla="*/ 2831690 h 3111910"/>
                <a:gd name="connsiteX62" fmla="*/ 2979174 w 3529781"/>
                <a:gd name="connsiteY62" fmla="*/ 2875936 h 3111910"/>
                <a:gd name="connsiteX63" fmla="*/ 2949678 w 3529781"/>
                <a:gd name="connsiteY63" fmla="*/ 2964426 h 3111910"/>
                <a:gd name="connsiteX64" fmla="*/ 2934929 w 3529781"/>
                <a:gd name="connsiteY64" fmla="*/ 3008671 h 3111910"/>
                <a:gd name="connsiteX65" fmla="*/ 2890684 w 3529781"/>
                <a:gd name="connsiteY65" fmla="*/ 3038168 h 3111910"/>
                <a:gd name="connsiteX66" fmla="*/ 2846439 w 3529781"/>
                <a:gd name="connsiteY66" fmla="*/ 3082413 h 3111910"/>
                <a:gd name="connsiteX67" fmla="*/ 0 w 3529781"/>
                <a:gd name="connsiteY67" fmla="*/ 3111910 h 311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529781" h="3111910">
                  <a:moveTo>
                    <a:pt x="0" y="3111910"/>
                  </a:moveTo>
                  <a:lnTo>
                    <a:pt x="0" y="3111910"/>
                  </a:lnTo>
                  <a:cubicBezTo>
                    <a:pt x="34413" y="3062749"/>
                    <a:pt x="67234" y="3012433"/>
                    <a:pt x="103239" y="2964426"/>
                  </a:cubicBezTo>
                  <a:cubicBezTo>
                    <a:pt x="117987" y="2944761"/>
                    <a:pt x="130103" y="2922813"/>
                    <a:pt x="147484" y="2905432"/>
                  </a:cubicBezTo>
                  <a:cubicBezTo>
                    <a:pt x="160018" y="2892898"/>
                    <a:pt x="178112" y="2887283"/>
                    <a:pt x="191729" y="2875936"/>
                  </a:cubicBezTo>
                  <a:cubicBezTo>
                    <a:pt x="234311" y="2840451"/>
                    <a:pt x="236469" y="2830948"/>
                    <a:pt x="265471" y="2787445"/>
                  </a:cubicBezTo>
                  <a:cubicBezTo>
                    <a:pt x="270387" y="2767781"/>
                    <a:pt x="274650" y="2747942"/>
                    <a:pt x="280219" y="2728452"/>
                  </a:cubicBezTo>
                  <a:cubicBezTo>
                    <a:pt x="284490" y="2713504"/>
                    <a:pt x="291197" y="2699289"/>
                    <a:pt x="294968" y="2684207"/>
                  </a:cubicBezTo>
                  <a:cubicBezTo>
                    <a:pt x="300913" y="2660427"/>
                    <a:pt x="309139" y="2593806"/>
                    <a:pt x="324465" y="2566219"/>
                  </a:cubicBezTo>
                  <a:cubicBezTo>
                    <a:pt x="341681" y="2535230"/>
                    <a:pt x="363794" y="2507226"/>
                    <a:pt x="383458" y="2477729"/>
                  </a:cubicBezTo>
                  <a:lnTo>
                    <a:pt x="412955" y="2433484"/>
                  </a:lnTo>
                  <a:cubicBezTo>
                    <a:pt x="427557" y="2389677"/>
                    <a:pt x="436892" y="2335805"/>
                    <a:pt x="471948" y="2300749"/>
                  </a:cubicBezTo>
                  <a:cubicBezTo>
                    <a:pt x="484482" y="2288215"/>
                    <a:pt x="501445" y="2281084"/>
                    <a:pt x="516194" y="2271252"/>
                  </a:cubicBezTo>
                  <a:cubicBezTo>
                    <a:pt x="521110" y="2251587"/>
                    <a:pt x="523825" y="2231237"/>
                    <a:pt x="530942" y="2212258"/>
                  </a:cubicBezTo>
                  <a:cubicBezTo>
                    <a:pt x="546979" y="2169491"/>
                    <a:pt x="565487" y="2145693"/>
                    <a:pt x="589936" y="2109019"/>
                  </a:cubicBezTo>
                  <a:cubicBezTo>
                    <a:pt x="627005" y="1997808"/>
                    <a:pt x="577001" y="2134889"/>
                    <a:pt x="634181" y="2020529"/>
                  </a:cubicBezTo>
                  <a:cubicBezTo>
                    <a:pt x="641133" y="2006624"/>
                    <a:pt x="637936" y="1987277"/>
                    <a:pt x="648929" y="1976284"/>
                  </a:cubicBezTo>
                  <a:cubicBezTo>
                    <a:pt x="699643" y="1925569"/>
                    <a:pt x="726026" y="1921088"/>
                    <a:pt x="781665" y="1902542"/>
                  </a:cubicBezTo>
                  <a:cubicBezTo>
                    <a:pt x="809772" y="1860381"/>
                    <a:pt x="856353" y="1784241"/>
                    <a:pt x="899652" y="1769807"/>
                  </a:cubicBezTo>
                  <a:lnTo>
                    <a:pt x="943897" y="1755058"/>
                  </a:lnTo>
                  <a:cubicBezTo>
                    <a:pt x="984970" y="1713985"/>
                    <a:pt x="1059279" y="1628107"/>
                    <a:pt x="1120878" y="1607574"/>
                  </a:cubicBezTo>
                  <a:lnTo>
                    <a:pt x="1165123" y="1592826"/>
                  </a:lnTo>
                  <a:cubicBezTo>
                    <a:pt x="1194620" y="1573161"/>
                    <a:pt x="1233948" y="1563329"/>
                    <a:pt x="1253613" y="1533832"/>
                  </a:cubicBezTo>
                  <a:lnTo>
                    <a:pt x="1312607" y="1445342"/>
                  </a:lnTo>
                  <a:cubicBezTo>
                    <a:pt x="1336003" y="1410248"/>
                    <a:pt x="1368563" y="1362924"/>
                    <a:pt x="1386348" y="1327355"/>
                  </a:cubicBezTo>
                  <a:cubicBezTo>
                    <a:pt x="1393301" y="1313450"/>
                    <a:pt x="1392473" y="1296045"/>
                    <a:pt x="1401097" y="1283110"/>
                  </a:cubicBezTo>
                  <a:cubicBezTo>
                    <a:pt x="1412667" y="1265756"/>
                    <a:pt x="1431990" y="1254888"/>
                    <a:pt x="1445342" y="1238865"/>
                  </a:cubicBezTo>
                  <a:cubicBezTo>
                    <a:pt x="1456690" y="1225248"/>
                    <a:pt x="1465007" y="1209368"/>
                    <a:pt x="1474839" y="1194619"/>
                  </a:cubicBezTo>
                  <a:cubicBezTo>
                    <a:pt x="1509905" y="1089418"/>
                    <a:pt x="1460183" y="1216601"/>
                    <a:pt x="1533832" y="1106129"/>
                  </a:cubicBezTo>
                  <a:cubicBezTo>
                    <a:pt x="1578779" y="1038709"/>
                    <a:pt x="1508551" y="1075227"/>
                    <a:pt x="1592826" y="1047136"/>
                  </a:cubicBezTo>
                  <a:cubicBezTo>
                    <a:pt x="1607574" y="1027471"/>
                    <a:pt x="1622975" y="1008279"/>
                    <a:pt x="1637071" y="988142"/>
                  </a:cubicBezTo>
                  <a:cubicBezTo>
                    <a:pt x="1662708" y="951518"/>
                    <a:pt x="1697430" y="883994"/>
                    <a:pt x="1740310" y="855407"/>
                  </a:cubicBezTo>
                  <a:cubicBezTo>
                    <a:pt x="1753245" y="846783"/>
                    <a:pt x="1769807" y="845574"/>
                    <a:pt x="1784555" y="840658"/>
                  </a:cubicBezTo>
                  <a:cubicBezTo>
                    <a:pt x="1789471" y="825910"/>
                    <a:pt x="1789592" y="808552"/>
                    <a:pt x="1799303" y="796413"/>
                  </a:cubicBezTo>
                  <a:cubicBezTo>
                    <a:pt x="1828238" y="760244"/>
                    <a:pt x="1877316" y="760163"/>
                    <a:pt x="1917290" y="752168"/>
                  </a:cubicBezTo>
                  <a:cubicBezTo>
                    <a:pt x="1946787" y="722671"/>
                    <a:pt x="1972409" y="688707"/>
                    <a:pt x="2005781" y="663678"/>
                  </a:cubicBezTo>
                  <a:cubicBezTo>
                    <a:pt x="2078954" y="608797"/>
                    <a:pt x="2044322" y="633067"/>
                    <a:pt x="2109019" y="589936"/>
                  </a:cubicBezTo>
                  <a:cubicBezTo>
                    <a:pt x="2187676" y="471948"/>
                    <a:pt x="2084440" y="614514"/>
                    <a:pt x="2182761" y="516194"/>
                  </a:cubicBezTo>
                  <a:cubicBezTo>
                    <a:pt x="2263121" y="435834"/>
                    <a:pt x="2186746" y="470620"/>
                    <a:pt x="2271252" y="442452"/>
                  </a:cubicBezTo>
                  <a:cubicBezTo>
                    <a:pt x="2286000" y="432620"/>
                    <a:pt x="2299643" y="420882"/>
                    <a:pt x="2315497" y="412955"/>
                  </a:cubicBezTo>
                  <a:cubicBezTo>
                    <a:pt x="2329402" y="406003"/>
                    <a:pt x="2347603" y="407919"/>
                    <a:pt x="2359742" y="398207"/>
                  </a:cubicBezTo>
                  <a:cubicBezTo>
                    <a:pt x="2458067" y="319546"/>
                    <a:pt x="2315496" y="383459"/>
                    <a:pt x="2433484" y="324465"/>
                  </a:cubicBezTo>
                  <a:cubicBezTo>
                    <a:pt x="2499998" y="291208"/>
                    <a:pt x="2458577" y="333050"/>
                    <a:pt x="2521974" y="280219"/>
                  </a:cubicBezTo>
                  <a:cubicBezTo>
                    <a:pt x="2537997" y="266866"/>
                    <a:pt x="2547986" y="246103"/>
                    <a:pt x="2566219" y="235974"/>
                  </a:cubicBezTo>
                  <a:cubicBezTo>
                    <a:pt x="2593399" y="220874"/>
                    <a:pt x="2654710" y="206478"/>
                    <a:pt x="2654710" y="206478"/>
                  </a:cubicBezTo>
                  <a:cubicBezTo>
                    <a:pt x="2669458" y="196646"/>
                    <a:pt x="2682663" y="183964"/>
                    <a:pt x="2698955" y="176981"/>
                  </a:cubicBezTo>
                  <a:cubicBezTo>
                    <a:pt x="2733728" y="162078"/>
                    <a:pt x="2837257" y="150902"/>
                    <a:pt x="2861187" y="147484"/>
                  </a:cubicBezTo>
                  <a:cubicBezTo>
                    <a:pt x="2875935" y="142568"/>
                    <a:pt x="2890484" y="137007"/>
                    <a:pt x="2905432" y="132736"/>
                  </a:cubicBezTo>
                  <a:cubicBezTo>
                    <a:pt x="2942564" y="122127"/>
                    <a:pt x="3001661" y="109324"/>
                    <a:pt x="3038168" y="103239"/>
                  </a:cubicBezTo>
                  <a:cubicBezTo>
                    <a:pt x="3072457" y="97524"/>
                    <a:pt x="3106994" y="93406"/>
                    <a:pt x="3141407" y="88490"/>
                  </a:cubicBezTo>
                  <a:cubicBezTo>
                    <a:pt x="3170904" y="78658"/>
                    <a:pt x="3199045" y="62851"/>
                    <a:pt x="3229897" y="58994"/>
                  </a:cubicBezTo>
                  <a:cubicBezTo>
                    <a:pt x="3332056" y="46224"/>
                    <a:pt x="3334761" y="48800"/>
                    <a:pt x="3421626" y="29497"/>
                  </a:cubicBezTo>
                  <a:cubicBezTo>
                    <a:pt x="3441413" y="25100"/>
                    <a:pt x="3461129" y="20317"/>
                    <a:pt x="3480619" y="14749"/>
                  </a:cubicBezTo>
                  <a:cubicBezTo>
                    <a:pt x="3495567" y="10478"/>
                    <a:pt x="3509319" y="0"/>
                    <a:pt x="3524865" y="0"/>
                  </a:cubicBezTo>
                  <a:cubicBezTo>
                    <a:pt x="3529781" y="0"/>
                    <a:pt x="3524865" y="9833"/>
                    <a:pt x="3524865" y="14749"/>
                  </a:cubicBezTo>
                  <a:lnTo>
                    <a:pt x="3524865" y="2359742"/>
                  </a:lnTo>
                  <a:cubicBezTo>
                    <a:pt x="3485536" y="2374490"/>
                    <a:pt x="3444447" y="2385203"/>
                    <a:pt x="3406878" y="2403987"/>
                  </a:cubicBezTo>
                  <a:cubicBezTo>
                    <a:pt x="3375170" y="2419841"/>
                    <a:pt x="3318387" y="2462981"/>
                    <a:pt x="3318387" y="2462981"/>
                  </a:cubicBezTo>
                  <a:cubicBezTo>
                    <a:pt x="3257605" y="2554152"/>
                    <a:pt x="3325091" y="2465216"/>
                    <a:pt x="3244645" y="2536723"/>
                  </a:cubicBezTo>
                  <a:cubicBezTo>
                    <a:pt x="3161989" y="2610195"/>
                    <a:pt x="3171489" y="2602212"/>
                    <a:pt x="3126658" y="2669458"/>
                  </a:cubicBezTo>
                  <a:cubicBezTo>
                    <a:pt x="3093447" y="2769094"/>
                    <a:pt x="3139506" y="2661097"/>
                    <a:pt x="3067665" y="2743200"/>
                  </a:cubicBezTo>
                  <a:cubicBezTo>
                    <a:pt x="3044320" y="2769879"/>
                    <a:pt x="3028336" y="2802193"/>
                    <a:pt x="3008671" y="2831690"/>
                  </a:cubicBezTo>
                  <a:lnTo>
                    <a:pt x="2979174" y="2875936"/>
                  </a:lnTo>
                  <a:lnTo>
                    <a:pt x="2949678" y="2964426"/>
                  </a:lnTo>
                  <a:cubicBezTo>
                    <a:pt x="2944762" y="2979174"/>
                    <a:pt x="2947864" y="3000047"/>
                    <a:pt x="2934929" y="3008671"/>
                  </a:cubicBezTo>
                  <a:lnTo>
                    <a:pt x="2890684" y="3038168"/>
                  </a:lnTo>
                  <a:cubicBezTo>
                    <a:pt x="2872827" y="3091741"/>
                    <a:pt x="2891482" y="3082413"/>
                    <a:pt x="2846439" y="3082413"/>
                  </a:cubicBezTo>
                  <a:lnTo>
                    <a:pt x="0" y="3111910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8582196">
              <a:off x="4089053" y="4828838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Coastal Plain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Methods Used to Measure Landscape Change in the Central Appalachians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304800" y="2514600"/>
            <a:ext cx="2590800" cy="13303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16 – 33 m My</a:t>
            </a:r>
            <a:r>
              <a:rPr lang="en-US" b="1" baseline="30000" dirty="0" smtClean="0">
                <a:solidFill>
                  <a:srgbClr val="0070C0"/>
                </a:solidFill>
              </a:rPr>
              <a:t>-1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1600" dirty="0" smtClean="0"/>
              <a:t>(</a:t>
            </a:r>
            <a:r>
              <a:rPr lang="en-US" sz="1600" dirty="0" err="1" smtClean="0"/>
              <a:t>Naeser</a:t>
            </a:r>
            <a:r>
              <a:rPr lang="en-US" sz="1600" dirty="0" smtClean="0"/>
              <a:t> et al., 2001, 2004, 2005; </a:t>
            </a:r>
            <a:r>
              <a:rPr lang="en-US" sz="1600" dirty="0" err="1" smtClean="0"/>
              <a:t>Blackmer</a:t>
            </a:r>
            <a:r>
              <a:rPr lang="en-US" sz="1600" dirty="0" smtClean="0"/>
              <a:t> et al., 1994; </a:t>
            </a:r>
            <a:r>
              <a:rPr lang="en-US" sz="1600" dirty="0" err="1" smtClean="0"/>
              <a:t>Roden</a:t>
            </a:r>
            <a:r>
              <a:rPr lang="en-US" sz="1600" dirty="0" smtClean="0"/>
              <a:t>, 1991)</a:t>
            </a:r>
            <a:endParaRPr lang="en-US" baseline="30000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381000" y="3810000"/>
            <a:ext cx="2377872" cy="1981201"/>
            <a:chOff x="304800" y="2514600"/>
            <a:chExt cx="2377872" cy="1981201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514600"/>
              <a:ext cx="2377872" cy="167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04800" y="4191001"/>
              <a:ext cx="23622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Photo: pangea.stanford.edu</a:t>
              </a:r>
              <a:endParaRPr lang="en-US" sz="1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096000" y="1592759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30000" dirty="0" smtClean="0"/>
              <a:t>10</a:t>
            </a:r>
            <a:r>
              <a:rPr lang="en-US" sz="2400" b="1" dirty="0" smtClean="0"/>
              <a:t>Be  Basin and Cave Methods</a:t>
            </a:r>
            <a:endParaRPr lang="en-US" sz="2400" b="1" dirty="0"/>
          </a:p>
        </p:txBody>
      </p:sp>
      <p:sp>
        <p:nvSpPr>
          <p:cNvPr id="26" name="Content Placeholder 17"/>
          <p:cNvSpPr txBox="1">
            <a:spLocks/>
          </p:cNvSpPr>
          <p:nvPr/>
        </p:nvSpPr>
        <p:spPr>
          <a:xfrm>
            <a:off x="3200400" y="2514600"/>
            <a:ext cx="2743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– 25 m My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(Reed et al., 2005;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Spotila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al., 2003)</a:t>
            </a: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1600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Fission-track </a:t>
            </a:r>
            <a:r>
              <a:rPr lang="en-US" sz="2400" b="1" dirty="0" err="1" smtClean="0"/>
              <a:t>Thermochron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31" name="Content Placeholder 17"/>
          <p:cNvSpPr txBox="1">
            <a:spLocks/>
          </p:cNvSpPr>
          <p:nvPr/>
        </p:nvSpPr>
        <p:spPr>
          <a:xfrm>
            <a:off x="6096000" y="2514600"/>
            <a:ext cx="2743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10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27 m My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(Granger et al., 1997; Reuter, 2005; Duxbury, 2009;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Trodick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al., 2010)</a:t>
            </a: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4200" y="1600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(U – </a:t>
            </a:r>
            <a:r>
              <a:rPr lang="en-US" sz="2400" b="1" dirty="0" err="1" smtClean="0"/>
              <a:t>Th</a:t>
            </a:r>
            <a:r>
              <a:rPr lang="en-US" sz="2400" b="1" dirty="0" smtClean="0"/>
              <a:t>)/He</a:t>
            </a:r>
          </a:p>
          <a:p>
            <a:pPr algn="ctr"/>
            <a:r>
              <a:rPr lang="en-US" sz="2400" b="1" dirty="0" err="1" smtClean="0"/>
              <a:t>Thermochron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3035246" y="3581400"/>
            <a:ext cx="3060754" cy="2971800"/>
            <a:chOff x="3035246" y="3581400"/>
            <a:chExt cx="3060754" cy="29718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4364" b="5039"/>
            <a:stretch>
              <a:fillRect/>
            </a:stretch>
          </p:blipFill>
          <p:spPr bwMode="auto">
            <a:xfrm>
              <a:off x="3035246" y="3581400"/>
              <a:ext cx="3060754" cy="26316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352800" y="6248400"/>
              <a:ext cx="23622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Photo: oliviermegand.com</a:t>
              </a:r>
              <a:endParaRPr lang="en-US" sz="1400" dirty="0"/>
            </a:p>
          </p:txBody>
        </p:sp>
      </p:grpSp>
      <p:pic>
        <p:nvPicPr>
          <p:cNvPr id="20" name="Picture 19" descr="IMG_0003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2145" y="3886200"/>
            <a:ext cx="2400855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5" grpId="0"/>
      <p:bldP spid="26" grpId="0"/>
      <p:bldP spid="28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Atop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066800"/>
            <a:ext cx="3941127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Sampling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 of time in field requires knowledge of sampling sites beforehand</a:t>
            </a:r>
          </a:p>
          <a:p>
            <a:r>
              <a:rPr lang="en-US" dirty="0" err="1" smtClean="0"/>
              <a:t>ArcGIS</a:t>
            </a:r>
            <a:endParaRPr lang="en-US" dirty="0" smtClean="0"/>
          </a:p>
          <a:p>
            <a:pPr lvl="1"/>
            <a:r>
              <a:rPr lang="en-US" dirty="0" smtClean="0"/>
              <a:t>Topography</a:t>
            </a:r>
          </a:p>
          <a:p>
            <a:pPr lvl="1"/>
            <a:r>
              <a:rPr lang="en-US" dirty="0" smtClean="0"/>
              <a:t>Lithology</a:t>
            </a:r>
          </a:p>
          <a:p>
            <a:pPr lvl="1"/>
            <a:r>
              <a:rPr lang="en-US" dirty="0" smtClean="0"/>
              <a:t>Ease of Access</a:t>
            </a:r>
          </a:p>
          <a:p>
            <a:r>
              <a:rPr lang="en-US" dirty="0" smtClean="0"/>
              <a:t>Google Earth and internet image search verification</a:t>
            </a:r>
          </a:p>
        </p:txBody>
      </p:sp>
      <p:pic>
        <p:nvPicPr>
          <p:cNvPr id="9" name="Picture 8" descr="PAli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1873" y="1066800"/>
            <a:ext cx="3941127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PAparkslab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1066800"/>
            <a:ext cx="3962400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Field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28194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South of Glacial Extent</a:t>
            </a:r>
          </a:p>
          <a:p>
            <a:r>
              <a:rPr lang="en-US" i="1" dirty="0" err="1" smtClean="0"/>
              <a:t>n</a:t>
            </a:r>
            <a:r>
              <a:rPr lang="en-US" i="1" baseline="-25000" dirty="0" err="1" smtClean="0"/>
              <a:t>total</a:t>
            </a:r>
            <a:r>
              <a:rPr lang="en-US" dirty="0" smtClean="0"/>
              <a:t> = 72</a:t>
            </a:r>
          </a:p>
          <a:p>
            <a:pPr lvl="1"/>
            <a:r>
              <a:rPr lang="en-US" i="1" dirty="0" err="1" smtClean="0"/>
              <a:t>n</a:t>
            </a:r>
            <a:r>
              <a:rPr lang="en-US" i="1" baseline="-25000" dirty="0" err="1" smtClean="0"/>
              <a:t>Pot</a:t>
            </a:r>
            <a:r>
              <a:rPr lang="en-US" dirty="0" smtClean="0"/>
              <a:t> = 46</a:t>
            </a:r>
          </a:p>
          <a:p>
            <a:pPr lvl="1"/>
            <a:r>
              <a:rPr lang="en-US" i="1" dirty="0" err="1" smtClean="0"/>
              <a:t>n</a:t>
            </a:r>
            <a:r>
              <a:rPr lang="en-US" i="1" baseline="-25000" dirty="0" err="1" smtClean="0"/>
              <a:t>Sus</a:t>
            </a:r>
            <a:r>
              <a:rPr lang="en-US" i="1" dirty="0" smtClean="0"/>
              <a:t> </a:t>
            </a:r>
            <a:r>
              <a:rPr lang="en-US" dirty="0" smtClean="0"/>
              <a:t>= 26</a:t>
            </a:r>
          </a:p>
          <a:p>
            <a:r>
              <a:rPr lang="en-US" dirty="0" smtClean="0"/>
              <a:t>Sample Types</a:t>
            </a:r>
          </a:p>
          <a:p>
            <a:pPr lvl="1"/>
            <a:r>
              <a:rPr lang="en-US" dirty="0" smtClean="0"/>
              <a:t>Main Ridge</a:t>
            </a:r>
          </a:p>
          <a:p>
            <a:pPr lvl="1"/>
            <a:r>
              <a:rPr lang="en-US" dirty="0" smtClean="0"/>
              <a:t>Spur Ridge</a:t>
            </a:r>
          </a:p>
          <a:p>
            <a:pPr lvl="1"/>
            <a:r>
              <a:rPr lang="en-US" dirty="0" smtClean="0"/>
              <a:t>Near Cliff</a:t>
            </a:r>
          </a:p>
          <a:p>
            <a:r>
              <a:rPr lang="en-US" dirty="0" smtClean="0"/>
              <a:t>4 Regions</a:t>
            </a:r>
          </a:p>
          <a:p>
            <a:pPr lvl="1"/>
            <a:r>
              <a:rPr lang="en-US" dirty="0" smtClean="0"/>
              <a:t>App. Plateau</a:t>
            </a:r>
          </a:p>
          <a:p>
            <a:pPr lvl="1"/>
            <a:r>
              <a:rPr lang="en-US" dirty="0" smtClean="0"/>
              <a:t>Valley &amp; Ridge</a:t>
            </a:r>
          </a:p>
          <a:p>
            <a:pPr lvl="1"/>
            <a:r>
              <a:rPr lang="en-US" dirty="0" smtClean="0"/>
              <a:t>Blue Ridge</a:t>
            </a:r>
          </a:p>
          <a:p>
            <a:pPr lvl="1"/>
            <a:r>
              <a:rPr lang="en-US" dirty="0" smtClean="0"/>
              <a:t>Piedmont</a:t>
            </a:r>
          </a:p>
        </p:txBody>
      </p:sp>
      <p:pic>
        <p:nvPicPr>
          <p:cNvPr id="5" name="Content Placeholder 4" descr="Figure 1 - Location 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971800" y="685800"/>
            <a:ext cx="6172200" cy="6172200"/>
          </a:xfrm>
          <a:ln>
            <a:solidFill>
              <a:schemeClr val="tx1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3229897" y="575187"/>
            <a:ext cx="5633884" cy="1626987"/>
          </a:xfrm>
          <a:custGeom>
            <a:avLst/>
            <a:gdLst>
              <a:gd name="connsiteX0" fmla="*/ 0 w 5633884"/>
              <a:gd name="connsiteY0" fmla="*/ 870155 h 1626987"/>
              <a:gd name="connsiteX1" fmla="*/ 14748 w 5633884"/>
              <a:gd name="connsiteY1" fmla="*/ 781665 h 1626987"/>
              <a:gd name="connsiteX2" fmla="*/ 29497 w 5633884"/>
              <a:gd name="connsiteY2" fmla="*/ 722671 h 1626987"/>
              <a:gd name="connsiteX3" fmla="*/ 235974 w 5633884"/>
              <a:gd name="connsiteY3" fmla="*/ 707923 h 1626987"/>
              <a:gd name="connsiteX4" fmla="*/ 280219 w 5633884"/>
              <a:gd name="connsiteY4" fmla="*/ 663678 h 1626987"/>
              <a:gd name="connsiteX5" fmla="*/ 368709 w 5633884"/>
              <a:gd name="connsiteY5" fmla="*/ 604684 h 1626987"/>
              <a:gd name="connsiteX6" fmla="*/ 427703 w 5633884"/>
              <a:gd name="connsiteY6" fmla="*/ 471948 h 1626987"/>
              <a:gd name="connsiteX7" fmla="*/ 471948 w 5633884"/>
              <a:gd name="connsiteY7" fmla="*/ 442452 h 1626987"/>
              <a:gd name="connsiteX8" fmla="*/ 560438 w 5633884"/>
              <a:gd name="connsiteY8" fmla="*/ 412955 h 1626987"/>
              <a:gd name="connsiteX9" fmla="*/ 604684 w 5633884"/>
              <a:gd name="connsiteY9" fmla="*/ 383458 h 1626987"/>
              <a:gd name="connsiteX10" fmla="*/ 693174 w 5633884"/>
              <a:gd name="connsiteY10" fmla="*/ 353961 h 1626987"/>
              <a:gd name="connsiteX11" fmla="*/ 811161 w 5633884"/>
              <a:gd name="connsiteY11" fmla="*/ 383458 h 1626987"/>
              <a:gd name="connsiteX12" fmla="*/ 988142 w 5633884"/>
              <a:gd name="connsiteY12" fmla="*/ 368710 h 1626987"/>
              <a:gd name="connsiteX13" fmla="*/ 1017638 w 5633884"/>
              <a:gd name="connsiteY13" fmla="*/ 324465 h 1626987"/>
              <a:gd name="connsiteX14" fmla="*/ 1061884 w 5633884"/>
              <a:gd name="connsiteY14" fmla="*/ 309716 h 1626987"/>
              <a:gd name="connsiteX15" fmla="*/ 1165122 w 5633884"/>
              <a:gd name="connsiteY15" fmla="*/ 191729 h 1626987"/>
              <a:gd name="connsiteX16" fmla="*/ 1179871 w 5633884"/>
              <a:gd name="connsiteY16" fmla="*/ 147484 h 1626987"/>
              <a:gd name="connsiteX17" fmla="*/ 1356851 w 5633884"/>
              <a:gd name="connsiteY17" fmla="*/ 58994 h 1626987"/>
              <a:gd name="connsiteX18" fmla="*/ 1401097 w 5633884"/>
              <a:gd name="connsiteY18" fmla="*/ 44245 h 1626987"/>
              <a:gd name="connsiteX19" fmla="*/ 1489587 w 5633884"/>
              <a:gd name="connsiteY19" fmla="*/ 0 h 1626987"/>
              <a:gd name="connsiteX20" fmla="*/ 1563329 w 5633884"/>
              <a:gd name="connsiteY20" fmla="*/ 14748 h 1626987"/>
              <a:gd name="connsiteX21" fmla="*/ 1696064 w 5633884"/>
              <a:gd name="connsiteY21" fmla="*/ 58994 h 1626987"/>
              <a:gd name="connsiteX22" fmla="*/ 1740309 w 5633884"/>
              <a:gd name="connsiteY22" fmla="*/ 73742 h 1626987"/>
              <a:gd name="connsiteX23" fmla="*/ 1784555 w 5633884"/>
              <a:gd name="connsiteY23" fmla="*/ 88490 h 1626987"/>
              <a:gd name="connsiteX24" fmla="*/ 1917290 w 5633884"/>
              <a:gd name="connsiteY24" fmla="*/ 162232 h 1626987"/>
              <a:gd name="connsiteX25" fmla="*/ 1946787 w 5633884"/>
              <a:gd name="connsiteY25" fmla="*/ 206478 h 1626987"/>
              <a:gd name="connsiteX26" fmla="*/ 2005780 w 5633884"/>
              <a:gd name="connsiteY26" fmla="*/ 221226 h 1626987"/>
              <a:gd name="connsiteX27" fmla="*/ 2050026 w 5633884"/>
              <a:gd name="connsiteY27" fmla="*/ 250723 h 1626987"/>
              <a:gd name="connsiteX28" fmla="*/ 2079522 w 5633884"/>
              <a:gd name="connsiteY28" fmla="*/ 294968 h 1626987"/>
              <a:gd name="connsiteX29" fmla="*/ 2123768 w 5633884"/>
              <a:gd name="connsiteY29" fmla="*/ 309716 h 1626987"/>
              <a:gd name="connsiteX30" fmla="*/ 2168013 w 5633884"/>
              <a:gd name="connsiteY30" fmla="*/ 339213 h 1626987"/>
              <a:gd name="connsiteX31" fmla="*/ 2344993 w 5633884"/>
              <a:gd name="connsiteY31" fmla="*/ 339213 h 1626987"/>
              <a:gd name="connsiteX32" fmla="*/ 2433484 w 5633884"/>
              <a:gd name="connsiteY32" fmla="*/ 398207 h 1626987"/>
              <a:gd name="connsiteX33" fmla="*/ 2477729 w 5633884"/>
              <a:gd name="connsiteY33" fmla="*/ 427703 h 1626987"/>
              <a:gd name="connsiteX34" fmla="*/ 2521974 w 5633884"/>
              <a:gd name="connsiteY34" fmla="*/ 457200 h 1626987"/>
              <a:gd name="connsiteX35" fmla="*/ 2639961 w 5633884"/>
              <a:gd name="connsiteY35" fmla="*/ 486697 h 1626987"/>
              <a:gd name="connsiteX36" fmla="*/ 2684206 w 5633884"/>
              <a:gd name="connsiteY36" fmla="*/ 516194 h 1626987"/>
              <a:gd name="connsiteX37" fmla="*/ 2787445 w 5633884"/>
              <a:gd name="connsiteY37" fmla="*/ 530942 h 1626987"/>
              <a:gd name="connsiteX38" fmla="*/ 2772697 w 5633884"/>
              <a:gd name="connsiteY38" fmla="*/ 589936 h 1626987"/>
              <a:gd name="connsiteX39" fmla="*/ 2816942 w 5633884"/>
              <a:gd name="connsiteY39" fmla="*/ 619432 h 1626987"/>
              <a:gd name="connsiteX40" fmla="*/ 2875935 w 5633884"/>
              <a:gd name="connsiteY40" fmla="*/ 678426 h 1626987"/>
              <a:gd name="connsiteX41" fmla="*/ 2964426 w 5633884"/>
              <a:gd name="connsiteY41" fmla="*/ 663678 h 1626987"/>
              <a:gd name="connsiteX42" fmla="*/ 2934929 w 5633884"/>
              <a:gd name="connsiteY42" fmla="*/ 707923 h 1626987"/>
              <a:gd name="connsiteX43" fmla="*/ 2979174 w 5633884"/>
              <a:gd name="connsiteY43" fmla="*/ 722671 h 1626987"/>
              <a:gd name="connsiteX44" fmla="*/ 3038168 w 5633884"/>
              <a:gd name="connsiteY44" fmla="*/ 737419 h 1626987"/>
              <a:gd name="connsiteX45" fmla="*/ 3052916 w 5633884"/>
              <a:gd name="connsiteY45" fmla="*/ 781665 h 1626987"/>
              <a:gd name="connsiteX46" fmla="*/ 3038168 w 5633884"/>
              <a:gd name="connsiteY46" fmla="*/ 825910 h 1626987"/>
              <a:gd name="connsiteX47" fmla="*/ 3126658 w 5633884"/>
              <a:gd name="connsiteY47" fmla="*/ 840658 h 1626987"/>
              <a:gd name="connsiteX48" fmla="*/ 3215148 w 5633884"/>
              <a:gd name="connsiteY48" fmla="*/ 884903 h 1626987"/>
              <a:gd name="connsiteX49" fmla="*/ 3288890 w 5633884"/>
              <a:gd name="connsiteY49" fmla="*/ 899652 h 1626987"/>
              <a:gd name="connsiteX50" fmla="*/ 3347884 w 5633884"/>
              <a:gd name="connsiteY50" fmla="*/ 884903 h 1626987"/>
              <a:gd name="connsiteX51" fmla="*/ 3362632 w 5633884"/>
              <a:gd name="connsiteY51" fmla="*/ 840658 h 1626987"/>
              <a:gd name="connsiteX52" fmla="*/ 3451122 w 5633884"/>
              <a:gd name="connsiteY52" fmla="*/ 855407 h 1626987"/>
              <a:gd name="connsiteX53" fmla="*/ 3510116 w 5633884"/>
              <a:gd name="connsiteY53" fmla="*/ 929148 h 1626987"/>
              <a:gd name="connsiteX54" fmla="*/ 3524864 w 5633884"/>
              <a:gd name="connsiteY54" fmla="*/ 1017639 h 1626987"/>
              <a:gd name="connsiteX55" fmla="*/ 3687097 w 5633884"/>
              <a:gd name="connsiteY55" fmla="*/ 1032387 h 1626987"/>
              <a:gd name="connsiteX56" fmla="*/ 3908322 w 5633884"/>
              <a:gd name="connsiteY56" fmla="*/ 1032387 h 1626987"/>
              <a:gd name="connsiteX57" fmla="*/ 3923071 w 5633884"/>
              <a:gd name="connsiteY57" fmla="*/ 1076632 h 1626987"/>
              <a:gd name="connsiteX58" fmla="*/ 3878826 w 5633884"/>
              <a:gd name="connsiteY58" fmla="*/ 1091381 h 1626987"/>
              <a:gd name="connsiteX59" fmla="*/ 3937819 w 5633884"/>
              <a:gd name="connsiteY59" fmla="*/ 1150374 h 1626987"/>
              <a:gd name="connsiteX60" fmla="*/ 4085303 w 5633884"/>
              <a:gd name="connsiteY60" fmla="*/ 1120878 h 1626987"/>
              <a:gd name="connsiteX61" fmla="*/ 4173793 w 5633884"/>
              <a:gd name="connsiteY61" fmla="*/ 1076632 h 1626987"/>
              <a:gd name="connsiteX62" fmla="*/ 4277032 w 5633884"/>
              <a:gd name="connsiteY62" fmla="*/ 1091381 h 1626987"/>
              <a:gd name="connsiteX63" fmla="*/ 4365522 w 5633884"/>
              <a:gd name="connsiteY63" fmla="*/ 1150374 h 1626987"/>
              <a:gd name="connsiteX64" fmla="*/ 4306529 w 5633884"/>
              <a:gd name="connsiteY64" fmla="*/ 1165123 h 1626987"/>
              <a:gd name="connsiteX65" fmla="*/ 4291780 w 5633884"/>
              <a:gd name="connsiteY65" fmla="*/ 1268361 h 1626987"/>
              <a:gd name="connsiteX66" fmla="*/ 4336026 w 5633884"/>
              <a:gd name="connsiteY66" fmla="*/ 1283110 h 1626987"/>
              <a:gd name="connsiteX67" fmla="*/ 4424516 w 5633884"/>
              <a:gd name="connsiteY67" fmla="*/ 1356852 h 1626987"/>
              <a:gd name="connsiteX68" fmla="*/ 4527755 w 5633884"/>
              <a:gd name="connsiteY68" fmla="*/ 1371600 h 1626987"/>
              <a:gd name="connsiteX69" fmla="*/ 4542503 w 5633884"/>
              <a:gd name="connsiteY69" fmla="*/ 1415845 h 1626987"/>
              <a:gd name="connsiteX70" fmla="*/ 4734232 w 5633884"/>
              <a:gd name="connsiteY70" fmla="*/ 1415845 h 1626987"/>
              <a:gd name="connsiteX71" fmla="*/ 4822722 w 5633884"/>
              <a:gd name="connsiteY71" fmla="*/ 1430594 h 1626987"/>
              <a:gd name="connsiteX72" fmla="*/ 4866968 w 5633884"/>
              <a:gd name="connsiteY72" fmla="*/ 1445342 h 1626987"/>
              <a:gd name="connsiteX73" fmla="*/ 4925961 w 5633884"/>
              <a:gd name="connsiteY73" fmla="*/ 1430594 h 1626987"/>
              <a:gd name="connsiteX74" fmla="*/ 5014451 w 5633884"/>
              <a:gd name="connsiteY74" fmla="*/ 1401097 h 1626987"/>
              <a:gd name="connsiteX75" fmla="*/ 5029200 w 5633884"/>
              <a:gd name="connsiteY75" fmla="*/ 1445342 h 1626987"/>
              <a:gd name="connsiteX76" fmla="*/ 5043948 w 5633884"/>
              <a:gd name="connsiteY76" fmla="*/ 1504336 h 1626987"/>
              <a:gd name="connsiteX77" fmla="*/ 5147187 w 5633884"/>
              <a:gd name="connsiteY77" fmla="*/ 1474839 h 1626987"/>
              <a:gd name="connsiteX78" fmla="*/ 5191432 w 5633884"/>
              <a:gd name="connsiteY78" fmla="*/ 1445342 h 1626987"/>
              <a:gd name="connsiteX79" fmla="*/ 5265174 w 5633884"/>
              <a:gd name="connsiteY79" fmla="*/ 1430594 h 1626987"/>
              <a:gd name="connsiteX80" fmla="*/ 5324168 w 5633884"/>
              <a:gd name="connsiteY80" fmla="*/ 1415845 h 1626987"/>
              <a:gd name="connsiteX81" fmla="*/ 5515897 w 5633884"/>
              <a:gd name="connsiteY81" fmla="*/ 1401097 h 1626987"/>
              <a:gd name="connsiteX82" fmla="*/ 5545393 w 5633884"/>
              <a:gd name="connsiteY82" fmla="*/ 1445342 h 1626987"/>
              <a:gd name="connsiteX83" fmla="*/ 5560142 w 5633884"/>
              <a:gd name="connsiteY83" fmla="*/ 1563329 h 1626987"/>
              <a:gd name="connsiteX84" fmla="*/ 5604387 w 5633884"/>
              <a:gd name="connsiteY84" fmla="*/ 1578078 h 1626987"/>
              <a:gd name="connsiteX85" fmla="*/ 5633884 w 5633884"/>
              <a:gd name="connsiteY85" fmla="*/ 1622323 h 162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633884" h="1626987">
                <a:moveTo>
                  <a:pt x="0" y="870155"/>
                </a:moveTo>
                <a:cubicBezTo>
                  <a:pt x="4916" y="840658"/>
                  <a:pt x="8883" y="810988"/>
                  <a:pt x="14748" y="781665"/>
                </a:cubicBezTo>
                <a:cubicBezTo>
                  <a:pt x="18723" y="761789"/>
                  <a:pt x="10267" y="729081"/>
                  <a:pt x="29497" y="722671"/>
                </a:cubicBezTo>
                <a:cubicBezTo>
                  <a:pt x="94957" y="700851"/>
                  <a:pt x="167148" y="712839"/>
                  <a:pt x="235974" y="707923"/>
                </a:cubicBezTo>
                <a:cubicBezTo>
                  <a:pt x="250722" y="693175"/>
                  <a:pt x="263755" y="676483"/>
                  <a:pt x="280219" y="663678"/>
                </a:cubicBezTo>
                <a:cubicBezTo>
                  <a:pt x="308202" y="641913"/>
                  <a:pt x="368709" y="604684"/>
                  <a:pt x="368709" y="604684"/>
                </a:cubicBezTo>
                <a:cubicBezTo>
                  <a:pt x="383312" y="560875"/>
                  <a:pt x="392646" y="507005"/>
                  <a:pt x="427703" y="471948"/>
                </a:cubicBezTo>
                <a:cubicBezTo>
                  <a:pt x="440237" y="459414"/>
                  <a:pt x="455751" y="449651"/>
                  <a:pt x="471948" y="442452"/>
                </a:cubicBezTo>
                <a:cubicBezTo>
                  <a:pt x="500360" y="429824"/>
                  <a:pt x="560438" y="412955"/>
                  <a:pt x="560438" y="412955"/>
                </a:cubicBezTo>
                <a:cubicBezTo>
                  <a:pt x="575187" y="403123"/>
                  <a:pt x="588486" y="390657"/>
                  <a:pt x="604684" y="383458"/>
                </a:cubicBezTo>
                <a:cubicBezTo>
                  <a:pt x="633096" y="370830"/>
                  <a:pt x="693174" y="353961"/>
                  <a:pt x="693174" y="353961"/>
                </a:cubicBezTo>
                <a:cubicBezTo>
                  <a:pt x="728090" y="365600"/>
                  <a:pt x="775563" y="383458"/>
                  <a:pt x="811161" y="383458"/>
                </a:cubicBezTo>
                <a:cubicBezTo>
                  <a:pt x="870359" y="383458"/>
                  <a:pt x="929148" y="373626"/>
                  <a:pt x="988142" y="368710"/>
                </a:cubicBezTo>
                <a:cubicBezTo>
                  <a:pt x="997974" y="353962"/>
                  <a:pt x="1003797" y="335538"/>
                  <a:pt x="1017638" y="324465"/>
                </a:cubicBezTo>
                <a:cubicBezTo>
                  <a:pt x="1029778" y="314753"/>
                  <a:pt x="1050891" y="320709"/>
                  <a:pt x="1061884" y="309716"/>
                </a:cubicBezTo>
                <a:cubicBezTo>
                  <a:pt x="1233951" y="137649"/>
                  <a:pt x="1039759" y="275305"/>
                  <a:pt x="1165122" y="191729"/>
                </a:cubicBezTo>
                <a:cubicBezTo>
                  <a:pt x="1170038" y="176981"/>
                  <a:pt x="1168878" y="158477"/>
                  <a:pt x="1179871" y="147484"/>
                </a:cubicBezTo>
                <a:cubicBezTo>
                  <a:pt x="1237054" y="90301"/>
                  <a:pt x="1284877" y="82985"/>
                  <a:pt x="1356851" y="58994"/>
                </a:cubicBezTo>
                <a:cubicBezTo>
                  <a:pt x="1371600" y="54078"/>
                  <a:pt x="1388162" y="52869"/>
                  <a:pt x="1401097" y="44245"/>
                </a:cubicBezTo>
                <a:cubicBezTo>
                  <a:pt x="1458277" y="6125"/>
                  <a:pt x="1428526" y="20353"/>
                  <a:pt x="1489587" y="0"/>
                </a:cubicBezTo>
                <a:cubicBezTo>
                  <a:pt x="1514168" y="4916"/>
                  <a:pt x="1539145" y="8152"/>
                  <a:pt x="1563329" y="14748"/>
                </a:cubicBezTo>
                <a:cubicBezTo>
                  <a:pt x="1563356" y="14755"/>
                  <a:pt x="1673928" y="51615"/>
                  <a:pt x="1696064" y="58994"/>
                </a:cubicBezTo>
                <a:lnTo>
                  <a:pt x="1740309" y="73742"/>
                </a:lnTo>
                <a:lnTo>
                  <a:pt x="1784555" y="88490"/>
                </a:lnTo>
                <a:cubicBezTo>
                  <a:pt x="1885980" y="156107"/>
                  <a:pt x="1839413" y="136274"/>
                  <a:pt x="1917290" y="162232"/>
                </a:cubicBezTo>
                <a:cubicBezTo>
                  <a:pt x="1927122" y="176981"/>
                  <a:pt x="1932038" y="196646"/>
                  <a:pt x="1946787" y="206478"/>
                </a:cubicBezTo>
                <a:cubicBezTo>
                  <a:pt x="1963652" y="217722"/>
                  <a:pt x="1987149" y="213241"/>
                  <a:pt x="2005780" y="221226"/>
                </a:cubicBezTo>
                <a:cubicBezTo>
                  <a:pt x="2022072" y="228208"/>
                  <a:pt x="2035277" y="240891"/>
                  <a:pt x="2050026" y="250723"/>
                </a:cubicBezTo>
                <a:cubicBezTo>
                  <a:pt x="2059858" y="265471"/>
                  <a:pt x="2065681" y="283895"/>
                  <a:pt x="2079522" y="294968"/>
                </a:cubicBezTo>
                <a:cubicBezTo>
                  <a:pt x="2091662" y="304680"/>
                  <a:pt x="2109863" y="302764"/>
                  <a:pt x="2123768" y="309716"/>
                </a:cubicBezTo>
                <a:cubicBezTo>
                  <a:pt x="2139622" y="317643"/>
                  <a:pt x="2153265" y="329381"/>
                  <a:pt x="2168013" y="339213"/>
                </a:cubicBezTo>
                <a:cubicBezTo>
                  <a:pt x="2232352" y="330022"/>
                  <a:pt x="2283110" y="311084"/>
                  <a:pt x="2344993" y="339213"/>
                </a:cubicBezTo>
                <a:cubicBezTo>
                  <a:pt x="2377266" y="353883"/>
                  <a:pt x="2403987" y="378542"/>
                  <a:pt x="2433484" y="398207"/>
                </a:cubicBezTo>
                <a:lnTo>
                  <a:pt x="2477729" y="427703"/>
                </a:lnTo>
                <a:cubicBezTo>
                  <a:pt x="2492477" y="437535"/>
                  <a:pt x="2505158" y="451595"/>
                  <a:pt x="2521974" y="457200"/>
                </a:cubicBezTo>
                <a:cubicBezTo>
                  <a:pt x="2590000" y="479875"/>
                  <a:pt x="2550975" y="468899"/>
                  <a:pt x="2639961" y="486697"/>
                </a:cubicBezTo>
                <a:cubicBezTo>
                  <a:pt x="2654709" y="496529"/>
                  <a:pt x="2667228" y="511101"/>
                  <a:pt x="2684206" y="516194"/>
                </a:cubicBezTo>
                <a:cubicBezTo>
                  <a:pt x="2717502" y="526183"/>
                  <a:pt x="2760740" y="508688"/>
                  <a:pt x="2787445" y="530942"/>
                </a:cubicBezTo>
                <a:cubicBezTo>
                  <a:pt x="2803017" y="543918"/>
                  <a:pt x="2777613" y="570271"/>
                  <a:pt x="2772697" y="589936"/>
                </a:cubicBezTo>
                <a:cubicBezTo>
                  <a:pt x="2787445" y="599768"/>
                  <a:pt x="2805869" y="605591"/>
                  <a:pt x="2816942" y="619432"/>
                </a:cubicBezTo>
                <a:cubicBezTo>
                  <a:pt x="2874148" y="690940"/>
                  <a:pt x="2779400" y="646248"/>
                  <a:pt x="2875935" y="678426"/>
                </a:cubicBezTo>
                <a:cubicBezTo>
                  <a:pt x="2878415" y="676773"/>
                  <a:pt x="2951341" y="611339"/>
                  <a:pt x="2964426" y="663678"/>
                </a:cubicBezTo>
                <a:cubicBezTo>
                  <a:pt x="2968725" y="680874"/>
                  <a:pt x="2944761" y="693175"/>
                  <a:pt x="2934929" y="707923"/>
                </a:cubicBezTo>
                <a:cubicBezTo>
                  <a:pt x="2949677" y="712839"/>
                  <a:pt x="2964226" y="718400"/>
                  <a:pt x="2979174" y="722671"/>
                </a:cubicBezTo>
                <a:cubicBezTo>
                  <a:pt x="2998664" y="728239"/>
                  <a:pt x="3022340" y="724756"/>
                  <a:pt x="3038168" y="737419"/>
                </a:cubicBezTo>
                <a:cubicBezTo>
                  <a:pt x="3050308" y="747131"/>
                  <a:pt x="3048000" y="766916"/>
                  <a:pt x="3052916" y="781665"/>
                </a:cubicBezTo>
                <a:cubicBezTo>
                  <a:pt x="3048000" y="796413"/>
                  <a:pt x="3026029" y="816199"/>
                  <a:pt x="3038168" y="825910"/>
                </a:cubicBezTo>
                <a:cubicBezTo>
                  <a:pt x="3061519" y="844590"/>
                  <a:pt x="3097467" y="834171"/>
                  <a:pt x="3126658" y="840658"/>
                </a:cubicBezTo>
                <a:cubicBezTo>
                  <a:pt x="3239045" y="865633"/>
                  <a:pt x="3099447" y="841515"/>
                  <a:pt x="3215148" y="884903"/>
                </a:cubicBezTo>
                <a:cubicBezTo>
                  <a:pt x="3238619" y="893705"/>
                  <a:pt x="3264309" y="894736"/>
                  <a:pt x="3288890" y="899652"/>
                </a:cubicBezTo>
                <a:cubicBezTo>
                  <a:pt x="3308555" y="894736"/>
                  <a:pt x="3332056" y="897566"/>
                  <a:pt x="3347884" y="884903"/>
                </a:cubicBezTo>
                <a:cubicBezTo>
                  <a:pt x="3360023" y="875191"/>
                  <a:pt x="3347684" y="844929"/>
                  <a:pt x="3362632" y="840658"/>
                </a:cubicBezTo>
                <a:cubicBezTo>
                  <a:pt x="3391385" y="832443"/>
                  <a:pt x="3421625" y="850491"/>
                  <a:pt x="3451122" y="855407"/>
                </a:cubicBezTo>
                <a:cubicBezTo>
                  <a:pt x="3499222" y="887473"/>
                  <a:pt x="3497727" y="873396"/>
                  <a:pt x="3510116" y="929148"/>
                </a:cubicBezTo>
                <a:cubicBezTo>
                  <a:pt x="3516603" y="958340"/>
                  <a:pt x="3499034" y="1002571"/>
                  <a:pt x="3524864" y="1017639"/>
                </a:cubicBezTo>
                <a:cubicBezTo>
                  <a:pt x="3571768" y="1045000"/>
                  <a:pt x="3633019" y="1027471"/>
                  <a:pt x="3687097" y="1032387"/>
                </a:cubicBezTo>
                <a:cubicBezTo>
                  <a:pt x="3763865" y="1019593"/>
                  <a:pt x="3828688" y="1000534"/>
                  <a:pt x="3908322" y="1032387"/>
                </a:cubicBezTo>
                <a:cubicBezTo>
                  <a:pt x="3922756" y="1038161"/>
                  <a:pt x="3918155" y="1061884"/>
                  <a:pt x="3923071" y="1076632"/>
                </a:cubicBezTo>
                <a:cubicBezTo>
                  <a:pt x="3908323" y="1081548"/>
                  <a:pt x="3885778" y="1077476"/>
                  <a:pt x="3878826" y="1091381"/>
                </a:cubicBezTo>
                <a:cubicBezTo>
                  <a:pt x="3856352" y="1136329"/>
                  <a:pt x="3920964" y="1144756"/>
                  <a:pt x="3937819" y="1150374"/>
                </a:cubicBezTo>
                <a:cubicBezTo>
                  <a:pt x="3975862" y="1144939"/>
                  <a:pt x="4044118" y="1141470"/>
                  <a:pt x="4085303" y="1120878"/>
                </a:cubicBezTo>
                <a:cubicBezTo>
                  <a:pt x="4199671" y="1063694"/>
                  <a:pt x="4062575" y="1113706"/>
                  <a:pt x="4173793" y="1076632"/>
                </a:cubicBezTo>
                <a:cubicBezTo>
                  <a:pt x="4208206" y="1081548"/>
                  <a:pt x="4244587" y="1078902"/>
                  <a:pt x="4277032" y="1091381"/>
                </a:cubicBezTo>
                <a:cubicBezTo>
                  <a:pt x="4310120" y="1104107"/>
                  <a:pt x="4365522" y="1150374"/>
                  <a:pt x="4365522" y="1150374"/>
                </a:cubicBezTo>
                <a:cubicBezTo>
                  <a:pt x="4345858" y="1155290"/>
                  <a:pt x="4323394" y="1153879"/>
                  <a:pt x="4306529" y="1165123"/>
                </a:cubicBezTo>
                <a:cubicBezTo>
                  <a:pt x="4271974" y="1188160"/>
                  <a:pt x="4265659" y="1235710"/>
                  <a:pt x="4291780" y="1268361"/>
                </a:cubicBezTo>
                <a:cubicBezTo>
                  <a:pt x="4301492" y="1280501"/>
                  <a:pt x="4321277" y="1278194"/>
                  <a:pt x="4336026" y="1283110"/>
                </a:cubicBezTo>
                <a:cubicBezTo>
                  <a:pt x="4354836" y="1301920"/>
                  <a:pt x="4395184" y="1348052"/>
                  <a:pt x="4424516" y="1356852"/>
                </a:cubicBezTo>
                <a:cubicBezTo>
                  <a:pt x="4457812" y="1366841"/>
                  <a:pt x="4493342" y="1366684"/>
                  <a:pt x="4527755" y="1371600"/>
                </a:cubicBezTo>
                <a:cubicBezTo>
                  <a:pt x="4532671" y="1386348"/>
                  <a:pt x="4530364" y="1406133"/>
                  <a:pt x="4542503" y="1415845"/>
                </a:cubicBezTo>
                <a:cubicBezTo>
                  <a:pt x="4583003" y="1448245"/>
                  <a:pt x="4716819" y="1417780"/>
                  <a:pt x="4734232" y="1415845"/>
                </a:cubicBezTo>
                <a:cubicBezTo>
                  <a:pt x="4763729" y="1420761"/>
                  <a:pt x="4793531" y="1424107"/>
                  <a:pt x="4822722" y="1430594"/>
                </a:cubicBezTo>
                <a:cubicBezTo>
                  <a:pt x="4837898" y="1433966"/>
                  <a:pt x="4851422" y="1445342"/>
                  <a:pt x="4866968" y="1445342"/>
                </a:cubicBezTo>
                <a:cubicBezTo>
                  <a:pt x="4887238" y="1445342"/>
                  <a:pt x="4906546" y="1436418"/>
                  <a:pt x="4925961" y="1430594"/>
                </a:cubicBezTo>
                <a:cubicBezTo>
                  <a:pt x="4955742" y="1421660"/>
                  <a:pt x="5014451" y="1401097"/>
                  <a:pt x="5014451" y="1401097"/>
                </a:cubicBezTo>
                <a:cubicBezTo>
                  <a:pt x="5019367" y="1415845"/>
                  <a:pt x="5024929" y="1430394"/>
                  <a:pt x="5029200" y="1445342"/>
                </a:cubicBezTo>
                <a:cubicBezTo>
                  <a:pt x="5034769" y="1464832"/>
                  <a:pt x="5026567" y="1493907"/>
                  <a:pt x="5043948" y="1504336"/>
                </a:cubicBezTo>
                <a:cubicBezTo>
                  <a:pt x="5050561" y="1508304"/>
                  <a:pt x="5135453" y="1478750"/>
                  <a:pt x="5147187" y="1474839"/>
                </a:cubicBezTo>
                <a:cubicBezTo>
                  <a:pt x="5161935" y="1465007"/>
                  <a:pt x="5174835" y="1451566"/>
                  <a:pt x="5191432" y="1445342"/>
                </a:cubicBezTo>
                <a:cubicBezTo>
                  <a:pt x="5214903" y="1436540"/>
                  <a:pt x="5240703" y="1436032"/>
                  <a:pt x="5265174" y="1430594"/>
                </a:cubicBezTo>
                <a:cubicBezTo>
                  <a:pt x="5284961" y="1426197"/>
                  <a:pt x="5304503" y="1420761"/>
                  <a:pt x="5324168" y="1415845"/>
                </a:cubicBezTo>
                <a:cubicBezTo>
                  <a:pt x="5395699" y="1368157"/>
                  <a:pt x="5389303" y="1358899"/>
                  <a:pt x="5515897" y="1401097"/>
                </a:cubicBezTo>
                <a:cubicBezTo>
                  <a:pt x="5532713" y="1406702"/>
                  <a:pt x="5535561" y="1430594"/>
                  <a:pt x="5545393" y="1445342"/>
                </a:cubicBezTo>
                <a:cubicBezTo>
                  <a:pt x="5516148" y="1533078"/>
                  <a:pt x="5486688" y="1526601"/>
                  <a:pt x="5560142" y="1563329"/>
                </a:cubicBezTo>
                <a:cubicBezTo>
                  <a:pt x="5574047" y="1570282"/>
                  <a:pt x="5589639" y="1573162"/>
                  <a:pt x="5604387" y="1578078"/>
                </a:cubicBezTo>
                <a:cubicBezTo>
                  <a:pt x="5620690" y="1626987"/>
                  <a:pt x="5603589" y="1622323"/>
                  <a:pt x="5633884" y="1622323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36041" y="3038168"/>
            <a:ext cx="4233120" cy="2915017"/>
          </a:xfrm>
          <a:custGeom>
            <a:avLst/>
            <a:gdLst>
              <a:gd name="connsiteX0" fmla="*/ 4188875 w 4233120"/>
              <a:gd name="connsiteY0" fmla="*/ 2654709 h 2915017"/>
              <a:gd name="connsiteX1" fmla="*/ 4144630 w 4233120"/>
              <a:gd name="connsiteY1" fmla="*/ 2639961 h 2915017"/>
              <a:gd name="connsiteX2" fmla="*/ 4129882 w 4233120"/>
              <a:gd name="connsiteY2" fmla="*/ 2595716 h 2915017"/>
              <a:gd name="connsiteX3" fmla="*/ 4070888 w 4233120"/>
              <a:gd name="connsiteY3" fmla="*/ 2507226 h 2915017"/>
              <a:gd name="connsiteX4" fmla="*/ 4041391 w 4233120"/>
              <a:gd name="connsiteY4" fmla="*/ 2462980 h 2915017"/>
              <a:gd name="connsiteX5" fmla="*/ 3997146 w 4233120"/>
              <a:gd name="connsiteY5" fmla="*/ 2433484 h 2915017"/>
              <a:gd name="connsiteX6" fmla="*/ 3938153 w 4233120"/>
              <a:gd name="connsiteY6" fmla="*/ 2374490 h 2915017"/>
              <a:gd name="connsiteX7" fmla="*/ 3893907 w 4233120"/>
              <a:gd name="connsiteY7" fmla="*/ 2330245 h 2915017"/>
              <a:gd name="connsiteX8" fmla="*/ 3805417 w 4233120"/>
              <a:gd name="connsiteY8" fmla="*/ 2300748 h 2915017"/>
              <a:gd name="connsiteX9" fmla="*/ 3775920 w 4233120"/>
              <a:gd name="connsiteY9" fmla="*/ 2256503 h 2915017"/>
              <a:gd name="connsiteX10" fmla="*/ 3731675 w 4233120"/>
              <a:gd name="connsiteY10" fmla="*/ 2241755 h 2915017"/>
              <a:gd name="connsiteX11" fmla="*/ 3687430 w 4233120"/>
              <a:gd name="connsiteY11" fmla="*/ 2212258 h 2915017"/>
              <a:gd name="connsiteX12" fmla="*/ 3657933 w 4233120"/>
              <a:gd name="connsiteY12" fmla="*/ 2168013 h 2915017"/>
              <a:gd name="connsiteX13" fmla="*/ 3598940 w 4233120"/>
              <a:gd name="connsiteY13" fmla="*/ 2109019 h 2915017"/>
              <a:gd name="connsiteX14" fmla="*/ 3584191 w 4233120"/>
              <a:gd name="connsiteY14" fmla="*/ 2035277 h 2915017"/>
              <a:gd name="connsiteX15" fmla="*/ 3598940 w 4233120"/>
              <a:gd name="connsiteY15" fmla="*/ 1991032 h 2915017"/>
              <a:gd name="connsiteX16" fmla="*/ 3554694 w 4233120"/>
              <a:gd name="connsiteY16" fmla="*/ 1887793 h 2915017"/>
              <a:gd name="connsiteX17" fmla="*/ 3539946 w 4233120"/>
              <a:gd name="connsiteY17" fmla="*/ 1843548 h 2915017"/>
              <a:gd name="connsiteX18" fmla="*/ 3554694 w 4233120"/>
              <a:gd name="connsiteY18" fmla="*/ 1710813 h 2915017"/>
              <a:gd name="connsiteX19" fmla="*/ 3510449 w 4233120"/>
              <a:gd name="connsiteY19" fmla="*/ 1681316 h 2915017"/>
              <a:gd name="connsiteX20" fmla="*/ 3510449 w 4233120"/>
              <a:gd name="connsiteY20" fmla="*/ 1548580 h 2915017"/>
              <a:gd name="connsiteX21" fmla="*/ 3554694 w 4233120"/>
              <a:gd name="connsiteY21" fmla="*/ 1533832 h 2915017"/>
              <a:gd name="connsiteX22" fmla="*/ 3539946 w 4233120"/>
              <a:gd name="connsiteY22" fmla="*/ 1460090 h 2915017"/>
              <a:gd name="connsiteX23" fmla="*/ 3495701 w 4233120"/>
              <a:gd name="connsiteY23" fmla="*/ 1445342 h 2915017"/>
              <a:gd name="connsiteX24" fmla="*/ 3377714 w 4233120"/>
              <a:gd name="connsiteY24" fmla="*/ 1415845 h 2915017"/>
              <a:gd name="connsiteX25" fmla="*/ 3333469 w 4233120"/>
              <a:gd name="connsiteY25" fmla="*/ 1371600 h 2915017"/>
              <a:gd name="connsiteX26" fmla="*/ 3289224 w 4233120"/>
              <a:gd name="connsiteY26" fmla="*/ 1342103 h 2915017"/>
              <a:gd name="connsiteX27" fmla="*/ 3215482 w 4233120"/>
              <a:gd name="connsiteY27" fmla="*/ 1283109 h 2915017"/>
              <a:gd name="connsiteX28" fmla="*/ 3200733 w 4233120"/>
              <a:gd name="connsiteY28" fmla="*/ 1238864 h 2915017"/>
              <a:gd name="connsiteX29" fmla="*/ 3112243 w 4233120"/>
              <a:gd name="connsiteY29" fmla="*/ 1165122 h 2915017"/>
              <a:gd name="connsiteX30" fmla="*/ 3112243 w 4233120"/>
              <a:gd name="connsiteY30" fmla="*/ 1032387 h 2915017"/>
              <a:gd name="connsiteX31" fmla="*/ 3156488 w 4233120"/>
              <a:gd name="connsiteY31" fmla="*/ 1017638 h 2915017"/>
              <a:gd name="connsiteX32" fmla="*/ 3185985 w 4233120"/>
              <a:gd name="connsiteY32" fmla="*/ 973393 h 2915017"/>
              <a:gd name="connsiteX33" fmla="*/ 3230230 w 4233120"/>
              <a:gd name="connsiteY33" fmla="*/ 929148 h 2915017"/>
              <a:gd name="connsiteX34" fmla="*/ 3259727 w 4233120"/>
              <a:gd name="connsiteY34" fmla="*/ 840658 h 2915017"/>
              <a:gd name="connsiteX35" fmla="*/ 3274475 w 4233120"/>
              <a:gd name="connsiteY35" fmla="*/ 796413 h 2915017"/>
              <a:gd name="connsiteX36" fmla="*/ 3377714 w 4233120"/>
              <a:gd name="connsiteY36" fmla="*/ 766916 h 2915017"/>
              <a:gd name="connsiteX37" fmla="*/ 3407211 w 4233120"/>
              <a:gd name="connsiteY37" fmla="*/ 722671 h 2915017"/>
              <a:gd name="connsiteX38" fmla="*/ 3451456 w 4233120"/>
              <a:gd name="connsiteY38" fmla="*/ 693174 h 2915017"/>
              <a:gd name="connsiteX39" fmla="*/ 3466204 w 4233120"/>
              <a:gd name="connsiteY39" fmla="*/ 648929 h 2915017"/>
              <a:gd name="connsiteX40" fmla="*/ 3377714 w 4233120"/>
              <a:gd name="connsiteY40" fmla="*/ 648929 h 2915017"/>
              <a:gd name="connsiteX41" fmla="*/ 3318720 w 4233120"/>
              <a:gd name="connsiteY41" fmla="*/ 634180 h 2915017"/>
              <a:gd name="connsiteX42" fmla="*/ 3230230 w 4233120"/>
              <a:gd name="connsiteY42" fmla="*/ 501445 h 2915017"/>
              <a:gd name="connsiteX43" fmla="*/ 3200733 w 4233120"/>
              <a:gd name="connsiteY43" fmla="*/ 457200 h 2915017"/>
              <a:gd name="connsiteX44" fmla="*/ 3156488 w 4233120"/>
              <a:gd name="connsiteY44" fmla="*/ 427703 h 2915017"/>
              <a:gd name="connsiteX45" fmla="*/ 3141740 w 4233120"/>
              <a:gd name="connsiteY45" fmla="*/ 383458 h 2915017"/>
              <a:gd name="connsiteX46" fmla="*/ 3053249 w 4233120"/>
              <a:gd name="connsiteY46" fmla="*/ 398206 h 2915017"/>
              <a:gd name="connsiteX47" fmla="*/ 2920514 w 4233120"/>
              <a:gd name="connsiteY47" fmla="*/ 368709 h 2915017"/>
              <a:gd name="connsiteX48" fmla="*/ 2876269 w 4233120"/>
              <a:gd name="connsiteY48" fmla="*/ 383458 h 2915017"/>
              <a:gd name="connsiteX49" fmla="*/ 2846772 w 4233120"/>
              <a:gd name="connsiteY49" fmla="*/ 339213 h 2915017"/>
              <a:gd name="connsiteX50" fmla="*/ 2817275 w 4233120"/>
              <a:gd name="connsiteY50" fmla="*/ 309716 h 2915017"/>
              <a:gd name="connsiteX51" fmla="*/ 2773030 w 4233120"/>
              <a:gd name="connsiteY51" fmla="*/ 294967 h 2915017"/>
              <a:gd name="connsiteX52" fmla="*/ 2507559 w 4233120"/>
              <a:gd name="connsiteY52" fmla="*/ 265471 h 2915017"/>
              <a:gd name="connsiteX53" fmla="*/ 2419069 w 4233120"/>
              <a:gd name="connsiteY53" fmla="*/ 280219 h 2915017"/>
              <a:gd name="connsiteX54" fmla="*/ 2374824 w 4233120"/>
              <a:gd name="connsiteY54" fmla="*/ 309716 h 2915017"/>
              <a:gd name="connsiteX55" fmla="*/ 2330578 w 4233120"/>
              <a:gd name="connsiteY55" fmla="*/ 324464 h 2915017"/>
              <a:gd name="connsiteX56" fmla="*/ 2286333 w 4233120"/>
              <a:gd name="connsiteY56" fmla="*/ 353961 h 2915017"/>
              <a:gd name="connsiteX57" fmla="*/ 2301082 w 4233120"/>
              <a:gd name="connsiteY57" fmla="*/ 294967 h 2915017"/>
              <a:gd name="connsiteX58" fmla="*/ 2360075 w 4233120"/>
              <a:gd name="connsiteY58" fmla="*/ 206477 h 2915017"/>
              <a:gd name="connsiteX59" fmla="*/ 2433817 w 4233120"/>
              <a:gd name="connsiteY59" fmla="*/ 147484 h 2915017"/>
              <a:gd name="connsiteX60" fmla="*/ 2448565 w 4233120"/>
              <a:gd name="connsiteY60" fmla="*/ 103238 h 2915017"/>
              <a:gd name="connsiteX61" fmla="*/ 2492811 w 4233120"/>
              <a:gd name="connsiteY61" fmla="*/ 73742 h 2915017"/>
              <a:gd name="connsiteX62" fmla="*/ 2522307 w 4233120"/>
              <a:gd name="connsiteY62" fmla="*/ 29497 h 2915017"/>
              <a:gd name="connsiteX63" fmla="*/ 2478062 w 4233120"/>
              <a:gd name="connsiteY63" fmla="*/ 14748 h 2915017"/>
              <a:gd name="connsiteX64" fmla="*/ 2433817 w 4233120"/>
              <a:gd name="connsiteY64" fmla="*/ 29497 h 2915017"/>
              <a:gd name="connsiteX65" fmla="*/ 2389572 w 4233120"/>
              <a:gd name="connsiteY65" fmla="*/ 0 h 2915017"/>
              <a:gd name="connsiteX66" fmla="*/ 2360075 w 4233120"/>
              <a:gd name="connsiteY66" fmla="*/ 44245 h 2915017"/>
              <a:gd name="connsiteX67" fmla="*/ 2271585 w 4233120"/>
              <a:gd name="connsiteY67" fmla="*/ 103238 h 2915017"/>
              <a:gd name="connsiteX68" fmla="*/ 2212591 w 4233120"/>
              <a:gd name="connsiteY68" fmla="*/ 191729 h 2915017"/>
              <a:gd name="connsiteX69" fmla="*/ 2183094 w 4233120"/>
              <a:gd name="connsiteY69" fmla="*/ 235974 h 2915017"/>
              <a:gd name="connsiteX70" fmla="*/ 2138849 w 4233120"/>
              <a:gd name="connsiteY70" fmla="*/ 280219 h 2915017"/>
              <a:gd name="connsiteX71" fmla="*/ 2168346 w 4233120"/>
              <a:gd name="connsiteY71" fmla="*/ 235974 h 2915017"/>
              <a:gd name="connsiteX72" fmla="*/ 2124101 w 4233120"/>
              <a:gd name="connsiteY72" fmla="*/ 221226 h 2915017"/>
              <a:gd name="connsiteX73" fmla="*/ 2050359 w 4233120"/>
              <a:gd name="connsiteY73" fmla="*/ 206477 h 2915017"/>
              <a:gd name="connsiteX74" fmla="*/ 1976617 w 4233120"/>
              <a:gd name="connsiteY74" fmla="*/ 265471 h 2915017"/>
              <a:gd name="connsiteX75" fmla="*/ 1888127 w 4233120"/>
              <a:gd name="connsiteY75" fmla="*/ 309716 h 2915017"/>
              <a:gd name="connsiteX76" fmla="*/ 1755391 w 4233120"/>
              <a:gd name="connsiteY76" fmla="*/ 412955 h 2915017"/>
              <a:gd name="connsiteX77" fmla="*/ 1711146 w 4233120"/>
              <a:gd name="connsiteY77" fmla="*/ 383458 h 2915017"/>
              <a:gd name="connsiteX78" fmla="*/ 1607907 w 4233120"/>
              <a:gd name="connsiteY78" fmla="*/ 427703 h 2915017"/>
              <a:gd name="connsiteX79" fmla="*/ 1548914 w 4233120"/>
              <a:gd name="connsiteY79" fmla="*/ 368709 h 2915017"/>
              <a:gd name="connsiteX80" fmla="*/ 1460424 w 4233120"/>
              <a:gd name="connsiteY80" fmla="*/ 427703 h 2915017"/>
              <a:gd name="connsiteX81" fmla="*/ 1445675 w 4233120"/>
              <a:gd name="connsiteY81" fmla="*/ 471948 h 2915017"/>
              <a:gd name="connsiteX82" fmla="*/ 1401430 w 4233120"/>
              <a:gd name="connsiteY82" fmla="*/ 442451 h 2915017"/>
              <a:gd name="connsiteX83" fmla="*/ 1386682 w 4233120"/>
              <a:gd name="connsiteY83" fmla="*/ 383458 h 2915017"/>
              <a:gd name="connsiteX84" fmla="*/ 1371933 w 4233120"/>
              <a:gd name="connsiteY84" fmla="*/ 339213 h 2915017"/>
              <a:gd name="connsiteX85" fmla="*/ 1268694 w 4233120"/>
              <a:gd name="connsiteY85" fmla="*/ 353961 h 2915017"/>
              <a:gd name="connsiteX86" fmla="*/ 1224449 w 4233120"/>
              <a:gd name="connsiteY86" fmla="*/ 324464 h 2915017"/>
              <a:gd name="connsiteX87" fmla="*/ 1121211 w 4233120"/>
              <a:gd name="connsiteY87" fmla="*/ 353961 h 2915017"/>
              <a:gd name="connsiteX88" fmla="*/ 1032720 w 4233120"/>
              <a:gd name="connsiteY88" fmla="*/ 368709 h 2915017"/>
              <a:gd name="connsiteX89" fmla="*/ 988475 w 4233120"/>
              <a:gd name="connsiteY89" fmla="*/ 412955 h 2915017"/>
              <a:gd name="connsiteX90" fmla="*/ 929482 w 4233120"/>
              <a:gd name="connsiteY90" fmla="*/ 501445 h 2915017"/>
              <a:gd name="connsiteX91" fmla="*/ 973727 w 4233120"/>
              <a:gd name="connsiteY91" fmla="*/ 589935 h 2915017"/>
              <a:gd name="connsiteX92" fmla="*/ 840991 w 4233120"/>
              <a:gd name="connsiteY92" fmla="*/ 663677 h 2915017"/>
              <a:gd name="connsiteX93" fmla="*/ 796746 w 4233120"/>
              <a:gd name="connsiteY93" fmla="*/ 693174 h 2915017"/>
              <a:gd name="connsiteX94" fmla="*/ 752501 w 4233120"/>
              <a:gd name="connsiteY94" fmla="*/ 707922 h 2915017"/>
              <a:gd name="connsiteX95" fmla="*/ 664011 w 4233120"/>
              <a:gd name="connsiteY95" fmla="*/ 766916 h 2915017"/>
              <a:gd name="connsiteX96" fmla="*/ 649262 w 4233120"/>
              <a:gd name="connsiteY96" fmla="*/ 811161 h 2915017"/>
              <a:gd name="connsiteX97" fmla="*/ 634514 w 4233120"/>
              <a:gd name="connsiteY97" fmla="*/ 870155 h 2915017"/>
              <a:gd name="connsiteX98" fmla="*/ 619765 w 4233120"/>
              <a:gd name="connsiteY98" fmla="*/ 914400 h 2915017"/>
              <a:gd name="connsiteX99" fmla="*/ 531275 w 4233120"/>
              <a:gd name="connsiteY99" fmla="*/ 973393 h 2915017"/>
              <a:gd name="connsiteX100" fmla="*/ 516527 w 4233120"/>
              <a:gd name="connsiteY100" fmla="*/ 1017638 h 2915017"/>
              <a:gd name="connsiteX101" fmla="*/ 383791 w 4233120"/>
              <a:gd name="connsiteY101" fmla="*/ 1120877 h 2915017"/>
              <a:gd name="connsiteX102" fmla="*/ 339546 w 4233120"/>
              <a:gd name="connsiteY102" fmla="*/ 1165122 h 2915017"/>
              <a:gd name="connsiteX103" fmla="*/ 251056 w 4233120"/>
              <a:gd name="connsiteY103" fmla="*/ 1238864 h 2915017"/>
              <a:gd name="connsiteX104" fmla="*/ 295301 w 4233120"/>
              <a:gd name="connsiteY104" fmla="*/ 1268361 h 2915017"/>
              <a:gd name="connsiteX105" fmla="*/ 442785 w 4233120"/>
              <a:gd name="connsiteY105" fmla="*/ 1238864 h 2915017"/>
              <a:gd name="connsiteX106" fmla="*/ 487030 w 4233120"/>
              <a:gd name="connsiteY106" fmla="*/ 1253613 h 2915017"/>
              <a:gd name="connsiteX107" fmla="*/ 501778 w 4233120"/>
              <a:gd name="connsiteY107" fmla="*/ 1297858 h 2915017"/>
              <a:gd name="connsiteX108" fmla="*/ 472282 w 4233120"/>
              <a:gd name="connsiteY108" fmla="*/ 1401097 h 2915017"/>
              <a:gd name="connsiteX109" fmla="*/ 516527 w 4233120"/>
              <a:gd name="connsiteY109" fmla="*/ 1415845 h 2915017"/>
              <a:gd name="connsiteX110" fmla="*/ 472282 w 4233120"/>
              <a:gd name="connsiteY110" fmla="*/ 1519084 h 2915017"/>
              <a:gd name="connsiteX111" fmla="*/ 457533 w 4233120"/>
              <a:gd name="connsiteY111" fmla="*/ 1563329 h 2915017"/>
              <a:gd name="connsiteX112" fmla="*/ 413288 w 4233120"/>
              <a:gd name="connsiteY112" fmla="*/ 1592826 h 2915017"/>
              <a:gd name="connsiteX113" fmla="*/ 324798 w 4233120"/>
              <a:gd name="connsiteY113" fmla="*/ 1622322 h 2915017"/>
              <a:gd name="connsiteX114" fmla="*/ 280553 w 4233120"/>
              <a:gd name="connsiteY114" fmla="*/ 1651819 h 2915017"/>
              <a:gd name="connsiteX115" fmla="*/ 236307 w 4233120"/>
              <a:gd name="connsiteY115" fmla="*/ 1666567 h 2915017"/>
              <a:gd name="connsiteX116" fmla="*/ 177314 w 4233120"/>
              <a:gd name="connsiteY116" fmla="*/ 1814051 h 2915017"/>
              <a:gd name="connsiteX117" fmla="*/ 133069 w 4233120"/>
              <a:gd name="connsiteY117" fmla="*/ 1902542 h 2915017"/>
              <a:gd name="connsiteX118" fmla="*/ 103572 w 4233120"/>
              <a:gd name="connsiteY118" fmla="*/ 1946787 h 2915017"/>
              <a:gd name="connsiteX119" fmla="*/ 59327 w 4233120"/>
              <a:gd name="connsiteY119" fmla="*/ 2035277 h 2915017"/>
              <a:gd name="connsiteX120" fmla="*/ 29830 w 4233120"/>
              <a:gd name="connsiteY120" fmla="*/ 2123767 h 2915017"/>
              <a:gd name="connsiteX121" fmla="*/ 15082 w 4233120"/>
              <a:gd name="connsiteY121" fmla="*/ 2168013 h 2915017"/>
              <a:gd name="connsiteX122" fmla="*/ 74075 w 4233120"/>
              <a:gd name="connsiteY122" fmla="*/ 2153264 h 2915017"/>
              <a:gd name="connsiteX123" fmla="*/ 88824 w 4233120"/>
              <a:gd name="connsiteY123" fmla="*/ 2197509 h 2915017"/>
              <a:gd name="connsiteX124" fmla="*/ 236307 w 4233120"/>
              <a:gd name="connsiteY124" fmla="*/ 2197509 h 2915017"/>
              <a:gd name="connsiteX125" fmla="*/ 280553 w 4233120"/>
              <a:gd name="connsiteY125" fmla="*/ 2182761 h 2915017"/>
              <a:gd name="connsiteX126" fmla="*/ 339546 w 4233120"/>
              <a:gd name="connsiteY126" fmla="*/ 2197509 h 2915017"/>
              <a:gd name="connsiteX127" fmla="*/ 428036 w 4233120"/>
              <a:gd name="connsiteY127" fmla="*/ 2227006 h 2915017"/>
              <a:gd name="connsiteX128" fmla="*/ 472282 w 4233120"/>
              <a:gd name="connsiteY128" fmla="*/ 2241755 h 2915017"/>
              <a:gd name="connsiteX129" fmla="*/ 516527 w 4233120"/>
              <a:gd name="connsiteY129" fmla="*/ 2271251 h 2915017"/>
              <a:gd name="connsiteX130" fmla="*/ 516527 w 4233120"/>
              <a:gd name="connsiteY130" fmla="*/ 2403987 h 2915017"/>
              <a:gd name="connsiteX131" fmla="*/ 501778 w 4233120"/>
              <a:gd name="connsiteY131" fmla="*/ 2448232 h 2915017"/>
              <a:gd name="connsiteX132" fmla="*/ 516527 w 4233120"/>
              <a:gd name="connsiteY132" fmla="*/ 2507226 h 2915017"/>
              <a:gd name="connsiteX133" fmla="*/ 560772 w 4233120"/>
              <a:gd name="connsiteY133" fmla="*/ 2521974 h 2915017"/>
              <a:gd name="connsiteX134" fmla="*/ 531275 w 4233120"/>
              <a:gd name="connsiteY134" fmla="*/ 2610464 h 2915017"/>
              <a:gd name="connsiteX135" fmla="*/ 516527 w 4233120"/>
              <a:gd name="connsiteY135" fmla="*/ 2654709 h 2915017"/>
              <a:gd name="connsiteX136" fmla="*/ 560772 w 4233120"/>
              <a:gd name="connsiteY136" fmla="*/ 2684206 h 2915017"/>
              <a:gd name="connsiteX137" fmla="*/ 605017 w 4233120"/>
              <a:gd name="connsiteY137" fmla="*/ 2802193 h 2915017"/>
              <a:gd name="connsiteX138" fmla="*/ 767249 w 4233120"/>
              <a:gd name="connsiteY138" fmla="*/ 2802193 h 2915017"/>
              <a:gd name="connsiteX139" fmla="*/ 781998 w 4233120"/>
              <a:gd name="connsiteY139" fmla="*/ 2861187 h 2915017"/>
              <a:gd name="connsiteX140" fmla="*/ 826243 w 4233120"/>
              <a:gd name="connsiteY140" fmla="*/ 2875935 h 2915017"/>
              <a:gd name="connsiteX141" fmla="*/ 914733 w 4233120"/>
              <a:gd name="connsiteY141" fmla="*/ 2816942 h 2915017"/>
              <a:gd name="connsiteX142" fmla="*/ 1003224 w 4233120"/>
              <a:gd name="connsiteY142" fmla="*/ 2787445 h 2915017"/>
              <a:gd name="connsiteX143" fmla="*/ 1017972 w 4233120"/>
              <a:gd name="connsiteY143" fmla="*/ 2743200 h 2915017"/>
              <a:gd name="connsiteX144" fmla="*/ 1062217 w 4233120"/>
              <a:gd name="connsiteY144" fmla="*/ 2728451 h 2915017"/>
              <a:gd name="connsiteX145" fmla="*/ 1106462 w 4233120"/>
              <a:gd name="connsiteY145" fmla="*/ 2698955 h 2915017"/>
              <a:gd name="connsiteX146" fmla="*/ 1135959 w 4233120"/>
              <a:gd name="connsiteY146" fmla="*/ 2654709 h 2915017"/>
              <a:gd name="connsiteX147" fmla="*/ 1106462 w 4233120"/>
              <a:gd name="connsiteY147" fmla="*/ 2566219 h 2915017"/>
              <a:gd name="connsiteX148" fmla="*/ 1135959 w 4233120"/>
              <a:gd name="connsiteY148" fmla="*/ 2521974 h 2915017"/>
              <a:gd name="connsiteX149" fmla="*/ 1224449 w 4233120"/>
              <a:gd name="connsiteY149" fmla="*/ 2462980 h 2915017"/>
              <a:gd name="connsiteX150" fmla="*/ 1327688 w 4233120"/>
              <a:gd name="connsiteY150" fmla="*/ 2359742 h 2915017"/>
              <a:gd name="connsiteX151" fmla="*/ 1371933 w 4233120"/>
              <a:gd name="connsiteY151" fmla="*/ 2330245 h 2915017"/>
              <a:gd name="connsiteX152" fmla="*/ 1445675 w 4233120"/>
              <a:gd name="connsiteY152" fmla="*/ 2315497 h 2915017"/>
              <a:gd name="connsiteX153" fmla="*/ 1475172 w 4233120"/>
              <a:gd name="connsiteY153" fmla="*/ 2227006 h 2915017"/>
              <a:gd name="connsiteX154" fmla="*/ 1519417 w 4233120"/>
              <a:gd name="connsiteY154" fmla="*/ 2182761 h 2915017"/>
              <a:gd name="connsiteX155" fmla="*/ 1593159 w 4233120"/>
              <a:gd name="connsiteY155" fmla="*/ 2050026 h 2915017"/>
              <a:gd name="connsiteX156" fmla="*/ 1637404 w 4233120"/>
              <a:gd name="connsiteY156" fmla="*/ 2020529 h 2915017"/>
              <a:gd name="connsiteX157" fmla="*/ 1681649 w 4233120"/>
              <a:gd name="connsiteY157" fmla="*/ 1932038 h 2915017"/>
              <a:gd name="connsiteX158" fmla="*/ 1696398 w 4233120"/>
              <a:gd name="connsiteY158" fmla="*/ 1887793 h 2915017"/>
              <a:gd name="connsiteX159" fmla="*/ 1784888 w 4233120"/>
              <a:gd name="connsiteY159" fmla="*/ 1828800 h 2915017"/>
              <a:gd name="connsiteX160" fmla="*/ 1814385 w 4233120"/>
              <a:gd name="connsiteY160" fmla="*/ 1784555 h 2915017"/>
              <a:gd name="connsiteX161" fmla="*/ 1858630 w 4233120"/>
              <a:gd name="connsiteY161" fmla="*/ 1740309 h 2915017"/>
              <a:gd name="connsiteX162" fmla="*/ 1873378 w 4233120"/>
              <a:gd name="connsiteY162" fmla="*/ 1696064 h 2915017"/>
              <a:gd name="connsiteX163" fmla="*/ 1961869 w 4233120"/>
              <a:gd name="connsiteY163" fmla="*/ 1651819 h 2915017"/>
              <a:gd name="connsiteX164" fmla="*/ 2109353 w 4233120"/>
              <a:gd name="connsiteY164" fmla="*/ 1666567 h 2915017"/>
              <a:gd name="connsiteX165" fmla="*/ 2197843 w 4233120"/>
              <a:gd name="connsiteY165" fmla="*/ 1681316 h 2915017"/>
              <a:gd name="connsiteX166" fmla="*/ 2315830 w 4233120"/>
              <a:gd name="connsiteY166" fmla="*/ 1666567 h 2915017"/>
              <a:gd name="connsiteX167" fmla="*/ 2301082 w 4233120"/>
              <a:gd name="connsiteY167" fmla="*/ 1740309 h 2915017"/>
              <a:gd name="connsiteX168" fmla="*/ 2315830 w 4233120"/>
              <a:gd name="connsiteY168" fmla="*/ 1828800 h 2915017"/>
              <a:gd name="connsiteX169" fmla="*/ 2360075 w 4233120"/>
              <a:gd name="connsiteY169" fmla="*/ 1858297 h 2915017"/>
              <a:gd name="connsiteX170" fmla="*/ 2374824 w 4233120"/>
              <a:gd name="connsiteY170" fmla="*/ 1917290 h 2915017"/>
              <a:gd name="connsiteX171" fmla="*/ 2389572 w 4233120"/>
              <a:gd name="connsiteY171" fmla="*/ 1961535 h 2915017"/>
              <a:gd name="connsiteX172" fmla="*/ 2478062 w 4233120"/>
              <a:gd name="connsiteY172" fmla="*/ 1991032 h 2915017"/>
              <a:gd name="connsiteX173" fmla="*/ 2522307 w 4233120"/>
              <a:gd name="connsiteY173" fmla="*/ 2005780 h 2915017"/>
              <a:gd name="connsiteX174" fmla="*/ 2537056 w 4233120"/>
              <a:gd name="connsiteY174" fmla="*/ 2079522 h 2915017"/>
              <a:gd name="connsiteX175" fmla="*/ 2581301 w 4233120"/>
              <a:gd name="connsiteY175" fmla="*/ 2094271 h 2915017"/>
              <a:gd name="connsiteX176" fmla="*/ 2625546 w 4233120"/>
              <a:gd name="connsiteY176" fmla="*/ 2123767 h 2915017"/>
              <a:gd name="connsiteX177" fmla="*/ 2655043 w 4233120"/>
              <a:gd name="connsiteY177" fmla="*/ 2168013 h 2915017"/>
              <a:gd name="connsiteX178" fmla="*/ 2669791 w 4233120"/>
              <a:gd name="connsiteY178" fmla="*/ 2212258 h 2915017"/>
              <a:gd name="connsiteX179" fmla="*/ 2758282 w 4233120"/>
              <a:gd name="connsiteY179" fmla="*/ 2286000 h 2915017"/>
              <a:gd name="connsiteX180" fmla="*/ 2891017 w 4233120"/>
              <a:gd name="connsiteY180" fmla="*/ 2315497 h 2915017"/>
              <a:gd name="connsiteX181" fmla="*/ 2979507 w 4233120"/>
              <a:gd name="connsiteY181" fmla="*/ 2344993 h 2915017"/>
              <a:gd name="connsiteX182" fmla="*/ 3067998 w 4233120"/>
              <a:gd name="connsiteY182" fmla="*/ 2374490 h 2915017"/>
              <a:gd name="connsiteX183" fmla="*/ 3156488 w 4233120"/>
              <a:gd name="connsiteY183" fmla="*/ 2403987 h 2915017"/>
              <a:gd name="connsiteX184" fmla="*/ 3200733 w 4233120"/>
              <a:gd name="connsiteY184" fmla="*/ 2433484 h 2915017"/>
              <a:gd name="connsiteX185" fmla="*/ 3244978 w 4233120"/>
              <a:gd name="connsiteY185" fmla="*/ 2477729 h 2915017"/>
              <a:gd name="connsiteX186" fmla="*/ 3289224 w 4233120"/>
              <a:gd name="connsiteY186" fmla="*/ 2492477 h 2915017"/>
              <a:gd name="connsiteX187" fmla="*/ 3495701 w 4233120"/>
              <a:gd name="connsiteY187" fmla="*/ 2521974 h 2915017"/>
              <a:gd name="connsiteX188" fmla="*/ 3598940 w 4233120"/>
              <a:gd name="connsiteY188" fmla="*/ 2551471 h 2915017"/>
              <a:gd name="connsiteX189" fmla="*/ 3702178 w 4233120"/>
              <a:gd name="connsiteY189" fmla="*/ 2654709 h 2915017"/>
              <a:gd name="connsiteX190" fmla="*/ 3775920 w 4233120"/>
              <a:gd name="connsiteY190" fmla="*/ 2757948 h 2915017"/>
              <a:gd name="connsiteX191" fmla="*/ 3864411 w 4233120"/>
              <a:gd name="connsiteY191" fmla="*/ 2772697 h 2915017"/>
              <a:gd name="connsiteX192" fmla="*/ 3879159 w 4233120"/>
              <a:gd name="connsiteY192" fmla="*/ 2816942 h 2915017"/>
              <a:gd name="connsiteX193" fmla="*/ 4041391 w 4233120"/>
              <a:gd name="connsiteY193" fmla="*/ 2831690 h 2915017"/>
              <a:gd name="connsiteX194" fmla="*/ 4085636 w 4233120"/>
              <a:gd name="connsiteY194" fmla="*/ 2846438 h 2915017"/>
              <a:gd name="connsiteX195" fmla="*/ 4233120 w 4233120"/>
              <a:gd name="connsiteY195" fmla="*/ 2890684 h 291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4233120" h="2915017">
                <a:moveTo>
                  <a:pt x="4188875" y="2654709"/>
                </a:moveTo>
                <a:cubicBezTo>
                  <a:pt x="4174127" y="2649793"/>
                  <a:pt x="4155623" y="2650954"/>
                  <a:pt x="4144630" y="2639961"/>
                </a:cubicBezTo>
                <a:cubicBezTo>
                  <a:pt x="4133637" y="2628968"/>
                  <a:pt x="4137432" y="2609306"/>
                  <a:pt x="4129882" y="2595716"/>
                </a:cubicBezTo>
                <a:cubicBezTo>
                  <a:pt x="4112666" y="2564727"/>
                  <a:pt x="4090553" y="2536723"/>
                  <a:pt x="4070888" y="2507226"/>
                </a:cubicBezTo>
                <a:cubicBezTo>
                  <a:pt x="4061056" y="2492477"/>
                  <a:pt x="4056140" y="2472812"/>
                  <a:pt x="4041391" y="2462980"/>
                </a:cubicBezTo>
                <a:lnTo>
                  <a:pt x="3997146" y="2433484"/>
                </a:lnTo>
                <a:cubicBezTo>
                  <a:pt x="3969055" y="2349207"/>
                  <a:pt x="4005574" y="2419436"/>
                  <a:pt x="3938153" y="2374490"/>
                </a:cubicBezTo>
                <a:cubicBezTo>
                  <a:pt x="3920798" y="2362920"/>
                  <a:pt x="3912140" y="2340374"/>
                  <a:pt x="3893907" y="2330245"/>
                </a:cubicBezTo>
                <a:cubicBezTo>
                  <a:pt x="3866727" y="2315145"/>
                  <a:pt x="3805417" y="2300748"/>
                  <a:pt x="3805417" y="2300748"/>
                </a:cubicBezTo>
                <a:cubicBezTo>
                  <a:pt x="3795585" y="2286000"/>
                  <a:pt x="3789761" y="2267576"/>
                  <a:pt x="3775920" y="2256503"/>
                </a:cubicBezTo>
                <a:cubicBezTo>
                  <a:pt x="3763781" y="2246792"/>
                  <a:pt x="3745580" y="2248707"/>
                  <a:pt x="3731675" y="2241755"/>
                </a:cubicBezTo>
                <a:cubicBezTo>
                  <a:pt x="3715821" y="2233828"/>
                  <a:pt x="3702178" y="2222090"/>
                  <a:pt x="3687430" y="2212258"/>
                </a:cubicBezTo>
                <a:cubicBezTo>
                  <a:pt x="3677598" y="2197510"/>
                  <a:pt x="3671774" y="2179086"/>
                  <a:pt x="3657933" y="2168013"/>
                </a:cubicBezTo>
                <a:cubicBezTo>
                  <a:pt x="3586427" y="2110808"/>
                  <a:pt x="3631117" y="2205552"/>
                  <a:pt x="3598940" y="2109019"/>
                </a:cubicBezTo>
                <a:cubicBezTo>
                  <a:pt x="3665307" y="2009467"/>
                  <a:pt x="3616145" y="2115165"/>
                  <a:pt x="3584191" y="2035277"/>
                </a:cubicBezTo>
                <a:cubicBezTo>
                  <a:pt x="3578417" y="2020843"/>
                  <a:pt x="3594024" y="2005780"/>
                  <a:pt x="3598940" y="1991032"/>
                </a:cubicBezTo>
                <a:cubicBezTo>
                  <a:pt x="3564348" y="1887261"/>
                  <a:pt x="3609373" y="2015378"/>
                  <a:pt x="3554694" y="1887793"/>
                </a:cubicBezTo>
                <a:cubicBezTo>
                  <a:pt x="3548570" y="1873504"/>
                  <a:pt x="3544862" y="1858296"/>
                  <a:pt x="3539946" y="1843548"/>
                </a:cubicBezTo>
                <a:cubicBezTo>
                  <a:pt x="3554117" y="1801036"/>
                  <a:pt x="3589397" y="1754191"/>
                  <a:pt x="3554694" y="1710813"/>
                </a:cubicBezTo>
                <a:cubicBezTo>
                  <a:pt x="3543621" y="1696972"/>
                  <a:pt x="3525197" y="1691148"/>
                  <a:pt x="3510449" y="1681316"/>
                </a:cubicBezTo>
                <a:cubicBezTo>
                  <a:pt x="3494294" y="1632849"/>
                  <a:pt x="3477663" y="1605957"/>
                  <a:pt x="3510449" y="1548580"/>
                </a:cubicBezTo>
                <a:cubicBezTo>
                  <a:pt x="3518162" y="1535082"/>
                  <a:pt x="3539946" y="1538748"/>
                  <a:pt x="3554694" y="1533832"/>
                </a:cubicBezTo>
                <a:cubicBezTo>
                  <a:pt x="3549778" y="1509251"/>
                  <a:pt x="3553851" y="1480947"/>
                  <a:pt x="3539946" y="1460090"/>
                </a:cubicBezTo>
                <a:cubicBezTo>
                  <a:pt x="3531323" y="1447155"/>
                  <a:pt x="3510783" y="1449113"/>
                  <a:pt x="3495701" y="1445342"/>
                </a:cubicBezTo>
                <a:lnTo>
                  <a:pt x="3377714" y="1415845"/>
                </a:lnTo>
                <a:cubicBezTo>
                  <a:pt x="3362966" y="1401097"/>
                  <a:pt x="3349492" y="1384953"/>
                  <a:pt x="3333469" y="1371600"/>
                </a:cubicBezTo>
                <a:cubicBezTo>
                  <a:pt x="3319852" y="1360252"/>
                  <a:pt x="3301758" y="1354637"/>
                  <a:pt x="3289224" y="1342103"/>
                </a:cubicBezTo>
                <a:cubicBezTo>
                  <a:pt x="3222513" y="1275392"/>
                  <a:pt x="3301618" y="1311822"/>
                  <a:pt x="3215482" y="1283109"/>
                </a:cubicBezTo>
                <a:cubicBezTo>
                  <a:pt x="3210566" y="1268361"/>
                  <a:pt x="3209357" y="1251799"/>
                  <a:pt x="3200733" y="1238864"/>
                </a:cubicBezTo>
                <a:cubicBezTo>
                  <a:pt x="3178021" y="1204797"/>
                  <a:pt x="3144891" y="1186887"/>
                  <a:pt x="3112243" y="1165122"/>
                </a:cubicBezTo>
                <a:cubicBezTo>
                  <a:pt x="3096086" y="1116655"/>
                  <a:pt x="3079455" y="1089765"/>
                  <a:pt x="3112243" y="1032387"/>
                </a:cubicBezTo>
                <a:cubicBezTo>
                  <a:pt x="3119956" y="1018889"/>
                  <a:pt x="3141740" y="1022554"/>
                  <a:pt x="3156488" y="1017638"/>
                </a:cubicBezTo>
                <a:cubicBezTo>
                  <a:pt x="3166320" y="1002890"/>
                  <a:pt x="3174637" y="987010"/>
                  <a:pt x="3185985" y="973393"/>
                </a:cubicBezTo>
                <a:cubicBezTo>
                  <a:pt x="3199338" y="957370"/>
                  <a:pt x="3220101" y="947381"/>
                  <a:pt x="3230230" y="929148"/>
                </a:cubicBezTo>
                <a:cubicBezTo>
                  <a:pt x="3245330" y="901969"/>
                  <a:pt x="3249895" y="870155"/>
                  <a:pt x="3259727" y="840658"/>
                </a:cubicBezTo>
                <a:cubicBezTo>
                  <a:pt x="3264643" y="825910"/>
                  <a:pt x="3259393" y="800184"/>
                  <a:pt x="3274475" y="796413"/>
                </a:cubicBezTo>
                <a:cubicBezTo>
                  <a:pt x="3348551" y="777893"/>
                  <a:pt x="3314239" y="788074"/>
                  <a:pt x="3377714" y="766916"/>
                </a:cubicBezTo>
                <a:cubicBezTo>
                  <a:pt x="3387546" y="752168"/>
                  <a:pt x="3394677" y="735205"/>
                  <a:pt x="3407211" y="722671"/>
                </a:cubicBezTo>
                <a:cubicBezTo>
                  <a:pt x="3419745" y="710137"/>
                  <a:pt x="3440383" y="707015"/>
                  <a:pt x="3451456" y="693174"/>
                </a:cubicBezTo>
                <a:cubicBezTo>
                  <a:pt x="3461167" y="681035"/>
                  <a:pt x="3461288" y="663677"/>
                  <a:pt x="3466204" y="648929"/>
                </a:cubicBezTo>
                <a:cubicBezTo>
                  <a:pt x="3348217" y="609598"/>
                  <a:pt x="3495701" y="648929"/>
                  <a:pt x="3377714" y="648929"/>
                </a:cubicBezTo>
                <a:cubicBezTo>
                  <a:pt x="3357444" y="648929"/>
                  <a:pt x="3338385" y="639096"/>
                  <a:pt x="3318720" y="634180"/>
                </a:cubicBezTo>
                <a:lnTo>
                  <a:pt x="3230230" y="501445"/>
                </a:lnTo>
                <a:cubicBezTo>
                  <a:pt x="3220398" y="486697"/>
                  <a:pt x="3215481" y="467032"/>
                  <a:pt x="3200733" y="457200"/>
                </a:cubicBezTo>
                <a:lnTo>
                  <a:pt x="3156488" y="427703"/>
                </a:lnTo>
                <a:cubicBezTo>
                  <a:pt x="3151572" y="412955"/>
                  <a:pt x="3152733" y="394451"/>
                  <a:pt x="3141740" y="383458"/>
                </a:cubicBezTo>
                <a:cubicBezTo>
                  <a:pt x="3105103" y="346821"/>
                  <a:pt x="3082582" y="378650"/>
                  <a:pt x="3053249" y="398206"/>
                </a:cubicBezTo>
                <a:cubicBezTo>
                  <a:pt x="3030500" y="392519"/>
                  <a:pt x="2939233" y="368709"/>
                  <a:pt x="2920514" y="368709"/>
                </a:cubicBezTo>
                <a:cubicBezTo>
                  <a:pt x="2904968" y="368709"/>
                  <a:pt x="2891017" y="378542"/>
                  <a:pt x="2876269" y="383458"/>
                </a:cubicBezTo>
                <a:cubicBezTo>
                  <a:pt x="2866437" y="368710"/>
                  <a:pt x="2846772" y="356938"/>
                  <a:pt x="2846772" y="339213"/>
                </a:cubicBezTo>
                <a:cubicBezTo>
                  <a:pt x="2846772" y="288287"/>
                  <a:pt x="2940054" y="279020"/>
                  <a:pt x="2817275" y="309716"/>
                </a:cubicBezTo>
                <a:cubicBezTo>
                  <a:pt x="2802527" y="304800"/>
                  <a:pt x="2788325" y="297748"/>
                  <a:pt x="2773030" y="294967"/>
                </a:cubicBezTo>
                <a:cubicBezTo>
                  <a:pt x="2722002" y="285689"/>
                  <a:pt x="2549903" y="269705"/>
                  <a:pt x="2507559" y="265471"/>
                </a:cubicBezTo>
                <a:cubicBezTo>
                  <a:pt x="2478062" y="270387"/>
                  <a:pt x="2447438" y="270763"/>
                  <a:pt x="2419069" y="280219"/>
                </a:cubicBezTo>
                <a:cubicBezTo>
                  <a:pt x="2402253" y="285824"/>
                  <a:pt x="2390678" y="301789"/>
                  <a:pt x="2374824" y="309716"/>
                </a:cubicBezTo>
                <a:cubicBezTo>
                  <a:pt x="2360919" y="316668"/>
                  <a:pt x="2345327" y="319548"/>
                  <a:pt x="2330578" y="324464"/>
                </a:cubicBezTo>
                <a:cubicBezTo>
                  <a:pt x="2315830" y="334296"/>
                  <a:pt x="2298867" y="366495"/>
                  <a:pt x="2286333" y="353961"/>
                </a:cubicBezTo>
                <a:cubicBezTo>
                  <a:pt x="2272000" y="339628"/>
                  <a:pt x="2295513" y="314457"/>
                  <a:pt x="2301082" y="294967"/>
                </a:cubicBezTo>
                <a:cubicBezTo>
                  <a:pt x="2321366" y="223972"/>
                  <a:pt x="2306258" y="271057"/>
                  <a:pt x="2360075" y="206477"/>
                </a:cubicBezTo>
                <a:cubicBezTo>
                  <a:pt x="2411390" y="144899"/>
                  <a:pt x="2361183" y="171695"/>
                  <a:pt x="2433817" y="147484"/>
                </a:cubicBezTo>
                <a:cubicBezTo>
                  <a:pt x="2438733" y="132735"/>
                  <a:pt x="2438853" y="115378"/>
                  <a:pt x="2448565" y="103238"/>
                </a:cubicBezTo>
                <a:cubicBezTo>
                  <a:pt x="2459638" y="89397"/>
                  <a:pt x="2480277" y="86276"/>
                  <a:pt x="2492811" y="73742"/>
                </a:cubicBezTo>
                <a:cubicBezTo>
                  <a:pt x="2505345" y="61208"/>
                  <a:pt x="2512475" y="44245"/>
                  <a:pt x="2522307" y="29497"/>
                </a:cubicBezTo>
                <a:cubicBezTo>
                  <a:pt x="2507559" y="24581"/>
                  <a:pt x="2493608" y="14748"/>
                  <a:pt x="2478062" y="14748"/>
                </a:cubicBezTo>
                <a:cubicBezTo>
                  <a:pt x="2462516" y="14748"/>
                  <a:pt x="2449152" y="32053"/>
                  <a:pt x="2433817" y="29497"/>
                </a:cubicBezTo>
                <a:cubicBezTo>
                  <a:pt x="2416333" y="26583"/>
                  <a:pt x="2404320" y="9832"/>
                  <a:pt x="2389572" y="0"/>
                </a:cubicBezTo>
                <a:cubicBezTo>
                  <a:pt x="2379740" y="14748"/>
                  <a:pt x="2373415" y="32573"/>
                  <a:pt x="2360075" y="44245"/>
                </a:cubicBezTo>
                <a:cubicBezTo>
                  <a:pt x="2333396" y="67589"/>
                  <a:pt x="2271585" y="103238"/>
                  <a:pt x="2271585" y="103238"/>
                </a:cubicBezTo>
                <a:lnTo>
                  <a:pt x="2212591" y="191729"/>
                </a:lnTo>
                <a:lnTo>
                  <a:pt x="2183094" y="235974"/>
                </a:lnTo>
                <a:cubicBezTo>
                  <a:pt x="2148682" y="339212"/>
                  <a:pt x="2163431" y="353960"/>
                  <a:pt x="2138849" y="280219"/>
                </a:cubicBezTo>
                <a:cubicBezTo>
                  <a:pt x="2148681" y="265471"/>
                  <a:pt x="2172645" y="253170"/>
                  <a:pt x="2168346" y="235974"/>
                </a:cubicBezTo>
                <a:cubicBezTo>
                  <a:pt x="2164576" y="220892"/>
                  <a:pt x="2139183" y="224997"/>
                  <a:pt x="2124101" y="221226"/>
                </a:cubicBezTo>
                <a:cubicBezTo>
                  <a:pt x="2099782" y="215146"/>
                  <a:pt x="2074940" y="211393"/>
                  <a:pt x="2050359" y="206477"/>
                </a:cubicBezTo>
                <a:cubicBezTo>
                  <a:pt x="1964222" y="235191"/>
                  <a:pt x="2043329" y="198760"/>
                  <a:pt x="1976617" y="265471"/>
                </a:cubicBezTo>
                <a:cubicBezTo>
                  <a:pt x="1948028" y="294059"/>
                  <a:pt x="1924111" y="297721"/>
                  <a:pt x="1888127" y="309716"/>
                </a:cubicBezTo>
                <a:cubicBezTo>
                  <a:pt x="1788643" y="409199"/>
                  <a:pt x="1839210" y="385014"/>
                  <a:pt x="1755391" y="412955"/>
                </a:cubicBezTo>
                <a:cubicBezTo>
                  <a:pt x="1740643" y="403123"/>
                  <a:pt x="1728693" y="385965"/>
                  <a:pt x="1711146" y="383458"/>
                </a:cubicBezTo>
                <a:cubicBezTo>
                  <a:pt x="1671931" y="377856"/>
                  <a:pt x="1636684" y="408518"/>
                  <a:pt x="1607907" y="427703"/>
                </a:cubicBezTo>
                <a:cubicBezTo>
                  <a:pt x="1600042" y="404106"/>
                  <a:pt x="1596109" y="352977"/>
                  <a:pt x="1548914" y="368709"/>
                </a:cubicBezTo>
                <a:cubicBezTo>
                  <a:pt x="1515283" y="379919"/>
                  <a:pt x="1460424" y="427703"/>
                  <a:pt x="1460424" y="427703"/>
                </a:cubicBezTo>
                <a:cubicBezTo>
                  <a:pt x="1455508" y="442451"/>
                  <a:pt x="1460757" y="468178"/>
                  <a:pt x="1445675" y="471948"/>
                </a:cubicBezTo>
                <a:cubicBezTo>
                  <a:pt x="1428479" y="476247"/>
                  <a:pt x="1411262" y="457199"/>
                  <a:pt x="1401430" y="442451"/>
                </a:cubicBezTo>
                <a:cubicBezTo>
                  <a:pt x="1390187" y="425586"/>
                  <a:pt x="1392251" y="402948"/>
                  <a:pt x="1386682" y="383458"/>
                </a:cubicBezTo>
                <a:cubicBezTo>
                  <a:pt x="1382411" y="368510"/>
                  <a:pt x="1376849" y="353961"/>
                  <a:pt x="1371933" y="339213"/>
                </a:cubicBezTo>
                <a:cubicBezTo>
                  <a:pt x="1216462" y="442860"/>
                  <a:pt x="1318355" y="416037"/>
                  <a:pt x="1268694" y="353961"/>
                </a:cubicBezTo>
                <a:cubicBezTo>
                  <a:pt x="1257621" y="340120"/>
                  <a:pt x="1239197" y="334296"/>
                  <a:pt x="1224449" y="324464"/>
                </a:cubicBezTo>
                <a:cubicBezTo>
                  <a:pt x="1182277" y="338522"/>
                  <a:pt x="1167511" y="344701"/>
                  <a:pt x="1121211" y="353961"/>
                </a:cubicBezTo>
                <a:cubicBezTo>
                  <a:pt x="1091888" y="359825"/>
                  <a:pt x="1062217" y="363793"/>
                  <a:pt x="1032720" y="368709"/>
                </a:cubicBezTo>
                <a:cubicBezTo>
                  <a:pt x="1017972" y="383458"/>
                  <a:pt x="1001280" y="396491"/>
                  <a:pt x="988475" y="412955"/>
                </a:cubicBezTo>
                <a:cubicBezTo>
                  <a:pt x="966711" y="440938"/>
                  <a:pt x="929482" y="501445"/>
                  <a:pt x="929482" y="501445"/>
                </a:cubicBezTo>
                <a:cubicBezTo>
                  <a:pt x="932392" y="505810"/>
                  <a:pt x="984254" y="575197"/>
                  <a:pt x="973727" y="589935"/>
                </a:cubicBezTo>
                <a:cubicBezTo>
                  <a:pt x="942031" y="634310"/>
                  <a:pt x="888290" y="647911"/>
                  <a:pt x="840991" y="663677"/>
                </a:cubicBezTo>
                <a:cubicBezTo>
                  <a:pt x="826243" y="673509"/>
                  <a:pt x="812600" y="685247"/>
                  <a:pt x="796746" y="693174"/>
                </a:cubicBezTo>
                <a:cubicBezTo>
                  <a:pt x="782841" y="700126"/>
                  <a:pt x="766091" y="700372"/>
                  <a:pt x="752501" y="707922"/>
                </a:cubicBezTo>
                <a:cubicBezTo>
                  <a:pt x="721512" y="725138"/>
                  <a:pt x="664011" y="766916"/>
                  <a:pt x="664011" y="766916"/>
                </a:cubicBezTo>
                <a:cubicBezTo>
                  <a:pt x="659095" y="781664"/>
                  <a:pt x="660255" y="800168"/>
                  <a:pt x="649262" y="811161"/>
                </a:cubicBezTo>
                <a:cubicBezTo>
                  <a:pt x="604484" y="855939"/>
                  <a:pt x="577828" y="785125"/>
                  <a:pt x="634514" y="870155"/>
                </a:cubicBezTo>
                <a:cubicBezTo>
                  <a:pt x="629598" y="884903"/>
                  <a:pt x="630758" y="903407"/>
                  <a:pt x="619765" y="914400"/>
                </a:cubicBezTo>
                <a:cubicBezTo>
                  <a:pt x="594698" y="939467"/>
                  <a:pt x="531275" y="973393"/>
                  <a:pt x="531275" y="973393"/>
                </a:cubicBezTo>
                <a:cubicBezTo>
                  <a:pt x="526359" y="988141"/>
                  <a:pt x="525150" y="1004703"/>
                  <a:pt x="516527" y="1017638"/>
                </a:cubicBezTo>
                <a:cubicBezTo>
                  <a:pt x="475008" y="1079917"/>
                  <a:pt x="442397" y="1062271"/>
                  <a:pt x="383791" y="1120877"/>
                </a:cubicBezTo>
                <a:cubicBezTo>
                  <a:pt x="369043" y="1135625"/>
                  <a:pt x="355569" y="1151769"/>
                  <a:pt x="339546" y="1165122"/>
                </a:cubicBezTo>
                <a:cubicBezTo>
                  <a:pt x="216347" y="1267788"/>
                  <a:pt x="380318" y="1109602"/>
                  <a:pt x="251056" y="1238864"/>
                </a:cubicBezTo>
                <a:cubicBezTo>
                  <a:pt x="265804" y="1248696"/>
                  <a:pt x="277664" y="1266597"/>
                  <a:pt x="295301" y="1268361"/>
                </a:cubicBezTo>
                <a:cubicBezTo>
                  <a:pt x="347449" y="1273576"/>
                  <a:pt x="395293" y="1254695"/>
                  <a:pt x="442785" y="1238864"/>
                </a:cubicBezTo>
                <a:cubicBezTo>
                  <a:pt x="457533" y="1243780"/>
                  <a:pt x="476037" y="1242620"/>
                  <a:pt x="487030" y="1253613"/>
                </a:cubicBezTo>
                <a:cubicBezTo>
                  <a:pt x="498023" y="1264606"/>
                  <a:pt x="501778" y="1282312"/>
                  <a:pt x="501778" y="1297858"/>
                </a:cubicBezTo>
                <a:cubicBezTo>
                  <a:pt x="501778" y="1316375"/>
                  <a:pt x="479236" y="1380234"/>
                  <a:pt x="472282" y="1401097"/>
                </a:cubicBezTo>
                <a:cubicBezTo>
                  <a:pt x="487030" y="1406013"/>
                  <a:pt x="510753" y="1401411"/>
                  <a:pt x="516527" y="1415845"/>
                </a:cubicBezTo>
                <a:cubicBezTo>
                  <a:pt x="530168" y="1449947"/>
                  <a:pt x="484435" y="1494777"/>
                  <a:pt x="472282" y="1519084"/>
                </a:cubicBezTo>
                <a:cubicBezTo>
                  <a:pt x="465330" y="1532989"/>
                  <a:pt x="467245" y="1551190"/>
                  <a:pt x="457533" y="1563329"/>
                </a:cubicBezTo>
                <a:cubicBezTo>
                  <a:pt x="446460" y="1577170"/>
                  <a:pt x="429486" y="1585627"/>
                  <a:pt x="413288" y="1592826"/>
                </a:cubicBezTo>
                <a:cubicBezTo>
                  <a:pt x="384876" y="1605454"/>
                  <a:pt x="324798" y="1622322"/>
                  <a:pt x="324798" y="1622322"/>
                </a:cubicBezTo>
                <a:cubicBezTo>
                  <a:pt x="310050" y="1632154"/>
                  <a:pt x="296407" y="1643892"/>
                  <a:pt x="280553" y="1651819"/>
                </a:cubicBezTo>
                <a:cubicBezTo>
                  <a:pt x="266648" y="1658771"/>
                  <a:pt x="242621" y="1652361"/>
                  <a:pt x="236307" y="1666567"/>
                </a:cubicBezTo>
                <a:cubicBezTo>
                  <a:pt x="157815" y="1843172"/>
                  <a:pt x="282061" y="1744221"/>
                  <a:pt x="177314" y="1814051"/>
                </a:cubicBezTo>
                <a:cubicBezTo>
                  <a:pt x="92775" y="1940860"/>
                  <a:pt x="194133" y="1780414"/>
                  <a:pt x="133069" y="1902542"/>
                </a:cubicBezTo>
                <a:cubicBezTo>
                  <a:pt x="125142" y="1918396"/>
                  <a:pt x="113404" y="1932039"/>
                  <a:pt x="103572" y="1946787"/>
                </a:cubicBezTo>
                <a:cubicBezTo>
                  <a:pt x="49790" y="2108137"/>
                  <a:pt x="135563" y="1863748"/>
                  <a:pt x="59327" y="2035277"/>
                </a:cubicBezTo>
                <a:cubicBezTo>
                  <a:pt x="46699" y="2063689"/>
                  <a:pt x="39662" y="2094270"/>
                  <a:pt x="29830" y="2123767"/>
                </a:cubicBezTo>
                <a:cubicBezTo>
                  <a:pt x="24914" y="2138516"/>
                  <a:pt x="0" y="2171784"/>
                  <a:pt x="15082" y="2168013"/>
                </a:cubicBezTo>
                <a:lnTo>
                  <a:pt x="74075" y="2153264"/>
                </a:lnTo>
                <a:cubicBezTo>
                  <a:pt x="78991" y="2168012"/>
                  <a:pt x="77831" y="2186516"/>
                  <a:pt x="88824" y="2197509"/>
                </a:cubicBezTo>
                <a:cubicBezTo>
                  <a:pt x="121002" y="2229687"/>
                  <a:pt x="218403" y="2200067"/>
                  <a:pt x="236307" y="2197509"/>
                </a:cubicBezTo>
                <a:cubicBezTo>
                  <a:pt x="251056" y="2192593"/>
                  <a:pt x="265007" y="2182761"/>
                  <a:pt x="280553" y="2182761"/>
                </a:cubicBezTo>
                <a:cubicBezTo>
                  <a:pt x="300823" y="2182761"/>
                  <a:pt x="320131" y="2191685"/>
                  <a:pt x="339546" y="2197509"/>
                </a:cubicBezTo>
                <a:cubicBezTo>
                  <a:pt x="369327" y="2206443"/>
                  <a:pt x="398539" y="2217174"/>
                  <a:pt x="428036" y="2227006"/>
                </a:cubicBezTo>
                <a:cubicBezTo>
                  <a:pt x="442785" y="2231922"/>
                  <a:pt x="459346" y="2233131"/>
                  <a:pt x="472282" y="2241755"/>
                </a:cubicBezTo>
                <a:lnTo>
                  <a:pt x="516527" y="2271251"/>
                </a:lnTo>
                <a:cubicBezTo>
                  <a:pt x="563271" y="2341367"/>
                  <a:pt x="551630" y="2298681"/>
                  <a:pt x="516527" y="2403987"/>
                </a:cubicBezTo>
                <a:lnTo>
                  <a:pt x="501778" y="2448232"/>
                </a:lnTo>
                <a:cubicBezTo>
                  <a:pt x="506694" y="2467897"/>
                  <a:pt x="503864" y="2491398"/>
                  <a:pt x="516527" y="2507226"/>
                </a:cubicBezTo>
                <a:cubicBezTo>
                  <a:pt x="526239" y="2519365"/>
                  <a:pt x="558573" y="2506584"/>
                  <a:pt x="560772" y="2521974"/>
                </a:cubicBezTo>
                <a:cubicBezTo>
                  <a:pt x="565169" y="2552754"/>
                  <a:pt x="541107" y="2580967"/>
                  <a:pt x="531275" y="2610464"/>
                </a:cubicBezTo>
                <a:lnTo>
                  <a:pt x="516527" y="2654709"/>
                </a:lnTo>
                <a:cubicBezTo>
                  <a:pt x="531275" y="2664541"/>
                  <a:pt x="548238" y="2671672"/>
                  <a:pt x="560772" y="2684206"/>
                </a:cubicBezTo>
                <a:cubicBezTo>
                  <a:pt x="598749" y="2722183"/>
                  <a:pt x="594465" y="2749431"/>
                  <a:pt x="605017" y="2802193"/>
                </a:cubicBezTo>
                <a:cubicBezTo>
                  <a:pt x="658117" y="2788919"/>
                  <a:pt x="711889" y="2767593"/>
                  <a:pt x="767249" y="2802193"/>
                </a:cubicBezTo>
                <a:cubicBezTo>
                  <a:pt x="784438" y="2812936"/>
                  <a:pt x="769335" y="2845359"/>
                  <a:pt x="781998" y="2861187"/>
                </a:cubicBezTo>
                <a:cubicBezTo>
                  <a:pt x="791710" y="2873326"/>
                  <a:pt x="811495" y="2871019"/>
                  <a:pt x="826243" y="2875935"/>
                </a:cubicBezTo>
                <a:cubicBezTo>
                  <a:pt x="855740" y="2856271"/>
                  <a:pt x="881102" y="2828152"/>
                  <a:pt x="914733" y="2816942"/>
                </a:cubicBezTo>
                <a:lnTo>
                  <a:pt x="1003224" y="2787445"/>
                </a:lnTo>
                <a:cubicBezTo>
                  <a:pt x="1008140" y="2772697"/>
                  <a:pt x="1006979" y="2754193"/>
                  <a:pt x="1017972" y="2743200"/>
                </a:cubicBezTo>
                <a:cubicBezTo>
                  <a:pt x="1028965" y="2732207"/>
                  <a:pt x="1048312" y="2735403"/>
                  <a:pt x="1062217" y="2728451"/>
                </a:cubicBezTo>
                <a:cubicBezTo>
                  <a:pt x="1078071" y="2720524"/>
                  <a:pt x="1091714" y="2708787"/>
                  <a:pt x="1106462" y="2698955"/>
                </a:cubicBezTo>
                <a:cubicBezTo>
                  <a:pt x="1116294" y="2684206"/>
                  <a:pt x="1135959" y="2672435"/>
                  <a:pt x="1135959" y="2654709"/>
                </a:cubicBezTo>
                <a:cubicBezTo>
                  <a:pt x="1135959" y="2623617"/>
                  <a:pt x="1106462" y="2566219"/>
                  <a:pt x="1106462" y="2566219"/>
                </a:cubicBezTo>
                <a:cubicBezTo>
                  <a:pt x="1116294" y="2551471"/>
                  <a:pt x="1122619" y="2533646"/>
                  <a:pt x="1135959" y="2521974"/>
                </a:cubicBezTo>
                <a:cubicBezTo>
                  <a:pt x="1162638" y="2498629"/>
                  <a:pt x="1224449" y="2462980"/>
                  <a:pt x="1224449" y="2462980"/>
                </a:cubicBezTo>
                <a:cubicBezTo>
                  <a:pt x="1292066" y="2361555"/>
                  <a:pt x="1249811" y="2385700"/>
                  <a:pt x="1327688" y="2359742"/>
                </a:cubicBezTo>
                <a:cubicBezTo>
                  <a:pt x="1342436" y="2349910"/>
                  <a:pt x="1355336" y="2336469"/>
                  <a:pt x="1371933" y="2330245"/>
                </a:cubicBezTo>
                <a:cubicBezTo>
                  <a:pt x="1395404" y="2321443"/>
                  <a:pt x="1427950" y="2333222"/>
                  <a:pt x="1445675" y="2315497"/>
                </a:cubicBezTo>
                <a:cubicBezTo>
                  <a:pt x="1467661" y="2293511"/>
                  <a:pt x="1453186" y="2248992"/>
                  <a:pt x="1475172" y="2227006"/>
                </a:cubicBezTo>
                <a:lnTo>
                  <a:pt x="1519417" y="2182761"/>
                </a:lnTo>
                <a:cubicBezTo>
                  <a:pt x="1547915" y="2097268"/>
                  <a:pt x="1532023" y="2100973"/>
                  <a:pt x="1593159" y="2050026"/>
                </a:cubicBezTo>
                <a:cubicBezTo>
                  <a:pt x="1606776" y="2038678"/>
                  <a:pt x="1622656" y="2030361"/>
                  <a:pt x="1637404" y="2020529"/>
                </a:cubicBezTo>
                <a:cubicBezTo>
                  <a:pt x="1674476" y="1909318"/>
                  <a:pt x="1624469" y="2046399"/>
                  <a:pt x="1681649" y="1932038"/>
                </a:cubicBezTo>
                <a:cubicBezTo>
                  <a:pt x="1688601" y="1918133"/>
                  <a:pt x="1685405" y="1898786"/>
                  <a:pt x="1696398" y="1887793"/>
                </a:cubicBezTo>
                <a:cubicBezTo>
                  <a:pt x="1721465" y="1862726"/>
                  <a:pt x="1784888" y="1828800"/>
                  <a:pt x="1784888" y="1828800"/>
                </a:cubicBezTo>
                <a:cubicBezTo>
                  <a:pt x="1794720" y="1814052"/>
                  <a:pt x="1803038" y="1798172"/>
                  <a:pt x="1814385" y="1784555"/>
                </a:cubicBezTo>
                <a:cubicBezTo>
                  <a:pt x="1827738" y="1768532"/>
                  <a:pt x="1847060" y="1757664"/>
                  <a:pt x="1858630" y="1740309"/>
                </a:cubicBezTo>
                <a:cubicBezTo>
                  <a:pt x="1867253" y="1727374"/>
                  <a:pt x="1863666" y="1708203"/>
                  <a:pt x="1873378" y="1696064"/>
                </a:cubicBezTo>
                <a:cubicBezTo>
                  <a:pt x="1894171" y="1670073"/>
                  <a:pt x="1932722" y="1661535"/>
                  <a:pt x="1961869" y="1651819"/>
                </a:cubicBezTo>
                <a:cubicBezTo>
                  <a:pt x="2011030" y="1656735"/>
                  <a:pt x="2061212" y="1655458"/>
                  <a:pt x="2109353" y="1666567"/>
                </a:cubicBezTo>
                <a:cubicBezTo>
                  <a:pt x="2210719" y="1689959"/>
                  <a:pt x="2098029" y="1714587"/>
                  <a:pt x="2197843" y="1681316"/>
                </a:cubicBezTo>
                <a:cubicBezTo>
                  <a:pt x="2224285" y="1663688"/>
                  <a:pt x="2279380" y="1611893"/>
                  <a:pt x="2315830" y="1666567"/>
                </a:cubicBezTo>
                <a:cubicBezTo>
                  <a:pt x="2329735" y="1687424"/>
                  <a:pt x="2305998" y="1715728"/>
                  <a:pt x="2301082" y="1740309"/>
                </a:cubicBezTo>
                <a:cubicBezTo>
                  <a:pt x="2305998" y="1769806"/>
                  <a:pt x="2302457" y="1802053"/>
                  <a:pt x="2315830" y="1828800"/>
                </a:cubicBezTo>
                <a:cubicBezTo>
                  <a:pt x="2323757" y="1844654"/>
                  <a:pt x="2350243" y="1843549"/>
                  <a:pt x="2360075" y="1858297"/>
                </a:cubicBezTo>
                <a:cubicBezTo>
                  <a:pt x="2371319" y="1875162"/>
                  <a:pt x="2369255" y="1897800"/>
                  <a:pt x="2374824" y="1917290"/>
                </a:cubicBezTo>
                <a:cubicBezTo>
                  <a:pt x="2379095" y="1932238"/>
                  <a:pt x="2376922" y="1952499"/>
                  <a:pt x="2389572" y="1961535"/>
                </a:cubicBezTo>
                <a:cubicBezTo>
                  <a:pt x="2414873" y="1979607"/>
                  <a:pt x="2448565" y="1981200"/>
                  <a:pt x="2478062" y="1991032"/>
                </a:cubicBezTo>
                <a:lnTo>
                  <a:pt x="2522307" y="2005780"/>
                </a:lnTo>
                <a:cubicBezTo>
                  <a:pt x="2527223" y="2030361"/>
                  <a:pt x="2523151" y="2058665"/>
                  <a:pt x="2537056" y="2079522"/>
                </a:cubicBezTo>
                <a:cubicBezTo>
                  <a:pt x="2545679" y="2092457"/>
                  <a:pt x="2567396" y="2087319"/>
                  <a:pt x="2581301" y="2094271"/>
                </a:cubicBezTo>
                <a:cubicBezTo>
                  <a:pt x="2597155" y="2102198"/>
                  <a:pt x="2610798" y="2113935"/>
                  <a:pt x="2625546" y="2123767"/>
                </a:cubicBezTo>
                <a:cubicBezTo>
                  <a:pt x="2635378" y="2138516"/>
                  <a:pt x="2647116" y="2152159"/>
                  <a:pt x="2655043" y="2168013"/>
                </a:cubicBezTo>
                <a:cubicBezTo>
                  <a:pt x="2661995" y="2181918"/>
                  <a:pt x="2661168" y="2199323"/>
                  <a:pt x="2669791" y="2212258"/>
                </a:cubicBezTo>
                <a:cubicBezTo>
                  <a:pt x="2686100" y="2236722"/>
                  <a:pt x="2731075" y="2272397"/>
                  <a:pt x="2758282" y="2286000"/>
                </a:cubicBezTo>
                <a:cubicBezTo>
                  <a:pt x="2800476" y="2307097"/>
                  <a:pt x="2845707" y="2304170"/>
                  <a:pt x="2891017" y="2315497"/>
                </a:cubicBezTo>
                <a:cubicBezTo>
                  <a:pt x="2921181" y="2323038"/>
                  <a:pt x="2950010" y="2335161"/>
                  <a:pt x="2979507" y="2344993"/>
                </a:cubicBezTo>
                <a:lnTo>
                  <a:pt x="3067998" y="2374490"/>
                </a:lnTo>
                <a:cubicBezTo>
                  <a:pt x="3068003" y="2374492"/>
                  <a:pt x="3156484" y="2403984"/>
                  <a:pt x="3156488" y="2403987"/>
                </a:cubicBezTo>
                <a:cubicBezTo>
                  <a:pt x="3171236" y="2413819"/>
                  <a:pt x="3187116" y="2422136"/>
                  <a:pt x="3200733" y="2433484"/>
                </a:cubicBezTo>
                <a:cubicBezTo>
                  <a:pt x="3216756" y="2446837"/>
                  <a:pt x="3227624" y="2466160"/>
                  <a:pt x="3244978" y="2477729"/>
                </a:cubicBezTo>
                <a:cubicBezTo>
                  <a:pt x="3257913" y="2486352"/>
                  <a:pt x="3274475" y="2487561"/>
                  <a:pt x="3289224" y="2492477"/>
                </a:cubicBezTo>
                <a:cubicBezTo>
                  <a:pt x="3354794" y="2590835"/>
                  <a:pt x="3290243" y="2521974"/>
                  <a:pt x="3495701" y="2521974"/>
                </a:cubicBezTo>
                <a:cubicBezTo>
                  <a:pt x="3514222" y="2521974"/>
                  <a:pt x="3578074" y="2544516"/>
                  <a:pt x="3598940" y="2551471"/>
                </a:cubicBezTo>
                <a:cubicBezTo>
                  <a:pt x="3666556" y="2652896"/>
                  <a:pt x="3624302" y="2628751"/>
                  <a:pt x="3702178" y="2654709"/>
                </a:cubicBezTo>
                <a:cubicBezTo>
                  <a:pt x="3730692" y="2740251"/>
                  <a:pt x="3705127" y="2742216"/>
                  <a:pt x="3775920" y="2757948"/>
                </a:cubicBezTo>
                <a:cubicBezTo>
                  <a:pt x="3805112" y="2764435"/>
                  <a:pt x="3834914" y="2767781"/>
                  <a:pt x="3864411" y="2772697"/>
                </a:cubicBezTo>
                <a:cubicBezTo>
                  <a:pt x="3869327" y="2787445"/>
                  <a:pt x="3864411" y="2812026"/>
                  <a:pt x="3879159" y="2816942"/>
                </a:cubicBezTo>
                <a:cubicBezTo>
                  <a:pt x="3930673" y="2834113"/>
                  <a:pt x="3987636" y="2824011"/>
                  <a:pt x="4041391" y="2831690"/>
                </a:cubicBezTo>
                <a:cubicBezTo>
                  <a:pt x="4056781" y="2833888"/>
                  <a:pt x="4070888" y="2841522"/>
                  <a:pt x="4085636" y="2846438"/>
                </a:cubicBezTo>
                <a:cubicBezTo>
                  <a:pt x="4154215" y="2915017"/>
                  <a:pt x="4109024" y="2890684"/>
                  <a:pt x="4233120" y="289068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361603" y="870155"/>
            <a:ext cx="4432237" cy="2995639"/>
          </a:xfrm>
          <a:custGeom>
            <a:avLst/>
            <a:gdLst>
              <a:gd name="connsiteX0" fmla="*/ 4354694 w 4432237"/>
              <a:gd name="connsiteY0" fmla="*/ 29497 h 2995639"/>
              <a:gd name="connsiteX1" fmla="*/ 4369442 w 4432237"/>
              <a:gd name="connsiteY1" fmla="*/ 73742 h 2995639"/>
              <a:gd name="connsiteX2" fmla="*/ 4384191 w 4432237"/>
              <a:gd name="connsiteY2" fmla="*/ 206477 h 2995639"/>
              <a:gd name="connsiteX3" fmla="*/ 4339945 w 4432237"/>
              <a:gd name="connsiteY3" fmla="*/ 221226 h 2995639"/>
              <a:gd name="connsiteX4" fmla="*/ 4310449 w 4432237"/>
              <a:gd name="connsiteY4" fmla="*/ 265471 h 2995639"/>
              <a:gd name="connsiteX5" fmla="*/ 4354694 w 4432237"/>
              <a:gd name="connsiteY5" fmla="*/ 427703 h 2995639"/>
              <a:gd name="connsiteX6" fmla="*/ 4339945 w 4432237"/>
              <a:gd name="connsiteY6" fmla="*/ 501445 h 2995639"/>
              <a:gd name="connsiteX7" fmla="*/ 4295700 w 4432237"/>
              <a:gd name="connsiteY7" fmla="*/ 530942 h 2995639"/>
              <a:gd name="connsiteX8" fmla="*/ 4266203 w 4432237"/>
              <a:gd name="connsiteY8" fmla="*/ 575187 h 2995639"/>
              <a:gd name="connsiteX9" fmla="*/ 4251455 w 4432237"/>
              <a:gd name="connsiteY9" fmla="*/ 619432 h 2995639"/>
              <a:gd name="connsiteX10" fmla="*/ 4207210 w 4432237"/>
              <a:gd name="connsiteY10" fmla="*/ 707922 h 2995639"/>
              <a:gd name="connsiteX11" fmla="*/ 4295700 w 4432237"/>
              <a:gd name="connsiteY11" fmla="*/ 737419 h 2995639"/>
              <a:gd name="connsiteX12" fmla="*/ 4354694 w 4432237"/>
              <a:gd name="connsiteY12" fmla="*/ 825910 h 2995639"/>
              <a:gd name="connsiteX13" fmla="*/ 4384191 w 4432237"/>
              <a:gd name="connsiteY13" fmla="*/ 870155 h 2995639"/>
              <a:gd name="connsiteX14" fmla="*/ 4148216 w 4432237"/>
              <a:gd name="connsiteY14" fmla="*/ 914400 h 2995639"/>
              <a:gd name="connsiteX15" fmla="*/ 4103971 w 4432237"/>
              <a:gd name="connsiteY15" fmla="*/ 899651 h 2995639"/>
              <a:gd name="connsiteX16" fmla="*/ 4059726 w 4432237"/>
              <a:gd name="connsiteY16" fmla="*/ 870155 h 2995639"/>
              <a:gd name="connsiteX17" fmla="*/ 4015481 w 4432237"/>
              <a:gd name="connsiteY17" fmla="*/ 884903 h 2995639"/>
              <a:gd name="connsiteX18" fmla="*/ 3971236 w 4432237"/>
              <a:gd name="connsiteY18" fmla="*/ 914400 h 2995639"/>
              <a:gd name="connsiteX19" fmla="*/ 3941739 w 4432237"/>
              <a:gd name="connsiteY19" fmla="*/ 958645 h 2995639"/>
              <a:gd name="connsiteX20" fmla="*/ 3897494 w 4432237"/>
              <a:gd name="connsiteY20" fmla="*/ 973393 h 2995639"/>
              <a:gd name="connsiteX21" fmla="*/ 3853249 w 4432237"/>
              <a:gd name="connsiteY21" fmla="*/ 1002890 h 2995639"/>
              <a:gd name="connsiteX22" fmla="*/ 3867997 w 4432237"/>
              <a:gd name="connsiteY22" fmla="*/ 1047135 h 2995639"/>
              <a:gd name="connsiteX23" fmla="*/ 3809003 w 4432237"/>
              <a:gd name="connsiteY23" fmla="*/ 1194619 h 2995639"/>
              <a:gd name="connsiteX24" fmla="*/ 3764758 w 4432237"/>
              <a:gd name="connsiteY24" fmla="*/ 1224116 h 2995639"/>
              <a:gd name="connsiteX25" fmla="*/ 3735262 w 4432237"/>
              <a:gd name="connsiteY25" fmla="*/ 1268361 h 2995639"/>
              <a:gd name="connsiteX26" fmla="*/ 3676268 w 4432237"/>
              <a:gd name="connsiteY26" fmla="*/ 1283110 h 2995639"/>
              <a:gd name="connsiteX27" fmla="*/ 3632023 w 4432237"/>
              <a:gd name="connsiteY27" fmla="*/ 1297858 h 2995639"/>
              <a:gd name="connsiteX28" fmla="*/ 3587778 w 4432237"/>
              <a:gd name="connsiteY28" fmla="*/ 1386348 h 2995639"/>
              <a:gd name="connsiteX29" fmla="*/ 3499287 w 4432237"/>
              <a:gd name="connsiteY29" fmla="*/ 1445342 h 2995639"/>
              <a:gd name="connsiteX30" fmla="*/ 3455042 w 4432237"/>
              <a:gd name="connsiteY30" fmla="*/ 1489587 h 2995639"/>
              <a:gd name="connsiteX31" fmla="*/ 3337055 w 4432237"/>
              <a:gd name="connsiteY31" fmla="*/ 1519084 h 2995639"/>
              <a:gd name="connsiteX32" fmla="*/ 3292810 w 4432237"/>
              <a:gd name="connsiteY32" fmla="*/ 1548580 h 2995639"/>
              <a:gd name="connsiteX33" fmla="*/ 3233816 w 4432237"/>
              <a:gd name="connsiteY33" fmla="*/ 1563329 h 2995639"/>
              <a:gd name="connsiteX34" fmla="*/ 3219068 w 4432237"/>
              <a:gd name="connsiteY34" fmla="*/ 1607574 h 2995639"/>
              <a:gd name="connsiteX35" fmla="*/ 3307558 w 4432237"/>
              <a:gd name="connsiteY35" fmla="*/ 1651819 h 2995639"/>
              <a:gd name="connsiteX36" fmla="*/ 3351803 w 4432237"/>
              <a:gd name="connsiteY36" fmla="*/ 1681316 h 2995639"/>
              <a:gd name="connsiteX37" fmla="*/ 3381300 w 4432237"/>
              <a:gd name="connsiteY37" fmla="*/ 1784555 h 2995639"/>
              <a:gd name="connsiteX38" fmla="*/ 3366552 w 4432237"/>
              <a:gd name="connsiteY38" fmla="*/ 1887793 h 2995639"/>
              <a:gd name="connsiteX39" fmla="*/ 3278062 w 4432237"/>
              <a:gd name="connsiteY39" fmla="*/ 1917290 h 2995639"/>
              <a:gd name="connsiteX40" fmla="*/ 3189571 w 4432237"/>
              <a:gd name="connsiteY40" fmla="*/ 1961535 h 2995639"/>
              <a:gd name="connsiteX41" fmla="*/ 3189571 w 4432237"/>
              <a:gd name="connsiteY41" fmla="*/ 2050026 h 2995639"/>
              <a:gd name="connsiteX42" fmla="*/ 3278062 w 4432237"/>
              <a:gd name="connsiteY42" fmla="*/ 2079522 h 2995639"/>
              <a:gd name="connsiteX43" fmla="*/ 3573029 w 4432237"/>
              <a:gd name="connsiteY43" fmla="*/ 2079522 h 2995639"/>
              <a:gd name="connsiteX44" fmla="*/ 3617274 w 4432237"/>
              <a:gd name="connsiteY44" fmla="*/ 2109019 h 2995639"/>
              <a:gd name="connsiteX45" fmla="*/ 3676268 w 4432237"/>
              <a:gd name="connsiteY45" fmla="*/ 2168013 h 2995639"/>
              <a:gd name="connsiteX46" fmla="*/ 3764758 w 4432237"/>
              <a:gd name="connsiteY46" fmla="*/ 2227006 h 2995639"/>
              <a:gd name="connsiteX47" fmla="*/ 3809003 w 4432237"/>
              <a:gd name="connsiteY47" fmla="*/ 2256503 h 2995639"/>
              <a:gd name="connsiteX48" fmla="*/ 3867997 w 4432237"/>
              <a:gd name="connsiteY48" fmla="*/ 2271251 h 2995639"/>
              <a:gd name="connsiteX49" fmla="*/ 3823752 w 4432237"/>
              <a:gd name="connsiteY49" fmla="*/ 2286000 h 2995639"/>
              <a:gd name="connsiteX50" fmla="*/ 3705765 w 4432237"/>
              <a:gd name="connsiteY50" fmla="*/ 2300748 h 2995639"/>
              <a:gd name="connsiteX51" fmla="*/ 3720513 w 4432237"/>
              <a:gd name="connsiteY51" fmla="*/ 2359742 h 2995639"/>
              <a:gd name="connsiteX52" fmla="*/ 3794255 w 4432237"/>
              <a:gd name="connsiteY52" fmla="*/ 2374490 h 2995639"/>
              <a:gd name="connsiteX53" fmla="*/ 3720513 w 4432237"/>
              <a:gd name="connsiteY53" fmla="*/ 2448232 h 2995639"/>
              <a:gd name="connsiteX54" fmla="*/ 3735262 w 4432237"/>
              <a:gd name="connsiteY54" fmla="*/ 2492477 h 2995639"/>
              <a:gd name="connsiteX55" fmla="*/ 3705765 w 4432237"/>
              <a:gd name="connsiteY55" fmla="*/ 2625213 h 2995639"/>
              <a:gd name="connsiteX56" fmla="*/ 3691016 w 4432237"/>
              <a:gd name="connsiteY56" fmla="*/ 2684206 h 2995639"/>
              <a:gd name="connsiteX57" fmla="*/ 3646771 w 4432237"/>
              <a:gd name="connsiteY57" fmla="*/ 2713703 h 2995639"/>
              <a:gd name="connsiteX58" fmla="*/ 3617274 w 4432237"/>
              <a:gd name="connsiteY58" fmla="*/ 2757948 h 2995639"/>
              <a:gd name="connsiteX59" fmla="*/ 3587778 w 4432237"/>
              <a:gd name="connsiteY59" fmla="*/ 2846439 h 2995639"/>
              <a:gd name="connsiteX60" fmla="*/ 3558281 w 4432237"/>
              <a:gd name="connsiteY60" fmla="*/ 2890684 h 2995639"/>
              <a:gd name="connsiteX61" fmla="*/ 3499287 w 4432237"/>
              <a:gd name="connsiteY61" fmla="*/ 2964426 h 2995639"/>
              <a:gd name="connsiteX62" fmla="*/ 3292810 w 4432237"/>
              <a:gd name="connsiteY62" fmla="*/ 2979174 h 2995639"/>
              <a:gd name="connsiteX63" fmla="*/ 3248565 w 4432237"/>
              <a:gd name="connsiteY63" fmla="*/ 2993922 h 2995639"/>
              <a:gd name="connsiteX64" fmla="*/ 3160074 w 4432237"/>
              <a:gd name="connsiteY64" fmla="*/ 2964426 h 2995639"/>
              <a:gd name="connsiteX65" fmla="*/ 3071584 w 4432237"/>
              <a:gd name="connsiteY65" fmla="*/ 2934929 h 2995639"/>
              <a:gd name="connsiteX66" fmla="*/ 2997842 w 4432237"/>
              <a:gd name="connsiteY66" fmla="*/ 2920180 h 2995639"/>
              <a:gd name="connsiteX67" fmla="*/ 2938849 w 4432237"/>
              <a:gd name="connsiteY67" fmla="*/ 2831690 h 2995639"/>
              <a:gd name="connsiteX68" fmla="*/ 2806113 w 4432237"/>
              <a:gd name="connsiteY68" fmla="*/ 2772697 h 2995639"/>
              <a:gd name="connsiteX69" fmla="*/ 2702874 w 4432237"/>
              <a:gd name="connsiteY69" fmla="*/ 2787445 h 2995639"/>
              <a:gd name="connsiteX70" fmla="*/ 2599636 w 4432237"/>
              <a:gd name="connsiteY70" fmla="*/ 2757948 h 2995639"/>
              <a:gd name="connsiteX71" fmla="*/ 2540642 w 4432237"/>
              <a:gd name="connsiteY71" fmla="*/ 2772697 h 2995639"/>
              <a:gd name="connsiteX72" fmla="*/ 2511145 w 4432237"/>
              <a:gd name="connsiteY72" fmla="*/ 2816942 h 2995639"/>
              <a:gd name="connsiteX73" fmla="*/ 2422655 w 4432237"/>
              <a:gd name="connsiteY73" fmla="*/ 2802193 h 2995639"/>
              <a:gd name="connsiteX74" fmla="*/ 2378410 w 4432237"/>
              <a:gd name="connsiteY74" fmla="*/ 2772697 h 2995639"/>
              <a:gd name="connsiteX75" fmla="*/ 2319416 w 4432237"/>
              <a:gd name="connsiteY75" fmla="*/ 2684206 h 2995639"/>
              <a:gd name="connsiteX76" fmla="*/ 2260423 w 4432237"/>
              <a:gd name="connsiteY76" fmla="*/ 2669458 h 2995639"/>
              <a:gd name="connsiteX77" fmla="*/ 2186681 w 4432237"/>
              <a:gd name="connsiteY77" fmla="*/ 2580968 h 2995639"/>
              <a:gd name="connsiteX78" fmla="*/ 2142436 w 4432237"/>
              <a:gd name="connsiteY78" fmla="*/ 2566219 h 2995639"/>
              <a:gd name="connsiteX79" fmla="*/ 1950707 w 4432237"/>
              <a:gd name="connsiteY79" fmla="*/ 2566219 h 2995639"/>
              <a:gd name="connsiteX80" fmla="*/ 1935958 w 4432237"/>
              <a:gd name="connsiteY80" fmla="*/ 2492477 h 2995639"/>
              <a:gd name="connsiteX81" fmla="*/ 1817971 w 4432237"/>
              <a:gd name="connsiteY81" fmla="*/ 2477729 h 2995639"/>
              <a:gd name="connsiteX82" fmla="*/ 1670487 w 4432237"/>
              <a:gd name="connsiteY82" fmla="*/ 2462980 h 2995639"/>
              <a:gd name="connsiteX83" fmla="*/ 1508255 w 4432237"/>
              <a:gd name="connsiteY83" fmla="*/ 2477729 h 2995639"/>
              <a:gd name="connsiteX84" fmla="*/ 1419765 w 4432237"/>
              <a:gd name="connsiteY84" fmla="*/ 2536722 h 2995639"/>
              <a:gd name="connsiteX85" fmla="*/ 1434513 w 4432237"/>
              <a:gd name="connsiteY85" fmla="*/ 2477729 h 2995639"/>
              <a:gd name="connsiteX86" fmla="*/ 1493507 w 4432237"/>
              <a:gd name="connsiteY86" fmla="*/ 2389239 h 2995639"/>
              <a:gd name="connsiteX87" fmla="*/ 1552500 w 4432237"/>
              <a:gd name="connsiteY87" fmla="*/ 2330245 h 2995639"/>
              <a:gd name="connsiteX88" fmla="*/ 1611494 w 4432237"/>
              <a:gd name="connsiteY88" fmla="*/ 2241755 h 2995639"/>
              <a:gd name="connsiteX89" fmla="*/ 1567249 w 4432237"/>
              <a:gd name="connsiteY89" fmla="*/ 2212258 h 2995639"/>
              <a:gd name="connsiteX90" fmla="*/ 1508255 w 4432237"/>
              <a:gd name="connsiteY90" fmla="*/ 2182761 h 2995639"/>
              <a:gd name="connsiteX91" fmla="*/ 1405016 w 4432237"/>
              <a:gd name="connsiteY91" fmla="*/ 2286000 h 2995639"/>
              <a:gd name="connsiteX92" fmla="*/ 1375520 w 4432237"/>
              <a:gd name="connsiteY92" fmla="*/ 2330245 h 2995639"/>
              <a:gd name="connsiteX93" fmla="*/ 1301778 w 4432237"/>
              <a:gd name="connsiteY93" fmla="*/ 2462980 h 2995639"/>
              <a:gd name="connsiteX94" fmla="*/ 1257532 w 4432237"/>
              <a:gd name="connsiteY94" fmla="*/ 2477729 h 2995639"/>
              <a:gd name="connsiteX95" fmla="*/ 1228036 w 4432237"/>
              <a:gd name="connsiteY95" fmla="*/ 2433484 h 2995639"/>
              <a:gd name="connsiteX96" fmla="*/ 1154294 w 4432237"/>
              <a:gd name="connsiteY96" fmla="*/ 2403987 h 2995639"/>
              <a:gd name="connsiteX97" fmla="*/ 1110049 w 4432237"/>
              <a:gd name="connsiteY97" fmla="*/ 2433484 h 2995639"/>
              <a:gd name="connsiteX98" fmla="*/ 977313 w 4432237"/>
              <a:gd name="connsiteY98" fmla="*/ 2477729 h 2995639"/>
              <a:gd name="connsiteX99" fmla="*/ 962565 w 4432237"/>
              <a:gd name="connsiteY99" fmla="*/ 2521974 h 2995639"/>
              <a:gd name="connsiteX100" fmla="*/ 874074 w 4432237"/>
              <a:gd name="connsiteY100" fmla="*/ 2551471 h 2995639"/>
              <a:gd name="connsiteX101" fmla="*/ 859326 w 4432237"/>
              <a:gd name="connsiteY101" fmla="*/ 2595716 h 2995639"/>
              <a:gd name="connsiteX102" fmla="*/ 770836 w 4432237"/>
              <a:gd name="connsiteY102" fmla="*/ 2580968 h 2995639"/>
              <a:gd name="connsiteX103" fmla="*/ 697094 w 4432237"/>
              <a:gd name="connsiteY103" fmla="*/ 2551471 h 2995639"/>
              <a:gd name="connsiteX104" fmla="*/ 623352 w 4432237"/>
              <a:gd name="connsiteY104" fmla="*/ 2566219 h 2995639"/>
              <a:gd name="connsiteX105" fmla="*/ 520113 w 4432237"/>
              <a:gd name="connsiteY105" fmla="*/ 2684206 h 2995639"/>
              <a:gd name="connsiteX106" fmla="*/ 505365 w 4432237"/>
              <a:gd name="connsiteY106" fmla="*/ 2639961 h 2995639"/>
              <a:gd name="connsiteX107" fmla="*/ 490616 w 4432237"/>
              <a:gd name="connsiteY107" fmla="*/ 2536722 h 2995639"/>
              <a:gd name="connsiteX108" fmla="*/ 402126 w 4432237"/>
              <a:gd name="connsiteY108" fmla="*/ 2551471 h 2995639"/>
              <a:gd name="connsiteX109" fmla="*/ 343132 w 4432237"/>
              <a:gd name="connsiteY109" fmla="*/ 2551471 h 2995639"/>
              <a:gd name="connsiteX110" fmla="*/ 298887 w 4432237"/>
              <a:gd name="connsiteY110" fmla="*/ 2536722 h 2995639"/>
              <a:gd name="connsiteX111" fmla="*/ 254642 w 4432237"/>
              <a:gd name="connsiteY111" fmla="*/ 2551471 h 2995639"/>
              <a:gd name="connsiteX112" fmla="*/ 210397 w 4432237"/>
              <a:gd name="connsiteY112" fmla="*/ 2580968 h 2995639"/>
              <a:gd name="connsiteX113" fmla="*/ 136655 w 4432237"/>
              <a:gd name="connsiteY113" fmla="*/ 2566219 h 2995639"/>
              <a:gd name="connsiteX114" fmla="*/ 121907 w 4432237"/>
              <a:gd name="connsiteY114" fmla="*/ 2521974 h 2995639"/>
              <a:gd name="connsiteX115" fmla="*/ 195649 w 4432237"/>
              <a:gd name="connsiteY115" fmla="*/ 2448232 h 2995639"/>
              <a:gd name="connsiteX116" fmla="*/ 239894 w 4432237"/>
              <a:gd name="connsiteY116" fmla="*/ 2403987 h 2995639"/>
              <a:gd name="connsiteX117" fmla="*/ 269391 w 4432237"/>
              <a:gd name="connsiteY117" fmla="*/ 2359742 h 2995639"/>
              <a:gd name="connsiteX118" fmla="*/ 343132 w 4432237"/>
              <a:gd name="connsiteY118" fmla="*/ 2271251 h 2995639"/>
              <a:gd name="connsiteX119" fmla="*/ 372629 w 4432237"/>
              <a:gd name="connsiteY119" fmla="*/ 2168013 h 2995639"/>
              <a:gd name="connsiteX120" fmla="*/ 461120 w 4432237"/>
              <a:gd name="connsiteY120" fmla="*/ 2035277 h 2995639"/>
              <a:gd name="connsiteX121" fmla="*/ 490616 w 4432237"/>
              <a:gd name="connsiteY121" fmla="*/ 1991032 h 2995639"/>
              <a:gd name="connsiteX122" fmla="*/ 505365 w 4432237"/>
              <a:gd name="connsiteY122" fmla="*/ 1946787 h 2995639"/>
              <a:gd name="connsiteX123" fmla="*/ 490616 w 4432237"/>
              <a:gd name="connsiteY123" fmla="*/ 1902542 h 2995639"/>
              <a:gd name="connsiteX124" fmla="*/ 387378 w 4432237"/>
              <a:gd name="connsiteY124" fmla="*/ 1873045 h 2995639"/>
              <a:gd name="connsiteX125" fmla="*/ 284139 w 4432237"/>
              <a:gd name="connsiteY125" fmla="*/ 1755058 h 2995639"/>
              <a:gd name="connsiteX126" fmla="*/ 328384 w 4432237"/>
              <a:gd name="connsiteY126" fmla="*/ 1740310 h 2995639"/>
              <a:gd name="connsiteX127" fmla="*/ 313636 w 4432237"/>
              <a:gd name="connsiteY127" fmla="*/ 1696064 h 2995639"/>
              <a:gd name="connsiteX128" fmla="*/ 151403 w 4432237"/>
              <a:gd name="connsiteY128" fmla="*/ 1681316 h 2995639"/>
              <a:gd name="connsiteX129" fmla="*/ 136655 w 4432237"/>
              <a:gd name="connsiteY129" fmla="*/ 1563329 h 2995639"/>
              <a:gd name="connsiteX130" fmla="*/ 107158 w 4432237"/>
              <a:gd name="connsiteY130" fmla="*/ 1533832 h 2995639"/>
              <a:gd name="connsiteX131" fmla="*/ 121907 w 4432237"/>
              <a:gd name="connsiteY131" fmla="*/ 1489587 h 2995639"/>
              <a:gd name="connsiteX132" fmla="*/ 92410 w 4432237"/>
              <a:gd name="connsiteY132" fmla="*/ 1445342 h 2995639"/>
              <a:gd name="connsiteX133" fmla="*/ 121907 w 4432237"/>
              <a:gd name="connsiteY133" fmla="*/ 1401097 h 2995639"/>
              <a:gd name="connsiteX134" fmla="*/ 107158 w 4432237"/>
              <a:gd name="connsiteY134" fmla="*/ 1356851 h 2995639"/>
              <a:gd name="connsiteX135" fmla="*/ 210397 w 4432237"/>
              <a:gd name="connsiteY135" fmla="*/ 1297858 h 2995639"/>
              <a:gd name="connsiteX136" fmla="*/ 298887 w 4432237"/>
              <a:gd name="connsiteY136" fmla="*/ 1238864 h 2995639"/>
              <a:gd name="connsiteX137" fmla="*/ 372629 w 4432237"/>
              <a:gd name="connsiteY137" fmla="*/ 1120877 h 2995639"/>
              <a:gd name="connsiteX138" fmla="*/ 416874 w 4432237"/>
              <a:gd name="connsiteY138" fmla="*/ 1032387 h 2995639"/>
              <a:gd name="connsiteX139" fmla="*/ 387378 w 4432237"/>
              <a:gd name="connsiteY139" fmla="*/ 988142 h 2995639"/>
              <a:gd name="connsiteX140" fmla="*/ 343132 w 4432237"/>
              <a:gd name="connsiteY140" fmla="*/ 958645 h 2995639"/>
              <a:gd name="connsiteX141" fmla="*/ 402126 w 4432237"/>
              <a:gd name="connsiteY141" fmla="*/ 899651 h 2995639"/>
              <a:gd name="connsiteX142" fmla="*/ 416874 w 4432237"/>
              <a:gd name="connsiteY142" fmla="*/ 855406 h 2995639"/>
              <a:gd name="connsiteX143" fmla="*/ 490616 w 4432237"/>
              <a:gd name="connsiteY143" fmla="*/ 796413 h 2995639"/>
              <a:gd name="connsiteX144" fmla="*/ 520113 w 4432237"/>
              <a:gd name="connsiteY144" fmla="*/ 752168 h 2995639"/>
              <a:gd name="connsiteX145" fmla="*/ 520113 w 4432237"/>
              <a:gd name="connsiteY145" fmla="*/ 560439 h 2995639"/>
              <a:gd name="connsiteX146" fmla="*/ 579107 w 4432237"/>
              <a:gd name="connsiteY146" fmla="*/ 545690 h 2995639"/>
              <a:gd name="connsiteX147" fmla="*/ 770836 w 4432237"/>
              <a:gd name="connsiteY147" fmla="*/ 442451 h 2995639"/>
              <a:gd name="connsiteX148" fmla="*/ 785584 w 4432237"/>
              <a:gd name="connsiteY148" fmla="*/ 398206 h 2995639"/>
              <a:gd name="connsiteX149" fmla="*/ 829829 w 4432237"/>
              <a:gd name="connsiteY149" fmla="*/ 383458 h 2995639"/>
              <a:gd name="connsiteX150" fmla="*/ 933068 w 4432237"/>
              <a:gd name="connsiteY150" fmla="*/ 368710 h 2995639"/>
              <a:gd name="connsiteX151" fmla="*/ 1080552 w 4432237"/>
              <a:gd name="connsiteY151" fmla="*/ 339213 h 2995639"/>
              <a:gd name="connsiteX152" fmla="*/ 1124797 w 4432237"/>
              <a:gd name="connsiteY152" fmla="*/ 309716 h 2995639"/>
              <a:gd name="connsiteX153" fmla="*/ 1213287 w 4432237"/>
              <a:gd name="connsiteY153" fmla="*/ 353961 h 2995639"/>
              <a:gd name="connsiteX154" fmla="*/ 1316526 w 4432237"/>
              <a:gd name="connsiteY154" fmla="*/ 339213 h 2995639"/>
              <a:gd name="connsiteX155" fmla="*/ 1331274 w 4432237"/>
              <a:gd name="connsiteY155" fmla="*/ 280219 h 2995639"/>
              <a:gd name="connsiteX156" fmla="*/ 1405016 w 4432237"/>
              <a:gd name="connsiteY156" fmla="*/ 221226 h 2995639"/>
              <a:gd name="connsiteX157" fmla="*/ 1434513 w 4432237"/>
              <a:gd name="connsiteY157" fmla="*/ 176980 h 2995639"/>
              <a:gd name="connsiteX158" fmla="*/ 1523003 w 4432237"/>
              <a:gd name="connsiteY158" fmla="*/ 132735 h 2995639"/>
              <a:gd name="connsiteX159" fmla="*/ 1493507 w 4432237"/>
              <a:gd name="connsiteY159" fmla="*/ 44245 h 2995639"/>
              <a:gd name="connsiteX160" fmla="*/ 1508255 w 4432237"/>
              <a:gd name="connsiteY160" fmla="*/ 0 h 29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4432237" h="2995639">
                <a:moveTo>
                  <a:pt x="4354694" y="29497"/>
                </a:moveTo>
                <a:cubicBezTo>
                  <a:pt x="4359610" y="44245"/>
                  <a:pt x="4362490" y="59837"/>
                  <a:pt x="4369442" y="73742"/>
                </a:cubicBezTo>
                <a:cubicBezTo>
                  <a:pt x="4397516" y="129891"/>
                  <a:pt x="4432237" y="122397"/>
                  <a:pt x="4384191" y="206477"/>
                </a:cubicBezTo>
                <a:cubicBezTo>
                  <a:pt x="4376478" y="219975"/>
                  <a:pt x="4354694" y="216310"/>
                  <a:pt x="4339945" y="221226"/>
                </a:cubicBezTo>
                <a:cubicBezTo>
                  <a:pt x="4330113" y="235974"/>
                  <a:pt x="4312054" y="247819"/>
                  <a:pt x="4310449" y="265471"/>
                </a:cubicBezTo>
                <a:cubicBezTo>
                  <a:pt x="4301637" y="362409"/>
                  <a:pt x="4314731" y="367759"/>
                  <a:pt x="4354694" y="427703"/>
                </a:cubicBezTo>
                <a:cubicBezTo>
                  <a:pt x="4349778" y="452284"/>
                  <a:pt x="4352382" y="479680"/>
                  <a:pt x="4339945" y="501445"/>
                </a:cubicBezTo>
                <a:cubicBezTo>
                  <a:pt x="4331151" y="516835"/>
                  <a:pt x="4308234" y="518408"/>
                  <a:pt x="4295700" y="530942"/>
                </a:cubicBezTo>
                <a:cubicBezTo>
                  <a:pt x="4283166" y="543476"/>
                  <a:pt x="4276035" y="560439"/>
                  <a:pt x="4266203" y="575187"/>
                </a:cubicBezTo>
                <a:cubicBezTo>
                  <a:pt x="4261287" y="589935"/>
                  <a:pt x="4258407" y="605527"/>
                  <a:pt x="4251455" y="619432"/>
                </a:cubicBezTo>
                <a:cubicBezTo>
                  <a:pt x="4194275" y="733792"/>
                  <a:pt x="4244279" y="596711"/>
                  <a:pt x="4207210" y="707922"/>
                </a:cubicBezTo>
                <a:cubicBezTo>
                  <a:pt x="4236707" y="717754"/>
                  <a:pt x="4288159" y="707255"/>
                  <a:pt x="4295700" y="737419"/>
                </a:cubicBezTo>
                <a:cubicBezTo>
                  <a:pt x="4314748" y="813609"/>
                  <a:pt x="4293583" y="785169"/>
                  <a:pt x="4354694" y="825910"/>
                </a:cubicBezTo>
                <a:cubicBezTo>
                  <a:pt x="4364526" y="840658"/>
                  <a:pt x="4395264" y="856314"/>
                  <a:pt x="4384191" y="870155"/>
                </a:cubicBezTo>
                <a:cubicBezTo>
                  <a:pt x="4356727" y="904484"/>
                  <a:pt x="4155185" y="913703"/>
                  <a:pt x="4148216" y="914400"/>
                </a:cubicBezTo>
                <a:cubicBezTo>
                  <a:pt x="4133468" y="909484"/>
                  <a:pt x="4117876" y="906603"/>
                  <a:pt x="4103971" y="899651"/>
                </a:cubicBezTo>
                <a:cubicBezTo>
                  <a:pt x="4088117" y="891724"/>
                  <a:pt x="4077210" y="873069"/>
                  <a:pt x="4059726" y="870155"/>
                </a:cubicBezTo>
                <a:cubicBezTo>
                  <a:pt x="4044391" y="867599"/>
                  <a:pt x="4030229" y="879987"/>
                  <a:pt x="4015481" y="884903"/>
                </a:cubicBezTo>
                <a:cubicBezTo>
                  <a:pt x="4000733" y="894735"/>
                  <a:pt x="3983770" y="901866"/>
                  <a:pt x="3971236" y="914400"/>
                </a:cubicBezTo>
                <a:cubicBezTo>
                  <a:pt x="3958702" y="926934"/>
                  <a:pt x="3955580" y="947572"/>
                  <a:pt x="3941739" y="958645"/>
                </a:cubicBezTo>
                <a:cubicBezTo>
                  <a:pt x="3929600" y="968356"/>
                  <a:pt x="3912242" y="968477"/>
                  <a:pt x="3897494" y="973393"/>
                </a:cubicBezTo>
                <a:cubicBezTo>
                  <a:pt x="3882746" y="983225"/>
                  <a:pt x="3859832" y="986432"/>
                  <a:pt x="3853249" y="1002890"/>
                </a:cubicBezTo>
                <a:cubicBezTo>
                  <a:pt x="3847475" y="1017324"/>
                  <a:pt x="3867997" y="1031589"/>
                  <a:pt x="3867997" y="1047135"/>
                </a:cubicBezTo>
                <a:cubicBezTo>
                  <a:pt x="3867997" y="1189834"/>
                  <a:pt x="3889732" y="1167710"/>
                  <a:pt x="3809003" y="1194619"/>
                </a:cubicBezTo>
                <a:cubicBezTo>
                  <a:pt x="3794255" y="1204451"/>
                  <a:pt x="3777292" y="1211582"/>
                  <a:pt x="3764758" y="1224116"/>
                </a:cubicBezTo>
                <a:cubicBezTo>
                  <a:pt x="3752224" y="1236650"/>
                  <a:pt x="3750010" y="1258529"/>
                  <a:pt x="3735262" y="1268361"/>
                </a:cubicBezTo>
                <a:cubicBezTo>
                  <a:pt x="3718396" y="1279605"/>
                  <a:pt x="3695758" y="1277541"/>
                  <a:pt x="3676268" y="1283110"/>
                </a:cubicBezTo>
                <a:cubicBezTo>
                  <a:pt x="3661320" y="1287381"/>
                  <a:pt x="3646771" y="1292942"/>
                  <a:pt x="3632023" y="1297858"/>
                </a:cubicBezTo>
                <a:cubicBezTo>
                  <a:pt x="3621503" y="1329417"/>
                  <a:pt x="3614684" y="1362805"/>
                  <a:pt x="3587778" y="1386348"/>
                </a:cubicBezTo>
                <a:cubicBezTo>
                  <a:pt x="3561098" y="1409693"/>
                  <a:pt x="3524355" y="1420274"/>
                  <a:pt x="3499287" y="1445342"/>
                </a:cubicBezTo>
                <a:cubicBezTo>
                  <a:pt x="3484539" y="1460090"/>
                  <a:pt x="3472396" y="1478018"/>
                  <a:pt x="3455042" y="1489587"/>
                </a:cubicBezTo>
                <a:cubicBezTo>
                  <a:pt x="3435608" y="1502543"/>
                  <a:pt x="3347688" y="1516957"/>
                  <a:pt x="3337055" y="1519084"/>
                </a:cubicBezTo>
                <a:cubicBezTo>
                  <a:pt x="3322307" y="1528916"/>
                  <a:pt x="3309102" y="1541598"/>
                  <a:pt x="3292810" y="1548580"/>
                </a:cubicBezTo>
                <a:cubicBezTo>
                  <a:pt x="3274179" y="1556565"/>
                  <a:pt x="3249644" y="1550666"/>
                  <a:pt x="3233816" y="1563329"/>
                </a:cubicBezTo>
                <a:cubicBezTo>
                  <a:pt x="3221677" y="1573041"/>
                  <a:pt x="3223984" y="1592826"/>
                  <a:pt x="3219068" y="1607574"/>
                </a:cubicBezTo>
                <a:cubicBezTo>
                  <a:pt x="3345868" y="1692109"/>
                  <a:pt x="3185436" y="1590758"/>
                  <a:pt x="3307558" y="1651819"/>
                </a:cubicBezTo>
                <a:cubicBezTo>
                  <a:pt x="3323412" y="1659746"/>
                  <a:pt x="3337055" y="1671484"/>
                  <a:pt x="3351803" y="1681316"/>
                </a:cubicBezTo>
                <a:cubicBezTo>
                  <a:pt x="3358759" y="1702184"/>
                  <a:pt x="3381300" y="1766032"/>
                  <a:pt x="3381300" y="1784555"/>
                </a:cubicBezTo>
                <a:cubicBezTo>
                  <a:pt x="3381300" y="1819317"/>
                  <a:pt x="3387894" y="1860353"/>
                  <a:pt x="3366552" y="1887793"/>
                </a:cubicBezTo>
                <a:cubicBezTo>
                  <a:pt x="3347463" y="1912336"/>
                  <a:pt x="3307559" y="1907458"/>
                  <a:pt x="3278062" y="1917290"/>
                </a:cubicBezTo>
                <a:cubicBezTo>
                  <a:pt x="3217001" y="1937644"/>
                  <a:pt x="3246751" y="1923416"/>
                  <a:pt x="3189571" y="1961535"/>
                </a:cubicBezTo>
                <a:cubicBezTo>
                  <a:pt x="3182008" y="1984224"/>
                  <a:pt x="3157806" y="2027337"/>
                  <a:pt x="3189571" y="2050026"/>
                </a:cubicBezTo>
                <a:cubicBezTo>
                  <a:pt x="3214872" y="2068098"/>
                  <a:pt x="3278062" y="2079522"/>
                  <a:pt x="3278062" y="2079522"/>
                </a:cubicBezTo>
                <a:cubicBezTo>
                  <a:pt x="3391846" y="2069178"/>
                  <a:pt x="3462392" y="2051863"/>
                  <a:pt x="3573029" y="2079522"/>
                </a:cubicBezTo>
                <a:cubicBezTo>
                  <a:pt x="3590225" y="2083821"/>
                  <a:pt x="3602526" y="2099187"/>
                  <a:pt x="3617274" y="2109019"/>
                </a:cubicBezTo>
                <a:cubicBezTo>
                  <a:pt x="3645367" y="2193295"/>
                  <a:pt x="3608847" y="2123065"/>
                  <a:pt x="3676268" y="2168013"/>
                </a:cubicBezTo>
                <a:cubicBezTo>
                  <a:pt x="3786740" y="2241662"/>
                  <a:pt x="3659557" y="2191940"/>
                  <a:pt x="3764758" y="2227006"/>
                </a:cubicBezTo>
                <a:cubicBezTo>
                  <a:pt x="3779506" y="2236838"/>
                  <a:pt x="3792711" y="2249521"/>
                  <a:pt x="3809003" y="2256503"/>
                </a:cubicBezTo>
                <a:cubicBezTo>
                  <a:pt x="3827634" y="2264488"/>
                  <a:pt x="3858932" y="2253121"/>
                  <a:pt x="3867997" y="2271251"/>
                </a:cubicBezTo>
                <a:cubicBezTo>
                  <a:pt x="3874950" y="2285156"/>
                  <a:pt x="3839047" y="2283219"/>
                  <a:pt x="3823752" y="2286000"/>
                </a:cubicBezTo>
                <a:cubicBezTo>
                  <a:pt x="3784756" y="2293090"/>
                  <a:pt x="3745094" y="2295832"/>
                  <a:pt x="3705765" y="2300748"/>
                </a:cubicBezTo>
                <a:cubicBezTo>
                  <a:pt x="3710681" y="2320413"/>
                  <a:pt x="3704941" y="2346766"/>
                  <a:pt x="3720513" y="2359742"/>
                </a:cubicBezTo>
                <a:cubicBezTo>
                  <a:pt x="3739770" y="2375790"/>
                  <a:pt x="3778595" y="2354916"/>
                  <a:pt x="3794255" y="2374490"/>
                </a:cubicBezTo>
                <a:cubicBezTo>
                  <a:pt x="3843417" y="2435943"/>
                  <a:pt x="3730345" y="2445774"/>
                  <a:pt x="3720513" y="2448232"/>
                </a:cubicBezTo>
                <a:cubicBezTo>
                  <a:pt x="3725429" y="2462980"/>
                  <a:pt x="3735262" y="2476931"/>
                  <a:pt x="3735262" y="2492477"/>
                </a:cubicBezTo>
                <a:cubicBezTo>
                  <a:pt x="3735262" y="2559010"/>
                  <a:pt x="3720973" y="2571986"/>
                  <a:pt x="3705765" y="2625213"/>
                </a:cubicBezTo>
                <a:cubicBezTo>
                  <a:pt x="3700196" y="2644703"/>
                  <a:pt x="3702260" y="2667341"/>
                  <a:pt x="3691016" y="2684206"/>
                </a:cubicBezTo>
                <a:cubicBezTo>
                  <a:pt x="3681184" y="2698954"/>
                  <a:pt x="3661519" y="2703871"/>
                  <a:pt x="3646771" y="2713703"/>
                </a:cubicBezTo>
                <a:cubicBezTo>
                  <a:pt x="3636939" y="2728451"/>
                  <a:pt x="3624473" y="2741750"/>
                  <a:pt x="3617274" y="2757948"/>
                </a:cubicBezTo>
                <a:cubicBezTo>
                  <a:pt x="3604646" y="2786361"/>
                  <a:pt x="3605025" y="2820569"/>
                  <a:pt x="3587778" y="2846439"/>
                </a:cubicBezTo>
                <a:cubicBezTo>
                  <a:pt x="3577946" y="2861187"/>
                  <a:pt x="3566208" y="2874830"/>
                  <a:pt x="3558281" y="2890684"/>
                </a:cubicBezTo>
                <a:cubicBezTo>
                  <a:pt x="3540247" y="2926751"/>
                  <a:pt x="3553821" y="2954802"/>
                  <a:pt x="3499287" y="2964426"/>
                </a:cubicBezTo>
                <a:cubicBezTo>
                  <a:pt x="3431336" y="2976417"/>
                  <a:pt x="3361636" y="2974258"/>
                  <a:pt x="3292810" y="2979174"/>
                </a:cubicBezTo>
                <a:cubicBezTo>
                  <a:pt x="3278062" y="2984090"/>
                  <a:pt x="3264016" y="2995639"/>
                  <a:pt x="3248565" y="2993922"/>
                </a:cubicBezTo>
                <a:cubicBezTo>
                  <a:pt x="3217663" y="2990489"/>
                  <a:pt x="3189571" y="2974258"/>
                  <a:pt x="3160074" y="2964426"/>
                </a:cubicBezTo>
                <a:lnTo>
                  <a:pt x="3071584" y="2934929"/>
                </a:lnTo>
                <a:lnTo>
                  <a:pt x="2997842" y="2920180"/>
                </a:lnTo>
                <a:cubicBezTo>
                  <a:pt x="2978178" y="2890683"/>
                  <a:pt x="2972480" y="2842900"/>
                  <a:pt x="2938849" y="2831690"/>
                </a:cubicBezTo>
                <a:cubicBezTo>
                  <a:pt x="2833542" y="2796588"/>
                  <a:pt x="2876229" y="2819440"/>
                  <a:pt x="2806113" y="2772697"/>
                </a:cubicBezTo>
                <a:cubicBezTo>
                  <a:pt x="2771700" y="2777613"/>
                  <a:pt x="2737636" y="2787445"/>
                  <a:pt x="2702874" y="2787445"/>
                </a:cubicBezTo>
                <a:cubicBezTo>
                  <a:pt x="2684352" y="2787445"/>
                  <a:pt x="2620503" y="2764904"/>
                  <a:pt x="2599636" y="2757948"/>
                </a:cubicBezTo>
                <a:cubicBezTo>
                  <a:pt x="2579971" y="2762864"/>
                  <a:pt x="2557508" y="2761453"/>
                  <a:pt x="2540642" y="2772697"/>
                </a:cubicBezTo>
                <a:cubicBezTo>
                  <a:pt x="2525894" y="2782529"/>
                  <a:pt x="2528341" y="2812643"/>
                  <a:pt x="2511145" y="2816942"/>
                </a:cubicBezTo>
                <a:cubicBezTo>
                  <a:pt x="2482134" y="2824195"/>
                  <a:pt x="2452152" y="2807109"/>
                  <a:pt x="2422655" y="2802193"/>
                </a:cubicBezTo>
                <a:cubicBezTo>
                  <a:pt x="2407907" y="2792361"/>
                  <a:pt x="2390082" y="2786037"/>
                  <a:pt x="2378410" y="2772697"/>
                </a:cubicBezTo>
                <a:cubicBezTo>
                  <a:pt x="2355065" y="2746017"/>
                  <a:pt x="2353809" y="2692804"/>
                  <a:pt x="2319416" y="2684206"/>
                </a:cubicBezTo>
                <a:lnTo>
                  <a:pt x="2260423" y="2669458"/>
                </a:lnTo>
                <a:cubicBezTo>
                  <a:pt x="2238658" y="2636810"/>
                  <a:pt x="2220748" y="2603680"/>
                  <a:pt x="2186681" y="2580968"/>
                </a:cubicBezTo>
                <a:cubicBezTo>
                  <a:pt x="2173746" y="2572344"/>
                  <a:pt x="2157184" y="2571135"/>
                  <a:pt x="2142436" y="2566219"/>
                </a:cubicBezTo>
                <a:cubicBezTo>
                  <a:pt x="2077310" y="2587929"/>
                  <a:pt x="2031062" y="2610049"/>
                  <a:pt x="1950707" y="2566219"/>
                </a:cubicBezTo>
                <a:cubicBezTo>
                  <a:pt x="1928700" y="2554215"/>
                  <a:pt x="1956815" y="2506382"/>
                  <a:pt x="1935958" y="2492477"/>
                </a:cubicBezTo>
                <a:cubicBezTo>
                  <a:pt x="1902980" y="2470492"/>
                  <a:pt x="1857364" y="2482106"/>
                  <a:pt x="1817971" y="2477729"/>
                </a:cubicBezTo>
                <a:cubicBezTo>
                  <a:pt x="1768867" y="2472273"/>
                  <a:pt x="1719648" y="2467896"/>
                  <a:pt x="1670487" y="2462980"/>
                </a:cubicBezTo>
                <a:cubicBezTo>
                  <a:pt x="1616410" y="2467896"/>
                  <a:pt x="1560349" y="2462407"/>
                  <a:pt x="1508255" y="2477729"/>
                </a:cubicBezTo>
                <a:cubicBezTo>
                  <a:pt x="1474245" y="2487732"/>
                  <a:pt x="1419765" y="2536722"/>
                  <a:pt x="1419765" y="2536722"/>
                </a:cubicBezTo>
                <a:cubicBezTo>
                  <a:pt x="1424681" y="2517058"/>
                  <a:pt x="1425448" y="2495859"/>
                  <a:pt x="1434513" y="2477729"/>
                </a:cubicBezTo>
                <a:cubicBezTo>
                  <a:pt x="1450367" y="2446021"/>
                  <a:pt x="1493507" y="2389239"/>
                  <a:pt x="1493507" y="2389239"/>
                </a:cubicBezTo>
                <a:cubicBezTo>
                  <a:pt x="1532834" y="2271252"/>
                  <a:pt x="1473843" y="2408901"/>
                  <a:pt x="1552500" y="2330245"/>
                </a:cubicBezTo>
                <a:cubicBezTo>
                  <a:pt x="1577568" y="2305178"/>
                  <a:pt x="1611494" y="2241755"/>
                  <a:pt x="1611494" y="2241755"/>
                </a:cubicBezTo>
                <a:cubicBezTo>
                  <a:pt x="1596746" y="2231923"/>
                  <a:pt x="1584733" y="2215172"/>
                  <a:pt x="1567249" y="2212258"/>
                </a:cubicBezTo>
                <a:cubicBezTo>
                  <a:pt x="1497844" y="2200690"/>
                  <a:pt x="1538329" y="2272986"/>
                  <a:pt x="1508255" y="2182761"/>
                </a:cubicBezTo>
                <a:cubicBezTo>
                  <a:pt x="1430379" y="2208721"/>
                  <a:pt x="1472633" y="2184575"/>
                  <a:pt x="1405016" y="2286000"/>
                </a:cubicBezTo>
                <a:cubicBezTo>
                  <a:pt x="1395184" y="2300748"/>
                  <a:pt x="1381125" y="2313430"/>
                  <a:pt x="1375520" y="2330245"/>
                </a:cubicBezTo>
                <a:cubicBezTo>
                  <a:pt x="1362534" y="2369203"/>
                  <a:pt x="1339811" y="2450302"/>
                  <a:pt x="1301778" y="2462980"/>
                </a:cubicBezTo>
                <a:lnTo>
                  <a:pt x="1257532" y="2477729"/>
                </a:lnTo>
                <a:cubicBezTo>
                  <a:pt x="1247700" y="2462981"/>
                  <a:pt x="1230950" y="2450968"/>
                  <a:pt x="1228036" y="2433484"/>
                </a:cubicBezTo>
                <a:cubicBezTo>
                  <a:pt x="1216915" y="2366757"/>
                  <a:pt x="1326068" y="2375359"/>
                  <a:pt x="1154294" y="2403987"/>
                </a:cubicBezTo>
                <a:cubicBezTo>
                  <a:pt x="1139546" y="2413819"/>
                  <a:pt x="1126865" y="2427879"/>
                  <a:pt x="1110049" y="2433484"/>
                </a:cubicBezTo>
                <a:cubicBezTo>
                  <a:pt x="951087" y="2486471"/>
                  <a:pt x="1077847" y="2410705"/>
                  <a:pt x="977313" y="2477729"/>
                </a:cubicBezTo>
                <a:cubicBezTo>
                  <a:pt x="972397" y="2492477"/>
                  <a:pt x="975215" y="2512938"/>
                  <a:pt x="962565" y="2521974"/>
                </a:cubicBezTo>
                <a:cubicBezTo>
                  <a:pt x="937264" y="2540046"/>
                  <a:pt x="874074" y="2551471"/>
                  <a:pt x="874074" y="2551471"/>
                </a:cubicBezTo>
                <a:cubicBezTo>
                  <a:pt x="869158" y="2566219"/>
                  <a:pt x="870319" y="2584723"/>
                  <a:pt x="859326" y="2595716"/>
                </a:cubicBezTo>
                <a:cubicBezTo>
                  <a:pt x="822690" y="2632352"/>
                  <a:pt x="800168" y="2600522"/>
                  <a:pt x="770836" y="2580968"/>
                </a:cubicBezTo>
                <a:cubicBezTo>
                  <a:pt x="644194" y="2623181"/>
                  <a:pt x="809989" y="2583727"/>
                  <a:pt x="697094" y="2551471"/>
                </a:cubicBezTo>
                <a:cubicBezTo>
                  <a:pt x="672991" y="2544584"/>
                  <a:pt x="647933" y="2561303"/>
                  <a:pt x="623352" y="2566219"/>
                </a:cubicBezTo>
                <a:cubicBezTo>
                  <a:pt x="554526" y="2669458"/>
                  <a:pt x="593855" y="2635046"/>
                  <a:pt x="520113" y="2684206"/>
                </a:cubicBezTo>
                <a:cubicBezTo>
                  <a:pt x="515197" y="2669458"/>
                  <a:pt x="508414" y="2655205"/>
                  <a:pt x="505365" y="2639961"/>
                </a:cubicBezTo>
                <a:cubicBezTo>
                  <a:pt x="498547" y="2605874"/>
                  <a:pt x="517010" y="2559345"/>
                  <a:pt x="490616" y="2536722"/>
                </a:cubicBezTo>
                <a:cubicBezTo>
                  <a:pt x="467911" y="2517261"/>
                  <a:pt x="431623" y="2546555"/>
                  <a:pt x="402126" y="2551471"/>
                </a:cubicBezTo>
                <a:cubicBezTo>
                  <a:pt x="350827" y="2628418"/>
                  <a:pt x="394431" y="2592510"/>
                  <a:pt x="343132" y="2551471"/>
                </a:cubicBezTo>
                <a:cubicBezTo>
                  <a:pt x="330993" y="2541759"/>
                  <a:pt x="313635" y="2541638"/>
                  <a:pt x="298887" y="2536722"/>
                </a:cubicBezTo>
                <a:cubicBezTo>
                  <a:pt x="284139" y="2541638"/>
                  <a:pt x="268547" y="2544518"/>
                  <a:pt x="254642" y="2551471"/>
                </a:cubicBezTo>
                <a:cubicBezTo>
                  <a:pt x="238788" y="2559398"/>
                  <a:pt x="227985" y="2578769"/>
                  <a:pt x="210397" y="2580968"/>
                </a:cubicBezTo>
                <a:cubicBezTo>
                  <a:pt x="185523" y="2584077"/>
                  <a:pt x="161236" y="2571135"/>
                  <a:pt x="136655" y="2566219"/>
                </a:cubicBezTo>
                <a:cubicBezTo>
                  <a:pt x="131739" y="2551471"/>
                  <a:pt x="119351" y="2537309"/>
                  <a:pt x="121907" y="2521974"/>
                </a:cubicBezTo>
                <a:cubicBezTo>
                  <a:pt x="128885" y="2480107"/>
                  <a:pt x="169006" y="2470434"/>
                  <a:pt x="195649" y="2448232"/>
                </a:cubicBezTo>
                <a:cubicBezTo>
                  <a:pt x="211672" y="2434880"/>
                  <a:pt x="226541" y="2420010"/>
                  <a:pt x="239894" y="2403987"/>
                </a:cubicBezTo>
                <a:cubicBezTo>
                  <a:pt x="251242" y="2390370"/>
                  <a:pt x="258043" y="2373359"/>
                  <a:pt x="269391" y="2359742"/>
                </a:cubicBezTo>
                <a:cubicBezTo>
                  <a:pt x="364012" y="2246197"/>
                  <a:pt x="269907" y="2381094"/>
                  <a:pt x="343132" y="2271251"/>
                </a:cubicBezTo>
                <a:cubicBezTo>
                  <a:pt x="346602" y="2257370"/>
                  <a:pt x="363014" y="2185321"/>
                  <a:pt x="372629" y="2168013"/>
                </a:cubicBezTo>
                <a:cubicBezTo>
                  <a:pt x="372635" y="2168001"/>
                  <a:pt x="446368" y="2057405"/>
                  <a:pt x="461120" y="2035277"/>
                </a:cubicBezTo>
                <a:cubicBezTo>
                  <a:pt x="470952" y="2020529"/>
                  <a:pt x="485011" y="2007847"/>
                  <a:pt x="490616" y="1991032"/>
                </a:cubicBezTo>
                <a:lnTo>
                  <a:pt x="505365" y="1946787"/>
                </a:lnTo>
                <a:cubicBezTo>
                  <a:pt x="500449" y="1932039"/>
                  <a:pt x="501609" y="1913535"/>
                  <a:pt x="490616" y="1902542"/>
                </a:cubicBezTo>
                <a:cubicBezTo>
                  <a:pt x="483562" y="1895488"/>
                  <a:pt x="387891" y="1873173"/>
                  <a:pt x="387378" y="1873045"/>
                </a:cubicBezTo>
                <a:cubicBezTo>
                  <a:pt x="318552" y="1769807"/>
                  <a:pt x="357881" y="1804220"/>
                  <a:pt x="284139" y="1755058"/>
                </a:cubicBezTo>
                <a:cubicBezTo>
                  <a:pt x="298887" y="1750142"/>
                  <a:pt x="321432" y="1754215"/>
                  <a:pt x="328384" y="1740310"/>
                </a:cubicBezTo>
                <a:cubicBezTo>
                  <a:pt x="335337" y="1726405"/>
                  <a:pt x="328385" y="1700980"/>
                  <a:pt x="313636" y="1696064"/>
                </a:cubicBezTo>
                <a:cubicBezTo>
                  <a:pt x="262122" y="1678893"/>
                  <a:pt x="205481" y="1686232"/>
                  <a:pt x="151403" y="1681316"/>
                </a:cubicBezTo>
                <a:cubicBezTo>
                  <a:pt x="146487" y="1641987"/>
                  <a:pt x="158640" y="1596307"/>
                  <a:pt x="136655" y="1563329"/>
                </a:cubicBezTo>
                <a:cubicBezTo>
                  <a:pt x="110768" y="1524498"/>
                  <a:pt x="0" y="1569551"/>
                  <a:pt x="107158" y="1533832"/>
                </a:cubicBezTo>
                <a:cubicBezTo>
                  <a:pt x="112074" y="1519084"/>
                  <a:pt x="124463" y="1504922"/>
                  <a:pt x="121907" y="1489587"/>
                </a:cubicBezTo>
                <a:cubicBezTo>
                  <a:pt x="118993" y="1472103"/>
                  <a:pt x="92410" y="1463067"/>
                  <a:pt x="92410" y="1445342"/>
                </a:cubicBezTo>
                <a:cubicBezTo>
                  <a:pt x="92410" y="1427617"/>
                  <a:pt x="112075" y="1415845"/>
                  <a:pt x="121907" y="1401097"/>
                </a:cubicBezTo>
                <a:cubicBezTo>
                  <a:pt x="116991" y="1386348"/>
                  <a:pt x="107158" y="1372397"/>
                  <a:pt x="107158" y="1356851"/>
                </a:cubicBezTo>
                <a:cubicBezTo>
                  <a:pt x="107158" y="1288271"/>
                  <a:pt x="153133" y="1307402"/>
                  <a:pt x="210397" y="1297858"/>
                </a:cubicBezTo>
                <a:cubicBezTo>
                  <a:pt x="239894" y="1278193"/>
                  <a:pt x="287676" y="1272495"/>
                  <a:pt x="298887" y="1238864"/>
                </a:cubicBezTo>
                <a:cubicBezTo>
                  <a:pt x="333989" y="1133558"/>
                  <a:pt x="302514" y="1167621"/>
                  <a:pt x="372629" y="1120877"/>
                </a:cubicBezTo>
                <a:cubicBezTo>
                  <a:pt x="382902" y="1105468"/>
                  <a:pt x="420945" y="1056812"/>
                  <a:pt x="416874" y="1032387"/>
                </a:cubicBezTo>
                <a:cubicBezTo>
                  <a:pt x="413960" y="1014903"/>
                  <a:pt x="399912" y="1000676"/>
                  <a:pt x="387378" y="988142"/>
                </a:cubicBezTo>
                <a:cubicBezTo>
                  <a:pt x="374844" y="975608"/>
                  <a:pt x="357881" y="968477"/>
                  <a:pt x="343132" y="958645"/>
                </a:cubicBezTo>
                <a:cubicBezTo>
                  <a:pt x="382463" y="840656"/>
                  <a:pt x="323467" y="978312"/>
                  <a:pt x="402126" y="899651"/>
                </a:cubicBezTo>
                <a:cubicBezTo>
                  <a:pt x="413119" y="888658"/>
                  <a:pt x="409922" y="869311"/>
                  <a:pt x="416874" y="855406"/>
                </a:cubicBezTo>
                <a:cubicBezTo>
                  <a:pt x="443558" y="802038"/>
                  <a:pt x="439586" y="813423"/>
                  <a:pt x="490616" y="796413"/>
                </a:cubicBezTo>
                <a:cubicBezTo>
                  <a:pt x="500448" y="781665"/>
                  <a:pt x="517914" y="769756"/>
                  <a:pt x="520113" y="752168"/>
                </a:cubicBezTo>
                <a:cubicBezTo>
                  <a:pt x="533520" y="644914"/>
                  <a:pt x="445448" y="694836"/>
                  <a:pt x="520113" y="560439"/>
                </a:cubicBezTo>
                <a:cubicBezTo>
                  <a:pt x="529957" y="542720"/>
                  <a:pt x="559442" y="550606"/>
                  <a:pt x="579107" y="545690"/>
                </a:cubicBezTo>
                <a:cubicBezTo>
                  <a:pt x="625774" y="405686"/>
                  <a:pt x="577639" y="460015"/>
                  <a:pt x="770836" y="442451"/>
                </a:cubicBezTo>
                <a:cubicBezTo>
                  <a:pt x="775752" y="427703"/>
                  <a:pt x="774591" y="409199"/>
                  <a:pt x="785584" y="398206"/>
                </a:cubicBezTo>
                <a:cubicBezTo>
                  <a:pt x="796577" y="387213"/>
                  <a:pt x="814585" y="386507"/>
                  <a:pt x="829829" y="383458"/>
                </a:cubicBezTo>
                <a:cubicBezTo>
                  <a:pt x="863916" y="376641"/>
                  <a:pt x="898835" y="374751"/>
                  <a:pt x="933068" y="368710"/>
                </a:cubicBezTo>
                <a:cubicBezTo>
                  <a:pt x="982440" y="359997"/>
                  <a:pt x="1080552" y="339213"/>
                  <a:pt x="1080552" y="339213"/>
                </a:cubicBezTo>
                <a:cubicBezTo>
                  <a:pt x="1095300" y="329381"/>
                  <a:pt x="1107313" y="312630"/>
                  <a:pt x="1124797" y="309716"/>
                </a:cubicBezTo>
                <a:cubicBezTo>
                  <a:pt x="1149222" y="305645"/>
                  <a:pt x="1197878" y="343688"/>
                  <a:pt x="1213287" y="353961"/>
                </a:cubicBezTo>
                <a:cubicBezTo>
                  <a:pt x="1247700" y="349045"/>
                  <a:pt x="1287048" y="357637"/>
                  <a:pt x="1316526" y="339213"/>
                </a:cubicBezTo>
                <a:cubicBezTo>
                  <a:pt x="1333715" y="328470"/>
                  <a:pt x="1323289" y="298850"/>
                  <a:pt x="1331274" y="280219"/>
                </a:cubicBezTo>
                <a:cubicBezTo>
                  <a:pt x="1353511" y="228333"/>
                  <a:pt x="1357886" y="236936"/>
                  <a:pt x="1405016" y="221226"/>
                </a:cubicBezTo>
                <a:cubicBezTo>
                  <a:pt x="1414848" y="206477"/>
                  <a:pt x="1421979" y="189514"/>
                  <a:pt x="1434513" y="176980"/>
                </a:cubicBezTo>
                <a:cubicBezTo>
                  <a:pt x="1463101" y="148392"/>
                  <a:pt x="1487020" y="144730"/>
                  <a:pt x="1523003" y="132735"/>
                </a:cubicBezTo>
                <a:cubicBezTo>
                  <a:pt x="1513171" y="103238"/>
                  <a:pt x="1483675" y="73742"/>
                  <a:pt x="1493507" y="44245"/>
                </a:cubicBezTo>
                <a:lnTo>
                  <a:pt x="1508255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429000" y="1861608"/>
            <a:ext cx="2246634" cy="3319992"/>
            <a:chOff x="3429000" y="1861608"/>
            <a:chExt cx="2246634" cy="3319992"/>
          </a:xfrm>
        </p:grpSpPr>
        <p:sp>
          <p:nvSpPr>
            <p:cNvPr id="9" name="Oval 8"/>
            <p:cNvSpPr/>
            <p:nvPr/>
          </p:nvSpPr>
          <p:spPr>
            <a:xfrm>
              <a:off x="3429000" y="4800600"/>
              <a:ext cx="381000" cy="3810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602970">
              <a:off x="4761234" y="1861608"/>
              <a:ext cx="914400" cy="3810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43012" y="2133600"/>
            <a:ext cx="3291188" cy="3150691"/>
            <a:chOff x="3643012" y="2133600"/>
            <a:chExt cx="3291188" cy="3150691"/>
          </a:xfrm>
        </p:grpSpPr>
        <p:sp>
          <p:nvSpPr>
            <p:cNvPr id="12" name="Oval 11"/>
            <p:cNvSpPr/>
            <p:nvPr/>
          </p:nvSpPr>
          <p:spPr>
            <a:xfrm>
              <a:off x="5638800" y="2133600"/>
              <a:ext cx="1295400" cy="9906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854629">
              <a:off x="3643012" y="4281374"/>
              <a:ext cx="1228608" cy="100291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 rot="18461570">
            <a:off x="3949391" y="3944916"/>
            <a:ext cx="3187383" cy="7619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5200" y="3581400"/>
            <a:ext cx="381000" cy="381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Field Methods</a:t>
            </a:r>
            <a:endParaRPr lang="en-US" dirty="0"/>
          </a:p>
        </p:txBody>
      </p:sp>
      <p:pic>
        <p:nvPicPr>
          <p:cNvPr id="7" name="Picture 6" descr="DSC02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00200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SC02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600200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IMG_1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1350" y="1600200"/>
            <a:ext cx="2762250" cy="3683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IMG_15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838200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DSC03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838200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IMG_13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800" y="3657600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IMG_17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3657600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IMG_16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1600200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DSC0339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0401" y="1600200"/>
            <a:ext cx="2743199" cy="3657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IMG_17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48400" y="1600200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Laboratory Methods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791200" y="838200"/>
            <a:ext cx="2895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4 Processes</a:t>
            </a:r>
          </a:p>
          <a:p>
            <a:pPr lvl="1"/>
            <a:r>
              <a:rPr lang="en-US" dirty="0" smtClean="0"/>
              <a:t>Rock Room</a:t>
            </a:r>
          </a:p>
          <a:p>
            <a:pPr lvl="1"/>
            <a:r>
              <a:rPr lang="en-US" dirty="0" err="1" smtClean="0"/>
              <a:t>MinSep</a:t>
            </a:r>
            <a:r>
              <a:rPr lang="en-US" dirty="0" smtClean="0"/>
              <a:t> Lab</a:t>
            </a:r>
          </a:p>
          <a:p>
            <a:pPr lvl="1"/>
            <a:r>
              <a:rPr lang="en-US" dirty="0" smtClean="0"/>
              <a:t>Cosmo Lab</a:t>
            </a:r>
          </a:p>
          <a:p>
            <a:pPr lvl="1"/>
            <a:r>
              <a:rPr lang="en-US" dirty="0" smtClean="0"/>
              <a:t>AMS</a:t>
            </a:r>
            <a:r>
              <a:rPr lang="en-US" dirty="0" smtClean="0"/>
              <a:t> (LLNL)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773668" y="990600"/>
            <a:ext cx="4865132" cy="5533205"/>
            <a:chOff x="1916668" y="1184117"/>
            <a:chExt cx="4865132" cy="5533205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1072634" y="54922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Source: Lee Corbett</a:t>
              </a:r>
              <a:endParaRPr lang="en-US" dirty="0"/>
            </a:p>
          </p:txBody>
        </p:sp>
        <p:pic>
          <p:nvPicPr>
            <p:cNvPr id="8" name="Picture 7" descr="Corbett_Figure1-01.jpg"/>
            <p:cNvPicPr>
              <a:picLocks noChangeAspect="1"/>
            </p:cNvPicPr>
            <p:nvPr/>
          </p:nvPicPr>
          <p:blipFill>
            <a:blip r:embed="rId2" cstate="print"/>
            <a:srcRect t="5882"/>
            <a:stretch>
              <a:fillRect/>
            </a:stretch>
          </p:blipFill>
          <p:spPr>
            <a:xfrm>
              <a:off x="2286000" y="1184117"/>
              <a:ext cx="4495800" cy="55332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Freeform 10"/>
          <p:cNvSpPr/>
          <p:nvPr/>
        </p:nvSpPr>
        <p:spPr>
          <a:xfrm>
            <a:off x="1136073" y="990600"/>
            <a:ext cx="1759527" cy="1579419"/>
          </a:xfrm>
          <a:custGeom>
            <a:avLst/>
            <a:gdLst>
              <a:gd name="connsiteX0" fmla="*/ 0 w 1759527"/>
              <a:gd name="connsiteY0" fmla="*/ 0 h 1579419"/>
              <a:gd name="connsiteX1" fmla="*/ 1759527 w 1759527"/>
              <a:gd name="connsiteY1" fmla="*/ 0 h 1579419"/>
              <a:gd name="connsiteX2" fmla="*/ 1759527 w 1759527"/>
              <a:gd name="connsiteY2" fmla="*/ 1205346 h 1579419"/>
              <a:gd name="connsiteX3" fmla="*/ 1108363 w 1759527"/>
              <a:gd name="connsiteY3" fmla="*/ 1205346 h 1579419"/>
              <a:gd name="connsiteX4" fmla="*/ 789709 w 1759527"/>
              <a:gd name="connsiteY4" fmla="*/ 1205346 h 1579419"/>
              <a:gd name="connsiteX5" fmla="*/ 789709 w 1759527"/>
              <a:gd name="connsiteY5" fmla="*/ 1579419 h 1579419"/>
              <a:gd name="connsiteX6" fmla="*/ 13854 w 1759527"/>
              <a:gd name="connsiteY6" fmla="*/ 1579419 h 1579419"/>
              <a:gd name="connsiteX7" fmla="*/ 0 w 1759527"/>
              <a:gd name="connsiteY7" fmla="*/ 0 h 15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527" h="1579419">
                <a:moveTo>
                  <a:pt x="0" y="0"/>
                </a:moveTo>
                <a:lnTo>
                  <a:pt x="1759527" y="0"/>
                </a:lnTo>
                <a:lnTo>
                  <a:pt x="1759527" y="1205346"/>
                </a:lnTo>
                <a:lnTo>
                  <a:pt x="1108363" y="1205346"/>
                </a:lnTo>
                <a:lnTo>
                  <a:pt x="789709" y="1205346"/>
                </a:lnTo>
                <a:lnTo>
                  <a:pt x="789709" y="1579419"/>
                </a:lnTo>
                <a:lnTo>
                  <a:pt x="13854" y="1579419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149927" y="2209800"/>
            <a:ext cx="1759528" cy="4336473"/>
          </a:xfrm>
          <a:custGeom>
            <a:avLst/>
            <a:gdLst>
              <a:gd name="connsiteX0" fmla="*/ 0 w 1759528"/>
              <a:gd name="connsiteY0" fmla="*/ 346364 h 4336473"/>
              <a:gd name="connsiteX1" fmla="*/ 789709 w 1759528"/>
              <a:gd name="connsiteY1" fmla="*/ 346364 h 4336473"/>
              <a:gd name="connsiteX2" fmla="*/ 789709 w 1759528"/>
              <a:gd name="connsiteY2" fmla="*/ 0 h 4336473"/>
              <a:gd name="connsiteX3" fmla="*/ 1745673 w 1759528"/>
              <a:gd name="connsiteY3" fmla="*/ 0 h 4336473"/>
              <a:gd name="connsiteX4" fmla="*/ 1759528 w 1759528"/>
              <a:gd name="connsiteY4" fmla="*/ 4336473 h 4336473"/>
              <a:gd name="connsiteX5" fmla="*/ 0 w 1759528"/>
              <a:gd name="connsiteY5" fmla="*/ 4336473 h 4336473"/>
              <a:gd name="connsiteX6" fmla="*/ 0 w 1759528"/>
              <a:gd name="connsiteY6" fmla="*/ 346364 h 433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9528" h="4336473">
                <a:moveTo>
                  <a:pt x="0" y="346364"/>
                </a:moveTo>
                <a:lnTo>
                  <a:pt x="789709" y="346364"/>
                </a:lnTo>
                <a:lnTo>
                  <a:pt x="789709" y="0"/>
                </a:lnTo>
                <a:lnTo>
                  <a:pt x="1745673" y="0"/>
                </a:lnTo>
                <a:cubicBezTo>
                  <a:pt x="1750291" y="1445491"/>
                  <a:pt x="1754910" y="2890982"/>
                  <a:pt x="1759528" y="4336473"/>
                </a:cubicBezTo>
                <a:lnTo>
                  <a:pt x="0" y="4336473"/>
                </a:lnTo>
                <a:cubicBezTo>
                  <a:pt x="4618" y="3001818"/>
                  <a:pt x="9237" y="1667164"/>
                  <a:pt x="0" y="34636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81745" y="997527"/>
            <a:ext cx="2770910" cy="5541818"/>
          </a:xfrm>
          <a:custGeom>
            <a:avLst/>
            <a:gdLst>
              <a:gd name="connsiteX0" fmla="*/ 0 w 2770910"/>
              <a:gd name="connsiteY0" fmla="*/ 0 h 5541818"/>
              <a:gd name="connsiteX1" fmla="*/ 2770910 w 2770910"/>
              <a:gd name="connsiteY1" fmla="*/ 0 h 5541818"/>
              <a:gd name="connsiteX2" fmla="*/ 2770910 w 2770910"/>
              <a:gd name="connsiteY2" fmla="*/ 5029200 h 5541818"/>
              <a:gd name="connsiteX3" fmla="*/ 1925782 w 2770910"/>
              <a:gd name="connsiteY3" fmla="*/ 5029200 h 5541818"/>
              <a:gd name="connsiteX4" fmla="*/ 1925782 w 2770910"/>
              <a:gd name="connsiteY4" fmla="*/ 5541818 h 5541818"/>
              <a:gd name="connsiteX5" fmla="*/ 27710 w 2770910"/>
              <a:gd name="connsiteY5" fmla="*/ 5541818 h 5541818"/>
              <a:gd name="connsiteX6" fmla="*/ 0 w 2770910"/>
              <a:gd name="connsiteY6" fmla="*/ 0 h 554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0910" h="5541818">
                <a:moveTo>
                  <a:pt x="0" y="0"/>
                </a:moveTo>
                <a:lnTo>
                  <a:pt x="2770910" y="0"/>
                </a:lnTo>
                <a:lnTo>
                  <a:pt x="2770910" y="5029200"/>
                </a:lnTo>
                <a:lnTo>
                  <a:pt x="1925782" y="5029200"/>
                </a:lnTo>
                <a:lnTo>
                  <a:pt x="1925782" y="5541818"/>
                </a:lnTo>
                <a:lnTo>
                  <a:pt x="27710" y="5541818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807527" y="6026727"/>
            <a:ext cx="831273" cy="512618"/>
          </a:xfrm>
          <a:custGeom>
            <a:avLst/>
            <a:gdLst>
              <a:gd name="connsiteX0" fmla="*/ 831273 w 831273"/>
              <a:gd name="connsiteY0" fmla="*/ 512618 h 512618"/>
              <a:gd name="connsiteX1" fmla="*/ 831273 w 831273"/>
              <a:gd name="connsiteY1" fmla="*/ 0 h 512618"/>
              <a:gd name="connsiteX2" fmla="*/ 13855 w 831273"/>
              <a:gd name="connsiteY2" fmla="*/ 0 h 512618"/>
              <a:gd name="connsiteX3" fmla="*/ 0 w 831273"/>
              <a:gd name="connsiteY3" fmla="*/ 512618 h 512618"/>
              <a:gd name="connsiteX4" fmla="*/ 831273 w 831273"/>
              <a:gd name="connsiteY4" fmla="*/ 512618 h 5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273" h="512618">
                <a:moveTo>
                  <a:pt x="831273" y="512618"/>
                </a:moveTo>
                <a:lnTo>
                  <a:pt x="831273" y="0"/>
                </a:lnTo>
                <a:lnTo>
                  <a:pt x="13855" y="0"/>
                </a:lnTo>
                <a:lnTo>
                  <a:pt x="0" y="512618"/>
                </a:lnTo>
                <a:lnTo>
                  <a:pt x="831273" y="512618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28600" y="914400"/>
            <a:ext cx="1066800" cy="533400"/>
            <a:chOff x="838200" y="4267200"/>
            <a:chExt cx="1752600" cy="762000"/>
          </a:xfrm>
        </p:grpSpPr>
        <p:sp>
          <p:nvSpPr>
            <p:cNvPr id="25" name="Isosceles Triangle 24"/>
            <p:cNvSpPr/>
            <p:nvPr/>
          </p:nvSpPr>
          <p:spPr>
            <a:xfrm rot="16794945">
              <a:off x="1681621" y="4143708"/>
              <a:ext cx="336339" cy="10668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38200" y="4267200"/>
              <a:ext cx="457200" cy="4789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295400" y="4572000"/>
              <a:ext cx="685800" cy="1524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1219200" y="4648200"/>
              <a:ext cx="30480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81200" y="4724402"/>
              <a:ext cx="533400" cy="3047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81202" y="4724400"/>
              <a:ext cx="609598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143000" y="4800600"/>
              <a:ext cx="2286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8600" y="914400"/>
            <a:ext cx="685800" cy="1066800"/>
            <a:chOff x="8001000" y="4343400"/>
            <a:chExt cx="990600" cy="1524000"/>
          </a:xfrm>
        </p:grpSpPr>
        <p:sp>
          <p:nvSpPr>
            <p:cNvPr id="18" name="Oval 17"/>
            <p:cNvSpPr/>
            <p:nvPr/>
          </p:nvSpPr>
          <p:spPr>
            <a:xfrm>
              <a:off x="8229600" y="4343400"/>
              <a:ext cx="457200" cy="4789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8153400" y="510540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458200" y="4953000"/>
              <a:ext cx="38100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8382000" y="5486400"/>
              <a:ext cx="45720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8115299" y="5524501"/>
              <a:ext cx="457200" cy="2285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8763000" y="4800600"/>
              <a:ext cx="2286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0800000">
              <a:off x="8001000" y="4876800"/>
              <a:ext cx="45720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New Appalachian Erosion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724400" y="5410200"/>
            <a:ext cx="4114800" cy="76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Skewed distribution requires log-transform</a:t>
            </a:r>
          </a:p>
        </p:txBody>
      </p:sp>
      <p:pic>
        <p:nvPicPr>
          <p:cNvPr id="10" name="Content Placeholder 9" descr="Figure 2 - App Distributi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066800"/>
            <a:ext cx="4267200" cy="4196171"/>
          </a:xfrm>
          <a:ln>
            <a:solidFill>
              <a:schemeClr val="tx1"/>
            </a:solidFill>
          </a:ln>
        </p:spPr>
      </p:pic>
      <p:pic>
        <p:nvPicPr>
          <p:cNvPr id="11" name="Picture 10" descr="IMG_1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81000" y="1752600"/>
            <a:ext cx="54864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Outcrop Erosion Rates from Each Basin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2743200" cy="639762"/>
          </a:xfrm>
        </p:spPr>
        <p:txBody>
          <a:bodyPr/>
          <a:lstStyle/>
          <a:p>
            <a:pPr algn="ctr"/>
            <a:r>
              <a:rPr lang="en-US" dirty="0" smtClean="0"/>
              <a:t>Potomac River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52400" y="1600200"/>
            <a:ext cx="2590800" cy="4525963"/>
          </a:xfrm>
        </p:spPr>
        <p:txBody>
          <a:bodyPr/>
          <a:lstStyle/>
          <a:p>
            <a:r>
              <a:rPr lang="en-US" dirty="0" smtClean="0"/>
              <a:t>Mean</a:t>
            </a:r>
          </a:p>
          <a:p>
            <a:pPr>
              <a:buNone/>
            </a:pPr>
            <a:r>
              <a:rPr lang="en-US" dirty="0" smtClean="0"/>
              <a:t>	 15 ± 1 m My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Median</a:t>
            </a:r>
          </a:p>
          <a:p>
            <a:pPr>
              <a:buNone/>
            </a:pPr>
            <a:r>
              <a:rPr lang="en-US" dirty="0" smtClean="0"/>
              <a:t>	 7.1 m My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Range</a:t>
            </a:r>
          </a:p>
          <a:p>
            <a:pPr>
              <a:buNone/>
            </a:pPr>
            <a:r>
              <a:rPr lang="en-US" dirty="0" smtClean="0"/>
              <a:t>	 1.0 – 66 m My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248400" y="838200"/>
            <a:ext cx="2743200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Susquehanna River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400800" y="1600200"/>
            <a:ext cx="2590800" cy="4525963"/>
          </a:xfrm>
        </p:spPr>
        <p:txBody>
          <a:bodyPr/>
          <a:lstStyle/>
          <a:p>
            <a:r>
              <a:rPr lang="en-US" dirty="0" smtClean="0"/>
              <a:t>Mean</a:t>
            </a:r>
          </a:p>
          <a:p>
            <a:pPr>
              <a:buNone/>
            </a:pPr>
            <a:r>
              <a:rPr lang="en-US" dirty="0" smtClean="0"/>
              <a:t>	 10 ± 1 m My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Median</a:t>
            </a:r>
          </a:p>
          <a:p>
            <a:pPr>
              <a:buNone/>
            </a:pPr>
            <a:r>
              <a:rPr lang="en-US" dirty="0" smtClean="0"/>
              <a:t>	 8.3 m My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Range</a:t>
            </a:r>
          </a:p>
          <a:p>
            <a:pPr>
              <a:buNone/>
            </a:pPr>
            <a:r>
              <a:rPr lang="en-US" dirty="0" smtClean="0"/>
              <a:t>	 1.8 – 28 m My</a:t>
            </a:r>
            <a:r>
              <a:rPr lang="en-US" baseline="30000" dirty="0" smtClean="0"/>
              <a:t>-1</a:t>
            </a:r>
          </a:p>
        </p:txBody>
      </p:sp>
      <p:pic>
        <p:nvPicPr>
          <p:cNvPr id="10" name="Picture 9" descr="Figure 3 - SusPot Boxpl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676400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67000" y="5486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Means from basins are inseparable at the 95% confidence interval (</a:t>
            </a:r>
            <a:r>
              <a:rPr lang="en-US" i="1" dirty="0" smtClean="0"/>
              <a:t>p</a:t>
            </a:r>
            <a:r>
              <a:rPr lang="en-US" dirty="0" smtClean="0"/>
              <a:t> = 0.32)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Thesis Objectives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Be Background</a:t>
            </a:r>
          </a:p>
          <a:p>
            <a:r>
              <a:rPr lang="en-US" dirty="0" smtClean="0"/>
              <a:t>Appalachian Outcrop Study</a:t>
            </a:r>
          </a:p>
          <a:p>
            <a:r>
              <a:rPr lang="en-US" dirty="0" smtClean="0"/>
              <a:t>Global Erosion Rate Compilations</a:t>
            </a:r>
          </a:p>
          <a:p>
            <a:r>
              <a:rPr lang="en-US" dirty="0" smtClean="0"/>
              <a:t>Appalachians and Global Comparison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Mean Provincial Outcrop Erosion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2819400" cy="2362200"/>
          </a:xfrm>
        </p:spPr>
        <p:txBody>
          <a:bodyPr>
            <a:normAutofit/>
          </a:bodyPr>
          <a:lstStyle/>
          <a:p>
            <a:pPr marL="166688" indent="-166688"/>
            <a:r>
              <a:rPr lang="en-US" dirty="0" smtClean="0"/>
              <a:t>Piedmont</a:t>
            </a:r>
          </a:p>
          <a:p>
            <a:pPr marL="166688" lvl="1" indent="-166688">
              <a:buNone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50"/>
                </a:solidFill>
              </a:rPr>
              <a:t>6.2 m My</a:t>
            </a:r>
            <a:r>
              <a:rPr lang="en-US" sz="2800" b="1" baseline="30000" dirty="0" smtClean="0">
                <a:solidFill>
                  <a:srgbClr val="00B050"/>
                </a:solidFill>
              </a:rPr>
              <a:t>-1</a:t>
            </a:r>
            <a:endParaRPr lang="en-US" sz="2800" baseline="30000" dirty="0" smtClean="0">
              <a:solidFill>
                <a:srgbClr val="00B050"/>
              </a:solidFill>
            </a:endParaRPr>
          </a:p>
          <a:p>
            <a:pPr marL="166688" indent="-166688"/>
            <a:r>
              <a:rPr lang="en-US" dirty="0" smtClean="0"/>
              <a:t>Blue Ridge</a:t>
            </a:r>
          </a:p>
          <a:p>
            <a:pPr marL="166688" lvl="1" indent="-166688">
              <a:buNone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50"/>
                </a:solidFill>
              </a:rPr>
              <a:t>8 m My</a:t>
            </a:r>
            <a:r>
              <a:rPr lang="en-US" sz="2800" b="1" baseline="30000" dirty="0" smtClean="0">
                <a:solidFill>
                  <a:srgbClr val="00B050"/>
                </a:solidFill>
              </a:rPr>
              <a:t>-1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093" y="3124200"/>
            <a:ext cx="2907507" cy="2895600"/>
          </a:xfrm>
        </p:spPr>
        <p:txBody>
          <a:bodyPr>
            <a:noAutofit/>
          </a:bodyPr>
          <a:lstStyle/>
          <a:p>
            <a:pPr marL="166688" indent="-166688"/>
            <a:r>
              <a:rPr lang="en-US" dirty="0" smtClean="0"/>
              <a:t>Valley &amp; Ridge</a:t>
            </a:r>
          </a:p>
          <a:p>
            <a:pPr marL="166688" lvl="1" indent="-166688">
              <a:buNone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50"/>
                </a:solidFill>
              </a:rPr>
              <a:t>16 m My</a:t>
            </a:r>
            <a:r>
              <a:rPr lang="en-US" sz="2800" b="1" baseline="30000" dirty="0" smtClean="0">
                <a:solidFill>
                  <a:srgbClr val="00B050"/>
                </a:solidFill>
              </a:rPr>
              <a:t>-1</a:t>
            </a:r>
            <a:endParaRPr lang="en-US" sz="2800" baseline="30000" dirty="0" smtClean="0">
              <a:solidFill>
                <a:srgbClr val="00B050"/>
              </a:solidFill>
            </a:endParaRPr>
          </a:p>
          <a:p>
            <a:pPr marL="166688" indent="-166688"/>
            <a:r>
              <a:rPr lang="en-US" dirty="0" smtClean="0"/>
              <a:t>App. Plateau</a:t>
            </a:r>
          </a:p>
          <a:p>
            <a:pPr marL="166688" indent="-166688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Pot. = 53 m My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</a:p>
          <a:p>
            <a:pPr marL="166688" indent="-166688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Sus</a:t>
            </a:r>
            <a:r>
              <a:rPr lang="en-US" b="1" dirty="0" smtClean="0">
                <a:solidFill>
                  <a:srgbClr val="FF0000"/>
                </a:solidFill>
              </a:rPr>
              <a:t>. = 2.4 m My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29000" y="1051090"/>
            <a:ext cx="5486400" cy="5425908"/>
            <a:chOff x="5562600" y="818673"/>
            <a:chExt cx="3429000" cy="3590091"/>
          </a:xfrm>
        </p:grpSpPr>
        <p:pic>
          <p:nvPicPr>
            <p:cNvPr id="5" name="Picture 4" descr="Figure 1 - Location Ma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2600" y="838200"/>
              <a:ext cx="3429000" cy="342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5705475" y="818673"/>
              <a:ext cx="3167050" cy="2833819"/>
              <a:chOff x="1812127" y="794752"/>
              <a:chExt cx="5503073" cy="4924049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812127" y="988029"/>
                <a:ext cx="5503073" cy="4730772"/>
              </a:xfrm>
              <a:custGeom>
                <a:avLst/>
                <a:gdLst>
                  <a:gd name="connsiteX0" fmla="*/ 0 w 5545394"/>
                  <a:gd name="connsiteY0" fmla="*/ 4955458 h 4955458"/>
                  <a:gd name="connsiteX1" fmla="*/ 0 w 5545394"/>
                  <a:gd name="connsiteY1" fmla="*/ 4955458 h 4955458"/>
                  <a:gd name="connsiteX2" fmla="*/ 88491 w 5545394"/>
                  <a:gd name="connsiteY2" fmla="*/ 4866968 h 4955458"/>
                  <a:gd name="connsiteX3" fmla="*/ 147484 w 5545394"/>
                  <a:gd name="connsiteY3" fmla="*/ 4807974 h 4955458"/>
                  <a:gd name="connsiteX4" fmla="*/ 176981 w 5545394"/>
                  <a:gd name="connsiteY4" fmla="*/ 4719484 h 4955458"/>
                  <a:gd name="connsiteX5" fmla="*/ 191729 w 5545394"/>
                  <a:gd name="connsiteY5" fmla="*/ 4675238 h 4955458"/>
                  <a:gd name="connsiteX6" fmla="*/ 235975 w 5545394"/>
                  <a:gd name="connsiteY6" fmla="*/ 4645742 h 4955458"/>
                  <a:gd name="connsiteX7" fmla="*/ 280220 w 5545394"/>
                  <a:gd name="connsiteY7" fmla="*/ 4557251 h 4955458"/>
                  <a:gd name="connsiteX8" fmla="*/ 309717 w 5545394"/>
                  <a:gd name="connsiteY8" fmla="*/ 4513006 h 4955458"/>
                  <a:gd name="connsiteX9" fmla="*/ 339213 w 5545394"/>
                  <a:gd name="connsiteY9" fmla="*/ 4454013 h 4955458"/>
                  <a:gd name="connsiteX10" fmla="*/ 353962 w 5545394"/>
                  <a:gd name="connsiteY10" fmla="*/ 4409768 h 4955458"/>
                  <a:gd name="connsiteX11" fmla="*/ 383459 w 5545394"/>
                  <a:gd name="connsiteY11" fmla="*/ 4365522 h 4955458"/>
                  <a:gd name="connsiteX12" fmla="*/ 398207 w 5545394"/>
                  <a:gd name="connsiteY12" fmla="*/ 4321277 h 4955458"/>
                  <a:gd name="connsiteX13" fmla="*/ 427704 w 5545394"/>
                  <a:gd name="connsiteY13" fmla="*/ 4277032 h 4955458"/>
                  <a:gd name="connsiteX14" fmla="*/ 471949 w 5545394"/>
                  <a:gd name="connsiteY14" fmla="*/ 4114800 h 4955458"/>
                  <a:gd name="connsiteX15" fmla="*/ 501446 w 5545394"/>
                  <a:gd name="connsiteY15" fmla="*/ 4055806 h 4955458"/>
                  <a:gd name="connsiteX16" fmla="*/ 560439 w 5545394"/>
                  <a:gd name="connsiteY16" fmla="*/ 3967316 h 4955458"/>
                  <a:gd name="connsiteX17" fmla="*/ 575188 w 5545394"/>
                  <a:gd name="connsiteY17" fmla="*/ 3923071 h 4955458"/>
                  <a:gd name="connsiteX18" fmla="*/ 604684 w 5545394"/>
                  <a:gd name="connsiteY18" fmla="*/ 3878826 h 4955458"/>
                  <a:gd name="connsiteX19" fmla="*/ 634181 w 5545394"/>
                  <a:gd name="connsiteY19" fmla="*/ 3790335 h 4955458"/>
                  <a:gd name="connsiteX20" fmla="*/ 648929 w 5545394"/>
                  <a:gd name="connsiteY20" fmla="*/ 3746090 h 4955458"/>
                  <a:gd name="connsiteX21" fmla="*/ 663678 w 5545394"/>
                  <a:gd name="connsiteY21" fmla="*/ 3701845 h 4955458"/>
                  <a:gd name="connsiteX22" fmla="*/ 678426 w 5545394"/>
                  <a:gd name="connsiteY22" fmla="*/ 3642851 h 4955458"/>
                  <a:gd name="connsiteX23" fmla="*/ 707923 w 5545394"/>
                  <a:gd name="connsiteY23" fmla="*/ 3554361 h 4955458"/>
                  <a:gd name="connsiteX24" fmla="*/ 722671 w 5545394"/>
                  <a:gd name="connsiteY24" fmla="*/ 3495368 h 4955458"/>
                  <a:gd name="connsiteX25" fmla="*/ 752168 w 5545394"/>
                  <a:gd name="connsiteY25" fmla="*/ 3451122 h 4955458"/>
                  <a:gd name="connsiteX26" fmla="*/ 884904 w 5545394"/>
                  <a:gd name="connsiteY26" fmla="*/ 3333135 h 4955458"/>
                  <a:gd name="connsiteX27" fmla="*/ 899652 w 5545394"/>
                  <a:gd name="connsiteY27" fmla="*/ 3288890 h 4955458"/>
                  <a:gd name="connsiteX28" fmla="*/ 943897 w 5545394"/>
                  <a:gd name="connsiteY28" fmla="*/ 3259393 h 4955458"/>
                  <a:gd name="connsiteX29" fmla="*/ 973394 w 5545394"/>
                  <a:gd name="connsiteY29" fmla="*/ 3170903 h 4955458"/>
                  <a:gd name="connsiteX30" fmla="*/ 1002891 w 5545394"/>
                  <a:gd name="connsiteY30" fmla="*/ 3126658 h 4955458"/>
                  <a:gd name="connsiteX31" fmla="*/ 1047136 w 5545394"/>
                  <a:gd name="connsiteY31" fmla="*/ 2979174 h 4955458"/>
                  <a:gd name="connsiteX32" fmla="*/ 1091381 w 5545394"/>
                  <a:gd name="connsiteY32" fmla="*/ 2949677 h 4955458"/>
                  <a:gd name="connsiteX33" fmla="*/ 1120878 w 5545394"/>
                  <a:gd name="connsiteY33" fmla="*/ 2890684 h 4955458"/>
                  <a:gd name="connsiteX34" fmla="*/ 1150375 w 5545394"/>
                  <a:gd name="connsiteY34" fmla="*/ 2787445 h 4955458"/>
                  <a:gd name="connsiteX35" fmla="*/ 1179871 w 5545394"/>
                  <a:gd name="connsiteY35" fmla="*/ 2743200 h 4955458"/>
                  <a:gd name="connsiteX36" fmla="*/ 1209368 w 5545394"/>
                  <a:gd name="connsiteY36" fmla="*/ 2654709 h 4955458"/>
                  <a:gd name="connsiteX37" fmla="*/ 1268362 w 5545394"/>
                  <a:gd name="connsiteY37" fmla="*/ 2566219 h 4955458"/>
                  <a:gd name="connsiteX38" fmla="*/ 1297859 w 5545394"/>
                  <a:gd name="connsiteY38" fmla="*/ 2477729 h 4955458"/>
                  <a:gd name="connsiteX39" fmla="*/ 1401097 w 5545394"/>
                  <a:gd name="connsiteY39" fmla="*/ 2330245 h 4955458"/>
                  <a:gd name="connsiteX40" fmla="*/ 1460091 w 5545394"/>
                  <a:gd name="connsiteY40" fmla="*/ 2241755 h 4955458"/>
                  <a:gd name="connsiteX41" fmla="*/ 1489588 w 5545394"/>
                  <a:gd name="connsiteY41" fmla="*/ 2197509 h 4955458"/>
                  <a:gd name="connsiteX42" fmla="*/ 1504336 w 5545394"/>
                  <a:gd name="connsiteY42" fmla="*/ 2153264 h 4955458"/>
                  <a:gd name="connsiteX43" fmla="*/ 1578078 w 5545394"/>
                  <a:gd name="connsiteY43" fmla="*/ 2064774 h 4955458"/>
                  <a:gd name="connsiteX44" fmla="*/ 1592826 w 5545394"/>
                  <a:gd name="connsiteY44" fmla="*/ 2020529 h 4955458"/>
                  <a:gd name="connsiteX45" fmla="*/ 1607575 w 5545394"/>
                  <a:gd name="connsiteY45" fmla="*/ 1961535 h 4955458"/>
                  <a:gd name="connsiteX46" fmla="*/ 1666568 w 5545394"/>
                  <a:gd name="connsiteY46" fmla="*/ 1873045 h 4955458"/>
                  <a:gd name="connsiteX47" fmla="*/ 1784555 w 5545394"/>
                  <a:gd name="connsiteY47" fmla="*/ 1696064 h 4955458"/>
                  <a:gd name="connsiteX48" fmla="*/ 1814052 w 5545394"/>
                  <a:gd name="connsiteY48" fmla="*/ 1651819 h 4955458"/>
                  <a:gd name="connsiteX49" fmla="*/ 1887794 w 5545394"/>
                  <a:gd name="connsiteY49" fmla="*/ 1563329 h 4955458"/>
                  <a:gd name="connsiteX50" fmla="*/ 1932039 w 5545394"/>
                  <a:gd name="connsiteY50" fmla="*/ 1548580 h 4955458"/>
                  <a:gd name="connsiteX51" fmla="*/ 2079523 w 5545394"/>
                  <a:gd name="connsiteY51" fmla="*/ 1415845 h 4955458"/>
                  <a:gd name="connsiteX52" fmla="*/ 2168013 w 5545394"/>
                  <a:gd name="connsiteY52" fmla="*/ 1356851 h 4955458"/>
                  <a:gd name="connsiteX53" fmla="*/ 2212259 w 5545394"/>
                  <a:gd name="connsiteY53" fmla="*/ 1327355 h 4955458"/>
                  <a:gd name="connsiteX54" fmla="*/ 2286000 w 5545394"/>
                  <a:gd name="connsiteY54" fmla="*/ 1253613 h 4955458"/>
                  <a:gd name="connsiteX55" fmla="*/ 2330246 w 5545394"/>
                  <a:gd name="connsiteY55" fmla="*/ 1209368 h 4955458"/>
                  <a:gd name="connsiteX56" fmla="*/ 2374491 w 5545394"/>
                  <a:gd name="connsiteY56" fmla="*/ 1194619 h 4955458"/>
                  <a:gd name="connsiteX57" fmla="*/ 2418736 w 5545394"/>
                  <a:gd name="connsiteY57" fmla="*/ 1165122 h 4955458"/>
                  <a:gd name="connsiteX58" fmla="*/ 2507226 w 5545394"/>
                  <a:gd name="connsiteY58" fmla="*/ 1135626 h 4955458"/>
                  <a:gd name="connsiteX59" fmla="*/ 2610465 w 5545394"/>
                  <a:gd name="connsiteY59" fmla="*/ 1076632 h 4955458"/>
                  <a:gd name="connsiteX60" fmla="*/ 2728452 w 5545394"/>
                  <a:gd name="connsiteY60" fmla="*/ 1061884 h 4955458"/>
                  <a:gd name="connsiteX61" fmla="*/ 2875936 w 5545394"/>
                  <a:gd name="connsiteY61" fmla="*/ 1017638 h 4955458"/>
                  <a:gd name="connsiteX62" fmla="*/ 2979175 w 5545394"/>
                  <a:gd name="connsiteY62" fmla="*/ 973393 h 4955458"/>
                  <a:gd name="connsiteX63" fmla="*/ 3156155 w 5545394"/>
                  <a:gd name="connsiteY63" fmla="*/ 973393 h 4955458"/>
                  <a:gd name="connsiteX64" fmla="*/ 3288891 w 5545394"/>
                  <a:gd name="connsiteY64" fmla="*/ 914400 h 4955458"/>
                  <a:gd name="connsiteX65" fmla="*/ 3451123 w 5545394"/>
                  <a:gd name="connsiteY65" fmla="*/ 899651 h 4955458"/>
                  <a:gd name="connsiteX66" fmla="*/ 3583859 w 5545394"/>
                  <a:gd name="connsiteY66" fmla="*/ 855406 h 4955458"/>
                  <a:gd name="connsiteX67" fmla="*/ 3628104 w 5545394"/>
                  <a:gd name="connsiteY67" fmla="*/ 840658 h 4955458"/>
                  <a:gd name="connsiteX68" fmla="*/ 3834581 w 5545394"/>
                  <a:gd name="connsiteY68" fmla="*/ 855406 h 4955458"/>
                  <a:gd name="connsiteX69" fmla="*/ 3878826 w 5545394"/>
                  <a:gd name="connsiteY69" fmla="*/ 870155 h 4955458"/>
                  <a:gd name="connsiteX70" fmla="*/ 3967317 w 5545394"/>
                  <a:gd name="connsiteY70" fmla="*/ 884903 h 4955458"/>
                  <a:gd name="connsiteX71" fmla="*/ 4218039 w 5545394"/>
                  <a:gd name="connsiteY71" fmla="*/ 899651 h 4955458"/>
                  <a:gd name="connsiteX72" fmla="*/ 4277033 w 5545394"/>
                  <a:gd name="connsiteY72" fmla="*/ 914400 h 4955458"/>
                  <a:gd name="connsiteX73" fmla="*/ 4380271 w 5545394"/>
                  <a:gd name="connsiteY73" fmla="*/ 943897 h 4955458"/>
                  <a:gd name="connsiteX74" fmla="*/ 4542504 w 5545394"/>
                  <a:gd name="connsiteY74" fmla="*/ 929148 h 4955458"/>
                  <a:gd name="connsiteX75" fmla="*/ 4704736 w 5545394"/>
                  <a:gd name="connsiteY75" fmla="*/ 899651 h 4955458"/>
                  <a:gd name="connsiteX76" fmla="*/ 4763729 w 5545394"/>
                  <a:gd name="connsiteY76" fmla="*/ 884903 h 4955458"/>
                  <a:gd name="connsiteX77" fmla="*/ 4852220 w 5545394"/>
                  <a:gd name="connsiteY77" fmla="*/ 870155 h 4955458"/>
                  <a:gd name="connsiteX78" fmla="*/ 4970207 w 5545394"/>
                  <a:gd name="connsiteY78" fmla="*/ 840658 h 4955458"/>
                  <a:gd name="connsiteX79" fmla="*/ 5058697 w 5545394"/>
                  <a:gd name="connsiteY79" fmla="*/ 811161 h 4955458"/>
                  <a:gd name="connsiteX80" fmla="*/ 5515897 w 5545394"/>
                  <a:gd name="connsiteY80" fmla="*/ 811161 h 4955458"/>
                  <a:gd name="connsiteX81" fmla="*/ 5530646 w 5545394"/>
                  <a:gd name="connsiteY81" fmla="*/ 796413 h 4955458"/>
                  <a:gd name="connsiteX82" fmla="*/ 5545394 w 5545394"/>
                  <a:gd name="connsiteY82" fmla="*/ 0 h 4955458"/>
                  <a:gd name="connsiteX83" fmla="*/ 44246 w 5545394"/>
                  <a:gd name="connsiteY83" fmla="*/ 29497 h 4955458"/>
                  <a:gd name="connsiteX84" fmla="*/ 0 w 5545394"/>
                  <a:gd name="connsiteY84" fmla="*/ 4955458 h 495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545394" h="4955458">
                    <a:moveTo>
                      <a:pt x="0" y="4955458"/>
                    </a:moveTo>
                    <a:lnTo>
                      <a:pt x="0" y="4955458"/>
                    </a:lnTo>
                    <a:cubicBezTo>
                      <a:pt x="29497" y="4925961"/>
                      <a:pt x="62881" y="4899896"/>
                      <a:pt x="88491" y="4866968"/>
                    </a:cubicBezTo>
                    <a:cubicBezTo>
                      <a:pt x="143552" y="4796175"/>
                      <a:pt x="53094" y="4839437"/>
                      <a:pt x="147484" y="4807974"/>
                    </a:cubicBezTo>
                    <a:lnTo>
                      <a:pt x="176981" y="4719484"/>
                    </a:lnTo>
                    <a:cubicBezTo>
                      <a:pt x="181897" y="4704735"/>
                      <a:pt x="178793" y="4683861"/>
                      <a:pt x="191729" y="4675238"/>
                    </a:cubicBezTo>
                    <a:lnTo>
                      <a:pt x="235975" y="4645742"/>
                    </a:lnTo>
                    <a:cubicBezTo>
                      <a:pt x="320511" y="4518935"/>
                      <a:pt x="219154" y="4679381"/>
                      <a:pt x="280220" y="4557251"/>
                    </a:cubicBezTo>
                    <a:cubicBezTo>
                      <a:pt x="288147" y="4541397"/>
                      <a:pt x="300923" y="4528396"/>
                      <a:pt x="309717" y="4513006"/>
                    </a:cubicBezTo>
                    <a:cubicBezTo>
                      <a:pt x="320625" y="4493917"/>
                      <a:pt x="330553" y="4474221"/>
                      <a:pt x="339213" y="4454013"/>
                    </a:cubicBezTo>
                    <a:cubicBezTo>
                      <a:pt x="345337" y="4439724"/>
                      <a:pt x="347009" y="4423673"/>
                      <a:pt x="353962" y="4409768"/>
                    </a:cubicBezTo>
                    <a:cubicBezTo>
                      <a:pt x="361889" y="4393914"/>
                      <a:pt x="373627" y="4380271"/>
                      <a:pt x="383459" y="4365522"/>
                    </a:cubicBezTo>
                    <a:cubicBezTo>
                      <a:pt x="388375" y="4350774"/>
                      <a:pt x="391255" y="4335182"/>
                      <a:pt x="398207" y="4321277"/>
                    </a:cubicBezTo>
                    <a:cubicBezTo>
                      <a:pt x="406134" y="4305423"/>
                      <a:pt x="421647" y="4293690"/>
                      <a:pt x="427704" y="4277032"/>
                    </a:cubicBezTo>
                    <a:cubicBezTo>
                      <a:pt x="445769" y="4227353"/>
                      <a:pt x="450209" y="4165525"/>
                      <a:pt x="471949" y="4114800"/>
                    </a:cubicBezTo>
                    <a:cubicBezTo>
                      <a:pt x="480610" y="4094592"/>
                      <a:pt x="490134" y="4074659"/>
                      <a:pt x="501446" y="4055806"/>
                    </a:cubicBezTo>
                    <a:cubicBezTo>
                      <a:pt x="519685" y="4025407"/>
                      <a:pt x="549228" y="4000947"/>
                      <a:pt x="560439" y="3967316"/>
                    </a:cubicBezTo>
                    <a:cubicBezTo>
                      <a:pt x="565355" y="3952568"/>
                      <a:pt x="568236" y="3936976"/>
                      <a:pt x="575188" y="3923071"/>
                    </a:cubicBezTo>
                    <a:cubicBezTo>
                      <a:pt x="583115" y="3907217"/>
                      <a:pt x="597485" y="3895023"/>
                      <a:pt x="604684" y="3878826"/>
                    </a:cubicBezTo>
                    <a:cubicBezTo>
                      <a:pt x="617312" y="3850413"/>
                      <a:pt x="624349" y="3819832"/>
                      <a:pt x="634181" y="3790335"/>
                    </a:cubicBezTo>
                    <a:lnTo>
                      <a:pt x="648929" y="3746090"/>
                    </a:lnTo>
                    <a:cubicBezTo>
                      <a:pt x="653845" y="3731342"/>
                      <a:pt x="659908" y="3716927"/>
                      <a:pt x="663678" y="3701845"/>
                    </a:cubicBezTo>
                    <a:cubicBezTo>
                      <a:pt x="668594" y="3682180"/>
                      <a:pt x="672602" y="3662266"/>
                      <a:pt x="678426" y="3642851"/>
                    </a:cubicBezTo>
                    <a:cubicBezTo>
                      <a:pt x="687360" y="3613070"/>
                      <a:pt x="700382" y="3584525"/>
                      <a:pt x="707923" y="3554361"/>
                    </a:cubicBezTo>
                    <a:cubicBezTo>
                      <a:pt x="712839" y="3534697"/>
                      <a:pt x="714686" y="3513999"/>
                      <a:pt x="722671" y="3495368"/>
                    </a:cubicBezTo>
                    <a:cubicBezTo>
                      <a:pt x="729653" y="3479076"/>
                      <a:pt x="740392" y="3464370"/>
                      <a:pt x="752168" y="3451122"/>
                    </a:cubicBezTo>
                    <a:cubicBezTo>
                      <a:pt x="825638" y="3368468"/>
                      <a:pt x="817659" y="3377966"/>
                      <a:pt x="884904" y="3333135"/>
                    </a:cubicBezTo>
                    <a:cubicBezTo>
                      <a:pt x="889820" y="3318387"/>
                      <a:pt x="889941" y="3301029"/>
                      <a:pt x="899652" y="3288890"/>
                    </a:cubicBezTo>
                    <a:cubicBezTo>
                      <a:pt x="910725" y="3275049"/>
                      <a:pt x="934503" y="3274424"/>
                      <a:pt x="943897" y="3259393"/>
                    </a:cubicBezTo>
                    <a:cubicBezTo>
                      <a:pt x="960376" y="3233027"/>
                      <a:pt x="963562" y="3200400"/>
                      <a:pt x="973394" y="3170903"/>
                    </a:cubicBezTo>
                    <a:cubicBezTo>
                      <a:pt x="978999" y="3154087"/>
                      <a:pt x="993059" y="3141406"/>
                      <a:pt x="1002891" y="3126658"/>
                    </a:cubicBezTo>
                    <a:cubicBezTo>
                      <a:pt x="1012174" y="3061674"/>
                      <a:pt x="1002421" y="3023889"/>
                      <a:pt x="1047136" y="2979174"/>
                    </a:cubicBezTo>
                    <a:cubicBezTo>
                      <a:pt x="1059670" y="2966640"/>
                      <a:pt x="1076633" y="2959509"/>
                      <a:pt x="1091381" y="2949677"/>
                    </a:cubicBezTo>
                    <a:cubicBezTo>
                      <a:pt x="1101213" y="2930013"/>
                      <a:pt x="1113158" y="2911270"/>
                      <a:pt x="1120878" y="2890684"/>
                    </a:cubicBezTo>
                    <a:cubicBezTo>
                      <a:pt x="1135060" y="2852865"/>
                      <a:pt x="1132542" y="2823112"/>
                      <a:pt x="1150375" y="2787445"/>
                    </a:cubicBezTo>
                    <a:cubicBezTo>
                      <a:pt x="1158302" y="2771591"/>
                      <a:pt x="1172672" y="2759397"/>
                      <a:pt x="1179871" y="2743200"/>
                    </a:cubicBezTo>
                    <a:cubicBezTo>
                      <a:pt x="1192499" y="2714787"/>
                      <a:pt x="1192121" y="2680579"/>
                      <a:pt x="1209368" y="2654709"/>
                    </a:cubicBezTo>
                    <a:lnTo>
                      <a:pt x="1268362" y="2566219"/>
                    </a:lnTo>
                    <a:cubicBezTo>
                      <a:pt x="1278194" y="2536722"/>
                      <a:pt x="1279204" y="2502603"/>
                      <a:pt x="1297859" y="2477729"/>
                    </a:cubicBezTo>
                    <a:cubicBezTo>
                      <a:pt x="1363377" y="2390371"/>
                      <a:pt x="1328465" y="2439192"/>
                      <a:pt x="1401097" y="2330245"/>
                    </a:cubicBezTo>
                    <a:lnTo>
                      <a:pt x="1460091" y="2241755"/>
                    </a:lnTo>
                    <a:lnTo>
                      <a:pt x="1489588" y="2197509"/>
                    </a:lnTo>
                    <a:cubicBezTo>
                      <a:pt x="1494504" y="2182761"/>
                      <a:pt x="1497384" y="2167169"/>
                      <a:pt x="1504336" y="2153264"/>
                    </a:cubicBezTo>
                    <a:cubicBezTo>
                      <a:pt x="1524869" y="2112199"/>
                      <a:pt x="1545462" y="2097390"/>
                      <a:pt x="1578078" y="2064774"/>
                    </a:cubicBezTo>
                    <a:cubicBezTo>
                      <a:pt x="1582994" y="2050026"/>
                      <a:pt x="1588555" y="2035477"/>
                      <a:pt x="1592826" y="2020529"/>
                    </a:cubicBezTo>
                    <a:cubicBezTo>
                      <a:pt x="1598395" y="2001039"/>
                      <a:pt x="1598510" y="1979665"/>
                      <a:pt x="1607575" y="1961535"/>
                    </a:cubicBezTo>
                    <a:cubicBezTo>
                      <a:pt x="1623429" y="1929827"/>
                      <a:pt x="1646904" y="1902542"/>
                      <a:pt x="1666568" y="1873045"/>
                    </a:cubicBezTo>
                    <a:lnTo>
                      <a:pt x="1784555" y="1696064"/>
                    </a:lnTo>
                    <a:lnTo>
                      <a:pt x="1814052" y="1651819"/>
                    </a:lnTo>
                    <a:cubicBezTo>
                      <a:pt x="1835817" y="1619171"/>
                      <a:pt x="1853727" y="1586041"/>
                      <a:pt x="1887794" y="1563329"/>
                    </a:cubicBezTo>
                    <a:cubicBezTo>
                      <a:pt x="1900729" y="1554705"/>
                      <a:pt x="1917291" y="1553496"/>
                      <a:pt x="1932039" y="1548580"/>
                    </a:cubicBezTo>
                    <a:cubicBezTo>
                      <a:pt x="1984041" y="1470578"/>
                      <a:pt x="1960571" y="1495147"/>
                      <a:pt x="2079523" y="1415845"/>
                    </a:cubicBezTo>
                    <a:lnTo>
                      <a:pt x="2168013" y="1356851"/>
                    </a:lnTo>
                    <a:lnTo>
                      <a:pt x="2212259" y="1327355"/>
                    </a:lnTo>
                    <a:cubicBezTo>
                      <a:pt x="2266333" y="1246240"/>
                      <a:pt x="2212260" y="1315062"/>
                      <a:pt x="2286000" y="1253613"/>
                    </a:cubicBezTo>
                    <a:cubicBezTo>
                      <a:pt x="2302023" y="1240260"/>
                      <a:pt x="2312891" y="1220938"/>
                      <a:pt x="2330246" y="1209368"/>
                    </a:cubicBezTo>
                    <a:cubicBezTo>
                      <a:pt x="2343181" y="1200745"/>
                      <a:pt x="2360586" y="1201572"/>
                      <a:pt x="2374491" y="1194619"/>
                    </a:cubicBezTo>
                    <a:cubicBezTo>
                      <a:pt x="2390345" y="1186692"/>
                      <a:pt x="2402538" y="1172321"/>
                      <a:pt x="2418736" y="1165122"/>
                    </a:cubicBezTo>
                    <a:cubicBezTo>
                      <a:pt x="2447148" y="1152494"/>
                      <a:pt x="2507226" y="1135626"/>
                      <a:pt x="2507226" y="1135626"/>
                    </a:cubicBezTo>
                    <a:cubicBezTo>
                      <a:pt x="2533558" y="1118071"/>
                      <a:pt x="2580525" y="1084117"/>
                      <a:pt x="2610465" y="1076632"/>
                    </a:cubicBezTo>
                    <a:cubicBezTo>
                      <a:pt x="2648917" y="1067019"/>
                      <a:pt x="2689123" y="1066800"/>
                      <a:pt x="2728452" y="1061884"/>
                    </a:cubicBezTo>
                    <a:cubicBezTo>
                      <a:pt x="2761429" y="1053639"/>
                      <a:pt x="2854392" y="1032000"/>
                      <a:pt x="2875936" y="1017638"/>
                    </a:cubicBezTo>
                    <a:cubicBezTo>
                      <a:pt x="2937047" y="976898"/>
                      <a:pt x="2902985" y="992441"/>
                      <a:pt x="2979175" y="973393"/>
                    </a:cubicBezTo>
                    <a:cubicBezTo>
                      <a:pt x="3053332" y="998113"/>
                      <a:pt x="3043249" y="1001619"/>
                      <a:pt x="3156155" y="973393"/>
                    </a:cubicBezTo>
                    <a:cubicBezTo>
                      <a:pt x="3318426" y="932825"/>
                      <a:pt x="3021931" y="938670"/>
                      <a:pt x="3288891" y="914400"/>
                    </a:cubicBezTo>
                    <a:lnTo>
                      <a:pt x="3451123" y="899651"/>
                    </a:lnTo>
                    <a:lnTo>
                      <a:pt x="3583859" y="855406"/>
                    </a:lnTo>
                    <a:lnTo>
                      <a:pt x="3628104" y="840658"/>
                    </a:lnTo>
                    <a:cubicBezTo>
                      <a:pt x="3696930" y="845574"/>
                      <a:pt x="3766053" y="847344"/>
                      <a:pt x="3834581" y="855406"/>
                    </a:cubicBezTo>
                    <a:cubicBezTo>
                      <a:pt x="3850021" y="857222"/>
                      <a:pt x="3863650" y="866783"/>
                      <a:pt x="3878826" y="870155"/>
                    </a:cubicBezTo>
                    <a:cubicBezTo>
                      <a:pt x="3908018" y="876642"/>
                      <a:pt x="3937526" y="882313"/>
                      <a:pt x="3967317" y="884903"/>
                    </a:cubicBezTo>
                    <a:cubicBezTo>
                      <a:pt x="4050721" y="892155"/>
                      <a:pt x="4134465" y="894735"/>
                      <a:pt x="4218039" y="899651"/>
                    </a:cubicBezTo>
                    <a:cubicBezTo>
                      <a:pt x="4237704" y="904567"/>
                      <a:pt x="4257543" y="908831"/>
                      <a:pt x="4277033" y="914400"/>
                    </a:cubicBezTo>
                    <a:cubicBezTo>
                      <a:pt x="4425151" y="956720"/>
                      <a:pt x="4195834" y="897786"/>
                      <a:pt x="4380271" y="943897"/>
                    </a:cubicBezTo>
                    <a:cubicBezTo>
                      <a:pt x="4434349" y="938981"/>
                      <a:pt x="4488575" y="935493"/>
                      <a:pt x="4542504" y="929148"/>
                    </a:cubicBezTo>
                    <a:cubicBezTo>
                      <a:pt x="4576537" y="925144"/>
                      <a:pt x="4668049" y="907804"/>
                      <a:pt x="4704736" y="899651"/>
                    </a:cubicBezTo>
                    <a:cubicBezTo>
                      <a:pt x="4724523" y="895254"/>
                      <a:pt x="4743853" y="888878"/>
                      <a:pt x="4763729" y="884903"/>
                    </a:cubicBezTo>
                    <a:cubicBezTo>
                      <a:pt x="4793052" y="879039"/>
                      <a:pt x="4822723" y="875071"/>
                      <a:pt x="4852220" y="870155"/>
                    </a:cubicBezTo>
                    <a:cubicBezTo>
                      <a:pt x="4986458" y="825407"/>
                      <a:pt x="4774458" y="894044"/>
                      <a:pt x="4970207" y="840658"/>
                    </a:cubicBezTo>
                    <a:cubicBezTo>
                      <a:pt x="5000204" y="832477"/>
                      <a:pt x="5058697" y="811161"/>
                      <a:pt x="5058697" y="811161"/>
                    </a:cubicBezTo>
                    <a:cubicBezTo>
                      <a:pt x="5268950" y="824301"/>
                      <a:pt x="5309324" y="836982"/>
                      <a:pt x="5515897" y="811161"/>
                    </a:cubicBezTo>
                    <a:cubicBezTo>
                      <a:pt x="5522796" y="810299"/>
                      <a:pt x="5525730" y="801329"/>
                      <a:pt x="5530646" y="796413"/>
                    </a:cubicBezTo>
                    <a:lnTo>
                      <a:pt x="5545394" y="0"/>
                    </a:lnTo>
                    <a:lnTo>
                      <a:pt x="44246" y="29497"/>
                    </a:lnTo>
                    <a:lnTo>
                      <a:pt x="0" y="4955458"/>
                    </a:lnTo>
                    <a:close/>
                  </a:path>
                </a:pathLst>
              </a:custGeom>
              <a:solidFill>
                <a:srgbClr val="FFC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8582196">
                <a:off x="1445236" y="2372868"/>
                <a:ext cx="3657601" cy="5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Appalachian Plateau</a:t>
                </a:r>
                <a:endParaRPr lang="en-US" sz="24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657850" y="1369567"/>
              <a:ext cx="3190875" cy="2806177"/>
              <a:chOff x="1740254" y="1731258"/>
              <a:chExt cx="5544470" cy="4876016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1740254" y="1843368"/>
                <a:ext cx="5544470" cy="4763906"/>
              </a:xfrm>
              <a:custGeom>
                <a:avLst/>
                <a:gdLst>
                  <a:gd name="connsiteX0" fmla="*/ 442451 w 5515897"/>
                  <a:gd name="connsiteY0" fmla="*/ 4837471 h 4837471"/>
                  <a:gd name="connsiteX1" fmla="*/ 442451 w 5515897"/>
                  <a:gd name="connsiteY1" fmla="*/ 4837471 h 4837471"/>
                  <a:gd name="connsiteX2" fmla="*/ 471948 w 5515897"/>
                  <a:gd name="connsiteY2" fmla="*/ 4704736 h 4837471"/>
                  <a:gd name="connsiteX3" fmla="*/ 486697 w 5515897"/>
                  <a:gd name="connsiteY3" fmla="*/ 4660491 h 4837471"/>
                  <a:gd name="connsiteX4" fmla="*/ 516193 w 5515897"/>
                  <a:gd name="connsiteY4" fmla="*/ 4616246 h 4837471"/>
                  <a:gd name="connsiteX5" fmla="*/ 560439 w 5515897"/>
                  <a:gd name="connsiteY5" fmla="*/ 4601497 h 4837471"/>
                  <a:gd name="connsiteX6" fmla="*/ 619432 w 5515897"/>
                  <a:gd name="connsiteY6" fmla="*/ 4468762 h 4837471"/>
                  <a:gd name="connsiteX7" fmla="*/ 634180 w 5515897"/>
                  <a:gd name="connsiteY7" fmla="*/ 4409768 h 4837471"/>
                  <a:gd name="connsiteX8" fmla="*/ 678426 w 5515897"/>
                  <a:gd name="connsiteY8" fmla="*/ 4365523 h 4837471"/>
                  <a:gd name="connsiteX9" fmla="*/ 737419 w 5515897"/>
                  <a:gd name="connsiteY9" fmla="*/ 4277033 h 4837471"/>
                  <a:gd name="connsiteX10" fmla="*/ 766916 w 5515897"/>
                  <a:gd name="connsiteY10" fmla="*/ 4218039 h 4837471"/>
                  <a:gd name="connsiteX11" fmla="*/ 811161 w 5515897"/>
                  <a:gd name="connsiteY11" fmla="*/ 4188542 h 4837471"/>
                  <a:gd name="connsiteX12" fmla="*/ 855406 w 5515897"/>
                  <a:gd name="connsiteY12" fmla="*/ 4100052 h 4837471"/>
                  <a:gd name="connsiteX13" fmla="*/ 884903 w 5515897"/>
                  <a:gd name="connsiteY13" fmla="*/ 4011562 h 4837471"/>
                  <a:gd name="connsiteX14" fmla="*/ 943897 w 5515897"/>
                  <a:gd name="connsiteY14" fmla="*/ 3923071 h 4837471"/>
                  <a:gd name="connsiteX15" fmla="*/ 973393 w 5515897"/>
                  <a:gd name="connsiteY15" fmla="*/ 3878826 h 4837471"/>
                  <a:gd name="connsiteX16" fmla="*/ 1017639 w 5515897"/>
                  <a:gd name="connsiteY16" fmla="*/ 3746091 h 4837471"/>
                  <a:gd name="connsiteX17" fmla="*/ 1032387 w 5515897"/>
                  <a:gd name="connsiteY17" fmla="*/ 3701846 h 4837471"/>
                  <a:gd name="connsiteX18" fmla="*/ 1120877 w 5515897"/>
                  <a:gd name="connsiteY18" fmla="*/ 3569110 h 4837471"/>
                  <a:gd name="connsiteX19" fmla="*/ 1150374 w 5515897"/>
                  <a:gd name="connsiteY19" fmla="*/ 3524865 h 4837471"/>
                  <a:gd name="connsiteX20" fmla="*/ 1224116 w 5515897"/>
                  <a:gd name="connsiteY20" fmla="*/ 3421626 h 4837471"/>
                  <a:gd name="connsiteX21" fmla="*/ 1297858 w 5515897"/>
                  <a:gd name="connsiteY21" fmla="*/ 3274142 h 4837471"/>
                  <a:gd name="connsiteX22" fmla="*/ 1327355 w 5515897"/>
                  <a:gd name="connsiteY22" fmla="*/ 3229897 h 4837471"/>
                  <a:gd name="connsiteX23" fmla="*/ 1401097 w 5515897"/>
                  <a:gd name="connsiteY23" fmla="*/ 3111910 h 4837471"/>
                  <a:gd name="connsiteX24" fmla="*/ 1445342 w 5515897"/>
                  <a:gd name="connsiteY24" fmla="*/ 3023420 h 4837471"/>
                  <a:gd name="connsiteX25" fmla="*/ 1533832 w 5515897"/>
                  <a:gd name="connsiteY25" fmla="*/ 2964426 h 4837471"/>
                  <a:gd name="connsiteX26" fmla="*/ 1578077 w 5515897"/>
                  <a:gd name="connsiteY26" fmla="*/ 2920181 h 4837471"/>
                  <a:gd name="connsiteX27" fmla="*/ 1592826 w 5515897"/>
                  <a:gd name="connsiteY27" fmla="*/ 2875936 h 4837471"/>
                  <a:gd name="connsiteX28" fmla="*/ 1681316 w 5515897"/>
                  <a:gd name="connsiteY28" fmla="*/ 2831691 h 4837471"/>
                  <a:gd name="connsiteX29" fmla="*/ 1769806 w 5515897"/>
                  <a:gd name="connsiteY29" fmla="*/ 2757949 h 4837471"/>
                  <a:gd name="connsiteX30" fmla="*/ 1873045 w 5515897"/>
                  <a:gd name="connsiteY30" fmla="*/ 2728452 h 4837471"/>
                  <a:gd name="connsiteX31" fmla="*/ 1917290 w 5515897"/>
                  <a:gd name="connsiteY31" fmla="*/ 2698955 h 4837471"/>
                  <a:gd name="connsiteX32" fmla="*/ 2005780 w 5515897"/>
                  <a:gd name="connsiteY32" fmla="*/ 2654710 h 4837471"/>
                  <a:gd name="connsiteX33" fmla="*/ 2079522 w 5515897"/>
                  <a:gd name="connsiteY33" fmla="*/ 2566220 h 4837471"/>
                  <a:gd name="connsiteX34" fmla="*/ 2123768 w 5515897"/>
                  <a:gd name="connsiteY34" fmla="*/ 2536723 h 4837471"/>
                  <a:gd name="connsiteX35" fmla="*/ 2197510 w 5515897"/>
                  <a:gd name="connsiteY35" fmla="*/ 2403988 h 4837471"/>
                  <a:gd name="connsiteX36" fmla="*/ 2241755 w 5515897"/>
                  <a:gd name="connsiteY36" fmla="*/ 2315497 h 4837471"/>
                  <a:gd name="connsiteX37" fmla="*/ 2271251 w 5515897"/>
                  <a:gd name="connsiteY37" fmla="*/ 2227007 h 4837471"/>
                  <a:gd name="connsiteX38" fmla="*/ 2315497 w 5515897"/>
                  <a:gd name="connsiteY38" fmla="*/ 2138517 h 4837471"/>
                  <a:gd name="connsiteX39" fmla="*/ 2344993 w 5515897"/>
                  <a:gd name="connsiteY39" fmla="*/ 2094271 h 4837471"/>
                  <a:gd name="connsiteX40" fmla="*/ 2389239 w 5515897"/>
                  <a:gd name="connsiteY40" fmla="*/ 2005781 h 4837471"/>
                  <a:gd name="connsiteX41" fmla="*/ 2448232 w 5515897"/>
                  <a:gd name="connsiteY41" fmla="*/ 1873046 h 4837471"/>
                  <a:gd name="connsiteX42" fmla="*/ 2462980 w 5515897"/>
                  <a:gd name="connsiteY42" fmla="*/ 1828800 h 4837471"/>
                  <a:gd name="connsiteX43" fmla="*/ 2551471 w 5515897"/>
                  <a:gd name="connsiteY43" fmla="*/ 1769807 h 4837471"/>
                  <a:gd name="connsiteX44" fmla="*/ 2654710 w 5515897"/>
                  <a:gd name="connsiteY44" fmla="*/ 1666568 h 4837471"/>
                  <a:gd name="connsiteX45" fmla="*/ 2669458 w 5515897"/>
                  <a:gd name="connsiteY45" fmla="*/ 1622323 h 4837471"/>
                  <a:gd name="connsiteX46" fmla="*/ 2757948 w 5515897"/>
                  <a:gd name="connsiteY46" fmla="*/ 1578078 h 4837471"/>
                  <a:gd name="connsiteX47" fmla="*/ 2846439 w 5515897"/>
                  <a:gd name="connsiteY47" fmla="*/ 1533833 h 4837471"/>
                  <a:gd name="connsiteX48" fmla="*/ 2934929 w 5515897"/>
                  <a:gd name="connsiteY48" fmla="*/ 1474839 h 4837471"/>
                  <a:gd name="connsiteX49" fmla="*/ 3023419 w 5515897"/>
                  <a:gd name="connsiteY49" fmla="*/ 1445342 h 4837471"/>
                  <a:gd name="connsiteX50" fmla="*/ 3067664 w 5515897"/>
                  <a:gd name="connsiteY50" fmla="*/ 1430594 h 4837471"/>
                  <a:gd name="connsiteX51" fmla="*/ 3126658 w 5515897"/>
                  <a:gd name="connsiteY51" fmla="*/ 1415846 h 4837471"/>
                  <a:gd name="connsiteX52" fmla="*/ 3170903 w 5515897"/>
                  <a:gd name="connsiteY52" fmla="*/ 1401097 h 4837471"/>
                  <a:gd name="connsiteX53" fmla="*/ 3362632 w 5515897"/>
                  <a:gd name="connsiteY53" fmla="*/ 1371600 h 4837471"/>
                  <a:gd name="connsiteX54" fmla="*/ 3480619 w 5515897"/>
                  <a:gd name="connsiteY54" fmla="*/ 1342104 h 4837471"/>
                  <a:gd name="connsiteX55" fmla="*/ 3687097 w 5515897"/>
                  <a:gd name="connsiteY55" fmla="*/ 1312607 h 4837471"/>
                  <a:gd name="connsiteX56" fmla="*/ 3908322 w 5515897"/>
                  <a:gd name="connsiteY56" fmla="*/ 1283110 h 4837471"/>
                  <a:gd name="connsiteX57" fmla="*/ 3996813 w 5515897"/>
                  <a:gd name="connsiteY57" fmla="*/ 1253613 h 4837471"/>
                  <a:gd name="connsiteX58" fmla="*/ 4070555 w 5515897"/>
                  <a:gd name="connsiteY58" fmla="*/ 1238865 h 4837471"/>
                  <a:gd name="connsiteX59" fmla="*/ 4159045 w 5515897"/>
                  <a:gd name="connsiteY59" fmla="*/ 1165123 h 4837471"/>
                  <a:gd name="connsiteX60" fmla="*/ 4424516 w 5515897"/>
                  <a:gd name="connsiteY60" fmla="*/ 1120878 h 4837471"/>
                  <a:gd name="connsiteX61" fmla="*/ 4748980 w 5515897"/>
                  <a:gd name="connsiteY61" fmla="*/ 1106129 h 4837471"/>
                  <a:gd name="connsiteX62" fmla="*/ 4925961 w 5515897"/>
                  <a:gd name="connsiteY62" fmla="*/ 1120878 h 4837471"/>
                  <a:gd name="connsiteX63" fmla="*/ 5220929 w 5515897"/>
                  <a:gd name="connsiteY63" fmla="*/ 1076633 h 4837471"/>
                  <a:gd name="connsiteX64" fmla="*/ 5265174 w 5515897"/>
                  <a:gd name="connsiteY64" fmla="*/ 1061884 h 4837471"/>
                  <a:gd name="connsiteX65" fmla="*/ 5442155 w 5515897"/>
                  <a:gd name="connsiteY65" fmla="*/ 1047136 h 4837471"/>
                  <a:gd name="connsiteX66" fmla="*/ 5501148 w 5515897"/>
                  <a:gd name="connsiteY66" fmla="*/ 1032388 h 4837471"/>
                  <a:gd name="connsiteX67" fmla="*/ 5515897 w 5515897"/>
                  <a:gd name="connsiteY67" fmla="*/ 14749 h 4837471"/>
                  <a:gd name="connsiteX68" fmla="*/ 5383161 w 5515897"/>
                  <a:gd name="connsiteY68" fmla="*/ 0 h 4837471"/>
                  <a:gd name="connsiteX69" fmla="*/ 5058697 w 5515897"/>
                  <a:gd name="connsiteY69" fmla="*/ 29497 h 4837471"/>
                  <a:gd name="connsiteX70" fmla="*/ 4748980 w 5515897"/>
                  <a:gd name="connsiteY70" fmla="*/ 73742 h 4837471"/>
                  <a:gd name="connsiteX71" fmla="*/ 4660490 w 5515897"/>
                  <a:gd name="connsiteY71" fmla="*/ 88491 h 4837471"/>
                  <a:gd name="connsiteX72" fmla="*/ 4454013 w 5515897"/>
                  <a:gd name="connsiteY72" fmla="*/ 117988 h 4837471"/>
                  <a:gd name="connsiteX73" fmla="*/ 4262284 w 5515897"/>
                  <a:gd name="connsiteY73" fmla="*/ 88491 h 4837471"/>
                  <a:gd name="connsiteX74" fmla="*/ 4188542 w 5515897"/>
                  <a:gd name="connsiteY74" fmla="*/ 73742 h 4837471"/>
                  <a:gd name="connsiteX75" fmla="*/ 4085303 w 5515897"/>
                  <a:gd name="connsiteY75" fmla="*/ 58994 h 4837471"/>
                  <a:gd name="connsiteX76" fmla="*/ 3996813 w 5515897"/>
                  <a:gd name="connsiteY76" fmla="*/ 44246 h 4837471"/>
                  <a:gd name="connsiteX77" fmla="*/ 3775587 w 5515897"/>
                  <a:gd name="connsiteY77" fmla="*/ 44246 h 4837471"/>
                  <a:gd name="connsiteX78" fmla="*/ 3569110 w 5515897"/>
                  <a:gd name="connsiteY78" fmla="*/ 73742 h 4837471"/>
                  <a:gd name="connsiteX79" fmla="*/ 3480619 w 5515897"/>
                  <a:gd name="connsiteY79" fmla="*/ 103239 h 4837471"/>
                  <a:gd name="connsiteX80" fmla="*/ 3436374 w 5515897"/>
                  <a:gd name="connsiteY80" fmla="*/ 117988 h 4837471"/>
                  <a:gd name="connsiteX81" fmla="*/ 3333135 w 5515897"/>
                  <a:gd name="connsiteY81" fmla="*/ 132736 h 4837471"/>
                  <a:gd name="connsiteX82" fmla="*/ 3259393 w 5515897"/>
                  <a:gd name="connsiteY82" fmla="*/ 147484 h 4837471"/>
                  <a:gd name="connsiteX83" fmla="*/ 3008671 w 5515897"/>
                  <a:gd name="connsiteY83" fmla="*/ 162233 h 4837471"/>
                  <a:gd name="connsiteX84" fmla="*/ 2831690 w 5515897"/>
                  <a:gd name="connsiteY84" fmla="*/ 221226 h 4837471"/>
                  <a:gd name="connsiteX85" fmla="*/ 2787445 w 5515897"/>
                  <a:gd name="connsiteY85" fmla="*/ 235975 h 4837471"/>
                  <a:gd name="connsiteX86" fmla="*/ 2743200 w 5515897"/>
                  <a:gd name="connsiteY86" fmla="*/ 250723 h 4837471"/>
                  <a:gd name="connsiteX87" fmla="*/ 2698955 w 5515897"/>
                  <a:gd name="connsiteY87" fmla="*/ 235975 h 4837471"/>
                  <a:gd name="connsiteX88" fmla="*/ 2610464 w 5515897"/>
                  <a:gd name="connsiteY88" fmla="*/ 265471 h 4837471"/>
                  <a:gd name="connsiteX89" fmla="*/ 2492477 w 5515897"/>
                  <a:gd name="connsiteY89" fmla="*/ 294968 h 4837471"/>
                  <a:gd name="connsiteX90" fmla="*/ 2359742 w 5515897"/>
                  <a:gd name="connsiteY90" fmla="*/ 368710 h 4837471"/>
                  <a:gd name="connsiteX91" fmla="*/ 2271251 w 5515897"/>
                  <a:gd name="connsiteY91" fmla="*/ 412955 h 4837471"/>
                  <a:gd name="connsiteX92" fmla="*/ 2182761 w 5515897"/>
                  <a:gd name="connsiteY92" fmla="*/ 486697 h 4837471"/>
                  <a:gd name="connsiteX93" fmla="*/ 2138516 w 5515897"/>
                  <a:gd name="connsiteY93" fmla="*/ 516194 h 4837471"/>
                  <a:gd name="connsiteX94" fmla="*/ 2079522 w 5515897"/>
                  <a:gd name="connsiteY94" fmla="*/ 604684 h 4837471"/>
                  <a:gd name="connsiteX95" fmla="*/ 1991032 w 5515897"/>
                  <a:gd name="connsiteY95" fmla="*/ 663678 h 4837471"/>
                  <a:gd name="connsiteX96" fmla="*/ 1887793 w 5515897"/>
                  <a:gd name="connsiteY96" fmla="*/ 766917 h 4837471"/>
                  <a:gd name="connsiteX97" fmla="*/ 1799303 w 5515897"/>
                  <a:gd name="connsiteY97" fmla="*/ 825910 h 4837471"/>
                  <a:gd name="connsiteX98" fmla="*/ 1769806 w 5515897"/>
                  <a:gd name="connsiteY98" fmla="*/ 914400 h 4837471"/>
                  <a:gd name="connsiteX99" fmla="*/ 1710813 w 5515897"/>
                  <a:gd name="connsiteY99" fmla="*/ 1002891 h 4837471"/>
                  <a:gd name="connsiteX100" fmla="*/ 1666568 w 5515897"/>
                  <a:gd name="connsiteY100" fmla="*/ 1135626 h 4837471"/>
                  <a:gd name="connsiteX101" fmla="*/ 1651819 w 5515897"/>
                  <a:gd name="connsiteY101" fmla="*/ 1179871 h 4837471"/>
                  <a:gd name="connsiteX102" fmla="*/ 1592826 w 5515897"/>
                  <a:gd name="connsiteY102" fmla="*/ 1268362 h 4837471"/>
                  <a:gd name="connsiteX103" fmla="*/ 1548580 w 5515897"/>
                  <a:gd name="connsiteY103" fmla="*/ 1356852 h 4837471"/>
                  <a:gd name="connsiteX104" fmla="*/ 1489587 w 5515897"/>
                  <a:gd name="connsiteY104" fmla="*/ 1533833 h 4837471"/>
                  <a:gd name="connsiteX105" fmla="*/ 1474839 w 5515897"/>
                  <a:gd name="connsiteY105" fmla="*/ 1578078 h 4837471"/>
                  <a:gd name="connsiteX106" fmla="*/ 1430593 w 5515897"/>
                  <a:gd name="connsiteY106" fmla="*/ 1622323 h 4837471"/>
                  <a:gd name="connsiteX107" fmla="*/ 1342103 w 5515897"/>
                  <a:gd name="connsiteY107" fmla="*/ 1769807 h 4837471"/>
                  <a:gd name="connsiteX108" fmla="*/ 1312606 w 5515897"/>
                  <a:gd name="connsiteY108" fmla="*/ 1858297 h 4837471"/>
                  <a:gd name="connsiteX109" fmla="*/ 1253613 w 5515897"/>
                  <a:gd name="connsiteY109" fmla="*/ 1946788 h 4837471"/>
                  <a:gd name="connsiteX110" fmla="*/ 1194619 w 5515897"/>
                  <a:gd name="connsiteY110" fmla="*/ 2079523 h 4837471"/>
                  <a:gd name="connsiteX111" fmla="*/ 1179871 w 5515897"/>
                  <a:gd name="connsiteY111" fmla="*/ 2123768 h 4837471"/>
                  <a:gd name="connsiteX112" fmla="*/ 1120877 w 5515897"/>
                  <a:gd name="connsiteY112" fmla="*/ 2212259 h 4837471"/>
                  <a:gd name="connsiteX113" fmla="*/ 1061884 w 5515897"/>
                  <a:gd name="connsiteY113" fmla="*/ 2286000 h 4837471"/>
                  <a:gd name="connsiteX114" fmla="*/ 1032387 w 5515897"/>
                  <a:gd name="connsiteY114" fmla="*/ 2374491 h 4837471"/>
                  <a:gd name="connsiteX115" fmla="*/ 988142 w 5515897"/>
                  <a:gd name="connsiteY115" fmla="*/ 2418736 h 4837471"/>
                  <a:gd name="connsiteX116" fmla="*/ 929148 w 5515897"/>
                  <a:gd name="connsiteY116" fmla="*/ 2507226 h 4837471"/>
                  <a:gd name="connsiteX117" fmla="*/ 870155 w 5515897"/>
                  <a:gd name="connsiteY117" fmla="*/ 2595717 h 4837471"/>
                  <a:gd name="connsiteX118" fmla="*/ 855406 w 5515897"/>
                  <a:gd name="connsiteY118" fmla="*/ 2639962 h 4837471"/>
                  <a:gd name="connsiteX119" fmla="*/ 825910 w 5515897"/>
                  <a:gd name="connsiteY119" fmla="*/ 2698955 h 4837471"/>
                  <a:gd name="connsiteX120" fmla="*/ 781664 w 5515897"/>
                  <a:gd name="connsiteY120" fmla="*/ 2743200 h 4837471"/>
                  <a:gd name="connsiteX121" fmla="*/ 766916 w 5515897"/>
                  <a:gd name="connsiteY121" fmla="*/ 2787446 h 4837471"/>
                  <a:gd name="connsiteX122" fmla="*/ 722671 w 5515897"/>
                  <a:gd name="connsiteY122" fmla="*/ 2816942 h 4837471"/>
                  <a:gd name="connsiteX123" fmla="*/ 693174 w 5515897"/>
                  <a:gd name="connsiteY123" fmla="*/ 2861188 h 4837471"/>
                  <a:gd name="connsiteX124" fmla="*/ 678426 w 5515897"/>
                  <a:gd name="connsiteY124" fmla="*/ 2934929 h 4837471"/>
                  <a:gd name="connsiteX125" fmla="*/ 634180 w 5515897"/>
                  <a:gd name="connsiteY125" fmla="*/ 2964426 h 4837471"/>
                  <a:gd name="connsiteX126" fmla="*/ 604684 w 5515897"/>
                  <a:gd name="connsiteY126" fmla="*/ 3052917 h 4837471"/>
                  <a:gd name="connsiteX127" fmla="*/ 589935 w 5515897"/>
                  <a:gd name="connsiteY127" fmla="*/ 3097162 h 4837471"/>
                  <a:gd name="connsiteX128" fmla="*/ 575187 w 5515897"/>
                  <a:gd name="connsiteY128" fmla="*/ 3141407 h 4837471"/>
                  <a:gd name="connsiteX129" fmla="*/ 516193 w 5515897"/>
                  <a:gd name="connsiteY129" fmla="*/ 3229897 h 4837471"/>
                  <a:gd name="connsiteX130" fmla="*/ 457200 w 5515897"/>
                  <a:gd name="connsiteY130" fmla="*/ 3362633 h 4837471"/>
                  <a:gd name="connsiteX131" fmla="*/ 427703 w 5515897"/>
                  <a:gd name="connsiteY131" fmla="*/ 3465871 h 4837471"/>
                  <a:gd name="connsiteX132" fmla="*/ 412955 w 5515897"/>
                  <a:gd name="connsiteY132" fmla="*/ 3524865 h 4837471"/>
                  <a:gd name="connsiteX133" fmla="*/ 398206 w 5515897"/>
                  <a:gd name="connsiteY133" fmla="*/ 3569110 h 4837471"/>
                  <a:gd name="connsiteX134" fmla="*/ 353961 w 5515897"/>
                  <a:gd name="connsiteY134" fmla="*/ 3598607 h 4837471"/>
                  <a:gd name="connsiteX135" fmla="*/ 309716 w 5515897"/>
                  <a:gd name="connsiteY135" fmla="*/ 3687097 h 4837471"/>
                  <a:gd name="connsiteX136" fmla="*/ 294968 w 5515897"/>
                  <a:gd name="connsiteY136" fmla="*/ 3731342 h 4837471"/>
                  <a:gd name="connsiteX137" fmla="*/ 235974 w 5515897"/>
                  <a:gd name="connsiteY137" fmla="*/ 3819833 h 4837471"/>
                  <a:gd name="connsiteX138" fmla="*/ 191729 w 5515897"/>
                  <a:gd name="connsiteY138" fmla="*/ 3923071 h 4837471"/>
                  <a:gd name="connsiteX139" fmla="*/ 176980 w 5515897"/>
                  <a:gd name="connsiteY139" fmla="*/ 3967317 h 4837471"/>
                  <a:gd name="connsiteX140" fmla="*/ 147484 w 5515897"/>
                  <a:gd name="connsiteY140" fmla="*/ 4011562 h 4837471"/>
                  <a:gd name="connsiteX141" fmla="*/ 117987 w 5515897"/>
                  <a:gd name="connsiteY141" fmla="*/ 4100052 h 4837471"/>
                  <a:gd name="connsiteX142" fmla="*/ 58993 w 5515897"/>
                  <a:gd name="connsiteY142" fmla="*/ 4188542 h 4837471"/>
                  <a:gd name="connsiteX143" fmla="*/ 0 w 5515897"/>
                  <a:gd name="connsiteY143" fmla="*/ 4218039 h 4837471"/>
                  <a:gd name="connsiteX144" fmla="*/ 0 w 5515897"/>
                  <a:gd name="connsiteY144" fmla="*/ 4837471 h 4837471"/>
                  <a:gd name="connsiteX145" fmla="*/ 442451 w 5515897"/>
                  <a:gd name="connsiteY145" fmla="*/ 4837471 h 48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515897" h="4837471">
                    <a:moveTo>
                      <a:pt x="442451" y="4837471"/>
                    </a:moveTo>
                    <a:lnTo>
                      <a:pt x="442451" y="4837471"/>
                    </a:lnTo>
                    <a:cubicBezTo>
                      <a:pt x="452283" y="4793226"/>
                      <a:pt x="460955" y="4748707"/>
                      <a:pt x="471948" y="4704736"/>
                    </a:cubicBezTo>
                    <a:cubicBezTo>
                      <a:pt x="475719" y="4689654"/>
                      <a:pt x="479745" y="4674396"/>
                      <a:pt x="486697" y="4660491"/>
                    </a:cubicBezTo>
                    <a:cubicBezTo>
                      <a:pt x="494624" y="4644637"/>
                      <a:pt x="502352" y="4627319"/>
                      <a:pt x="516193" y="4616246"/>
                    </a:cubicBezTo>
                    <a:cubicBezTo>
                      <a:pt x="528333" y="4606534"/>
                      <a:pt x="545690" y="4606413"/>
                      <a:pt x="560439" y="4601497"/>
                    </a:cubicBezTo>
                    <a:cubicBezTo>
                      <a:pt x="599176" y="4543390"/>
                      <a:pt x="598372" y="4553003"/>
                      <a:pt x="619432" y="4468762"/>
                    </a:cubicBezTo>
                    <a:cubicBezTo>
                      <a:pt x="624348" y="4449097"/>
                      <a:pt x="624123" y="4427367"/>
                      <a:pt x="634180" y="4409768"/>
                    </a:cubicBezTo>
                    <a:cubicBezTo>
                      <a:pt x="644528" y="4391659"/>
                      <a:pt x="665621" y="4381987"/>
                      <a:pt x="678426" y="4365523"/>
                    </a:cubicBezTo>
                    <a:cubicBezTo>
                      <a:pt x="700191" y="4337540"/>
                      <a:pt x="721565" y="4308741"/>
                      <a:pt x="737419" y="4277033"/>
                    </a:cubicBezTo>
                    <a:cubicBezTo>
                      <a:pt x="747251" y="4257368"/>
                      <a:pt x="752841" y="4234929"/>
                      <a:pt x="766916" y="4218039"/>
                    </a:cubicBezTo>
                    <a:cubicBezTo>
                      <a:pt x="778263" y="4204422"/>
                      <a:pt x="796413" y="4198374"/>
                      <a:pt x="811161" y="4188542"/>
                    </a:cubicBezTo>
                    <a:cubicBezTo>
                      <a:pt x="864954" y="4027169"/>
                      <a:pt x="779161" y="4271605"/>
                      <a:pt x="855406" y="4100052"/>
                    </a:cubicBezTo>
                    <a:cubicBezTo>
                      <a:pt x="868034" y="4071640"/>
                      <a:pt x="867656" y="4037432"/>
                      <a:pt x="884903" y="4011562"/>
                    </a:cubicBezTo>
                    <a:lnTo>
                      <a:pt x="943897" y="3923071"/>
                    </a:lnTo>
                    <a:cubicBezTo>
                      <a:pt x="953729" y="3908323"/>
                      <a:pt x="967788" y="3895642"/>
                      <a:pt x="973393" y="3878826"/>
                    </a:cubicBezTo>
                    <a:lnTo>
                      <a:pt x="1017639" y="3746091"/>
                    </a:lnTo>
                    <a:cubicBezTo>
                      <a:pt x="1022555" y="3731343"/>
                      <a:pt x="1023764" y="3714781"/>
                      <a:pt x="1032387" y="3701846"/>
                    </a:cubicBezTo>
                    <a:lnTo>
                      <a:pt x="1120877" y="3569110"/>
                    </a:lnTo>
                    <a:cubicBezTo>
                      <a:pt x="1130709" y="3554362"/>
                      <a:pt x="1142447" y="3540719"/>
                      <a:pt x="1150374" y="3524865"/>
                    </a:cubicBezTo>
                    <a:cubicBezTo>
                      <a:pt x="1189199" y="3447216"/>
                      <a:pt x="1164325" y="3481417"/>
                      <a:pt x="1224116" y="3421626"/>
                    </a:cubicBezTo>
                    <a:cubicBezTo>
                      <a:pt x="1247462" y="3328241"/>
                      <a:pt x="1227621" y="3379498"/>
                      <a:pt x="1297858" y="3274142"/>
                    </a:cubicBezTo>
                    <a:lnTo>
                      <a:pt x="1327355" y="3229897"/>
                    </a:lnTo>
                    <a:cubicBezTo>
                      <a:pt x="1362456" y="3124591"/>
                      <a:pt x="1330981" y="3158654"/>
                      <a:pt x="1401097" y="3111910"/>
                    </a:cubicBezTo>
                    <a:cubicBezTo>
                      <a:pt x="1411617" y="3080348"/>
                      <a:pt x="1418433" y="3046966"/>
                      <a:pt x="1445342" y="3023420"/>
                    </a:cubicBezTo>
                    <a:cubicBezTo>
                      <a:pt x="1472021" y="3000075"/>
                      <a:pt x="1508765" y="2989493"/>
                      <a:pt x="1533832" y="2964426"/>
                    </a:cubicBezTo>
                    <a:lnTo>
                      <a:pt x="1578077" y="2920181"/>
                    </a:lnTo>
                    <a:cubicBezTo>
                      <a:pt x="1582993" y="2905433"/>
                      <a:pt x="1583114" y="2888075"/>
                      <a:pt x="1592826" y="2875936"/>
                    </a:cubicBezTo>
                    <a:cubicBezTo>
                      <a:pt x="1613620" y="2849944"/>
                      <a:pt x="1652168" y="2841407"/>
                      <a:pt x="1681316" y="2831691"/>
                    </a:cubicBezTo>
                    <a:cubicBezTo>
                      <a:pt x="1713934" y="2799073"/>
                      <a:pt x="1728740" y="2778483"/>
                      <a:pt x="1769806" y="2757949"/>
                    </a:cubicBezTo>
                    <a:cubicBezTo>
                      <a:pt x="1790968" y="2747368"/>
                      <a:pt x="1854137" y="2733179"/>
                      <a:pt x="1873045" y="2728452"/>
                    </a:cubicBezTo>
                    <a:cubicBezTo>
                      <a:pt x="1887793" y="2718620"/>
                      <a:pt x="1901436" y="2706882"/>
                      <a:pt x="1917290" y="2698955"/>
                    </a:cubicBezTo>
                    <a:cubicBezTo>
                      <a:pt x="2039412" y="2637894"/>
                      <a:pt x="1878980" y="2739245"/>
                      <a:pt x="2005780" y="2654710"/>
                    </a:cubicBezTo>
                    <a:cubicBezTo>
                      <a:pt x="2034783" y="2611206"/>
                      <a:pt x="2036939" y="2601706"/>
                      <a:pt x="2079522" y="2566220"/>
                    </a:cubicBezTo>
                    <a:cubicBezTo>
                      <a:pt x="2093139" y="2554872"/>
                      <a:pt x="2109019" y="2546555"/>
                      <a:pt x="2123768" y="2536723"/>
                    </a:cubicBezTo>
                    <a:cubicBezTo>
                      <a:pt x="2159860" y="2428446"/>
                      <a:pt x="2131278" y="2470218"/>
                      <a:pt x="2197510" y="2403988"/>
                    </a:cubicBezTo>
                    <a:cubicBezTo>
                      <a:pt x="2251293" y="2242631"/>
                      <a:pt x="2165518" y="2487030"/>
                      <a:pt x="2241755" y="2315497"/>
                    </a:cubicBezTo>
                    <a:cubicBezTo>
                      <a:pt x="2254383" y="2287085"/>
                      <a:pt x="2254004" y="2252877"/>
                      <a:pt x="2271251" y="2227007"/>
                    </a:cubicBezTo>
                    <a:cubicBezTo>
                      <a:pt x="2355776" y="2100221"/>
                      <a:pt x="2254443" y="2260626"/>
                      <a:pt x="2315497" y="2138517"/>
                    </a:cubicBezTo>
                    <a:cubicBezTo>
                      <a:pt x="2323424" y="2122663"/>
                      <a:pt x="2337066" y="2110125"/>
                      <a:pt x="2344993" y="2094271"/>
                    </a:cubicBezTo>
                    <a:cubicBezTo>
                      <a:pt x="2406047" y="1972162"/>
                      <a:pt x="2304714" y="2132567"/>
                      <a:pt x="2389239" y="2005781"/>
                    </a:cubicBezTo>
                    <a:cubicBezTo>
                      <a:pt x="2424340" y="1900475"/>
                      <a:pt x="2401488" y="1943161"/>
                      <a:pt x="2448232" y="1873046"/>
                    </a:cubicBezTo>
                    <a:cubicBezTo>
                      <a:pt x="2453148" y="1858297"/>
                      <a:pt x="2451987" y="1839793"/>
                      <a:pt x="2462980" y="1828800"/>
                    </a:cubicBezTo>
                    <a:cubicBezTo>
                      <a:pt x="2488047" y="1803733"/>
                      <a:pt x="2551471" y="1769807"/>
                      <a:pt x="2551471" y="1769807"/>
                    </a:cubicBezTo>
                    <a:cubicBezTo>
                      <a:pt x="2619088" y="1668382"/>
                      <a:pt x="2576833" y="1692528"/>
                      <a:pt x="2654710" y="1666568"/>
                    </a:cubicBezTo>
                    <a:cubicBezTo>
                      <a:pt x="2659626" y="1651820"/>
                      <a:pt x="2659747" y="1634462"/>
                      <a:pt x="2669458" y="1622323"/>
                    </a:cubicBezTo>
                    <a:cubicBezTo>
                      <a:pt x="2690251" y="1596331"/>
                      <a:pt x="2728800" y="1587794"/>
                      <a:pt x="2757948" y="1578078"/>
                    </a:cubicBezTo>
                    <a:cubicBezTo>
                      <a:pt x="2954366" y="1447132"/>
                      <a:pt x="2663256" y="1635601"/>
                      <a:pt x="2846439" y="1533833"/>
                    </a:cubicBezTo>
                    <a:cubicBezTo>
                      <a:pt x="2877429" y="1516617"/>
                      <a:pt x="2901298" y="1486050"/>
                      <a:pt x="2934929" y="1474839"/>
                    </a:cubicBezTo>
                    <a:lnTo>
                      <a:pt x="3023419" y="1445342"/>
                    </a:lnTo>
                    <a:cubicBezTo>
                      <a:pt x="3038167" y="1440426"/>
                      <a:pt x="3052582" y="1434364"/>
                      <a:pt x="3067664" y="1430594"/>
                    </a:cubicBezTo>
                    <a:cubicBezTo>
                      <a:pt x="3087329" y="1425678"/>
                      <a:pt x="3107168" y="1421415"/>
                      <a:pt x="3126658" y="1415846"/>
                    </a:cubicBezTo>
                    <a:cubicBezTo>
                      <a:pt x="3141606" y="1411575"/>
                      <a:pt x="3155659" y="1404146"/>
                      <a:pt x="3170903" y="1401097"/>
                    </a:cubicBezTo>
                    <a:cubicBezTo>
                      <a:pt x="3288583" y="1377561"/>
                      <a:pt x="3252896" y="1395986"/>
                      <a:pt x="3362632" y="1371600"/>
                    </a:cubicBezTo>
                    <a:cubicBezTo>
                      <a:pt x="3512024" y="1338401"/>
                      <a:pt x="3260433" y="1376870"/>
                      <a:pt x="3480619" y="1342104"/>
                    </a:cubicBezTo>
                    <a:cubicBezTo>
                      <a:pt x="3549293" y="1331261"/>
                      <a:pt x="3687097" y="1312607"/>
                      <a:pt x="3687097" y="1312607"/>
                    </a:cubicBezTo>
                    <a:cubicBezTo>
                      <a:pt x="3812776" y="1270715"/>
                      <a:pt x="3619608" y="1331230"/>
                      <a:pt x="3908322" y="1283110"/>
                    </a:cubicBezTo>
                    <a:cubicBezTo>
                      <a:pt x="3938992" y="1277998"/>
                      <a:pt x="3966324" y="1259711"/>
                      <a:pt x="3996813" y="1253613"/>
                    </a:cubicBezTo>
                    <a:lnTo>
                      <a:pt x="4070555" y="1238865"/>
                    </a:lnTo>
                    <a:cubicBezTo>
                      <a:pt x="4092817" y="1216603"/>
                      <a:pt x="4126779" y="1176856"/>
                      <a:pt x="4159045" y="1165123"/>
                    </a:cubicBezTo>
                    <a:cubicBezTo>
                      <a:pt x="4243163" y="1134534"/>
                      <a:pt x="4336386" y="1126386"/>
                      <a:pt x="4424516" y="1120878"/>
                    </a:cubicBezTo>
                    <a:cubicBezTo>
                      <a:pt x="4532572" y="1114124"/>
                      <a:pt x="4640825" y="1111045"/>
                      <a:pt x="4748980" y="1106129"/>
                    </a:cubicBezTo>
                    <a:cubicBezTo>
                      <a:pt x="4807974" y="1111045"/>
                      <a:pt x="4866763" y="1120878"/>
                      <a:pt x="4925961" y="1120878"/>
                    </a:cubicBezTo>
                    <a:cubicBezTo>
                      <a:pt x="4986878" y="1120878"/>
                      <a:pt x="5163462" y="1095789"/>
                      <a:pt x="5220929" y="1076633"/>
                    </a:cubicBezTo>
                    <a:cubicBezTo>
                      <a:pt x="5235677" y="1071717"/>
                      <a:pt x="5249764" y="1063939"/>
                      <a:pt x="5265174" y="1061884"/>
                    </a:cubicBezTo>
                    <a:cubicBezTo>
                      <a:pt x="5323853" y="1054060"/>
                      <a:pt x="5383161" y="1052052"/>
                      <a:pt x="5442155" y="1047136"/>
                    </a:cubicBezTo>
                    <a:cubicBezTo>
                      <a:pt x="5491064" y="1030833"/>
                      <a:pt x="5470854" y="1032388"/>
                      <a:pt x="5501148" y="1032388"/>
                    </a:cubicBezTo>
                    <a:lnTo>
                      <a:pt x="5515897" y="14749"/>
                    </a:lnTo>
                    <a:cubicBezTo>
                      <a:pt x="5471652" y="9833"/>
                      <a:pt x="5427679" y="0"/>
                      <a:pt x="5383161" y="0"/>
                    </a:cubicBezTo>
                    <a:cubicBezTo>
                      <a:pt x="5277737" y="0"/>
                      <a:pt x="5164397" y="16285"/>
                      <a:pt x="5058697" y="29497"/>
                    </a:cubicBezTo>
                    <a:cubicBezTo>
                      <a:pt x="4900093" y="82365"/>
                      <a:pt x="5001230" y="56926"/>
                      <a:pt x="4748980" y="73742"/>
                    </a:cubicBezTo>
                    <a:lnTo>
                      <a:pt x="4660490" y="88491"/>
                    </a:lnTo>
                    <a:lnTo>
                      <a:pt x="4454013" y="117988"/>
                    </a:lnTo>
                    <a:cubicBezTo>
                      <a:pt x="4376702" y="106943"/>
                      <a:pt x="4337294" y="102129"/>
                      <a:pt x="4262284" y="88491"/>
                    </a:cubicBezTo>
                    <a:cubicBezTo>
                      <a:pt x="4237621" y="84007"/>
                      <a:pt x="4213268" y="77863"/>
                      <a:pt x="4188542" y="73742"/>
                    </a:cubicBezTo>
                    <a:cubicBezTo>
                      <a:pt x="4154253" y="68027"/>
                      <a:pt x="4119661" y="64280"/>
                      <a:pt x="4085303" y="58994"/>
                    </a:cubicBezTo>
                    <a:cubicBezTo>
                      <a:pt x="4055747" y="54447"/>
                      <a:pt x="4026310" y="49162"/>
                      <a:pt x="3996813" y="44246"/>
                    </a:cubicBezTo>
                    <a:cubicBezTo>
                      <a:pt x="3900018" y="11979"/>
                      <a:pt x="3954314" y="23624"/>
                      <a:pt x="3775587" y="44246"/>
                    </a:cubicBezTo>
                    <a:cubicBezTo>
                      <a:pt x="3706521" y="52215"/>
                      <a:pt x="3569110" y="73742"/>
                      <a:pt x="3569110" y="73742"/>
                    </a:cubicBezTo>
                    <a:lnTo>
                      <a:pt x="3480619" y="103239"/>
                    </a:lnTo>
                    <a:cubicBezTo>
                      <a:pt x="3465871" y="108155"/>
                      <a:pt x="3451764" y="115790"/>
                      <a:pt x="3436374" y="117988"/>
                    </a:cubicBezTo>
                    <a:cubicBezTo>
                      <a:pt x="3401961" y="122904"/>
                      <a:pt x="3367424" y="127021"/>
                      <a:pt x="3333135" y="132736"/>
                    </a:cubicBezTo>
                    <a:cubicBezTo>
                      <a:pt x="3308409" y="136857"/>
                      <a:pt x="3284357" y="145214"/>
                      <a:pt x="3259393" y="147484"/>
                    </a:cubicBezTo>
                    <a:cubicBezTo>
                      <a:pt x="3176018" y="155064"/>
                      <a:pt x="3092245" y="157317"/>
                      <a:pt x="3008671" y="162233"/>
                    </a:cubicBezTo>
                    <a:lnTo>
                      <a:pt x="2831690" y="221226"/>
                    </a:lnTo>
                    <a:lnTo>
                      <a:pt x="2787445" y="235975"/>
                    </a:lnTo>
                    <a:lnTo>
                      <a:pt x="2743200" y="250723"/>
                    </a:lnTo>
                    <a:cubicBezTo>
                      <a:pt x="2728452" y="245807"/>
                      <a:pt x="2714406" y="234258"/>
                      <a:pt x="2698955" y="235975"/>
                    </a:cubicBezTo>
                    <a:cubicBezTo>
                      <a:pt x="2668053" y="239408"/>
                      <a:pt x="2640953" y="259373"/>
                      <a:pt x="2610464" y="265471"/>
                    </a:cubicBezTo>
                    <a:cubicBezTo>
                      <a:pt x="2521478" y="283269"/>
                      <a:pt x="2560503" y="272293"/>
                      <a:pt x="2492477" y="294968"/>
                    </a:cubicBezTo>
                    <a:cubicBezTo>
                      <a:pt x="2391052" y="362585"/>
                      <a:pt x="2437619" y="342752"/>
                      <a:pt x="2359742" y="368710"/>
                    </a:cubicBezTo>
                    <a:cubicBezTo>
                      <a:pt x="2232943" y="453244"/>
                      <a:pt x="2393373" y="351895"/>
                      <a:pt x="2271251" y="412955"/>
                    </a:cubicBezTo>
                    <a:cubicBezTo>
                      <a:pt x="2216328" y="440416"/>
                      <a:pt x="2231684" y="445928"/>
                      <a:pt x="2182761" y="486697"/>
                    </a:cubicBezTo>
                    <a:cubicBezTo>
                      <a:pt x="2169144" y="498045"/>
                      <a:pt x="2153264" y="506362"/>
                      <a:pt x="2138516" y="516194"/>
                    </a:cubicBezTo>
                    <a:cubicBezTo>
                      <a:pt x="2118851" y="545691"/>
                      <a:pt x="2109019" y="585019"/>
                      <a:pt x="2079522" y="604684"/>
                    </a:cubicBezTo>
                    <a:lnTo>
                      <a:pt x="1991032" y="663678"/>
                    </a:lnTo>
                    <a:cubicBezTo>
                      <a:pt x="1881633" y="827777"/>
                      <a:pt x="1983993" y="713473"/>
                      <a:pt x="1887793" y="766917"/>
                    </a:cubicBezTo>
                    <a:cubicBezTo>
                      <a:pt x="1856804" y="784133"/>
                      <a:pt x="1799303" y="825910"/>
                      <a:pt x="1799303" y="825910"/>
                    </a:cubicBezTo>
                    <a:cubicBezTo>
                      <a:pt x="1789471" y="855407"/>
                      <a:pt x="1787053" y="888530"/>
                      <a:pt x="1769806" y="914400"/>
                    </a:cubicBezTo>
                    <a:cubicBezTo>
                      <a:pt x="1750142" y="943897"/>
                      <a:pt x="1722024" y="969259"/>
                      <a:pt x="1710813" y="1002891"/>
                    </a:cubicBezTo>
                    <a:lnTo>
                      <a:pt x="1666568" y="1135626"/>
                    </a:lnTo>
                    <a:cubicBezTo>
                      <a:pt x="1661652" y="1150374"/>
                      <a:pt x="1660442" y="1166936"/>
                      <a:pt x="1651819" y="1179871"/>
                    </a:cubicBezTo>
                    <a:cubicBezTo>
                      <a:pt x="1632155" y="1209368"/>
                      <a:pt x="1604037" y="1234731"/>
                      <a:pt x="1592826" y="1268362"/>
                    </a:cubicBezTo>
                    <a:cubicBezTo>
                      <a:pt x="1572472" y="1329423"/>
                      <a:pt x="1586701" y="1299672"/>
                      <a:pt x="1548580" y="1356852"/>
                    </a:cubicBezTo>
                    <a:lnTo>
                      <a:pt x="1489587" y="1533833"/>
                    </a:lnTo>
                    <a:cubicBezTo>
                      <a:pt x="1484671" y="1548581"/>
                      <a:pt x="1485832" y="1567085"/>
                      <a:pt x="1474839" y="1578078"/>
                    </a:cubicBezTo>
                    <a:cubicBezTo>
                      <a:pt x="1460090" y="1592826"/>
                      <a:pt x="1443398" y="1605859"/>
                      <a:pt x="1430593" y="1622323"/>
                    </a:cubicBezTo>
                    <a:cubicBezTo>
                      <a:pt x="1402078" y="1658985"/>
                      <a:pt x="1360989" y="1722593"/>
                      <a:pt x="1342103" y="1769807"/>
                    </a:cubicBezTo>
                    <a:cubicBezTo>
                      <a:pt x="1330556" y="1798675"/>
                      <a:pt x="1329853" y="1832427"/>
                      <a:pt x="1312606" y="1858297"/>
                    </a:cubicBezTo>
                    <a:cubicBezTo>
                      <a:pt x="1292942" y="1887794"/>
                      <a:pt x="1264824" y="1913156"/>
                      <a:pt x="1253613" y="1946788"/>
                    </a:cubicBezTo>
                    <a:cubicBezTo>
                      <a:pt x="1218511" y="2052094"/>
                      <a:pt x="1241363" y="2009408"/>
                      <a:pt x="1194619" y="2079523"/>
                    </a:cubicBezTo>
                    <a:cubicBezTo>
                      <a:pt x="1189703" y="2094271"/>
                      <a:pt x="1187421" y="2110178"/>
                      <a:pt x="1179871" y="2123768"/>
                    </a:cubicBezTo>
                    <a:cubicBezTo>
                      <a:pt x="1162655" y="2154758"/>
                      <a:pt x="1120877" y="2212259"/>
                      <a:pt x="1120877" y="2212259"/>
                    </a:cubicBezTo>
                    <a:cubicBezTo>
                      <a:pt x="1067091" y="2373619"/>
                      <a:pt x="1157183" y="2133522"/>
                      <a:pt x="1061884" y="2286000"/>
                    </a:cubicBezTo>
                    <a:cubicBezTo>
                      <a:pt x="1045405" y="2312366"/>
                      <a:pt x="1042219" y="2344994"/>
                      <a:pt x="1032387" y="2374491"/>
                    </a:cubicBezTo>
                    <a:cubicBezTo>
                      <a:pt x="1025791" y="2394278"/>
                      <a:pt x="1000947" y="2402272"/>
                      <a:pt x="988142" y="2418736"/>
                    </a:cubicBezTo>
                    <a:cubicBezTo>
                      <a:pt x="966377" y="2446719"/>
                      <a:pt x="929148" y="2507226"/>
                      <a:pt x="929148" y="2507226"/>
                    </a:cubicBezTo>
                    <a:cubicBezTo>
                      <a:pt x="894082" y="2612427"/>
                      <a:pt x="943803" y="2485244"/>
                      <a:pt x="870155" y="2595717"/>
                    </a:cubicBezTo>
                    <a:cubicBezTo>
                      <a:pt x="861532" y="2608652"/>
                      <a:pt x="861530" y="2625673"/>
                      <a:pt x="855406" y="2639962"/>
                    </a:cubicBezTo>
                    <a:cubicBezTo>
                      <a:pt x="846746" y="2660170"/>
                      <a:pt x="838689" y="2681065"/>
                      <a:pt x="825910" y="2698955"/>
                    </a:cubicBezTo>
                    <a:cubicBezTo>
                      <a:pt x="813787" y="2715927"/>
                      <a:pt x="796413" y="2728452"/>
                      <a:pt x="781664" y="2743200"/>
                    </a:cubicBezTo>
                    <a:cubicBezTo>
                      <a:pt x="776748" y="2757949"/>
                      <a:pt x="776628" y="2775306"/>
                      <a:pt x="766916" y="2787446"/>
                    </a:cubicBezTo>
                    <a:cubicBezTo>
                      <a:pt x="755843" y="2801287"/>
                      <a:pt x="735205" y="2804408"/>
                      <a:pt x="722671" y="2816942"/>
                    </a:cubicBezTo>
                    <a:cubicBezTo>
                      <a:pt x="710137" y="2829476"/>
                      <a:pt x="703006" y="2846439"/>
                      <a:pt x="693174" y="2861188"/>
                    </a:cubicBezTo>
                    <a:cubicBezTo>
                      <a:pt x="688258" y="2885768"/>
                      <a:pt x="690863" y="2913165"/>
                      <a:pt x="678426" y="2934929"/>
                    </a:cubicBezTo>
                    <a:cubicBezTo>
                      <a:pt x="669632" y="2950319"/>
                      <a:pt x="643575" y="2949395"/>
                      <a:pt x="634180" y="2964426"/>
                    </a:cubicBezTo>
                    <a:cubicBezTo>
                      <a:pt x="617701" y="2990792"/>
                      <a:pt x="614516" y="3023420"/>
                      <a:pt x="604684" y="3052917"/>
                    </a:cubicBezTo>
                    <a:lnTo>
                      <a:pt x="589935" y="3097162"/>
                    </a:lnTo>
                    <a:cubicBezTo>
                      <a:pt x="585019" y="3111910"/>
                      <a:pt x="583810" y="3128472"/>
                      <a:pt x="575187" y="3141407"/>
                    </a:cubicBezTo>
                    <a:lnTo>
                      <a:pt x="516193" y="3229897"/>
                    </a:lnTo>
                    <a:cubicBezTo>
                      <a:pt x="481092" y="3335204"/>
                      <a:pt x="503944" y="3292518"/>
                      <a:pt x="457200" y="3362633"/>
                    </a:cubicBezTo>
                    <a:cubicBezTo>
                      <a:pt x="411075" y="3547122"/>
                      <a:pt x="470033" y="3317713"/>
                      <a:pt x="427703" y="3465871"/>
                    </a:cubicBezTo>
                    <a:cubicBezTo>
                      <a:pt x="422135" y="3485361"/>
                      <a:pt x="418524" y="3505375"/>
                      <a:pt x="412955" y="3524865"/>
                    </a:cubicBezTo>
                    <a:cubicBezTo>
                      <a:pt x="408684" y="3539813"/>
                      <a:pt x="407918" y="3556971"/>
                      <a:pt x="398206" y="3569110"/>
                    </a:cubicBezTo>
                    <a:cubicBezTo>
                      <a:pt x="387133" y="3582951"/>
                      <a:pt x="368709" y="3588775"/>
                      <a:pt x="353961" y="3598607"/>
                    </a:cubicBezTo>
                    <a:cubicBezTo>
                      <a:pt x="316892" y="3709818"/>
                      <a:pt x="366896" y="3572737"/>
                      <a:pt x="309716" y="3687097"/>
                    </a:cubicBezTo>
                    <a:cubicBezTo>
                      <a:pt x="302764" y="3701002"/>
                      <a:pt x="302518" y="3717752"/>
                      <a:pt x="294968" y="3731342"/>
                    </a:cubicBezTo>
                    <a:cubicBezTo>
                      <a:pt x="277752" y="3762332"/>
                      <a:pt x="235974" y="3819833"/>
                      <a:pt x="235974" y="3819833"/>
                    </a:cubicBezTo>
                    <a:cubicBezTo>
                      <a:pt x="205281" y="3942608"/>
                      <a:pt x="242654" y="3821222"/>
                      <a:pt x="191729" y="3923071"/>
                    </a:cubicBezTo>
                    <a:cubicBezTo>
                      <a:pt x="184776" y="3936976"/>
                      <a:pt x="183933" y="3953412"/>
                      <a:pt x="176980" y="3967317"/>
                    </a:cubicBezTo>
                    <a:cubicBezTo>
                      <a:pt x="169053" y="3983171"/>
                      <a:pt x="154683" y="3995365"/>
                      <a:pt x="147484" y="4011562"/>
                    </a:cubicBezTo>
                    <a:cubicBezTo>
                      <a:pt x="134856" y="4039974"/>
                      <a:pt x="135234" y="4074182"/>
                      <a:pt x="117987" y="4100052"/>
                    </a:cubicBezTo>
                    <a:cubicBezTo>
                      <a:pt x="98322" y="4129549"/>
                      <a:pt x="92624" y="4177331"/>
                      <a:pt x="58993" y="4188542"/>
                    </a:cubicBezTo>
                    <a:cubicBezTo>
                      <a:pt x="8153" y="4205490"/>
                      <a:pt x="25741" y="4192298"/>
                      <a:pt x="0" y="4218039"/>
                    </a:cubicBezTo>
                    <a:lnTo>
                      <a:pt x="0" y="4837471"/>
                    </a:lnTo>
                    <a:lnTo>
                      <a:pt x="442451" y="4837471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8498882">
                <a:off x="1640171" y="3309374"/>
                <a:ext cx="3657601" cy="5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Valley and Ridge</a:t>
                </a:r>
                <a:endParaRPr lang="en-US" sz="24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947148" y="2122060"/>
              <a:ext cx="1977652" cy="2145139"/>
              <a:chOff x="2241755" y="3008671"/>
              <a:chExt cx="3436372" cy="3727399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241755" y="3008671"/>
                <a:ext cx="3436372" cy="3535350"/>
              </a:xfrm>
              <a:custGeom>
                <a:avLst/>
                <a:gdLst>
                  <a:gd name="connsiteX0" fmla="*/ 545690 w 3436372"/>
                  <a:gd name="connsiteY0" fmla="*/ 3598606 h 3628103"/>
                  <a:gd name="connsiteX1" fmla="*/ 545690 w 3436372"/>
                  <a:gd name="connsiteY1" fmla="*/ 3598606 h 3628103"/>
                  <a:gd name="connsiteX2" fmla="*/ 648929 w 3436372"/>
                  <a:gd name="connsiteY2" fmla="*/ 3510116 h 3628103"/>
                  <a:gd name="connsiteX3" fmla="*/ 678426 w 3436372"/>
                  <a:gd name="connsiteY3" fmla="*/ 3406877 h 3628103"/>
                  <a:gd name="connsiteX4" fmla="*/ 752168 w 3436372"/>
                  <a:gd name="connsiteY4" fmla="*/ 3333135 h 3628103"/>
                  <a:gd name="connsiteX5" fmla="*/ 796413 w 3436372"/>
                  <a:gd name="connsiteY5" fmla="*/ 3318387 h 3628103"/>
                  <a:gd name="connsiteX6" fmla="*/ 825910 w 3436372"/>
                  <a:gd name="connsiteY6" fmla="*/ 3274142 h 3628103"/>
                  <a:gd name="connsiteX7" fmla="*/ 870155 w 3436372"/>
                  <a:gd name="connsiteY7" fmla="*/ 3229897 h 3628103"/>
                  <a:gd name="connsiteX8" fmla="*/ 884903 w 3436372"/>
                  <a:gd name="connsiteY8" fmla="*/ 3185652 h 3628103"/>
                  <a:gd name="connsiteX9" fmla="*/ 943897 w 3436372"/>
                  <a:gd name="connsiteY9" fmla="*/ 3097161 h 3628103"/>
                  <a:gd name="connsiteX10" fmla="*/ 958645 w 3436372"/>
                  <a:gd name="connsiteY10" fmla="*/ 3052916 h 3628103"/>
                  <a:gd name="connsiteX11" fmla="*/ 1032387 w 3436372"/>
                  <a:gd name="connsiteY11" fmla="*/ 2964426 h 3628103"/>
                  <a:gd name="connsiteX12" fmla="*/ 1061884 w 3436372"/>
                  <a:gd name="connsiteY12" fmla="*/ 2875935 h 3628103"/>
                  <a:gd name="connsiteX13" fmla="*/ 1091380 w 3436372"/>
                  <a:gd name="connsiteY13" fmla="*/ 2831690 h 3628103"/>
                  <a:gd name="connsiteX14" fmla="*/ 1135626 w 3436372"/>
                  <a:gd name="connsiteY14" fmla="*/ 2743200 h 3628103"/>
                  <a:gd name="connsiteX15" fmla="*/ 1224116 w 3436372"/>
                  <a:gd name="connsiteY15" fmla="*/ 2654710 h 3628103"/>
                  <a:gd name="connsiteX16" fmla="*/ 1238864 w 3436372"/>
                  <a:gd name="connsiteY16" fmla="*/ 2610464 h 3628103"/>
                  <a:gd name="connsiteX17" fmla="*/ 1327355 w 3436372"/>
                  <a:gd name="connsiteY17" fmla="*/ 2551471 h 3628103"/>
                  <a:gd name="connsiteX18" fmla="*/ 1401097 w 3436372"/>
                  <a:gd name="connsiteY18" fmla="*/ 2462981 h 3628103"/>
                  <a:gd name="connsiteX19" fmla="*/ 1430593 w 3436372"/>
                  <a:gd name="connsiteY19" fmla="*/ 2418735 h 3628103"/>
                  <a:gd name="connsiteX20" fmla="*/ 1519084 w 3436372"/>
                  <a:gd name="connsiteY20" fmla="*/ 2359742 h 3628103"/>
                  <a:gd name="connsiteX21" fmla="*/ 1563329 w 3436372"/>
                  <a:gd name="connsiteY21" fmla="*/ 2271252 h 3628103"/>
                  <a:gd name="connsiteX22" fmla="*/ 1607574 w 3436372"/>
                  <a:gd name="connsiteY22" fmla="*/ 2227006 h 3628103"/>
                  <a:gd name="connsiteX23" fmla="*/ 1666568 w 3436372"/>
                  <a:gd name="connsiteY23" fmla="*/ 2138516 h 3628103"/>
                  <a:gd name="connsiteX24" fmla="*/ 1725561 w 3436372"/>
                  <a:gd name="connsiteY24" fmla="*/ 2050026 h 3628103"/>
                  <a:gd name="connsiteX25" fmla="*/ 1755058 w 3436372"/>
                  <a:gd name="connsiteY25" fmla="*/ 2005781 h 3628103"/>
                  <a:gd name="connsiteX26" fmla="*/ 1828800 w 3436372"/>
                  <a:gd name="connsiteY26" fmla="*/ 1873045 h 3628103"/>
                  <a:gd name="connsiteX27" fmla="*/ 1873045 w 3436372"/>
                  <a:gd name="connsiteY27" fmla="*/ 1828800 h 3628103"/>
                  <a:gd name="connsiteX28" fmla="*/ 1932039 w 3436372"/>
                  <a:gd name="connsiteY28" fmla="*/ 1740310 h 3628103"/>
                  <a:gd name="connsiteX29" fmla="*/ 1961535 w 3436372"/>
                  <a:gd name="connsiteY29" fmla="*/ 1696064 h 3628103"/>
                  <a:gd name="connsiteX30" fmla="*/ 2050026 w 3436372"/>
                  <a:gd name="connsiteY30" fmla="*/ 1666568 h 3628103"/>
                  <a:gd name="connsiteX31" fmla="*/ 2079522 w 3436372"/>
                  <a:gd name="connsiteY31" fmla="*/ 1622323 h 3628103"/>
                  <a:gd name="connsiteX32" fmla="*/ 2153264 w 3436372"/>
                  <a:gd name="connsiteY32" fmla="*/ 1533832 h 3628103"/>
                  <a:gd name="connsiteX33" fmla="*/ 2182761 w 3436372"/>
                  <a:gd name="connsiteY33" fmla="*/ 1474839 h 3628103"/>
                  <a:gd name="connsiteX34" fmla="*/ 2197510 w 3436372"/>
                  <a:gd name="connsiteY34" fmla="*/ 1430594 h 3628103"/>
                  <a:gd name="connsiteX35" fmla="*/ 2241755 w 3436372"/>
                  <a:gd name="connsiteY35" fmla="*/ 1401097 h 3628103"/>
                  <a:gd name="connsiteX36" fmla="*/ 2256503 w 3436372"/>
                  <a:gd name="connsiteY36" fmla="*/ 1356852 h 3628103"/>
                  <a:gd name="connsiteX37" fmla="*/ 2374490 w 3436372"/>
                  <a:gd name="connsiteY37" fmla="*/ 1224116 h 3628103"/>
                  <a:gd name="connsiteX38" fmla="*/ 2389239 w 3436372"/>
                  <a:gd name="connsiteY38" fmla="*/ 1179871 h 3628103"/>
                  <a:gd name="connsiteX39" fmla="*/ 2448232 w 3436372"/>
                  <a:gd name="connsiteY39" fmla="*/ 1091381 h 3628103"/>
                  <a:gd name="connsiteX40" fmla="*/ 2477729 w 3436372"/>
                  <a:gd name="connsiteY40" fmla="*/ 1002890 h 3628103"/>
                  <a:gd name="connsiteX41" fmla="*/ 2507226 w 3436372"/>
                  <a:gd name="connsiteY41" fmla="*/ 943897 h 3628103"/>
                  <a:gd name="connsiteX42" fmla="*/ 2536722 w 3436372"/>
                  <a:gd name="connsiteY42" fmla="*/ 855406 h 3628103"/>
                  <a:gd name="connsiteX43" fmla="*/ 2625213 w 3436372"/>
                  <a:gd name="connsiteY43" fmla="*/ 781664 h 3628103"/>
                  <a:gd name="connsiteX44" fmla="*/ 2669458 w 3436372"/>
                  <a:gd name="connsiteY44" fmla="*/ 693174 h 3628103"/>
                  <a:gd name="connsiteX45" fmla="*/ 2698955 w 3436372"/>
                  <a:gd name="connsiteY45" fmla="*/ 604684 h 3628103"/>
                  <a:gd name="connsiteX46" fmla="*/ 2728451 w 3436372"/>
                  <a:gd name="connsiteY46" fmla="*/ 560439 h 3628103"/>
                  <a:gd name="connsiteX47" fmla="*/ 2743200 w 3436372"/>
                  <a:gd name="connsiteY47" fmla="*/ 516194 h 3628103"/>
                  <a:gd name="connsiteX48" fmla="*/ 2787445 w 3436372"/>
                  <a:gd name="connsiteY48" fmla="*/ 471948 h 3628103"/>
                  <a:gd name="connsiteX49" fmla="*/ 2890684 w 3436372"/>
                  <a:gd name="connsiteY49" fmla="*/ 368710 h 3628103"/>
                  <a:gd name="connsiteX50" fmla="*/ 2934929 w 3436372"/>
                  <a:gd name="connsiteY50" fmla="*/ 339213 h 3628103"/>
                  <a:gd name="connsiteX51" fmla="*/ 2993922 w 3436372"/>
                  <a:gd name="connsiteY51" fmla="*/ 280219 h 3628103"/>
                  <a:gd name="connsiteX52" fmla="*/ 3008671 w 3436372"/>
                  <a:gd name="connsiteY52" fmla="*/ 235974 h 3628103"/>
                  <a:gd name="connsiteX53" fmla="*/ 3126658 w 3436372"/>
                  <a:gd name="connsiteY53" fmla="*/ 191729 h 3628103"/>
                  <a:gd name="connsiteX54" fmla="*/ 3170903 w 3436372"/>
                  <a:gd name="connsiteY54" fmla="*/ 176981 h 3628103"/>
                  <a:gd name="connsiteX55" fmla="*/ 3244645 w 3436372"/>
                  <a:gd name="connsiteY55" fmla="*/ 103239 h 3628103"/>
                  <a:gd name="connsiteX56" fmla="*/ 3288890 w 3436372"/>
                  <a:gd name="connsiteY56" fmla="*/ 88490 h 3628103"/>
                  <a:gd name="connsiteX57" fmla="*/ 2875935 w 3436372"/>
                  <a:gd name="connsiteY57" fmla="*/ 103239 h 3628103"/>
                  <a:gd name="connsiteX58" fmla="*/ 2639961 w 3436372"/>
                  <a:gd name="connsiteY58" fmla="*/ 132735 h 3628103"/>
                  <a:gd name="connsiteX59" fmla="*/ 2551471 w 3436372"/>
                  <a:gd name="connsiteY59" fmla="*/ 176981 h 3628103"/>
                  <a:gd name="connsiteX60" fmla="*/ 2462980 w 3436372"/>
                  <a:gd name="connsiteY60" fmla="*/ 191729 h 3628103"/>
                  <a:gd name="connsiteX61" fmla="*/ 2418735 w 3436372"/>
                  <a:gd name="connsiteY61" fmla="*/ 221226 h 3628103"/>
                  <a:gd name="connsiteX62" fmla="*/ 2374490 w 3436372"/>
                  <a:gd name="connsiteY62" fmla="*/ 265471 h 3628103"/>
                  <a:gd name="connsiteX63" fmla="*/ 2330245 w 3436372"/>
                  <a:gd name="connsiteY63" fmla="*/ 280219 h 3628103"/>
                  <a:gd name="connsiteX64" fmla="*/ 2315497 w 3436372"/>
                  <a:gd name="connsiteY64" fmla="*/ 324464 h 3628103"/>
                  <a:gd name="connsiteX65" fmla="*/ 2271251 w 3436372"/>
                  <a:gd name="connsiteY65" fmla="*/ 339213 h 3628103"/>
                  <a:gd name="connsiteX66" fmla="*/ 2241755 w 3436372"/>
                  <a:gd name="connsiteY66" fmla="*/ 427703 h 3628103"/>
                  <a:gd name="connsiteX67" fmla="*/ 2182761 w 3436372"/>
                  <a:gd name="connsiteY67" fmla="*/ 516194 h 3628103"/>
                  <a:gd name="connsiteX68" fmla="*/ 2153264 w 3436372"/>
                  <a:gd name="connsiteY68" fmla="*/ 560439 h 3628103"/>
                  <a:gd name="connsiteX69" fmla="*/ 2109019 w 3436372"/>
                  <a:gd name="connsiteY69" fmla="*/ 589935 h 3628103"/>
                  <a:gd name="connsiteX70" fmla="*/ 2050026 w 3436372"/>
                  <a:gd name="connsiteY70" fmla="*/ 678426 h 3628103"/>
                  <a:gd name="connsiteX71" fmla="*/ 1961535 w 3436372"/>
                  <a:gd name="connsiteY71" fmla="*/ 752168 h 3628103"/>
                  <a:gd name="connsiteX72" fmla="*/ 1932039 w 3436372"/>
                  <a:gd name="connsiteY72" fmla="*/ 855406 h 3628103"/>
                  <a:gd name="connsiteX73" fmla="*/ 1917290 w 3436372"/>
                  <a:gd name="connsiteY73" fmla="*/ 914400 h 3628103"/>
                  <a:gd name="connsiteX74" fmla="*/ 1873045 w 3436372"/>
                  <a:gd name="connsiteY74" fmla="*/ 943897 h 3628103"/>
                  <a:gd name="connsiteX75" fmla="*/ 1828800 w 3436372"/>
                  <a:gd name="connsiteY75" fmla="*/ 1076632 h 3628103"/>
                  <a:gd name="connsiteX76" fmla="*/ 1814051 w 3436372"/>
                  <a:gd name="connsiteY76" fmla="*/ 1120877 h 3628103"/>
                  <a:gd name="connsiteX77" fmla="*/ 1784555 w 3436372"/>
                  <a:gd name="connsiteY77" fmla="*/ 1165123 h 3628103"/>
                  <a:gd name="connsiteX78" fmla="*/ 1769806 w 3436372"/>
                  <a:gd name="connsiteY78" fmla="*/ 1209368 h 3628103"/>
                  <a:gd name="connsiteX79" fmla="*/ 1725561 w 3436372"/>
                  <a:gd name="connsiteY79" fmla="*/ 1238864 h 3628103"/>
                  <a:gd name="connsiteX80" fmla="*/ 1651819 w 3436372"/>
                  <a:gd name="connsiteY80" fmla="*/ 1297858 h 3628103"/>
                  <a:gd name="connsiteX81" fmla="*/ 1622322 w 3436372"/>
                  <a:gd name="connsiteY81" fmla="*/ 1342103 h 3628103"/>
                  <a:gd name="connsiteX82" fmla="*/ 1578077 w 3436372"/>
                  <a:gd name="connsiteY82" fmla="*/ 1371600 h 3628103"/>
                  <a:gd name="connsiteX83" fmla="*/ 1533832 w 3436372"/>
                  <a:gd name="connsiteY83" fmla="*/ 1415845 h 3628103"/>
                  <a:gd name="connsiteX84" fmla="*/ 1445342 w 3436372"/>
                  <a:gd name="connsiteY84" fmla="*/ 1474839 h 3628103"/>
                  <a:gd name="connsiteX85" fmla="*/ 1401097 w 3436372"/>
                  <a:gd name="connsiteY85" fmla="*/ 1504335 h 3628103"/>
                  <a:gd name="connsiteX86" fmla="*/ 1371600 w 3436372"/>
                  <a:gd name="connsiteY86" fmla="*/ 1548581 h 3628103"/>
                  <a:gd name="connsiteX87" fmla="*/ 1268361 w 3436372"/>
                  <a:gd name="connsiteY87" fmla="*/ 1607574 h 3628103"/>
                  <a:gd name="connsiteX88" fmla="*/ 1194619 w 3436372"/>
                  <a:gd name="connsiteY88" fmla="*/ 1666568 h 3628103"/>
                  <a:gd name="connsiteX89" fmla="*/ 1120877 w 3436372"/>
                  <a:gd name="connsiteY89" fmla="*/ 1725561 h 3628103"/>
                  <a:gd name="connsiteX90" fmla="*/ 1076632 w 3436372"/>
                  <a:gd name="connsiteY90" fmla="*/ 1755058 h 3628103"/>
                  <a:gd name="connsiteX91" fmla="*/ 1032387 w 3436372"/>
                  <a:gd name="connsiteY91" fmla="*/ 1769806 h 3628103"/>
                  <a:gd name="connsiteX92" fmla="*/ 973393 w 3436372"/>
                  <a:gd name="connsiteY92" fmla="*/ 1858297 h 3628103"/>
                  <a:gd name="connsiteX93" fmla="*/ 958645 w 3436372"/>
                  <a:gd name="connsiteY93" fmla="*/ 1902542 h 3628103"/>
                  <a:gd name="connsiteX94" fmla="*/ 884903 w 3436372"/>
                  <a:gd name="connsiteY94" fmla="*/ 1991032 h 3628103"/>
                  <a:gd name="connsiteX95" fmla="*/ 870155 w 3436372"/>
                  <a:gd name="connsiteY95" fmla="*/ 2050026 h 3628103"/>
                  <a:gd name="connsiteX96" fmla="*/ 811161 w 3436372"/>
                  <a:gd name="connsiteY96" fmla="*/ 2138516 h 3628103"/>
                  <a:gd name="connsiteX97" fmla="*/ 752168 w 3436372"/>
                  <a:gd name="connsiteY97" fmla="*/ 2212258 h 3628103"/>
                  <a:gd name="connsiteX98" fmla="*/ 737419 w 3436372"/>
                  <a:gd name="connsiteY98" fmla="*/ 2256503 h 3628103"/>
                  <a:gd name="connsiteX99" fmla="*/ 707922 w 3436372"/>
                  <a:gd name="connsiteY99" fmla="*/ 2300748 h 3628103"/>
                  <a:gd name="connsiteX100" fmla="*/ 693174 w 3436372"/>
                  <a:gd name="connsiteY100" fmla="*/ 2344994 h 3628103"/>
                  <a:gd name="connsiteX101" fmla="*/ 648929 w 3436372"/>
                  <a:gd name="connsiteY101" fmla="*/ 2374490 h 3628103"/>
                  <a:gd name="connsiteX102" fmla="*/ 619432 w 3436372"/>
                  <a:gd name="connsiteY102" fmla="*/ 2418735 h 3628103"/>
                  <a:gd name="connsiteX103" fmla="*/ 604684 w 3436372"/>
                  <a:gd name="connsiteY103" fmla="*/ 2477729 h 3628103"/>
                  <a:gd name="connsiteX104" fmla="*/ 530942 w 3436372"/>
                  <a:gd name="connsiteY104" fmla="*/ 2595716 h 3628103"/>
                  <a:gd name="connsiteX105" fmla="*/ 471948 w 3436372"/>
                  <a:gd name="connsiteY105" fmla="*/ 2684206 h 3628103"/>
                  <a:gd name="connsiteX106" fmla="*/ 442451 w 3436372"/>
                  <a:gd name="connsiteY106" fmla="*/ 2728452 h 3628103"/>
                  <a:gd name="connsiteX107" fmla="*/ 398206 w 3436372"/>
                  <a:gd name="connsiteY107" fmla="*/ 2772697 h 3628103"/>
                  <a:gd name="connsiteX108" fmla="*/ 339213 w 3436372"/>
                  <a:gd name="connsiteY108" fmla="*/ 2861187 h 3628103"/>
                  <a:gd name="connsiteX109" fmla="*/ 324464 w 3436372"/>
                  <a:gd name="connsiteY109" fmla="*/ 2905432 h 3628103"/>
                  <a:gd name="connsiteX110" fmla="*/ 265471 w 3436372"/>
                  <a:gd name="connsiteY110" fmla="*/ 2993923 h 3628103"/>
                  <a:gd name="connsiteX111" fmla="*/ 221226 w 3436372"/>
                  <a:gd name="connsiteY111" fmla="*/ 3126658 h 3628103"/>
                  <a:gd name="connsiteX112" fmla="*/ 147484 w 3436372"/>
                  <a:gd name="connsiteY112" fmla="*/ 3259394 h 3628103"/>
                  <a:gd name="connsiteX113" fmla="*/ 117987 w 3436372"/>
                  <a:gd name="connsiteY113" fmla="*/ 3303639 h 3628103"/>
                  <a:gd name="connsiteX114" fmla="*/ 73742 w 3436372"/>
                  <a:gd name="connsiteY114" fmla="*/ 3436374 h 3628103"/>
                  <a:gd name="connsiteX115" fmla="*/ 58993 w 3436372"/>
                  <a:gd name="connsiteY115" fmla="*/ 3480619 h 3628103"/>
                  <a:gd name="connsiteX116" fmla="*/ 29497 w 3436372"/>
                  <a:gd name="connsiteY116" fmla="*/ 3539613 h 3628103"/>
                  <a:gd name="connsiteX117" fmla="*/ 0 w 3436372"/>
                  <a:gd name="connsiteY117" fmla="*/ 3628103 h 3628103"/>
                  <a:gd name="connsiteX118" fmla="*/ 545690 w 3436372"/>
                  <a:gd name="connsiteY118" fmla="*/ 3598606 h 362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3436372" h="3628103">
                    <a:moveTo>
                      <a:pt x="545690" y="3598606"/>
                    </a:moveTo>
                    <a:lnTo>
                      <a:pt x="545690" y="3598606"/>
                    </a:lnTo>
                    <a:cubicBezTo>
                      <a:pt x="580103" y="3569109"/>
                      <a:pt x="618817" y="3543992"/>
                      <a:pt x="648929" y="3510116"/>
                    </a:cubicBezTo>
                    <a:cubicBezTo>
                      <a:pt x="656844" y="3501211"/>
                      <a:pt x="677173" y="3409801"/>
                      <a:pt x="678426" y="3406877"/>
                    </a:cubicBezTo>
                    <a:cubicBezTo>
                      <a:pt x="694516" y="3369335"/>
                      <a:pt x="716413" y="3351012"/>
                      <a:pt x="752168" y="3333135"/>
                    </a:cubicBezTo>
                    <a:cubicBezTo>
                      <a:pt x="766073" y="3326183"/>
                      <a:pt x="781665" y="3323303"/>
                      <a:pt x="796413" y="3318387"/>
                    </a:cubicBezTo>
                    <a:cubicBezTo>
                      <a:pt x="806245" y="3303639"/>
                      <a:pt x="814562" y="3287759"/>
                      <a:pt x="825910" y="3274142"/>
                    </a:cubicBezTo>
                    <a:cubicBezTo>
                      <a:pt x="839263" y="3258119"/>
                      <a:pt x="858586" y="3247251"/>
                      <a:pt x="870155" y="3229897"/>
                    </a:cubicBezTo>
                    <a:cubicBezTo>
                      <a:pt x="878778" y="3216962"/>
                      <a:pt x="877353" y="3199242"/>
                      <a:pt x="884903" y="3185652"/>
                    </a:cubicBezTo>
                    <a:cubicBezTo>
                      <a:pt x="902119" y="3154662"/>
                      <a:pt x="943897" y="3097161"/>
                      <a:pt x="943897" y="3097161"/>
                    </a:cubicBezTo>
                    <a:cubicBezTo>
                      <a:pt x="948813" y="3082413"/>
                      <a:pt x="951693" y="3066821"/>
                      <a:pt x="958645" y="3052916"/>
                    </a:cubicBezTo>
                    <a:cubicBezTo>
                      <a:pt x="979178" y="3011851"/>
                      <a:pt x="999771" y="2997042"/>
                      <a:pt x="1032387" y="2964426"/>
                    </a:cubicBezTo>
                    <a:cubicBezTo>
                      <a:pt x="1042219" y="2934929"/>
                      <a:pt x="1044637" y="2901806"/>
                      <a:pt x="1061884" y="2875935"/>
                    </a:cubicBezTo>
                    <a:cubicBezTo>
                      <a:pt x="1071716" y="2861187"/>
                      <a:pt x="1083453" y="2847544"/>
                      <a:pt x="1091380" y="2831690"/>
                    </a:cubicBezTo>
                    <a:cubicBezTo>
                      <a:pt x="1120665" y="2773120"/>
                      <a:pt x="1087323" y="2797541"/>
                      <a:pt x="1135626" y="2743200"/>
                    </a:cubicBezTo>
                    <a:cubicBezTo>
                      <a:pt x="1163340" y="2712022"/>
                      <a:pt x="1224116" y="2654710"/>
                      <a:pt x="1224116" y="2654710"/>
                    </a:cubicBezTo>
                    <a:cubicBezTo>
                      <a:pt x="1229032" y="2639961"/>
                      <a:pt x="1227871" y="2621457"/>
                      <a:pt x="1238864" y="2610464"/>
                    </a:cubicBezTo>
                    <a:cubicBezTo>
                      <a:pt x="1263931" y="2585397"/>
                      <a:pt x="1327355" y="2551471"/>
                      <a:pt x="1327355" y="2551471"/>
                    </a:cubicBezTo>
                    <a:cubicBezTo>
                      <a:pt x="1400591" y="2441614"/>
                      <a:pt x="1306462" y="2576544"/>
                      <a:pt x="1401097" y="2462981"/>
                    </a:cubicBezTo>
                    <a:cubicBezTo>
                      <a:pt x="1412445" y="2449364"/>
                      <a:pt x="1417253" y="2430407"/>
                      <a:pt x="1430593" y="2418735"/>
                    </a:cubicBezTo>
                    <a:cubicBezTo>
                      <a:pt x="1457272" y="2395390"/>
                      <a:pt x="1519084" y="2359742"/>
                      <a:pt x="1519084" y="2359742"/>
                    </a:cubicBezTo>
                    <a:cubicBezTo>
                      <a:pt x="1533866" y="2315396"/>
                      <a:pt x="1531561" y="2309374"/>
                      <a:pt x="1563329" y="2271252"/>
                    </a:cubicBezTo>
                    <a:cubicBezTo>
                      <a:pt x="1576682" y="2255229"/>
                      <a:pt x="1594769" y="2243470"/>
                      <a:pt x="1607574" y="2227006"/>
                    </a:cubicBezTo>
                    <a:cubicBezTo>
                      <a:pt x="1629339" y="2199023"/>
                      <a:pt x="1646903" y="2168013"/>
                      <a:pt x="1666568" y="2138516"/>
                    </a:cubicBezTo>
                    <a:lnTo>
                      <a:pt x="1725561" y="2050026"/>
                    </a:lnTo>
                    <a:lnTo>
                      <a:pt x="1755058" y="2005781"/>
                    </a:lnTo>
                    <a:cubicBezTo>
                      <a:pt x="1773604" y="1950142"/>
                      <a:pt x="1778085" y="1923760"/>
                      <a:pt x="1828800" y="1873045"/>
                    </a:cubicBezTo>
                    <a:cubicBezTo>
                      <a:pt x="1843548" y="1858297"/>
                      <a:pt x="1860240" y="1845264"/>
                      <a:pt x="1873045" y="1828800"/>
                    </a:cubicBezTo>
                    <a:cubicBezTo>
                      <a:pt x="1894810" y="1800817"/>
                      <a:pt x="1912375" y="1769807"/>
                      <a:pt x="1932039" y="1740310"/>
                    </a:cubicBezTo>
                    <a:cubicBezTo>
                      <a:pt x="1941871" y="1725562"/>
                      <a:pt x="1944719" y="1701669"/>
                      <a:pt x="1961535" y="1696064"/>
                    </a:cubicBezTo>
                    <a:lnTo>
                      <a:pt x="2050026" y="1666568"/>
                    </a:lnTo>
                    <a:cubicBezTo>
                      <a:pt x="2059858" y="1651820"/>
                      <a:pt x="2068175" y="1635940"/>
                      <a:pt x="2079522" y="1622323"/>
                    </a:cubicBezTo>
                    <a:cubicBezTo>
                      <a:pt x="2134987" y="1555764"/>
                      <a:pt x="2113315" y="1603742"/>
                      <a:pt x="2153264" y="1533832"/>
                    </a:cubicBezTo>
                    <a:cubicBezTo>
                      <a:pt x="2164172" y="1514743"/>
                      <a:pt x="2174100" y="1495047"/>
                      <a:pt x="2182761" y="1474839"/>
                    </a:cubicBezTo>
                    <a:cubicBezTo>
                      <a:pt x="2188885" y="1460550"/>
                      <a:pt x="2187798" y="1442733"/>
                      <a:pt x="2197510" y="1430594"/>
                    </a:cubicBezTo>
                    <a:cubicBezTo>
                      <a:pt x="2208583" y="1416753"/>
                      <a:pt x="2227007" y="1410929"/>
                      <a:pt x="2241755" y="1401097"/>
                    </a:cubicBezTo>
                    <a:cubicBezTo>
                      <a:pt x="2246671" y="1386349"/>
                      <a:pt x="2246959" y="1369123"/>
                      <a:pt x="2256503" y="1356852"/>
                    </a:cubicBezTo>
                    <a:cubicBezTo>
                      <a:pt x="2311225" y="1286494"/>
                      <a:pt x="2341528" y="1290039"/>
                      <a:pt x="2374490" y="1224116"/>
                    </a:cubicBezTo>
                    <a:cubicBezTo>
                      <a:pt x="2381443" y="1210211"/>
                      <a:pt x="2381689" y="1193461"/>
                      <a:pt x="2389239" y="1179871"/>
                    </a:cubicBezTo>
                    <a:cubicBezTo>
                      <a:pt x="2406455" y="1148882"/>
                      <a:pt x="2448232" y="1091381"/>
                      <a:pt x="2448232" y="1091381"/>
                    </a:cubicBezTo>
                    <a:cubicBezTo>
                      <a:pt x="2458064" y="1061884"/>
                      <a:pt x="2463824" y="1030700"/>
                      <a:pt x="2477729" y="1002890"/>
                    </a:cubicBezTo>
                    <a:cubicBezTo>
                      <a:pt x="2487561" y="983226"/>
                      <a:pt x="2499061" y="964310"/>
                      <a:pt x="2507226" y="943897"/>
                    </a:cubicBezTo>
                    <a:cubicBezTo>
                      <a:pt x="2518773" y="915028"/>
                      <a:pt x="2510851" y="872652"/>
                      <a:pt x="2536722" y="855406"/>
                    </a:cubicBezTo>
                    <a:cubicBezTo>
                      <a:pt x="2598323" y="814341"/>
                      <a:pt x="2568434" y="838444"/>
                      <a:pt x="2625213" y="781664"/>
                    </a:cubicBezTo>
                    <a:cubicBezTo>
                      <a:pt x="2678995" y="620314"/>
                      <a:pt x="2593222" y="864703"/>
                      <a:pt x="2669458" y="693174"/>
                    </a:cubicBezTo>
                    <a:cubicBezTo>
                      <a:pt x="2682086" y="664762"/>
                      <a:pt x="2681708" y="630554"/>
                      <a:pt x="2698955" y="604684"/>
                    </a:cubicBezTo>
                    <a:cubicBezTo>
                      <a:pt x="2708787" y="589936"/>
                      <a:pt x="2720524" y="576293"/>
                      <a:pt x="2728451" y="560439"/>
                    </a:cubicBezTo>
                    <a:cubicBezTo>
                      <a:pt x="2735403" y="546534"/>
                      <a:pt x="2734577" y="529129"/>
                      <a:pt x="2743200" y="516194"/>
                    </a:cubicBezTo>
                    <a:cubicBezTo>
                      <a:pt x="2754770" y="498839"/>
                      <a:pt x="2774640" y="488412"/>
                      <a:pt x="2787445" y="471948"/>
                    </a:cubicBezTo>
                    <a:cubicBezTo>
                      <a:pt x="2870275" y="365452"/>
                      <a:pt x="2806136" y="396892"/>
                      <a:pt x="2890684" y="368710"/>
                    </a:cubicBezTo>
                    <a:cubicBezTo>
                      <a:pt x="2905432" y="358878"/>
                      <a:pt x="2923856" y="353054"/>
                      <a:pt x="2934929" y="339213"/>
                    </a:cubicBezTo>
                    <a:cubicBezTo>
                      <a:pt x="2992135" y="267705"/>
                      <a:pt x="2897387" y="312399"/>
                      <a:pt x="2993922" y="280219"/>
                    </a:cubicBezTo>
                    <a:cubicBezTo>
                      <a:pt x="2998838" y="265471"/>
                      <a:pt x="2998959" y="248113"/>
                      <a:pt x="3008671" y="235974"/>
                    </a:cubicBezTo>
                    <a:cubicBezTo>
                      <a:pt x="3039020" y="198039"/>
                      <a:pt x="3084684" y="202222"/>
                      <a:pt x="3126658" y="191729"/>
                    </a:cubicBezTo>
                    <a:cubicBezTo>
                      <a:pt x="3141740" y="187959"/>
                      <a:pt x="3156155" y="181897"/>
                      <a:pt x="3170903" y="176981"/>
                    </a:cubicBezTo>
                    <a:cubicBezTo>
                      <a:pt x="3436372" y="0"/>
                      <a:pt x="2998840" y="299884"/>
                      <a:pt x="3244645" y="103239"/>
                    </a:cubicBezTo>
                    <a:cubicBezTo>
                      <a:pt x="3256784" y="93527"/>
                      <a:pt x="3304436" y="88490"/>
                      <a:pt x="3288890" y="88490"/>
                    </a:cubicBezTo>
                    <a:cubicBezTo>
                      <a:pt x="3151151" y="88490"/>
                      <a:pt x="3013587" y="98323"/>
                      <a:pt x="2875935" y="103239"/>
                    </a:cubicBezTo>
                    <a:cubicBezTo>
                      <a:pt x="2670370" y="144351"/>
                      <a:pt x="2997368" y="81676"/>
                      <a:pt x="2639961" y="132735"/>
                    </a:cubicBezTo>
                    <a:cubicBezTo>
                      <a:pt x="2552199" y="145273"/>
                      <a:pt x="2639095" y="147773"/>
                      <a:pt x="2551471" y="176981"/>
                    </a:cubicBezTo>
                    <a:cubicBezTo>
                      <a:pt x="2523102" y="186437"/>
                      <a:pt x="2492477" y="186813"/>
                      <a:pt x="2462980" y="191729"/>
                    </a:cubicBezTo>
                    <a:cubicBezTo>
                      <a:pt x="2448232" y="201561"/>
                      <a:pt x="2432352" y="209878"/>
                      <a:pt x="2418735" y="221226"/>
                    </a:cubicBezTo>
                    <a:cubicBezTo>
                      <a:pt x="2402712" y="234579"/>
                      <a:pt x="2391844" y="253902"/>
                      <a:pt x="2374490" y="265471"/>
                    </a:cubicBezTo>
                    <a:cubicBezTo>
                      <a:pt x="2361555" y="274094"/>
                      <a:pt x="2344993" y="275303"/>
                      <a:pt x="2330245" y="280219"/>
                    </a:cubicBezTo>
                    <a:cubicBezTo>
                      <a:pt x="2325329" y="294967"/>
                      <a:pt x="2326490" y="313471"/>
                      <a:pt x="2315497" y="324464"/>
                    </a:cubicBezTo>
                    <a:cubicBezTo>
                      <a:pt x="2304504" y="335457"/>
                      <a:pt x="2280287" y="326562"/>
                      <a:pt x="2271251" y="339213"/>
                    </a:cubicBezTo>
                    <a:cubicBezTo>
                      <a:pt x="2253179" y="364514"/>
                      <a:pt x="2259002" y="401833"/>
                      <a:pt x="2241755" y="427703"/>
                    </a:cubicBezTo>
                    <a:lnTo>
                      <a:pt x="2182761" y="516194"/>
                    </a:lnTo>
                    <a:cubicBezTo>
                      <a:pt x="2172929" y="530942"/>
                      <a:pt x="2168012" y="550607"/>
                      <a:pt x="2153264" y="560439"/>
                    </a:cubicBezTo>
                    <a:lnTo>
                      <a:pt x="2109019" y="589935"/>
                    </a:lnTo>
                    <a:cubicBezTo>
                      <a:pt x="2089355" y="619432"/>
                      <a:pt x="2079523" y="658762"/>
                      <a:pt x="2050026" y="678426"/>
                    </a:cubicBezTo>
                    <a:cubicBezTo>
                      <a:pt x="1988426" y="719492"/>
                      <a:pt x="2018314" y="695389"/>
                      <a:pt x="1961535" y="752168"/>
                    </a:cubicBezTo>
                    <a:cubicBezTo>
                      <a:pt x="1915440" y="936552"/>
                      <a:pt x="1974347" y="707328"/>
                      <a:pt x="1932039" y="855406"/>
                    </a:cubicBezTo>
                    <a:cubicBezTo>
                      <a:pt x="1926470" y="874896"/>
                      <a:pt x="1928534" y="897534"/>
                      <a:pt x="1917290" y="914400"/>
                    </a:cubicBezTo>
                    <a:cubicBezTo>
                      <a:pt x="1907458" y="929148"/>
                      <a:pt x="1887793" y="934065"/>
                      <a:pt x="1873045" y="943897"/>
                    </a:cubicBezTo>
                    <a:lnTo>
                      <a:pt x="1828800" y="1076632"/>
                    </a:lnTo>
                    <a:cubicBezTo>
                      <a:pt x="1823884" y="1091380"/>
                      <a:pt x="1822674" y="1107942"/>
                      <a:pt x="1814051" y="1120877"/>
                    </a:cubicBezTo>
                    <a:cubicBezTo>
                      <a:pt x="1804219" y="1135626"/>
                      <a:pt x="1792482" y="1149269"/>
                      <a:pt x="1784555" y="1165123"/>
                    </a:cubicBezTo>
                    <a:cubicBezTo>
                      <a:pt x="1777603" y="1179028"/>
                      <a:pt x="1779518" y="1197229"/>
                      <a:pt x="1769806" y="1209368"/>
                    </a:cubicBezTo>
                    <a:cubicBezTo>
                      <a:pt x="1758733" y="1223209"/>
                      <a:pt x="1740309" y="1229032"/>
                      <a:pt x="1725561" y="1238864"/>
                    </a:cubicBezTo>
                    <a:cubicBezTo>
                      <a:pt x="1641028" y="1365665"/>
                      <a:pt x="1753586" y="1216445"/>
                      <a:pt x="1651819" y="1297858"/>
                    </a:cubicBezTo>
                    <a:cubicBezTo>
                      <a:pt x="1637978" y="1308931"/>
                      <a:pt x="1634856" y="1329569"/>
                      <a:pt x="1622322" y="1342103"/>
                    </a:cubicBezTo>
                    <a:cubicBezTo>
                      <a:pt x="1609788" y="1354637"/>
                      <a:pt x="1591694" y="1360252"/>
                      <a:pt x="1578077" y="1371600"/>
                    </a:cubicBezTo>
                    <a:cubicBezTo>
                      <a:pt x="1562054" y="1384953"/>
                      <a:pt x="1550296" y="1403040"/>
                      <a:pt x="1533832" y="1415845"/>
                    </a:cubicBezTo>
                    <a:cubicBezTo>
                      <a:pt x="1505849" y="1437610"/>
                      <a:pt x="1474839" y="1455174"/>
                      <a:pt x="1445342" y="1474839"/>
                    </a:cubicBezTo>
                    <a:lnTo>
                      <a:pt x="1401097" y="1504335"/>
                    </a:lnTo>
                    <a:cubicBezTo>
                      <a:pt x="1391265" y="1519084"/>
                      <a:pt x="1384134" y="1536047"/>
                      <a:pt x="1371600" y="1548581"/>
                    </a:cubicBezTo>
                    <a:cubicBezTo>
                      <a:pt x="1350756" y="1569425"/>
                      <a:pt x="1291493" y="1596008"/>
                      <a:pt x="1268361" y="1607574"/>
                    </a:cubicBezTo>
                    <a:cubicBezTo>
                      <a:pt x="1183827" y="1734374"/>
                      <a:pt x="1296387" y="1585153"/>
                      <a:pt x="1194619" y="1666568"/>
                    </a:cubicBezTo>
                    <a:cubicBezTo>
                      <a:pt x="1099321" y="1742807"/>
                      <a:pt x="1232085" y="1688492"/>
                      <a:pt x="1120877" y="1725561"/>
                    </a:cubicBezTo>
                    <a:cubicBezTo>
                      <a:pt x="1106129" y="1735393"/>
                      <a:pt x="1092486" y="1747131"/>
                      <a:pt x="1076632" y="1755058"/>
                    </a:cubicBezTo>
                    <a:cubicBezTo>
                      <a:pt x="1062727" y="1762010"/>
                      <a:pt x="1043380" y="1758813"/>
                      <a:pt x="1032387" y="1769806"/>
                    </a:cubicBezTo>
                    <a:cubicBezTo>
                      <a:pt x="1007319" y="1794874"/>
                      <a:pt x="973393" y="1858297"/>
                      <a:pt x="973393" y="1858297"/>
                    </a:cubicBezTo>
                    <a:cubicBezTo>
                      <a:pt x="968477" y="1873045"/>
                      <a:pt x="965597" y="1888637"/>
                      <a:pt x="958645" y="1902542"/>
                    </a:cubicBezTo>
                    <a:cubicBezTo>
                      <a:pt x="938112" y="1943607"/>
                      <a:pt x="917519" y="1958416"/>
                      <a:pt x="884903" y="1991032"/>
                    </a:cubicBezTo>
                    <a:cubicBezTo>
                      <a:pt x="879987" y="2010697"/>
                      <a:pt x="879220" y="2031896"/>
                      <a:pt x="870155" y="2050026"/>
                    </a:cubicBezTo>
                    <a:cubicBezTo>
                      <a:pt x="854301" y="2081734"/>
                      <a:pt x="811161" y="2138516"/>
                      <a:pt x="811161" y="2138516"/>
                    </a:cubicBezTo>
                    <a:cubicBezTo>
                      <a:pt x="774092" y="2249724"/>
                      <a:pt x="828407" y="2116960"/>
                      <a:pt x="752168" y="2212258"/>
                    </a:cubicBezTo>
                    <a:cubicBezTo>
                      <a:pt x="742456" y="2224397"/>
                      <a:pt x="744372" y="2242598"/>
                      <a:pt x="737419" y="2256503"/>
                    </a:cubicBezTo>
                    <a:cubicBezTo>
                      <a:pt x="729492" y="2272357"/>
                      <a:pt x="717754" y="2286000"/>
                      <a:pt x="707922" y="2300748"/>
                    </a:cubicBezTo>
                    <a:cubicBezTo>
                      <a:pt x="703006" y="2315497"/>
                      <a:pt x="702886" y="2332854"/>
                      <a:pt x="693174" y="2344994"/>
                    </a:cubicBezTo>
                    <a:cubicBezTo>
                      <a:pt x="682101" y="2358835"/>
                      <a:pt x="661463" y="2361956"/>
                      <a:pt x="648929" y="2374490"/>
                    </a:cubicBezTo>
                    <a:cubicBezTo>
                      <a:pt x="636395" y="2387024"/>
                      <a:pt x="629264" y="2403987"/>
                      <a:pt x="619432" y="2418735"/>
                    </a:cubicBezTo>
                    <a:cubicBezTo>
                      <a:pt x="614516" y="2438400"/>
                      <a:pt x="611801" y="2458750"/>
                      <a:pt x="604684" y="2477729"/>
                    </a:cubicBezTo>
                    <a:cubicBezTo>
                      <a:pt x="582045" y="2538100"/>
                      <a:pt x="568421" y="2542175"/>
                      <a:pt x="530942" y="2595716"/>
                    </a:cubicBezTo>
                    <a:cubicBezTo>
                      <a:pt x="510612" y="2624758"/>
                      <a:pt x="491613" y="2654709"/>
                      <a:pt x="471948" y="2684206"/>
                    </a:cubicBezTo>
                    <a:cubicBezTo>
                      <a:pt x="462116" y="2698955"/>
                      <a:pt x="454985" y="2715918"/>
                      <a:pt x="442451" y="2728452"/>
                    </a:cubicBezTo>
                    <a:lnTo>
                      <a:pt x="398206" y="2772697"/>
                    </a:lnTo>
                    <a:cubicBezTo>
                      <a:pt x="363140" y="2877898"/>
                      <a:pt x="412862" y="2750715"/>
                      <a:pt x="339213" y="2861187"/>
                    </a:cubicBezTo>
                    <a:cubicBezTo>
                      <a:pt x="330589" y="2874122"/>
                      <a:pt x="332014" y="2891842"/>
                      <a:pt x="324464" y="2905432"/>
                    </a:cubicBezTo>
                    <a:cubicBezTo>
                      <a:pt x="307248" y="2936422"/>
                      <a:pt x="276682" y="2960291"/>
                      <a:pt x="265471" y="2993923"/>
                    </a:cubicBezTo>
                    <a:lnTo>
                      <a:pt x="221226" y="3126658"/>
                    </a:lnTo>
                    <a:cubicBezTo>
                      <a:pt x="195268" y="3204531"/>
                      <a:pt x="215096" y="3157976"/>
                      <a:pt x="147484" y="3259394"/>
                    </a:cubicBezTo>
                    <a:lnTo>
                      <a:pt x="117987" y="3303639"/>
                    </a:lnTo>
                    <a:lnTo>
                      <a:pt x="73742" y="3436374"/>
                    </a:lnTo>
                    <a:cubicBezTo>
                      <a:pt x="68826" y="3451122"/>
                      <a:pt x="65945" y="3466714"/>
                      <a:pt x="58993" y="3480619"/>
                    </a:cubicBezTo>
                    <a:cubicBezTo>
                      <a:pt x="49161" y="3500284"/>
                      <a:pt x="37662" y="3519200"/>
                      <a:pt x="29497" y="3539613"/>
                    </a:cubicBezTo>
                    <a:cubicBezTo>
                      <a:pt x="17950" y="3568481"/>
                      <a:pt x="0" y="3628103"/>
                      <a:pt x="0" y="3628103"/>
                    </a:cubicBezTo>
                    <a:lnTo>
                      <a:pt x="545690" y="3598606"/>
                    </a:lnTo>
                    <a:close/>
                  </a:path>
                </a:pathLst>
              </a:custGeom>
              <a:solidFill>
                <a:srgbClr val="0070C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8582196">
                <a:off x="1879253" y="4656585"/>
                <a:ext cx="3657601" cy="5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Blue Ridge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301165" y="1981200"/>
              <a:ext cx="2556611" cy="2181359"/>
              <a:chOff x="2858078" y="2846439"/>
              <a:chExt cx="4442374" cy="379033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2858078" y="2846439"/>
                <a:ext cx="4442374" cy="3790335"/>
              </a:xfrm>
              <a:custGeom>
                <a:avLst/>
                <a:gdLst>
                  <a:gd name="connsiteX0" fmla="*/ 4442374 w 4442374"/>
                  <a:gd name="connsiteY0" fmla="*/ 0 h 3790335"/>
                  <a:gd name="connsiteX1" fmla="*/ 4442374 w 4442374"/>
                  <a:gd name="connsiteY1" fmla="*/ 0 h 3790335"/>
                  <a:gd name="connsiteX2" fmla="*/ 4294890 w 4442374"/>
                  <a:gd name="connsiteY2" fmla="*/ 14748 h 3790335"/>
                  <a:gd name="connsiteX3" fmla="*/ 4235896 w 4442374"/>
                  <a:gd name="connsiteY3" fmla="*/ 29496 h 3790335"/>
                  <a:gd name="connsiteX4" fmla="*/ 3970425 w 4442374"/>
                  <a:gd name="connsiteY4" fmla="*/ 44245 h 3790335"/>
                  <a:gd name="connsiteX5" fmla="*/ 3852438 w 4442374"/>
                  <a:gd name="connsiteY5" fmla="*/ 73742 h 3790335"/>
                  <a:gd name="connsiteX6" fmla="*/ 3454232 w 4442374"/>
                  <a:gd name="connsiteY6" fmla="*/ 103238 h 3790335"/>
                  <a:gd name="connsiteX7" fmla="*/ 3041277 w 4442374"/>
                  <a:gd name="connsiteY7" fmla="*/ 132735 h 3790335"/>
                  <a:gd name="connsiteX8" fmla="*/ 2967535 w 4442374"/>
                  <a:gd name="connsiteY8" fmla="*/ 147484 h 3790335"/>
                  <a:gd name="connsiteX9" fmla="*/ 2879045 w 4442374"/>
                  <a:gd name="connsiteY9" fmla="*/ 176980 h 3790335"/>
                  <a:gd name="connsiteX10" fmla="*/ 2746309 w 4442374"/>
                  <a:gd name="connsiteY10" fmla="*/ 221226 h 3790335"/>
                  <a:gd name="connsiteX11" fmla="*/ 2657819 w 4442374"/>
                  <a:gd name="connsiteY11" fmla="*/ 280219 h 3790335"/>
                  <a:gd name="connsiteX12" fmla="*/ 2613574 w 4442374"/>
                  <a:gd name="connsiteY12" fmla="*/ 309716 h 3790335"/>
                  <a:gd name="connsiteX13" fmla="*/ 2569328 w 4442374"/>
                  <a:gd name="connsiteY13" fmla="*/ 324464 h 3790335"/>
                  <a:gd name="connsiteX14" fmla="*/ 2525083 w 4442374"/>
                  <a:gd name="connsiteY14" fmla="*/ 353961 h 3790335"/>
                  <a:gd name="connsiteX15" fmla="*/ 2407096 w 4442374"/>
                  <a:gd name="connsiteY15" fmla="*/ 383458 h 3790335"/>
                  <a:gd name="connsiteX16" fmla="*/ 2362851 w 4442374"/>
                  <a:gd name="connsiteY16" fmla="*/ 412955 h 3790335"/>
                  <a:gd name="connsiteX17" fmla="*/ 2333354 w 4442374"/>
                  <a:gd name="connsiteY17" fmla="*/ 471948 h 3790335"/>
                  <a:gd name="connsiteX18" fmla="*/ 2303857 w 4442374"/>
                  <a:gd name="connsiteY18" fmla="*/ 516193 h 3790335"/>
                  <a:gd name="connsiteX19" fmla="*/ 2289109 w 4442374"/>
                  <a:gd name="connsiteY19" fmla="*/ 560438 h 3790335"/>
                  <a:gd name="connsiteX20" fmla="*/ 2244864 w 4442374"/>
                  <a:gd name="connsiteY20" fmla="*/ 575187 h 3790335"/>
                  <a:gd name="connsiteX21" fmla="*/ 2171122 w 4442374"/>
                  <a:gd name="connsiteY21" fmla="*/ 707922 h 3790335"/>
                  <a:gd name="connsiteX22" fmla="*/ 2126877 w 4442374"/>
                  <a:gd name="connsiteY22" fmla="*/ 811161 h 3790335"/>
                  <a:gd name="connsiteX23" fmla="*/ 2082632 w 4442374"/>
                  <a:gd name="connsiteY23" fmla="*/ 825909 h 3790335"/>
                  <a:gd name="connsiteX24" fmla="*/ 2023638 w 4442374"/>
                  <a:gd name="connsiteY24" fmla="*/ 958645 h 3790335"/>
                  <a:gd name="connsiteX25" fmla="*/ 1994141 w 4442374"/>
                  <a:gd name="connsiteY25" fmla="*/ 1047135 h 3790335"/>
                  <a:gd name="connsiteX26" fmla="*/ 1949896 w 4442374"/>
                  <a:gd name="connsiteY26" fmla="*/ 1076632 h 3790335"/>
                  <a:gd name="connsiteX27" fmla="*/ 1890903 w 4442374"/>
                  <a:gd name="connsiteY27" fmla="*/ 1165122 h 3790335"/>
                  <a:gd name="connsiteX28" fmla="*/ 1876154 w 4442374"/>
                  <a:gd name="connsiteY28" fmla="*/ 1209367 h 3790335"/>
                  <a:gd name="connsiteX29" fmla="*/ 1831909 w 4442374"/>
                  <a:gd name="connsiteY29" fmla="*/ 1224116 h 3790335"/>
                  <a:gd name="connsiteX30" fmla="*/ 1787664 w 4442374"/>
                  <a:gd name="connsiteY30" fmla="*/ 1312606 h 3790335"/>
                  <a:gd name="connsiteX31" fmla="*/ 1743419 w 4442374"/>
                  <a:gd name="connsiteY31" fmla="*/ 1342103 h 3790335"/>
                  <a:gd name="connsiteX32" fmla="*/ 1669677 w 4442374"/>
                  <a:gd name="connsiteY32" fmla="*/ 1460090 h 3790335"/>
                  <a:gd name="connsiteX33" fmla="*/ 1625432 w 4442374"/>
                  <a:gd name="connsiteY33" fmla="*/ 1548580 h 3790335"/>
                  <a:gd name="connsiteX34" fmla="*/ 1610683 w 4442374"/>
                  <a:gd name="connsiteY34" fmla="*/ 1592826 h 3790335"/>
                  <a:gd name="connsiteX35" fmla="*/ 1566438 w 4442374"/>
                  <a:gd name="connsiteY35" fmla="*/ 1637071 h 3790335"/>
                  <a:gd name="connsiteX36" fmla="*/ 1536941 w 4442374"/>
                  <a:gd name="connsiteY36" fmla="*/ 1681316 h 3790335"/>
                  <a:gd name="connsiteX37" fmla="*/ 1492696 w 4442374"/>
                  <a:gd name="connsiteY37" fmla="*/ 1769806 h 3790335"/>
                  <a:gd name="connsiteX38" fmla="*/ 1448451 w 4442374"/>
                  <a:gd name="connsiteY38" fmla="*/ 1784555 h 3790335"/>
                  <a:gd name="connsiteX39" fmla="*/ 1404206 w 4442374"/>
                  <a:gd name="connsiteY39" fmla="*/ 1814051 h 3790335"/>
                  <a:gd name="connsiteX40" fmla="*/ 1374709 w 4442374"/>
                  <a:gd name="connsiteY40" fmla="*/ 1858296 h 3790335"/>
                  <a:gd name="connsiteX41" fmla="*/ 1300967 w 4442374"/>
                  <a:gd name="connsiteY41" fmla="*/ 1917290 h 3790335"/>
                  <a:gd name="connsiteX42" fmla="*/ 1256722 w 4442374"/>
                  <a:gd name="connsiteY42" fmla="*/ 2005780 h 3790335"/>
                  <a:gd name="connsiteX43" fmla="*/ 1212477 w 4442374"/>
                  <a:gd name="connsiteY43" fmla="*/ 2020529 h 3790335"/>
                  <a:gd name="connsiteX44" fmla="*/ 1138735 w 4442374"/>
                  <a:gd name="connsiteY44" fmla="*/ 2153264 h 3790335"/>
                  <a:gd name="connsiteX45" fmla="*/ 1109238 w 4442374"/>
                  <a:gd name="connsiteY45" fmla="*/ 2197509 h 3790335"/>
                  <a:gd name="connsiteX46" fmla="*/ 1079741 w 4442374"/>
                  <a:gd name="connsiteY46" fmla="*/ 2241755 h 3790335"/>
                  <a:gd name="connsiteX47" fmla="*/ 1035496 w 4442374"/>
                  <a:gd name="connsiteY47" fmla="*/ 2286000 h 3790335"/>
                  <a:gd name="connsiteX48" fmla="*/ 991251 w 4442374"/>
                  <a:gd name="connsiteY48" fmla="*/ 2315496 h 3790335"/>
                  <a:gd name="connsiteX49" fmla="*/ 932257 w 4442374"/>
                  <a:gd name="connsiteY49" fmla="*/ 2359742 h 3790335"/>
                  <a:gd name="connsiteX50" fmla="*/ 858516 w 4442374"/>
                  <a:gd name="connsiteY50" fmla="*/ 2433484 h 3790335"/>
                  <a:gd name="connsiteX51" fmla="*/ 829019 w 4442374"/>
                  <a:gd name="connsiteY51" fmla="*/ 2477729 h 3790335"/>
                  <a:gd name="connsiteX52" fmla="*/ 784774 w 4442374"/>
                  <a:gd name="connsiteY52" fmla="*/ 2521974 h 3790335"/>
                  <a:gd name="connsiteX53" fmla="*/ 725780 w 4442374"/>
                  <a:gd name="connsiteY53" fmla="*/ 2610464 h 3790335"/>
                  <a:gd name="connsiteX54" fmla="*/ 652038 w 4442374"/>
                  <a:gd name="connsiteY54" fmla="*/ 2743200 h 3790335"/>
                  <a:gd name="connsiteX55" fmla="*/ 622541 w 4442374"/>
                  <a:gd name="connsiteY55" fmla="*/ 2787445 h 3790335"/>
                  <a:gd name="connsiteX56" fmla="*/ 578296 w 4442374"/>
                  <a:gd name="connsiteY56" fmla="*/ 2831690 h 3790335"/>
                  <a:gd name="connsiteX57" fmla="*/ 504554 w 4442374"/>
                  <a:gd name="connsiteY57" fmla="*/ 2905432 h 3790335"/>
                  <a:gd name="connsiteX58" fmla="*/ 445561 w 4442374"/>
                  <a:gd name="connsiteY58" fmla="*/ 2993922 h 3790335"/>
                  <a:gd name="connsiteX59" fmla="*/ 386567 w 4442374"/>
                  <a:gd name="connsiteY59" fmla="*/ 3082413 h 3790335"/>
                  <a:gd name="connsiteX60" fmla="*/ 298077 w 4442374"/>
                  <a:gd name="connsiteY60" fmla="*/ 3215148 h 3790335"/>
                  <a:gd name="connsiteX61" fmla="*/ 268580 w 4442374"/>
                  <a:gd name="connsiteY61" fmla="*/ 3259393 h 3790335"/>
                  <a:gd name="connsiteX62" fmla="*/ 224335 w 4442374"/>
                  <a:gd name="connsiteY62" fmla="*/ 3303638 h 3790335"/>
                  <a:gd name="connsiteX63" fmla="*/ 165341 w 4442374"/>
                  <a:gd name="connsiteY63" fmla="*/ 3392129 h 3790335"/>
                  <a:gd name="connsiteX64" fmla="*/ 135845 w 4442374"/>
                  <a:gd name="connsiteY64" fmla="*/ 3480619 h 3790335"/>
                  <a:gd name="connsiteX65" fmla="*/ 76851 w 4442374"/>
                  <a:gd name="connsiteY65" fmla="*/ 3583858 h 3790335"/>
                  <a:gd name="connsiteX66" fmla="*/ 17857 w 4442374"/>
                  <a:gd name="connsiteY66" fmla="*/ 3716593 h 3790335"/>
                  <a:gd name="connsiteX67" fmla="*/ 3109 w 4442374"/>
                  <a:gd name="connsiteY67" fmla="*/ 3790335 h 3790335"/>
                  <a:gd name="connsiteX68" fmla="*/ 829019 w 4442374"/>
                  <a:gd name="connsiteY68" fmla="*/ 3790335 h 3790335"/>
                  <a:gd name="connsiteX69" fmla="*/ 888012 w 4442374"/>
                  <a:gd name="connsiteY69" fmla="*/ 3672348 h 3790335"/>
                  <a:gd name="connsiteX70" fmla="*/ 947006 w 4442374"/>
                  <a:gd name="connsiteY70" fmla="*/ 3583858 h 3790335"/>
                  <a:gd name="connsiteX71" fmla="*/ 961754 w 4442374"/>
                  <a:gd name="connsiteY71" fmla="*/ 3539613 h 3790335"/>
                  <a:gd name="connsiteX72" fmla="*/ 1005999 w 4442374"/>
                  <a:gd name="connsiteY72" fmla="*/ 3554361 h 3790335"/>
                  <a:gd name="connsiteX73" fmla="*/ 1035496 w 4442374"/>
                  <a:gd name="connsiteY73" fmla="*/ 3465871 h 3790335"/>
                  <a:gd name="connsiteX74" fmla="*/ 1109238 w 4442374"/>
                  <a:gd name="connsiteY74" fmla="*/ 3377380 h 3790335"/>
                  <a:gd name="connsiteX75" fmla="*/ 1138735 w 4442374"/>
                  <a:gd name="connsiteY75" fmla="*/ 3333135 h 3790335"/>
                  <a:gd name="connsiteX76" fmla="*/ 1168232 w 4442374"/>
                  <a:gd name="connsiteY76" fmla="*/ 3244645 h 3790335"/>
                  <a:gd name="connsiteX77" fmla="*/ 1227225 w 4442374"/>
                  <a:gd name="connsiteY77" fmla="*/ 3156155 h 3790335"/>
                  <a:gd name="connsiteX78" fmla="*/ 1286219 w 4442374"/>
                  <a:gd name="connsiteY78" fmla="*/ 3082413 h 3790335"/>
                  <a:gd name="connsiteX79" fmla="*/ 1315716 w 4442374"/>
                  <a:gd name="connsiteY79" fmla="*/ 3038167 h 3790335"/>
                  <a:gd name="connsiteX80" fmla="*/ 1359961 w 4442374"/>
                  <a:gd name="connsiteY80" fmla="*/ 2979174 h 3790335"/>
                  <a:gd name="connsiteX81" fmla="*/ 1374709 w 4442374"/>
                  <a:gd name="connsiteY81" fmla="*/ 2934929 h 3790335"/>
                  <a:gd name="connsiteX82" fmla="*/ 1433703 w 4442374"/>
                  <a:gd name="connsiteY82" fmla="*/ 2846438 h 3790335"/>
                  <a:gd name="connsiteX83" fmla="*/ 1492696 w 4442374"/>
                  <a:gd name="connsiteY83" fmla="*/ 2757948 h 3790335"/>
                  <a:gd name="connsiteX84" fmla="*/ 1522193 w 4442374"/>
                  <a:gd name="connsiteY84" fmla="*/ 2713703 h 3790335"/>
                  <a:gd name="connsiteX85" fmla="*/ 1566438 w 4442374"/>
                  <a:gd name="connsiteY85" fmla="*/ 2654709 h 3790335"/>
                  <a:gd name="connsiteX86" fmla="*/ 1625432 w 4442374"/>
                  <a:gd name="connsiteY86" fmla="*/ 2566219 h 3790335"/>
                  <a:gd name="connsiteX87" fmla="*/ 1713922 w 4442374"/>
                  <a:gd name="connsiteY87" fmla="*/ 2477729 h 3790335"/>
                  <a:gd name="connsiteX88" fmla="*/ 1743419 w 4442374"/>
                  <a:gd name="connsiteY88" fmla="*/ 2433484 h 3790335"/>
                  <a:gd name="connsiteX89" fmla="*/ 1831909 w 4442374"/>
                  <a:gd name="connsiteY89" fmla="*/ 2344993 h 3790335"/>
                  <a:gd name="connsiteX90" fmla="*/ 1905651 w 4442374"/>
                  <a:gd name="connsiteY90" fmla="*/ 2286000 h 3790335"/>
                  <a:gd name="connsiteX91" fmla="*/ 1979393 w 4442374"/>
                  <a:gd name="connsiteY91" fmla="*/ 2227006 h 3790335"/>
                  <a:gd name="connsiteX92" fmla="*/ 2023638 w 4442374"/>
                  <a:gd name="connsiteY92" fmla="*/ 2182761 h 3790335"/>
                  <a:gd name="connsiteX93" fmla="*/ 2067883 w 4442374"/>
                  <a:gd name="connsiteY93" fmla="*/ 2153264 h 3790335"/>
                  <a:gd name="connsiteX94" fmla="*/ 2112128 w 4442374"/>
                  <a:gd name="connsiteY94" fmla="*/ 2064774 h 3790335"/>
                  <a:gd name="connsiteX95" fmla="*/ 2200619 w 4442374"/>
                  <a:gd name="connsiteY95" fmla="*/ 2005780 h 3790335"/>
                  <a:gd name="connsiteX96" fmla="*/ 2259612 w 4442374"/>
                  <a:gd name="connsiteY96" fmla="*/ 1917290 h 3790335"/>
                  <a:gd name="connsiteX97" fmla="*/ 2289109 w 4442374"/>
                  <a:gd name="connsiteY97" fmla="*/ 1873045 h 3790335"/>
                  <a:gd name="connsiteX98" fmla="*/ 2333354 w 4442374"/>
                  <a:gd name="connsiteY98" fmla="*/ 1843548 h 3790335"/>
                  <a:gd name="connsiteX99" fmla="*/ 2436593 w 4442374"/>
                  <a:gd name="connsiteY99" fmla="*/ 1725561 h 3790335"/>
                  <a:gd name="connsiteX100" fmla="*/ 2495587 w 4442374"/>
                  <a:gd name="connsiteY100" fmla="*/ 1651819 h 3790335"/>
                  <a:gd name="connsiteX101" fmla="*/ 2569328 w 4442374"/>
                  <a:gd name="connsiteY101" fmla="*/ 1578077 h 3790335"/>
                  <a:gd name="connsiteX102" fmla="*/ 2628322 w 4442374"/>
                  <a:gd name="connsiteY102" fmla="*/ 1504335 h 3790335"/>
                  <a:gd name="connsiteX103" fmla="*/ 2643070 w 4442374"/>
                  <a:gd name="connsiteY103" fmla="*/ 1460090 h 3790335"/>
                  <a:gd name="connsiteX104" fmla="*/ 2687316 w 4442374"/>
                  <a:gd name="connsiteY104" fmla="*/ 1415845 h 3790335"/>
                  <a:gd name="connsiteX105" fmla="*/ 2716812 w 4442374"/>
                  <a:gd name="connsiteY105" fmla="*/ 1371600 h 3790335"/>
                  <a:gd name="connsiteX106" fmla="*/ 2761057 w 4442374"/>
                  <a:gd name="connsiteY106" fmla="*/ 1327355 h 3790335"/>
                  <a:gd name="connsiteX107" fmla="*/ 2790554 w 4442374"/>
                  <a:gd name="connsiteY107" fmla="*/ 1283109 h 3790335"/>
                  <a:gd name="connsiteX108" fmla="*/ 2834799 w 4442374"/>
                  <a:gd name="connsiteY108" fmla="*/ 1253613 h 3790335"/>
                  <a:gd name="connsiteX109" fmla="*/ 2893793 w 4442374"/>
                  <a:gd name="connsiteY109" fmla="*/ 1179871 h 3790335"/>
                  <a:gd name="connsiteX110" fmla="*/ 2967535 w 4442374"/>
                  <a:gd name="connsiteY110" fmla="*/ 1120877 h 3790335"/>
                  <a:gd name="connsiteX111" fmla="*/ 2997032 w 4442374"/>
                  <a:gd name="connsiteY111" fmla="*/ 1076632 h 3790335"/>
                  <a:gd name="connsiteX112" fmla="*/ 3085522 w 4442374"/>
                  <a:gd name="connsiteY112" fmla="*/ 1047135 h 3790335"/>
                  <a:gd name="connsiteX113" fmla="*/ 3174012 w 4442374"/>
                  <a:gd name="connsiteY113" fmla="*/ 1002890 h 3790335"/>
                  <a:gd name="connsiteX114" fmla="*/ 3262503 w 4442374"/>
                  <a:gd name="connsiteY114" fmla="*/ 943896 h 3790335"/>
                  <a:gd name="connsiteX115" fmla="*/ 3306748 w 4442374"/>
                  <a:gd name="connsiteY115" fmla="*/ 914400 h 3790335"/>
                  <a:gd name="connsiteX116" fmla="*/ 3395238 w 4442374"/>
                  <a:gd name="connsiteY116" fmla="*/ 884903 h 3790335"/>
                  <a:gd name="connsiteX117" fmla="*/ 3513225 w 4442374"/>
                  <a:gd name="connsiteY117" fmla="*/ 855406 h 3790335"/>
                  <a:gd name="connsiteX118" fmla="*/ 3631212 w 4442374"/>
                  <a:gd name="connsiteY118" fmla="*/ 796413 h 3790335"/>
                  <a:gd name="connsiteX119" fmla="*/ 3704954 w 4442374"/>
                  <a:gd name="connsiteY119" fmla="*/ 781664 h 3790335"/>
                  <a:gd name="connsiteX120" fmla="*/ 3749199 w 4442374"/>
                  <a:gd name="connsiteY120" fmla="*/ 766916 h 3790335"/>
                  <a:gd name="connsiteX121" fmla="*/ 3808193 w 4442374"/>
                  <a:gd name="connsiteY121" fmla="*/ 752167 h 3790335"/>
                  <a:gd name="connsiteX122" fmla="*/ 3896683 w 4442374"/>
                  <a:gd name="connsiteY122" fmla="*/ 722671 h 3790335"/>
                  <a:gd name="connsiteX123" fmla="*/ 3985174 w 4442374"/>
                  <a:gd name="connsiteY123" fmla="*/ 693174 h 3790335"/>
                  <a:gd name="connsiteX124" fmla="*/ 4088412 w 4442374"/>
                  <a:gd name="connsiteY124" fmla="*/ 663677 h 3790335"/>
                  <a:gd name="connsiteX125" fmla="*/ 4324387 w 4442374"/>
                  <a:gd name="connsiteY125" fmla="*/ 634180 h 3790335"/>
                  <a:gd name="connsiteX126" fmla="*/ 4442374 w 4442374"/>
                  <a:gd name="connsiteY126" fmla="*/ 648929 h 3790335"/>
                  <a:gd name="connsiteX127" fmla="*/ 4442374 w 4442374"/>
                  <a:gd name="connsiteY127" fmla="*/ 0 h 379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442374" h="3790335">
                    <a:moveTo>
                      <a:pt x="4442374" y="0"/>
                    </a:moveTo>
                    <a:lnTo>
                      <a:pt x="4442374" y="0"/>
                    </a:lnTo>
                    <a:cubicBezTo>
                      <a:pt x="4393213" y="4916"/>
                      <a:pt x="4343800" y="7761"/>
                      <a:pt x="4294890" y="14748"/>
                    </a:cubicBezTo>
                    <a:cubicBezTo>
                      <a:pt x="4274824" y="17615"/>
                      <a:pt x="4256083" y="27661"/>
                      <a:pt x="4235896" y="29496"/>
                    </a:cubicBezTo>
                    <a:cubicBezTo>
                      <a:pt x="4147633" y="37520"/>
                      <a:pt x="4058915" y="39329"/>
                      <a:pt x="3970425" y="44245"/>
                    </a:cubicBezTo>
                    <a:cubicBezTo>
                      <a:pt x="3926875" y="58761"/>
                      <a:pt x="3901956" y="69100"/>
                      <a:pt x="3852438" y="73742"/>
                    </a:cubicBezTo>
                    <a:cubicBezTo>
                      <a:pt x="3719920" y="86166"/>
                      <a:pt x="3454232" y="103238"/>
                      <a:pt x="3454232" y="103238"/>
                    </a:cubicBezTo>
                    <a:cubicBezTo>
                      <a:pt x="3228697" y="140828"/>
                      <a:pt x="3505137" y="98375"/>
                      <a:pt x="3041277" y="132735"/>
                    </a:cubicBezTo>
                    <a:cubicBezTo>
                      <a:pt x="3016278" y="134587"/>
                      <a:pt x="2991719" y="140888"/>
                      <a:pt x="2967535" y="147484"/>
                    </a:cubicBezTo>
                    <a:cubicBezTo>
                      <a:pt x="2937538" y="155665"/>
                      <a:pt x="2879045" y="176980"/>
                      <a:pt x="2879045" y="176980"/>
                    </a:cubicBezTo>
                    <a:cubicBezTo>
                      <a:pt x="2747099" y="264943"/>
                      <a:pt x="2958259" y="132913"/>
                      <a:pt x="2746309" y="221226"/>
                    </a:cubicBezTo>
                    <a:cubicBezTo>
                      <a:pt x="2713585" y="234861"/>
                      <a:pt x="2687316" y="260555"/>
                      <a:pt x="2657819" y="280219"/>
                    </a:cubicBezTo>
                    <a:cubicBezTo>
                      <a:pt x="2643071" y="290051"/>
                      <a:pt x="2630390" y="304111"/>
                      <a:pt x="2613574" y="309716"/>
                    </a:cubicBezTo>
                    <a:lnTo>
                      <a:pt x="2569328" y="324464"/>
                    </a:lnTo>
                    <a:cubicBezTo>
                      <a:pt x="2554580" y="334296"/>
                      <a:pt x="2541680" y="347737"/>
                      <a:pt x="2525083" y="353961"/>
                    </a:cubicBezTo>
                    <a:cubicBezTo>
                      <a:pt x="2457759" y="379208"/>
                      <a:pt x="2461688" y="356161"/>
                      <a:pt x="2407096" y="383458"/>
                    </a:cubicBezTo>
                    <a:cubicBezTo>
                      <a:pt x="2391242" y="391385"/>
                      <a:pt x="2377599" y="403123"/>
                      <a:pt x="2362851" y="412955"/>
                    </a:cubicBezTo>
                    <a:cubicBezTo>
                      <a:pt x="2353019" y="432619"/>
                      <a:pt x="2344262" y="452859"/>
                      <a:pt x="2333354" y="471948"/>
                    </a:cubicBezTo>
                    <a:cubicBezTo>
                      <a:pt x="2324560" y="487338"/>
                      <a:pt x="2311784" y="500339"/>
                      <a:pt x="2303857" y="516193"/>
                    </a:cubicBezTo>
                    <a:cubicBezTo>
                      <a:pt x="2296905" y="530098"/>
                      <a:pt x="2300102" y="549445"/>
                      <a:pt x="2289109" y="560438"/>
                    </a:cubicBezTo>
                    <a:cubicBezTo>
                      <a:pt x="2278116" y="571431"/>
                      <a:pt x="2259612" y="570271"/>
                      <a:pt x="2244864" y="575187"/>
                    </a:cubicBezTo>
                    <a:cubicBezTo>
                      <a:pt x="2208771" y="683464"/>
                      <a:pt x="2237353" y="641691"/>
                      <a:pt x="2171122" y="707922"/>
                    </a:cubicBezTo>
                    <a:cubicBezTo>
                      <a:pt x="2162266" y="743348"/>
                      <a:pt x="2158706" y="785698"/>
                      <a:pt x="2126877" y="811161"/>
                    </a:cubicBezTo>
                    <a:cubicBezTo>
                      <a:pt x="2114738" y="820872"/>
                      <a:pt x="2097380" y="820993"/>
                      <a:pt x="2082632" y="825909"/>
                    </a:cubicBezTo>
                    <a:cubicBezTo>
                      <a:pt x="2035889" y="896025"/>
                      <a:pt x="2058740" y="853340"/>
                      <a:pt x="2023638" y="958645"/>
                    </a:cubicBezTo>
                    <a:cubicBezTo>
                      <a:pt x="2023637" y="958647"/>
                      <a:pt x="1994143" y="1047134"/>
                      <a:pt x="1994141" y="1047135"/>
                    </a:cubicBezTo>
                    <a:lnTo>
                      <a:pt x="1949896" y="1076632"/>
                    </a:lnTo>
                    <a:cubicBezTo>
                      <a:pt x="1930232" y="1106129"/>
                      <a:pt x="1902114" y="1131491"/>
                      <a:pt x="1890903" y="1165122"/>
                    </a:cubicBezTo>
                    <a:cubicBezTo>
                      <a:pt x="1885987" y="1179870"/>
                      <a:pt x="1887147" y="1198374"/>
                      <a:pt x="1876154" y="1209367"/>
                    </a:cubicBezTo>
                    <a:cubicBezTo>
                      <a:pt x="1865161" y="1220360"/>
                      <a:pt x="1846657" y="1219200"/>
                      <a:pt x="1831909" y="1224116"/>
                    </a:cubicBezTo>
                    <a:cubicBezTo>
                      <a:pt x="1819914" y="1260103"/>
                      <a:pt x="1816255" y="1284015"/>
                      <a:pt x="1787664" y="1312606"/>
                    </a:cubicBezTo>
                    <a:cubicBezTo>
                      <a:pt x="1775130" y="1325140"/>
                      <a:pt x="1758167" y="1332271"/>
                      <a:pt x="1743419" y="1342103"/>
                    </a:cubicBezTo>
                    <a:cubicBezTo>
                      <a:pt x="1708317" y="1447409"/>
                      <a:pt x="1739792" y="1413346"/>
                      <a:pt x="1669677" y="1460090"/>
                    </a:cubicBezTo>
                    <a:cubicBezTo>
                      <a:pt x="1632604" y="1571305"/>
                      <a:pt x="1682614" y="1434216"/>
                      <a:pt x="1625432" y="1548580"/>
                    </a:cubicBezTo>
                    <a:cubicBezTo>
                      <a:pt x="1618479" y="1562485"/>
                      <a:pt x="1619307" y="1579891"/>
                      <a:pt x="1610683" y="1592826"/>
                    </a:cubicBezTo>
                    <a:cubicBezTo>
                      <a:pt x="1599113" y="1610180"/>
                      <a:pt x="1579791" y="1621048"/>
                      <a:pt x="1566438" y="1637071"/>
                    </a:cubicBezTo>
                    <a:cubicBezTo>
                      <a:pt x="1555090" y="1650688"/>
                      <a:pt x="1546773" y="1666568"/>
                      <a:pt x="1536941" y="1681316"/>
                    </a:cubicBezTo>
                    <a:cubicBezTo>
                      <a:pt x="1527225" y="1710464"/>
                      <a:pt x="1518688" y="1749012"/>
                      <a:pt x="1492696" y="1769806"/>
                    </a:cubicBezTo>
                    <a:cubicBezTo>
                      <a:pt x="1480557" y="1779518"/>
                      <a:pt x="1462356" y="1777603"/>
                      <a:pt x="1448451" y="1784555"/>
                    </a:cubicBezTo>
                    <a:cubicBezTo>
                      <a:pt x="1432597" y="1792482"/>
                      <a:pt x="1418954" y="1804219"/>
                      <a:pt x="1404206" y="1814051"/>
                    </a:cubicBezTo>
                    <a:cubicBezTo>
                      <a:pt x="1394374" y="1828799"/>
                      <a:pt x="1388550" y="1847223"/>
                      <a:pt x="1374709" y="1858296"/>
                    </a:cubicBezTo>
                    <a:cubicBezTo>
                      <a:pt x="1272941" y="1939711"/>
                      <a:pt x="1385501" y="1790490"/>
                      <a:pt x="1300967" y="1917290"/>
                    </a:cubicBezTo>
                    <a:cubicBezTo>
                      <a:pt x="1291251" y="1946438"/>
                      <a:pt x="1282714" y="1984986"/>
                      <a:pt x="1256722" y="2005780"/>
                    </a:cubicBezTo>
                    <a:cubicBezTo>
                      <a:pt x="1244583" y="2015492"/>
                      <a:pt x="1227225" y="2015613"/>
                      <a:pt x="1212477" y="2020529"/>
                    </a:cubicBezTo>
                    <a:cubicBezTo>
                      <a:pt x="1186517" y="2098405"/>
                      <a:pt x="1206351" y="2051840"/>
                      <a:pt x="1138735" y="2153264"/>
                    </a:cubicBezTo>
                    <a:lnTo>
                      <a:pt x="1109238" y="2197509"/>
                    </a:lnTo>
                    <a:cubicBezTo>
                      <a:pt x="1099406" y="2212258"/>
                      <a:pt x="1092275" y="2229221"/>
                      <a:pt x="1079741" y="2241755"/>
                    </a:cubicBezTo>
                    <a:cubicBezTo>
                      <a:pt x="1064993" y="2256503"/>
                      <a:pt x="1051519" y="2272648"/>
                      <a:pt x="1035496" y="2286000"/>
                    </a:cubicBezTo>
                    <a:cubicBezTo>
                      <a:pt x="1021879" y="2297347"/>
                      <a:pt x="1005675" y="2305193"/>
                      <a:pt x="991251" y="2315496"/>
                    </a:cubicBezTo>
                    <a:cubicBezTo>
                      <a:pt x="971249" y="2329783"/>
                      <a:pt x="951922" y="2344993"/>
                      <a:pt x="932257" y="2359742"/>
                    </a:cubicBezTo>
                    <a:cubicBezTo>
                      <a:pt x="853604" y="2477724"/>
                      <a:pt x="956834" y="2335166"/>
                      <a:pt x="858516" y="2433484"/>
                    </a:cubicBezTo>
                    <a:cubicBezTo>
                      <a:pt x="845982" y="2446018"/>
                      <a:pt x="840367" y="2464112"/>
                      <a:pt x="829019" y="2477729"/>
                    </a:cubicBezTo>
                    <a:cubicBezTo>
                      <a:pt x="815666" y="2493752"/>
                      <a:pt x="797579" y="2505510"/>
                      <a:pt x="784774" y="2521974"/>
                    </a:cubicBezTo>
                    <a:cubicBezTo>
                      <a:pt x="763009" y="2549957"/>
                      <a:pt x="725780" y="2610464"/>
                      <a:pt x="725780" y="2610464"/>
                    </a:cubicBezTo>
                    <a:cubicBezTo>
                      <a:pt x="699822" y="2688340"/>
                      <a:pt x="719655" y="2641775"/>
                      <a:pt x="652038" y="2743200"/>
                    </a:cubicBezTo>
                    <a:cubicBezTo>
                      <a:pt x="642206" y="2757948"/>
                      <a:pt x="635075" y="2774911"/>
                      <a:pt x="622541" y="2787445"/>
                    </a:cubicBezTo>
                    <a:cubicBezTo>
                      <a:pt x="607793" y="2802193"/>
                      <a:pt x="591649" y="2815667"/>
                      <a:pt x="578296" y="2831690"/>
                    </a:cubicBezTo>
                    <a:cubicBezTo>
                      <a:pt x="516844" y="2905432"/>
                      <a:pt x="585670" y="2851354"/>
                      <a:pt x="504554" y="2905432"/>
                    </a:cubicBezTo>
                    <a:cubicBezTo>
                      <a:pt x="476349" y="2990050"/>
                      <a:pt x="510005" y="2911066"/>
                      <a:pt x="445561" y="2993922"/>
                    </a:cubicBezTo>
                    <a:cubicBezTo>
                      <a:pt x="423796" y="3021905"/>
                      <a:pt x="406232" y="3052916"/>
                      <a:pt x="386567" y="3082413"/>
                    </a:cubicBezTo>
                    <a:lnTo>
                      <a:pt x="298077" y="3215148"/>
                    </a:lnTo>
                    <a:cubicBezTo>
                      <a:pt x="288245" y="3229896"/>
                      <a:pt x="281114" y="3246859"/>
                      <a:pt x="268580" y="3259393"/>
                    </a:cubicBezTo>
                    <a:lnTo>
                      <a:pt x="224335" y="3303638"/>
                    </a:lnTo>
                    <a:cubicBezTo>
                      <a:pt x="175546" y="3450013"/>
                      <a:pt x="257402" y="3226419"/>
                      <a:pt x="165341" y="3392129"/>
                    </a:cubicBezTo>
                    <a:cubicBezTo>
                      <a:pt x="150241" y="3419308"/>
                      <a:pt x="149750" y="3452809"/>
                      <a:pt x="135845" y="3480619"/>
                    </a:cubicBezTo>
                    <a:cubicBezTo>
                      <a:pt x="98421" y="3555467"/>
                      <a:pt x="118544" y="3521320"/>
                      <a:pt x="76851" y="3583858"/>
                    </a:cubicBezTo>
                    <a:cubicBezTo>
                      <a:pt x="41749" y="3689164"/>
                      <a:pt x="64601" y="3646478"/>
                      <a:pt x="17857" y="3716593"/>
                    </a:cubicBezTo>
                    <a:cubicBezTo>
                      <a:pt x="0" y="3770166"/>
                      <a:pt x="3109" y="3745292"/>
                      <a:pt x="3109" y="3790335"/>
                    </a:cubicBezTo>
                    <a:lnTo>
                      <a:pt x="829019" y="3790335"/>
                    </a:lnTo>
                    <a:cubicBezTo>
                      <a:pt x="848683" y="3751006"/>
                      <a:pt x="866196" y="3710526"/>
                      <a:pt x="888012" y="3672348"/>
                    </a:cubicBezTo>
                    <a:cubicBezTo>
                      <a:pt x="905600" y="3641568"/>
                      <a:pt x="947006" y="3583858"/>
                      <a:pt x="947006" y="3583858"/>
                    </a:cubicBezTo>
                    <a:cubicBezTo>
                      <a:pt x="951922" y="3569110"/>
                      <a:pt x="947849" y="3546566"/>
                      <a:pt x="961754" y="3539613"/>
                    </a:cubicBezTo>
                    <a:cubicBezTo>
                      <a:pt x="975659" y="3532660"/>
                      <a:pt x="995006" y="3565354"/>
                      <a:pt x="1005999" y="3554361"/>
                    </a:cubicBezTo>
                    <a:cubicBezTo>
                      <a:pt x="1027985" y="3532375"/>
                      <a:pt x="1018249" y="3491741"/>
                      <a:pt x="1035496" y="3465871"/>
                    </a:cubicBezTo>
                    <a:cubicBezTo>
                      <a:pt x="1108731" y="3356019"/>
                      <a:pt x="1014607" y="3490938"/>
                      <a:pt x="1109238" y="3377380"/>
                    </a:cubicBezTo>
                    <a:cubicBezTo>
                      <a:pt x="1120585" y="3363763"/>
                      <a:pt x="1128903" y="3347883"/>
                      <a:pt x="1138735" y="3333135"/>
                    </a:cubicBezTo>
                    <a:cubicBezTo>
                      <a:pt x="1148567" y="3303638"/>
                      <a:pt x="1150985" y="3270515"/>
                      <a:pt x="1168232" y="3244645"/>
                    </a:cubicBezTo>
                    <a:cubicBezTo>
                      <a:pt x="1187896" y="3215148"/>
                      <a:pt x="1216014" y="3189786"/>
                      <a:pt x="1227225" y="3156155"/>
                    </a:cubicBezTo>
                    <a:cubicBezTo>
                      <a:pt x="1247579" y="3095093"/>
                      <a:pt x="1229038" y="3120533"/>
                      <a:pt x="1286219" y="3082413"/>
                    </a:cubicBezTo>
                    <a:cubicBezTo>
                      <a:pt x="1296051" y="3067664"/>
                      <a:pt x="1305413" y="3052591"/>
                      <a:pt x="1315716" y="3038167"/>
                    </a:cubicBezTo>
                    <a:cubicBezTo>
                      <a:pt x="1330003" y="3018165"/>
                      <a:pt x="1347766" y="3000516"/>
                      <a:pt x="1359961" y="2979174"/>
                    </a:cubicBezTo>
                    <a:cubicBezTo>
                      <a:pt x="1367674" y="2965676"/>
                      <a:pt x="1367159" y="2948519"/>
                      <a:pt x="1374709" y="2934929"/>
                    </a:cubicBezTo>
                    <a:cubicBezTo>
                      <a:pt x="1391925" y="2903939"/>
                      <a:pt x="1414038" y="2875935"/>
                      <a:pt x="1433703" y="2846438"/>
                    </a:cubicBezTo>
                    <a:lnTo>
                      <a:pt x="1492696" y="2757948"/>
                    </a:lnTo>
                    <a:cubicBezTo>
                      <a:pt x="1502528" y="2743200"/>
                      <a:pt x="1511558" y="2727883"/>
                      <a:pt x="1522193" y="2713703"/>
                    </a:cubicBezTo>
                    <a:cubicBezTo>
                      <a:pt x="1536941" y="2694038"/>
                      <a:pt x="1552342" y="2674846"/>
                      <a:pt x="1566438" y="2654709"/>
                    </a:cubicBezTo>
                    <a:cubicBezTo>
                      <a:pt x="1586768" y="2625667"/>
                      <a:pt x="1600365" y="2591286"/>
                      <a:pt x="1625432" y="2566219"/>
                    </a:cubicBezTo>
                    <a:cubicBezTo>
                      <a:pt x="1654929" y="2536722"/>
                      <a:pt x="1690783" y="2512438"/>
                      <a:pt x="1713922" y="2477729"/>
                    </a:cubicBezTo>
                    <a:cubicBezTo>
                      <a:pt x="1723754" y="2462981"/>
                      <a:pt x="1731643" y="2446732"/>
                      <a:pt x="1743419" y="2433484"/>
                    </a:cubicBezTo>
                    <a:cubicBezTo>
                      <a:pt x="1771133" y="2402306"/>
                      <a:pt x="1808770" y="2379702"/>
                      <a:pt x="1831909" y="2344993"/>
                    </a:cubicBezTo>
                    <a:cubicBezTo>
                      <a:pt x="1870029" y="2287813"/>
                      <a:pt x="1844590" y="2306353"/>
                      <a:pt x="1905651" y="2286000"/>
                    </a:cubicBezTo>
                    <a:cubicBezTo>
                      <a:pt x="1971620" y="2187048"/>
                      <a:pt x="1893908" y="2283997"/>
                      <a:pt x="1979393" y="2227006"/>
                    </a:cubicBezTo>
                    <a:cubicBezTo>
                      <a:pt x="1996747" y="2215436"/>
                      <a:pt x="2007615" y="2196114"/>
                      <a:pt x="2023638" y="2182761"/>
                    </a:cubicBezTo>
                    <a:cubicBezTo>
                      <a:pt x="2037255" y="2171413"/>
                      <a:pt x="2053135" y="2163096"/>
                      <a:pt x="2067883" y="2153264"/>
                    </a:cubicBezTo>
                    <a:cubicBezTo>
                      <a:pt x="2078403" y="2121705"/>
                      <a:pt x="2085222" y="2088317"/>
                      <a:pt x="2112128" y="2064774"/>
                    </a:cubicBezTo>
                    <a:cubicBezTo>
                      <a:pt x="2138808" y="2041429"/>
                      <a:pt x="2200619" y="2005780"/>
                      <a:pt x="2200619" y="2005780"/>
                    </a:cubicBezTo>
                    <a:lnTo>
                      <a:pt x="2259612" y="1917290"/>
                    </a:lnTo>
                    <a:cubicBezTo>
                      <a:pt x="2269444" y="1902542"/>
                      <a:pt x="2274361" y="1882877"/>
                      <a:pt x="2289109" y="1873045"/>
                    </a:cubicBezTo>
                    <a:lnTo>
                      <a:pt x="2333354" y="1843548"/>
                    </a:lnTo>
                    <a:cubicBezTo>
                      <a:pt x="2402180" y="1740310"/>
                      <a:pt x="2362851" y="1774723"/>
                      <a:pt x="2436593" y="1725561"/>
                    </a:cubicBezTo>
                    <a:cubicBezTo>
                      <a:pt x="2465304" y="1639425"/>
                      <a:pt x="2428876" y="1718530"/>
                      <a:pt x="2495587" y="1651819"/>
                    </a:cubicBezTo>
                    <a:cubicBezTo>
                      <a:pt x="2593913" y="1553493"/>
                      <a:pt x="2451337" y="1656739"/>
                      <a:pt x="2569328" y="1578077"/>
                    </a:cubicBezTo>
                    <a:cubicBezTo>
                      <a:pt x="2606401" y="1466864"/>
                      <a:pt x="2552080" y="1599638"/>
                      <a:pt x="2628322" y="1504335"/>
                    </a:cubicBezTo>
                    <a:cubicBezTo>
                      <a:pt x="2638033" y="1492196"/>
                      <a:pt x="2634447" y="1473025"/>
                      <a:pt x="2643070" y="1460090"/>
                    </a:cubicBezTo>
                    <a:cubicBezTo>
                      <a:pt x="2654640" y="1442736"/>
                      <a:pt x="2673963" y="1431868"/>
                      <a:pt x="2687316" y="1415845"/>
                    </a:cubicBezTo>
                    <a:cubicBezTo>
                      <a:pt x="2698663" y="1402228"/>
                      <a:pt x="2705465" y="1385217"/>
                      <a:pt x="2716812" y="1371600"/>
                    </a:cubicBezTo>
                    <a:cubicBezTo>
                      <a:pt x="2730164" y="1355577"/>
                      <a:pt x="2747705" y="1343378"/>
                      <a:pt x="2761057" y="1327355"/>
                    </a:cubicBezTo>
                    <a:cubicBezTo>
                      <a:pt x="2772405" y="1313738"/>
                      <a:pt x="2778020" y="1295643"/>
                      <a:pt x="2790554" y="1283109"/>
                    </a:cubicBezTo>
                    <a:cubicBezTo>
                      <a:pt x="2803088" y="1270575"/>
                      <a:pt x="2820051" y="1263445"/>
                      <a:pt x="2834799" y="1253613"/>
                    </a:cubicBezTo>
                    <a:cubicBezTo>
                      <a:pt x="2865389" y="1131259"/>
                      <a:pt x="2821061" y="1238056"/>
                      <a:pt x="2893793" y="1179871"/>
                    </a:cubicBezTo>
                    <a:cubicBezTo>
                      <a:pt x="2989096" y="1103629"/>
                      <a:pt x="2856322" y="1157950"/>
                      <a:pt x="2967535" y="1120877"/>
                    </a:cubicBezTo>
                    <a:cubicBezTo>
                      <a:pt x="2977367" y="1106129"/>
                      <a:pt x="2982001" y="1086026"/>
                      <a:pt x="2997032" y="1076632"/>
                    </a:cubicBezTo>
                    <a:cubicBezTo>
                      <a:pt x="3023398" y="1060153"/>
                      <a:pt x="3059652" y="1064382"/>
                      <a:pt x="3085522" y="1047135"/>
                    </a:cubicBezTo>
                    <a:cubicBezTo>
                      <a:pt x="3142702" y="1009015"/>
                      <a:pt x="3112951" y="1023243"/>
                      <a:pt x="3174012" y="1002890"/>
                    </a:cubicBezTo>
                    <a:cubicBezTo>
                      <a:pt x="3257883" y="919019"/>
                      <a:pt x="3177128" y="986583"/>
                      <a:pt x="3262503" y="943896"/>
                    </a:cubicBezTo>
                    <a:cubicBezTo>
                      <a:pt x="3278357" y="935969"/>
                      <a:pt x="3290551" y="921599"/>
                      <a:pt x="3306748" y="914400"/>
                    </a:cubicBezTo>
                    <a:cubicBezTo>
                      <a:pt x="3335160" y="901772"/>
                      <a:pt x="3365741" y="894735"/>
                      <a:pt x="3395238" y="884903"/>
                    </a:cubicBezTo>
                    <a:cubicBezTo>
                      <a:pt x="3463260" y="862229"/>
                      <a:pt x="3424245" y="873203"/>
                      <a:pt x="3513225" y="855406"/>
                    </a:cubicBezTo>
                    <a:cubicBezTo>
                      <a:pt x="3563029" y="822203"/>
                      <a:pt x="3565609" y="816094"/>
                      <a:pt x="3631212" y="796413"/>
                    </a:cubicBezTo>
                    <a:cubicBezTo>
                      <a:pt x="3655222" y="789210"/>
                      <a:pt x="3680635" y="787744"/>
                      <a:pt x="3704954" y="781664"/>
                    </a:cubicBezTo>
                    <a:cubicBezTo>
                      <a:pt x="3720036" y="777893"/>
                      <a:pt x="3734251" y="771187"/>
                      <a:pt x="3749199" y="766916"/>
                    </a:cubicBezTo>
                    <a:cubicBezTo>
                      <a:pt x="3768689" y="761347"/>
                      <a:pt x="3788778" y="757991"/>
                      <a:pt x="3808193" y="752167"/>
                    </a:cubicBezTo>
                    <a:cubicBezTo>
                      <a:pt x="3837974" y="743233"/>
                      <a:pt x="3867186" y="732503"/>
                      <a:pt x="3896683" y="722671"/>
                    </a:cubicBezTo>
                    <a:lnTo>
                      <a:pt x="3985174" y="693174"/>
                    </a:lnTo>
                    <a:cubicBezTo>
                      <a:pt x="4027339" y="679120"/>
                      <a:pt x="4042122" y="672935"/>
                      <a:pt x="4088412" y="663677"/>
                    </a:cubicBezTo>
                    <a:cubicBezTo>
                      <a:pt x="4179885" y="645382"/>
                      <a:pt x="4222739" y="644345"/>
                      <a:pt x="4324387" y="634180"/>
                    </a:cubicBezTo>
                    <a:cubicBezTo>
                      <a:pt x="4402457" y="653699"/>
                      <a:pt x="4363110" y="648929"/>
                      <a:pt x="4442374" y="648929"/>
                    </a:cubicBezTo>
                    <a:lnTo>
                      <a:pt x="4442374" y="0"/>
                    </a:lnTo>
                    <a:close/>
                  </a:path>
                </a:pathLst>
              </a:custGeom>
              <a:solidFill>
                <a:srgbClr val="92D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8582196">
                <a:off x="2946051" y="4427986"/>
                <a:ext cx="3657600" cy="5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Piedmont</a:t>
                </a:r>
                <a:endParaRPr lang="en-US" sz="24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831283" y="2303794"/>
              <a:ext cx="2031409" cy="2104970"/>
              <a:chOff x="3775587" y="2645728"/>
              <a:chExt cx="3529781" cy="3657598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3775587" y="2879619"/>
                <a:ext cx="3529781" cy="2985674"/>
              </a:xfrm>
              <a:custGeom>
                <a:avLst/>
                <a:gdLst>
                  <a:gd name="connsiteX0" fmla="*/ 0 w 3529781"/>
                  <a:gd name="connsiteY0" fmla="*/ 3111910 h 3111910"/>
                  <a:gd name="connsiteX1" fmla="*/ 0 w 3529781"/>
                  <a:gd name="connsiteY1" fmla="*/ 3111910 h 3111910"/>
                  <a:gd name="connsiteX2" fmla="*/ 103239 w 3529781"/>
                  <a:gd name="connsiteY2" fmla="*/ 2964426 h 3111910"/>
                  <a:gd name="connsiteX3" fmla="*/ 147484 w 3529781"/>
                  <a:gd name="connsiteY3" fmla="*/ 2905432 h 3111910"/>
                  <a:gd name="connsiteX4" fmla="*/ 191729 w 3529781"/>
                  <a:gd name="connsiteY4" fmla="*/ 2875936 h 3111910"/>
                  <a:gd name="connsiteX5" fmla="*/ 265471 w 3529781"/>
                  <a:gd name="connsiteY5" fmla="*/ 2787445 h 3111910"/>
                  <a:gd name="connsiteX6" fmla="*/ 280219 w 3529781"/>
                  <a:gd name="connsiteY6" fmla="*/ 2728452 h 3111910"/>
                  <a:gd name="connsiteX7" fmla="*/ 294968 w 3529781"/>
                  <a:gd name="connsiteY7" fmla="*/ 2684207 h 3111910"/>
                  <a:gd name="connsiteX8" fmla="*/ 324465 w 3529781"/>
                  <a:gd name="connsiteY8" fmla="*/ 2566219 h 3111910"/>
                  <a:gd name="connsiteX9" fmla="*/ 383458 w 3529781"/>
                  <a:gd name="connsiteY9" fmla="*/ 2477729 h 3111910"/>
                  <a:gd name="connsiteX10" fmla="*/ 412955 w 3529781"/>
                  <a:gd name="connsiteY10" fmla="*/ 2433484 h 3111910"/>
                  <a:gd name="connsiteX11" fmla="*/ 471948 w 3529781"/>
                  <a:gd name="connsiteY11" fmla="*/ 2300749 h 3111910"/>
                  <a:gd name="connsiteX12" fmla="*/ 516194 w 3529781"/>
                  <a:gd name="connsiteY12" fmla="*/ 2271252 h 3111910"/>
                  <a:gd name="connsiteX13" fmla="*/ 530942 w 3529781"/>
                  <a:gd name="connsiteY13" fmla="*/ 2212258 h 3111910"/>
                  <a:gd name="connsiteX14" fmla="*/ 589936 w 3529781"/>
                  <a:gd name="connsiteY14" fmla="*/ 2109019 h 3111910"/>
                  <a:gd name="connsiteX15" fmla="*/ 634181 w 3529781"/>
                  <a:gd name="connsiteY15" fmla="*/ 2020529 h 3111910"/>
                  <a:gd name="connsiteX16" fmla="*/ 648929 w 3529781"/>
                  <a:gd name="connsiteY16" fmla="*/ 1976284 h 3111910"/>
                  <a:gd name="connsiteX17" fmla="*/ 781665 w 3529781"/>
                  <a:gd name="connsiteY17" fmla="*/ 1902542 h 3111910"/>
                  <a:gd name="connsiteX18" fmla="*/ 899652 w 3529781"/>
                  <a:gd name="connsiteY18" fmla="*/ 1769807 h 3111910"/>
                  <a:gd name="connsiteX19" fmla="*/ 943897 w 3529781"/>
                  <a:gd name="connsiteY19" fmla="*/ 1755058 h 3111910"/>
                  <a:gd name="connsiteX20" fmla="*/ 1120878 w 3529781"/>
                  <a:gd name="connsiteY20" fmla="*/ 1607574 h 3111910"/>
                  <a:gd name="connsiteX21" fmla="*/ 1165123 w 3529781"/>
                  <a:gd name="connsiteY21" fmla="*/ 1592826 h 3111910"/>
                  <a:gd name="connsiteX22" fmla="*/ 1253613 w 3529781"/>
                  <a:gd name="connsiteY22" fmla="*/ 1533832 h 3111910"/>
                  <a:gd name="connsiteX23" fmla="*/ 1312607 w 3529781"/>
                  <a:gd name="connsiteY23" fmla="*/ 1445342 h 3111910"/>
                  <a:gd name="connsiteX24" fmla="*/ 1386348 w 3529781"/>
                  <a:gd name="connsiteY24" fmla="*/ 1327355 h 3111910"/>
                  <a:gd name="connsiteX25" fmla="*/ 1401097 w 3529781"/>
                  <a:gd name="connsiteY25" fmla="*/ 1283110 h 3111910"/>
                  <a:gd name="connsiteX26" fmla="*/ 1445342 w 3529781"/>
                  <a:gd name="connsiteY26" fmla="*/ 1238865 h 3111910"/>
                  <a:gd name="connsiteX27" fmla="*/ 1474839 w 3529781"/>
                  <a:gd name="connsiteY27" fmla="*/ 1194619 h 3111910"/>
                  <a:gd name="connsiteX28" fmla="*/ 1533832 w 3529781"/>
                  <a:gd name="connsiteY28" fmla="*/ 1106129 h 3111910"/>
                  <a:gd name="connsiteX29" fmla="*/ 1592826 w 3529781"/>
                  <a:gd name="connsiteY29" fmla="*/ 1047136 h 3111910"/>
                  <a:gd name="connsiteX30" fmla="*/ 1637071 w 3529781"/>
                  <a:gd name="connsiteY30" fmla="*/ 988142 h 3111910"/>
                  <a:gd name="connsiteX31" fmla="*/ 1740310 w 3529781"/>
                  <a:gd name="connsiteY31" fmla="*/ 855407 h 3111910"/>
                  <a:gd name="connsiteX32" fmla="*/ 1784555 w 3529781"/>
                  <a:gd name="connsiteY32" fmla="*/ 840658 h 3111910"/>
                  <a:gd name="connsiteX33" fmla="*/ 1799303 w 3529781"/>
                  <a:gd name="connsiteY33" fmla="*/ 796413 h 3111910"/>
                  <a:gd name="connsiteX34" fmla="*/ 1917290 w 3529781"/>
                  <a:gd name="connsiteY34" fmla="*/ 752168 h 3111910"/>
                  <a:gd name="connsiteX35" fmla="*/ 2005781 w 3529781"/>
                  <a:gd name="connsiteY35" fmla="*/ 663678 h 3111910"/>
                  <a:gd name="connsiteX36" fmla="*/ 2109019 w 3529781"/>
                  <a:gd name="connsiteY36" fmla="*/ 589936 h 3111910"/>
                  <a:gd name="connsiteX37" fmla="*/ 2182761 w 3529781"/>
                  <a:gd name="connsiteY37" fmla="*/ 516194 h 3111910"/>
                  <a:gd name="connsiteX38" fmla="*/ 2271252 w 3529781"/>
                  <a:gd name="connsiteY38" fmla="*/ 442452 h 3111910"/>
                  <a:gd name="connsiteX39" fmla="*/ 2315497 w 3529781"/>
                  <a:gd name="connsiteY39" fmla="*/ 412955 h 3111910"/>
                  <a:gd name="connsiteX40" fmla="*/ 2359742 w 3529781"/>
                  <a:gd name="connsiteY40" fmla="*/ 398207 h 3111910"/>
                  <a:gd name="connsiteX41" fmla="*/ 2433484 w 3529781"/>
                  <a:gd name="connsiteY41" fmla="*/ 324465 h 3111910"/>
                  <a:gd name="connsiteX42" fmla="*/ 2521974 w 3529781"/>
                  <a:gd name="connsiteY42" fmla="*/ 280219 h 3111910"/>
                  <a:gd name="connsiteX43" fmla="*/ 2566219 w 3529781"/>
                  <a:gd name="connsiteY43" fmla="*/ 235974 h 3111910"/>
                  <a:gd name="connsiteX44" fmla="*/ 2654710 w 3529781"/>
                  <a:gd name="connsiteY44" fmla="*/ 206478 h 3111910"/>
                  <a:gd name="connsiteX45" fmla="*/ 2698955 w 3529781"/>
                  <a:gd name="connsiteY45" fmla="*/ 176981 h 3111910"/>
                  <a:gd name="connsiteX46" fmla="*/ 2861187 w 3529781"/>
                  <a:gd name="connsiteY46" fmla="*/ 147484 h 3111910"/>
                  <a:gd name="connsiteX47" fmla="*/ 2905432 w 3529781"/>
                  <a:gd name="connsiteY47" fmla="*/ 132736 h 3111910"/>
                  <a:gd name="connsiteX48" fmla="*/ 3038168 w 3529781"/>
                  <a:gd name="connsiteY48" fmla="*/ 103239 h 3111910"/>
                  <a:gd name="connsiteX49" fmla="*/ 3141407 w 3529781"/>
                  <a:gd name="connsiteY49" fmla="*/ 88490 h 3111910"/>
                  <a:gd name="connsiteX50" fmla="*/ 3229897 w 3529781"/>
                  <a:gd name="connsiteY50" fmla="*/ 58994 h 3111910"/>
                  <a:gd name="connsiteX51" fmla="*/ 3421626 w 3529781"/>
                  <a:gd name="connsiteY51" fmla="*/ 29497 h 3111910"/>
                  <a:gd name="connsiteX52" fmla="*/ 3480619 w 3529781"/>
                  <a:gd name="connsiteY52" fmla="*/ 14749 h 3111910"/>
                  <a:gd name="connsiteX53" fmla="*/ 3524865 w 3529781"/>
                  <a:gd name="connsiteY53" fmla="*/ 0 h 3111910"/>
                  <a:gd name="connsiteX54" fmla="*/ 3524865 w 3529781"/>
                  <a:gd name="connsiteY54" fmla="*/ 14749 h 3111910"/>
                  <a:gd name="connsiteX55" fmla="*/ 3524865 w 3529781"/>
                  <a:gd name="connsiteY55" fmla="*/ 2359742 h 3111910"/>
                  <a:gd name="connsiteX56" fmla="*/ 3406878 w 3529781"/>
                  <a:gd name="connsiteY56" fmla="*/ 2403987 h 3111910"/>
                  <a:gd name="connsiteX57" fmla="*/ 3318387 w 3529781"/>
                  <a:gd name="connsiteY57" fmla="*/ 2462981 h 3111910"/>
                  <a:gd name="connsiteX58" fmla="*/ 3244645 w 3529781"/>
                  <a:gd name="connsiteY58" fmla="*/ 2536723 h 3111910"/>
                  <a:gd name="connsiteX59" fmla="*/ 3126658 w 3529781"/>
                  <a:gd name="connsiteY59" fmla="*/ 2669458 h 3111910"/>
                  <a:gd name="connsiteX60" fmla="*/ 3067665 w 3529781"/>
                  <a:gd name="connsiteY60" fmla="*/ 2743200 h 3111910"/>
                  <a:gd name="connsiteX61" fmla="*/ 3008671 w 3529781"/>
                  <a:gd name="connsiteY61" fmla="*/ 2831690 h 3111910"/>
                  <a:gd name="connsiteX62" fmla="*/ 2979174 w 3529781"/>
                  <a:gd name="connsiteY62" fmla="*/ 2875936 h 3111910"/>
                  <a:gd name="connsiteX63" fmla="*/ 2949678 w 3529781"/>
                  <a:gd name="connsiteY63" fmla="*/ 2964426 h 3111910"/>
                  <a:gd name="connsiteX64" fmla="*/ 2934929 w 3529781"/>
                  <a:gd name="connsiteY64" fmla="*/ 3008671 h 3111910"/>
                  <a:gd name="connsiteX65" fmla="*/ 2890684 w 3529781"/>
                  <a:gd name="connsiteY65" fmla="*/ 3038168 h 3111910"/>
                  <a:gd name="connsiteX66" fmla="*/ 2846439 w 3529781"/>
                  <a:gd name="connsiteY66" fmla="*/ 3082413 h 3111910"/>
                  <a:gd name="connsiteX67" fmla="*/ 0 w 3529781"/>
                  <a:gd name="connsiteY67" fmla="*/ 3111910 h 311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529781" h="3111910">
                    <a:moveTo>
                      <a:pt x="0" y="3111910"/>
                    </a:moveTo>
                    <a:lnTo>
                      <a:pt x="0" y="3111910"/>
                    </a:lnTo>
                    <a:cubicBezTo>
                      <a:pt x="34413" y="3062749"/>
                      <a:pt x="67234" y="3012433"/>
                      <a:pt x="103239" y="2964426"/>
                    </a:cubicBezTo>
                    <a:cubicBezTo>
                      <a:pt x="117987" y="2944761"/>
                      <a:pt x="130103" y="2922813"/>
                      <a:pt x="147484" y="2905432"/>
                    </a:cubicBezTo>
                    <a:cubicBezTo>
                      <a:pt x="160018" y="2892898"/>
                      <a:pt x="178112" y="2887283"/>
                      <a:pt x="191729" y="2875936"/>
                    </a:cubicBezTo>
                    <a:cubicBezTo>
                      <a:pt x="234311" y="2840451"/>
                      <a:pt x="236469" y="2830948"/>
                      <a:pt x="265471" y="2787445"/>
                    </a:cubicBezTo>
                    <a:cubicBezTo>
                      <a:pt x="270387" y="2767781"/>
                      <a:pt x="274650" y="2747942"/>
                      <a:pt x="280219" y="2728452"/>
                    </a:cubicBezTo>
                    <a:cubicBezTo>
                      <a:pt x="284490" y="2713504"/>
                      <a:pt x="291197" y="2699289"/>
                      <a:pt x="294968" y="2684207"/>
                    </a:cubicBezTo>
                    <a:cubicBezTo>
                      <a:pt x="300913" y="2660427"/>
                      <a:pt x="309139" y="2593806"/>
                      <a:pt x="324465" y="2566219"/>
                    </a:cubicBezTo>
                    <a:cubicBezTo>
                      <a:pt x="341681" y="2535230"/>
                      <a:pt x="363794" y="2507226"/>
                      <a:pt x="383458" y="2477729"/>
                    </a:cubicBezTo>
                    <a:lnTo>
                      <a:pt x="412955" y="2433484"/>
                    </a:lnTo>
                    <a:cubicBezTo>
                      <a:pt x="427557" y="2389677"/>
                      <a:pt x="436892" y="2335805"/>
                      <a:pt x="471948" y="2300749"/>
                    </a:cubicBezTo>
                    <a:cubicBezTo>
                      <a:pt x="484482" y="2288215"/>
                      <a:pt x="501445" y="2281084"/>
                      <a:pt x="516194" y="2271252"/>
                    </a:cubicBezTo>
                    <a:cubicBezTo>
                      <a:pt x="521110" y="2251587"/>
                      <a:pt x="523825" y="2231237"/>
                      <a:pt x="530942" y="2212258"/>
                    </a:cubicBezTo>
                    <a:cubicBezTo>
                      <a:pt x="546979" y="2169491"/>
                      <a:pt x="565487" y="2145693"/>
                      <a:pt x="589936" y="2109019"/>
                    </a:cubicBezTo>
                    <a:cubicBezTo>
                      <a:pt x="627005" y="1997808"/>
                      <a:pt x="577001" y="2134889"/>
                      <a:pt x="634181" y="2020529"/>
                    </a:cubicBezTo>
                    <a:cubicBezTo>
                      <a:pt x="641133" y="2006624"/>
                      <a:pt x="637936" y="1987277"/>
                      <a:pt x="648929" y="1976284"/>
                    </a:cubicBezTo>
                    <a:cubicBezTo>
                      <a:pt x="699643" y="1925569"/>
                      <a:pt x="726026" y="1921088"/>
                      <a:pt x="781665" y="1902542"/>
                    </a:cubicBezTo>
                    <a:cubicBezTo>
                      <a:pt x="809772" y="1860381"/>
                      <a:pt x="856353" y="1784241"/>
                      <a:pt x="899652" y="1769807"/>
                    </a:cubicBezTo>
                    <a:lnTo>
                      <a:pt x="943897" y="1755058"/>
                    </a:lnTo>
                    <a:cubicBezTo>
                      <a:pt x="984970" y="1713985"/>
                      <a:pt x="1059279" y="1628107"/>
                      <a:pt x="1120878" y="1607574"/>
                    </a:cubicBezTo>
                    <a:lnTo>
                      <a:pt x="1165123" y="1592826"/>
                    </a:lnTo>
                    <a:cubicBezTo>
                      <a:pt x="1194620" y="1573161"/>
                      <a:pt x="1233948" y="1563329"/>
                      <a:pt x="1253613" y="1533832"/>
                    </a:cubicBezTo>
                    <a:lnTo>
                      <a:pt x="1312607" y="1445342"/>
                    </a:lnTo>
                    <a:cubicBezTo>
                      <a:pt x="1336003" y="1410248"/>
                      <a:pt x="1368563" y="1362924"/>
                      <a:pt x="1386348" y="1327355"/>
                    </a:cubicBezTo>
                    <a:cubicBezTo>
                      <a:pt x="1393301" y="1313450"/>
                      <a:pt x="1392473" y="1296045"/>
                      <a:pt x="1401097" y="1283110"/>
                    </a:cubicBezTo>
                    <a:cubicBezTo>
                      <a:pt x="1412667" y="1265756"/>
                      <a:pt x="1431990" y="1254888"/>
                      <a:pt x="1445342" y="1238865"/>
                    </a:cubicBezTo>
                    <a:cubicBezTo>
                      <a:pt x="1456690" y="1225248"/>
                      <a:pt x="1465007" y="1209368"/>
                      <a:pt x="1474839" y="1194619"/>
                    </a:cubicBezTo>
                    <a:cubicBezTo>
                      <a:pt x="1509905" y="1089418"/>
                      <a:pt x="1460183" y="1216601"/>
                      <a:pt x="1533832" y="1106129"/>
                    </a:cubicBezTo>
                    <a:cubicBezTo>
                      <a:pt x="1578779" y="1038709"/>
                      <a:pt x="1508551" y="1075227"/>
                      <a:pt x="1592826" y="1047136"/>
                    </a:cubicBezTo>
                    <a:cubicBezTo>
                      <a:pt x="1607574" y="1027471"/>
                      <a:pt x="1622975" y="1008279"/>
                      <a:pt x="1637071" y="988142"/>
                    </a:cubicBezTo>
                    <a:cubicBezTo>
                      <a:pt x="1662708" y="951518"/>
                      <a:pt x="1697430" y="883994"/>
                      <a:pt x="1740310" y="855407"/>
                    </a:cubicBezTo>
                    <a:cubicBezTo>
                      <a:pt x="1753245" y="846783"/>
                      <a:pt x="1769807" y="845574"/>
                      <a:pt x="1784555" y="840658"/>
                    </a:cubicBezTo>
                    <a:cubicBezTo>
                      <a:pt x="1789471" y="825910"/>
                      <a:pt x="1789592" y="808552"/>
                      <a:pt x="1799303" y="796413"/>
                    </a:cubicBezTo>
                    <a:cubicBezTo>
                      <a:pt x="1828238" y="760244"/>
                      <a:pt x="1877316" y="760163"/>
                      <a:pt x="1917290" y="752168"/>
                    </a:cubicBezTo>
                    <a:cubicBezTo>
                      <a:pt x="1946787" y="722671"/>
                      <a:pt x="1972409" y="688707"/>
                      <a:pt x="2005781" y="663678"/>
                    </a:cubicBezTo>
                    <a:cubicBezTo>
                      <a:pt x="2078954" y="608797"/>
                      <a:pt x="2044322" y="633067"/>
                      <a:pt x="2109019" y="589936"/>
                    </a:cubicBezTo>
                    <a:cubicBezTo>
                      <a:pt x="2187676" y="471948"/>
                      <a:pt x="2084440" y="614514"/>
                      <a:pt x="2182761" y="516194"/>
                    </a:cubicBezTo>
                    <a:cubicBezTo>
                      <a:pt x="2263121" y="435834"/>
                      <a:pt x="2186746" y="470620"/>
                      <a:pt x="2271252" y="442452"/>
                    </a:cubicBezTo>
                    <a:cubicBezTo>
                      <a:pt x="2286000" y="432620"/>
                      <a:pt x="2299643" y="420882"/>
                      <a:pt x="2315497" y="412955"/>
                    </a:cubicBezTo>
                    <a:cubicBezTo>
                      <a:pt x="2329402" y="406003"/>
                      <a:pt x="2347603" y="407919"/>
                      <a:pt x="2359742" y="398207"/>
                    </a:cubicBezTo>
                    <a:cubicBezTo>
                      <a:pt x="2458067" y="319546"/>
                      <a:pt x="2315496" y="383459"/>
                      <a:pt x="2433484" y="324465"/>
                    </a:cubicBezTo>
                    <a:cubicBezTo>
                      <a:pt x="2499998" y="291208"/>
                      <a:pt x="2458577" y="333050"/>
                      <a:pt x="2521974" y="280219"/>
                    </a:cubicBezTo>
                    <a:cubicBezTo>
                      <a:pt x="2537997" y="266866"/>
                      <a:pt x="2547986" y="246103"/>
                      <a:pt x="2566219" y="235974"/>
                    </a:cubicBezTo>
                    <a:cubicBezTo>
                      <a:pt x="2593399" y="220874"/>
                      <a:pt x="2654710" y="206478"/>
                      <a:pt x="2654710" y="206478"/>
                    </a:cubicBezTo>
                    <a:cubicBezTo>
                      <a:pt x="2669458" y="196646"/>
                      <a:pt x="2682663" y="183964"/>
                      <a:pt x="2698955" y="176981"/>
                    </a:cubicBezTo>
                    <a:cubicBezTo>
                      <a:pt x="2733728" y="162078"/>
                      <a:pt x="2837257" y="150902"/>
                      <a:pt x="2861187" y="147484"/>
                    </a:cubicBezTo>
                    <a:cubicBezTo>
                      <a:pt x="2875935" y="142568"/>
                      <a:pt x="2890484" y="137007"/>
                      <a:pt x="2905432" y="132736"/>
                    </a:cubicBezTo>
                    <a:cubicBezTo>
                      <a:pt x="2942564" y="122127"/>
                      <a:pt x="3001661" y="109324"/>
                      <a:pt x="3038168" y="103239"/>
                    </a:cubicBezTo>
                    <a:cubicBezTo>
                      <a:pt x="3072457" y="97524"/>
                      <a:pt x="3106994" y="93406"/>
                      <a:pt x="3141407" y="88490"/>
                    </a:cubicBezTo>
                    <a:cubicBezTo>
                      <a:pt x="3170904" y="78658"/>
                      <a:pt x="3199045" y="62851"/>
                      <a:pt x="3229897" y="58994"/>
                    </a:cubicBezTo>
                    <a:cubicBezTo>
                      <a:pt x="3332056" y="46224"/>
                      <a:pt x="3334761" y="48800"/>
                      <a:pt x="3421626" y="29497"/>
                    </a:cubicBezTo>
                    <a:cubicBezTo>
                      <a:pt x="3441413" y="25100"/>
                      <a:pt x="3461129" y="20317"/>
                      <a:pt x="3480619" y="14749"/>
                    </a:cubicBezTo>
                    <a:cubicBezTo>
                      <a:pt x="3495567" y="10478"/>
                      <a:pt x="3509319" y="0"/>
                      <a:pt x="3524865" y="0"/>
                    </a:cubicBezTo>
                    <a:cubicBezTo>
                      <a:pt x="3529781" y="0"/>
                      <a:pt x="3524865" y="9833"/>
                      <a:pt x="3524865" y="14749"/>
                    </a:cubicBezTo>
                    <a:lnTo>
                      <a:pt x="3524865" y="2359742"/>
                    </a:lnTo>
                    <a:cubicBezTo>
                      <a:pt x="3485536" y="2374490"/>
                      <a:pt x="3444447" y="2385203"/>
                      <a:pt x="3406878" y="2403987"/>
                    </a:cubicBezTo>
                    <a:cubicBezTo>
                      <a:pt x="3375170" y="2419841"/>
                      <a:pt x="3318387" y="2462981"/>
                      <a:pt x="3318387" y="2462981"/>
                    </a:cubicBezTo>
                    <a:cubicBezTo>
                      <a:pt x="3257605" y="2554152"/>
                      <a:pt x="3325091" y="2465216"/>
                      <a:pt x="3244645" y="2536723"/>
                    </a:cubicBezTo>
                    <a:cubicBezTo>
                      <a:pt x="3161989" y="2610195"/>
                      <a:pt x="3171489" y="2602212"/>
                      <a:pt x="3126658" y="2669458"/>
                    </a:cubicBezTo>
                    <a:cubicBezTo>
                      <a:pt x="3093447" y="2769094"/>
                      <a:pt x="3139506" y="2661097"/>
                      <a:pt x="3067665" y="2743200"/>
                    </a:cubicBezTo>
                    <a:cubicBezTo>
                      <a:pt x="3044320" y="2769879"/>
                      <a:pt x="3028336" y="2802193"/>
                      <a:pt x="3008671" y="2831690"/>
                    </a:cubicBezTo>
                    <a:lnTo>
                      <a:pt x="2979174" y="2875936"/>
                    </a:lnTo>
                    <a:lnTo>
                      <a:pt x="2949678" y="2964426"/>
                    </a:lnTo>
                    <a:cubicBezTo>
                      <a:pt x="2944762" y="2979174"/>
                      <a:pt x="2947864" y="3000047"/>
                      <a:pt x="2934929" y="3008671"/>
                    </a:cubicBezTo>
                    <a:lnTo>
                      <a:pt x="2890684" y="3038168"/>
                    </a:lnTo>
                    <a:cubicBezTo>
                      <a:pt x="2872827" y="3091741"/>
                      <a:pt x="2891482" y="3082413"/>
                      <a:pt x="2846439" y="3082413"/>
                    </a:cubicBezTo>
                    <a:lnTo>
                      <a:pt x="0" y="3111910"/>
                    </a:lnTo>
                    <a:close/>
                  </a:path>
                </a:pathLst>
              </a:custGeom>
              <a:solidFill>
                <a:srgbClr val="FFFF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8582196">
                <a:off x="4089054" y="4223842"/>
                <a:ext cx="3657598" cy="50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Coastal Plain</a:t>
                </a:r>
                <a:endParaRPr lang="en-US" sz="2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Mean Provincial Outcrop Erosion Rates</a:t>
            </a:r>
            <a:endParaRPr lang="en-US" dirty="0"/>
          </a:p>
        </p:txBody>
      </p:sp>
      <p:pic>
        <p:nvPicPr>
          <p:cNvPr id="24" name="Content Placeholder 23" descr="Figure 4 - Prov Boxplo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75185" y="762000"/>
            <a:ext cx="6144816" cy="5943601"/>
          </a:xfr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6858000" y="4495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Mean Positional Erosion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5029200"/>
            <a:ext cx="8382000" cy="16002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Spur-ridges erode faster than other types (</a:t>
            </a:r>
            <a:r>
              <a:rPr lang="en-US" sz="2600" i="1" dirty="0" smtClean="0"/>
              <a:t>p</a:t>
            </a:r>
            <a:r>
              <a:rPr lang="en-US" sz="2600" dirty="0" smtClean="0"/>
              <a:t> &lt; 0.001)</a:t>
            </a:r>
          </a:p>
          <a:p>
            <a:r>
              <a:rPr lang="en-US" sz="2600" dirty="0" smtClean="0"/>
              <a:t>Ridge-line and near-cliff samples erode similarly (</a:t>
            </a:r>
            <a:r>
              <a:rPr lang="en-US" sz="2600" i="1" dirty="0" smtClean="0"/>
              <a:t>p</a:t>
            </a:r>
            <a:r>
              <a:rPr lang="en-US" sz="2600" dirty="0" smtClean="0"/>
              <a:t> = 0.07)</a:t>
            </a:r>
          </a:p>
        </p:txBody>
      </p:sp>
      <p:pic>
        <p:nvPicPr>
          <p:cNvPr id="5" name="Content Placeholder 4" descr="Figure 5 - Outcrop Position Boxplot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857450"/>
            <a:ext cx="7942886" cy="4095550"/>
          </a:xfr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96200" y="1981200"/>
            <a:ext cx="4572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Statistical Relations between Outcrop</a:t>
            </a:r>
            <a:br>
              <a:rPr lang="en-US" sz="2600" dirty="0" smtClean="0"/>
            </a:br>
            <a:r>
              <a:rPr lang="en-US" sz="2600" dirty="0" smtClean="0"/>
              <a:t>Erosion Rates and Environmental </a:t>
            </a:r>
            <a:r>
              <a:rPr lang="en-US" sz="2600" dirty="0" smtClean="0"/>
              <a:t>Parameters in Central Appalachians</a:t>
            </a:r>
            <a:endParaRPr lang="en-US" sz="2600" dirty="0"/>
          </a:p>
        </p:txBody>
      </p:sp>
      <p:pic>
        <p:nvPicPr>
          <p:cNvPr id="3" name="Picture 2" descr="Figure 6-1 - Bivari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19" y="1143000"/>
            <a:ext cx="7802881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43600" y="3886200"/>
            <a:ext cx="259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1600" dirty="0" err="1" smtClean="0"/>
              <a:t>Cfa</a:t>
            </a:r>
            <a:r>
              <a:rPr lang="en-US" sz="1600" dirty="0" smtClean="0"/>
              <a:t> = Temperate: hot summer without a dry season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1600" dirty="0" err="1" smtClean="0"/>
              <a:t>Dfa</a:t>
            </a:r>
            <a:r>
              <a:rPr lang="en-US" sz="1600" dirty="0" smtClean="0"/>
              <a:t> = Cold: hot summer without a dry season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1600" dirty="0" err="1" smtClean="0"/>
              <a:t>Dfb</a:t>
            </a:r>
            <a:r>
              <a:rPr lang="en-US" sz="1600" dirty="0" smtClean="0"/>
              <a:t> = Cold: warm summer without a dry </a:t>
            </a:r>
            <a:r>
              <a:rPr lang="en-US" sz="1600" dirty="0" smtClean="0"/>
              <a:t>season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1600" dirty="0" smtClean="0"/>
              <a:t>Temperate</a:t>
            </a:r>
          </a:p>
          <a:p>
            <a:pPr marL="692150" lvl="1" indent="-234950">
              <a:buFont typeface="Arial" pitchFamily="34" charset="0"/>
              <a:buChar char="•"/>
            </a:pPr>
            <a:r>
              <a:rPr lang="en-US" sz="1600" dirty="0" err="1" smtClean="0"/>
              <a:t>T</a:t>
            </a:r>
            <a:r>
              <a:rPr lang="en-US" sz="1600" baseline="-25000" dirty="0" err="1" smtClean="0"/>
              <a:t>hot</a:t>
            </a:r>
            <a:r>
              <a:rPr lang="en-US" sz="1600" dirty="0" smtClean="0"/>
              <a:t>&gt;10; 0&lt;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cold</a:t>
            </a:r>
            <a:r>
              <a:rPr lang="en-US" sz="1600" dirty="0" smtClean="0"/>
              <a:t>&lt;18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1600" dirty="0" smtClean="0"/>
              <a:t>Cold</a:t>
            </a:r>
          </a:p>
          <a:p>
            <a:pPr marL="692150" lvl="1" indent="-234950">
              <a:buFont typeface="Arial" pitchFamily="34" charset="0"/>
              <a:buChar char="•"/>
            </a:pPr>
            <a:r>
              <a:rPr lang="en-US" sz="1600" dirty="0" err="1" smtClean="0"/>
              <a:t>T</a:t>
            </a:r>
            <a:r>
              <a:rPr lang="en-US" sz="1600" baseline="-25000" dirty="0" err="1" smtClean="0"/>
              <a:t>hot</a:t>
            </a:r>
            <a:r>
              <a:rPr lang="en-US" sz="1600" dirty="0" smtClean="0"/>
              <a:t>&gt;10; T</a:t>
            </a:r>
            <a:r>
              <a:rPr lang="en-US" sz="1600" baseline="-25000" dirty="0" smtClean="0"/>
              <a:t>cold</a:t>
            </a:r>
            <a:r>
              <a:rPr lang="en-US" sz="1600" dirty="0" smtClean="0"/>
              <a:t>≤0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Statistical Relations between Outcrop</a:t>
            </a:r>
            <a:br>
              <a:rPr lang="en-US" sz="2600" dirty="0" smtClean="0"/>
            </a:br>
            <a:r>
              <a:rPr lang="en-US" sz="2600" dirty="0" smtClean="0"/>
              <a:t>Erosion Rates and Environmental </a:t>
            </a:r>
            <a:r>
              <a:rPr lang="en-US" sz="2600" dirty="0" smtClean="0"/>
              <a:t>Parameters in Central Appalachians</a:t>
            </a:r>
            <a:endParaRPr lang="en-US" sz="2600" dirty="0"/>
          </a:p>
        </p:txBody>
      </p:sp>
      <p:pic>
        <p:nvPicPr>
          <p:cNvPr id="5" name="Picture 4" descr="Figure 6-2 - Bivari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112044"/>
            <a:ext cx="8001000" cy="56257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7620000" y="4191000"/>
            <a:ext cx="533400" cy="1600200"/>
            <a:chOff x="7620000" y="4191000"/>
            <a:chExt cx="533400" cy="1600200"/>
          </a:xfrm>
        </p:grpSpPr>
        <p:grpSp>
          <p:nvGrpSpPr>
            <p:cNvPr id="8" name="Group 7"/>
            <p:cNvGrpSpPr/>
            <p:nvPr/>
          </p:nvGrpSpPr>
          <p:grpSpPr>
            <a:xfrm>
              <a:off x="7620000" y="4191000"/>
              <a:ext cx="304800" cy="1295400"/>
              <a:chOff x="7620000" y="4191000"/>
              <a:chExt cx="304800" cy="12954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620000" y="4191000"/>
                <a:ext cx="304800" cy="8382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flipV="1">
                <a:off x="7620000" y="5257800"/>
                <a:ext cx="304800" cy="228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 flipV="1">
              <a:off x="7924800" y="5486400"/>
              <a:ext cx="22860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Principle Component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838200"/>
            <a:ext cx="40386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Variables may be correlated to one another and are thus not independent of each other</a:t>
            </a:r>
          </a:p>
          <a:p>
            <a:r>
              <a:rPr lang="en-US" dirty="0" smtClean="0"/>
              <a:t>PCA removes these dependencies by creating three new variables</a:t>
            </a:r>
          </a:p>
          <a:p>
            <a:pPr lvl="1"/>
            <a:r>
              <a:rPr lang="en-US" dirty="0" smtClean="0"/>
              <a:t>Seismic-</a:t>
            </a:r>
            <a:r>
              <a:rPr lang="en-US" dirty="0" err="1" smtClean="0"/>
              <a:t>physiography</a:t>
            </a:r>
            <a:endParaRPr lang="en-US" dirty="0" smtClean="0"/>
          </a:p>
          <a:p>
            <a:pPr lvl="1"/>
            <a:r>
              <a:rPr lang="en-US" dirty="0" smtClean="0"/>
              <a:t>Latitude-Temperature</a:t>
            </a:r>
          </a:p>
          <a:p>
            <a:pPr lvl="1"/>
            <a:r>
              <a:rPr lang="en-US" dirty="0" smtClean="0"/>
              <a:t>Precipitation</a:t>
            </a:r>
          </a:p>
          <a:p>
            <a:r>
              <a:rPr lang="en-US" dirty="0" smtClean="0"/>
              <a:t>Multivariate regression of PCA variables explains 25% of erosion rates in the study area</a:t>
            </a:r>
          </a:p>
        </p:txBody>
      </p:sp>
      <p:pic>
        <p:nvPicPr>
          <p:cNvPr id="6" name="Content Placeholder 5" descr="DSC034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0" y="838200"/>
            <a:ext cx="4114800" cy="54864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Relative Standard Deviations at Each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038600" cy="4525963"/>
          </a:xfrm>
        </p:spPr>
        <p:txBody>
          <a:bodyPr/>
          <a:lstStyle/>
          <a:p>
            <a:r>
              <a:rPr lang="en-US" dirty="0" smtClean="0"/>
              <a:t>Relative Standard Deviations  for each site</a:t>
            </a:r>
          </a:p>
          <a:p>
            <a:pPr lvl="1"/>
            <a:r>
              <a:rPr lang="en-US" dirty="0" smtClean="0"/>
              <a:t>Avg.: 0.39</a:t>
            </a:r>
          </a:p>
          <a:p>
            <a:pPr lvl="1"/>
            <a:r>
              <a:rPr lang="en-US" dirty="0" smtClean="0"/>
              <a:t>Range: 0.03 – 0.98</a:t>
            </a:r>
          </a:p>
          <a:p>
            <a:pPr lvl="1"/>
            <a:r>
              <a:rPr lang="en-US" dirty="0" smtClean="0"/>
              <a:t>Sites with RSD &gt; 0.50 may include samples which violate cosmogenic method assumptions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Content Placeholder 4" descr="Figure 1 - Location 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219200"/>
            <a:ext cx="4191000" cy="4191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Figure 7 - Total Bedrock Si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914400"/>
            <a:ext cx="5791200" cy="5791200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Other Regional Outcrop Erosion Rates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Figure 8 - Citation Boxplo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838200"/>
            <a:ext cx="8839200" cy="4687192"/>
          </a:xfrm>
          <a:ln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Other Regional Outcrop Erosion Rates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Higher Basin Erosion Rates in the Susquehanna River Basin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43400" cy="18287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Susquehanna</a:t>
            </a:r>
          </a:p>
          <a:p>
            <a:pPr algn="ctr">
              <a:buNone/>
            </a:pPr>
            <a:r>
              <a:rPr lang="en-US" sz="2400" b="1" dirty="0" smtClean="0"/>
              <a:t>Outcrops</a:t>
            </a:r>
            <a:r>
              <a:rPr lang="en-US" sz="2400" dirty="0" smtClean="0"/>
              <a:t> (n = 26)</a:t>
            </a:r>
          </a:p>
          <a:p>
            <a:pPr algn="ctr">
              <a:buNone/>
            </a:pPr>
            <a:r>
              <a:rPr lang="en-US" sz="2400" dirty="0" smtClean="0"/>
              <a:t>Mean = 8.9 ± 0.7 m My</a:t>
            </a:r>
            <a:r>
              <a:rPr lang="en-US" sz="2400" baseline="30000" dirty="0" smtClean="0"/>
              <a:t>-1</a:t>
            </a:r>
          </a:p>
          <a:p>
            <a:pPr algn="ctr">
              <a:buNone/>
            </a:pPr>
            <a:r>
              <a:rPr lang="en-US" sz="2400" dirty="0" smtClean="0"/>
              <a:t>Median = 8 m My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371601"/>
            <a:ext cx="4343400" cy="18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Susquehanna</a:t>
            </a:r>
          </a:p>
          <a:p>
            <a:pPr algn="ctr">
              <a:buNone/>
            </a:pPr>
            <a:r>
              <a:rPr lang="en-US" sz="2400" b="1" dirty="0" smtClean="0"/>
              <a:t>Basins</a:t>
            </a:r>
            <a:r>
              <a:rPr lang="en-US" sz="2400" dirty="0" smtClean="0"/>
              <a:t> (n = 79)</a:t>
            </a:r>
          </a:p>
          <a:p>
            <a:pPr algn="ctr">
              <a:buNone/>
            </a:pPr>
            <a:r>
              <a:rPr lang="en-US" sz="2400" dirty="0" smtClean="0"/>
              <a:t>Mean = 20 ± 1.6 m My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</a:p>
          <a:p>
            <a:pPr algn="ctr">
              <a:buNone/>
            </a:pPr>
            <a:r>
              <a:rPr lang="en-US" sz="2400" dirty="0" smtClean="0"/>
              <a:t>Median = 17 m My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pic>
        <p:nvPicPr>
          <p:cNvPr id="7" name="Picture 6" descr="Sus - Outcrop v Basin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124200"/>
            <a:ext cx="32766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MG_1682.JPG"/>
          <p:cNvPicPr>
            <a:picLocks noChangeAspect="1"/>
          </p:cNvPicPr>
          <p:nvPr/>
        </p:nvPicPr>
        <p:blipFill>
          <a:blip r:embed="rId3" cstate="print"/>
          <a:srcRect l="13184" r="13184" b="35156"/>
          <a:stretch>
            <a:fillRect/>
          </a:stretch>
        </p:blipFill>
        <p:spPr>
          <a:xfrm>
            <a:off x="3810000" y="3124200"/>
            <a:ext cx="4960965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1000" y="64124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Means are not similar at the 95% confidence interval (</a:t>
            </a:r>
            <a:r>
              <a:rPr lang="en-US" i="1" dirty="0" smtClean="0"/>
              <a:t>p</a:t>
            </a:r>
            <a:r>
              <a:rPr lang="en-US" dirty="0" smtClean="0"/>
              <a:t> = 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Thesis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Measure erosion rates of bedrock outcrops along ridgelines in the central Appalachian Mountains</a:t>
            </a:r>
          </a:p>
          <a:p>
            <a:r>
              <a:rPr lang="en-US" dirty="0" smtClean="0"/>
              <a:t>Create global database of erosion rates to create a context to which central Appalachian rates can be compared</a:t>
            </a:r>
          </a:p>
          <a:p>
            <a:r>
              <a:rPr lang="en-US" dirty="0" smtClean="0"/>
              <a:t>Determine what factors exert control over erosion rates</a:t>
            </a:r>
          </a:p>
          <a:p>
            <a:r>
              <a:rPr lang="en-US" dirty="0" smtClean="0"/>
              <a:t>Compare outcrop erosion rates to rates determined through other methods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Similar Basin and Outcrop Erosion Rates in the Potomac River Basin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43400" cy="18287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Potomac </a:t>
            </a:r>
            <a:r>
              <a:rPr lang="en-US" sz="2400" b="1" dirty="0" smtClean="0"/>
              <a:t>Outcrops</a:t>
            </a:r>
            <a:r>
              <a:rPr lang="en-US" sz="2400" dirty="0" smtClean="0"/>
              <a:t> (n = </a:t>
            </a:r>
            <a:r>
              <a:rPr lang="en-US" sz="2400" dirty="0" smtClean="0"/>
              <a:t>46)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Mean = 15 ± 1 m My</a:t>
            </a:r>
            <a:r>
              <a:rPr lang="en-US" sz="2400" baseline="30000" dirty="0" smtClean="0"/>
              <a:t>-1</a:t>
            </a:r>
          </a:p>
          <a:p>
            <a:pPr algn="ctr">
              <a:buNone/>
            </a:pPr>
            <a:r>
              <a:rPr lang="en-US" sz="2400" dirty="0" smtClean="0"/>
              <a:t>Median = 7.1 m My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371601"/>
            <a:ext cx="4343400" cy="18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Potomac </a:t>
            </a:r>
            <a:r>
              <a:rPr lang="en-US" sz="2400" b="1" dirty="0" smtClean="0"/>
              <a:t>Basins</a:t>
            </a:r>
            <a:r>
              <a:rPr lang="en-US" sz="2400" dirty="0" smtClean="0"/>
              <a:t> (n = </a:t>
            </a:r>
            <a:r>
              <a:rPr lang="en-US" sz="2400" dirty="0" smtClean="0"/>
              <a:t>62)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Mean = 12 ± 0.9 m My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</a:p>
          <a:p>
            <a:pPr algn="ctr">
              <a:buNone/>
            </a:pPr>
            <a:r>
              <a:rPr lang="en-US" sz="2400" dirty="0" smtClean="0"/>
              <a:t>Median = 12 m My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pic>
        <p:nvPicPr>
          <p:cNvPr id="9" name="Picture 8" descr="Pot - Outcrop v Basin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819400"/>
            <a:ext cx="35052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IMG_1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2819400"/>
            <a:ext cx="4648200" cy="3486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81000" y="63246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Means for outcrops and basins are inseparable at the 95% confidence interval (</a:t>
            </a:r>
            <a:r>
              <a:rPr lang="en-US" i="1" dirty="0" smtClean="0"/>
              <a:t>p</a:t>
            </a:r>
            <a:r>
              <a:rPr lang="en-US" dirty="0" smtClean="0"/>
              <a:t> = 0.40)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Putting Erosion Rates into Global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17637"/>
            <a:ext cx="7467600" cy="4525963"/>
          </a:xfrm>
        </p:spPr>
        <p:txBody>
          <a:bodyPr/>
          <a:lstStyle/>
          <a:p>
            <a:r>
              <a:rPr lang="en-US" dirty="0" smtClean="0"/>
              <a:t>Cosmogenic erosion rates are similar to </a:t>
            </a:r>
            <a:r>
              <a:rPr lang="en-US" dirty="0" smtClean="0"/>
              <a:t>erosion </a:t>
            </a:r>
            <a:r>
              <a:rPr lang="en-US" dirty="0" smtClean="0"/>
              <a:t>rates determined </a:t>
            </a:r>
            <a:r>
              <a:rPr lang="en-US" dirty="0" smtClean="0"/>
              <a:t>from other studies</a:t>
            </a:r>
            <a:r>
              <a:rPr lang="en-US" dirty="0" smtClean="0"/>
              <a:t>, </a:t>
            </a:r>
            <a:r>
              <a:rPr lang="en-US" dirty="0" smtClean="0"/>
              <a:t>which introduces a question: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	Is 13 m My</a:t>
            </a:r>
            <a:r>
              <a:rPr lang="en-US" baseline="30000" dirty="0" smtClean="0"/>
              <a:t>-1</a:t>
            </a:r>
            <a:r>
              <a:rPr lang="en-US" dirty="0" smtClean="0"/>
              <a:t> fast or slow?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We now need a global context to compare these erosion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Global Compilation of </a:t>
            </a:r>
            <a:r>
              <a:rPr lang="en-US" baseline="30000" dirty="0" smtClean="0"/>
              <a:t>10</a:t>
            </a:r>
            <a:r>
              <a:rPr lang="en-US" dirty="0" smtClean="0"/>
              <a:t>Be Erosion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32004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What?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Create a global context in which regional studies can be set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Analyze </a:t>
            </a:r>
            <a:r>
              <a:rPr lang="en-US" dirty="0" smtClean="0">
                <a:solidFill>
                  <a:srgbClr val="7030A0"/>
                </a:solidFill>
              </a:rPr>
              <a:t>relationship between bedrock outcrop and drainage basin erosion rates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Understand relationship between erosion rates and metrics quantifying environmental </a:t>
            </a:r>
            <a:r>
              <a:rPr lang="en-US" dirty="0" smtClean="0">
                <a:solidFill>
                  <a:srgbClr val="C00000"/>
                </a:solidFill>
              </a:rPr>
              <a:t>parameters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914400"/>
            <a:ext cx="32004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How?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Compile all publically available erosion rate data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Summarize </a:t>
            </a:r>
            <a:r>
              <a:rPr lang="en-US" dirty="0" smtClean="0">
                <a:solidFill>
                  <a:srgbClr val="7030A0"/>
                </a:solidFill>
              </a:rPr>
              <a:t>behavior of erosion rates in various climatic, tectonic, and physical settings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Use </a:t>
            </a:r>
            <a:r>
              <a:rPr lang="en-US" dirty="0" smtClean="0">
                <a:solidFill>
                  <a:srgbClr val="C00000"/>
                </a:solidFill>
              </a:rPr>
              <a:t>statistics to analyze relationships between erosion rates and environmental </a:t>
            </a:r>
            <a:r>
              <a:rPr lang="en-US" dirty="0" smtClean="0">
                <a:solidFill>
                  <a:srgbClr val="C00000"/>
                </a:solidFill>
              </a:rPr>
              <a:t>parameters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715000" y="914400"/>
            <a:ext cx="32004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Why?</a:t>
            </a:r>
          </a:p>
          <a:p>
            <a:pPr marL="685800" lvl="1" indent="-2286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Most studies are small, geographically, and this allows trends in similar environments to be observed on a much larger scale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Reveals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whether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method observations are consistent in numerous study sites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 parameters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may exert varying amounts of control over erosion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rates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Compilation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Gather publically available </a:t>
            </a:r>
            <a:r>
              <a:rPr lang="en-US" baseline="30000" dirty="0" smtClean="0"/>
              <a:t>10</a:t>
            </a:r>
            <a:r>
              <a:rPr lang="en-US" dirty="0" smtClean="0"/>
              <a:t>Be data</a:t>
            </a:r>
          </a:p>
          <a:p>
            <a:pPr lvl="1"/>
            <a:r>
              <a:rPr lang="en-US" dirty="0" smtClean="0"/>
              <a:t>Original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</a:t>
            </a:r>
          </a:p>
          <a:p>
            <a:pPr lvl="1"/>
            <a:r>
              <a:rPr lang="en-US" dirty="0" smtClean="0"/>
              <a:t>Production rates, scaling schemes, corrections</a:t>
            </a:r>
          </a:p>
          <a:p>
            <a:pPr lvl="1"/>
            <a:r>
              <a:rPr lang="en-US" baseline="30000" dirty="0" smtClean="0"/>
              <a:t>10</a:t>
            </a:r>
            <a:r>
              <a:rPr lang="en-US" dirty="0" smtClean="0"/>
              <a:t>Be Analysis standard material</a:t>
            </a:r>
          </a:p>
          <a:p>
            <a:pPr lvl="1"/>
            <a:r>
              <a:rPr lang="en-US" dirty="0" smtClean="0"/>
              <a:t>Published erosion rates</a:t>
            </a:r>
          </a:p>
          <a:p>
            <a:r>
              <a:rPr lang="en-US" dirty="0" smtClean="0"/>
              <a:t>Recalculate erosion rates from published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 – CRONUS on-line Calculator</a:t>
            </a:r>
          </a:p>
          <a:p>
            <a:pPr lvl="1"/>
            <a:r>
              <a:rPr lang="en-US" dirty="0" smtClean="0"/>
              <a:t>First true normalization of erosion rates between studies</a:t>
            </a:r>
          </a:p>
          <a:p>
            <a:pPr lvl="2"/>
            <a:r>
              <a:rPr lang="en-US" dirty="0" smtClean="0"/>
              <a:t>Outcrops</a:t>
            </a:r>
          </a:p>
          <a:p>
            <a:pPr lvl="3"/>
            <a:r>
              <a:rPr lang="en-US" dirty="0" smtClean="0"/>
              <a:t>Determine actual sampling sites</a:t>
            </a:r>
          </a:p>
          <a:p>
            <a:pPr lvl="2"/>
            <a:r>
              <a:rPr lang="en-US" dirty="0" smtClean="0"/>
              <a:t>Drainage Basins</a:t>
            </a:r>
          </a:p>
          <a:p>
            <a:pPr lvl="3"/>
            <a:r>
              <a:rPr lang="en-US" dirty="0" smtClean="0"/>
              <a:t>Determine where sample was taken</a:t>
            </a:r>
          </a:p>
          <a:p>
            <a:pPr lvl="3"/>
            <a:r>
              <a:rPr lang="en-US" dirty="0" err="1" smtClean="0"/>
              <a:t>Redelineate</a:t>
            </a:r>
            <a:r>
              <a:rPr lang="en-US" dirty="0" smtClean="0"/>
              <a:t> watershed boundaries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Published v. CRONUS Erosion Rates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5715000"/>
            <a:ext cx="209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 = 418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715000"/>
            <a:ext cx="209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 = 1110</a:t>
            </a:r>
            <a:endParaRPr lang="en-US" sz="3600" dirty="0"/>
          </a:p>
        </p:txBody>
      </p:sp>
      <p:pic>
        <p:nvPicPr>
          <p:cNvPr id="11" name="Content Placeholder 10" descr="Portenga_FigureDR1a-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47800"/>
            <a:ext cx="4038600" cy="4038600"/>
          </a:xfrm>
        </p:spPr>
      </p:pic>
      <p:pic>
        <p:nvPicPr>
          <p:cNvPr id="13" name="Content Placeholder 12" descr="Portenga_FigureDR1b-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447800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Compilation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Assign physical and environmental parameter values from global datasets</a:t>
            </a:r>
          </a:p>
          <a:p>
            <a:pPr lvl="1"/>
            <a:r>
              <a:rPr lang="en-US" dirty="0" smtClean="0"/>
              <a:t>Elevation/Relief/Slope → Digital Elevation Models (DEMs)</a:t>
            </a:r>
          </a:p>
          <a:p>
            <a:pPr lvl="1"/>
            <a:r>
              <a:rPr lang="en-US" dirty="0" smtClean="0"/>
              <a:t>Mean Annual Precipitation/Temperature → </a:t>
            </a:r>
            <a:r>
              <a:rPr lang="en-US" dirty="0" err="1" smtClean="0"/>
              <a:t>WorldClim</a:t>
            </a:r>
            <a:r>
              <a:rPr lang="en-US" dirty="0" smtClean="0"/>
              <a:t> Global Acquisition</a:t>
            </a:r>
          </a:p>
          <a:p>
            <a:pPr lvl="1"/>
            <a:r>
              <a:rPr lang="en-US" dirty="0" smtClean="0"/>
              <a:t>Seismicity → Global Seismic Hazard Assessment Map</a:t>
            </a:r>
          </a:p>
          <a:p>
            <a:pPr lvl="1"/>
            <a:r>
              <a:rPr lang="en-US" dirty="0" smtClean="0"/>
              <a:t>Vegetation → Percentage tree cover map</a:t>
            </a:r>
          </a:p>
          <a:p>
            <a:pPr lvl="1"/>
            <a:r>
              <a:rPr lang="en-US" dirty="0" smtClean="0"/>
              <a:t>Climate Zone → </a:t>
            </a:r>
            <a:r>
              <a:rPr lang="en-US" dirty="0" err="1" smtClean="0"/>
              <a:t>Köppen</a:t>
            </a:r>
            <a:r>
              <a:rPr lang="en-US" dirty="0" smtClean="0"/>
              <a:t>-Geiger Classification System</a:t>
            </a:r>
          </a:p>
          <a:p>
            <a:pPr lvl="1"/>
            <a:r>
              <a:rPr lang="en-US" dirty="0" smtClean="0"/>
              <a:t>Lithology → publication 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Coverages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-2977" y="835223"/>
            <a:ext cx="4572000" cy="1837447"/>
            <a:chOff x="228601" y="838200"/>
            <a:chExt cx="4572000" cy="1837447"/>
          </a:xfrm>
        </p:grpSpPr>
        <p:grpSp>
          <p:nvGrpSpPr>
            <p:cNvPr id="13" name="Group 12"/>
            <p:cNvGrpSpPr/>
            <p:nvPr/>
          </p:nvGrpSpPr>
          <p:grpSpPr>
            <a:xfrm>
              <a:off x="228601" y="838200"/>
              <a:ext cx="4267199" cy="1837447"/>
              <a:chOff x="228601" y="838200"/>
              <a:chExt cx="4267199" cy="1837447"/>
            </a:xfrm>
          </p:grpSpPr>
          <p:pic>
            <p:nvPicPr>
              <p:cNvPr id="3" name="Picture 2" descr="GlobErosSites_Elev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5800" y="838200"/>
                <a:ext cx="3810000" cy="18374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-454966" y="1521767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Elevation</a:t>
                </a:r>
                <a:endParaRPr lang="en-US" sz="24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6200000">
              <a:off x="3732312" y="1601689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US Geol. Survey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2823" y="838200"/>
            <a:ext cx="4574977" cy="1837447"/>
            <a:chOff x="4419600" y="838200"/>
            <a:chExt cx="4574977" cy="1837447"/>
          </a:xfrm>
        </p:grpSpPr>
        <p:grpSp>
          <p:nvGrpSpPr>
            <p:cNvPr id="14" name="Group 13"/>
            <p:cNvGrpSpPr/>
            <p:nvPr/>
          </p:nvGrpSpPr>
          <p:grpSpPr>
            <a:xfrm>
              <a:off x="4419600" y="838200"/>
              <a:ext cx="4267200" cy="1837447"/>
              <a:chOff x="4191000" y="838200"/>
              <a:chExt cx="4267200" cy="1837447"/>
            </a:xfrm>
          </p:grpSpPr>
          <p:pic>
            <p:nvPicPr>
              <p:cNvPr id="5" name="Picture 4" descr="GlobErosSites_CZ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666524" y="846848"/>
                <a:ext cx="3791676" cy="18287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3507433" y="1521767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Climate Zone</a:t>
                </a:r>
                <a:endParaRPr lang="en-US" sz="24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16200000">
              <a:off x="7926288" y="1598712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Peel et al., 2007</a:t>
              </a:r>
              <a:endParaRPr lang="en-US" sz="1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977" y="4638210"/>
            <a:ext cx="4574977" cy="1991190"/>
            <a:chOff x="-76200" y="2741857"/>
            <a:chExt cx="4574977" cy="1991190"/>
          </a:xfrm>
        </p:grpSpPr>
        <p:grpSp>
          <p:nvGrpSpPr>
            <p:cNvPr id="15" name="Group 14"/>
            <p:cNvGrpSpPr/>
            <p:nvPr/>
          </p:nvGrpSpPr>
          <p:grpSpPr>
            <a:xfrm>
              <a:off x="-76200" y="2741857"/>
              <a:ext cx="4267200" cy="1991190"/>
              <a:chOff x="2133600" y="2741857"/>
              <a:chExt cx="4267200" cy="1991190"/>
            </a:xfrm>
          </p:grpSpPr>
          <p:pic>
            <p:nvPicPr>
              <p:cNvPr id="4" name="Picture 3" descr="GlobErosSites_SH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90800" y="2741857"/>
                <a:ext cx="3810000" cy="19911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 rot="16200000">
                <a:off x="1450033" y="3426767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Seismicity</a:t>
                </a:r>
                <a:endParaRPr lang="en-US" sz="24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16200000">
              <a:off x="3430488" y="3503712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Giardini</a:t>
              </a:r>
              <a:r>
                <a:rPr lang="en-US" sz="1400" dirty="0" smtClean="0"/>
                <a:t> et al., 1999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92823" y="4639553"/>
            <a:ext cx="4574977" cy="1829510"/>
            <a:chOff x="4419600" y="2743200"/>
            <a:chExt cx="4574977" cy="1829510"/>
          </a:xfrm>
        </p:grpSpPr>
        <p:pic>
          <p:nvPicPr>
            <p:cNvPr id="24" name="Picture 23" descr="vegetation.jpg"/>
            <p:cNvPicPr>
              <a:picLocks noChangeAspect="1"/>
            </p:cNvPicPr>
            <p:nvPr/>
          </p:nvPicPr>
          <p:blipFill>
            <a:blip r:embed="rId5" cstate="print"/>
            <a:srcRect l="4615" t="34701" r="4615" b="33582"/>
            <a:stretch>
              <a:fillRect/>
            </a:stretch>
          </p:blipFill>
          <p:spPr>
            <a:xfrm>
              <a:off x="4876800" y="2743200"/>
              <a:ext cx="3810000" cy="1829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 rot="16200000">
              <a:off x="3736033" y="3426767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Vegetation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7926288" y="3503712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Defries</a:t>
              </a:r>
              <a:r>
                <a:rPr lang="en-US" sz="1400" dirty="0" smtClean="0"/>
                <a:t> et al., 2000</a:t>
              </a:r>
              <a:endParaRPr lang="en-US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2977" y="2743200"/>
            <a:ext cx="4574977" cy="1828801"/>
            <a:chOff x="-76200" y="4800601"/>
            <a:chExt cx="4574977" cy="1828801"/>
          </a:xfrm>
        </p:grpSpPr>
        <p:grpSp>
          <p:nvGrpSpPr>
            <p:cNvPr id="16" name="Group 15"/>
            <p:cNvGrpSpPr/>
            <p:nvPr/>
          </p:nvGrpSpPr>
          <p:grpSpPr>
            <a:xfrm>
              <a:off x="-76200" y="4800601"/>
              <a:ext cx="4267201" cy="1828801"/>
              <a:chOff x="228599" y="4800600"/>
              <a:chExt cx="4267201" cy="1828801"/>
            </a:xfrm>
          </p:grpSpPr>
          <p:pic>
            <p:nvPicPr>
              <p:cNvPr id="7" name="Picture 6" descr="GlobErosSites_MAT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5799" y="4800600"/>
                <a:ext cx="3810001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 rot="16200000">
                <a:off x="-454968" y="5484168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M.A. Temp.</a:t>
                </a:r>
                <a:endParaRPr lang="en-US" sz="24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 rot="16200000">
              <a:off x="3430488" y="5561113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Hijmans</a:t>
              </a:r>
              <a:r>
                <a:rPr lang="en-US" sz="1400" dirty="0" smtClean="0"/>
                <a:t> et al., 2005</a:t>
              </a:r>
              <a:endParaRPr lang="en-US" sz="1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92823" y="2743199"/>
            <a:ext cx="4574977" cy="1828801"/>
            <a:chOff x="4419600" y="4800600"/>
            <a:chExt cx="4574977" cy="1828801"/>
          </a:xfrm>
        </p:grpSpPr>
        <p:grpSp>
          <p:nvGrpSpPr>
            <p:cNvPr id="17" name="Group 16"/>
            <p:cNvGrpSpPr/>
            <p:nvPr/>
          </p:nvGrpSpPr>
          <p:grpSpPr>
            <a:xfrm>
              <a:off x="4419600" y="4800600"/>
              <a:ext cx="4267200" cy="1828800"/>
              <a:chOff x="4191000" y="4800600"/>
              <a:chExt cx="4267200" cy="1828800"/>
            </a:xfrm>
          </p:grpSpPr>
          <p:pic>
            <p:nvPicPr>
              <p:cNvPr id="6" name="Picture 5" descr="GlobErosSites_MAP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648200" y="4800600"/>
                <a:ext cx="3810000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 rot="16200000">
                <a:off x="3507433" y="5484167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M.A. </a:t>
                </a:r>
                <a:r>
                  <a:rPr lang="en-US" sz="2400" dirty="0" err="1" smtClean="0"/>
                  <a:t>Precip</a:t>
                </a:r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6200000">
              <a:off x="7926288" y="5561112"/>
              <a:ext cx="1828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Hijmans</a:t>
              </a:r>
              <a:r>
                <a:rPr lang="en-US" sz="1400" dirty="0" smtClean="0"/>
                <a:t> et al., 2005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Compilation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Statistical Analyses</a:t>
            </a:r>
          </a:p>
          <a:p>
            <a:pPr lvl="1"/>
            <a:r>
              <a:rPr lang="en-US" dirty="0" smtClean="0"/>
              <a:t>Bivariate relationships</a:t>
            </a:r>
          </a:p>
          <a:p>
            <a:pPr lvl="2"/>
            <a:r>
              <a:rPr lang="en-US" dirty="0" smtClean="0"/>
              <a:t>Simple linear regressions</a:t>
            </a:r>
          </a:p>
          <a:p>
            <a:pPr lvl="2"/>
            <a:r>
              <a:rPr lang="en-US" dirty="0" smtClean="0"/>
              <a:t>ANOVA</a:t>
            </a:r>
          </a:p>
          <a:p>
            <a:pPr lvl="1"/>
            <a:r>
              <a:rPr lang="en-US" dirty="0" smtClean="0"/>
              <a:t>Multivariate relationships – forward stepwise regressions</a:t>
            </a:r>
          </a:p>
          <a:p>
            <a:pPr lvl="2"/>
            <a:r>
              <a:rPr lang="en-US" dirty="0" smtClean="0"/>
              <a:t>Significant parameters entered into regression  one at a time</a:t>
            </a:r>
          </a:p>
          <a:p>
            <a:pPr lvl="2"/>
            <a:r>
              <a:rPr lang="en-US" dirty="0" smtClean="0"/>
              <a:t>Parameters which significantly strengthen the regression remain in the analysis; those that do not are ejected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Erosion Rate Sample Locations</a:t>
            </a:r>
            <a:endParaRPr lang="en-US" dirty="0"/>
          </a:p>
        </p:txBody>
      </p:sp>
      <p:pic>
        <p:nvPicPr>
          <p:cNvPr id="4" name="Content Placeholder 3" descr="Portenga_Figur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3199"/>
          <a:stretch>
            <a:fillRect/>
          </a:stretch>
        </p:blipFill>
        <p:spPr>
          <a:xfrm>
            <a:off x="76200" y="838200"/>
            <a:ext cx="8959669" cy="55626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Distribution of Sample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4040188" cy="639762"/>
          </a:xfrm>
        </p:spPr>
        <p:txBody>
          <a:bodyPr/>
          <a:lstStyle/>
          <a:p>
            <a:pPr algn="ctr"/>
            <a:r>
              <a:rPr lang="en-US" sz="3200" dirty="0" smtClean="0"/>
              <a:t>Outcrops</a:t>
            </a:r>
            <a:endParaRPr lang="en-US" sz="3200" dirty="0"/>
          </a:p>
        </p:txBody>
      </p:sp>
      <p:pic>
        <p:nvPicPr>
          <p:cNvPr id="7" name="Content Placeholder 6" descr="Portenga_Figure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66398" r="50491"/>
          <a:stretch>
            <a:fillRect/>
          </a:stretch>
        </p:blipFill>
        <p:spPr>
          <a:xfrm>
            <a:off x="457199" y="1295400"/>
            <a:ext cx="3999607" cy="2522807"/>
          </a:xfrm>
          <a:ln>
            <a:solidFill>
              <a:schemeClr val="tx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Drainage Basins</a:t>
            </a:r>
            <a:endParaRPr lang="en-US" sz="3200" dirty="0"/>
          </a:p>
        </p:txBody>
      </p:sp>
      <p:pic>
        <p:nvPicPr>
          <p:cNvPr id="8" name="Content Placeholder 7" descr="Portenga_Figure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50491" t="66398"/>
          <a:stretch>
            <a:fillRect/>
          </a:stretch>
        </p:blipFill>
        <p:spPr>
          <a:xfrm>
            <a:off x="4648200" y="1295400"/>
            <a:ext cx="3986468" cy="2514600"/>
          </a:xfrm>
          <a:ln>
            <a:solidFill>
              <a:schemeClr val="tx1"/>
            </a:solidFill>
          </a:ln>
        </p:spPr>
      </p:pic>
      <p:pic>
        <p:nvPicPr>
          <p:cNvPr id="9" name="Picture 8" descr="Portenga_Fig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980687"/>
            <a:ext cx="8196086" cy="2751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 “Why?” Factor – Outcrop Erosion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52400" y="4419600"/>
            <a:ext cx="8808720" cy="1219200"/>
            <a:chOff x="152400" y="4343400"/>
            <a:chExt cx="8808720" cy="121920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152400" y="4419600"/>
              <a:ext cx="4419600" cy="1066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Sets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the pace of pre-human landscape change to evaluate our impacts on environment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" name="Picture 8" descr="human impac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4343400"/>
              <a:ext cx="4389120" cy="12192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82880" y="5638798"/>
            <a:ext cx="8961120" cy="1219202"/>
            <a:chOff x="182880" y="5562598"/>
            <a:chExt cx="8961120" cy="1219202"/>
          </a:xfrm>
        </p:grpSpPr>
        <p:sp>
          <p:nvSpPr>
            <p:cNvPr id="6" name="Content Placeholder 3"/>
            <p:cNvSpPr txBox="1">
              <a:spLocks/>
            </p:cNvSpPr>
            <p:nvPr/>
          </p:nvSpPr>
          <p:spPr>
            <a:xfrm>
              <a:off x="4572000" y="5638798"/>
              <a:ext cx="4572000" cy="11430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Weathering of silicates </a:t>
              </a:r>
              <a:r>
                <a:rPr lang="en-US" sz="2800" dirty="0" smtClean="0"/>
                <a:t>acts as a sink in the carbon cycle – climate change implications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" name="Picture 9" descr="cloud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" y="5562598"/>
              <a:ext cx="4389120" cy="12192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" y="1981200"/>
            <a:ext cx="8763000" cy="1200912"/>
            <a:chOff x="228600" y="685800"/>
            <a:chExt cx="8763000" cy="1200912"/>
          </a:xfrm>
        </p:grpSpPr>
        <p:pic>
          <p:nvPicPr>
            <p:cNvPr id="13" name="Picture 12" descr="navajo dom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685800"/>
              <a:ext cx="4419600" cy="1200912"/>
            </a:xfrm>
            <a:prstGeom prst="rect">
              <a:avLst/>
            </a:prstGeom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228600" y="762000"/>
              <a:ext cx="4343400" cy="1066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Little is known about outcrop erosion rates; data is under-represented in literature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" y="762000"/>
            <a:ext cx="8839200" cy="1219200"/>
            <a:chOff x="304800" y="1904998"/>
            <a:chExt cx="8839200" cy="1219200"/>
          </a:xfrm>
        </p:grpSpPr>
        <p:pic>
          <p:nvPicPr>
            <p:cNvPr id="7" name="Picture 6" descr="Mountain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1904998"/>
              <a:ext cx="4419600" cy="1219200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724400" y="1981198"/>
              <a:ext cx="4419600" cy="1066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Backbones of mountain ranges and dominant landscape features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2880" y="3200398"/>
            <a:ext cx="8808720" cy="1219200"/>
            <a:chOff x="182880" y="3124198"/>
            <a:chExt cx="8808720" cy="1219200"/>
          </a:xfrm>
        </p:grpSpPr>
        <p:pic>
          <p:nvPicPr>
            <p:cNvPr id="8" name="Picture 7" descr="Sediment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880" y="3124198"/>
              <a:ext cx="4389120" cy="1219200"/>
            </a:xfrm>
            <a:prstGeom prst="rect">
              <a:avLst/>
            </a:prstGeom>
          </p:spPr>
        </p:pic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0" y="3200400"/>
              <a:ext cx="4419600" cy="1066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2800" dirty="0" smtClean="0"/>
                <a:t>One of the many sources from which sediment is produced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Outcrop Bivariate Analyses</a:t>
            </a:r>
            <a:endParaRPr lang="en-US" dirty="0"/>
          </a:p>
        </p:txBody>
      </p:sp>
      <p:pic>
        <p:nvPicPr>
          <p:cNvPr id="9" name="Picture 8" descr="Portenga_FigureDR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38200"/>
            <a:ext cx="1878944" cy="1811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Portenga_FigureDR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838200"/>
            <a:ext cx="1908441" cy="1811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Portenga_FigureDR2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2819400"/>
            <a:ext cx="1964485" cy="1811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Portenga_FigureDR2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2819400"/>
            <a:ext cx="191729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Portenga_FigureDR2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719" y="4800600"/>
            <a:ext cx="1999881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Portenga_FigureDR2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4800600"/>
            <a:ext cx="1999881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 25"/>
          <p:cNvGrpSpPr/>
          <p:nvPr/>
        </p:nvGrpSpPr>
        <p:grpSpPr>
          <a:xfrm>
            <a:off x="1371600" y="838200"/>
            <a:ext cx="1143000" cy="1524000"/>
            <a:chOff x="1371600" y="838200"/>
            <a:chExt cx="11430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1371600" y="838200"/>
              <a:ext cx="152400" cy="1524000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33600" y="838200"/>
              <a:ext cx="381000" cy="1524000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86400" y="8382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/>
              <a:t>Geographic Sampling Gaps between 0-10 and 50-70° Latitude</a:t>
            </a:r>
          </a:p>
          <a:p>
            <a:pPr marL="692150" lvl="1" indent="-234950">
              <a:buFont typeface="Arial" pitchFamily="34" charset="0"/>
              <a:buChar char="•"/>
            </a:pPr>
            <a:r>
              <a:rPr lang="en-US" sz="2400" dirty="0" smtClean="0"/>
              <a:t>Ice Cover</a:t>
            </a:r>
          </a:p>
          <a:p>
            <a:pPr marL="692150" lvl="1" indent="-234950">
              <a:buFont typeface="Arial" pitchFamily="34" charset="0"/>
              <a:buChar char="•"/>
            </a:pPr>
            <a:r>
              <a:rPr lang="en-US" sz="2400" dirty="0" smtClean="0"/>
              <a:t>Southern Ocean 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838200" y="2743200"/>
            <a:ext cx="2057400" cy="19050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8200" y="4724400"/>
            <a:ext cx="2057400" cy="19812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86400" y="2667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MAP and Relief produce strongest relationships with outcrop erosion rate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19600" y="4800600"/>
            <a:ext cx="228600" cy="1524000"/>
          </a:xfrm>
          <a:prstGeom prst="rect">
            <a:avLst/>
          </a:prstGeom>
          <a:solidFill>
            <a:srgbClr val="00B0F0">
              <a:alpha val="5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86400" y="413367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Erosion peaks with a MAT of ~10°C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 animBg="1"/>
      <p:bldP spid="20" grpId="0" animBg="1"/>
      <p:bldP spid="28" grpId="0"/>
      <p:bldP spid="21" grpId="0" animBg="1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Outcrop Bivariate Analyses</a:t>
            </a:r>
            <a:endParaRPr lang="en-US" dirty="0"/>
          </a:p>
        </p:txBody>
      </p:sp>
      <p:pic>
        <p:nvPicPr>
          <p:cNvPr id="15" name="Picture 14" descr="Portenga_FigureDR2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31857"/>
            <a:ext cx="3886200" cy="2596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Portenga_FigureDR2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838201"/>
            <a:ext cx="1848188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Portenga_FigureDR2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9" y="3505200"/>
            <a:ext cx="5843587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3429000" y="838200"/>
            <a:ext cx="5410200" cy="1676400"/>
            <a:chOff x="3429000" y="838200"/>
            <a:chExt cx="5410200" cy="1676400"/>
          </a:xfrm>
        </p:grpSpPr>
        <p:sp>
          <p:nvSpPr>
            <p:cNvPr id="18" name="Rectangle 17"/>
            <p:cNvSpPr/>
            <p:nvPr/>
          </p:nvSpPr>
          <p:spPr>
            <a:xfrm>
              <a:off x="3429000" y="1219200"/>
              <a:ext cx="533400" cy="228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0800" y="838200"/>
              <a:ext cx="2438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sz="2200" dirty="0" smtClean="0"/>
                <a:t>Igneous rocks erode more slowly than any other rock type</a:t>
              </a:r>
              <a:endParaRPr lang="en-US" sz="22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886200" y="2209800"/>
              <a:ext cx="304800" cy="3048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05400" y="2316540"/>
            <a:ext cx="3733800" cy="1446550"/>
            <a:chOff x="5105400" y="2316540"/>
            <a:chExt cx="3733800" cy="1446550"/>
          </a:xfrm>
        </p:grpSpPr>
        <p:sp>
          <p:nvSpPr>
            <p:cNvPr id="25" name="TextBox 24"/>
            <p:cNvSpPr txBox="1"/>
            <p:nvPr/>
          </p:nvSpPr>
          <p:spPr>
            <a:xfrm>
              <a:off x="6400800" y="2316540"/>
              <a:ext cx="2438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sz="2200" dirty="0" smtClean="0"/>
                <a:t>Erosion rates are similar in active and inactive seismic settings</a:t>
              </a:r>
              <a:endParaRPr lang="en-US" sz="2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105400" y="2514600"/>
              <a:ext cx="762000" cy="4572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10200" y="3810000"/>
            <a:ext cx="3429000" cy="2286000"/>
            <a:chOff x="5410200" y="3810000"/>
            <a:chExt cx="3429000" cy="2286000"/>
          </a:xfrm>
        </p:grpSpPr>
        <p:grpSp>
          <p:nvGrpSpPr>
            <p:cNvPr id="23" name="Group 22"/>
            <p:cNvGrpSpPr/>
            <p:nvPr/>
          </p:nvGrpSpPr>
          <p:grpSpPr>
            <a:xfrm>
              <a:off x="5486400" y="3886200"/>
              <a:ext cx="609600" cy="1066800"/>
              <a:chOff x="5486400" y="3886200"/>
              <a:chExt cx="609600" cy="1066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486400" y="3886200"/>
                <a:ext cx="609600" cy="5334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>
                <a:off x="5676900" y="4533900"/>
                <a:ext cx="533400" cy="3048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400800" y="3810000"/>
              <a:ext cx="2438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sz="2200" dirty="0" smtClean="0"/>
                <a:t>Outcrops in temperate climates erode the fastest; polar outcrops erode the slowest</a:t>
              </a:r>
              <a:endParaRPr lang="en-US" sz="2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10200" y="5181600"/>
              <a:ext cx="152400" cy="2286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43600" y="5867400"/>
              <a:ext cx="152400" cy="2286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Drainage Basin Bivariate Analyses</a:t>
            </a:r>
            <a:endParaRPr lang="en-US" dirty="0"/>
          </a:p>
        </p:txBody>
      </p:sp>
      <p:pic>
        <p:nvPicPr>
          <p:cNvPr id="3" name="Picture 2" descr="Portenga_FigureDR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2209800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ortenga_FigureDR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762000"/>
            <a:ext cx="2090928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Portenga_FigureDR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3816" y="762000"/>
            <a:ext cx="2081784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Portenga_FigureDR3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743200"/>
            <a:ext cx="2209800" cy="1901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Portenga_FigureDR3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2743200"/>
            <a:ext cx="1999488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Portenga_FigureDR3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4345" y="2743200"/>
            <a:ext cx="2093976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Portenga_FigureDR3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4724400"/>
            <a:ext cx="2093976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Portenga_FigureDR3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8400" y="4724400"/>
            <a:ext cx="2100072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Portenga_FigureDR3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8200" y="4724400"/>
            <a:ext cx="2093976" cy="191414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685800" y="838200"/>
            <a:ext cx="1447800" cy="1524000"/>
            <a:chOff x="685800" y="838200"/>
            <a:chExt cx="1447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685800" y="838200"/>
              <a:ext cx="152400" cy="1524000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0" y="838200"/>
              <a:ext cx="228600" cy="1524000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81800" y="7620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 smtClean="0"/>
              <a:t>Sampling gaps also observed at high and low latitudes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438400" y="685800"/>
            <a:ext cx="2133600" cy="19812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4572000" y="685800"/>
            <a:ext cx="2209800" cy="19812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4572000" y="2743200"/>
            <a:ext cx="2209800" cy="1905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152400" y="2743200"/>
            <a:ext cx="2209800" cy="19812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2438400" y="4724400"/>
            <a:ext cx="2133600" cy="19812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781800" y="1944231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 smtClean="0"/>
              <a:t>More parameters yield strong relationships with drainage basins than outcrops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114800"/>
            <a:ext cx="220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dirty="0" smtClean="0"/>
              <a:t>No relation with basin area means cosmogenic erosion rates are not affected by the sediment delivery ratio</a:t>
            </a:r>
            <a:endParaRPr lang="en-US" sz="2000" dirty="0"/>
          </a:p>
        </p:txBody>
      </p:sp>
      <p:sp>
        <p:nvSpPr>
          <p:cNvPr id="25" name="Oval 24"/>
          <p:cNvSpPr/>
          <p:nvPr/>
        </p:nvSpPr>
        <p:spPr>
          <a:xfrm>
            <a:off x="2895600" y="2819400"/>
            <a:ext cx="144780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Portenga_FigureDR3m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99" y="3429000"/>
            <a:ext cx="6400801" cy="3066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Drainage Basin Bivariate Analyses</a:t>
            </a:r>
            <a:endParaRPr lang="en-US" dirty="0"/>
          </a:p>
        </p:txBody>
      </p:sp>
      <p:pic>
        <p:nvPicPr>
          <p:cNvPr id="5" name="Picture 4" descr="Portenga_FigureDR3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75491"/>
            <a:ext cx="4419600" cy="2395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Portenga_FigureDR3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968691"/>
            <a:ext cx="1873004" cy="24115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038600" y="990600"/>
            <a:ext cx="4953000" cy="2308324"/>
            <a:chOff x="4038600" y="990600"/>
            <a:chExt cx="4953000" cy="2308324"/>
          </a:xfrm>
        </p:grpSpPr>
        <p:sp>
          <p:nvSpPr>
            <p:cNvPr id="8" name="Rectangle 7"/>
            <p:cNvSpPr/>
            <p:nvPr/>
          </p:nvSpPr>
          <p:spPr>
            <a:xfrm>
              <a:off x="4038600" y="1219200"/>
              <a:ext cx="53340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343400" y="2133600"/>
              <a:ext cx="228600" cy="2286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95800" y="2438400"/>
              <a:ext cx="228600" cy="3810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0" y="990600"/>
              <a:ext cx="21336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dirty="0" smtClean="0"/>
                <a:t>Basins underlain by mixed lithologies erode faster than those underlain by all metamorphic or igneous lithologies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7400" y="2514600"/>
            <a:ext cx="3124200" cy="2438400"/>
            <a:chOff x="5867400" y="2514600"/>
            <a:chExt cx="3124200" cy="2438400"/>
          </a:xfrm>
        </p:grpSpPr>
        <p:sp>
          <p:nvSpPr>
            <p:cNvPr id="13" name="TextBox 12"/>
            <p:cNvSpPr txBox="1"/>
            <p:nvPr/>
          </p:nvSpPr>
          <p:spPr>
            <a:xfrm>
              <a:off x="6858000" y="3198674"/>
              <a:ext cx="2133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dirty="0" smtClean="0"/>
                <a:t>Basins in seismically active settings erode faster than those in inactive settings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867400" y="2514600"/>
              <a:ext cx="609600" cy="3810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91200" y="3810000"/>
            <a:ext cx="3200400" cy="2798802"/>
            <a:chOff x="5791200" y="3810000"/>
            <a:chExt cx="3200400" cy="2798802"/>
          </a:xfrm>
        </p:grpSpPr>
        <p:sp>
          <p:nvSpPr>
            <p:cNvPr id="16" name="TextBox 15"/>
            <p:cNvSpPr txBox="1"/>
            <p:nvPr/>
          </p:nvSpPr>
          <p:spPr>
            <a:xfrm>
              <a:off x="6858000" y="4854476"/>
              <a:ext cx="2133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4950" indent="-234950">
                <a:buFont typeface="Arial" pitchFamily="34" charset="0"/>
                <a:buChar char="•"/>
              </a:pPr>
              <a:r>
                <a:rPr lang="en-US" dirty="0" smtClean="0"/>
                <a:t>Basins in polar climates erode the fastest while those in arid climates erode the slowest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867400" y="5181600"/>
              <a:ext cx="152400" cy="2286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172200" y="5867400"/>
              <a:ext cx="304800" cy="22860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91200" y="3810000"/>
              <a:ext cx="304800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96000" y="3810000"/>
              <a:ext cx="304800" cy="1143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21" descr="Portenga_Figure4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679110"/>
            <a:ext cx="7620000" cy="6123214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Multivariate Regressions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3886200"/>
            <a:ext cx="7924800" cy="2971800"/>
            <a:chOff x="914400" y="3880485"/>
            <a:chExt cx="7315200" cy="2748915"/>
          </a:xfrm>
        </p:grpSpPr>
        <p:sp>
          <p:nvSpPr>
            <p:cNvPr id="5" name="Rectangle 4"/>
            <p:cNvSpPr/>
            <p:nvPr/>
          </p:nvSpPr>
          <p:spPr>
            <a:xfrm>
              <a:off x="1195754" y="3880485"/>
              <a:ext cx="633046" cy="158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14400" y="4038600"/>
              <a:ext cx="7315200" cy="259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2286000" y="36576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40386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33% of Outcrop Erosion Rate variability is explained by 5 parameters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62200" y="2438400"/>
            <a:ext cx="4800600" cy="381000"/>
            <a:chOff x="2362200" y="2438400"/>
            <a:chExt cx="4800600" cy="381000"/>
          </a:xfrm>
        </p:grpSpPr>
        <p:sp>
          <p:nvSpPr>
            <p:cNvPr id="10" name="Oval 9"/>
            <p:cNvSpPr/>
            <p:nvPr/>
          </p:nvSpPr>
          <p:spPr>
            <a:xfrm>
              <a:off x="2362200" y="2438400"/>
              <a:ext cx="533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819400" y="2438400"/>
              <a:ext cx="533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34000" y="2438400"/>
              <a:ext cx="533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2438400"/>
              <a:ext cx="5334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" y="5235714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Latitude is not always a relevant regressor, but it is the most frequent dominant regressor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57912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Elevation, Relief, Mean Annual Precipitation, Mean Annual Temperature, and Seismicity are significant at times, but their level of significance is greatly variable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66800" y="2743200"/>
            <a:ext cx="12954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" y="43434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Explainable erosion rate variability for other subdivisions is inconsistent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2000" dirty="0" smtClean="0"/>
              <a:t>Subdivisions with high 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values also have smaller sample populations</a:t>
            </a:r>
            <a:endParaRPr lang="en-US" sz="20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5334000" y="1828800"/>
            <a:ext cx="1752600" cy="2209800"/>
            <a:chOff x="5334000" y="1828800"/>
            <a:chExt cx="1752600" cy="2209800"/>
          </a:xfrm>
        </p:grpSpPr>
        <p:grpSp>
          <p:nvGrpSpPr>
            <p:cNvPr id="29" name="Group 28"/>
            <p:cNvGrpSpPr/>
            <p:nvPr/>
          </p:nvGrpSpPr>
          <p:grpSpPr>
            <a:xfrm>
              <a:off x="6172200" y="1828800"/>
              <a:ext cx="457200" cy="2209800"/>
              <a:chOff x="6172200" y="1828800"/>
              <a:chExt cx="457200" cy="22098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172200" y="36576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172200" y="18288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4"/>
                <a:endCxn id="25" idx="0"/>
              </p:cNvCxnSpPr>
              <p:nvPr/>
            </p:nvCxnSpPr>
            <p:spPr>
              <a:xfrm rot="5400000">
                <a:off x="5676900" y="2933700"/>
                <a:ext cx="14478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6629400" y="1828800"/>
              <a:ext cx="457200" cy="2209800"/>
              <a:chOff x="6172200" y="1828800"/>
              <a:chExt cx="457200" cy="22098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172200" y="36576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72200" y="18288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>
                <a:stCxn id="32" idx="4"/>
                <a:endCxn id="31" idx="0"/>
              </p:cNvCxnSpPr>
              <p:nvPr/>
            </p:nvCxnSpPr>
            <p:spPr>
              <a:xfrm rot="5400000">
                <a:off x="5676900" y="2933700"/>
                <a:ext cx="14478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5334000" y="1828800"/>
              <a:ext cx="457200" cy="2209800"/>
              <a:chOff x="6172200" y="1828800"/>
              <a:chExt cx="457200" cy="22098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172200" y="36576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172200" y="1828800"/>
                <a:ext cx="457200" cy="381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36" idx="4"/>
                <a:endCxn id="35" idx="0"/>
              </p:cNvCxnSpPr>
              <p:nvPr/>
            </p:nvCxnSpPr>
            <p:spPr>
              <a:xfrm rot="5400000">
                <a:off x="5676900" y="2933700"/>
                <a:ext cx="14478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/>
          <p:cNvGrpSpPr/>
          <p:nvPr/>
        </p:nvGrpSpPr>
        <p:grpSpPr>
          <a:xfrm>
            <a:off x="609600" y="1676400"/>
            <a:ext cx="7924800" cy="2362200"/>
            <a:chOff x="609600" y="1676400"/>
            <a:chExt cx="7924800" cy="2362200"/>
          </a:xfrm>
        </p:grpSpPr>
        <p:sp>
          <p:nvSpPr>
            <p:cNvPr id="43" name="Rectangle 42"/>
            <p:cNvSpPr/>
            <p:nvPr/>
          </p:nvSpPr>
          <p:spPr>
            <a:xfrm>
              <a:off x="838200" y="16764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9600" y="1981200"/>
              <a:ext cx="792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09600" y="19812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56% of Basin Erosion Rate variability is explained by 8 parameters</a:t>
            </a:r>
            <a:endParaRPr lang="en-US" sz="2000" dirty="0"/>
          </a:p>
        </p:txBody>
      </p:sp>
      <p:sp>
        <p:nvSpPr>
          <p:cNvPr id="47" name="Oval 46"/>
          <p:cNvSpPr/>
          <p:nvPr/>
        </p:nvSpPr>
        <p:spPr>
          <a:xfrm>
            <a:off x="2286000" y="64770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9600" y="22098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Explainable erosion rates for other subdivisions are high, even if the sample population is large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9600" y="279433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Average Basin Slope is the consistently the most relevant regressor for the global and nearly all sub-categories; those which is it not the most relevant, it is still high</a:t>
            </a:r>
            <a:endParaRPr lang="en-US" sz="2000" dirty="0"/>
          </a:p>
        </p:txBody>
      </p:sp>
      <p:sp>
        <p:nvSpPr>
          <p:cNvPr id="50" name="Oval 49"/>
          <p:cNvSpPr/>
          <p:nvPr/>
        </p:nvSpPr>
        <p:spPr>
          <a:xfrm>
            <a:off x="2057400" y="5791200"/>
            <a:ext cx="5715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09600" y="363849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/>
              <a:t>All other parameters are highly variable in terms of their relevance</a:t>
            </a:r>
            <a:endParaRPr lang="en-US" sz="20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1066800" y="4724400"/>
            <a:ext cx="1295400" cy="1828800"/>
            <a:chOff x="1066800" y="4724400"/>
            <a:chExt cx="1295400" cy="1828800"/>
          </a:xfrm>
        </p:grpSpPr>
        <p:sp>
          <p:nvSpPr>
            <p:cNvPr id="52" name="Rectangle 51"/>
            <p:cNvSpPr/>
            <p:nvPr/>
          </p:nvSpPr>
          <p:spPr>
            <a:xfrm>
              <a:off x="1066800" y="4724400"/>
              <a:ext cx="1295400" cy="1219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66800" y="6096000"/>
              <a:ext cx="12954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6" grpId="0"/>
      <p:bldP spid="16" grpId="1"/>
      <p:bldP spid="20" grpId="0"/>
      <p:bldP spid="20" grpId="1"/>
      <p:bldP spid="23" grpId="0" animBg="1"/>
      <p:bldP spid="23" grpId="1" animBg="1"/>
      <p:bldP spid="24" grpId="0"/>
      <p:bldP spid="24" grpId="1"/>
      <p:bldP spid="46" grpId="0"/>
      <p:bldP spid="47" grpId="0" animBg="1"/>
      <p:bldP spid="47" grpId="1" animBg="1"/>
      <p:bldP spid="48" grpId="0"/>
      <p:bldP spid="49" grpId="0"/>
      <p:bldP spid="50" grpId="0" animBg="1"/>
      <p:bldP spid="50" grpId="1" animBg="1"/>
      <p:bldP spid="5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21" descr="Portenga_Figure4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679110"/>
            <a:ext cx="7620000" cy="6123214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Multivariate Regressions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09600" y="2743200"/>
            <a:ext cx="7924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09600" y="27826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dirty="0" smtClean="0"/>
              <a:t>Means for Drainage Basins are almost always at least ~1 order of magnitude higher than the mean for Outcrops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9600" y="33922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dirty="0" smtClean="0"/>
              <a:t>Medians for Drainage Basins in the global analysis and subdivisions are also at least ~1 order of magnitude her than medians of Outcrops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2362200" y="2133600"/>
            <a:ext cx="5181601" cy="2362200"/>
            <a:chOff x="2362200" y="2133600"/>
            <a:chExt cx="5181601" cy="2362200"/>
          </a:xfrm>
        </p:grpSpPr>
        <p:grpSp>
          <p:nvGrpSpPr>
            <p:cNvPr id="44" name="Group 43"/>
            <p:cNvGrpSpPr/>
            <p:nvPr/>
          </p:nvGrpSpPr>
          <p:grpSpPr>
            <a:xfrm>
              <a:off x="2362200" y="2133600"/>
              <a:ext cx="5181600" cy="609600"/>
              <a:chOff x="2362200" y="2133600"/>
              <a:chExt cx="5181600" cy="6096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362200" y="2133600"/>
                <a:ext cx="5181600" cy="228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>
                <a:stCxn id="41" idx="2"/>
              </p:cNvCxnSpPr>
              <p:nvPr/>
            </p:nvCxnSpPr>
            <p:spPr>
              <a:xfrm rot="5400000">
                <a:off x="4762500" y="2552700"/>
                <a:ext cx="381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2362201" y="4114801"/>
              <a:ext cx="5181600" cy="380999"/>
              <a:chOff x="2362201" y="4114801"/>
              <a:chExt cx="5181600" cy="380999"/>
            </a:xfrm>
          </p:grpSpPr>
          <p:sp>
            <p:nvSpPr>
              <p:cNvPr id="46" name="Rectangle 45"/>
              <p:cNvSpPr/>
              <p:nvPr/>
            </p:nvSpPr>
            <p:spPr>
              <a:xfrm rot="10800000">
                <a:off x="2362201" y="4295775"/>
                <a:ext cx="5181600" cy="20002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6" idx="2"/>
              </p:cNvCxnSpPr>
              <p:nvPr/>
            </p:nvCxnSpPr>
            <p:spPr>
              <a:xfrm rot="5400000" flipH="1" flipV="1">
                <a:off x="4862514" y="4205288"/>
                <a:ext cx="180975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/>
          <p:cNvGrpSpPr/>
          <p:nvPr/>
        </p:nvGrpSpPr>
        <p:grpSpPr>
          <a:xfrm>
            <a:off x="2362200" y="2362200"/>
            <a:ext cx="5181600" cy="2362200"/>
            <a:chOff x="2362200" y="2362200"/>
            <a:chExt cx="5181600" cy="2362200"/>
          </a:xfrm>
        </p:grpSpPr>
        <p:grpSp>
          <p:nvGrpSpPr>
            <p:cNvPr id="56" name="Group 55"/>
            <p:cNvGrpSpPr/>
            <p:nvPr/>
          </p:nvGrpSpPr>
          <p:grpSpPr>
            <a:xfrm>
              <a:off x="2362200" y="2362200"/>
              <a:ext cx="5181600" cy="381001"/>
              <a:chOff x="2362200" y="2362200"/>
              <a:chExt cx="5181600" cy="381001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362200" y="2362200"/>
                <a:ext cx="5181600" cy="20002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rot="5400000">
                <a:off x="4862515" y="2652714"/>
                <a:ext cx="180972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2200" y="4114800"/>
              <a:ext cx="5181600" cy="609600"/>
              <a:chOff x="2362200" y="4114800"/>
              <a:chExt cx="5181600" cy="609600"/>
            </a:xfrm>
          </p:grpSpPr>
          <p:sp>
            <p:nvSpPr>
              <p:cNvPr id="57" name="Rectangle 56"/>
              <p:cNvSpPr/>
              <p:nvPr/>
            </p:nvSpPr>
            <p:spPr>
              <a:xfrm rot="10800000">
                <a:off x="2362200" y="4495800"/>
                <a:ext cx="5181600" cy="228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rot="5400000">
                <a:off x="4762500" y="4305300"/>
                <a:ext cx="381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Outcrop vs. Drainage Basins</a:t>
            </a:r>
            <a:endParaRPr lang="en-US" dirty="0"/>
          </a:p>
        </p:txBody>
      </p:sp>
      <p:pic>
        <p:nvPicPr>
          <p:cNvPr id="3" name="Picture 2" descr="Portenga_FigureDR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80" y="838200"/>
            <a:ext cx="872102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Geographic Scale Dependency</a:t>
            </a:r>
            <a:endParaRPr lang="en-US" dirty="0"/>
          </a:p>
        </p:txBody>
      </p:sp>
      <p:pic>
        <p:nvPicPr>
          <p:cNvPr id="6" name="Content Placeholder 5" descr="Portenga_Figure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4013" y="1066800"/>
            <a:ext cx="4207987" cy="3886200"/>
          </a:xfrm>
          <a:ln>
            <a:solidFill>
              <a:schemeClr val="tx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1" y="1066800"/>
            <a:ext cx="4038600" cy="50593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Smaller study areas provide stronger relationships with parameters</a:t>
            </a:r>
          </a:p>
          <a:p>
            <a:r>
              <a:rPr lang="en-US" dirty="0" smtClean="0"/>
              <a:t>Parameters important at a local scale may be unimportant at a larger scale</a:t>
            </a:r>
          </a:p>
          <a:p>
            <a:r>
              <a:rPr lang="en-US" dirty="0" smtClean="0"/>
              <a:t>Multivariate methods are required for larger scales as more parameters are introduced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Summary of Global Compilations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Global erosion rates are slow (&lt;140 m My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Large geographic sampling gaps exist</a:t>
            </a:r>
          </a:p>
          <a:p>
            <a:pPr lvl="1"/>
            <a:r>
              <a:rPr lang="en-US" dirty="0" smtClean="0"/>
              <a:t>Easily accessible locations</a:t>
            </a:r>
          </a:p>
          <a:p>
            <a:pPr lvl="1"/>
            <a:r>
              <a:rPr lang="en-US" dirty="0" smtClean="0"/>
              <a:t>Not all regions are quartz dominated</a:t>
            </a:r>
          </a:p>
          <a:p>
            <a:r>
              <a:rPr lang="en-US" dirty="0" smtClean="0"/>
              <a:t>Basins erode more quickly than outcrops</a:t>
            </a:r>
          </a:p>
          <a:p>
            <a:pPr lvl="1"/>
            <a:r>
              <a:rPr lang="en-US" dirty="0" smtClean="0"/>
              <a:t>True for both means and medians</a:t>
            </a:r>
          </a:p>
          <a:p>
            <a:r>
              <a:rPr lang="en-US" dirty="0" smtClean="0"/>
              <a:t>Observations made at a local scale may not be the same on the global scale. Inverse, also.</a:t>
            </a:r>
          </a:p>
          <a:p>
            <a:r>
              <a:rPr lang="en-US" dirty="0" smtClean="0"/>
              <a:t>More than one factor controls erosion rates; thus, multivariate methods are more appropriate than bivariate methods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“Where do I fit in?” says the Appalachians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With a sufficient summary of how outcrops erode globally, rates of outcrop erosion in the central Appalachians can now be compared</a:t>
            </a:r>
            <a:endParaRPr lang="en-US" dirty="0"/>
          </a:p>
        </p:txBody>
      </p:sp>
      <p:pic>
        <p:nvPicPr>
          <p:cNvPr id="7" name="Picture 6" descr="DSC03656.JPG"/>
          <p:cNvPicPr>
            <a:picLocks noChangeAspect="1"/>
          </p:cNvPicPr>
          <p:nvPr/>
        </p:nvPicPr>
        <p:blipFill>
          <a:blip r:embed="rId2" cstate="print"/>
          <a:srcRect t="14310" b="26576"/>
          <a:stretch>
            <a:fillRect/>
          </a:stretch>
        </p:blipFill>
        <p:spPr>
          <a:xfrm>
            <a:off x="850924" y="3200400"/>
            <a:ext cx="7442152" cy="3299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Why Use </a:t>
            </a:r>
            <a:r>
              <a:rPr lang="en-US" baseline="30000" dirty="0" smtClean="0"/>
              <a:t>10</a:t>
            </a:r>
            <a:r>
              <a:rPr lang="en-US" dirty="0" smtClean="0"/>
              <a:t>Be?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Other methods of measuring erosion rates incorporate often-violated assumptions</a:t>
            </a:r>
          </a:p>
          <a:p>
            <a:pPr lvl="1"/>
            <a:r>
              <a:rPr lang="en-US" dirty="0" smtClean="0"/>
              <a:t>Sediment Yield: Short-term measurements are indicative of long-term rates</a:t>
            </a:r>
          </a:p>
          <a:p>
            <a:pPr lvl="1"/>
            <a:r>
              <a:rPr lang="en-US" dirty="0" smtClean="0"/>
              <a:t>Humans have little impact on the modern sedimentation rate</a:t>
            </a:r>
          </a:p>
          <a:p>
            <a:r>
              <a:rPr lang="en-US" dirty="0" smtClean="0"/>
              <a:t>Long-term denudation methods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not </a:t>
            </a:r>
            <a:r>
              <a:rPr lang="en-US" dirty="0" smtClean="0"/>
              <a:t>appropriate </a:t>
            </a:r>
            <a:r>
              <a:rPr lang="en-US" dirty="0" smtClean="0"/>
              <a:t>for more recent timescales</a:t>
            </a:r>
          </a:p>
          <a:p>
            <a:pPr lvl="1"/>
            <a:r>
              <a:rPr lang="en-US" dirty="0" smtClean="0"/>
              <a:t>Fission-track </a:t>
            </a:r>
            <a:r>
              <a:rPr lang="en-US" dirty="0" err="1" smtClean="0"/>
              <a:t>thermochronology</a:t>
            </a:r>
            <a:endParaRPr lang="en-US" dirty="0" smtClean="0"/>
          </a:p>
          <a:p>
            <a:pPr lvl="1"/>
            <a:r>
              <a:rPr lang="en-US" dirty="0" smtClean="0"/>
              <a:t>(U-</a:t>
            </a:r>
            <a:r>
              <a:rPr lang="en-US" dirty="0" err="1" smtClean="0"/>
              <a:t>Th</a:t>
            </a:r>
            <a:r>
              <a:rPr lang="en-US" dirty="0" smtClean="0"/>
              <a:t>)/He methods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14400" y="2035278"/>
            <a:ext cx="7162800" cy="723554"/>
            <a:chOff x="914400" y="2035278"/>
            <a:chExt cx="7162800" cy="723554"/>
          </a:xfrm>
        </p:grpSpPr>
        <p:grpSp>
          <p:nvGrpSpPr>
            <p:cNvPr id="11" name="Group 10"/>
            <p:cNvGrpSpPr/>
            <p:nvPr/>
          </p:nvGrpSpPr>
          <p:grpSpPr>
            <a:xfrm>
              <a:off x="914400" y="2035278"/>
              <a:ext cx="7162800" cy="723554"/>
              <a:chOff x="914400" y="2035277"/>
              <a:chExt cx="7162800" cy="40312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914400" y="2057399"/>
                <a:ext cx="7162800" cy="3722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990600" y="2035277"/>
                <a:ext cx="7062019" cy="40312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352800" y="2209800"/>
              <a:ext cx="2133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Kirchner et al., 2001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0" y="3048000"/>
            <a:ext cx="7162800" cy="723554"/>
            <a:chOff x="914400" y="3048000"/>
            <a:chExt cx="7162800" cy="723554"/>
          </a:xfrm>
        </p:grpSpPr>
        <p:grpSp>
          <p:nvGrpSpPr>
            <p:cNvPr id="14" name="Group 13"/>
            <p:cNvGrpSpPr/>
            <p:nvPr/>
          </p:nvGrpSpPr>
          <p:grpSpPr>
            <a:xfrm>
              <a:off x="914400" y="3048000"/>
              <a:ext cx="7162800" cy="723554"/>
              <a:chOff x="914400" y="2035277"/>
              <a:chExt cx="7162800" cy="403123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914400" y="2057399"/>
                <a:ext cx="7162800" cy="3722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990600" y="2035277"/>
                <a:ext cx="7062019" cy="40312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3733800" y="3200400"/>
              <a:ext cx="1524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Trimble, 1977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Appalachian Erosion in the Global Context</a:t>
            </a:r>
            <a:endParaRPr lang="en-US" dirty="0"/>
          </a:p>
        </p:txBody>
      </p:sp>
      <p:pic>
        <p:nvPicPr>
          <p:cNvPr id="5" name="Content Placeholder 4" descr="Figure 9 - Global Comparison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990600"/>
            <a:ext cx="8359855" cy="2667000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733800"/>
            <a:ext cx="8382000" cy="2392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Appalachian outcrops erode significantly faster than global outcrops from similar settings (</a:t>
            </a:r>
            <a:r>
              <a:rPr lang="en-US" i="1" dirty="0" smtClean="0"/>
              <a:t>p</a:t>
            </a:r>
            <a:r>
              <a:rPr lang="en-US" dirty="0" smtClean="0"/>
              <a:t> &lt; 0.01), but are still </a:t>
            </a:r>
            <a:r>
              <a:rPr lang="en-US" b="1" dirty="0" smtClean="0"/>
              <a:t>low</a:t>
            </a:r>
          </a:p>
          <a:p>
            <a:r>
              <a:rPr lang="en-US" dirty="0" smtClean="0"/>
              <a:t>Narrower distribution of erosion rates in the central Appalachian Mountains</a:t>
            </a:r>
          </a:p>
          <a:p>
            <a:r>
              <a:rPr lang="en-US" dirty="0" smtClean="0"/>
              <a:t>Distributions are skewed similarly toward low erosion rates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990600"/>
            <a:ext cx="2819400" cy="2667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0" y="990600"/>
            <a:ext cx="2819400" cy="2667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990600"/>
            <a:ext cx="2743200" cy="2667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7" grpId="1" animBg="1"/>
      <p:bldP spid="8" grpId="2" animBg="1"/>
      <p:bldP spid="8" grpId="3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Regional History of Central Appalachian Landscape Evolution</a:t>
            </a:r>
            <a:endParaRPr lang="en-US" dirty="0"/>
          </a:p>
        </p:txBody>
      </p:sp>
      <p:pic>
        <p:nvPicPr>
          <p:cNvPr id="9" name="Content Placeholder 8" descr="Erosion Ranges-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5302" y="1219200"/>
            <a:ext cx="4804176" cy="54102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Avg. outcrop erosion rates are similar to basin erosion rates</a:t>
            </a:r>
          </a:p>
          <a:p>
            <a:r>
              <a:rPr lang="en-US" dirty="0" smtClean="0"/>
              <a:t>Avg. outcrop erosion rates are lower than AFT </a:t>
            </a:r>
            <a:r>
              <a:rPr lang="en-US" dirty="0" err="1" smtClean="0"/>
              <a:t>Thermochron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Avg. outcrop erosion rates within range of (U-</a:t>
            </a:r>
            <a:r>
              <a:rPr lang="en-US" dirty="0" err="1" smtClean="0"/>
              <a:t>Th</a:t>
            </a:r>
            <a:r>
              <a:rPr lang="en-US" dirty="0" smtClean="0"/>
              <a:t>)/He dating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1384042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Similar </a:t>
            </a:r>
            <a:r>
              <a:rPr lang="en-US" sz="2800" dirty="0" err="1" smtClean="0">
                <a:solidFill>
                  <a:srgbClr val="FF0000"/>
                </a:solidFill>
              </a:rPr>
              <a:t>thermochronologic</a:t>
            </a:r>
            <a:r>
              <a:rPr lang="en-US" sz="2800" dirty="0" smtClean="0">
                <a:solidFill>
                  <a:srgbClr val="FF0000"/>
                </a:solidFill>
              </a:rPr>
              <a:t>  denudation and cosmogenic erosion rates confirm a slow </a:t>
            </a:r>
            <a:r>
              <a:rPr lang="en-US" sz="2800" dirty="0" err="1" smtClean="0">
                <a:solidFill>
                  <a:srgbClr val="FF0000"/>
                </a:solidFill>
              </a:rPr>
              <a:t>denudational</a:t>
            </a:r>
            <a:r>
              <a:rPr lang="en-US" sz="2800" dirty="0" smtClean="0">
                <a:solidFill>
                  <a:srgbClr val="FF0000"/>
                </a:solidFill>
              </a:rPr>
              <a:t> history of the central Appalachian Mountains since post-</a:t>
            </a:r>
            <a:r>
              <a:rPr lang="en-US" sz="2800" dirty="0" err="1" smtClean="0">
                <a:solidFill>
                  <a:srgbClr val="FF0000"/>
                </a:solidFill>
              </a:rPr>
              <a:t>Alleghenian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rifting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Erosion rates of bedrock outcrops in the central Appalachian Mountains are slow (13 m My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Independent environmental and physical parameters explain 25% of outcrop erosion variability</a:t>
            </a:r>
          </a:p>
          <a:p>
            <a:r>
              <a:rPr lang="en-US" dirty="0" smtClean="0"/>
              <a:t>Outcrops from this study erode neither faster nor slower than other outcrops in the region measured using the same methods</a:t>
            </a:r>
          </a:p>
          <a:p>
            <a:pPr lvl="0">
              <a:defRPr/>
            </a:pPr>
            <a:r>
              <a:rPr lang="en-US" dirty="0" smtClean="0"/>
              <a:t>The Potomac River Basin is generally lowering at an even rate, preserving landscape features</a:t>
            </a:r>
          </a:p>
          <a:p>
            <a:pPr lvl="0">
              <a:defRPr/>
            </a:pPr>
            <a:r>
              <a:rPr lang="en-US" dirty="0" smtClean="0"/>
              <a:t>Relief is increasing in the Susquehanna River Basin</a:t>
            </a:r>
          </a:p>
          <a:p>
            <a:pPr lvl="0">
              <a:defRPr/>
            </a:pPr>
            <a:r>
              <a:rPr lang="en-US" dirty="0" smtClean="0"/>
              <a:t>Outcrops in the central Appalachian Mountains erode slightly faster than global outcrops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418 bedrock outcrop and 1110 drainage basin erosion rates show outcrops erode more slowly than the basins in which they are situated</a:t>
            </a:r>
          </a:p>
          <a:p>
            <a:r>
              <a:rPr lang="en-US" dirty="0" smtClean="0"/>
              <a:t>33% of Outcrop and 56% of Drainage Basin erosion rate variability is explained through multivariate statistics – the rest is held up in factors and processes left unmeasured or not well understood</a:t>
            </a:r>
          </a:p>
          <a:p>
            <a:r>
              <a:rPr lang="en-US" dirty="0" smtClean="0"/>
              <a:t>Parameters exerting control over erosion rates on small scales do not always exert similar control on large scales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35563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Erosion rates in the Central Appalachian Mountains on millennial timescales are similar to denudation rates on longer timescales (&gt;10</a:t>
            </a:r>
            <a:r>
              <a:rPr lang="en-US" baseline="30000" dirty="0" smtClean="0"/>
              <a:t>6</a:t>
            </a:r>
            <a:r>
              <a:rPr lang="en-US" dirty="0" smtClean="0"/>
              <a:t> yrs)</a:t>
            </a:r>
          </a:p>
          <a:p>
            <a:pPr lvl="0">
              <a:defRPr/>
            </a:pPr>
            <a:r>
              <a:rPr lang="en-US" dirty="0" smtClean="0"/>
              <a:t>The region shows consistently low rates of exhumation since post-</a:t>
            </a:r>
            <a:r>
              <a:rPr lang="en-US" dirty="0" err="1" smtClean="0"/>
              <a:t>Alleghenian</a:t>
            </a:r>
            <a:r>
              <a:rPr lang="en-US" dirty="0" smtClean="0"/>
              <a:t> rifting of </a:t>
            </a:r>
            <a:r>
              <a:rPr lang="en-US" dirty="0" err="1" smtClean="0"/>
              <a:t>Pangea</a:t>
            </a:r>
            <a:r>
              <a:rPr lang="en-US" dirty="0" smtClean="0"/>
              <a:t> in the early Triassic (&lt;30 m My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990600"/>
            <a:ext cx="86868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IMG_1773.JPG"/>
          <p:cNvPicPr>
            <a:picLocks noChangeAspect="1"/>
          </p:cNvPicPr>
          <p:nvPr/>
        </p:nvPicPr>
        <p:blipFill>
          <a:blip r:embed="rId2" cstate="print"/>
          <a:srcRect l="4395" t="15234" r="2637" b="14063"/>
          <a:stretch>
            <a:fillRect/>
          </a:stretch>
        </p:blipFill>
        <p:spPr>
          <a:xfrm>
            <a:off x="2286000" y="4114800"/>
            <a:ext cx="4538773" cy="2588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35814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Committee</a:t>
            </a:r>
          </a:p>
          <a:p>
            <a:pPr lvl="1"/>
            <a:r>
              <a:rPr lang="en-US" dirty="0" smtClean="0"/>
              <a:t>Paul </a:t>
            </a:r>
            <a:r>
              <a:rPr lang="en-US" dirty="0" err="1" smtClean="0"/>
              <a:t>Bierman</a:t>
            </a:r>
            <a:endParaRPr lang="en-US" dirty="0" smtClean="0"/>
          </a:p>
          <a:p>
            <a:pPr lvl="1"/>
            <a:r>
              <a:rPr lang="en-US" dirty="0" smtClean="0"/>
              <a:t>Laura Webb</a:t>
            </a:r>
          </a:p>
          <a:p>
            <a:pPr lvl="1"/>
            <a:r>
              <a:rPr lang="en-US" dirty="0" smtClean="0"/>
              <a:t>Donna Rizzo</a:t>
            </a:r>
          </a:p>
          <a:p>
            <a:r>
              <a:rPr lang="en-US" dirty="0" smtClean="0"/>
              <a:t>Grad Students</a:t>
            </a:r>
          </a:p>
          <a:p>
            <a:pPr lvl="1"/>
            <a:r>
              <a:rPr lang="en-US" dirty="0" smtClean="0"/>
              <a:t>Lee Corbett</a:t>
            </a:r>
          </a:p>
          <a:p>
            <a:pPr lvl="1"/>
            <a:r>
              <a:rPr lang="en-US" dirty="0" smtClean="0"/>
              <a:t>Luke </a:t>
            </a:r>
            <a:r>
              <a:rPr lang="en-US" dirty="0" err="1" smtClean="0"/>
              <a:t>Reusser</a:t>
            </a:r>
            <a:endParaRPr lang="en-US" dirty="0" smtClean="0"/>
          </a:p>
          <a:p>
            <a:pPr lvl="1"/>
            <a:r>
              <a:rPr lang="en-US" dirty="0" smtClean="0"/>
              <a:t>Charles </a:t>
            </a:r>
            <a:r>
              <a:rPr lang="en-US" dirty="0" err="1" smtClean="0"/>
              <a:t>Trodick</a:t>
            </a:r>
            <a:endParaRPr lang="en-US" dirty="0" smtClean="0"/>
          </a:p>
          <a:p>
            <a:r>
              <a:rPr lang="en-US" dirty="0" smtClean="0"/>
              <a:t>Dylan Rood (LLNL)</a:t>
            </a:r>
          </a:p>
          <a:p>
            <a:r>
              <a:rPr lang="en-US" dirty="0" smtClean="0"/>
              <a:t>Grants</a:t>
            </a:r>
          </a:p>
          <a:p>
            <a:pPr lvl="1"/>
            <a:r>
              <a:rPr lang="en-US" dirty="0" smtClean="0"/>
              <a:t>NSF: EAR-310208</a:t>
            </a:r>
          </a:p>
          <a:p>
            <a:pPr lvl="1"/>
            <a:r>
              <a:rPr lang="en-US" dirty="0" smtClean="0"/>
              <a:t>USGS: 08ERSA0582</a:t>
            </a:r>
          </a:p>
          <a:p>
            <a:pPr lvl="1"/>
            <a:r>
              <a:rPr lang="en-US" dirty="0" smtClean="0"/>
              <a:t>LLNL Contract: DE-AC52-07NA27344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2" name="Picture 11" descr="IMG_1515.JPG"/>
          <p:cNvPicPr>
            <a:picLocks noChangeAspect="1"/>
          </p:cNvPicPr>
          <p:nvPr/>
        </p:nvPicPr>
        <p:blipFill>
          <a:blip r:embed="rId2" cstate="print"/>
          <a:srcRect l="22852" t="5859" r="11426" b="29297"/>
          <a:stretch>
            <a:fillRect/>
          </a:stretch>
        </p:blipFill>
        <p:spPr>
          <a:xfrm>
            <a:off x="4648200" y="2819400"/>
            <a:ext cx="2438400" cy="1804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DSC02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914400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DSC03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1219200"/>
            <a:ext cx="18288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DSC036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4724401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DSC03620.JPG"/>
          <p:cNvPicPr>
            <a:picLocks noChangeAspect="1"/>
          </p:cNvPicPr>
          <p:nvPr/>
        </p:nvPicPr>
        <p:blipFill>
          <a:blip r:embed="rId6" cstate="print"/>
          <a:srcRect l="22998" r="21465"/>
          <a:stretch>
            <a:fillRect/>
          </a:stretch>
        </p:blipFill>
        <p:spPr>
          <a:xfrm>
            <a:off x="2710052" y="914400"/>
            <a:ext cx="1861948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DSC033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3733800"/>
            <a:ext cx="18288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5" descr="IMG_1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772400" cy="582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38862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Cosmic ray bombardment by fast neutrons</a:t>
            </a:r>
          </a:p>
          <a:p>
            <a:r>
              <a:rPr lang="en-US" dirty="0" smtClean="0"/>
              <a:t>Nuclear </a:t>
            </a:r>
            <a:r>
              <a:rPr lang="en-US" dirty="0" err="1" smtClean="0"/>
              <a:t>spallation</a:t>
            </a:r>
            <a:r>
              <a:rPr lang="en-US" dirty="0" smtClean="0"/>
              <a:t> reactions</a:t>
            </a:r>
          </a:p>
          <a:p>
            <a:r>
              <a:rPr lang="en-US" dirty="0" smtClean="0"/>
              <a:t>Occurs naturally</a:t>
            </a:r>
          </a:p>
          <a:p>
            <a:pPr lvl="1"/>
            <a:r>
              <a:rPr lang="en-US" dirty="0" smtClean="0"/>
              <a:t>Atmosphere (meteoric)</a:t>
            </a:r>
          </a:p>
          <a:p>
            <a:pPr lvl="1"/>
            <a:r>
              <a:rPr lang="en-US" dirty="0" smtClean="0"/>
              <a:t>Minerals (</a:t>
            </a:r>
            <a:r>
              <a:rPr lang="en-US" i="1" dirty="0" smtClean="0"/>
              <a:t>in situ</a:t>
            </a:r>
            <a:r>
              <a:rPr lang="en-US" dirty="0" smtClean="0"/>
              <a:t>)</a:t>
            </a:r>
          </a:p>
          <a:p>
            <a:r>
              <a:rPr lang="en-US" dirty="0" smtClean="0"/>
              <a:t>Quartz</a:t>
            </a:r>
          </a:p>
          <a:p>
            <a:pPr lvl="1"/>
            <a:r>
              <a:rPr lang="en-US" dirty="0" smtClean="0"/>
              <a:t>Ubiquitous</a:t>
            </a:r>
          </a:p>
          <a:p>
            <a:pPr lvl="1"/>
            <a:r>
              <a:rPr lang="en-US" dirty="0" smtClean="0"/>
              <a:t>Simple chemical formula (SiO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Meteoric </a:t>
            </a:r>
            <a:r>
              <a:rPr lang="en-US" baseline="30000" dirty="0" smtClean="0"/>
              <a:t>10</a:t>
            </a:r>
            <a:r>
              <a:rPr lang="en-US" dirty="0" smtClean="0"/>
              <a:t>Be is easily removed</a:t>
            </a:r>
          </a:p>
          <a:p>
            <a:pPr lvl="1"/>
            <a:r>
              <a:rPr lang="en-US" dirty="0" smtClean="0"/>
              <a:t>Resistant to acid etching</a:t>
            </a:r>
          </a:p>
        </p:txBody>
      </p:sp>
      <p:pic>
        <p:nvPicPr>
          <p:cNvPr id="7" name="Content Placeholder 6" descr="10Be Production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600200"/>
            <a:ext cx="4114800" cy="4114800"/>
          </a:xfrm>
        </p:spPr>
      </p:pic>
      <p:pic>
        <p:nvPicPr>
          <p:cNvPr id="10" name="Picture 9" descr="10Be Productio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600200"/>
            <a:ext cx="4114800" cy="4114800"/>
          </a:xfrm>
          <a:prstGeom prst="rect">
            <a:avLst/>
          </a:prstGeom>
        </p:spPr>
      </p:pic>
      <p:pic>
        <p:nvPicPr>
          <p:cNvPr id="11" name="Picture 10" descr="10Be Production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1600200"/>
            <a:ext cx="4114800" cy="4114800"/>
          </a:xfrm>
          <a:prstGeom prst="rect">
            <a:avLst/>
          </a:prstGeom>
        </p:spPr>
      </p:pic>
      <p:pic>
        <p:nvPicPr>
          <p:cNvPr id="12" name="Picture 11" descr="10Be Production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1600200"/>
            <a:ext cx="4114800" cy="4114800"/>
          </a:xfrm>
          <a:prstGeom prst="rect">
            <a:avLst/>
          </a:prstGeom>
        </p:spPr>
      </p:pic>
      <p:pic>
        <p:nvPicPr>
          <p:cNvPr id="13" name="Picture 12" descr="10Be Production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1600200"/>
            <a:ext cx="4114800" cy="4114800"/>
          </a:xfrm>
          <a:prstGeom prst="rect">
            <a:avLst/>
          </a:prstGeom>
        </p:spPr>
      </p:pic>
      <p:pic>
        <p:nvPicPr>
          <p:cNvPr id="14" name="Picture 13" descr="10Be Production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0" y="160020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47800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Production in a Bedrock Outcrop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0386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Assumptions</a:t>
            </a:r>
          </a:p>
          <a:p>
            <a:pPr lvl="1"/>
            <a:r>
              <a:rPr lang="en-US" dirty="0" smtClean="0"/>
              <a:t>Constant </a:t>
            </a:r>
            <a:r>
              <a:rPr lang="en-US" dirty="0" smtClean="0"/>
              <a:t>Bombardment</a:t>
            </a:r>
            <a:endParaRPr lang="en-US" dirty="0" smtClean="0"/>
          </a:p>
          <a:p>
            <a:pPr lvl="1"/>
            <a:r>
              <a:rPr lang="en-US" dirty="0" smtClean="0"/>
              <a:t>Continuous exposure</a:t>
            </a:r>
          </a:p>
          <a:p>
            <a:pPr lvl="1"/>
            <a:r>
              <a:rPr lang="en-US" dirty="0" smtClean="0"/>
              <a:t>No Erosion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5360" y="228600"/>
            <a:ext cx="4191000" cy="5486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85360" y="2590800"/>
            <a:ext cx="4191000" cy="312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7071360" y="304800"/>
            <a:ext cx="381000" cy="2057400"/>
            <a:chOff x="5334000" y="1143000"/>
            <a:chExt cx="381000" cy="2057400"/>
          </a:xfrm>
        </p:grpSpPr>
        <p:cxnSp>
          <p:nvCxnSpPr>
            <p:cNvPr id="11" name="Curved Connector 10"/>
            <p:cNvCxnSpPr/>
            <p:nvPr/>
          </p:nvCxnSpPr>
          <p:spPr>
            <a:xfrm rot="16200000" flipH="1">
              <a:off x="46101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53340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928360" y="304800"/>
            <a:ext cx="381000" cy="2057400"/>
            <a:chOff x="5562600" y="1295400"/>
            <a:chExt cx="381000" cy="2057400"/>
          </a:xfrm>
        </p:grpSpPr>
        <p:cxnSp>
          <p:nvCxnSpPr>
            <p:cNvPr id="13" name="Curved Connector 12"/>
            <p:cNvCxnSpPr/>
            <p:nvPr/>
          </p:nvCxnSpPr>
          <p:spPr>
            <a:xfrm rot="16200000" flipH="1">
              <a:off x="4838700" y="22479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5562600" y="12954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013960" y="457200"/>
            <a:ext cx="381000" cy="2057400"/>
            <a:chOff x="5715000" y="1143000"/>
            <a:chExt cx="381000" cy="2057400"/>
          </a:xfrm>
        </p:grpSpPr>
        <p:cxnSp>
          <p:nvCxnSpPr>
            <p:cNvPr id="15" name="Curved Connector 14"/>
            <p:cNvCxnSpPr/>
            <p:nvPr/>
          </p:nvCxnSpPr>
          <p:spPr>
            <a:xfrm rot="16200000" flipH="1">
              <a:off x="49911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7150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775960" y="533400"/>
            <a:ext cx="381000" cy="2057400"/>
            <a:chOff x="6096000" y="1143000"/>
            <a:chExt cx="381000" cy="2057400"/>
          </a:xfrm>
        </p:grpSpPr>
        <p:cxnSp>
          <p:nvCxnSpPr>
            <p:cNvPr id="19" name="Curved Connector 18"/>
            <p:cNvCxnSpPr/>
            <p:nvPr/>
          </p:nvCxnSpPr>
          <p:spPr>
            <a:xfrm rot="16200000" flipH="1">
              <a:off x="53721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60960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214360" y="457200"/>
            <a:ext cx="381000" cy="2057400"/>
            <a:chOff x="6324600" y="1295400"/>
            <a:chExt cx="381000" cy="2057400"/>
          </a:xfrm>
        </p:grpSpPr>
        <p:cxnSp>
          <p:nvCxnSpPr>
            <p:cNvPr id="21" name="Curved Connector 20"/>
            <p:cNvCxnSpPr/>
            <p:nvPr/>
          </p:nvCxnSpPr>
          <p:spPr>
            <a:xfrm rot="16200000" flipH="1">
              <a:off x="5600700" y="22479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324600" y="12954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85560" y="381000"/>
            <a:ext cx="381000" cy="2057400"/>
            <a:chOff x="5029200" y="1143000"/>
            <a:chExt cx="381000" cy="2057400"/>
          </a:xfrm>
        </p:grpSpPr>
        <p:cxnSp>
          <p:nvCxnSpPr>
            <p:cNvPr id="39" name="Curved Connector 38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223760" y="533400"/>
            <a:ext cx="381000" cy="2057400"/>
            <a:chOff x="6781800" y="1143000"/>
            <a:chExt cx="381000" cy="2057400"/>
          </a:xfrm>
        </p:grpSpPr>
        <p:cxnSp>
          <p:nvCxnSpPr>
            <p:cNvPr id="43" name="Curved Connector 42"/>
            <p:cNvCxnSpPr/>
            <p:nvPr/>
          </p:nvCxnSpPr>
          <p:spPr>
            <a:xfrm rot="16200000" flipH="1">
              <a:off x="60579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7818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985760" y="304800"/>
            <a:ext cx="381000" cy="2057400"/>
            <a:chOff x="7162800" y="1143000"/>
            <a:chExt cx="381000" cy="2057400"/>
          </a:xfrm>
        </p:grpSpPr>
        <p:cxnSp>
          <p:nvCxnSpPr>
            <p:cNvPr id="47" name="Curved Connector 46"/>
            <p:cNvCxnSpPr/>
            <p:nvPr/>
          </p:nvCxnSpPr>
          <p:spPr>
            <a:xfrm rot="16200000" flipH="1">
              <a:off x="64389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090160" y="304800"/>
            <a:ext cx="381000" cy="2057400"/>
            <a:chOff x="7772400" y="1295400"/>
            <a:chExt cx="381000" cy="2057400"/>
          </a:xfrm>
        </p:grpSpPr>
        <p:cxnSp>
          <p:nvCxnSpPr>
            <p:cNvPr id="53" name="Curved Connector 52"/>
            <p:cNvCxnSpPr/>
            <p:nvPr/>
          </p:nvCxnSpPr>
          <p:spPr>
            <a:xfrm rot="16200000" flipH="1">
              <a:off x="7048500" y="22479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7772400" y="12954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537960" y="381000"/>
            <a:ext cx="381000" cy="2057400"/>
            <a:chOff x="7924800" y="1143000"/>
            <a:chExt cx="381000" cy="2057400"/>
          </a:xfrm>
        </p:grpSpPr>
        <p:cxnSp>
          <p:nvCxnSpPr>
            <p:cNvPr id="55" name="Curved Connector 54"/>
            <p:cNvCxnSpPr/>
            <p:nvPr/>
          </p:nvCxnSpPr>
          <p:spPr>
            <a:xfrm rot="16200000" flipH="1">
              <a:off x="72009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79248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 rot="10800000">
            <a:off x="4785360" y="2590800"/>
            <a:ext cx="4191000" cy="3124200"/>
          </a:xfrm>
          <a:prstGeom prst="rect">
            <a:avLst/>
          </a:prstGeom>
          <a:gradFill>
            <a:gsLst>
              <a:gs pos="100000">
                <a:srgbClr val="00B050"/>
              </a:gs>
              <a:gs pos="1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6233160" y="304800"/>
            <a:ext cx="381000" cy="2057400"/>
            <a:chOff x="5029200" y="1143000"/>
            <a:chExt cx="381000" cy="2057400"/>
          </a:xfrm>
        </p:grpSpPr>
        <p:cxnSp>
          <p:nvCxnSpPr>
            <p:cNvPr id="91" name="Curved Connector 90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471160" y="533400"/>
            <a:ext cx="381000" cy="2057400"/>
            <a:chOff x="5029200" y="1143000"/>
            <a:chExt cx="381000" cy="2057400"/>
          </a:xfrm>
        </p:grpSpPr>
        <p:cxnSp>
          <p:nvCxnSpPr>
            <p:cNvPr id="94" name="Curved Connector 93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442960" y="533400"/>
            <a:ext cx="381000" cy="2057400"/>
            <a:chOff x="5029200" y="1143000"/>
            <a:chExt cx="381000" cy="2057400"/>
          </a:xfrm>
        </p:grpSpPr>
        <p:cxnSp>
          <p:nvCxnSpPr>
            <p:cNvPr id="97" name="Curved Connector 96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757160" y="457200"/>
            <a:ext cx="381000" cy="2057400"/>
            <a:chOff x="5029200" y="1143000"/>
            <a:chExt cx="381000" cy="2057400"/>
          </a:xfrm>
        </p:grpSpPr>
        <p:cxnSp>
          <p:nvCxnSpPr>
            <p:cNvPr id="100" name="Curved Connector 99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318760" y="304800"/>
            <a:ext cx="381000" cy="2057400"/>
            <a:chOff x="5029200" y="1143000"/>
            <a:chExt cx="381000" cy="2057400"/>
          </a:xfrm>
        </p:grpSpPr>
        <p:cxnSp>
          <p:nvCxnSpPr>
            <p:cNvPr id="103" name="Curved Connector 102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376160" y="304800"/>
            <a:ext cx="381000" cy="2057400"/>
            <a:chOff x="5029200" y="1143000"/>
            <a:chExt cx="381000" cy="2057400"/>
          </a:xfrm>
        </p:grpSpPr>
        <p:cxnSp>
          <p:nvCxnSpPr>
            <p:cNvPr id="106" name="Curved Connector 105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690360" y="533400"/>
            <a:ext cx="381000" cy="2057400"/>
            <a:chOff x="5029200" y="1143000"/>
            <a:chExt cx="381000" cy="2057400"/>
          </a:xfrm>
        </p:grpSpPr>
        <p:cxnSp>
          <p:nvCxnSpPr>
            <p:cNvPr id="109" name="Curved Connector 108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604760" y="457200"/>
            <a:ext cx="381000" cy="2057400"/>
            <a:chOff x="5029200" y="1143000"/>
            <a:chExt cx="381000" cy="2057400"/>
          </a:xfrm>
        </p:grpSpPr>
        <p:cxnSp>
          <p:nvCxnSpPr>
            <p:cNvPr id="112" name="Curved Connector 111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785360" y="457200"/>
            <a:ext cx="381000" cy="2057400"/>
            <a:chOff x="5029200" y="1143000"/>
            <a:chExt cx="381000" cy="2057400"/>
          </a:xfrm>
        </p:grpSpPr>
        <p:cxnSp>
          <p:nvCxnSpPr>
            <p:cNvPr id="115" name="Curved Connector 114"/>
            <p:cNvCxnSpPr/>
            <p:nvPr/>
          </p:nvCxnSpPr>
          <p:spPr>
            <a:xfrm rot="16200000" flipH="1">
              <a:off x="4305300" y="2095500"/>
              <a:ext cx="1905000" cy="3048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5029200" y="1143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061960" y="914400"/>
            <a:ext cx="929640" cy="1676400"/>
            <a:chOff x="1600200" y="4343400"/>
            <a:chExt cx="929640" cy="1676400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52600" y="4343400"/>
              <a:ext cx="685800" cy="1676400"/>
              <a:chOff x="1752600" y="4343400"/>
              <a:chExt cx="457200" cy="1066800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1828800" y="4343400"/>
                <a:ext cx="304800" cy="304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>
                <a:stCxn id="119" idx="4"/>
              </p:cNvCxnSpPr>
              <p:nvPr/>
            </p:nvCxnSpPr>
            <p:spPr>
              <a:xfrm rot="5400000">
                <a:off x="1752600" y="48768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752600" y="48006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5400000">
                <a:off x="1752600" y="5181600"/>
                <a:ext cx="304800" cy="152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16200000" flipH="1">
                <a:off x="1905000" y="5181600"/>
                <a:ext cx="304800" cy="152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Freeform 137"/>
            <p:cNvSpPr/>
            <p:nvPr/>
          </p:nvSpPr>
          <p:spPr>
            <a:xfrm>
              <a:off x="2438400" y="4800600"/>
              <a:ext cx="91440" cy="457200"/>
            </a:xfrm>
            <a:custGeom>
              <a:avLst/>
              <a:gdLst>
                <a:gd name="connsiteX0" fmla="*/ 15240 w 167640"/>
                <a:gd name="connsiteY0" fmla="*/ 883920 h 883920"/>
                <a:gd name="connsiteX1" fmla="*/ 0 w 167640"/>
                <a:gd name="connsiteY1" fmla="*/ 0 h 883920"/>
                <a:gd name="connsiteX2" fmla="*/ 167640 w 167640"/>
                <a:gd name="connsiteY2" fmla="*/ 0 h 883920"/>
                <a:gd name="connsiteX3" fmla="*/ 15240 w 167640"/>
                <a:gd name="connsiteY3" fmla="*/ 883920 h 88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" h="883920">
                  <a:moveTo>
                    <a:pt x="15240" y="883920"/>
                  </a:moveTo>
                  <a:lnTo>
                    <a:pt x="0" y="0"/>
                  </a:lnTo>
                  <a:lnTo>
                    <a:pt x="167640" y="0"/>
                  </a:lnTo>
                  <a:lnTo>
                    <a:pt x="15240" y="88392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1600200" y="4876800"/>
              <a:ext cx="320040" cy="381000"/>
              <a:chOff x="3505200" y="4800600"/>
              <a:chExt cx="320040" cy="381000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rot="5400000">
                <a:off x="3467100" y="499110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Freeform 141"/>
              <p:cNvSpPr/>
              <p:nvPr/>
            </p:nvSpPr>
            <p:spPr>
              <a:xfrm>
                <a:off x="3505200" y="4800600"/>
                <a:ext cx="320040" cy="60960"/>
              </a:xfrm>
              <a:custGeom>
                <a:avLst/>
                <a:gdLst>
                  <a:gd name="connsiteX0" fmla="*/ 0 w 624840"/>
                  <a:gd name="connsiteY0" fmla="*/ 198120 h 198120"/>
                  <a:gd name="connsiteX1" fmla="*/ 0 w 624840"/>
                  <a:gd name="connsiteY1" fmla="*/ 0 h 198120"/>
                  <a:gd name="connsiteX2" fmla="*/ 624840 w 624840"/>
                  <a:gd name="connsiteY2" fmla="*/ 182880 h 198120"/>
                  <a:gd name="connsiteX3" fmla="*/ 0 w 624840"/>
                  <a:gd name="connsiteY3" fmla="*/ 198120 h 19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840" h="198120">
                    <a:moveTo>
                      <a:pt x="0" y="198120"/>
                    </a:moveTo>
                    <a:lnTo>
                      <a:pt x="0" y="0"/>
                    </a:lnTo>
                    <a:lnTo>
                      <a:pt x="624840" y="182880"/>
                    </a:lnTo>
                    <a:lnTo>
                      <a:pt x="0" y="19812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9" name="Group 178"/>
          <p:cNvGrpSpPr/>
          <p:nvPr/>
        </p:nvGrpSpPr>
        <p:grpSpPr>
          <a:xfrm>
            <a:off x="6385560" y="1371600"/>
            <a:ext cx="1447800" cy="1371600"/>
            <a:chOff x="762000" y="5029200"/>
            <a:chExt cx="1447800" cy="1371600"/>
          </a:xfrm>
        </p:grpSpPr>
        <p:sp>
          <p:nvSpPr>
            <p:cNvPr id="153" name="Oval 152"/>
            <p:cNvSpPr/>
            <p:nvPr/>
          </p:nvSpPr>
          <p:spPr>
            <a:xfrm>
              <a:off x="1066800" y="5029200"/>
              <a:ext cx="457200" cy="4789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/>
            <p:cNvCxnSpPr/>
            <p:nvPr/>
          </p:nvCxnSpPr>
          <p:spPr>
            <a:xfrm rot="10800000">
              <a:off x="1371600" y="5486400"/>
              <a:ext cx="457200" cy="2177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14400" y="5562600"/>
              <a:ext cx="60960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1447803" y="5791199"/>
              <a:ext cx="457199" cy="3048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1600202" y="5867403"/>
              <a:ext cx="381000" cy="76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Freeform 148"/>
            <p:cNvSpPr/>
            <p:nvPr/>
          </p:nvSpPr>
          <p:spPr>
            <a:xfrm>
              <a:off x="990600" y="5943600"/>
              <a:ext cx="91440" cy="457200"/>
            </a:xfrm>
            <a:custGeom>
              <a:avLst/>
              <a:gdLst>
                <a:gd name="connsiteX0" fmla="*/ 15240 w 167640"/>
                <a:gd name="connsiteY0" fmla="*/ 883920 h 883920"/>
                <a:gd name="connsiteX1" fmla="*/ 0 w 167640"/>
                <a:gd name="connsiteY1" fmla="*/ 0 h 883920"/>
                <a:gd name="connsiteX2" fmla="*/ 167640 w 167640"/>
                <a:gd name="connsiteY2" fmla="*/ 0 h 883920"/>
                <a:gd name="connsiteX3" fmla="*/ 15240 w 167640"/>
                <a:gd name="connsiteY3" fmla="*/ 883920 h 88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" h="883920">
                  <a:moveTo>
                    <a:pt x="15240" y="883920"/>
                  </a:moveTo>
                  <a:lnTo>
                    <a:pt x="0" y="0"/>
                  </a:lnTo>
                  <a:lnTo>
                    <a:pt x="167640" y="0"/>
                  </a:lnTo>
                  <a:lnTo>
                    <a:pt x="15240" y="88392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2"/>
            <p:cNvGrpSpPr/>
            <p:nvPr/>
          </p:nvGrpSpPr>
          <p:grpSpPr>
            <a:xfrm>
              <a:off x="762000" y="5638800"/>
              <a:ext cx="320040" cy="381000"/>
              <a:chOff x="3505200" y="4800600"/>
              <a:chExt cx="320040" cy="38100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 rot="5400000">
                <a:off x="3467100" y="4991100"/>
                <a:ext cx="381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Freeform 151"/>
              <p:cNvSpPr/>
              <p:nvPr/>
            </p:nvSpPr>
            <p:spPr>
              <a:xfrm>
                <a:off x="3505200" y="4800600"/>
                <a:ext cx="320040" cy="60960"/>
              </a:xfrm>
              <a:custGeom>
                <a:avLst/>
                <a:gdLst>
                  <a:gd name="connsiteX0" fmla="*/ 0 w 624840"/>
                  <a:gd name="connsiteY0" fmla="*/ 198120 h 198120"/>
                  <a:gd name="connsiteX1" fmla="*/ 0 w 624840"/>
                  <a:gd name="connsiteY1" fmla="*/ 0 h 198120"/>
                  <a:gd name="connsiteX2" fmla="*/ 624840 w 624840"/>
                  <a:gd name="connsiteY2" fmla="*/ 182880 h 198120"/>
                  <a:gd name="connsiteX3" fmla="*/ 0 w 624840"/>
                  <a:gd name="connsiteY3" fmla="*/ 198120 h 19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840" h="198120">
                    <a:moveTo>
                      <a:pt x="0" y="198120"/>
                    </a:moveTo>
                    <a:lnTo>
                      <a:pt x="0" y="0"/>
                    </a:lnTo>
                    <a:lnTo>
                      <a:pt x="624840" y="182880"/>
                    </a:lnTo>
                    <a:lnTo>
                      <a:pt x="0" y="19812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1" name="Straight Connector 170"/>
            <p:cNvCxnSpPr/>
            <p:nvPr/>
          </p:nvCxnSpPr>
          <p:spPr>
            <a:xfrm>
              <a:off x="1752600" y="6096000"/>
              <a:ext cx="457200" cy="7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524000" y="6172200"/>
              <a:ext cx="533400" cy="7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 flipH="1" flipV="1">
              <a:off x="1028700" y="5600700"/>
              <a:ext cx="5334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6385560" y="838200"/>
            <a:ext cx="838200" cy="1676399"/>
            <a:chOff x="2133600" y="4190996"/>
            <a:chExt cx="838200" cy="1676399"/>
          </a:xfrm>
        </p:grpSpPr>
        <p:grpSp>
          <p:nvGrpSpPr>
            <p:cNvPr id="181" name="Group 134"/>
            <p:cNvGrpSpPr/>
            <p:nvPr/>
          </p:nvGrpSpPr>
          <p:grpSpPr>
            <a:xfrm>
              <a:off x="2286000" y="4190996"/>
              <a:ext cx="685800" cy="1676399"/>
              <a:chOff x="1752600" y="4343400"/>
              <a:chExt cx="457200" cy="1066800"/>
            </a:xfrm>
          </p:grpSpPr>
          <p:sp>
            <p:nvSpPr>
              <p:cNvPr id="186" name="Oval 185"/>
              <p:cNvSpPr/>
              <p:nvPr/>
            </p:nvSpPr>
            <p:spPr>
              <a:xfrm>
                <a:off x="1828800" y="4343400"/>
                <a:ext cx="304800" cy="304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6" idx="4"/>
              </p:cNvCxnSpPr>
              <p:nvPr/>
            </p:nvCxnSpPr>
            <p:spPr>
              <a:xfrm rot="5400000">
                <a:off x="1752600" y="48768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752600" y="48006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rot="5400000">
                <a:off x="1752600" y="5181600"/>
                <a:ext cx="304800" cy="152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rot="16200000" flipH="1">
                <a:off x="1905000" y="5181600"/>
                <a:ext cx="304800" cy="152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Oval 190"/>
            <p:cNvSpPr/>
            <p:nvPr/>
          </p:nvSpPr>
          <p:spPr>
            <a:xfrm>
              <a:off x="2133600" y="4724400"/>
              <a:ext cx="2286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6385560" y="838200"/>
            <a:ext cx="838200" cy="1676399"/>
            <a:chOff x="990600" y="3962400"/>
            <a:chExt cx="838200" cy="1676399"/>
          </a:xfrm>
        </p:grpSpPr>
        <p:sp>
          <p:nvSpPr>
            <p:cNvPr id="201" name="Isosceles Triangle 200"/>
            <p:cNvSpPr/>
            <p:nvPr/>
          </p:nvSpPr>
          <p:spPr>
            <a:xfrm>
              <a:off x="1143000" y="4419600"/>
              <a:ext cx="685800" cy="10668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990600" y="3962400"/>
              <a:ext cx="838200" cy="1676399"/>
              <a:chOff x="2133600" y="4190996"/>
              <a:chExt cx="838200" cy="1676399"/>
            </a:xfrm>
          </p:grpSpPr>
          <p:grpSp>
            <p:nvGrpSpPr>
              <p:cNvPr id="194" name="Group 134"/>
              <p:cNvGrpSpPr/>
              <p:nvPr/>
            </p:nvGrpSpPr>
            <p:grpSpPr>
              <a:xfrm>
                <a:off x="2286000" y="4190996"/>
                <a:ext cx="685800" cy="1676399"/>
                <a:chOff x="1752600" y="4343400"/>
                <a:chExt cx="457200" cy="1066800"/>
              </a:xfrm>
            </p:grpSpPr>
            <p:sp>
              <p:nvSpPr>
                <p:cNvPr id="196" name="Oval 195"/>
                <p:cNvSpPr/>
                <p:nvPr/>
              </p:nvSpPr>
              <p:spPr>
                <a:xfrm>
                  <a:off x="1828800" y="43434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7" name="Straight Connector 196"/>
                <p:cNvCxnSpPr>
                  <a:stCxn id="196" idx="4"/>
                </p:cNvCxnSpPr>
                <p:nvPr/>
              </p:nvCxnSpPr>
              <p:spPr>
                <a:xfrm rot="5400000">
                  <a:off x="1752600" y="48768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752600" y="48006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rot="5400000">
                  <a:off x="1752600" y="5181600"/>
                  <a:ext cx="30480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16200000" flipH="1">
                  <a:off x="1905000" y="5181600"/>
                  <a:ext cx="30480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" name="Oval 194"/>
              <p:cNvSpPr/>
              <p:nvPr/>
            </p:nvSpPr>
            <p:spPr>
              <a:xfrm>
                <a:off x="2133600" y="4724400"/>
                <a:ext cx="2286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4" name="Group 223"/>
          <p:cNvGrpSpPr/>
          <p:nvPr/>
        </p:nvGrpSpPr>
        <p:grpSpPr>
          <a:xfrm>
            <a:off x="5928360" y="1219200"/>
            <a:ext cx="1752600" cy="762000"/>
            <a:chOff x="838200" y="4267200"/>
            <a:chExt cx="1752600" cy="762000"/>
          </a:xfrm>
        </p:grpSpPr>
        <p:sp>
          <p:nvSpPr>
            <p:cNvPr id="205" name="Isosceles Triangle 204"/>
            <p:cNvSpPr/>
            <p:nvPr/>
          </p:nvSpPr>
          <p:spPr>
            <a:xfrm rot="16794945">
              <a:off x="1681621" y="4143708"/>
              <a:ext cx="336339" cy="10668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838200" y="4267200"/>
              <a:ext cx="457200" cy="4789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Connector 209"/>
            <p:cNvCxnSpPr/>
            <p:nvPr/>
          </p:nvCxnSpPr>
          <p:spPr>
            <a:xfrm>
              <a:off x="1295400" y="4572000"/>
              <a:ext cx="685800" cy="1524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 flipH="1" flipV="1">
              <a:off x="1219200" y="4648200"/>
              <a:ext cx="30480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1981200" y="4724402"/>
              <a:ext cx="533400" cy="3047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1981202" y="4724400"/>
              <a:ext cx="609598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1143000" y="4800600"/>
              <a:ext cx="2286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4" name="Freeform 233"/>
          <p:cNvSpPr/>
          <p:nvPr/>
        </p:nvSpPr>
        <p:spPr>
          <a:xfrm>
            <a:off x="4785360" y="2590800"/>
            <a:ext cx="4114800" cy="3124200"/>
          </a:xfrm>
          <a:custGeom>
            <a:avLst/>
            <a:gdLst>
              <a:gd name="connsiteX0" fmla="*/ 0 w 3598607"/>
              <a:gd name="connsiteY0" fmla="*/ 0 h 2846438"/>
              <a:gd name="connsiteX1" fmla="*/ 2890684 w 3598607"/>
              <a:gd name="connsiteY1" fmla="*/ 516193 h 2846438"/>
              <a:gd name="connsiteX2" fmla="*/ 3598607 w 3598607"/>
              <a:gd name="connsiteY2" fmla="*/ 2846438 h 284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8607" h="2846438">
                <a:moveTo>
                  <a:pt x="0" y="0"/>
                </a:moveTo>
                <a:cubicBezTo>
                  <a:pt x="1145458" y="20893"/>
                  <a:pt x="2290916" y="41787"/>
                  <a:pt x="2890684" y="516193"/>
                </a:cubicBezTo>
                <a:cubicBezTo>
                  <a:pt x="3490452" y="990599"/>
                  <a:pt x="3544529" y="1918518"/>
                  <a:pt x="3598607" y="2846438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extBox 234"/>
          <p:cNvSpPr txBox="1"/>
          <p:nvPr/>
        </p:nvSpPr>
        <p:spPr>
          <a:xfrm>
            <a:off x="4251960" y="2362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236" name="TextBox 235"/>
          <p:cNvSpPr txBox="1"/>
          <p:nvPr/>
        </p:nvSpPr>
        <p:spPr>
          <a:xfrm>
            <a:off x="4251960" y="54965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237" name="TextBox 236"/>
          <p:cNvSpPr txBox="1"/>
          <p:nvPr/>
        </p:nvSpPr>
        <p:spPr>
          <a:xfrm>
            <a:off x="425196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2</a:t>
            </a:r>
          </a:p>
        </p:txBody>
      </p:sp>
      <p:sp>
        <p:nvSpPr>
          <p:cNvPr id="238" name="TextBox 237"/>
          <p:cNvSpPr txBox="1"/>
          <p:nvPr/>
        </p:nvSpPr>
        <p:spPr>
          <a:xfrm rot="16200000">
            <a:off x="3114050" y="38912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Depth (m)</a:t>
            </a:r>
            <a:endParaRPr lang="en-US" sz="2800" dirty="0"/>
          </a:p>
        </p:txBody>
      </p:sp>
      <p:sp>
        <p:nvSpPr>
          <p:cNvPr id="239" name="TextBox 238"/>
          <p:cNvSpPr txBox="1"/>
          <p:nvPr/>
        </p:nvSpPr>
        <p:spPr>
          <a:xfrm>
            <a:off x="4785360" y="60299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Nuclide Production</a:t>
            </a:r>
            <a:endParaRPr lang="en-US" sz="2800" dirty="0"/>
          </a:p>
        </p:txBody>
      </p:sp>
      <p:sp>
        <p:nvSpPr>
          <p:cNvPr id="240" name="TextBox 239"/>
          <p:cNvSpPr txBox="1"/>
          <p:nvPr/>
        </p:nvSpPr>
        <p:spPr>
          <a:xfrm>
            <a:off x="4785360" y="5715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100%</a:t>
            </a:r>
            <a:endParaRPr lang="en-US" sz="2800" dirty="0"/>
          </a:p>
        </p:txBody>
      </p:sp>
      <p:sp>
        <p:nvSpPr>
          <p:cNvPr id="241" name="TextBox 240"/>
          <p:cNvSpPr txBox="1"/>
          <p:nvPr/>
        </p:nvSpPr>
        <p:spPr>
          <a:xfrm>
            <a:off x="8290560" y="57150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0%</a:t>
            </a:r>
            <a:endParaRPr lang="en-US" sz="2800" dirty="0"/>
          </a:p>
        </p:txBody>
      </p:sp>
      <p:sp>
        <p:nvSpPr>
          <p:cNvPr id="242" name="TextBox 241"/>
          <p:cNvSpPr txBox="1"/>
          <p:nvPr/>
        </p:nvSpPr>
        <p:spPr>
          <a:xfrm>
            <a:off x="4785360" y="63362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(Adapted from </a:t>
            </a:r>
            <a:r>
              <a:rPr lang="en-US" dirty="0" err="1" smtClean="0"/>
              <a:t>Bierman</a:t>
            </a:r>
            <a:r>
              <a:rPr lang="en-US" dirty="0" smtClean="0"/>
              <a:t> and Nichols, 2004)</a:t>
            </a:r>
            <a:endParaRPr lang="en-US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838200" y="4924961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</a:t>
            </a:r>
            <a:r>
              <a:rPr lang="en-US" sz="2000" dirty="0" smtClean="0"/>
              <a:t> = Production Rate</a:t>
            </a:r>
          </a:p>
          <a:p>
            <a:r>
              <a:rPr lang="en-US" sz="2000" i="1" dirty="0" smtClean="0"/>
              <a:t>x</a:t>
            </a:r>
            <a:r>
              <a:rPr lang="en-US" sz="2000" dirty="0" smtClean="0"/>
              <a:t> = Depth</a:t>
            </a:r>
          </a:p>
          <a:p>
            <a:r>
              <a:rPr lang="el-GR" sz="2000" i="1" dirty="0" smtClean="0"/>
              <a:t>ρ</a:t>
            </a:r>
            <a:r>
              <a:rPr lang="el-GR" sz="2000" dirty="0" smtClean="0"/>
              <a:t> </a:t>
            </a:r>
            <a:r>
              <a:rPr lang="en-US" sz="2000" dirty="0" smtClean="0"/>
              <a:t>= Density</a:t>
            </a:r>
          </a:p>
          <a:p>
            <a:r>
              <a:rPr lang="el-GR" sz="2000" i="1" dirty="0" smtClean="0"/>
              <a:t>Λ</a:t>
            </a:r>
            <a:r>
              <a:rPr lang="en-US" sz="2000" dirty="0" smtClean="0"/>
              <a:t> = Attenuation Depth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838200" y="3733800"/>
            <a:ext cx="2590800" cy="860286"/>
            <a:chOff x="838200" y="3733800"/>
            <a:chExt cx="2590800" cy="860286"/>
          </a:xfrm>
        </p:grpSpPr>
        <p:sp>
          <p:nvSpPr>
            <p:cNvPr id="129" name="TextBox 128"/>
            <p:cNvSpPr txBox="1"/>
            <p:nvPr/>
          </p:nvSpPr>
          <p:spPr>
            <a:xfrm>
              <a:off x="838200" y="3886200"/>
              <a:ext cx="175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err="1" smtClean="0"/>
                <a:t>P</a:t>
              </a:r>
              <a:r>
                <a:rPr lang="en-US" sz="4000" i="1" baseline="-25000" dirty="0" err="1" smtClean="0"/>
                <a:t>x</a:t>
              </a:r>
              <a:r>
                <a:rPr lang="en-US" sz="4000" i="1" dirty="0" smtClean="0"/>
                <a:t> = P</a:t>
              </a:r>
              <a:r>
                <a:rPr lang="en-US" sz="4000" i="1" baseline="-25000" dirty="0" smtClean="0"/>
                <a:t>0</a:t>
              </a:r>
              <a:r>
                <a:rPr lang="en-US" sz="4000" i="1" dirty="0" smtClean="0"/>
                <a:t>e</a:t>
              </a:r>
              <a:endParaRPr lang="en-US" sz="4000" i="1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38400" y="3886200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smtClean="0"/>
                <a:t>(-    )</a:t>
              </a:r>
              <a:endParaRPr lang="en-US" sz="2800" i="1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667000" y="37338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u="sng" dirty="0" smtClean="0"/>
                <a:t>x</a:t>
              </a:r>
              <a:r>
                <a:rPr lang="el-GR" sz="2800" i="1" u="sng" dirty="0" smtClean="0"/>
                <a:t>ρ</a:t>
              </a:r>
              <a:endParaRPr lang="en-US" sz="2800" i="1" u="sng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743200" y="4038600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/>
                <a:t>Λ</a:t>
              </a:r>
              <a:endParaRPr lang="en-US" sz="28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2.22222E-6 L -0.12587 2.22222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6" grpId="0" animBg="1"/>
      <p:bldP spid="234" grpId="0" animBg="1"/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Erosion Rates from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concentration integrates production as its depth from the surface decreases</a:t>
            </a:r>
          </a:p>
          <a:p>
            <a:pPr lvl="1"/>
            <a:r>
              <a:rPr lang="en-US" dirty="0" smtClean="0"/>
              <a:t>Constant Erosion Rate</a:t>
            </a:r>
          </a:p>
          <a:p>
            <a:pPr lvl="1"/>
            <a:r>
              <a:rPr lang="en-US" dirty="0" smtClean="0"/>
              <a:t>Simple Exposure History</a:t>
            </a:r>
          </a:p>
          <a:p>
            <a:pPr lvl="1"/>
            <a:r>
              <a:rPr lang="en-US" dirty="0" smtClean="0"/>
              <a:t>Granular disintegration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953000" y="1600200"/>
            <a:ext cx="3733800" cy="1361420"/>
            <a:chOff x="4953000" y="1600200"/>
            <a:chExt cx="3733800" cy="1361420"/>
          </a:xfrm>
        </p:grpSpPr>
        <p:sp>
          <p:nvSpPr>
            <p:cNvPr id="8" name="TextBox 7"/>
            <p:cNvSpPr txBox="1"/>
            <p:nvPr/>
          </p:nvSpPr>
          <p:spPr>
            <a:xfrm>
              <a:off x="5791200" y="1676400"/>
              <a:ext cx="2057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______</a:t>
              </a:r>
              <a:endParaRPr lang="en-US" sz="4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53000" y="1905000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smtClean="0"/>
                <a:t>N =                e</a:t>
              </a:r>
              <a:endParaRPr lang="en-US" sz="4000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800" y="1654314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smtClean="0"/>
                <a:t>P</a:t>
              </a:r>
              <a:endParaRPr lang="en-US" sz="4000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22098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smtClean="0"/>
                <a:t>(    + </a:t>
              </a:r>
              <a:r>
                <a:rPr lang="el-GR" sz="4000" i="1" dirty="0" smtClean="0"/>
                <a:t>λ</a:t>
              </a:r>
              <a:r>
                <a:rPr lang="en-US" sz="4000" i="1" dirty="0" smtClean="0"/>
                <a:t>)</a:t>
              </a:r>
              <a:endParaRPr lang="en-US" sz="40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9800" y="2133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u="sng" dirty="0" smtClean="0"/>
                <a:t>ρε</a:t>
              </a:r>
              <a:endParaRPr lang="en-US" sz="2800" i="1" u="sng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438400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/>
                <a:t>Λ</a:t>
              </a:r>
              <a:endParaRPr lang="en-US" sz="28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96200" y="1752600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smtClean="0"/>
                <a:t>(     )</a:t>
              </a:r>
              <a:endParaRPr lang="en-US" sz="28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48600" y="16002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u="sng" dirty="0" smtClean="0"/>
                <a:t>x</a:t>
              </a:r>
              <a:r>
                <a:rPr lang="el-GR" sz="2800" i="1" u="sng" dirty="0" smtClean="0"/>
                <a:t>ρ</a:t>
              </a:r>
              <a:endParaRPr lang="en-US" sz="2800" i="1" u="sng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48600" y="1905000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/>
                <a:t>Λ</a:t>
              </a:r>
              <a:endParaRPr lang="en-US" sz="2800" i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57800" y="3124200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N</a:t>
            </a:r>
            <a:r>
              <a:rPr lang="en-US" sz="2000" dirty="0" smtClean="0"/>
              <a:t> = Nuclide Concentration</a:t>
            </a:r>
          </a:p>
          <a:p>
            <a:r>
              <a:rPr lang="en-US" sz="2000" i="1" dirty="0" smtClean="0"/>
              <a:t>P</a:t>
            </a:r>
            <a:r>
              <a:rPr lang="en-US" sz="2000" dirty="0" smtClean="0"/>
              <a:t> = Production Rate</a:t>
            </a:r>
          </a:p>
          <a:p>
            <a:r>
              <a:rPr lang="el-GR" sz="2000" i="1" dirty="0" smtClean="0"/>
              <a:t>ε</a:t>
            </a:r>
            <a:r>
              <a:rPr lang="en-US" sz="2000" dirty="0" smtClean="0"/>
              <a:t> = Erosion Rate</a:t>
            </a:r>
          </a:p>
          <a:p>
            <a:r>
              <a:rPr lang="el-GR" sz="2000" i="1" dirty="0" smtClean="0"/>
              <a:t>λ</a:t>
            </a:r>
            <a:r>
              <a:rPr lang="en-US" sz="2000" dirty="0" smtClean="0"/>
              <a:t> = Half-life</a:t>
            </a:r>
          </a:p>
          <a:p>
            <a:r>
              <a:rPr lang="en-US" sz="2000" i="1" dirty="0" smtClean="0"/>
              <a:t>x</a:t>
            </a:r>
            <a:r>
              <a:rPr lang="en-US" sz="2000" dirty="0" smtClean="0"/>
              <a:t> = Depth</a:t>
            </a:r>
          </a:p>
          <a:p>
            <a:r>
              <a:rPr lang="el-GR" sz="2000" i="1" dirty="0" smtClean="0"/>
              <a:t>ρ</a:t>
            </a:r>
            <a:r>
              <a:rPr lang="el-GR" sz="2000" dirty="0" smtClean="0"/>
              <a:t> </a:t>
            </a:r>
            <a:r>
              <a:rPr lang="en-US" sz="2000" dirty="0" smtClean="0"/>
              <a:t>= Density</a:t>
            </a:r>
          </a:p>
          <a:p>
            <a:r>
              <a:rPr lang="el-GR" sz="2000" i="1" dirty="0" smtClean="0"/>
              <a:t>Λ</a:t>
            </a:r>
            <a:r>
              <a:rPr lang="en-US" sz="2000" dirty="0" smtClean="0"/>
              <a:t> = Attenuation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47800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in River Sediment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Constant erosion of bedrock produces sediment</a:t>
            </a:r>
          </a:p>
          <a:p>
            <a:r>
              <a:rPr lang="en-US" dirty="0" smtClean="0"/>
              <a:t>Quartz grains in sediment come from all points within a basin</a:t>
            </a:r>
          </a:p>
          <a:p>
            <a:r>
              <a:rPr lang="en-US" dirty="0" smtClean="0"/>
              <a:t>River systems naturally mix sediment so it is representative of entire basin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228600"/>
            <a:ext cx="4343400" cy="6400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72000" y="1676400"/>
            <a:ext cx="4343400" cy="4953000"/>
            <a:chOff x="4572000" y="1676400"/>
            <a:chExt cx="4343400" cy="4953000"/>
          </a:xfrm>
        </p:grpSpPr>
        <p:sp>
          <p:nvSpPr>
            <p:cNvPr id="8" name="Arc 7"/>
            <p:cNvSpPr/>
            <p:nvPr/>
          </p:nvSpPr>
          <p:spPr>
            <a:xfrm>
              <a:off x="4572000" y="1676400"/>
              <a:ext cx="4343400" cy="2133600"/>
            </a:xfrm>
            <a:prstGeom prst="arc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572000" y="1676400"/>
              <a:ext cx="4343400" cy="2133600"/>
            </a:xfrm>
            <a:prstGeom prst="arc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72000" y="2743200"/>
              <a:ext cx="4343400" cy="38862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4400" y="2057400"/>
            <a:ext cx="3855720" cy="4572000"/>
            <a:chOff x="4724400" y="2057400"/>
            <a:chExt cx="3855720" cy="4572000"/>
          </a:xfrm>
        </p:grpSpPr>
        <p:sp>
          <p:nvSpPr>
            <p:cNvPr id="11" name="Freeform 10"/>
            <p:cNvSpPr/>
            <p:nvPr/>
          </p:nvSpPr>
          <p:spPr>
            <a:xfrm>
              <a:off x="6250395" y="2148840"/>
              <a:ext cx="1325322" cy="4480560"/>
            </a:xfrm>
            <a:custGeom>
              <a:avLst/>
              <a:gdLst>
                <a:gd name="connsiteX0" fmla="*/ 28485 w 1325322"/>
                <a:gd name="connsiteY0" fmla="*/ 4480560 h 4480560"/>
                <a:gd name="connsiteX1" fmla="*/ 28485 w 1325322"/>
                <a:gd name="connsiteY1" fmla="*/ 4312920 h 4480560"/>
                <a:gd name="connsiteX2" fmla="*/ 43725 w 1325322"/>
                <a:gd name="connsiteY2" fmla="*/ 4175760 h 4480560"/>
                <a:gd name="connsiteX3" fmla="*/ 74205 w 1325322"/>
                <a:gd name="connsiteY3" fmla="*/ 4130040 h 4480560"/>
                <a:gd name="connsiteX4" fmla="*/ 89445 w 1325322"/>
                <a:gd name="connsiteY4" fmla="*/ 4084320 h 4480560"/>
                <a:gd name="connsiteX5" fmla="*/ 104685 w 1325322"/>
                <a:gd name="connsiteY5" fmla="*/ 4023360 h 4480560"/>
                <a:gd name="connsiteX6" fmla="*/ 150405 w 1325322"/>
                <a:gd name="connsiteY6" fmla="*/ 3977640 h 4480560"/>
                <a:gd name="connsiteX7" fmla="*/ 196125 w 1325322"/>
                <a:gd name="connsiteY7" fmla="*/ 3886200 h 4480560"/>
                <a:gd name="connsiteX8" fmla="*/ 241845 w 1325322"/>
                <a:gd name="connsiteY8" fmla="*/ 3840480 h 4480560"/>
                <a:gd name="connsiteX9" fmla="*/ 302805 w 1325322"/>
                <a:gd name="connsiteY9" fmla="*/ 3749040 h 4480560"/>
                <a:gd name="connsiteX10" fmla="*/ 394245 w 1325322"/>
                <a:gd name="connsiteY10" fmla="*/ 3611880 h 4480560"/>
                <a:gd name="connsiteX11" fmla="*/ 424725 w 1325322"/>
                <a:gd name="connsiteY11" fmla="*/ 3566160 h 4480560"/>
                <a:gd name="connsiteX12" fmla="*/ 455205 w 1325322"/>
                <a:gd name="connsiteY12" fmla="*/ 3520440 h 4480560"/>
                <a:gd name="connsiteX13" fmla="*/ 485685 w 1325322"/>
                <a:gd name="connsiteY13" fmla="*/ 3413760 h 4480560"/>
                <a:gd name="connsiteX14" fmla="*/ 531405 w 1325322"/>
                <a:gd name="connsiteY14" fmla="*/ 3261360 h 4480560"/>
                <a:gd name="connsiteX15" fmla="*/ 561885 w 1325322"/>
                <a:gd name="connsiteY15" fmla="*/ 3169920 h 4480560"/>
                <a:gd name="connsiteX16" fmla="*/ 577125 w 1325322"/>
                <a:gd name="connsiteY16" fmla="*/ 3124200 h 4480560"/>
                <a:gd name="connsiteX17" fmla="*/ 607605 w 1325322"/>
                <a:gd name="connsiteY17" fmla="*/ 3002280 h 4480560"/>
                <a:gd name="connsiteX18" fmla="*/ 622845 w 1325322"/>
                <a:gd name="connsiteY18" fmla="*/ 2910840 h 4480560"/>
                <a:gd name="connsiteX19" fmla="*/ 653325 w 1325322"/>
                <a:gd name="connsiteY19" fmla="*/ 2804160 h 4480560"/>
                <a:gd name="connsiteX20" fmla="*/ 638085 w 1325322"/>
                <a:gd name="connsiteY20" fmla="*/ 2362200 h 4480560"/>
                <a:gd name="connsiteX21" fmla="*/ 622845 w 1325322"/>
                <a:gd name="connsiteY21" fmla="*/ 2316480 h 4480560"/>
                <a:gd name="connsiteX22" fmla="*/ 607605 w 1325322"/>
                <a:gd name="connsiteY22" fmla="*/ 2103120 h 4480560"/>
                <a:gd name="connsiteX23" fmla="*/ 577125 w 1325322"/>
                <a:gd name="connsiteY23" fmla="*/ 2011680 h 4480560"/>
                <a:gd name="connsiteX24" fmla="*/ 561885 w 1325322"/>
                <a:gd name="connsiteY24" fmla="*/ 1965960 h 4480560"/>
                <a:gd name="connsiteX25" fmla="*/ 516165 w 1325322"/>
                <a:gd name="connsiteY25" fmla="*/ 1798320 h 4480560"/>
                <a:gd name="connsiteX26" fmla="*/ 485685 w 1325322"/>
                <a:gd name="connsiteY26" fmla="*/ 1706880 h 4480560"/>
                <a:gd name="connsiteX27" fmla="*/ 439965 w 1325322"/>
                <a:gd name="connsiteY27" fmla="*/ 1554480 h 4480560"/>
                <a:gd name="connsiteX28" fmla="*/ 409485 w 1325322"/>
                <a:gd name="connsiteY28" fmla="*/ 1447800 h 4480560"/>
                <a:gd name="connsiteX29" fmla="*/ 379005 w 1325322"/>
                <a:gd name="connsiteY29" fmla="*/ 1402080 h 4480560"/>
                <a:gd name="connsiteX30" fmla="*/ 394245 w 1325322"/>
                <a:gd name="connsiteY30" fmla="*/ 944880 h 4480560"/>
                <a:gd name="connsiteX31" fmla="*/ 455205 w 1325322"/>
                <a:gd name="connsiteY31" fmla="*/ 853440 h 4480560"/>
                <a:gd name="connsiteX32" fmla="*/ 485685 w 1325322"/>
                <a:gd name="connsiteY32" fmla="*/ 807720 h 4480560"/>
                <a:gd name="connsiteX33" fmla="*/ 531405 w 1325322"/>
                <a:gd name="connsiteY33" fmla="*/ 792480 h 4480560"/>
                <a:gd name="connsiteX34" fmla="*/ 622845 w 1325322"/>
                <a:gd name="connsiteY34" fmla="*/ 731520 h 4480560"/>
                <a:gd name="connsiteX35" fmla="*/ 668565 w 1325322"/>
                <a:gd name="connsiteY35" fmla="*/ 701040 h 4480560"/>
                <a:gd name="connsiteX36" fmla="*/ 775245 w 1325322"/>
                <a:gd name="connsiteY36" fmla="*/ 670560 h 4480560"/>
                <a:gd name="connsiteX37" fmla="*/ 912405 w 1325322"/>
                <a:gd name="connsiteY37" fmla="*/ 594360 h 4480560"/>
                <a:gd name="connsiteX38" fmla="*/ 1049565 w 1325322"/>
                <a:gd name="connsiteY38" fmla="*/ 472440 h 4480560"/>
                <a:gd name="connsiteX39" fmla="*/ 1080045 w 1325322"/>
                <a:gd name="connsiteY39" fmla="*/ 426720 h 4480560"/>
                <a:gd name="connsiteX40" fmla="*/ 1125765 w 1325322"/>
                <a:gd name="connsiteY40" fmla="*/ 411480 h 4480560"/>
                <a:gd name="connsiteX41" fmla="*/ 1141005 w 1325322"/>
                <a:gd name="connsiteY41" fmla="*/ 365760 h 4480560"/>
                <a:gd name="connsiteX42" fmla="*/ 1232445 w 1325322"/>
                <a:gd name="connsiteY42" fmla="*/ 289560 h 4480560"/>
                <a:gd name="connsiteX43" fmla="*/ 1293405 w 1325322"/>
                <a:gd name="connsiteY43" fmla="*/ 152400 h 4480560"/>
                <a:gd name="connsiteX44" fmla="*/ 1323885 w 1325322"/>
                <a:gd name="connsiteY44" fmla="*/ 30480 h 4480560"/>
                <a:gd name="connsiteX45" fmla="*/ 1323885 w 1325322"/>
                <a:gd name="connsiteY45" fmla="*/ 0 h 448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25322" h="4480560">
                  <a:moveTo>
                    <a:pt x="28485" y="4480560"/>
                  </a:moveTo>
                  <a:cubicBezTo>
                    <a:pt x="0" y="4395104"/>
                    <a:pt x="12002" y="4453028"/>
                    <a:pt x="28485" y="4312920"/>
                  </a:cubicBezTo>
                  <a:cubicBezTo>
                    <a:pt x="33860" y="4267234"/>
                    <a:pt x="32568" y="4220388"/>
                    <a:pt x="43725" y="4175760"/>
                  </a:cubicBezTo>
                  <a:cubicBezTo>
                    <a:pt x="48167" y="4157991"/>
                    <a:pt x="66014" y="4146423"/>
                    <a:pt x="74205" y="4130040"/>
                  </a:cubicBezTo>
                  <a:cubicBezTo>
                    <a:pt x="81389" y="4115672"/>
                    <a:pt x="85032" y="4099766"/>
                    <a:pt x="89445" y="4084320"/>
                  </a:cubicBezTo>
                  <a:cubicBezTo>
                    <a:pt x="95199" y="4064181"/>
                    <a:pt x="94293" y="4041546"/>
                    <a:pt x="104685" y="4023360"/>
                  </a:cubicBezTo>
                  <a:cubicBezTo>
                    <a:pt x="115378" y="4004647"/>
                    <a:pt x="136607" y="3994197"/>
                    <a:pt x="150405" y="3977640"/>
                  </a:cubicBezTo>
                  <a:cubicBezTo>
                    <a:pt x="270306" y="3833758"/>
                    <a:pt x="104481" y="4023667"/>
                    <a:pt x="196125" y="3886200"/>
                  </a:cubicBezTo>
                  <a:cubicBezTo>
                    <a:pt x="208080" y="3868267"/>
                    <a:pt x="228613" y="3857493"/>
                    <a:pt x="241845" y="3840480"/>
                  </a:cubicBezTo>
                  <a:cubicBezTo>
                    <a:pt x="264335" y="3811564"/>
                    <a:pt x="282485" y="3779520"/>
                    <a:pt x="302805" y="3749040"/>
                  </a:cubicBezTo>
                  <a:lnTo>
                    <a:pt x="394245" y="3611880"/>
                  </a:lnTo>
                  <a:lnTo>
                    <a:pt x="424725" y="3566160"/>
                  </a:lnTo>
                  <a:lnTo>
                    <a:pt x="455205" y="3520440"/>
                  </a:lnTo>
                  <a:cubicBezTo>
                    <a:pt x="502848" y="3329869"/>
                    <a:pt x="441958" y="3566805"/>
                    <a:pt x="485685" y="3413760"/>
                  </a:cubicBezTo>
                  <a:cubicBezTo>
                    <a:pt x="531750" y="3252533"/>
                    <a:pt x="458971" y="3478661"/>
                    <a:pt x="531405" y="3261360"/>
                  </a:cubicBezTo>
                  <a:lnTo>
                    <a:pt x="561885" y="3169920"/>
                  </a:lnTo>
                  <a:cubicBezTo>
                    <a:pt x="566965" y="3154680"/>
                    <a:pt x="573229" y="3139785"/>
                    <a:pt x="577125" y="3124200"/>
                  </a:cubicBezTo>
                  <a:cubicBezTo>
                    <a:pt x="587285" y="3083560"/>
                    <a:pt x="600718" y="3043601"/>
                    <a:pt x="607605" y="3002280"/>
                  </a:cubicBezTo>
                  <a:cubicBezTo>
                    <a:pt x="612685" y="2971800"/>
                    <a:pt x="616785" y="2941140"/>
                    <a:pt x="622845" y="2910840"/>
                  </a:cubicBezTo>
                  <a:cubicBezTo>
                    <a:pt x="632413" y="2863000"/>
                    <a:pt x="638800" y="2847735"/>
                    <a:pt x="653325" y="2804160"/>
                  </a:cubicBezTo>
                  <a:cubicBezTo>
                    <a:pt x="648245" y="2656840"/>
                    <a:pt x="647280" y="2509320"/>
                    <a:pt x="638085" y="2362200"/>
                  </a:cubicBezTo>
                  <a:cubicBezTo>
                    <a:pt x="637083" y="2346167"/>
                    <a:pt x="624722" y="2332434"/>
                    <a:pt x="622845" y="2316480"/>
                  </a:cubicBezTo>
                  <a:cubicBezTo>
                    <a:pt x="614514" y="2245667"/>
                    <a:pt x="618182" y="2173632"/>
                    <a:pt x="607605" y="2103120"/>
                  </a:cubicBezTo>
                  <a:cubicBezTo>
                    <a:pt x="602839" y="2071347"/>
                    <a:pt x="587285" y="2042160"/>
                    <a:pt x="577125" y="2011680"/>
                  </a:cubicBezTo>
                  <a:lnTo>
                    <a:pt x="561885" y="1965960"/>
                  </a:lnTo>
                  <a:cubicBezTo>
                    <a:pt x="535255" y="1779551"/>
                    <a:pt x="567881" y="1927610"/>
                    <a:pt x="516165" y="1798320"/>
                  </a:cubicBezTo>
                  <a:cubicBezTo>
                    <a:pt x="504233" y="1768489"/>
                    <a:pt x="485685" y="1706880"/>
                    <a:pt x="485685" y="1706880"/>
                  </a:cubicBezTo>
                  <a:cubicBezTo>
                    <a:pt x="457969" y="1512871"/>
                    <a:pt x="495411" y="1665372"/>
                    <a:pt x="439965" y="1554480"/>
                  </a:cubicBezTo>
                  <a:cubicBezTo>
                    <a:pt x="410308" y="1495166"/>
                    <a:pt x="438783" y="1516161"/>
                    <a:pt x="409485" y="1447800"/>
                  </a:cubicBezTo>
                  <a:cubicBezTo>
                    <a:pt x="402270" y="1430965"/>
                    <a:pt x="389165" y="1417320"/>
                    <a:pt x="379005" y="1402080"/>
                  </a:cubicBezTo>
                  <a:cubicBezTo>
                    <a:pt x="384085" y="1249680"/>
                    <a:pt x="373268" y="1095915"/>
                    <a:pt x="394245" y="944880"/>
                  </a:cubicBezTo>
                  <a:cubicBezTo>
                    <a:pt x="399284" y="908596"/>
                    <a:pt x="434885" y="883920"/>
                    <a:pt x="455205" y="853440"/>
                  </a:cubicBezTo>
                  <a:cubicBezTo>
                    <a:pt x="465365" y="838200"/>
                    <a:pt x="468309" y="813512"/>
                    <a:pt x="485685" y="807720"/>
                  </a:cubicBezTo>
                  <a:cubicBezTo>
                    <a:pt x="500925" y="802640"/>
                    <a:pt x="517362" y="800282"/>
                    <a:pt x="531405" y="792480"/>
                  </a:cubicBezTo>
                  <a:cubicBezTo>
                    <a:pt x="563427" y="774690"/>
                    <a:pt x="592365" y="751840"/>
                    <a:pt x="622845" y="731520"/>
                  </a:cubicBezTo>
                  <a:cubicBezTo>
                    <a:pt x="638085" y="721360"/>
                    <a:pt x="651189" y="706832"/>
                    <a:pt x="668565" y="701040"/>
                  </a:cubicBezTo>
                  <a:cubicBezTo>
                    <a:pt x="734156" y="679176"/>
                    <a:pt x="698700" y="689696"/>
                    <a:pt x="775245" y="670560"/>
                  </a:cubicBezTo>
                  <a:cubicBezTo>
                    <a:pt x="880051" y="600689"/>
                    <a:pt x="831932" y="621184"/>
                    <a:pt x="912405" y="594360"/>
                  </a:cubicBezTo>
                  <a:cubicBezTo>
                    <a:pt x="1016797" y="489968"/>
                    <a:pt x="967979" y="526830"/>
                    <a:pt x="1049565" y="472440"/>
                  </a:cubicBezTo>
                  <a:cubicBezTo>
                    <a:pt x="1059725" y="457200"/>
                    <a:pt x="1065742" y="438162"/>
                    <a:pt x="1080045" y="426720"/>
                  </a:cubicBezTo>
                  <a:cubicBezTo>
                    <a:pt x="1092589" y="416685"/>
                    <a:pt x="1114406" y="422839"/>
                    <a:pt x="1125765" y="411480"/>
                  </a:cubicBezTo>
                  <a:cubicBezTo>
                    <a:pt x="1137124" y="400121"/>
                    <a:pt x="1132094" y="379126"/>
                    <a:pt x="1141005" y="365760"/>
                  </a:cubicBezTo>
                  <a:cubicBezTo>
                    <a:pt x="1164474" y="330557"/>
                    <a:pt x="1198709" y="312051"/>
                    <a:pt x="1232445" y="289560"/>
                  </a:cubicBezTo>
                  <a:cubicBezTo>
                    <a:pt x="1280747" y="217107"/>
                    <a:pt x="1257133" y="261216"/>
                    <a:pt x="1293405" y="152400"/>
                  </a:cubicBezTo>
                  <a:cubicBezTo>
                    <a:pt x="1311134" y="99214"/>
                    <a:pt x="1314690" y="94847"/>
                    <a:pt x="1323885" y="30480"/>
                  </a:cubicBezTo>
                  <a:cubicBezTo>
                    <a:pt x="1325322" y="20422"/>
                    <a:pt x="1323885" y="10160"/>
                    <a:pt x="1323885" y="0"/>
                  </a:cubicBezTo>
                </a:path>
              </a:pathLst>
            </a:custGeom>
            <a:no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583680" y="2057400"/>
              <a:ext cx="381000" cy="762000"/>
            </a:xfrm>
            <a:custGeom>
              <a:avLst/>
              <a:gdLst>
                <a:gd name="connsiteX0" fmla="*/ 381000 w 381000"/>
                <a:gd name="connsiteY0" fmla="*/ 762000 h 762000"/>
                <a:gd name="connsiteX1" fmla="*/ 259080 w 381000"/>
                <a:gd name="connsiteY1" fmla="*/ 746760 h 762000"/>
                <a:gd name="connsiteX2" fmla="*/ 167640 w 381000"/>
                <a:gd name="connsiteY2" fmla="*/ 670560 h 762000"/>
                <a:gd name="connsiteX3" fmla="*/ 76200 w 381000"/>
                <a:gd name="connsiteY3" fmla="*/ 609600 h 762000"/>
                <a:gd name="connsiteX4" fmla="*/ 0 w 381000"/>
                <a:gd name="connsiteY4" fmla="*/ 472440 h 762000"/>
                <a:gd name="connsiteX5" fmla="*/ 30480 w 381000"/>
                <a:gd name="connsiteY5" fmla="*/ 259080 h 762000"/>
                <a:gd name="connsiteX6" fmla="*/ 45720 w 381000"/>
                <a:gd name="connsiteY6" fmla="*/ 213360 h 762000"/>
                <a:gd name="connsiteX7" fmla="*/ 76200 w 381000"/>
                <a:gd name="connsiteY7" fmla="*/ 167640 h 762000"/>
                <a:gd name="connsiteX8" fmla="*/ 91440 w 381000"/>
                <a:gd name="connsiteY8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0" h="762000">
                  <a:moveTo>
                    <a:pt x="381000" y="762000"/>
                  </a:moveTo>
                  <a:cubicBezTo>
                    <a:pt x="340360" y="756920"/>
                    <a:pt x="298593" y="757536"/>
                    <a:pt x="259080" y="746760"/>
                  </a:cubicBezTo>
                  <a:cubicBezTo>
                    <a:pt x="223137" y="736957"/>
                    <a:pt x="193705" y="690833"/>
                    <a:pt x="167640" y="670560"/>
                  </a:cubicBezTo>
                  <a:cubicBezTo>
                    <a:pt x="138724" y="648070"/>
                    <a:pt x="76200" y="609600"/>
                    <a:pt x="76200" y="609600"/>
                  </a:cubicBezTo>
                  <a:cubicBezTo>
                    <a:pt x="6329" y="504794"/>
                    <a:pt x="26824" y="552913"/>
                    <a:pt x="0" y="472440"/>
                  </a:cubicBezTo>
                  <a:cubicBezTo>
                    <a:pt x="9483" y="387091"/>
                    <a:pt x="11071" y="336717"/>
                    <a:pt x="30480" y="259080"/>
                  </a:cubicBezTo>
                  <a:cubicBezTo>
                    <a:pt x="34376" y="243495"/>
                    <a:pt x="38536" y="227728"/>
                    <a:pt x="45720" y="213360"/>
                  </a:cubicBezTo>
                  <a:cubicBezTo>
                    <a:pt x="53911" y="196977"/>
                    <a:pt x="66040" y="182880"/>
                    <a:pt x="76200" y="167640"/>
                  </a:cubicBezTo>
                  <a:cubicBezTo>
                    <a:pt x="97418" y="61552"/>
                    <a:pt x="91440" y="117343"/>
                    <a:pt x="91440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42760" y="3108960"/>
              <a:ext cx="1403202" cy="1158240"/>
            </a:xfrm>
            <a:custGeom>
              <a:avLst/>
              <a:gdLst>
                <a:gd name="connsiteX0" fmla="*/ 0 w 1403202"/>
                <a:gd name="connsiteY0" fmla="*/ 1158240 h 1158240"/>
                <a:gd name="connsiteX1" fmla="*/ 30480 w 1403202"/>
                <a:gd name="connsiteY1" fmla="*/ 1051560 h 1158240"/>
                <a:gd name="connsiteX2" fmla="*/ 91440 w 1403202"/>
                <a:gd name="connsiteY2" fmla="*/ 960120 h 1158240"/>
                <a:gd name="connsiteX3" fmla="*/ 106680 w 1403202"/>
                <a:gd name="connsiteY3" fmla="*/ 914400 h 1158240"/>
                <a:gd name="connsiteX4" fmla="*/ 198120 w 1403202"/>
                <a:gd name="connsiteY4" fmla="*/ 883920 h 1158240"/>
                <a:gd name="connsiteX5" fmla="*/ 304800 w 1403202"/>
                <a:gd name="connsiteY5" fmla="*/ 853440 h 1158240"/>
                <a:gd name="connsiteX6" fmla="*/ 350520 w 1403202"/>
                <a:gd name="connsiteY6" fmla="*/ 822960 h 1158240"/>
                <a:gd name="connsiteX7" fmla="*/ 396240 w 1403202"/>
                <a:gd name="connsiteY7" fmla="*/ 807720 h 1158240"/>
                <a:gd name="connsiteX8" fmla="*/ 624840 w 1403202"/>
                <a:gd name="connsiteY8" fmla="*/ 762000 h 1158240"/>
                <a:gd name="connsiteX9" fmla="*/ 670560 w 1403202"/>
                <a:gd name="connsiteY9" fmla="*/ 746760 h 1158240"/>
                <a:gd name="connsiteX10" fmla="*/ 822960 w 1403202"/>
                <a:gd name="connsiteY10" fmla="*/ 716280 h 1158240"/>
                <a:gd name="connsiteX11" fmla="*/ 914400 w 1403202"/>
                <a:gd name="connsiteY11" fmla="*/ 685800 h 1158240"/>
                <a:gd name="connsiteX12" fmla="*/ 960120 w 1403202"/>
                <a:gd name="connsiteY12" fmla="*/ 670560 h 1158240"/>
                <a:gd name="connsiteX13" fmla="*/ 1005840 w 1403202"/>
                <a:gd name="connsiteY13" fmla="*/ 640080 h 1158240"/>
                <a:gd name="connsiteX14" fmla="*/ 1097280 w 1403202"/>
                <a:gd name="connsiteY14" fmla="*/ 563880 h 1158240"/>
                <a:gd name="connsiteX15" fmla="*/ 1173480 w 1403202"/>
                <a:gd name="connsiteY15" fmla="*/ 487680 h 1158240"/>
                <a:gd name="connsiteX16" fmla="*/ 1249680 w 1403202"/>
                <a:gd name="connsiteY16" fmla="*/ 411480 h 1158240"/>
                <a:gd name="connsiteX17" fmla="*/ 1280160 w 1403202"/>
                <a:gd name="connsiteY17" fmla="*/ 365760 h 1158240"/>
                <a:gd name="connsiteX18" fmla="*/ 1325880 w 1403202"/>
                <a:gd name="connsiteY18" fmla="*/ 335280 h 1158240"/>
                <a:gd name="connsiteX19" fmla="*/ 1341120 w 1403202"/>
                <a:gd name="connsiteY19" fmla="*/ 289560 h 1158240"/>
                <a:gd name="connsiteX20" fmla="*/ 1371600 w 1403202"/>
                <a:gd name="connsiteY20" fmla="*/ 243840 h 1158240"/>
                <a:gd name="connsiteX21" fmla="*/ 1386840 w 1403202"/>
                <a:gd name="connsiteY21" fmla="*/ 167640 h 1158240"/>
                <a:gd name="connsiteX22" fmla="*/ 1402080 w 1403202"/>
                <a:gd name="connsiteY2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03202" h="1158240">
                  <a:moveTo>
                    <a:pt x="0" y="1158240"/>
                  </a:moveTo>
                  <a:cubicBezTo>
                    <a:pt x="3587" y="1143891"/>
                    <a:pt x="20542" y="1069448"/>
                    <a:pt x="30480" y="1051560"/>
                  </a:cubicBezTo>
                  <a:cubicBezTo>
                    <a:pt x="48270" y="1019538"/>
                    <a:pt x="79856" y="994873"/>
                    <a:pt x="91440" y="960120"/>
                  </a:cubicBezTo>
                  <a:cubicBezTo>
                    <a:pt x="96520" y="944880"/>
                    <a:pt x="93608" y="923737"/>
                    <a:pt x="106680" y="914400"/>
                  </a:cubicBezTo>
                  <a:cubicBezTo>
                    <a:pt x="132824" y="895726"/>
                    <a:pt x="167640" y="894080"/>
                    <a:pt x="198120" y="883920"/>
                  </a:cubicBezTo>
                  <a:cubicBezTo>
                    <a:pt x="263711" y="862056"/>
                    <a:pt x="228255" y="872576"/>
                    <a:pt x="304800" y="853440"/>
                  </a:cubicBezTo>
                  <a:cubicBezTo>
                    <a:pt x="320040" y="843280"/>
                    <a:pt x="334137" y="831151"/>
                    <a:pt x="350520" y="822960"/>
                  </a:cubicBezTo>
                  <a:cubicBezTo>
                    <a:pt x="364888" y="815776"/>
                    <a:pt x="380742" y="811947"/>
                    <a:pt x="396240" y="807720"/>
                  </a:cubicBezTo>
                  <a:cubicBezTo>
                    <a:pt x="525574" y="772447"/>
                    <a:pt x="500215" y="779804"/>
                    <a:pt x="624840" y="762000"/>
                  </a:cubicBezTo>
                  <a:cubicBezTo>
                    <a:pt x="640080" y="756920"/>
                    <a:pt x="654907" y="750372"/>
                    <a:pt x="670560" y="746760"/>
                  </a:cubicBezTo>
                  <a:cubicBezTo>
                    <a:pt x="721039" y="735111"/>
                    <a:pt x="773812" y="732663"/>
                    <a:pt x="822960" y="716280"/>
                  </a:cubicBezTo>
                  <a:lnTo>
                    <a:pt x="914400" y="685800"/>
                  </a:lnTo>
                  <a:cubicBezTo>
                    <a:pt x="929640" y="680720"/>
                    <a:pt x="946754" y="679471"/>
                    <a:pt x="960120" y="670560"/>
                  </a:cubicBezTo>
                  <a:cubicBezTo>
                    <a:pt x="975360" y="660400"/>
                    <a:pt x="991769" y="651806"/>
                    <a:pt x="1005840" y="640080"/>
                  </a:cubicBezTo>
                  <a:cubicBezTo>
                    <a:pt x="1123183" y="542294"/>
                    <a:pt x="983766" y="639556"/>
                    <a:pt x="1097280" y="563880"/>
                  </a:cubicBezTo>
                  <a:cubicBezTo>
                    <a:pt x="1178560" y="441960"/>
                    <a:pt x="1071880" y="589280"/>
                    <a:pt x="1173480" y="487680"/>
                  </a:cubicBezTo>
                  <a:cubicBezTo>
                    <a:pt x="1275080" y="386080"/>
                    <a:pt x="1127760" y="492760"/>
                    <a:pt x="1249680" y="411480"/>
                  </a:cubicBezTo>
                  <a:cubicBezTo>
                    <a:pt x="1259840" y="396240"/>
                    <a:pt x="1267208" y="378712"/>
                    <a:pt x="1280160" y="365760"/>
                  </a:cubicBezTo>
                  <a:cubicBezTo>
                    <a:pt x="1293112" y="352808"/>
                    <a:pt x="1314438" y="349583"/>
                    <a:pt x="1325880" y="335280"/>
                  </a:cubicBezTo>
                  <a:cubicBezTo>
                    <a:pt x="1335915" y="322736"/>
                    <a:pt x="1333936" y="303928"/>
                    <a:pt x="1341120" y="289560"/>
                  </a:cubicBezTo>
                  <a:cubicBezTo>
                    <a:pt x="1349311" y="273177"/>
                    <a:pt x="1361440" y="259080"/>
                    <a:pt x="1371600" y="243840"/>
                  </a:cubicBezTo>
                  <a:cubicBezTo>
                    <a:pt x="1376680" y="218440"/>
                    <a:pt x="1383177" y="193283"/>
                    <a:pt x="1386840" y="167640"/>
                  </a:cubicBezTo>
                  <a:cubicBezTo>
                    <a:pt x="1403202" y="53106"/>
                    <a:pt x="1402080" y="69254"/>
                    <a:pt x="1402080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897527" y="3581400"/>
              <a:ext cx="682593" cy="99232"/>
            </a:xfrm>
            <a:custGeom>
              <a:avLst/>
              <a:gdLst>
                <a:gd name="connsiteX0" fmla="*/ 27273 w 682593"/>
                <a:gd name="connsiteY0" fmla="*/ 91440 h 99232"/>
                <a:gd name="connsiteX1" fmla="*/ 133953 w 682593"/>
                <a:gd name="connsiteY1" fmla="*/ 60960 h 99232"/>
                <a:gd name="connsiteX2" fmla="*/ 179673 w 682593"/>
                <a:gd name="connsiteY2" fmla="*/ 45720 h 99232"/>
                <a:gd name="connsiteX3" fmla="*/ 240633 w 682593"/>
                <a:gd name="connsiteY3" fmla="*/ 30480 h 99232"/>
                <a:gd name="connsiteX4" fmla="*/ 286353 w 682593"/>
                <a:gd name="connsiteY4" fmla="*/ 15240 h 99232"/>
                <a:gd name="connsiteX5" fmla="*/ 682593 w 682593"/>
                <a:gd name="connsiteY5" fmla="*/ 0 h 99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593" h="99232">
                  <a:moveTo>
                    <a:pt x="27273" y="91440"/>
                  </a:moveTo>
                  <a:cubicBezTo>
                    <a:pt x="136894" y="54900"/>
                    <a:pt x="0" y="99232"/>
                    <a:pt x="133953" y="60960"/>
                  </a:cubicBezTo>
                  <a:cubicBezTo>
                    <a:pt x="149399" y="56547"/>
                    <a:pt x="164227" y="50133"/>
                    <a:pt x="179673" y="45720"/>
                  </a:cubicBezTo>
                  <a:cubicBezTo>
                    <a:pt x="199812" y="39966"/>
                    <a:pt x="220494" y="36234"/>
                    <a:pt x="240633" y="30480"/>
                  </a:cubicBezTo>
                  <a:cubicBezTo>
                    <a:pt x="256079" y="26067"/>
                    <a:pt x="270327" y="16345"/>
                    <a:pt x="286353" y="15240"/>
                  </a:cubicBezTo>
                  <a:cubicBezTo>
                    <a:pt x="418217" y="6146"/>
                    <a:pt x="682593" y="0"/>
                    <a:pt x="682593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322505" y="3627120"/>
              <a:ext cx="84135" cy="259080"/>
            </a:xfrm>
            <a:custGeom>
              <a:avLst/>
              <a:gdLst>
                <a:gd name="connsiteX0" fmla="*/ 23175 w 84135"/>
                <a:gd name="connsiteY0" fmla="*/ 259080 h 259080"/>
                <a:gd name="connsiteX1" fmla="*/ 23175 w 84135"/>
                <a:gd name="connsiteY1" fmla="*/ 60960 h 259080"/>
                <a:gd name="connsiteX2" fmla="*/ 38415 w 84135"/>
                <a:gd name="connsiteY2" fmla="*/ 15240 h 259080"/>
                <a:gd name="connsiteX3" fmla="*/ 84135 w 84135"/>
                <a:gd name="connsiteY3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35" h="259080">
                  <a:moveTo>
                    <a:pt x="23175" y="259080"/>
                  </a:moveTo>
                  <a:cubicBezTo>
                    <a:pt x="5097" y="150610"/>
                    <a:pt x="0" y="176837"/>
                    <a:pt x="23175" y="60960"/>
                  </a:cubicBezTo>
                  <a:cubicBezTo>
                    <a:pt x="26325" y="45208"/>
                    <a:pt x="27056" y="26599"/>
                    <a:pt x="38415" y="15240"/>
                  </a:cubicBezTo>
                  <a:cubicBezTo>
                    <a:pt x="49774" y="3881"/>
                    <a:pt x="84135" y="0"/>
                    <a:pt x="8413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94960" y="2998053"/>
              <a:ext cx="1341120" cy="933867"/>
            </a:xfrm>
            <a:custGeom>
              <a:avLst/>
              <a:gdLst>
                <a:gd name="connsiteX0" fmla="*/ 1341120 w 1341120"/>
                <a:gd name="connsiteY0" fmla="*/ 933867 h 933867"/>
                <a:gd name="connsiteX1" fmla="*/ 1295400 w 1341120"/>
                <a:gd name="connsiteY1" fmla="*/ 903387 h 933867"/>
                <a:gd name="connsiteX2" fmla="*/ 1158240 w 1341120"/>
                <a:gd name="connsiteY2" fmla="*/ 857667 h 933867"/>
                <a:gd name="connsiteX3" fmla="*/ 975360 w 1341120"/>
                <a:gd name="connsiteY3" fmla="*/ 796707 h 933867"/>
                <a:gd name="connsiteX4" fmla="*/ 883920 w 1341120"/>
                <a:gd name="connsiteY4" fmla="*/ 766227 h 933867"/>
                <a:gd name="connsiteX5" fmla="*/ 838200 w 1341120"/>
                <a:gd name="connsiteY5" fmla="*/ 750987 h 933867"/>
                <a:gd name="connsiteX6" fmla="*/ 792480 w 1341120"/>
                <a:gd name="connsiteY6" fmla="*/ 720507 h 933867"/>
                <a:gd name="connsiteX7" fmla="*/ 746760 w 1341120"/>
                <a:gd name="connsiteY7" fmla="*/ 705267 h 933867"/>
                <a:gd name="connsiteX8" fmla="*/ 655320 w 1341120"/>
                <a:gd name="connsiteY8" fmla="*/ 644307 h 933867"/>
                <a:gd name="connsiteX9" fmla="*/ 609600 w 1341120"/>
                <a:gd name="connsiteY9" fmla="*/ 613827 h 933867"/>
                <a:gd name="connsiteX10" fmla="*/ 563880 w 1341120"/>
                <a:gd name="connsiteY10" fmla="*/ 598587 h 933867"/>
                <a:gd name="connsiteX11" fmla="*/ 472440 w 1341120"/>
                <a:gd name="connsiteY11" fmla="*/ 507147 h 933867"/>
                <a:gd name="connsiteX12" fmla="*/ 381000 w 1341120"/>
                <a:gd name="connsiteY12" fmla="*/ 446187 h 933867"/>
                <a:gd name="connsiteX13" fmla="*/ 335280 w 1341120"/>
                <a:gd name="connsiteY13" fmla="*/ 415707 h 933867"/>
                <a:gd name="connsiteX14" fmla="*/ 289560 w 1341120"/>
                <a:gd name="connsiteY14" fmla="*/ 400467 h 933867"/>
                <a:gd name="connsiteX15" fmla="*/ 167640 w 1341120"/>
                <a:gd name="connsiteY15" fmla="*/ 263307 h 933867"/>
                <a:gd name="connsiteX16" fmla="*/ 137160 w 1341120"/>
                <a:gd name="connsiteY16" fmla="*/ 156627 h 933867"/>
                <a:gd name="connsiteX17" fmla="*/ 106680 w 1341120"/>
                <a:gd name="connsiteY17" fmla="*/ 110907 h 933867"/>
                <a:gd name="connsiteX18" fmla="*/ 91440 w 1341120"/>
                <a:gd name="connsiteY18" fmla="*/ 65187 h 933867"/>
                <a:gd name="connsiteX19" fmla="*/ 45720 w 1341120"/>
                <a:gd name="connsiteY19" fmla="*/ 49947 h 933867"/>
                <a:gd name="connsiteX20" fmla="*/ 0 w 1341120"/>
                <a:gd name="connsiteY20" fmla="*/ 4227 h 9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1120" h="933867">
                  <a:moveTo>
                    <a:pt x="1341120" y="933867"/>
                  </a:moveTo>
                  <a:cubicBezTo>
                    <a:pt x="1325880" y="923707"/>
                    <a:pt x="1312138" y="910826"/>
                    <a:pt x="1295400" y="903387"/>
                  </a:cubicBezTo>
                  <a:lnTo>
                    <a:pt x="1158240" y="857667"/>
                  </a:lnTo>
                  <a:lnTo>
                    <a:pt x="975360" y="796707"/>
                  </a:lnTo>
                  <a:lnTo>
                    <a:pt x="883920" y="766227"/>
                  </a:lnTo>
                  <a:cubicBezTo>
                    <a:pt x="868680" y="761147"/>
                    <a:pt x="851566" y="759898"/>
                    <a:pt x="838200" y="750987"/>
                  </a:cubicBezTo>
                  <a:cubicBezTo>
                    <a:pt x="822960" y="740827"/>
                    <a:pt x="808863" y="728698"/>
                    <a:pt x="792480" y="720507"/>
                  </a:cubicBezTo>
                  <a:cubicBezTo>
                    <a:pt x="778112" y="713323"/>
                    <a:pt x="760803" y="713069"/>
                    <a:pt x="746760" y="705267"/>
                  </a:cubicBezTo>
                  <a:cubicBezTo>
                    <a:pt x="714738" y="687477"/>
                    <a:pt x="685800" y="664627"/>
                    <a:pt x="655320" y="644307"/>
                  </a:cubicBezTo>
                  <a:cubicBezTo>
                    <a:pt x="640080" y="634147"/>
                    <a:pt x="626976" y="619619"/>
                    <a:pt x="609600" y="613827"/>
                  </a:cubicBezTo>
                  <a:lnTo>
                    <a:pt x="563880" y="598587"/>
                  </a:lnTo>
                  <a:cubicBezTo>
                    <a:pt x="533400" y="568107"/>
                    <a:pt x="508306" y="531057"/>
                    <a:pt x="472440" y="507147"/>
                  </a:cubicBezTo>
                  <a:lnTo>
                    <a:pt x="381000" y="446187"/>
                  </a:lnTo>
                  <a:cubicBezTo>
                    <a:pt x="365760" y="436027"/>
                    <a:pt x="352656" y="421499"/>
                    <a:pt x="335280" y="415707"/>
                  </a:cubicBezTo>
                  <a:lnTo>
                    <a:pt x="289560" y="400467"/>
                  </a:lnTo>
                  <a:cubicBezTo>
                    <a:pt x="185168" y="296075"/>
                    <a:pt x="222030" y="344893"/>
                    <a:pt x="167640" y="263307"/>
                  </a:cubicBezTo>
                  <a:cubicBezTo>
                    <a:pt x="162757" y="243775"/>
                    <a:pt x="148092" y="178491"/>
                    <a:pt x="137160" y="156627"/>
                  </a:cubicBezTo>
                  <a:cubicBezTo>
                    <a:pt x="128969" y="140244"/>
                    <a:pt x="114871" y="127290"/>
                    <a:pt x="106680" y="110907"/>
                  </a:cubicBezTo>
                  <a:cubicBezTo>
                    <a:pt x="99496" y="96539"/>
                    <a:pt x="102799" y="76546"/>
                    <a:pt x="91440" y="65187"/>
                  </a:cubicBezTo>
                  <a:cubicBezTo>
                    <a:pt x="80081" y="53828"/>
                    <a:pt x="60960" y="55027"/>
                    <a:pt x="45720" y="49947"/>
                  </a:cubicBezTo>
                  <a:cubicBezTo>
                    <a:pt x="12422" y="0"/>
                    <a:pt x="33556" y="4227"/>
                    <a:pt x="0" y="4227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273040" y="3916680"/>
              <a:ext cx="1432560" cy="1752600"/>
            </a:xfrm>
            <a:custGeom>
              <a:avLst/>
              <a:gdLst>
                <a:gd name="connsiteX0" fmla="*/ 1432560 w 1432560"/>
                <a:gd name="connsiteY0" fmla="*/ 1752600 h 1752600"/>
                <a:gd name="connsiteX1" fmla="*/ 1417320 w 1432560"/>
                <a:gd name="connsiteY1" fmla="*/ 1463040 h 1752600"/>
                <a:gd name="connsiteX2" fmla="*/ 1386840 w 1432560"/>
                <a:gd name="connsiteY2" fmla="*/ 1371600 h 1752600"/>
                <a:gd name="connsiteX3" fmla="*/ 1341120 w 1432560"/>
                <a:gd name="connsiteY3" fmla="*/ 1341120 h 1752600"/>
                <a:gd name="connsiteX4" fmla="*/ 1295400 w 1432560"/>
                <a:gd name="connsiteY4" fmla="*/ 1295400 h 1752600"/>
                <a:gd name="connsiteX5" fmla="*/ 1203960 w 1432560"/>
                <a:gd name="connsiteY5" fmla="*/ 1264920 h 1752600"/>
                <a:gd name="connsiteX6" fmla="*/ 1112520 w 1432560"/>
                <a:gd name="connsiteY6" fmla="*/ 1219200 h 1752600"/>
                <a:gd name="connsiteX7" fmla="*/ 1066800 w 1432560"/>
                <a:gd name="connsiteY7" fmla="*/ 1188720 h 1752600"/>
                <a:gd name="connsiteX8" fmla="*/ 975360 w 1432560"/>
                <a:gd name="connsiteY8" fmla="*/ 1158240 h 1752600"/>
                <a:gd name="connsiteX9" fmla="*/ 929640 w 1432560"/>
                <a:gd name="connsiteY9" fmla="*/ 1143000 h 1752600"/>
                <a:gd name="connsiteX10" fmla="*/ 853440 w 1432560"/>
                <a:gd name="connsiteY10" fmla="*/ 1127760 h 1752600"/>
                <a:gd name="connsiteX11" fmla="*/ 746760 w 1432560"/>
                <a:gd name="connsiteY11" fmla="*/ 1112520 h 1752600"/>
                <a:gd name="connsiteX12" fmla="*/ 640080 w 1432560"/>
                <a:gd name="connsiteY12" fmla="*/ 1082040 h 1752600"/>
                <a:gd name="connsiteX13" fmla="*/ 563880 w 1432560"/>
                <a:gd name="connsiteY13" fmla="*/ 1066800 h 1752600"/>
                <a:gd name="connsiteX14" fmla="*/ 472440 w 1432560"/>
                <a:gd name="connsiteY14" fmla="*/ 1036320 h 1752600"/>
                <a:gd name="connsiteX15" fmla="*/ 441960 w 1432560"/>
                <a:gd name="connsiteY15" fmla="*/ 990600 h 1752600"/>
                <a:gd name="connsiteX16" fmla="*/ 396240 w 1432560"/>
                <a:gd name="connsiteY16" fmla="*/ 975360 h 1752600"/>
                <a:gd name="connsiteX17" fmla="*/ 304800 w 1432560"/>
                <a:gd name="connsiteY17" fmla="*/ 914400 h 1752600"/>
                <a:gd name="connsiteX18" fmla="*/ 259080 w 1432560"/>
                <a:gd name="connsiteY18" fmla="*/ 883920 h 1752600"/>
                <a:gd name="connsiteX19" fmla="*/ 152400 w 1432560"/>
                <a:gd name="connsiteY19" fmla="*/ 746760 h 1752600"/>
                <a:gd name="connsiteX20" fmla="*/ 121920 w 1432560"/>
                <a:gd name="connsiteY20" fmla="*/ 655320 h 1752600"/>
                <a:gd name="connsiteX21" fmla="*/ 106680 w 1432560"/>
                <a:gd name="connsiteY21" fmla="*/ 609600 h 1752600"/>
                <a:gd name="connsiteX22" fmla="*/ 121920 w 1432560"/>
                <a:gd name="connsiteY22" fmla="*/ 304800 h 1752600"/>
                <a:gd name="connsiteX23" fmla="*/ 121920 w 1432560"/>
                <a:gd name="connsiteY23" fmla="*/ 45720 h 1752600"/>
                <a:gd name="connsiteX24" fmla="*/ 30480 w 1432560"/>
                <a:gd name="connsiteY24" fmla="*/ 15240 h 1752600"/>
                <a:gd name="connsiteX25" fmla="*/ 0 w 1432560"/>
                <a:gd name="connsiteY25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32560" h="1752600">
                  <a:moveTo>
                    <a:pt x="1432560" y="1752600"/>
                  </a:moveTo>
                  <a:cubicBezTo>
                    <a:pt x="1427480" y="1656080"/>
                    <a:pt x="1428836" y="1559005"/>
                    <a:pt x="1417320" y="1463040"/>
                  </a:cubicBezTo>
                  <a:cubicBezTo>
                    <a:pt x="1413492" y="1431140"/>
                    <a:pt x="1413573" y="1389422"/>
                    <a:pt x="1386840" y="1371600"/>
                  </a:cubicBezTo>
                  <a:cubicBezTo>
                    <a:pt x="1371600" y="1361440"/>
                    <a:pt x="1355191" y="1352846"/>
                    <a:pt x="1341120" y="1341120"/>
                  </a:cubicBezTo>
                  <a:cubicBezTo>
                    <a:pt x="1324563" y="1327322"/>
                    <a:pt x="1314240" y="1305867"/>
                    <a:pt x="1295400" y="1295400"/>
                  </a:cubicBezTo>
                  <a:cubicBezTo>
                    <a:pt x="1267314" y="1279797"/>
                    <a:pt x="1230693" y="1282742"/>
                    <a:pt x="1203960" y="1264920"/>
                  </a:cubicBezTo>
                  <a:cubicBezTo>
                    <a:pt x="1072933" y="1177569"/>
                    <a:pt x="1238713" y="1282296"/>
                    <a:pt x="1112520" y="1219200"/>
                  </a:cubicBezTo>
                  <a:cubicBezTo>
                    <a:pt x="1096137" y="1211009"/>
                    <a:pt x="1083538" y="1196159"/>
                    <a:pt x="1066800" y="1188720"/>
                  </a:cubicBezTo>
                  <a:cubicBezTo>
                    <a:pt x="1037440" y="1175671"/>
                    <a:pt x="1005840" y="1168400"/>
                    <a:pt x="975360" y="1158240"/>
                  </a:cubicBezTo>
                  <a:cubicBezTo>
                    <a:pt x="960120" y="1153160"/>
                    <a:pt x="945392" y="1146150"/>
                    <a:pt x="929640" y="1143000"/>
                  </a:cubicBezTo>
                  <a:cubicBezTo>
                    <a:pt x="904240" y="1137920"/>
                    <a:pt x="878991" y="1132018"/>
                    <a:pt x="853440" y="1127760"/>
                  </a:cubicBezTo>
                  <a:cubicBezTo>
                    <a:pt x="818008" y="1121855"/>
                    <a:pt x="782102" y="1118946"/>
                    <a:pt x="746760" y="1112520"/>
                  </a:cubicBezTo>
                  <a:cubicBezTo>
                    <a:pt x="642236" y="1093516"/>
                    <a:pt x="727130" y="1103802"/>
                    <a:pt x="640080" y="1082040"/>
                  </a:cubicBezTo>
                  <a:cubicBezTo>
                    <a:pt x="614950" y="1075758"/>
                    <a:pt x="588870" y="1073616"/>
                    <a:pt x="563880" y="1066800"/>
                  </a:cubicBezTo>
                  <a:cubicBezTo>
                    <a:pt x="532883" y="1058346"/>
                    <a:pt x="472440" y="1036320"/>
                    <a:pt x="472440" y="1036320"/>
                  </a:cubicBezTo>
                  <a:cubicBezTo>
                    <a:pt x="462280" y="1021080"/>
                    <a:pt x="456263" y="1002042"/>
                    <a:pt x="441960" y="990600"/>
                  </a:cubicBezTo>
                  <a:cubicBezTo>
                    <a:pt x="429416" y="980565"/>
                    <a:pt x="410283" y="983162"/>
                    <a:pt x="396240" y="975360"/>
                  </a:cubicBezTo>
                  <a:cubicBezTo>
                    <a:pt x="364218" y="957570"/>
                    <a:pt x="335280" y="934720"/>
                    <a:pt x="304800" y="914400"/>
                  </a:cubicBezTo>
                  <a:lnTo>
                    <a:pt x="259080" y="883920"/>
                  </a:lnTo>
                  <a:cubicBezTo>
                    <a:pt x="186165" y="774547"/>
                    <a:pt x="224023" y="818383"/>
                    <a:pt x="152400" y="746760"/>
                  </a:cubicBezTo>
                  <a:lnTo>
                    <a:pt x="121920" y="655320"/>
                  </a:lnTo>
                  <a:lnTo>
                    <a:pt x="106680" y="609600"/>
                  </a:lnTo>
                  <a:cubicBezTo>
                    <a:pt x="111760" y="508000"/>
                    <a:pt x="113472" y="406176"/>
                    <a:pt x="121920" y="304800"/>
                  </a:cubicBezTo>
                  <a:cubicBezTo>
                    <a:pt x="131427" y="190714"/>
                    <a:pt x="207695" y="229524"/>
                    <a:pt x="121920" y="45720"/>
                  </a:cubicBezTo>
                  <a:cubicBezTo>
                    <a:pt x="108333" y="16605"/>
                    <a:pt x="59217" y="29608"/>
                    <a:pt x="30480" y="15240"/>
                  </a:cubicBezTo>
                  <a:lnTo>
                    <a:pt x="0" y="0"/>
                  </a:ln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724400" y="4433170"/>
              <a:ext cx="670560" cy="154070"/>
            </a:xfrm>
            <a:custGeom>
              <a:avLst/>
              <a:gdLst>
                <a:gd name="connsiteX0" fmla="*/ 670560 w 670560"/>
                <a:gd name="connsiteY0" fmla="*/ 154070 h 154070"/>
                <a:gd name="connsiteX1" fmla="*/ 594360 w 670560"/>
                <a:gd name="connsiteY1" fmla="*/ 138830 h 154070"/>
                <a:gd name="connsiteX2" fmla="*/ 502920 w 670560"/>
                <a:gd name="connsiteY2" fmla="*/ 108350 h 154070"/>
                <a:gd name="connsiteX3" fmla="*/ 365760 w 670560"/>
                <a:gd name="connsiteY3" fmla="*/ 93110 h 154070"/>
                <a:gd name="connsiteX4" fmla="*/ 259080 w 670560"/>
                <a:gd name="connsiteY4" fmla="*/ 62630 h 154070"/>
                <a:gd name="connsiteX5" fmla="*/ 167640 w 670560"/>
                <a:gd name="connsiteY5" fmla="*/ 32150 h 154070"/>
                <a:gd name="connsiteX6" fmla="*/ 121920 w 670560"/>
                <a:gd name="connsiteY6" fmla="*/ 16910 h 154070"/>
                <a:gd name="connsiteX7" fmla="*/ 0 w 670560"/>
                <a:gd name="connsiteY7" fmla="*/ 1670 h 1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560" h="154070">
                  <a:moveTo>
                    <a:pt x="670560" y="154070"/>
                  </a:moveTo>
                  <a:cubicBezTo>
                    <a:pt x="645160" y="148990"/>
                    <a:pt x="619350" y="145646"/>
                    <a:pt x="594360" y="138830"/>
                  </a:cubicBezTo>
                  <a:cubicBezTo>
                    <a:pt x="563363" y="130376"/>
                    <a:pt x="534852" y="111898"/>
                    <a:pt x="502920" y="108350"/>
                  </a:cubicBezTo>
                  <a:lnTo>
                    <a:pt x="365760" y="93110"/>
                  </a:lnTo>
                  <a:cubicBezTo>
                    <a:pt x="212109" y="41893"/>
                    <a:pt x="450442" y="120039"/>
                    <a:pt x="259080" y="62630"/>
                  </a:cubicBezTo>
                  <a:cubicBezTo>
                    <a:pt x="228306" y="53398"/>
                    <a:pt x="198120" y="42310"/>
                    <a:pt x="167640" y="32150"/>
                  </a:cubicBezTo>
                  <a:cubicBezTo>
                    <a:pt x="152400" y="27070"/>
                    <a:pt x="137766" y="19551"/>
                    <a:pt x="121920" y="16910"/>
                  </a:cubicBezTo>
                  <a:cubicBezTo>
                    <a:pt x="20458" y="0"/>
                    <a:pt x="61380" y="1670"/>
                    <a:pt x="0" y="167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858000" y="4886269"/>
              <a:ext cx="868680" cy="264851"/>
            </a:xfrm>
            <a:custGeom>
              <a:avLst/>
              <a:gdLst>
                <a:gd name="connsiteX0" fmla="*/ 0 w 868680"/>
                <a:gd name="connsiteY0" fmla="*/ 264851 h 264851"/>
                <a:gd name="connsiteX1" fmla="*/ 15240 w 868680"/>
                <a:gd name="connsiteY1" fmla="*/ 158171 h 264851"/>
                <a:gd name="connsiteX2" fmla="*/ 30480 w 868680"/>
                <a:gd name="connsiteY2" fmla="*/ 112451 h 264851"/>
                <a:gd name="connsiteX3" fmla="*/ 426720 w 868680"/>
                <a:gd name="connsiteY3" fmla="*/ 36251 h 264851"/>
                <a:gd name="connsiteX4" fmla="*/ 868680 w 868680"/>
                <a:gd name="connsiteY4" fmla="*/ 36251 h 26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680" h="264851">
                  <a:moveTo>
                    <a:pt x="0" y="264851"/>
                  </a:moveTo>
                  <a:cubicBezTo>
                    <a:pt x="5080" y="229291"/>
                    <a:pt x="8195" y="193394"/>
                    <a:pt x="15240" y="158171"/>
                  </a:cubicBezTo>
                  <a:cubicBezTo>
                    <a:pt x="18390" y="142419"/>
                    <a:pt x="19121" y="123810"/>
                    <a:pt x="30480" y="112451"/>
                  </a:cubicBezTo>
                  <a:cubicBezTo>
                    <a:pt x="142931" y="0"/>
                    <a:pt x="262033" y="39612"/>
                    <a:pt x="426720" y="36251"/>
                  </a:cubicBezTo>
                  <a:cubicBezTo>
                    <a:pt x="574009" y="33245"/>
                    <a:pt x="721360" y="36251"/>
                    <a:pt x="868680" y="36251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eform 27"/>
          <p:cNvSpPr/>
          <p:nvPr/>
        </p:nvSpPr>
        <p:spPr>
          <a:xfrm>
            <a:off x="6385560" y="1524000"/>
            <a:ext cx="929640" cy="228600"/>
          </a:xfrm>
          <a:custGeom>
            <a:avLst/>
            <a:gdLst>
              <a:gd name="connsiteX0" fmla="*/ 0 w 320040"/>
              <a:gd name="connsiteY0" fmla="*/ 106680 h 472440"/>
              <a:gd name="connsiteX1" fmla="*/ 0 w 320040"/>
              <a:gd name="connsiteY1" fmla="*/ 472440 h 472440"/>
              <a:gd name="connsiteX2" fmla="*/ 320040 w 320040"/>
              <a:gd name="connsiteY2" fmla="*/ 472440 h 472440"/>
              <a:gd name="connsiteX3" fmla="*/ 320040 w 320040"/>
              <a:gd name="connsiteY3" fmla="*/ 121920 h 472440"/>
              <a:gd name="connsiteX4" fmla="*/ 320040 w 320040"/>
              <a:gd name="connsiteY4" fmla="*/ 45720 h 472440"/>
              <a:gd name="connsiteX5" fmla="*/ 228600 w 320040"/>
              <a:gd name="connsiteY5" fmla="*/ 0 h 472440"/>
              <a:gd name="connsiteX6" fmla="*/ 228600 w 320040"/>
              <a:gd name="connsiteY6" fmla="*/ 0 h 472440"/>
              <a:gd name="connsiteX7" fmla="*/ 45720 w 320040"/>
              <a:gd name="connsiteY7" fmla="*/ 30480 h 472440"/>
              <a:gd name="connsiteX8" fmla="*/ 0 w 320040"/>
              <a:gd name="connsiteY8" fmla="*/ 10668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" h="472440">
                <a:moveTo>
                  <a:pt x="0" y="106680"/>
                </a:moveTo>
                <a:lnTo>
                  <a:pt x="0" y="472440"/>
                </a:lnTo>
                <a:lnTo>
                  <a:pt x="320040" y="472440"/>
                </a:lnTo>
                <a:lnTo>
                  <a:pt x="320040" y="121920"/>
                </a:lnTo>
                <a:lnTo>
                  <a:pt x="320040" y="45720"/>
                </a:lnTo>
                <a:lnTo>
                  <a:pt x="228600" y="0"/>
                </a:lnTo>
                <a:lnTo>
                  <a:pt x="228600" y="0"/>
                </a:lnTo>
                <a:lnTo>
                  <a:pt x="45720" y="30480"/>
                </a:lnTo>
                <a:lnTo>
                  <a:pt x="0" y="10668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096000" y="6324600"/>
            <a:ext cx="304800" cy="304800"/>
            <a:chOff x="6324600" y="5943600"/>
            <a:chExt cx="304800" cy="304800"/>
          </a:xfrm>
        </p:grpSpPr>
        <p:grpSp>
          <p:nvGrpSpPr>
            <p:cNvPr id="54" name="Group 53"/>
            <p:cNvGrpSpPr/>
            <p:nvPr/>
          </p:nvGrpSpPr>
          <p:grpSpPr>
            <a:xfrm>
              <a:off x="6324600" y="5943600"/>
              <a:ext cx="304800" cy="304800"/>
              <a:chOff x="6324600" y="5943600"/>
              <a:chExt cx="304800" cy="3048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324600" y="60960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477000" y="60198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324600" y="59436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6400800" y="6019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Oval 42"/>
          <p:cNvSpPr/>
          <p:nvPr/>
        </p:nvSpPr>
        <p:spPr>
          <a:xfrm>
            <a:off x="5029200" y="3810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495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934200" y="5410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153400" y="4572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382000" y="2971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105400" y="2209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96000" y="2667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248400" y="1524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315200" y="1447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15200" y="3048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01000" y="17526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 flipH="1">
            <a:off x="7315200" y="304800"/>
            <a:ext cx="990600" cy="1143000"/>
            <a:chOff x="5029200" y="304800"/>
            <a:chExt cx="1066800" cy="1143000"/>
          </a:xfrm>
        </p:grpSpPr>
        <p:cxnSp>
          <p:nvCxnSpPr>
            <p:cNvPr id="57" name="Curved Connector 56"/>
            <p:cNvCxnSpPr/>
            <p:nvPr/>
          </p:nvCxnSpPr>
          <p:spPr>
            <a:xfrm rot="16200000" flipH="1">
              <a:off x="5067300" y="419100"/>
              <a:ext cx="1066800" cy="9906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5029200" y="3048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029200" y="381000"/>
            <a:ext cx="1219200" cy="1143000"/>
            <a:chOff x="5029200" y="304800"/>
            <a:chExt cx="1066800" cy="1143000"/>
          </a:xfrm>
        </p:grpSpPr>
        <p:cxnSp>
          <p:nvCxnSpPr>
            <p:cNvPr id="61" name="Curved Connector 60"/>
            <p:cNvCxnSpPr/>
            <p:nvPr/>
          </p:nvCxnSpPr>
          <p:spPr>
            <a:xfrm rot="16200000" flipH="1">
              <a:off x="5067300" y="419100"/>
              <a:ext cx="1066800" cy="9906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5029200" y="3048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 flipH="1">
            <a:off x="7239000" y="4267200"/>
            <a:ext cx="990600" cy="1143000"/>
            <a:chOff x="5029200" y="304800"/>
            <a:chExt cx="1066800" cy="1143000"/>
          </a:xfrm>
        </p:grpSpPr>
        <p:cxnSp>
          <p:nvCxnSpPr>
            <p:cNvPr id="64" name="Curved Connector 63"/>
            <p:cNvCxnSpPr/>
            <p:nvPr/>
          </p:nvCxnSpPr>
          <p:spPr>
            <a:xfrm rot="16200000" flipH="1">
              <a:off x="5067300" y="419100"/>
              <a:ext cx="1066800" cy="9906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5029200" y="3048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9200" y="1524000"/>
            <a:ext cx="1219200" cy="1143000"/>
            <a:chOff x="5029200" y="304800"/>
            <a:chExt cx="1066800" cy="1143000"/>
          </a:xfrm>
        </p:grpSpPr>
        <p:cxnSp>
          <p:nvCxnSpPr>
            <p:cNvPr id="67" name="Curved Connector 66"/>
            <p:cNvCxnSpPr/>
            <p:nvPr/>
          </p:nvCxnSpPr>
          <p:spPr>
            <a:xfrm rot="16200000" flipH="1">
              <a:off x="5067300" y="419100"/>
              <a:ext cx="1066800" cy="9906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029200" y="3048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876800" y="4953000"/>
            <a:ext cx="914400" cy="1688697"/>
            <a:chOff x="990600" y="4953000"/>
            <a:chExt cx="914400" cy="1688697"/>
          </a:xfrm>
        </p:grpSpPr>
        <p:grpSp>
          <p:nvGrpSpPr>
            <p:cNvPr id="71" name="Group 134"/>
            <p:cNvGrpSpPr/>
            <p:nvPr/>
          </p:nvGrpSpPr>
          <p:grpSpPr>
            <a:xfrm>
              <a:off x="1127760" y="4953000"/>
              <a:ext cx="685800" cy="1447806"/>
              <a:chOff x="1752600" y="4343400"/>
              <a:chExt cx="457200" cy="921332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1828800" y="4343400"/>
                <a:ext cx="304800" cy="304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/>
              <p:cNvCxnSpPr>
                <a:stCxn id="76" idx="4"/>
              </p:cNvCxnSpPr>
              <p:nvPr/>
            </p:nvCxnSpPr>
            <p:spPr>
              <a:xfrm rot="5400000">
                <a:off x="1752600" y="48768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752600" y="4800600"/>
                <a:ext cx="457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>
                <a:off x="1843114" y="5126645"/>
                <a:ext cx="159332" cy="1168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16200000" flipH="1">
                <a:off x="1944715" y="5141885"/>
                <a:ext cx="159331" cy="863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Freeform 85"/>
            <p:cNvSpPr/>
            <p:nvPr/>
          </p:nvSpPr>
          <p:spPr>
            <a:xfrm>
              <a:off x="1524000" y="6248407"/>
              <a:ext cx="196645" cy="393290"/>
            </a:xfrm>
            <a:custGeom>
              <a:avLst/>
              <a:gdLst>
                <a:gd name="connsiteX0" fmla="*/ 0 w 642705"/>
                <a:gd name="connsiteY0" fmla="*/ 0 h 840658"/>
                <a:gd name="connsiteX1" fmla="*/ 368710 w 642705"/>
                <a:gd name="connsiteY1" fmla="*/ 0 h 840658"/>
                <a:gd name="connsiteX2" fmla="*/ 368710 w 642705"/>
                <a:gd name="connsiteY2" fmla="*/ 412955 h 840658"/>
                <a:gd name="connsiteX3" fmla="*/ 427703 w 642705"/>
                <a:gd name="connsiteY3" fmla="*/ 530942 h 840658"/>
                <a:gd name="connsiteX4" fmla="*/ 486697 w 642705"/>
                <a:gd name="connsiteY4" fmla="*/ 619432 h 840658"/>
                <a:gd name="connsiteX5" fmla="*/ 560439 w 642705"/>
                <a:gd name="connsiteY5" fmla="*/ 634180 h 840658"/>
                <a:gd name="connsiteX6" fmla="*/ 604684 w 642705"/>
                <a:gd name="connsiteY6" fmla="*/ 663677 h 840658"/>
                <a:gd name="connsiteX7" fmla="*/ 604684 w 642705"/>
                <a:gd name="connsiteY7" fmla="*/ 840658 h 840658"/>
                <a:gd name="connsiteX8" fmla="*/ 44245 w 642705"/>
                <a:gd name="connsiteY8" fmla="*/ 840658 h 840658"/>
                <a:gd name="connsiteX9" fmla="*/ 0 w 642705"/>
                <a:gd name="connsiteY9" fmla="*/ 0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705" h="840658">
                  <a:moveTo>
                    <a:pt x="0" y="0"/>
                  </a:moveTo>
                  <a:lnTo>
                    <a:pt x="368710" y="0"/>
                  </a:lnTo>
                  <a:lnTo>
                    <a:pt x="368710" y="412955"/>
                  </a:lnTo>
                  <a:cubicBezTo>
                    <a:pt x="388374" y="452284"/>
                    <a:pt x="409508" y="490912"/>
                    <a:pt x="427703" y="530942"/>
                  </a:cubicBezTo>
                  <a:cubicBezTo>
                    <a:pt x="446982" y="573357"/>
                    <a:pt x="434228" y="593198"/>
                    <a:pt x="486697" y="619432"/>
                  </a:cubicBezTo>
                  <a:cubicBezTo>
                    <a:pt x="509118" y="630642"/>
                    <a:pt x="535858" y="629264"/>
                    <a:pt x="560439" y="634180"/>
                  </a:cubicBezTo>
                  <a:cubicBezTo>
                    <a:pt x="575187" y="644012"/>
                    <a:pt x="599079" y="646861"/>
                    <a:pt x="604684" y="663677"/>
                  </a:cubicBezTo>
                  <a:cubicBezTo>
                    <a:pt x="642705" y="777740"/>
                    <a:pt x="636592" y="776840"/>
                    <a:pt x="604684" y="840658"/>
                  </a:cubicBezTo>
                  <a:lnTo>
                    <a:pt x="44245" y="840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 flipH="1">
              <a:off x="1219200" y="6248407"/>
              <a:ext cx="228600" cy="393290"/>
            </a:xfrm>
            <a:custGeom>
              <a:avLst/>
              <a:gdLst>
                <a:gd name="connsiteX0" fmla="*/ 0 w 642705"/>
                <a:gd name="connsiteY0" fmla="*/ 0 h 840658"/>
                <a:gd name="connsiteX1" fmla="*/ 368710 w 642705"/>
                <a:gd name="connsiteY1" fmla="*/ 0 h 840658"/>
                <a:gd name="connsiteX2" fmla="*/ 368710 w 642705"/>
                <a:gd name="connsiteY2" fmla="*/ 412955 h 840658"/>
                <a:gd name="connsiteX3" fmla="*/ 427703 w 642705"/>
                <a:gd name="connsiteY3" fmla="*/ 530942 h 840658"/>
                <a:gd name="connsiteX4" fmla="*/ 486697 w 642705"/>
                <a:gd name="connsiteY4" fmla="*/ 619432 h 840658"/>
                <a:gd name="connsiteX5" fmla="*/ 560439 w 642705"/>
                <a:gd name="connsiteY5" fmla="*/ 634180 h 840658"/>
                <a:gd name="connsiteX6" fmla="*/ 604684 w 642705"/>
                <a:gd name="connsiteY6" fmla="*/ 663677 h 840658"/>
                <a:gd name="connsiteX7" fmla="*/ 604684 w 642705"/>
                <a:gd name="connsiteY7" fmla="*/ 840658 h 840658"/>
                <a:gd name="connsiteX8" fmla="*/ 44245 w 642705"/>
                <a:gd name="connsiteY8" fmla="*/ 840658 h 840658"/>
                <a:gd name="connsiteX9" fmla="*/ 0 w 642705"/>
                <a:gd name="connsiteY9" fmla="*/ 0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705" h="840658">
                  <a:moveTo>
                    <a:pt x="0" y="0"/>
                  </a:moveTo>
                  <a:lnTo>
                    <a:pt x="368710" y="0"/>
                  </a:lnTo>
                  <a:lnTo>
                    <a:pt x="368710" y="412955"/>
                  </a:lnTo>
                  <a:cubicBezTo>
                    <a:pt x="388374" y="452284"/>
                    <a:pt x="409508" y="490912"/>
                    <a:pt x="427703" y="530942"/>
                  </a:cubicBezTo>
                  <a:cubicBezTo>
                    <a:pt x="446982" y="573357"/>
                    <a:pt x="434228" y="593198"/>
                    <a:pt x="486697" y="619432"/>
                  </a:cubicBezTo>
                  <a:cubicBezTo>
                    <a:pt x="509118" y="630642"/>
                    <a:pt x="535858" y="629264"/>
                    <a:pt x="560439" y="634180"/>
                  </a:cubicBezTo>
                  <a:cubicBezTo>
                    <a:pt x="575187" y="644012"/>
                    <a:pt x="599079" y="646861"/>
                    <a:pt x="604684" y="663677"/>
                  </a:cubicBezTo>
                  <a:cubicBezTo>
                    <a:pt x="642705" y="777740"/>
                    <a:pt x="636592" y="776840"/>
                    <a:pt x="604684" y="840658"/>
                  </a:cubicBezTo>
                  <a:lnTo>
                    <a:pt x="44245" y="840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 flipV="1">
              <a:off x="1752600" y="5486407"/>
              <a:ext cx="152400" cy="533400"/>
              <a:chOff x="-1143000" y="3200400"/>
              <a:chExt cx="304800" cy="838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rot="5400000">
                <a:off x="-1219200" y="3810000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Isosceles Triangle 89"/>
              <p:cNvSpPr/>
              <p:nvPr/>
            </p:nvSpPr>
            <p:spPr>
              <a:xfrm>
                <a:off x="-1143000" y="3200400"/>
                <a:ext cx="304800" cy="381000"/>
              </a:xfrm>
              <a:prstGeom prst="triangl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91"/>
            <p:cNvSpPr/>
            <p:nvPr/>
          </p:nvSpPr>
          <p:spPr>
            <a:xfrm>
              <a:off x="990600" y="5562607"/>
              <a:ext cx="235975" cy="442539"/>
            </a:xfrm>
            <a:custGeom>
              <a:avLst/>
              <a:gdLst>
                <a:gd name="connsiteX0" fmla="*/ 44246 w 235975"/>
                <a:gd name="connsiteY0" fmla="*/ 0 h 442539"/>
                <a:gd name="connsiteX1" fmla="*/ 73742 w 235975"/>
                <a:gd name="connsiteY1" fmla="*/ 44245 h 442539"/>
                <a:gd name="connsiteX2" fmla="*/ 117988 w 235975"/>
                <a:gd name="connsiteY2" fmla="*/ 73742 h 442539"/>
                <a:gd name="connsiteX3" fmla="*/ 132736 w 235975"/>
                <a:gd name="connsiteY3" fmla="*/ 117987 h 442539"/>
                <a:gd name="connsiteX4" fmla="*/ 162233 w 235975"/>
                <a:gd name="connsiteY4" fmla="*/ 162232 h 442539"/>
                <a:gd name="connsiteX5" fmla="*/ 176981 w 235975"/>
                <a:gd name="connsiteY5" fmla="*/ 412955 h 442539"/>
                <a:gd name="connsiteX6" fmla="*/ 132736 w 235975"/>
                <a:gd name="connsiteY6" fmla="*/ 442452 h 442539"/>
                <a:gd name="connsiteX7" fmla="*/ 44246 w 235975"/>
                <a:gd name="connsiteY7" fmla="*/ 427703 h 442539"/>
                <a:gd name="connsiteX8" fmla="*/ 29497 w 235975"/>
                <a:gd name="connsiteY8" fmla="*/ 383458 h 442539"/>
                <a:gd name="connsiteX9" fmla="*/ 0 w 235975"/>
                <a:gd name="connsiteY9" fmla="*/ 339213 h 442539"/>
                <a:gd name="connsiteX10" fmla="*/ 14749 w 235975"/>
                <a:gd name="connsiteY10" fmla="*/ 235974 h 442539"/>
                <a:gd name="connsiteX11" fmla="*/ 29497 w 235975"/>
                <a:gd name="connsiteY11" fmla="*/ 191729 h 442539"/>
                <a:gd name="connsiteX12" fmla="*/ 117988 w 235975"/>
                <a:gd name="connsiteY12" fmla="*/ 132735 h 442539"/>
                <a:gd name="connsiteX13" fmla="*/ 147484 w 235975"/>
                <a:gd name="connsiteY13" fmla="*/ 88490 h 442539"/>
                <a:gd name="connsiteX14" fmla="*/ 235975 w 235975"/>
                <a:gd name="connsiteY14" fmla="*/ 58993 h 44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975" h="442539">
                  <a:moveTo>
                    <a:pt x="44246" y="0"/>
                  </a:moveTo>
                  <a:cubicBezTo>
                    <a:pt x="54078" y="14748"/>
                    <a:pt x="61208" y="31711"/>
                    <a:pt x="73742" y="44245"/>
                  </a:cubicBezTo>
                  <a:cubicBezTo>
                    <a:pt x="86276" y="56779"/>
                    <a:pt x="106915" y="59901"/>
                    <a:pt x="117988" y="73742"/>
                  </a:cubicBezTo>
                  <a:cubicBezTo>
                    <a:pt x="127700" y="85881"/>
                    <a:pt x="125784" y="104082"/>
                    <a:pt x="132736" y="117987"/>
                  </a:cubicBezTo>
                  <a:cubicBezTo>
                    <a:pt x="140663" y="133841"/>
                    <a:pt x="152401" y="147484"/>
                    <a:pt x="162233" y="162232"/>
                  </a:cubicBezTo>
                  <a:cubicBezTo>
                    <a:pt x="196429" y="264825"/>
                    <a:pt x="216322" y="285095"/>
                    <a:pt x="176981" y="412955"/>
                  </a:cubicBezTo>
                  <a:cubicBezTo>
                    <a:pt x="171768" y="429897"/>
                    <a:pt x="147484" y="432620"/>
                    <a:pt x="132736" y="442452"/>
                  </a:cubicBezTo>
                  <a:cubicBezTo>
                    <a:pt x="103239" y="437536"/>
                    <a:pt x="70210" y="442539"/>
                    <a:pt x="44246" y="427703"/>
                  </a:cubicBezTo>
                  <a:cubicBezTo>
                    <a:pt x="30748" y="419990"/>
                    <a:pt x="36450" y="397363"/>
                    <a:pt x="29497" y="383458"/>
                  </a:cubicBezTo>
                  <a:cubicBezTo>
                    <a:pt x="21570" y="367604"/>
                    <a:pt x="9832" y="353961"/>
                    <a:pt x="0" y="339213"/>
                  </a:cubicBezTo>
                  <a:cubicBezTo>
                    <a:pt x="4916" y="304800"/>
                    <a:pt x="7931" y="270061"/>
                    <a:pt x="14749" y="235974"/>
                  </a:cubicBezTo>
                  <a:cubicBezTo>
                    <a:pt x="17798" y="220730"/>
                    <a:pt x="18504" y="202722"/>
                    <a:pt x="29497" y="191729"/>
                  </a:cubicBezTo>
                  <a:cubicBezTo>
                    <a:pt x="54565" y="166661"/>
                    <a:pt x="117988" y="132735"/>
                    <a:pt x="117988" y="132735"/>
                  </a:cubicBezTo>
                  <a:cubicBezTo>
                    <a:pt x="127820" y="117987"/>
                    <a:pt x="132453" y="97884"/>
                    <a:pt x="147484" y="88490"/>
                  </a:cubicBezTo>
                  <a:cubicBezTo>
                    <a:pt x="173850" y="72011"/>
                    <a:pt x="235975" y="58993"/>
                    <a:pt x="235975" y="58993"/>
                  </a:cubicBezTo>
                </a:path>
              </a:pathLst>
            </a:cu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638800" y="5257800"/>
            <a:ext cx="845575" cy="1383890"/>
            <a:chOff x="2133600" y="5105400"/>
            <a:chExt cx="845575" cy="1383890"/>
          </a:xfrm>
        </p:grpSpPr>
        <p:grpSp>
          <p:nvGrpSpPr>
            <p:cNvPr id="126" name="Group 90"/>
            <p:cNvGrpSpPr/>
            <p:nvPr/>
          </p:nvGrpSpPr>
          <p:grpSpPr>
            <a:xfrm flipV="1">
              <a:off x="2438400" y="5638800"/>
              <a:ext cx="152400" cy="533399"/>
              <a:chOff x="-1143000" y="3200400"/>
              <a:chExt cx="304800" cy="83820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rot="5400000">
                <a:off x="-1219200" y="3810000"/>
                <a:ext cx="457200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Isosceles Triangle 128"/>
              <p:cNvSpPr/>
              <p:nvPr/>
            </p:nvSpPr>
            <p:spPr>
              <a:xfrm>
                <a:off x="-1143000" y="3200400"/>
                <a:ext cx="304800" cy="381000"/>
              </a:xfrm>
              <a:prstGeom prst="triangl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133600" y="5105400"/>
              <a:ext cx="845575" cy="1383890"/>
              <a:chOff x="2133600" y="5105400"/>
              <a:chExt cx="845575" cy="138389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2514600" y="5105400"/>
                <a:ext cx="457200" cy="47897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rot="10800000" flipV="1">
                <a:off x="2209800" y="5486401"/>
                <a:ext cx="381000" cy="2612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16200000" flipH="1">
                <a:off x="2324100" y="5676900"/>
                <a:ext cx="228600" cy="152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5400000">
                <a:off x="1992632" y="5932168"/>
                <a:ext cx="457200" cy="228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16200000" flipH="1">
                <a:off x="2057400" y="5867400"/>
                <a:ext cx="457202" cy="15240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Freeform 123"/>
              <p:cNvSpPr/>
              <p:nvPr/>
            </p:nvSpPr>
            <p:spPr>
              <a:xfrm>
                <a:off x="2286000" y="6096000"/>
                <a:ext cx="196645" cy="393290"/>
              </a:xfrm>
              <a:custGeom>
                <a:avLst/>
                <a:gdLst>
                  <a:gd name="connsiteX0" fmla="*/ 0 w 642705"/>
                  <a:gd name="connsiteY0" fmla="*/ 0 h 840658"/>
                  <a:gd name="connsiteX1" fmla="*/ 368710 w 642705"/>
                  <a:gd name="connsiteY1" fmla="*/ 0 h 840658"/>
                  <a:gd name="connsiteX2" fmla="*/ 368710 w 642705"/>
                  <a:gd name="connsiteY2" fmla="*/ 412955 h 840658"/>
                  <a:gd name="connsiteX3" fmla="*/ 427703 w 642705"/>
                  <a:gd name="connsiteY3" fmla="*/ 530942 h 840658"/>
                  <a:gd name="connsiteX4" fmla="*/ 486697 w 642705"/>
                  <a:gd name="connsiteY4" fmla="*/ 619432 h 840658"/>
                  <a:gd name="connsiteX5" fmla="*/ 560439 w 642705"/>
                  <a:gd name="connsiteY5" fmla="*/ 634180 h 840658"/>
                  <a:gd name="connsiteX6" fmla="*/ 604684 w 642705"/>
                  <a:gd name="connsiteY6" fmla="*/ 663677 h 840658"/>
                  <a:gd name="connsiteX7" fmla="*/ 604684 w 642705"/>
                  <a:gd name="connsiteY7" fmla="*/ 840658 h 840658"/>
                  <a:gd name="connsiteX8" fmla="*/ 44245 w 642705"/>
                  <a:gd name="connsiteY8" fmla="*/ 840658 h 840658"/>
                  <a:gd name="connsiteX9" fmla="*/ 0 w 642705"/>
                  <a:gd name="connsiteY9" fmla="*/ 0 h 84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2705" h="840658">
                    <a:moveTo>
                      <a:pt x="0" y="0"/>
                    </a:moveTo>
                    <a:lnTo>
                      <a:pt x="368710" y="0"/>
                    </a:lnTo>
                    <a:lnTo>
                      <a:pt x="368710" y="412955"/>
                    </a:lnTo>
                    <a:cubicBezTo>
                      <a:pt x="388374" y="452284"/>
                      <a:pt x="409508" y="490912"/>
                      <a:pt x="427703" y="530942"/>
                    </a:cubicBezTo>
                    <a:cubicBezTo>
                      <a:pt x="446982" y="573357"/>
                      <a:pt x="434228" y="593198"/>
                      <a:pt x="486697" y="619432"/>
                    </a:cubicBezTo>
                    <a:cubicBezTo>
                      <a:pt x="509118" y="630642"/>
                      <a:pt x="535858" y="629264"/>
                      <a:pt x="560439" y="634180"/>
                    </a:cubicBezTo>
                    <a:cubicBezTo>
                      <a:pt x="575187" y="644012"/>
                      <a:pt x="599079" y="646861"/>
                      <a:pt x="604684" y="663677"/>
                    </a:cubicBezTo>
                    <a:cubicBezTo>
                      <a:pt x="642705" y="777740"/>
                      <a:pt x="636592" y="776840"/>
                      <a:pt x="604684" y="840658"/>
                    </a:cubicBezTo>
                    <a:lnTo>
                      <a:pt x="44245" y="840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2743200" y="5715000"/>
                <a:ext cx="235975" cy="442539"/>
              </a:xfrm>
              <a:custGeom>
                <a:avLst/>
                <a:gdLst>
                  <a:gd name="connsiteX0" fmla="*/ 44246 w 235975"/>
                  <a:gd name="connsiteY0" fmla="*/ 0 h 442539"/>
                  <a:gd name="connsiteX1" fmla="*/ 73742 w 235975"/>
                  <a:gd name="connsiteY1" fmla="*/ 44245 h 442539"/>
                  <a:gd name="connsiteX2" fmla="*/ 117988 w 235975"/>
                  <a:gd name="connsiteY2" fmla="*/ 73742 h 442539"/>
                  <a:gd name="connsiteX3" fmla="*/ 132736 w 235975"/>
                  <a:gd name="connsiteY3" fmla="*/ 117987 h 442539"/>
                  <a:gd name="connsiteX4" fmla="*/ 162233 w 235975"/>
                  <a:gd name="connsiteY4" fmla="*/ 162232 h 442539"/>
                  <a:gd name="connsiteX5" fmla="*/ 176981 w 235975"/>
                  <a:gd name="connsiteY5" fmla="*/ 412955 h 442539"/>
                  <a:gd name="connsiteX6" fmla="*/ 132736 w 235975"/>
                  <a:gd name="connsiteY6" fmla="*/ 442452 h 442539"/>
                  <a:gd name="connsiteX7" fmla="*/ 44246 w 235975"/>
                  <a:gd name="connsiteY7" fmla="*/ 427703 h 442539"/>
                  <a:gd name="connsiteX8" fmla="*/ 29497 w 235975"/>
                  <a:gd name="connsiteY8" fmla="*/ 383458 h 442539"/>
                  <a:gd name="connsiteX9" fmla="*/ 0 w 235975"/>
                  <a:gd name="connsiteY9" fmla="*/ 339213 h 442539"/>
                  <a:gd name="connsiteX10" fmla="*/ 14749 w 235975"/>
                  <a:gd name="connsiteY10" fmla="*/ 235974 h 442539"/>
                  <a:gd name="connsiteX11" fmla="*/ 29497 w 235975"/>
                  <a:gd name="connsiteY11" fmla="*/ 191729 h 442539"/>
                  <a:gd name="connsiteX12" fmla="*/ 117988 w 235975"/>
                  <a:gd name="connsiteY12" fmla="*/ 132735 h 442539"/>
                  <a:gd name="connsiteX13" fmla="*/ 147484 w 235975"/>
                  <a:gd name="connsiteY13" fmla="*/ 88490 h 442539"/>
                  <a:gd name="connsiteX14" fmla="*/ 235975 w 235975"/>
                  <a:gd name="connsiteY14" fmla="*/ 58993 h 44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975" h="442539">
                    <a:moveTo>
                      <a:pt x="44246" y="0"/>
                    </a:moveTo>
                    <a:cubicBezTo>
                      <a:pt x="54078" y="14748"/>
                      <a:pt x="61208" y="31711"/>
                      <a:pt x="73742" y="44245"/>
                    </a:cubicBezTo>
                    <a:cubicBezTo>
                      <a:pt x="86276" y="56779"/>
                      <a:pt x="106915" y="59901"/>
                      <a:pt x="117988" y="73742"/>
                    </a:cubicBezTo>
                    <a:cubicBezTo>
                      <a:pt x="127700" y="85881"/>
                      <a:pt x="125784" y="104082"/>
                      <a:pt x="132736" y="117987"/>
                    </a:cubicBezTo>
                    <a:cubicBezTo>
                      <a:pt x="140663" y="133841"/>
                      <a:pt x="152401" y="147484"/>
                      <a:pt x="162233" y="162232"/>
                    </a:cubicBezTo>
                    <a:cubicBezTo>
                      <a:pt x="196429" y="264825"/>
                      <a:pt x="216322" y="285095"/>
                      <a:pt x="176981" y="412955"/>
                    </a:cubicBezTo>
                    <a:cubicBezTo>
                      <a:pt x="171768" y="429897"/>
                      <a:pt x="147484" y="432620"/>
                      <a:pt x="132736" y="442452"/>
                    </a:cubicBezTo>
                    <a:cubicBezTo>
                      <a:pt x="103239" y="437536"/>
                      <a:pt x="70210" y="442539"/>
                      <a:pt x="44246" y="427703"/>
                    </a:cubicBezTo>
                    <a:cubicBezTo>
                      <a:pt x="30748" y="419990"/>
                      <a:pt x="36450" y="397363"/>
                      <a:pt x="29497" y="383458"/>
                    </a:cubicBezTo>
                    <a:cubicBezTo>
                      <a:pt x="21570" y="367604"/>
                      <a:pt x="9832" y="353961"/>
                      <a:pt x="0" y="339213"/>
                    </a:cubicBezTo>
                    <a:cubicBezTo>
                      <a:pt x="4916" y="304800"/>
                      <a:pt x="7931" y="270061"/>
                      <a:pt x="14749" y="235974"/>
                    </a:cubicBezTo>
                    <a:cubicBezTo>
                      <a:pt x="17798" y="220730"/>
                      <a:pt x="18504" y="202722"/>
                      <a:pt x="29497" y="191729"/>
                    </a:cubicBezTo>
                    <a:cubicBezTo>
                      <a:pt x="54565" y="166661"/>
                      <a:pt x="117988" y="132735"/>
                      <a:pt x="117988" y="132735"/>
                    </a:cubicBezTo>
                    <a:cubicBezTo>
                      <a:pt x="127820" y="117987"/>
                      <a:pt x="132453" y="97884"/>
                      <a:pt x="147484" y="88490"/>
                    </a:cubicBezTo>
                    <a:cubicBezTo>
                      <a:pt x="173850" y="72011"/>
                      <a:pt x="235975" y="58993"/>
                      <a:pt x="235975" y="58993"/>
                    </a:cubicBezTo>
                  </a:path>
                </a:pathLst>
              </a:cu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>
                <a:off x="2362200" y="5638800"/>
                <a:ext cx="5334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Freeform 142"/>
              <p:cNvSpPr/>
              <p:nvPr/>
            </p:nvSpPr>
            <p:spPr>
              <a:xfrm>
                <a:off x="2133600" y="6096000"/>
                <a:ext cx="196645" cy="393290"/>
              </a:xfrm>
              <a:custGeom>
                <a:avLst/>
                <a:gdLst>
                  <a:gd name="connsiteX0" fmla="*/ 0 w 642705"/>
                  <a:gd name="connsiteY0" fmla="*/ 0 h 840658"/>
                  <a:gd name="connsiteX1" fmla="*/ 368710 w 642705"/>
                  <a:gd name="connsiteY1" fmla="*/ 0 h 840658"/>
                  <a:gd name="connsiteX2" fmla="*/ 368710 w 642705"/>
                  <a:gd name="connsiteY2" fmla="*/ 412955 h 840658"/>
                  <a:gd name="connsiteX3" fmla="*/ 427703 w 642705"/>
                  <a:gd name="connsiteY3" fmla="*/ 530942 h 840658"/>
                  <a:gd name="connsiteX4" fmla="*/ 486697 w 642705"/>
                  <a:gd name="connsiteY4" fmla="*/ 619432 h 840658"/>
                  <a:gd name="connsiteX5" fmla="*/ 560439 w 642705"/>
                  <a:gd name="connsiteY5" fmla="*/ 634180 h 840658"/>
                  <a:gd name="connsiteX6" fmla="*/ 604684 w 642705"/>
                  <a:gd name="connsiteY6" fmla="*/ 663677 h 840658"/>
                  <a:gd name="connsiteX7" fmla="*/ 604684 w 642705"/>
                  <a:gd name="connsiteY7" fmla="*/ 840658 h 840658"/>
                  <a:gd name="connsiteX8" fmla="*/ 44245 w 642705"/>
                  <a:gd name="connsiteY8" fmla="*/ 840658 h 840658"/>
                  <a:gd name="connsiteX9" fmla="*/ 0 w 642705"/>
                  <a:gd name="connsiteY9" fmla="*/ 0 h 84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2705" h="840658">
                    <a:moveTo>
                      <a:pt x="0" y="0"/>
                    </a:moveTo>
                    <a:lnTo>
                      <a:pt x="368710" y="0"/>
                    </a:lnTo>
                    <a:lnTo>
                      <a:pt x="368710" y="412955"/>
                    </a:lnTo>
                    <a:cubicBezTo>
                      <a:pt x="388374" y="452284"/>
                      <a:pt x="409508" y="490912"/>
                      <a:pt x="427703" y="530942"/>
                    </a:cubicBezTo>
                    <a:cubicBezTo>
                      <a:pt x="446982" y="573357"/>
                      <a:pt x="434228" y="593198"/>
                      <a:pt x="486697" y="619432"/>
                    </a:cubicBezTo>
                    <a:cubicBezTo>
                      <a:pt x="509118" y="630642"/>
                      <a:pt x="535858" y="629264"/>
                      <a:pt x="560439" y="634180"/>
                    </a:cubicBezTo>
                    <a:cubicBezTo>
                      <a:pt x="575187" y="644012"/>
                      <a:pt x="599079" y="646861"/>
                      <a:pt x="604684" y="663677"/>
                    </a:cubicBezTo>
                    <a:cubicBezTo>
                      <a:pt x="642705" y="777740"/>
                      <a:pt x="636592" y="776840"/>
                      <a:pt x="604684" y="840658"/>
                    </a:cubicBezTo>
                    <a:lnTo>
                      <a:pt x="44245" y="840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1" name="Group 160"/>
          <p:cNvGrpSpPr/>
          <p:nvPr/>
        </p:nvGrpSpPr>
        <p:grpSpPr>
          <a:xfrm>
            <a:off x="4953000" y="4953000"/>
            <a:ext cx="822960" cy="1688692"/>
            <a:chOff x="2057400" y="4876805"/>
            <a:chExt cx="822960" cy="1688692"/>
          </a:xfrm>
        </p:grpSpPr>
        <p:grpSp>
          <p:nvGrpSpPr>
            <p:cNvPr id="146" name="Group 145"/>
            <p:cNvGrpSpPr/>
            <p:nvPr/>
          </p:nvGrpSpPr>
          <p:grpSpPr>
            <a:xfrm>
              <a:off x="2057400" y="4876805"/>
              <a:ext cx="822960" cy="1688692"/>
              <a:chOff x="990600" y="4953005"/>
              <a:chExt cx="822960" cy="1688692"/>
            </a:xfrm>
          </p:grpSpPr>
          <p:grpSp>
            <p:nvGrpSpPr>
              <p:cNvPr id="147" name="Group 134"/>
              <p:cNvGrpSpPr/>
              <p:nvPr/>
            </p:nvGrpSpPr>
            <p:grpSpPr>
              <a:xfrm>
                <a:off x="1127760" y="4953005"/>
                <a:ext cx="685800" cy="1447807"/>
                <a:chOff x="1752600" y="4343400"/>
                <a:chExt cx="457200" cy="921332"/>
              </a:xfrm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1828800" y="43434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5" name="Straight Connector 154"/>
                <p:cNvCxnSpPr>
                  <a:stCxn id="154" idx="4"/>
                </p:cNvCxnSpPr>
                <p:nvPr/>
              </p:nvCxnSpPr>
              <p:spPr>
                <a:xfrm rot="5400000">
                  <a:off x="1752600" y="48768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1752600" y="4800600"/>
                  <a:ext cx="4572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5400000">
                  <a:off x="1843114" y="5126645"/>
                  <a:ext cx="159332" cy="1168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16200000" flipH="1">
                  <a:off x="1944715" y="5141885"/>
                  <a:ext cx="159331" cy="8636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Freeform 147"/>
              <p:cNvSpPr/>
              <p:nvPr/>
            </p:nvSpPr>
            <p:spPr>
              <a:xfrm>
                <a:off x="1524000" y="6248407"/>
                <a:ext cx="196645" cy="393290"/>
              </a:xfrm>
              <a:custGeom>
                <a:avLst/>
                <a:gdLst>
                  <a:gd name="connsiteX0" fmla="*/ 0 w 642705"/>
                  <a:gd name="connsiteY0" fmla="*/ 0 h 840658"/>
                  <a:gd name="connsiteX1" fmla="*/ 368710 w 642705"/>
                  <a:gd name="connsiteY1" fmla="*/ 0 h 840658"/>
                  <a:gd name="connsiteX2" fmla="*/ 368710 w 642705"/>
                  <a:gd name="connsiteY2" fmla="*/ 412955 h 840658"/>
                  <a:gd name="connsiteX3" fmla="*/ 427703 w 642705"/>
                  <a:gd name="connsiteY3" fmla="*/ 530942 h 840658"/>
                  <a:gd name="connsiteX4" fmla="*/ 486697 w 642705"/>
                  <a:gd name="connsiteY4" fmla="*/ 619432 h 840658"/>
                  <a:gd name="connsiteX5" fmla="*/ 560439 w 642705"/>
                  <a:gd name="connsiteY5" fmla="*/ 634180 h 840658"/>
                  <a:gd name="connsiteX6" fmla="*/ 604684 w 642705"/>
                  <a:gd name="connsiteY6" fmla="*/ 663677 h 840658"/>
                  <a:gd name="connsiteX7" fmla="*/ 604684 w 642705"/>
                  <a:gd name="connsiteY7" fmla="*/ 840658 h 840658"/>
                  <a:gd name="connsiteX8" fmla="*/ 44245 w 642705"/>
                  <a:gd name="connsiteY8" fmla="*/ 840658 h 840658"/>
                  <a:gd name="connsiteX9" fmla="*/ 0 w 642705"/>
                  <a:gd name="connsiteY9" fmla="*/ 0 h 84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2705" h="840658">
                    <a:moveTo>
                      <a:pt x="0" y="0"/>
                    </a:moveTo>
                    <a:lnTo>
                      <a:pt x="368710" y="0"/>
                    </a:lnTo>
                    <a:lnTo>
                      <a:pt x="368710" y="412955"/>
                    </a:lnTo>
                    <a:cubicBezTo>
                      <a:pt x="388374" y="452284"/>
                      <a:pt x="409508" y="490912"/>
                      <a:pt x="427703" y="530942"/>
                    </a:cubicBezTo>
                    <a:cubicBezTo>
                      <a:pt x="446982" y="573357"/>
                      <a:pt x="434228" y="593198"/>
                      <a:pt x="486697" y="619432"/>
                    </a:cubicBezTo>
                    <a:cubicBezTo>
                      <a:pt x="509118" y="630642"/>
                      <a:pt x="535858" y="629264"/>
                      <a:pt x="560439" y="634180"/>
                    </a:cubicBezTo>
                    <a:cubicBezTo>
                      <a:pt x="575187" y="644012"/>
                      <a:pt x="599079" y="646861"/>
                      <a:pt x="604684" y="663677"/>
                    </a:cubicBezTo>
                    <a:cubicBezTo>
                      <a:pt x="642705" y="777740"/>
                      <a:pt x="636592" y="776840"/>
                      <a:pt x="604684" y="840658"/>
                    </a:cubicBezTo>
                    <a:lnTo>
                      <a:pt x="44245" y="840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flipH="1">
                <a:off x="1219200" y="6248407"/>
                <a:ext cx="228600" cy="393290"/>
              </a:xfrm>
              <a:custGeom>
                <a:avLst/>
                <a:gdLst>
                  <a:gd name="connsiteX0" fmla="*/ 0 w 642705"/>
                  <a:gd name="connsiteY0" fmla="*/ 0 h 840658"/>
                  <a:gd name="connsiteX1" fmla="*/ 368710 w 642705"/>
                  <a:gd name="connsiteY1" fmla="*/ 0 h 840658"/>
                  <a:gd name="connsiteX2" fmla="*/ 368710 w 642705"/>
                  <a:gd name="connsiteY2" fmla="*/ 412955 h 840658"/>
                  <a:gd name="connsiteX3" fmla="*/ 427703 w 642705"/>
                  <a:gd name="connsiteY3" fmla="*/ 530942 h 840658"/>
                  <a:gd name="connsiteX4" fmla="*/ 486697 w 642705"/>
                  <a:gd name="connsiteY4" fmla="*/ 619432 h 840658"/>
                  <a:gd name="connsiteX5" fmla="*/ 560439 w 642705"/>
                  <a:gd name="connsiteY5" fmla="*/ 634180 h 840658"/>
                  <a:gd name="connsiteX6" fmla="*/ 604684 w 642705"/>
                  <a:gd name="connsiteY6" fmla="*/ 663677 h 840658"/>
                  <a:gd name="connsiteX7" fmla="*/ 604684 w 642705"/>
                  <a:gd name="connsiteY7" fmla="*/ 840658 h 840658"/>
                  <a:gd name="connsiteX8" fmla="*/ 44245 w 642705"/>
                  <a:gd name="connsiteY8" fmla="*/ 840658 h 840658"/>
                  <a:gd name="connsiteX9" fmla="*/ 0 w 642705"/>
                  <a:gd name="connsiteY9" fmla="*/ 0 h 84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2705" h="840658">
                    <a:moveTo>
                      <a:pt x="0" y="0"/>
                    </a:moveTo>
                    <a:lnTo>
                      <a:pt x="368710" y="0"/>
                    </a:lnTo>
                    <a:lnTo>
                      <a:pt x="368710" y="412955"/>
                    </a:lnTo>
                    <a:cubicBezTo>
                      <a:pt x="388374" y="452284"/>
                      <a:pt x="409508" y="490912"/>
                      <a:pt x="427703" y="530942"/>
                    </a:cubicBezTo>
                    <a:cubicBezTo>
                      <a:pt x="446982" y="573357"/>
                      <a:pt x="434228" y="593198"/>
                      <a:pt x="486697" y="619432"/>
                    </a:cubicBezTo>
                    <a:cubicBezTo>
                      <a:pt x="509118" y="630642"/>
                      <a:pt x="535858" y="629264"/>
                      <a:pt x="560439" y="634180"/>
                    </a:cubicBezTo>
                    <a:cubicBezTo>
                      <a:pt x="575187" y="644012"/>
                      <a:pt x="599079" y="646861"/>
                      <a:pt x="604684" y="663677"/>
                    </a:cubicBezTo>
                    <a:cubicBezTo>
                      <a:pt x="642705" y="777740"/>
                      <a:pt x="636592" y="776840"/>
                      <a:pt x="604684" y="840658"/>
                    </a:cubicBezTo>
                    <a:lnTo>
                      <a:pt x="44245" y="840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990600" y="5562607"/>
                <a:ext cx="235975" cy="442539"/>
              </a:xfrm>
              <a:custGeom>
                <a:avLst/>
                <a:gdLst>
                  <a:gd name="connsiteX0" fmla="*/ 44246 w 235975"/>
                  <a:gd name="connsiteY0" fmla="*/ 0 h 442539"/>
                  <a:gd name="connsiteX1" fmla="*/ 73742 w 235975"/>
                  <a:gd name="connsiteY1" fmla="*/ 44245 h 442539"/>
                  <a:gd name="connsiteX2" fmla="*/ 117988 w 235975"/>
                  <a:gd name="connsiteY2" fmla="*/ 73742 h 442539"/>
                  <a:gd name="connsiteX3" fmla="*/ 132736 w 235975"/>
                  <a:gd name="connsiteY3" fmla="*/ 117987 h 442539"/>
                  <a:gd name="connsiteX4" fmla="*/ 162233 w 235975"/>
                  <a:gd name="connsiteY4" fmla="*/ 162232 h 442539"/>
                  <a:gd name="connsiteX5" fmla="*/ 176981 w 235975"/>
                  <a:gd name="connsiteY5" fmla="*/ 412955 h 442539"/>
                  <a:gd name="connsiteX6" fmla="*/ 132736 w 235975"/>
                  <a:gd name="connsiteY6" fmla="*/ 442452 h 442539"/>
                  <a:gd name="connsiteX7" fmla="*/ 44246 w 235975"/>
                  <a:gd name="connsiteY7" fmla="*/ 427703 h 442539"/>
                  <a:gd name="connsiteX8" fmla="*/ 29497 w 235975"/>
                  <a:gd name="connsiteY8" fmla="*/ 383458 h 442539"/>
                  <a:gd name="connsiteX9" fmla="*/ 0 w 235975"/>
                  <a:gd name="connsiteY9" fmla="*/ 339213 h 442539"/>
                  <a:gd name="connsiteX10" fmla="*/ 14749 w 235975"/>
                  <a:gd name="connsiteY10" fmla="*/ 235974 h 442539"/>
                  <a:gd name="connsiteX11" fmla="*/ 29497 w 235975"/>
                  <a:gd name="connsiteY11" fmla="*/ 191729 h 442539"/>
                  <a:gd name="connsiteX12" fmla="*/ 117988 w 235975"/>
                  <a:gd name="connsiteY12" fmla="*/ 132735 h 442539"/>
                  <a:gd name="connsiteX13" fmla="*/ 147484 w 235975"/>
                  <a:gd name="connsiteY13" fmla="*/ 88490 h 442539"/>
                  <a:gd name="connsiteX14" fmla="*/ 235975 w 235975"/>
                  <a:gd name="connsiteY14" fmla="*/ 58993 h 44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975" h="442539">
                    <a:moveTo>
                      <a:pt x="44246" y="0"/>
                    </a:moveTo>
                    <a:cubicBezTo>
                      <a:pt x="54078" y="14748"/>
                      <a:pt x="61208" y="31711"/>
                      <a:pt x="73742" y="44245"/>
                    </a:cubicBezTo>
                    <a:cubicBezTo>
                      <a:pt x="86276" y="56779"/>
                      <a:pt x="106915" y="59901"/>
                      <a:pt x="117988" y="73742"/>
                    </a:cubicBezTo>
                    <a:cubicBezTo>
                      <a:pt x="127700" y="85881"/>
                      <a:pt x="125784" y="104082"/>
                      <a:pt x="132736" y="117987"/>
                    </a:cubicBezTo>
                    <a:cubicBezTo>
                      <a:pt x="140663" y="133841"/>
                      <a:pt x="152401" y="147484"/>
                      <a:pt x="162233" y="162232"/>
                    </a:cubicBezTo>
                    <a:cubicBezTo>
                      <a:pt x="196429" y="264825"/>
                      <a:pt x="216322" y="285095"/>
                      <a:pt x="176981" y="412955"/>
                    </a:cubicBezTo>
                    <a:cubicBezTo>
                      <a:pt x="171768" y="429897"/>
                      <a:pt x="147484" y="432620"/>
                      <a:pt x="132736" y="442452"/>
                    </a:cubicBezTo>
                    <a:cubicBezTo>
                      <a:pt x="103239" y="437536"/>
                      <a:pt x="70210" y="442539"/>
                      <a:pt x="44246" y="427703"/>
                    </a:cubicBezTo>
                    <a:cubicBezTo>
                      <a:pt x="30748" y="419990"/>
                      <a:pt x="36450" y="397363"/>
                      <a:pt x="29497" y="383458"/>
                    </a:cubicBezTo>
                    <a:cubicBezTo>
                      <a:pt x="21570" y="367604"/>
                      <a:pt x="9832" y="353961"/>
                      <a:pt x="0" y="339213"/>
                    </a:cubicBezTo>
                    <a:cubicBezTo>
                      <a:pt x="4916" y="304800"/>
                      <a:pt x="7931" y="270061"/>
                      <a:pt x="14749" y="235974"/>
                    </a:cubicBezTo>
                    <a:cubicBezTo>
                      <a:pt x="17798" y="220730"/>
                      <a:pt x="18504" y="202722"/>
                      <a:pt x="29497" y="191729"/>
                    </a:cubicBezTo>
                    <a:cubicBezTo>
                      <a:pt x="54565" y="166661"/>
                      <a:pt x="117988" y="132735"/>
                      <a:pt x="117988" y="132735"/>
                    </a:cubicBezTo>
                    <a:cubicBezTo>
                      <a:pt x="127820" y="117987"/>
                      <a:pt x="132453" y="97884"/>
                      <a:pt x="147484" y="88490"/>
                    </a:cubicBezTo>
                    <a:cubicBezTo>
                      <a:pt x="173850" y="72011"/>
                      <a:pt x="235975" y="58993"/>
                      <a:pt x="235975" y="58993"/>
                    </a:cubicBezTo>
                  </a:path>
                </a:pathLst>
              </a:cu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0" name="Oval 159"/>
            <p:cNvSpPr/>
            <p:nvPr/>
          </p:nvSpPr>
          <p:spPr>
            <a:xfrm flipV="1">
              <a:off x="2057400" y="57150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4953000" y="4953000"/>
            <a:ext cx="838200" cy="1688692"/>
            <a:chOff x="2514600" y="4876800"/>
            <a:chExt cx="838200" cy="1688692"/>
          </a:xfrm>
        </p:grpSpPr>
        <p:sp>
          <p:nvSpPr>
            <p:cNvPr id="174" name="Isosceles Triangle 173"/>
            <p:cNvSpPr/>
            <p:nvPr/>
          </p:nvSpPr>
          <p:spPr>
            <a:xfrm>
              <a:off x="2667000" y="5410200"/>
              <a:ext cx="685800" cy="10668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2514600" y="4876800"/>
              <a:ext cx="822960" cy="1688692"/>
              <a:chOff x="2057400" y="4876805"/>
              <a:chExt cx="822960" cy="1688692"/>
            </a:xfrm>
          </p:grpSpPr>
          <p:grpSp>
            <p:nvGrpSpPr>
              <p:cNvPr id="163" name="Group 145"/>
              <p:cNvGrpSpPr/>
              <p:nvPr/>
            </p:nvGrpSpPr>
            <p:grpSpPr>
              <a:xfrm>
                <a:off x="2057400" y="4876805"/>
                <a:ext cx="822960" cy="1688692"/>
                <a:chOff x="990600" y="4953005"/>
                <a:chExt cx="822960" cy="1688692"/>
              </a:xfrm>
            </p:grpSpPr>
            <p:grpSp>
              <p:nvGrpSpPr>
                <p:cNvPr id="165" name="Group 134"/>
                <p:cNvGrpSpPr/>
                <p:nvPr/>
              </p:nvGrpSpPr>
              <p:grpSpPr>
                <a:xfrm>
                  <a:off x="1127760" y="4953005"/>
                  <a:ext cx="685800" cy="1447807"/>
                  <a:chOff x="1752600" y="4343400"/>
                  <a:chExt cx="457200" cy="921332"/>
                </a:xfrm>
              </p:grpSpPr>
              <p:sp>
                <p:nvSpPr>
                  <p:cNvPr id="169" name="Oval 168"/>
                  <p:cNvSpPr/>
                  <p:nvPr/>
                </p:nvSpPr>
                <p:spPr>
                  <a:xfrm>
                    <a:off x="1828800" y="4343400"/>
                    <a:ext cx="304800" cy="3048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0" name="Straight Connector 169"/>
                  <p:cNvCxnSpPr>
                    <a:stCxn id="169" idx="4"/>
                  </p:cNvCxnSpPr>
                  <p:nvPr/>
                </p:nvCxnSpPr>
                <p:spPr>
                  <a:xfrm rot="5400000">
                    <a:off x="1752600" y="4876800"/>
                    <a:ext cx="4572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1752600" y="4800600"/>
                    <a:ext cx="4572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rot="5400000">
                    <a:off x="1843114" y="5126645"/>
                    <a:ext cx="159332" cy="11684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 rot="16200000" flipH="1">
                    <a:off x="1944715" y="5141885"/>
                    <a:ext cx="159331" cy="863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6" name="Freeform 165"/>
                <p:cNvSpPr/>
                <p:nvPr/>
              </p:nvSpPr>
              <p:spPr>
                <a:xfrm>
                  <a:off x="1524000" y="6248407"/>
                  <a:ext cx="196645" cy="393290"/>
                </a:xfrm>
                <a:custGeom>
                  <a:avLst/>
                  <a:gdLst>
                    <a:gd name="connsiteX0" fmla="*/ 0 w 642705"/>
                    <a:gd name="connsiteY0" fmla="*/ 0 h 840658"/>
                    <a:gd name="connsiteX1" fmla="*/ 368710 w 642705"/>
                    <a:gd name="connsiteY1" fmla="*/ 0 h 840658"/>
                    <a:gd name="connsiteX2" fmla="*/ 368710 w 642705"/>
                    <a:gd name="connsiteY2" fmla="*/ 412955 h 840658"/>
                    <a:gd name="connsiteX3" fmla="*/ 427703 w 642705"/>
                    <a:gd name="connsiteY3" fmla="*/ 530942 h 840658"/>
                    <a:gd name="connsiteX4" fmla="*/ 486697 w 642705"/>
                    <a:gd name="connsiteY4" fmla="*/ 619432 h 840658"/>
                    <a:gd name="connsiteX5" fmla="*/ 560439 w 642705"/>
                    <a:gd name="connsiteY5" fmla="*/ 634180 h 840658"/>
                    <a:gd name="connsiteX6" fmla="*/ 604684 w 642705"/>
                    <a:gd name="connsiteY6" fmla="*/ 663677 h 840658"/>
                    <a:gd name="connsiteX7" fmla="*/ 604684 w 642705"/>
                    <a:gd name="connsiteY7" fmla="*/ 840658 h 840658"/>
                    <a:gd name="connsiteX8" fmla="*/ 44245 w 642705"/>
                    <a:gd name="connsiteY8" fmla="*/ 840658 h 840658"/>
                    <a:gd name="connsiteX9" fmla="*/ 0 w 642705"/>
                    <a:gd name="connsiteY9" fmla="*/ 0 h 84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2705" h="840658">
                      <a:moveTo>
                        <a:pt x="0" y="0"/>
                      </a:moveTo>
                      <a:lnTo>
                        <a:pt x="368710" y="0"/>
                      </a:lnTo>
                      <a:lnTo>
                        <a:pt x="368710" y="412955"/>
                      </a:lnTo>
                      <a:cubicBezTo>
                        <a:pt x="388374" y="452284"/>
                        <a:pt x="409508" y="490912"/>
                        <a:pt x="427703" y="530942"/>
                      </a:cubicBezTo>
                      <a:cubicBezTo>
                        <a:pt x="446982" y="573357"/>
                        <a:pt x="434228" y="593198"/>
                        <a:pt x="486697" y="619432"/>
                      </a:cubicBezTo>
                      <a:cubicBezTo>
                        <a:pt x="509118" y="630642"/>
                        <a:pt x="535858" y="629264"/>
                        <a:pt x="560439" y="634180"/>
                      </a:cubicBezTo>
                      <a:cubicBezTo>
                        <a:pt x="575187" y="644012"/>
                        <a:pt x="599079" y="646861"/>
                        <a:pt x="604684" y="663677"/>
                      </a:cubicBezTo>
                      <a:cubicBezTo>
                        <a:pt x="642705" y="777740"/>
                        <a:pt x="636592" y="776840"/>
                        <a:pt x="604684" y="840658"/>
                      </a:cubicBezTo>
                      <a:lnTo>
                        <a:pt x="44245" y="8406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>
                <a:xfrm flipH="1">
                  <a:off x="1219200" y="6248407"/>
                  <a:ext cx="228600" cy="393290"/>
                </a:xfrm>
                <a:custGeom>
                  <a:avLst/>
                  <a:gdLst>
                    <a:gd name="connsiteX0" fmla="*/ 0 w 642705"/>
                    <a:gd name="connsiteY0" fmla="*/ 0 h 840658"/>
                    <a:gd name="connsiteX1" fmla="*/ 368710 w 642705"/>
                    <a:gd name="connsiteY1" fmla="*/ 0 h 840658"/>
                    <a:gd name="connsiteX2" fmla="*/ 368710 w 642705"/>
                    <a:gd name="connsiteY2" fmla="*/ 412955 h 840658"/>
                    <a:gd name="connsiteX3" fmla="*/ 427703 w 642705"/>
                    <a:gd name="connsiteY3" fmla="*/ 530942 h 840658"/>
                    <a:gd name="connsiteX4" fmla="*/ 486697 w 642705"/>
                    <a:gd name="connsiteY4" fmla="*/ 619432 h 840658"/>
                    <a:gd name="connsiteX5" fmla="*/ 560439 w 642705"/>
                    <a:gd name="connsiteY5" fmla="*/ 634180 h 840658"/>
                    <a:gd name="connsiteX6" fmla="*/ 604684 w 642705"/>
                    <a:gd name="connsiteY6" fmla="*/ 663677 h 840658"/>
                    <a:gd name="connsiteX7" fmla="*/ 604684 w 642705"/>
                    <a:gd name="connsiteY7" fmla="*/ 840658 h 840658"/>
                    <a:gd name="connsiteX8" fmla="*/ 44245 w 642705"/>
                    <a:gd name="connsiteY8" fmla="*/ 840658 h 840658"/>
                    <a:gd name="connsiteX9" fmla="*/ 0 w 642705"/>
                    <a:gd name="connsiteY9" fmla="*/ 0 h 84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2705" h="840658">
                      <a:moveTo>
                        <a:pt x="0" y="0"/>
                      </a:moveTo>
                      <a:lnTo>
                        <a:pt x="368710" y="0"/>
                      </a:lnTo>
                      <a:lnTo>
                        <a:pt x="368710" y="412955"/>
                      </a:lnTo>
                      <a:cubicBezTo>
                        <a:pt x="388374" y="452284"/>
                        <a:pt x="409508" y="490912"/>
                        <a:pt x="427703" y="530942"/>
                      </a:cubicBezTo>
                      <a:cubicBezTo>
                        <a:pt x="446982" y="573357"/>
                        <a:pt x="434228" y="593198"/>
                        <a:pt x="486697" y="619432"/>
                      </a:cubicBezTo>
                      <a:cubicBezTo>
                        <a:pt x="509118" y="630642"/>
                        <a:pt x="535858" y="629264"/>
                        <a:pt x="560439" y="634180"/>
                      </a:cubicBezTo>
                      <a:cubicBezTo>
                        <a:pt x="575187" y="644012"/>
                        <a:pt x="599079" y="646861"/>
                        <a:pt x="604684" y="663677"/>
                      </a:cubicBezTo>
                      <a:cubicBezTo>
                        <a:pt x="642705" y="777740"/>
                        <a:pt x="636592" y="776840"/>
                        <a:pt x="604684" y="840658"/>
                      </a:cubicBezTo>
                      <a:lnTo>
                        <a:pt x="44245" y="8406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>
                <a:xfrm>
                  <a:off x="990600" y="5562607"/>
                  <a:ext cx="235975" cy="442539"/>
                </a:xfrm>
                <a:custGeom>
                  <a:avLst/>
                  <a:gdLst>
                    <a:gd name="connsiteX0" fmla="*/ 44246 w 235975"/>
                    <a:gd name="connsiteY0" fmla="*/ 0 h 442539"/>
                    <a:gd name="connsiteX1" fmla="*/ 73742 w 235975"/>
                    <a:gd name="connsiteY1" fmla="*/ 44245 h 442539"/>
                    <a:gd name="connsiteX2" fmla="*/ 117988 w 235975"/>
                    <a:gd name="connsiteY2" fmla="*/ 73742 h 442539"/>
                    <a:gd name="connsiteX3" fmla="*/ 132736 w 235975"/>
                    <a:gd name="connsiteY3" fmla="*/ 117987 h 442539"/>
                    <a:gd name="connsiteX4" fmla="*/ 162233 w 235975"/>
                    <a:gd name="connsiteY4" fmla="*/ 162232 h 442539"/>
                    <a:gd name="connsiteX5" fmla="*/ 176981 w 235975"/>
                    <a:gd name="connsiteY5" fmla="*/ 412955 h 442539"/>
                    <a:gd name="connsiteX6" fmla="*/ 132736 w 235975"/>
                    <a:gd name="connsiteY6" fmla="*/ 442452 h 442539"/>
                    <a:gd name="connsiteX7" fmla="*/ 44246 w 235975"/>
                    <a:gd name="connsiteY7" fmla="*/ 427703 h 442539"/>
                    <a:gd name="connsiteX8" fmla="*/ 29497 w 235975"/>
                    <a:gd name="connsiteY8" fmla="*/ 383458 h 442539"/>
                    <a:gd name="connsiteX9" fmla="*/ 0 w 235975"/>
                    <a:gd name="connsiteY9" fmla="*/ 339213 h 442539"/>
                    <a:gd name="connsiteX10" fmla="*/ 14749 w 235975"/>
                    <a:gd name="connsiteY10" fmla="*/ 235974 h 442539"/>
                    <a:gd name="connsiteX11" fmla="*/ 29497 w 235975"/>
                    <a:gd name="connsiteY11" fmla="*/ 191729 h 442539"/>
                    <a:gd name="connsiteX12" fmla="*/ 117988 w 235975"/>
                    <a:gd name="connsiteY12" fmla="*/ 132735 h 442539"/>
                    <a:gd name="connsiteX13" fmla="*/ 147484 w 235975"/>
                    <a:gd name="connsiteY13" fmla="*/ 88490 h 442539"/>
                    <a:gd name="connsiteX14" fmla="*/ 235975 w 235975"/>
                    <a:gd name="connsiteY14" fmla="*/ 58993 h 44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5975" h="442539">
                      <a:moveTo>
                        <a:pt x="44246" y="0"/>
                      </a:moveTo>
                      <a:cubicBezTo>
                        <a:pt x="54078" y="14748"/>
                        <a:pt x="61208" y="31711"/>
                        <a:pt x="73742" y="44245"/>
                      </a:cubicBezTo>
                      <a:cubicBezTo>
                        <a:pt x="86276" y="56779"/>
                        <a:pt x="106915" y="59901"/>
                        <a:pt x="117988" y="73742"/>
                      </a:cubicBezTo>
                      <a:cubicBezTo>
                        <a:pt x="127700" y="85881"/>
                        <a:pt x="125784" y="104082"/>
                        <a:pt x="132736" y="117987"/>
                      </a:cubicBezTo>
                      <a:cubicBezTo>
                        <a:pt x="140663" y="133841"/>
                        <a:pt x="152401" y="147484"/>
                        <a:pt x="162233" y="162232"/>
                      </a:cubicBezTo>
                      <a:cubicBezTo>
                        <a:pt x="196429" y="264825"/>
                        <a:pt x="216322" y="285095"/>
                        <a:pt x="176981" y="412955"/>
                      </a:cubicBezTo>
                      <a:cubicBezTo>
                        <a:pt x="171768" y="429897"/>
                        <a:pt x="147484" y="432620"/>
                        <a:pt x="132736" y="442452"/>
                      </a:cubicBezTo>
                      <a:cubicBezTo>
                        <a:pt x="103239" y="437536"/>
                        <a:pt x="70210" y="442539"/>
                        <a:pt x="44246" y="427703"/>
                      </a:cubicBezTo>
                      <a:cubicBezTo>
                        <a:pt x="30748" y="419990"/>
                        <a:pt x="36450" y="397363"/>
                        <a:pt x="29497" y="383458"/>
                      </a:cubicBezTo>
                      <a:cubicBezTo>
                        <a:pt x="21570" y="367604"/>
                        <a:pt x="9832" y="353961"/>
                        <a:pt x="0" y="339213"/>
                      </a:cubicBezTo>
                      <a:cubicBezTo>
                        <a:pt x="4916" y="304800"/>
                        <a:pt x="7931" y="270061"/>
                        <a:pt x="14749" y="235974"/>
                      </a:cubicBezTo>
                      <a:cubicBezTo>
                        <a:pt x="17798" y="220730"/>
                        <a:pt x="18504" y="202722"/>
                        <a:pt x="29497" y="191729"/>
                      </a:cubicBezTo>
                      <a:cubicBezTo>
                        <a:pt x="54565" y="166661"/>
                        <a:pt x="117988" y="132735"/>
                        <a:pt x="117988" y="132735"/>
                      </a:cubicBezTo>
                      <a:cubicBezTo>
                        <a:pt x="127820" y="117987"/>
                        <a:pt x="132453" y="97884"/>
                        <a:pt x="147484" y="88490"/>
                      </a:cubicBezTo>
                      <a:cubicBezTo>
                        <a:pt x="173850" y="72011"/>
                        <a:pt x="235975" y="58993"/>
                        <a:pt x="235975" y="58993"/>
                      </a:cubicBezTo>
                    </a:path>
                  </a:pathLst>
                </a:cu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4" name="Oval 163"/>
              <p:cNvSpPr/>
              <p:nvPr/>
            </p:nvSpPr>
            <p:spPr>
              <a:xfrm flipV="1">
                <a:off x="2057400" y="57150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4495800" y="5410200"/>
            <a:ext cx="1931839" cy="975939"/>
            <a:chOff x="914400" y="5029200"/>
            <a:chExt cx="1931839" cy="975939"/>
          </a:xfrm>
        </p:grpSpPr>
        <p:sp>
          <p:nvSpPr>
            <p:cNvPr id="177" name="Isosceles Triangle 176"/>
            <p:cNvSpPr/>
            <p:nvPr/>
          </p:nvSpPr>
          <p:spPr>
            <a:xfrm rot="16200000">
              <a:off x="1638300" y="4838700"/>
              <a:ext cx="685800" cy="10668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914400" y="5105400"/>
              <a:ext cx="457200" cy="4789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5" idx="6"/>
            </p:cNvCxnSpPr>
            <p:nvPr/>
          </p:nvCxnSpPr>
          <p:spPr>
            <a:xfrm>
              <a:off x="1371600" y="5344886"/>
              <a:ext cx="762000" cy="2177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5400000" flipH="1" flipV="1">
              <a:off x="1409700" y="5448300"/>
              <a:ext cx="22860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2133601" y="5562599"/>
              <a:ext cx="457201" cy="762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2209801" y="5562600"/>
              <a:ext cx="381001" cy="3048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Freeform 182"/>
            <p:cNvSpPr/>
            <p:nvPr/>
          </p:nvSpPr>
          <p:spPr>
            <a:xfrm rot="16713394" flipH="1">
              <a:off x="2537101" y="5506454"/>
              <a:ext cx="224985" cy="393290"/>
            </a:xfrm>
            <a:custGeom>
              <a:avLst/>
              <a:gdLst>
                <a:gd name="connsiteX0" fmla="*/ 0 w 642705"/>
                <a:gd name="connsiteY0" fmla="*/ 0 h 840658"/>
                <a:gd name="connsiteX1" fmla="*/ 368710 w 642705"/>
                <a:gd name="connsiteY1" fmla="*/ 0 h 840658"/>
                <a:gd name="connsiteX2" fmla="*/ 368710 w 642705"/>
                <a:gd name="connsiteY2" fmla="*/ 412955 h 840658"/>
                <a:gd name="connsiteX3" fmla="*/ 427703 w 642705"/>
                <a:gd name="connsiteY3" fmla="*/ 530942 h 840658"/>
                <a:gd name="connsiteX4" fmla="*/ 486697 w 642705"/>
                <a:gd name="connsiteY4" fmla="*/ 619432 h 840658"/>
                <a:gd name="connsiteX5" fmla="*/ 560439 w 642705"/>
                <a:gd name="connsiteY5" fmla="*/ 634180 h 840658"/>
                <a:gd name="connsiteX6" fmla="*/ 604684 w 642705"/>
                <a:gd name="connsiteY6" fmla="*/ 663677 h 840658"/>
                <a:gd name="connsiteX7" fmla="*/ 604684 w 642705"/>
                <a:gd name="connsiteY7" fmla="*/ 840658 h 840658"/>
                <a:gd name="connsiteX8" fmla="*/ 44245 w 642705"/>
                <a:gd name="connsiteY8" fmla="*/ 840658 h 840658"/>
                <a:gd name="connsiteX9" fmla="*/ 0 w 642705"/>
                <a:gd name="connsiteY9" fmla="*/ 0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705" h="840658">
                  <a:moveTo>
                    <a:pt x="0" y="0"/>
                  </a:moveTo>
                  <a:lnTo>
                    <a:pt x="368710" y="0"/>
                  </a:lnTo>
                  <a:lnTo>
                    <a:pt x="368710" y="412955"/>
                  </a:lnTo>
                  <a:cubicBezTo>
                    <a:pt x="388374" y="452284"/>
                    <a:pt x="409508" y="490912"/>
                    <a:pt x="427703" y="530942"/>
                  </a:cubicBezTo>
                  <a:cubicBezTo>
                    <a:pt x="446982" y="573357"/>
                    <a:pt x="434228" y="593198"/>
                    <a:pt x="486697" y="619432"/>
                  </a:cubicBezTo>
                  <a:cubicBezTo>
                    <a:pt x="509118" y="630642"/>
                    <a:pt x="535858" y="629264"/>
                    <a:pt x="560439" y="634180"/>
                  </a:cubicBezTo>
                  <a:cubicBezTo>
                    <a:pt x="575187" y="644012"/>
                    <a:pt x="599079" y="646861"/>
                    <a:pt x="604684" y="663677"/>
                  </a:cubicBezTo>
                  <a:cubicBezTo>
                    <a:pt x="642705" y="777740"/>
                    <a:pt x="636592" y="776840"/>
                    <a:pt x="604684" y="840658"/>
                  </a:cubicBezTo>
                  <a:lnTo>
                    <a:pt x="44245" y="840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7" name="Group 196"/>
            <p:cNvGrpSpPr/>
            <p:nvPr/>
          </p:nvGrpSpPr>
          <p:grpSpPr>
            <a:xfrm>
              <a:off x="1295400" y="5562600"/>
              <a:ext cx="235975" cy="442539"/>
              <a:chOff x="2362200" y="5778910"/>
              <a:chExt cx="235975" cy="442539"/>
            </a:xfrm>
          </p:grpSpPr>
          <p:sp>
            <p:nvSpPr>
              <p:cNvPr id="184" name="Freeform 183"/>
              <p:cNvSpPr/>
              <p:nvPr/>
            </p:nvSpPr>
            <p:spPr>
              <a:xfrm>
                <a:off x="2362200" y="5778910"/>
                <a:ext cx="235975" cy="442539"/>
              </a:xfrm>
              <a:custGeom>
                <a:avLst/>
                <a:gdLst>
                  <a:gd name="connsiteX0" fmla="*/ 44246 w 235975"/>
                  <a:gd name="connsiteY0" fmla="*/ 0 h 442539"/>
                  <a:gd name="connsiteX1" fmla="*/ 73742 w 235975"/>
                  <a:gd name="connsiteY1" fmla="*/ 44245 h 442539"/>
                  <a:gd name="connsiteX2" fmla="*/ 117988 w 235975"/>
                  <a:gd name="connsiteY2" fmla="*/ 73742 h 442539"/>
                  <a:gd name="connsiteX3" fmla="*/ 132736 w 235975"/>
                  <a:gd name="connsiteY3" fmla="*/ 117987 h 442539"/>
                  <a:gd name="connsiteX4" fmla="*/ 162233 w 235975"/>
                  <a:gd name="connsiteY4" fmla="*/ 162232 h 442539"/>
                  <a:gd name="connsiteX5" fmla="*/ 176981 w 235975"/>
                  <a:gd name="connsiteY5" fmla="*/ 412955 h 442539"/>
                  <a:gd name="connsiteX6" fmla="*/ 132736 w 235975"/>
                  <a:gd name="connsiteY6" fmla="*/ 442452 h 442539"/>
                  <a:gd name="connsiteX7" fmla="*/ 44246 w 235975"/>
                  <a:gd name="connsiteY7" fmla="*/ 427703 h 442539"/>
                  <a:gd name="connsiteX8" fmla="*/ 29497 w 235975"/>
                  <a:gd name="connsiteY8" fmla="*/ 383458 h 442539"/>
                  <a:gd name="connsiteX9" fmla="*/ 0 w 235975"/>
                  <a:gd name="connsiteY9" fmla="*/ 339213 h 442539"/>
                  <a:gd name="connsiteX10" fmla="*/ 14749 w 235975"/>
                  <a:gd name="connsiteY10" fmla="*/ 235974 h 442539"/>
                  <a:gd name="connsiteX11" fmla="*/ 29497 w 235975"/>
                  <a:gd name="connsiteY11" fmla="*/ 191729 h 442539"/>
                  <a:gd name="connsiteX12" fmla="*/ 117988 w 235975"/>
                  <a:gd name="connsiteY12" fmla="*/ 132735 h 442539"/>
                  <a:gd name="connsiteX13" fmla="*/ 147484 w 235975"/>
                  <a:gd name="connsiteY13" fmla="*/ 88490 h 442539"/>
                  <a:gd name="connsiteX14" fmla="*/ 235975 w 235975"/>
                  <a:gd name="connsiteY14" fmla="*/ 58993 h 44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975" h="442539">
                    <a:moveTo>
                      <a:pt x="44246" y="0"/>
                    </a:moveTo>
                    <a:cubicBezTo>
                      <a:pt x="54078" y="14748"/>
                      <a:pt x="61208" y="31711"/>
                      <a:pt x="73742" y="44245"/>
                    </a:cubicBezTo>
                    <a:cubicBezTo>
                      <a:pt x="86276" y="56779"/>
                      <a:pt x="106915" y="59901"/>
                      <a:pt x="117988" y="73742"/>
                    </a:cubicBezTo>
                    <a:cubicBezTo>
                      <a:pt x="127700" y="85881"/>
                      <a:pt x="125784" y="104082"/>
                      <a:pt x="132736" y="117987"/>
                    </a:cubicBezTo>
                    <a:cubicBezTo>
                      <a:pt x="140663" y="133841"/>
                      <a:pt x="152401" y="147484"/>
                      <a:pt x="162233" y="162232"/>
                    </a:cubicBezTo>
                    <a:cubicBezTo>
                      <a:pt x="196429" y="264825"/>
                      <a:pt x="216322" y="285095"/>
                      <a:pt x="176981" y="412955"/>
                    </a:cubicBezTo>
                    <a:cubicBezTo>
                      <a:pt x="171768" y="429897"/>
                      <a:pt x="147484" y="432620"/>
                      <a:pt x="132736" y="442452"/>
                    </a:cubicBezTo>
                    <a:cubicBezTo>
                      <a:pt x="103239" y="437536"/>
                      <a:pt x="70210" y="442539"/>
                      <a:pt x="44246" y="427703"/>
                    </a:cubicBezTo>
                    <a:cubicBezTo>
                      <a:pt x="30748" y="419990"/>
                      <a:pt x="36450" y="397363"/>
                      <a:pt x="29497" y="383458"/>
                    </a:cubicBezTo>
                    <a:cubicBezTo>
                      <a:pt x="21570" y="367604"/>
                      <a:pt x="9832" y="353961"/>
                      <a:pt x="0" y="339213"/>
                    </a:cubicBezTo>
                    <a:cubicBezTo>
                      <a:pt x="4916" y="304800"/>
                      <a:pt x="7931" y="270061"/>
                      <a:pt x="14749" y="235974"/>
                    </a:cubicBezTo>
                    <a:cubicBezTo>
                      <a:pt x="17798" y="220730"/>
                      <a:pt x="18504" y="202722"/>
                      <a:pt x="29497" y="191729"/>
                    </a:cubicBezTo>
                    <a:cubicBezTo>
                      <a:pt x="54565" y="166661"/>
                      <a:pt x="117988" y="132735"/>
                      <a:pt x="117988" y="132735"/>
                    </a:cubicBezTo>
                    <a:cubicBezTo>
                      <a:pt x="127820" y="117987"/>
                      <a:pt x="132453" y="97884"/>
                      <a:pt x="147484" y="88490"/>
                    </a:cubicBezTo>
                    <a:cubicBezTo>
                      <a:pt x="173850" y="72011"/>
                      <a:pt x="235975" y="58993"/>
                      <a:pt x="235975" y="58993"/>
                    </a:cubicBezTo>
                  </a:path>
                </a:pathLst>
              </a:cu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 flipV="1">
                <a:off x="2362200" y="6007503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3" name="Freeform 202"/>
            <p:cNvSpPr/>
            <p:nvPr/>
          </p:nvSpPr>
          <p:spPr>
            <a:xfrm rot="18053603" flipH="1">
              <a:off x="2394233" y="5649844"/>
              <a:ext cx="248739" cy="393290"/>
            </a:xfrm>
            <a:custGeom>
              <a:avLst/>
              <a:gdLst>
                <a:gd name="connsiteX0" fmla="*/ 0 w 642705"/>
                <a:gd name="connsiteY0" fmla="*/ 0 h 840658"/>
                <a:gd name="connsiteX1" fmla="*/ 368710 w 642705"/>
                <a:gd name="connsiteY1" fmla="*/ 0 h 840658"/>
                <a:gd name="connsiteX2" fmla="*/ 368710 w 642705"/>
                <a:gd name="connsiteY2" fmla="*/ 412955 h 840658"/>
                <a:gd name="connsiteX3" fmla="*/ 427703 w 642705"/>
                <a:gd name="connsiteY3" fmla="*/ 530942 h 840658"/>
                <a:gd name="connsiteX4" fmla="*/ 486697 w 642705"/>
                <a:gd name="connsiteY4" fmla="*/ 619432 h 840658"/>
                <a:gd name="connsiteX5" fmla="*/ 560439 w 642705"/>
                <a:gd name="connsiteY5" fmla="*/ 634180 h 840658"/>
                <a:gd name="connsiteX6" fmla="*/ 604684 w 642705"/>
                <a:gd name="connsiteY6" fmla="*/ 663677 h 840658"/>
                <a:gd name="connsiteX7" fmla="*/ 604684 w 642705"/>
                <a:gd name="connsiteY7" fmla="*/ 840658 h 840658"/>
                <a:gd name="connsiteX8" fmla="*/ 44245 w 642705"/>
                <a:gd name="connsiteY8" fmla="*/ 840658 h 840658"/>
                <a:gd name="connsiteX9" fmla="*/ 0 w 642705"/>
                <a:gd name="connsiteY9" fmla="*/ 0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705" h="840658">
                  <a:moveTo>
                    <a:pt x="0" y="0"/>
                  </a:moveTo>
                  <a:lnTo>
                    <a:pt x="368710" y="0"/>
                  </a:lnTo>
                  <a:lnTo>
                    <a:pt x="368710" y="412955"/>
                  </a:lnTo>
                  <a:cubicBezTo>
                    <a:pt x="388374" y="452284"/>
                    <a:pt x="409508" y="490912"/>
                    <a:pt x="427703" y="530942"/>
                  </a:cubicBezTo>
                  <a:cubicBezTo>
                    <a:pt x="446982" y="573357"/>
                    <a:pt x="434228" y="593198"/>
                    <a:pt x="486697" y="619432"/>
                  </a:cubicBezTo>
                  <a:cubicBezTo>
                    <a:pt x="509118" y="630642"/>
                    <a:pt x="535858" y="629264"/>
                    <a:pt x="560439" y="634180"/>
                  </a:cubicBezTo>
                  <a:cubicBezTo>
                    <a:pt x="575187" y="644012"/>
                    <a:pt x="599079" y="646861"/>
                    <a:pt x="604684" y="663677"/>
                  </a:cubicBezTo>
                  <a:cubicBezTo>
                    <a:pt x="642705" y="777740"/>
                    <a:pt x="636592" y="776840"/>
                    <a:pt x="604684" y="840658"/>
                  </a:cubicBezTo>
                  <a:lnTo>
                    <a:pt x="44245" y="840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Freeform 205"/>
          <p:cNvSpPr/>
          <p:nvPr/>
        </p:nvSpPr>
        <p:spPr>
          <a:xfrm>
            <a:off x="4572000" y="5884606"/>
            <a:ext cx="4306529" cy="693423"/>
          </a:xfrm>
          <a:custGeom>
            <a:avLst/>
            <a:gdLst>
              <a:gd name="connsiteX0" fmla="*/ 0 w 4306529"/>
              <a:gd name="connsiteY0" fmla="*/ 117988 h 693423"/>
              <a:gd name="connsiteX1" fmla="*/ 29497 w 4306529"/>
              <a:gd name="connsiteY1" fmla="*/ 162233 h 693423"/>
              <a:gd name="connsiteX2" fmla="*/ 44245 w 4306529"/>
              <a:gd name="connsiteY2" fmla="*/ 221226 h 693423"/>
              <a:gd name="connsiteX3" fmla="*/ 117987 w 4306529"/>
              <a:gd name="connsiteY3" fmla="*/ 309717 h 693423"/>
              <a:gd name="connsiteX4" fmla="*/ 176981 w 4306529"/>
              <a:gd name="connsiteY4" fmla="*/ 324465 h 693423"/>
              <a:gd name="connsiteX5" fmla="*/ 265471 w 4306529"/>
              <a:gd name="connsiteY5" fmla="*/ 353962 h 693423"/>
              <a:gd name="connsiteX6" fmla="*/ 353961 w 4306529"/>
              <a:gd name="connsiteY6" fmla="*/ 383459 h 693423"/>
              <a:gd name="connsiteX7" fmla="*/ 398206 w 4306529"/>
              <a:gd name="connsiteY7" fmla="*/ 398207 h 693423"/>
              <a:gd name="connsiteX8" fmla="*/ 457200 w 4306529"/>
              <a:gd name="connsiteY8" fmla="*/ 412955 h 693423"/>
              <a:gd name="connsiteX9" fmla="*/ 545690 w 4306529"/>
              <a:gd name="connsiteY9" fmla="*/ 442452 h 693423"/>
              <a:gd name="connsiteX10" fmla="*/ 693174 w 4306529"/>
              <a:gd name="connsiteY10" fmla="*/ 457200 h 693423"/>
              <a:gd name="connsiteX11" fmla="*/ 766916 w 4306529"/>
              <a:gd name="connsiteY11" fmla="*/ 471949 h 693423"/>
              <a:gd name="connsiteX12" fmla="*/ 811161 w 4306529"/>
              <a:gd name="connsiteY12" fmla="*/ 486697 h 693423"/>
              <a:gd name="connsiteX13" fmla="*/ 1032387 w 4306529"/>
              <a:gd name="connsiteY13" fmla="*/ 501446 h 693423"/>
              <a:gd name="connsiteX14" fmla="*/ 1106129 w 4306529"/>
              <a:gd name="connsiteY14" fmla="*/ 516194 h 693423"/>
              <a:gd name="connsiteX15" fmla="*/ 1386348 w 4306529"/>
              <a:gd name="connsiteY15" fmla="*/ 530942 h 693423"/>
              <a:gd name="connsiteX16" fmla="*/ 1474839 w 4306529"/>
              <a:gd name="connsiteY16" fmla="*/ 560439 h 693423"/>
              <a:gd name="connsiteX17" fmla="*/ 1519084 w 4306529"/>
              <a:gd name="connsiteY17" fmla="*/ 589936 h 693423"/>
              <a:gd name="connsiteX18" fmla="*/ 1607574 w 4306529"/>
              <a:gd name="connsiteY18" fmla="*/ 619433 h 693423"/>
              <a:gd name="connsiteX19" fmla="*/ 1681316 w 4306529"/>
              <a:gd name="connsiteY19" fmla="*/ 678426 h 693423"/>
              <a:gd name="connsiteX20" fmla="*/ 1710813 w 4306529"/>
              <a:gd name="connsiteY20" fmla="*/ 634181 h 693423"/>
              <a:gd name="connsiteX21" fmla="*/ 1769806 w 4306529"/>
              <a:gd name="connsiteY21" fmla="*/ 619433 h 693423"/>
              <a:gd name="connsiteX22" fmla="*/ 1858297 w 4306529"/>
              <a:gd name="connsiteY22" fmla="*/ 589936 h 693423"/>
              <a:gd name="connsiteX23" fmla="*/ 1902542 w 4306529"/>
              <a:gd name="connsiteY23" fmla="*/ 575188 h 693423"/>
              <a:gd name="connsiteX24" fmla="*/ 2079523 w 4306529"/>
              <a:gd name="connsiteY24" fmla="*/ 560439 h 693423"/>
              <a:gd name="connsiteX25" fmla="*/ 2698955 w 4306529"/>
              <a:gd name="connsiteY25" fmla="*/ 575188 h 693423"/>
              <a:gd name="connsiteX26" fmla="*/ 2816942 w 4306529"/>
              <a:gd name="connsiteY26" fmla="*/ 589936 h 693423"/>
              <a:gd name="connsiteX27" fmla="*/ 3731342 w 4306529"/>
              <a:gd name="connsiteY27" fmla="*/ 575188 h 693423"/>
              <a:gd name="connsiteX28" fmla="*/ 3864077 w 4306529"/>
              <a:gd name="connsiteY28" fmla="*/ 530942 h 693423"/>
              <a:gd name="connsiteX29" fmla="*/ 3908323 w 4306529"/>
              <a:gd name="connsiteY29" fmla="*/ 516194 h 693423"/>
              <a:gd name="connsiteX30" fmla="*/ 3952568 w 4306529"/>
              <a:gd name="connsiteY30" fmla="*/ 501446 h 693423"/>
              <a:gd name="connsiteX31" fmla="*/ 4055806 w 4306529"/>
              <a:gd name="connsiteY31" fmla="*/ 471949 h 693423"/>
              <a:gd name="connsiteX32" fmla="*/ 4144297 w 4306529"/>
              <a:gd name="connsiteY32" fmla="*/ 412955 h 693423"/>
              <a:gd name="connsiteX33" fmla="*/ 4173794 w 4306529"/>
              <a:gd name="connsiteY33" fmla="*/ 324465 h 693423"/>
              <a:gd name="connsiteX34" fmla="*/ 4188542 w 4306529"/>
              <a:gd name="connsiteY34" fmla="*/ 280220 h 693423"/>
              <a:gd name="connsiteX35" fmla="*/ 4218039 w 4306529"/>
              <a:gd name="connsiteY35" fmla="*/ 235975 h 693423"/>
              <a:gd name="connsiteX36" fmla="*/ 4262284 w 4306529"/>
              <a:gd name="connsiteY36" fmla="*/ 132736 h 693423"/>
              <a:gd name="connsiteX37" fmla="*/ 4291781 w 4306529"/>
              <a:gd name="connsiteY37" fmla="*/ 44246 h 693423"/>
              <a:gd name="connsiteX38" fmla="*/ 4306529 w 4306529"/>
              <a:gd name="connsiteY38" fmla="*/ 0 h 6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06529" h="693423">
                <a:moveTo>
                  <a:pt x="0" y="117988"/>
                </a:moveTo>
                <a:cubicBezTo>
                  <a:pt x="9832" y="132736"/>
                  <a:pt x="22515" y="145941"/>
                  <a:pt x="29497" y="162233"/>
                </a:cubicBezTo>
                <a:cubicBezTo>
                  <a:pt x="37482" y="180864"/>
                  <a:pt x="36260" y="202595"/>
                  <a:pt x="44245" y="221226"/>
                </a:cubicBezTo>
                <a:cubicBezTo>
                  <a:pt x="54150" y="244338"/>
                  <a:pt x="97876" y="298225"/>
                  <a:pt x="117987" y="309717"/>
                </a:cubicBezTo>
                <a:cubicBezTo>
                  <a:pt x="135586" y="319774"/>
                  <a:pt x="157566" y="318641"/>
                  <a:pt x="176981" y="324465"/>
                </a:cubicBezTo>
                <a:cubicBezTo>
                  <a:pt x="206762" y="333399"/>
                  <a:pt x="235974" y="344130"/>
                  <a:pt x="265471" y="353962"/>
                </a:cubicBezTo>
                <a:lnTo>
                  <a:pt x="353961" y="383459"/>
                </a:lnTo>
                <a:cubicBezTo>
                  <a:pt x="368709" y="388375"/>
                  <a:pt x="383124" y="394437"/>
                  <a:pt x="398206" y="398207"/>
                </a:cubicBezTo>
                <a:cubicBezTo>
                  <a:pt x="417871" y="403123"/>
                  <a:pt x="437785" y="407131"/>
                  <a:pt x="457200" y="412955"/>
                </a:cubicBezTo>
                <a:cubicBezTo>
                  <a:pt x="486981" y="421889"/>
                  <a:pt x="514752" y="439358"/>
                  <a:pt x="545690" y="442452"/>
                </a:cubicBezTo>
                <a:lnTo>
                  <a:pt x="693174" y="457200"/>
                </a:lnTo>
                <a:cubicBezTo>
                  <a:pt x="717755" y="462116"/>
                  <a:pt x="742597" y="465869"/>
                  <a:pt x="766916" y="471949"/>
                </a:cubicBezTo>
                <a:cubicBezTo>
                  <a:pt x="781998" y="475720"/>
                  <a:pt x="795710" y="484980"/>
                  <a:pt x="811161" y="486697"/>
                </a:cubicBezTo>
                <a:cubicBezTo>
                  <a:pt x="884615" y="494859"/>
                  <a:pt x="958645" y="496530"/>
                  <a:pt x="1032387" y="501446"/>
                </a:cubicBezTo>
                <a:cubicBezTo>
                  <a:pt x="1056968" y="506362"/>
                  <a:pt x="1081148" y="514112"/>
                  <a:pt x="1106129" y="516194"/>
                </a:cubicBezTo>
                <a:cubicBezTo>
                  <a:pt x="1199342" y="523962"/>
                  <a:pt x="1293479" y="519798"/>
                  <a:pt x="1386348" y="530942"/>
                </a:cubicBezTo>
                <a:cubicBezTo>
                  <a:pt x="1417219" y="534647"/>
                  <a:pt x="1474839" y="560439"/>
                  <a:pt x="1474839" y="560439"/>
                </a:cubicBezTo>
                <a:cubicBezTo>
                  <a:pt x="1489587" y="570271"/>
                  <a:pt x="1502886" y="582737"/>
                  <a:pt x="1519084" y="589936"/>
                </a:cubicBezTo>
                <a:cubicBezTo>
                  <a:pt x="1547496" y="602564"/>
                  <a:pt x="1607574" y="619433"/>
                  <a:pt x="1607574" y="619433"/>
                </a:cubicBezTo>
                <a:cubicBezTo>
                  <a:pt x="1618823" y="636307"/>
                  <a:pt x="1643823" y="693423"/>
                  <a:pt x="1681316" y="678426"/>
                </a:cubicBezTo>
                <a:cubicBezTo>
                  <a:pt x="1697774" y="671843"/>
                  <a:pt x="1696065" y="644013"/>
                  <a:pt x="1710813" y="634181"/>
                </a:cubicBezTo>
                <a:cubicBezTo>
                  <a:pt x="1727678" y="622938"/>
                  <a:pt x="1750391" y="625257"/>
                  <a:pt x="1769806" y="619433"/>
                </a:cubicBezTo>
                <a:cubicBezTo>
                  <a:pt x="1799587" y="610499"/>
                  <a:pt x="1828800" y="599768"/>
                  <a:pt x="1858297" y="589936"/>
                </a:cubicBezTo>
                <a:cubicBezTo>
                  <a:pt x="1873045" y="585020"/>
                  <a:pt x="1887050" y="576479"/>
                  <a:pt x="1902542" y="575188"/>
                </a:cubicBezTo>
                <a:lnTo>
                  <a:pt x="2079523" y="560439"/>
                </a:lnTo>
                <a:lnTo>
                  <a:pt x="2698955" y="575188"/>
                </a:lnTo>
                <a:cubicBezTo>
                  <a:pt x="2738558" y="576772"/>
                  <a:pt x="2777307" y="589936"/>
                  <a:pt x="2816942" y="589936"/>
                </a:cubicBezTo>
                <a:cubicBezTo>
                  <a:pt x="3121782" y="589936"/>
                  <a:pt x="3426542" y="580104"/>
                  <a:pt x="3731342" y="575188"/>
                </a:cubicBezTo>
                <a:lnTo>
                  <a:pt x="3864077" y="530942"/>
                </a:lnTo>
                <a:lnTo>
                  <a:pt x="3908323" y="516194"/>
                </a:lnTo>
                <a:cubicBezTo>
                  <a:pt x="3923071" y="511278"/>
                  <a:pt x="3937486" y="505217"/>
                  <a:pt x="3952568" y="501446"/>
                </a:cubicBezTo>
                <a:cubicBezTo>
                  <a:pt x="4026643" y="482926"/>
                  <a:pt x="3992332" y="493107"/>
                  <a:pt x="4055806" y="471949"/>
                </a:cubicBezTo>
                <a:cubicBezTo>
                  <a:pt x="4085303" y="452284"/>
                  <a:pt x="4133086" y="446587"/>
                  <a:pt x="4144297" y="412955"/>
                </a:cubicBezTo>
                <a:lnTo>
                  <a:pt x="4173794" y="324465"/>
                </a:lnTo>
                <a:cubicBezTo>
                  <a:pt x="4178710" y="309717"/>
                  <a:pt x="4179919" y="293155"/>
                  <a:pt x="4188542" y="280220"/>
                </a:cubicBezTo>
                <a:lnTo>
                  <a:pt x="4218039" y="235975"/>
                </a:lnTo>
                <a:cubicBezTo>
                  <a:pt x="4257051" y="79923"/>
                  <a:pt x="4204085" y="263683"/>
                  <a:pt x="4262284" y="132736"/>
                </a:cubicBezTo>
                <a:cubicBezTo>
                  <a:pt x="4274912" y="104324"/>
                  <a:pt x="4281949" y="73743"/>
                  <a:pt x="4291781" y="44246"/>
                </a:cubicBezTo>
                <a:lnTo>
                  <a:pt x="4306529" y="0"/>
                </a:lnTo>
              </a:path>
            </a:pathLst>
          </a:cu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1.85185E-6 C -0.00971 0.00879 -0.0059 0.01875 -0.01319 0.02893 C -0.0144 0.03472 -0.01544 0.04074 -0.01666 0.04653 C -0.01978 0.06204 -0.01544 0.07014 -0.02829 0.07546 C -0.03124 0.07801 -0.0335 0.08194 -0.03662 0.08449 C -0.04062 0.08773 -0.04704 0.08889 -0.05156 0.09097 C -0.05485 0.09236 -0.05833 0.09421 -0.06162 0.0956 C -0.06336 0.09629 -0.06666 0.09768 -0.06666 0.09768 C -0.07187 0.10254 -0.07465 0.10625 -0.07829 0.11319 C -0.08142 0.12685 -0.08784 0.12129 -0.09496 0.12662 C -0.09843 0.12917 -0.10156 0.13241 -0.10485 0.13542 C -0.10624 0.13657 -0.10694 0.13912 -0.10833 0.14004 C -0.11197 0.14236 -0.11631 0.14213 -0.11996 0.14444 C -0.1335 0.15347 -0.11701 0.14514 -0.12985 0.15116 C -0.1335 0.15579 -0.13836 0.15903 -0.14166 0.16435 C -0.14826 0.17523 -0.14096 0.16759 -0.14999 0.17546 C -0.15242 0.18565 -0.15572 0.18333 -0.15833 0.19329 C -0.15676 0.20903 -0.15451 0.22454 -0.15156 0.24004 C -0.1493 0.2662 -0.14756 0.29467 -0.14166 0.31991 C -0.1401 0.33333 -0.14131 0.33935 -0.13333 0.34653 C -0.1276 0.36898 -0.12829 0.3919 -0.12656 0.41551 C -0.12864 0.4662 -0.12742 0.49259 -0.13819 0.53542 C -0.14096 0.54606 -0.14218 0.55393 -0.14826 0.56227 C -0.15034 0.56991 -0.15399 0.57292 -0.15659 0.57986 C -0.16024 0.58912 -0.16058 0.59653 -0.16666 0.6044 C -0.1684 0.61389 -0.16944 0.62384 -0.17499 0.63102 C -0.17829 0.64514 -0.1736 0.63171 -0.18159 0.64004 C -0.18315 0.64167 -0.18385 0.64444 -0.18489 0.64629 C -0.18628 0.65949 -0.18402 0.6669 -0.19322 0.67083 C -0.19878 0.68194 -0.19999 0.69329 -0.19999 0.70671 " pathEditMode="relative" ptsTypes="fffffffffffffffffffffffffffffA">
                                      <p:cBhvr>
                                        <p:cTn id="4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-0.01511 0.00254 -0.01563 0.00254 -0.025 0.01574 C -0.02552 0.01875 -0.02587 0.02175 -0.02656 0.02453 C -0.02761 0.02916 -0.03004 0.03796 -0.03004 0.03796 C -0.02813 0.05648 -0.02587 0.07013 -0.0283 0.08888 C -0.02934 0.09652 -0.03368 0.103 -0.03663 0.10902 C -0.03767 0.11134 -0.03993 0.11574 -0.03993 0.11574 C -0.03472 0.11921 -0.0283 0.12083 -0.02327 0.12453 C -0.01806 0.12847 -0.01424 0.13611 -0.00833 0.13796 C -0.00139 0.14004 0.00694 0.14236 0.01337 0.14675 C 0.0184 0.15023 0.02934 0.16041 0.03333 0.16226 C 0.04097 0.16574 0.04913 0.16782 0.05677 0.17129 C 0.05833 0.19074 0.05989 0.20162 0.06996 0.21574 C 0.07239 0.228 0.07483 0.2405 0.08003 0.25115 C 0.08472 0.27592 0.08455 0.30254 0.0783 0.32685 C 0.07621 0.34953 0.07205 0.37175 0.06667 0.39351 C 0.06458 0.40231 0.06476 0.41203 0.06163 0.42013 C 0.05798 0.42986 0.05156 0.43657 0.04496 0.44236 C 0.04271 0.45208 0.0401 0.45902 0.03507 0.46666 C 0.03298 0.4699 0.0283 0.47569 0.0283 0.47569 C 0.0243 0.49305 0.03038 0.47314 0.0217 0.48449 C 0.02048 0.48611 0.02048 0.48888 0.01996 0.4912 C 0.01892 0.4956 0.01753 0.5 0.01667 0.50462 C 0.01458 0.51643 0.01302 0.52916 0.00677 0.53796 C 0.00486 0.56018 0.00503 0.55115 0.00503 0.56458 " pathEditMode="relative" ptsTypes="ffffffffffffffffffffffffA">
                                      <p:cBhvr>
                                        <p:cTn id="4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1423 -0.00648 0.00712 0.02361 0.00677 0.03333 C 0.00607 0.04815 0.00555 0.06296 0.00503 0.07778 C 0.00555 0.08009 0.00555 0.08287 0.00677 0.08449 C 0.00972 0.08819 0.02187 0.08889 0.02673 0.09097 C 0.03038 0.09606 0.03298 0.10162 0.0368 0.10671 C 0.03732 0.1088 0.03732 0.11134 0.03837 0.11319 C 0.04028 0.11667 0.04514 0.12222 0.04514 0.12222 C 0.04791 0.13403 0.04531 0.12755 0.05677 0.13773 C 0.0743 0.15301 0.0908 0.1537 0.1118 0.15556 C 0.1151 0.15694 0.1184 0.15856 0.1217 0.15995 C 0.12916 0.16319 0.13403 0.17222 0.14166 0.17546 C 0.14288 0.17685 0.14375 0.1787 0.14514 0.17986 C 0.14653 0.18102 0.14861 0.18079 0.15 0.18218 C 0.16024 0.19329 0.14427 0.18657 0.1618 0.19097 C 0.16458 0.19468 0.16736 0.19838 0.17014 0.20208 C 0.17118 0.2037 0.17343 0.20671 0.17343 0.20671 C 0.18003 0.23333 0.18003 0.26343 0.1618 0.27986 C 0.15972 0.2912 0.15833 0.3037 0.15347 0.31319 C 0.15156 0.32292 0.14913 0.33264 0.1467 0.34213 C 0.146 0.34468 0.14323 0.34491 0.14166 0.34653 C 0.14045 0.34792 0.13941 0.34954 0.13837 0.35116 C 0.13455 0.36667 0.13628 0.35995 0.13333 0.37106 C 0.13212 0.37546 0.13107 0.38009 0.13003 0.38449 C 0.12951 0.38657 0.12847 0.39097 0.12847 0.39097 " pathEditMode="relative" ptsTypes="ffffffffffffffffffffffff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0.00857 0.00035 0.01389 -0.00174 0.02222 C -0.0033 0.06713 0.00087 0.06019 -0.00833 0.08426 C -0.01059 0.09005 -0.01233 0.11019 -0.01337 0.11111 C -0.01719 0.11435 -0.02222 0.1125 -0.02674 0.11319 C -0.0467 0.12199 -0.03056 0.1125 -0.0401 0.12222 C -0.04323 0.12546 -0.05 0.13102 -0.05 0.13102 C -0.05174 0.14213 -0.05174 0.14745 -0.06007 0.15093 C -0.06719 0.1787 -0.05903 0.21644 -0.05174 0.24444 C -0.05243 0.26227 -0.04931 0.30857 -0.06181 0.32431 C -0.06667 0.34514 -0.05868 0.31435 -0.0684 0.33773 C -0.0717 0.34537 -0.07153 0.35671 -0.075 0.36435 C -0.07691 0.36852 -0.07986 0.37153 -0.08177 0.37546 C -0.0849 0.38796 -0.08524 0.39259 -0.0934 0.4 C -0.09444 0.40208 -0.09549 0.4044 -0.0967 0.40648 C -0.09879 0.40972 -0.10347 0.41551 -0.10347 0.41551 C -0.1059 0.42593 -0.10972 0.42384 -0.11337 0.43333 C -0.11892 0.44792 -0.11719 0.46435 -0.12674 0.47778 C -0.12986 0.48912 -0.12847 0.48194 -0.12847 0.5 " pathEditMode="relative" ptsTypes="ffffffffffffffffffA">
                                      <p:cBhvr>
                                        <p:cTn id="5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29 0.0007 -0.00694 0 -0.00989 0.00232 C -0.01145 0.00348 -0.01111 0.00672 -0.01163 0.0088 C -0.01284 0.0132 -0.01493 0.02223 -0.01493 0.02223 C -0.01545 0.03264 -0.0118 0.04514 -0.01666 0.05325 C -0.02048 0.0595 -0.02899 0.05301 -0.03489 0.05556 C -0.0375 0.05672 -0.04062 0.0713 -0.04166 0.07547 C -0.04288 0.0801 -0.05573 0.08496 -0.05833 0.08658 C -0.05937 0.0882 -0.06041 0.08982 -0.06163 0.09121 C -0.06319 0.09283 -0.06527 0.09375 -0.06666 0.09561 C -0.06805 0.09746 -0.0684 0.1007 -0.06996 0.10232 C -0.07274 0.1051 -0.07656 0.1051 -0.07986 0.10672 C -0.09253 0.12269 -0.10972 0.11875 -0.12656 0.11991 C -0.13107 0.12061 -0.13559 0.12107 -0.13993 0.12223 C -0.1434 0.12315 -0.15 0.12662 -0.15 0.12662 C -0.15677 0.13287 -0.15468 0.13612 -0.16163 0.14213 C -0.16562 0.15811 -0.16198 0.15301 -0.16996 0.15996 C -0.17378 0.1757 -0.17448 0.16899 -0.17152 0.1801 C -0.17257 0.23936 -0.16979 0.3007 -0.18819 0.35556 C -0.19323 0.37061 -0.19253 0.3838 -0.20329 0.39329 C -0.20382 0.39561 -0.20399 0.39792 -0.20486 0.4 C -0.20573 0.40186 -0.20763 0.40255 -0.20833 0.4044 C -0.20989 0.40857 -0.20972 0.41389 -0.21163 0.41783 C -0.2177 0.42987 -0.22413 0.44445 -0.23489 0.44885 C -0.24288 0.46505 -0.23993 0.47176 -0.24166 0.49561 C -0.24357 0.52084 -0.24323 0.49584 -0.24323 0.51343 " pathEditMode="relative" ptsTypes="fffffffffffffffffffffffffA">
                                      <p:cBhvr>
                                        <p:cTn id="6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82 0.00069 -0.00799 0.00023 -0.01164 0.00231 C -0.01389 0.0037 -0.01615 0.01273 -0.01667 0.01551 C -0.01945 0.0294 -0.01893 0.04676 -0.02327 0.05995 C -0.0283 0.07546 -0.04844 0.07176 -0.05834 0.07338 C -0.06181 0.08032 -0.07309 0.09722 -0.075 0.1044 C -0.07726 0.11319 -0.07917 0.11713 -0.08507 0.12222 C -0.08889 0.13889 -0.08664 0.12662 -0.08664 0.15995 " pathEditMode="relative" ptsTypes="fffffffA">
                                      <p:cBhvr>
                                        <p:cTn id="65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C 0.00104 0.00162 0.00191 0.00347 0.0033 0.00463 C 0.00486 0.00579 0.00711 0.00509 0.00833 0.00671 C 0.00868 0.00717 0.01146 0.01967 0.01163 0.02014 C 0.01284 0.04977 0.00729 0.06342 0.02326 0.07778 C 0.02795 0.09606 0.02083 0.0743 0.03003 0.0868 C 0.03246 0.09004 0.03211 0.0956 0.03333 0.1 C 0.03177 0.10833 0.02864 0.11412 0.02673 0.12222 C 0.0283 0.13935 0.02916 0.15648 0.0434 0.16227 C 0.04878 0.16967 0.05573 0.17454 0.06336 0.17778 C 0.06545 0.18055 0.06996 0.18426 0.06493 0.18889 C 0.06215 0.19167 0.05833 0.19213 0.05503 0.19352 C 0.0533 0.19421 0.05 0.1956 0.05 0.1956 C 0.04253 0.21088 0.04635 0.20532 0.03993 0.21342 C 0.0375 0.22407 0.03368 0.2294 0.02673 0.23565 C 0.0283 0.24467 0.03177 0.25347 0.03663 0.26018 C 0.03854 0.26736 0.03906 0.27245 0.0434 0.27778 C 0.04409 0.28958 0.04548 0.32361 0.04826 0.34236 C 0.05052 0.35764 0.05642 0.37037 0.06007 0.38449 C 0.06128 0.39467 0.06267 0.4037 0.06493 0.41342 C 0.06423 0.42824 0.06232 0.44305 0.06163 0.45787 C 0.06024 0.49074 0.06545 0.52315 0.05173 0.55116 C 0.04965 0.56435 0.04861 0.57245 0.03993 0.58009 C 0.03715 0.5956 0.0309 0.59699 0.02326 0.60671 C 0.01788 0.62986 0.02639 0.59583 0.0184 0.62014 C 0.01389 0.63379 0.0118 0.65023 0.00833 0.66458 C 0.00764 0.66713 0.0059 0.66898 0.00503 0.67129 C 0.0026 0.67754 0.00156 0.68449 0 0.6912 C -0.00122 0.69606 -0.00382 0.7 -0.00504 0.70463 C -0.00556 0.71042 -0.0066 0.72222 -0.0066 0.72222 " pathEditMode="relative" ptsTypes="fffffffffffffffffffffffffffffA">
                                      <p:cBhvr>
                                        <p:cTn id="6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-0.0033 0.00069 -0.00694 0 -0.0099 0.00208 C -0.01458 0.00532 -0.01736 0.02963 -0.01823 0.03541 C -0.01771 0.04514 -0.01892 0.05509 -0.01667 0.06435 C -0.01476 0.07199 -0.00573 0.0794 0 0.08217 C 0.00556 0.08912 0.01181 0.08889 0.0184 0.09329 C 0.02448 0.09722 0.02813 0.1037 0.03177 0.11111 C 0.03993 0.14398 0.03073 0.11065 0.03837 0.13102 C 0.03993 0.13518 0.0401 0.14028 0.04167 0.14444 C 0.04531 0.15393 0.05191 0.15856 0.05833 0.16435 C 0.06597 0.17129 0.07083 0.18055 0.08004 0.18426 C 0.09028 0.19791 0.10139 0.20926 0.1151 0.21551 C 0.12795 0.23264 0.15347 0.22315 0.17014 0.23773 C 0.17413 0.25509 0.16806 0.23518 0.17674 0.24653 C 0.17795 0.24815 0.17795 0.25092 0.17847 0.25324 C 0.18177 0.26643 0.18351 0.28032 0.18681 0.29329 C 0.18733 0.31921 0.18837 0.34514 0.18837 0.37106 C 0.18837 0.4081 0.18455 0.42222 0.17674 0.45324 C 0.17448 0.46204 0.17326 0.47106 0.1684 0.47778 C 0.16649 0.48472 0.16337 0.48889 0.16007 0.49537 C 0.15851 0.50532 0.15556 0.51481 0.15 0.52222 C 0.14601 0.53796 0.14861 0.53148 0.1434 0.54213 C 0.14288 0.54514 0.14271 0.54791 0.14167 0.55092 C 0.14097 0.55278 0.13906 0.5537 0.13837 0.55555 C 0.13316 0.56944 0.13767 0.56991 0.12847 0.58217 C 0.1257 0.58588 0.12292 0.58935 0.12014 0.59329 C 0.11892 0.59467 0.11667 0.59768 0.11667 0.59768 C 0.11337 0.61204 0.11181 0.60625 0.11181 0.6243 " pathEditMode="relative" ptsTypes="fffffffffffffffffffffffffffA">
                                      <p:cBhvr>
                                        <p:cTn id="7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0209 -0.01042 0.00301 -0.01511 0.00903 C -0.01684 0.01644 -0.01979 0.02176 -0.0217 0.02894 C -0.02118 0.03634 -0.02084 0.04375 -0.01997 0.05116 C -0.01962 0.05347 -0.01997 0.05671 -0.0184 0.05787 C -0.01285 0.06204 0.00798 0.0632 0.01493 0.06459 C 0.02899 0.07037 0.0118 0.06204 0.02326 0.0713 C 0.02621 0.07384 0.03003 0.07408 0.03333 0.0757 C 0.03576 0.08658 0.03281 0.07986 0.03993 0.08449 C 0.04166 0.08565 0.04305 0.08773 0.04496 0.08889 C 0.04826 0.09074 0.05503 0.09352 0.05503 0.09352 C 0.05607 0.0956 0.05677 0.09838 0.05833 0.1 C 0.05972 0.10139 0.0625 0.10023 0.06337 0.10232 C 0.06371 0.10301 0.06736 0.12477 0.06823 0.12894 C 0.06666 0.14051 0.06719 0.14491 0.05989 0.15116 C 0.05746 0.16134 0.0526 0.1669 0.04826 0.1757 C 0.04392 0.19445 0.05017 0.17153 0.04323 0.18681 C 0.03906 0.19584 0.04253 0.19815 0.03333 0.20232 C 0.02969 0.21621 0.02673 0.23056 0.02326 0.24445 C 0.02118 0.25255 0.01719 0.26435 0.01666 0.27338 C 0.01632 0.28009 0.01666 0.28681 0.01666 0.29352 " pathEditMode="relative" ptsTypes="ffffffffffffffffffffA">
                                      <p:cBhvr>
                                        <p:cTn id="7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39 0.02315 -0.00608 0.03287 0.00173 0.05324 C 0.0026 0.05533 0.00243 0.0581 0.00347 0.05996 C 0.00468 0.06204 0.00694 0.06273 0.00833 0.06435 C 0.01128 0.06783 0.01389 0.07176 0.01666 0.07547 C 0.01788 0.07709 0.02014 0.08009 0.02014 0.08009 C 0.02691 0.1081 0.01701 0.12778 0.00347 0.14676 C -0.00139 0.16482 0.00521 0.14283 -0.00157 0.15787 C -0.00243 0.15972 -0.00191 0.16297 -0.0033 0.16435 C -0.01025 0.17107 -0.02604 0.17222 -0.03334 0.17338 C -0.03646 0.17616 -0.03924 0.17824 -0.04167 0.18218 C -0.04288 0.18426 -0.04341 0.18727 -0.04497 0.18889 C -0.04636 0.19028 -0.04844 0.19005 -0.05 0.19121 C -0.05521 0.19468 -0.05747 0.19954 -0.0632 0.20232 C -0.0665 0.20648 -0.06771 0.20741 -0.06997 0.21343 C -0.07066 0.21551 -0.07032 0.21829 -0.07153 0.21991 C -0.07275 0.22153 -0.07483 0.22153 -0.07657 0.22222 C -0.08386 0.23704 -0.07917 0.25463 -0.08334 0.27107 C -0.08195 0.29306 -0.08472 0.3 -0.075 0.31343 C -0.0717 0.32593 -0.06893 0.3382 -0.06667 0.35116 C -0.06615 0.36366 -0.0658 0.37639 -0.06493 0.38889 C -0.06372 0.40579 -0.05695 0.41991 -0.0533 0.43565 C -0.05018 0.4632 -0.04966 0.48727 -0.05157 0.51551 C -0.05209 0.52246 -0.05556 0.52871 -0.0566 0.53565 C -0.05834 0.54722 -0.06007 0.5625 -0.06667 0.57107 C -0.0691 0.58195 -0.07188 0.58982 -0.07986 0.59329 C -0.08038 0.5956 -0.08073 0.59792 -0.0816 0.6 C -0.08247 0.60232 -0.08403 0.60417 -0.0849 0.60672 C -0.08768 0.61528 -0.08646 0.62014 -0.09167 0.62662 C -0.09271 0.63102 -0.09306 0.63611 -0.09497 0.64005 C -0.09722 0.64445 -0.10035 0.64815 -0.10157 0.65324 C -0.10469 0.66551 -0.10504 0.67709 -0.1132 0.68449 C -0.11719 0.7044 -0.12153 0.71459 -0.12153 0.73565 " pathEditMode="relative" ptsTypes="ffffffffffffffffffffffffffffffffA">
                                      <p:cBhvr>
                                        <p:cTn id="81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65 0.00718 -0.00625 0.01088 -0.01163 0.01551 C -0.01545 0.03033 -0.01007 0.01551 -0.0184 0.02431 C -0.01997 0.02593 -0.02014 0.02917 -0.0217 0.03102 C -0.02847 0.03912 -0.02986 0.03912 -0.03663 0.04213 C -0.07448 0.0382 -0.08854 0.03843 -0.13507 0.03982 C -0.1441 0.04398 -0.14253 0.04306 -0.1467 0.05324 C -0.15642 0.07685 -0.15104 0.0581 -0.15503 0.07315 C -0.15642 0.09329 -0.15365 0.1338 -0.1717 0.14213 C -0.17552 0.14977 -0.17656 0.15533 -0.1816 0.16204 C -0.18385 0.17084 -0.18524 0.18218 -0.18993 0.18889 C -0.19167 0.1956 -0.19635 0.20602 -0.2 0.21111 C -0.2026 0.22084 -0.20052 0.22315 -0.20833 0.22662 C -0.21649 0.24306 -0.2184 0.25347 -0.2184 0.27315 " pathEditMode="relative" ptsTypes="fffffffffffffA">
                                      <p:cBhvr>
                                        <p:cTn id="85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0"/>
                            </p:stCondLst>
                            <p:childTnLst>
                              <p:par>
                                <p:cTn id="12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7728</TotalTime>
  <Words>2230</Words>
  <Application>Microsoft Office PowerPoint</Application>
  <PresentationFormat>On-screen Show (4:3)</PresentationFormat>
  <Paragraphs>381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Using 10Be to constrain erosion rates of bedrock outcrops globally and in the central Appalachian Mountains</vt:lpstr>
      <vt:lpstr>Outline of Talk</vt:lpstr>
      <vt:lpstr>Thesis Objectives</vt:lpstr>
      <vt:lpstr>The “Why?” Factor – Outcrop Erosion</vt:lpstr>
      <vt:lpstr>Why Use 10Be?</vt:lpstr>
      <vt:lpstr>10Be Production</vt:lpstr>
      <vt:lpstr>10Be Production in a Bedrock Outcrop</vt:lpstr>
      <vt:lpstr>Erosion Rates from 10Be Concentrations</vt:lpstr>
      <vt:lpstr>10Be in River Sediment</vt:lpstr>
      <vt:lpstr>Erosion Rates in the Central Appalachian Mountains using 10Be</vt:lpstr>
      <vt:lpstr>History of Central Appalachian Mountains</vt:lpstr>
      <vt:lpstr>Physiographic Provinces</vt:lpstr>
      <vt:lpstr>Methods Used to Measure Landscape Change in the Central Appalachians</vt:lpstr>
      <vt:lpstr>Sampling Strategy</vt:lpstr>
      <vt:lpstr>Field Methods</vt:lpstr>
      <vt:lpstr>Field Methods</vt:lpstr>
      <vt:lpstr>Laboratory Methods</vt:lpstr>
      <vt:lpstr>New Appalachian Erosion Data</vt:lpstr>
      <vt:lpstr>Outcrop Erosion Rates from Each Basin</vt:lpstr>
      <vt:lpstr>Mean Provincial Outcrop Erosion Rates</vt:lpstr>
      <vt:lpstr>Mean Provincial Outcrop Erosion Rates</vt:lpstr>
      <vt:lpstr>Mean Positional Erosion Rates</vt:lpstr>
      <vt:lpstr>Statistical Relations between Outcrop Erosion Rates and Environmental Parameters in Central Appalachians</vt:lpstr>
      <vt:lpstr>Statistical Relations between Outcrop Erosion Rates and Environmental Parameters in Central Appalachians</vt:lpstr>
      <vt:lpstr>Principle Component Analysis</vt:lpstr>
      <vt:lpstr>Relative Standard Deviations at Each Site</vt:lpstr>
      <vt:lpstr>Other Regional Outcrop Erosion Rates</vt:lpstr>
      <vt:lpstr>Other Regional Outcrop Erosion Rates</vt:lpstr>
      <vt:lpstr>Higher Basin Erosion Rates in the Susquehanna River Basin</vt:lpstr>
      <vt:lpstr>Similar Basin and Outcrop Erosion Rates in the Potomac River Basin</vt:lpstr>
      <vt:lpstr>Putting Erosion Rates into Global Context</vt:lpstr>
      <vt:lpstr>A Global Compilation of 10Be Erosion Rates</vt:lpstr>
      <vt:lpstr>Compilation Methods</vt:lpstr>
      <vt:lpstr>Published v. CRONUS Erosion Rates</vt:lpstr>
      <vt:lpstr>Compilation Methods</vt:lpstr>
      <vt:lpstr>Data Coverages</vt:lpstr>
      <vt:lpstr>Compilation Methods</vt:lpstr>
      <vt:lpstr>Erosion Rate Sample Locations</vt:lpstr>
      <vt:lpstr>Distribution of Sample Types</vt:lpstr>
      <vt:lpstr>Outcrop Bivariate Analyses</vt:lpstr>
      <vt:lpstr>Outcrop Bivariate Analyses</vt:lpstr>
      <vt:lpstr>Drainage Basin Bivariate Analyses</vt:lpstr>
      <vt:lpstr>Drainage Basin Bivariate Analyses</vt:lpstr>
      <vt:lpstr>Multivariate Regressions</vt:lpstr>
      <vt:lpstr>Multivariate Regressions</vt:lpstr>
      <vt:lpstr>Outcrop vs. Drainage Basins</vt:lpstr>
      <vt:lpstr>Geographic Scale Dependency</vt:lpstr>
      <vt:lpstr>Summary of Global Compilations</vt:lpstr>
      <vt:lpstr>“Where do I fit in?” says the Appalachians</vt:lpstr>
      <vt:lpstr>Appalachian Erosion in the Global Context</vt:lpstr>
      <vt:lpstr>Regional History of Central Appalachian Landscape Evolution</vt:lpstr>
      <vt:lpstr>Conclusions</vt:lpstr>
      <vt:lpstr>Conclusions</vt:lpstr>
      <vt:lpstr>Conclusions</vt:lpstr>
      <vt:lpstr>Acknowledgements</vt:lpstr>
      <vt:lpstr>Questions?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10Be to constrain erosion rates of bedrock outcrops globally and in the central Appalachian Mountains</dc:title>
  <dc:creator>Eric W Portenga</dc:creator>
  <cp:lastModifiedBy>Eric W Portenga</cp:lastModifiedBy>
  <cp:revision>136</cp:revision>
  <dcterms:created xsi:type="dcterms:W3CDTF">2010-11-29T20:54:16Z</dcterms:created>
  <dcterms:modified xsi:type="dcterms:W3CDTF">2010-12-10T13:16:52Z</dcterms:modified>
</cp:coreProperties>
</file>