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256" r:id="rId2"/>
    <p:sldId id="258" r:id="rId3"/>
    <p:sldId id="263" r:id="rId4"/>
    <p:sldId id="264" r:id="rId5"/>
    <p:sldId id="313" r:id="rId6"/>
    <p:sldId id="269" r:id="rId7"/>
    <p:sldId id="265" r:id="rId8"/>
    <p:sldId id="266" r:id="rId9"/>
    <p:sldId id="303" r:id="rId10"/>
    <p:sldId id="304" r:id="rId11"/>
    <p:sldId id="268" r:id="rId12"/>
    <p:sldId id="308" r:id="rId13"/>
    <p:sldId id="310" r:id="rId14"/>
    <p:sldId id="271" r:id="rId15"/>
    <p:sldId id="272" r:id="rId16"/>
    <p:sldId id="273" r:id="rId17"/>
    <p:sldId id="278" r:id="rId18"/>
    <p:sldId id="281" r:id="rId19"/>
    <p:sldId id="306" r:id="rId20"/>
    <p:sldId id="274" r:id="rId21"/>
    <p:sldId id="293" r:id="rId22"/>
    <p:sldId id="294" r:id="rId23"/>
    <p:sldId id="295" r:id="rId24"/>
    <p:sldId id="280" r:id="rId25"/>
    <p:sldId id="284" r:id="rId26"/>
    <p:sldId id="283" r:id="rId27"/>
    <p:sldId id="282" r:id="rId28"/>
    <p:sldId id="296" r:id="rId29"/>
    <p:sldId id="297" r:id="rId30"/>
    <p:sldId id="298" r:id="rId31"/>
    <p:sldId id="285" r:id="rId32"/>
    <p:sldId id="299" r:id="rId33"/>
    <p:sldId id="300" r:id="rId34"/>
    <p:sldId id="301" r:id="rId35"/>
    <p:sldId id="290" r:id="rId36"/>
    <p:sldId id="287" r:id="rId37"/>
    <p:sldId id="289" r:id="rId38"/>
    <p:sldId id="291" r:id="rId39"/>
    <p:sldId id="288" r:id="rId40"/>
    <p:sldId id="307" r:id="rId41"/>
    <p:sldId id="292" r:id="rId42"/>
    <p:sldId id="275" r:id="rId43"/>
    <p:sldId id="312" r:id="rId44"/>
    <p:sldId id="311" r:id="rId45"/>
    <p:sldId id="262" r:id="rId46"/>
    <p:sldId id="259" r:id="rId47"/>
    <p:sldId id="261" r:id="rId48"/>
    <p:sldId id="276" r:id="rId49"/>
    <p:sldId id="279" r:id="rId50"/>
    <p:sldId id="270" r:id="rId51"/>
    <p:sldId id="277" r:id="rId52"/>
    <p:sldId id="267" r:id="rId53"/>
    <p:sldId id="286" r:id="rId54"/>
    <p:sldId id="302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807B8147-0271-994A-BBD5-0E2DE209F5F5}">
          <p14:sldIdLst>
            <p14:sldId id="256"/>
          </p14:sldIdLst>
        </p14:section>
        <p14:section name="Introduction" id="{BB10E5B5-A232-814E-8915-7EB7A48C1BF6}">
          <p14:sldIdLst>
            <p14:sldId id="258"/>
            <p14:sldId id="263"/>
            <p14:sldId id="264"/>
            <p14:sldId id="313"/>
            <p14:sldId id="269"/>
          </p14:sldIdLst>
        </p14:section>
        <p14:section name="Methodology" id="{57773907-9AD3-8A4D-84DF-128537E53D99}">
          <p14:sldIdLst>
            <p14:sldId id="265"/>
            <p14:sldId id="266"/>
            <p14:sldId id="303"/>
            <p14:sldId id="304"/>
            <p14:sldId id="268"/>
            <p14:sldId id="308"/>
            <p14:sldId id="310"/>
            <p14:sldId id="271"/>
            <p14:sldId id="272"/>
            <p14:sldId id="273"/>
          </p14:sldIdLst>
        </p14:section>
        <p14:section name="Results and discussion" id="{C5E22A23-AC26-154A-BB54-D77B0398AE17}">
          <p14:sldIdLst>
            <p14:sldId id="278"/>
            <p14:sldId id="281"/>
            <p14:sldId id="306"/>
            <p14:sldId id="274"/>
          </p14:sldIdLst>
        </p14:section>
        <p14:section name="Basin 35" id="{BB6CF6C9-B891-F74C-B52C-9DF6B753A946}">
          <p14:sldIdLst>
            <p14:sldId id="293"/>
            <p14:sldId id="294"/>
            <p14:sldId id="295"/>
            <p14:sldId id="280"/>
            <p14:sldId id="284"/>
            <p14:sldId id="283"/>
            <p14:sldId id="282"/>
          </p14:sldIdLst>
        </p14:section>
        <p14:section name="Basin 49" id="{A76F8AE9-3181-E94C-A19D-BD926522D671}">
          <p14:sldIdLst>
            <p14:sldId id="296"/>
            <p14:sldId id="297"/>
            <p14:sldId id="298"/>
            <p14:sldId id="285"/>
          </p14:sldIdLst>
        </p14:section>
        <p14:section name="Basin 11" id="{EE8D2D36-098A-4346-939E-D0C50E82B768}">
          <p14:sldIdLst>
            <p14:sldId id="299"/>
            <p14:sldId id="300"/>
            <p14:sldId id="301"/>
            <p14:sldId id="290"/>
            <p14:sldId id="287"/>
            <p14:sldId id="289"/>
            <p14:sldId id="291"/>
          </p14:sldIdLst>
        </p14:section>
        <p14:section name="Conclusion" id="{66A88F93-F90A-AD4A-AB32-8D2F8FB9E6F4}">
          <p14:sldIdLst>
            <p14:sldId id="288"/>
            <p14:sldId id="307"/>
            <p14:sldId id="292"/>
            <p14:sldId id="275"/>
            <p14:sldId id="312"/>
            <p14:sldId id="311"/>
          </p14:sldIdLst>
        </p14:section>
        <p14:section name="Extra" id="{0C06BD89-5836-5546-B061-8DA6BE0F572C}">
          <p14:sldIdLst>
            <p14:sldId id="262"/>
            <p14:sldId id="259"/>
            <p14:sldId id="261"/>
            <p14:sldId id="276"/>
            <p14:sldId id="279"/>
            <p14:sldId id="270"/>
            <p14:sldId id="277"/>
            <p14:sldId id="267"/>
            <p14:sldId id="286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 autoAdjust="0"/>
    <p:restoredTop sz="91254" autoAdjust="0"/>
  </p:normalViewPr>
  <p:slideViewPr>
    <p:cSldViewPr snapToGrid="0" snapToObjects="1">
      <p:cViewPr>
        <p:scale>
          <a:sx n="110" d="100"/>
          <a:sy n="110" d="100"/>
        </p:scale>
        <p:origin x="-960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2566C-B1A7-EB4B-AEF1-EEC17694D9E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5C16E-BE3A-6545-9CF0-7437E51C9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5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14:49) -----</a:t>
            </a:r>
          </a:p>
          <a:p>
            <a:r>
              <a:rPr lang="en-US"/>
              <a:t>screeen video from google earth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2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63DF5B-019E-C746-834B-5A027D80CDE4}" type="slidenum">
              <a:rPr lang="en-US"/>
              <a:pPr/>
              <a:t>45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15:28) -----</a:t>
            </a:r>
          </a:p>
          <a:p>
            <a:r>
              <a:rPr lang="en-US"/>
              <a:t>could drop this and just say what it shows, otherwise narrate the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14:56) -----</a:t>
            </a:r>
          </a:p>
          <a:p>
            <a:r>
              <a:rPr lang="en-US"/>
              <a:t>1000x faster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15:28) -----</a:t>
            </a:r>
          </a:p>
          <a:p>
            <a:r>
              <a:rPr lang="en-US"/>
              <a:t>make this a bivariate plot of e rate to 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3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15:28) -----</a:t>
            </a:r>
          </a:p>
          <a:p>
            <a:r>
              <a:rPr lang="en-US"/>
              <a:t>maybe ditch ksn for this section, or tell them about it... change mean basin ksn to channel 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9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15:28) -----</a:t>
            </a:r>
          </a:p>
          <a:p>
            <a:r>
              <a:rPr lang="en-US"/>
              <a:t>ditch this figure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1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15:28) -----</a:t>
            </a:r>
          </a:p>
          <a:p>
            <a:r>
              <a:rPr lang="en-US"/>
              <a:t>rewreite in terms of Pb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35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15:28) -----</a:t>
            </a:r>
          </a:p>
          <a:p>
            <a:r>
              <a:rPr lang="en-US"/>
              <a:t>call out to the specific basins- i.e. 35 has knickpoint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 here,</a:t>
            </a:r>
            <a:r>
              <a:rPr lang="en-US" baseline="0" dirty="0" smtClean="0"/>
              <a:t> I found this (previous slide) and</a:t>
            </a:r>
            <a:endParaRPr lang="en-US" dirty="0"/>
          </a:p>
          <a:p>
            <a:r>
              <a:rPr lang="en-US" dirty="0"/>
              <a:t>----- Meeting Notes (9/2/15 15:28) -----</a:t>
            </a:r>
          </a:p>
          <a:p>
            <a:r>
              <a:rPr lang="en-US" dirty="0"/>
              <a:t>end in something punchy... </a:t>
            </a:r>
          </a:p>
          <a:p>
            <a:r>
              <a:rPr lang="en-US" dirty="0"/>
              <a:t>----- Meeting Notes (9/2/15 15:29) -----</a:t>
            </a:r>
          </a:p>
          <a:p>
            <a:r>
              <a:rPr lang="en-US" dirty="0"/>
              <a:t>learned about the effects of </a:t>
            </a:r>
            <a:r>
              <a:rPr lang="en-US" dirty="0" err="1"/>
              <a:t>chinese</a:t>
            </a:r>
            <a:r>
              <a:rPr lang="en-US" dirty="0"/>
              <a:t> land-use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7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(9/2/15 15:29) -----</a:t>
            </a:r>
          </a:p>
          <a:p>
            <a:r>
              <a:rPr lang="en-US"/>
              <a:t>end on this slide,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5C16E-BE3A-6545-9CF0-7437E51C95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DD9D0D4-B9F4-FA49-84BF-A8CF87F7E2AD}" type="datetimeFigureOut">
              <a:rPr lang="en-US" smtClean="0"/>
              <a:t>8/30/15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B1A6448-6E05-E446-A940-E9264D5630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emf"/><Relationship Id="rId5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11Panorama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2489"/>
            <a:ext cx="9144000" cy="3564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848600" cy="1927225"/>
          </a:xfrm>
        </p:spPr>
        <p:txBody>
          <a:bodyPr/>
          <a:lstStyle/>
          <a:p>
            <a:pPr algn="ctr"/>
            <a:r>
              <a:rPr lang="en-US" sz="3200" dirty="0" smtClean="0"/>
              <a:t>Tracking erosion with sediment associated isotopes in Yunnan, china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120" y="5422926"/>
            <a:ext cx="6400800" cy="1752600"/>
          </a:xfrm>
        </p:spPr>
        <p:txBody>
          <a:bodyPr/>
          <a:lstStyle/>
          <a:p>
            <a:r>
              <a:rPr lang="en-US" dirty="0" smtClean="0"/>
              <a:t>Thesis Defense Presentation</a:t>
            </a:r>
          </a:p>
          <a:p>
            <a:r>
              <a:rPr lang="en-US" dirty="0" smtClean="0"/>
              <a:t>Thomas B. Neilson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390" y="5617259"/>
            <a:ext cx="2142064" cy="927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18" y="5486175"/>
            <a:ext cx="1058333" cy="10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4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Fallout Radionuclides </a:t>
            </a:r>
            <a:r>
              <a:rPr lang="en-US" sz="3600" dirty="0" smtClean="0"/>
              <a:t>(</a:t>
            </a:r>
            <a:r>
              <a:rPr lang="en-US" sz="3600" baseline="30000" dirty="0" smtClean="0"/>
              <a:t>10</a:t>
            </a:r>
            <a:r>
              <a:rPr lang="en-US" sz="3600" dirty="0" smtClean="0"/>
              <a:t>Be</a:t>
            </a:r>
            <a:r>
              <a:rPr lang="en-US" sz="3600" baseline="-25000" dirty="0" smtClean="0"/>
              <a:t>m</a:t>
            </a:r>
            <a:r>
              <a:rPr lang="en-US" sz="3600" dirty="0" smtClean="0"/>
              <a:t>, </a:t>
            </a:r>
            <a:r>
              <a:rPr lang="en-US" sz="3600" baseline="30000" dirty="0" smtClean="0"/>
              <a:t>210</a:t>
            </a:r>
            <a:r>
              <a:rPr lang="en-US" sz="3600" dirty="0" smtClean="0"/>
              <a:t>Pb</a:t>
            </a:r>
            <a:r>
              <a:rPr lang="en-US" sz="3600" baseline="-25000" dirty="0" smtClean="0"/>
              <a:t>ex</a:t>
            </a:r>
            <a:r>
              <a:rPr lang="en-US" sz="3600" dirty="0" smtClean="0"/>
              <a:t>, </a:t>
            </a:r>
            <a:r>
              <a:rPr lang="en-US" sz="3600" baseline="30000" dirty="0" smtClean="0"/>
              <a:t>137</a:t>
            </a:r>
            <a:r>
              <a:rPr lang="en-US" sz="3600" dirty="0" smtClean="0"/>
              <a:t>Cs)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 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Be</a:t>
            </a:r>
            <a:r>
              <a:rPr lang="en-US" sz="2000" baseline="-25000" dirty="0" smtClean="0"/>
              <a:t>m</a:t>
            </a:r>
            <a:r>
              <a:rPr lang="en-US" sz="2000" dirty="0" smtClean="0"/>
              <a:t> (t</a:t>
            </a:r>
            <a:r>
              <a:rPr lang="en-US" sz="2000" baseline="-25000" dirty="0" smtClean="0"/>
              <a:t>1/2</a:t>
            </a:r>
            <a:r>
              <a:rPr lang="en-US" sz="2000" dirty="0"/>
              <a:t> </a:t>
            </a:r>
            <a:r>
              <a:rPr lang="en-US" sz="2000" dirty="0" smtClean="0"/>
              <a:t>= 1.39 </a:t>
            </a:r>
            <a:r>
              <a:rPr lang="en-US" sz="2000" dirty="0" err="1" smtClean="0"/>
              <a:t>myr</a:t>
            </a:r>
            <a:r>
              <a:rPr lang="en-US" sz="2000" dirty="0" smtClean="0"/>
              <a:t>)</a:t>
            </a:r>
          </a:p>
          <a:p>
            <a:pPr lvl="1"/>
            <a:r>
              <a:rPr lang="en-US" sz="1600" dirty="0" smtClean="0"/>
              <a:t>Atmospheric spallation reaction</a:t>
            </a:r>
          </a:p>
          <a:p>
            <a:pPr lvl="1"/>
            <a:r>
              <a:rPr lang="en-US" sz="1600" dirty="0" smtClean="0"/>
              <a:t>~1.3 million </a:t>
            </a:r>
            <a:r>
              <a:rPr lang="en-US" sz="1600" dirty="0"/>
              <a:t>atoms/cm</a:t>
            </a:r>
            <a:r>
              <a:rPr lang="en-US" sz="1600" baseline="30000" dirty="0"/>
              <a:t>2</a:t>
            </a:r>
            <a:r>
              <a:rPr lang="en-US" sz="1600" dirty="0"/>
              <a:t> y</a:t>
            </a:r>
            <a:r>
              <a:rPr lang="en-US" sz="1600" baseline="30000" dirty="0"/>
              <a:t>-1</a:t>
            </a:r>
            <a:r>
              <a:rPr lang="en-US" sz="1600" dirty="0"/>
              <a:t> delivery </a:t>
            </a:r>
            <a:r>
              <a:rPr lang="en-US" sz="1600" dirty="0" smtClean="0"/>
              <a:t>rate</a:t>
            </a:r>
          </a:p>
          <a:p>
            <a:pPr lvl="1"/>
            <a:r>
              <a:rPr lang="en-US" sz="1600" dirty="0" smtClean="0"/>
              <a:t>Useful for assessing long-term erosion</a:t>
            </a:r>
          </a:p>
          <a:p>
            <a:endParaRPr lang="en-US" dirty="0"/>
          </a:p>
          <a:p>
            <a:r>
              <a:rPr lang="en-US" sz="2000" baseline="30000" dirty="0" smtClean="0"/>
              <a:t>210</a:t>
            </a:r>
            <a:r>
              <a:rPr lang="en-US" sz="2000" dirty="0" smtClean="0"/>
              <a:t>Pb</a:t>
            </a:r>
            <a:r>
              <a:rPr lang="en-US" sz="2000" baseline="-25000" dirty="0" smtClean="0"/>
              <a:t>ex</a:t>
            </a:r>
            <a:r>
              <a:rPr lang="en-US" sz="2000" dirty="0" smtClean="0"/>
              <a:t> (t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 = 22.2 </a:t>
            </a:r>
            <a:r>
              <a:rPr lang="en-US" sz="2000" dirty="0" err="1" smtClean="0"/>
              <a:t>yr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/>
              <a:t>Naturally occurring as part of </a:t>
            </a:r>
            <a:r>
              <a:rPr lang="en-US" sz="1600" baseline="30000" dirty="0"/>
              <a:t>238</a:t>
            </a:r>
            <a:r>
              <a:rPr lang="en-US" sz="1600" dirty="0"/>
              <a:t>U decay </a:t>
            </a:r>
            <a:r>
              <a:rPr lang="en-US" sz="1600" dirty="0" smtClean="0"/>
              <a:t>series</a:t>
            </a:r>
            <a:endParaRPr lang="en-US" sz="1600" dirty="0"/>
          </a:p>
          <a:p>
            <a:pPr lvl="1"/>
            <a:r>
              <a:rPr lang="en-US" sz="1600" dirty="0"/>
              <a:t>Fraction of total </a:t>
            </a:r>
            <a:r>
              <a:rPr lang="en-US" sz="1600" baseline="30000" dirty="0"/>
              <a:t>210</a:t>
            </a:r>
            <a:r>
              <a:rPr lang="en-US" sz="1600" dirty="0"/>
              <a:t>Pb in soil derived from </a:t>
            </a:r>
            <a:r>
              <a:rPr lang="en-US" sz="1600" baseline="30000" dirty="0"/>
              <a:t>222</a:t>
            </a:r>
            <a:r>
              <a:rPr lang="en-US" sz="1600" dirty="0"/>
              <a:t>Rn gas that leaves </a:t>
            </a:r>
            <a:r>
              <a:rPr lang="en-US" sz="1600" dirty="0" smtClean="0"/>
              <a:t>soil</a:t>
            </a:r>
            <a:endParaRPr lang="en-US" sz="1600" dirty="0"/>
          </a:p>
          <a:p>
            <a:pPr lvl="1"/>
            <a:r>
              <a:rPr lang="en-US" sz="1600" dirty="0"/>
              <a:t>Delivered back to soil through </a:t>
            </a:r>
            <a:r>
              <a:rPr lang="en-US" sz="1600" dirty="0" smtClean="0"/>
              <a:t>fallout</a:t>
            </a:r>
          </a:p>
          <a:p>
            <a:pPr lvl="1"/>
            <a:r>
              <a:rPr lang="en-US" sz="1600" dirty="0" smtClean="0"/>
              <a:t>Integrates up to past ~100 years of erosion</a:t>
            </a:r>
            <a:endParaRPr lang="en-US" sz="1600" dirty="0"/>
          </a:p>
          <a:p>
            <a:endParaRPr lang="en-US" baseline="30000" dirty="0" smtClean="0"/>
          </a:p>
          <a:p>
            <a:r>
              <a:rPr lang="en-US" sz="2000" baseline="30000" dirty="0" smtClean="0"/>
              <a:t>137</a:t>
            </a:r>
            <a:r>
              <a:rPr lang="en-US" sz="2000" dirty="0" smtClean="0"/>
              <a:t>Cs (t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 = 30.2 </a:t>
            </a:r>
            <a:r>
              <a:rPr lang="en-US" sz="2000" dirty="0" err="1" smtClean="0"/>
              <a:t>yr</a:t>
            </a:r>
            <a:r>
              <a:rPr lang="en-US" sz="2000" dirty="0" smtClean="0"/>
              <a:t>)</a:t>
            </a:r>
            <a:endParaRPr lang="en-US" sz="2000" baseline="30000" dirty="0" smtClean="0"/>
          </a:p>
          <a:p>
            <a:pPr lvl="1"/>
            <a:r>
              <a:rPr lang="en-US" sz="1600" dirty="0"/>
              <a:t>Created from nuclear weapons testing </a:t>
            </a:r>
            <a:r>
              <a:rPr lang="en-US" sz="1600" dirty="0" smtClean="0"/>
              <a:t>in atmosphere</a:t>
            </a:r>
            <a:endParaRPr lang="en-US" sz="2000" dirty="0"/>
          </a:p>
          <a:p>
            <a:pPr lvl="1"/>
            <a:r>
              <a:rPr lang="en-US" sz="1600" dirty="0"/>
              <a:t>Delivered to soil through </a:t>
            </a:r>
            <a:r>
              <a:rPr lang="en-US" sz="1600" dirty="0" smtClean="0"/>
              <a:t>fallout</a:t>
            </a:r>
            <a:endParaRPr lang="en-US" sz="2000" dirty="0"/>
          </a:p>
          <a:p>
            <a:pPr lvl="1"/>
            <a:r>
              <a:rPr lang="en-US" sz="1600" dirty="0"/>
              <a:t>Only deposited globally from 1950’s to 1970’</a:t>
            </a:r>
            <a:r>
              <a:rPr lang="en-US" sz="1600" dirty="0" smtClean="0"/>
              <a:t>s</a:t>
            </a:r>
          </a:p>
          <a:p>
            <a:pPr lvl="1"/>
            <a:r>
              <a:rPr lang="en-US" sz="1600" dirty="0" smtClean="0"/>
              <a:t>Useful for assess erosion over past 50-60 years</a:t>
            </a:r>
            <a:endParaRPr lang="en-US" sz="1600" dirty="0"/>
          </a:p>
          <a:p>
            <a:pPr lvl="1"/>
            <a:endParaRPr lang="en-US" sz="1600" dirty="0"/>
          </a:p>
          <a:p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182" y="1431635"/>
            <a:ext cx="3052618" cy="22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1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5" y="358965"/>
            <a:ext cx="7706591" cy="63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6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71442" y="1682389"/>
            <a:ext cx="4803995" cy="4618182"/>
            <a:chOff x="1311189" y="409677"/>
            <a:chExt cx="6493538" cy="6242376"/>
          </a:xfrm>
        </p:grpSpPr>
        <p:pic>
          <p:nvPicPr>
            <p:cNvPr id="4" name="Picture 3" descr="simplebasin_GSATalk-01.ep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7" t="988" r="1607" b="400"/>
            <a:stretch/>
          </p:blipFill>
          <p:spPr>
            <a:xfrm>
              <a:off x="1311189" y="409677"/>
              <a:ext cx="6493538" cy="624237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582333" y="2616200"/>
              <a:ext cx="2794000" cy="364067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582333" y="2616200"/>
              <a:ext cx="982134" cy="719667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582333" y="2616200"/>
              <a:ext cx="982134" cy="2760133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Going from </a:t>
            </a:r>
            <a:r>
              <a:rPr lang="en-US" baseline="30000" dirty="0" smtClean="0"/>
              <a:t>10</a:t>
            </a:r>
            <a:r>
              <a:rPr lang="en-US" dirty="0" smtClean="0"/>
              <a:t>Be concentration to erosion rate (or index)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76800"/>
          </a:xfrm>
        </p:spPr>
        <p:txBody>
          <a:bodyPr/>
          <a:lstStyle/>
          <a:p>
            <a:r>
              <a:rPr lang="en-US" dirty="0" smtClean="0"/>
              <a:t>River sediment is average of upstream area</a:t>
            </a:r>
          </a:p>
          <a:p>
            <a:endParaRPr lang="en-US" dirty="0"/>
          </a:p>
          <a:p>
            <a:r>
              <a:rPr lang="en-US" dirty="0" smtClean="0"/>
              <a:t>The production (or delivery) rate of </a:t>
            </a:r>
            <a:r>
              <a:rPr lang="en-US" baseline="30000" dirty="0" smtClean="0"/>
              <a:t>10</a:t>
            </a:r>
            <a:r>
              <a:rPr lang="en-US" dirty="0" smtClean="0"/>
              <a:t>Be can be determined for the sampled watershed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49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Going from isotopic concentration to erosion rate (or index)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03617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 smtClean="0"/>
              <a:t>In situ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 smtClean="0"/>
              <a:t>i</a:t>
            </a:r>
            <a:r>
              <a:rPr lang="en-US" dirty="0" smtClean="0"/>
              <a:t>):</a:t>
            </a:r>
          </a:p>
          <a:p>
            <a:r>
              <a:rPr lang="en-US" dirty="0"/>
              <a:t>I</a:t>
            </a:r>
            <a:r>
              <a:rPr lang="en-US" dirty="0" smtClean="0"/>
              <a:t>sotopic concentration of the sediment is compared to the rate of production, and the difference is attributed to land surface lowering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Meteoric </a:t>
            </a:r>
            <a:r>
              <a:rPr lang="en-US" baseline="30000" dirty="0" smtClean="0"/>
              <a:t>10</a:t>
            </a:r>
            <a:r>
              <a:rPr lang="en-US" dirty="0" smtClean="0"/>
              <a:t>Be (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 smtClean="0"/>
              <a:t>m</a:t>
            </a:r>
            <a:r>
              <a:rPr lang="en-US" dirty="0" smtClean="0"/>
              <a:t>):</a:t>
            </a:r>
          </a:p>
          <a:p>
            <a:r>
              <a:rPr lang="en-US" dirty="0" smtClean="0"/>
              <a:t>The export rate of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 smtClean="0"/>
              <a:t>m</a:t>
            </a:r>
            <a:r>
              <a:rPr lang="en-US" dirty="0" smtClean="0"/>
              <a:t> on sediment is compared to the delivery rate, and a ratio is made</a:t>
            </a:r>
          </a:p>
          <a:p>
            <a:r>
              <a:rPr lang="en-US" dirty="0" smtClean="0"/>
              <a:t>&gt;1 indicates more is leaving than being delivered</a:t>
            </a:r>
          </a:p>
          <a:p>
            <a:r>
              <a:rPr lang="en-US" dirty="0" smtClean="0"/>
              <a:t>&lt;1 indicates more is being delivered than leaving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002324"/>
              </p:ext>
            </p:extLst>
          </p:nvPr>
        </p:nvGraphicFramePr>
        <p:xfrm>
          <a:off x="9287741" y="2946109"/>
          <a:ext cx="4190422" cy="454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3" imgW="2108200" imgH="228600" progId="Equation.DSMT4">
                  <p:embed/>
                </p:oleObj>
              </mc:Choice>
              <mc:Fallback>
                <p:oleObj name="Equation" r:id="rId3" imgW="2108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87741" y="2946109"/>
                        <a:ext cx="4190422" cy="454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160817" y="1685514"/>
            <a:ext cx="3854952" cy="4375727"/>
            <a:chOff x="5160817" y="1235364"/>
            <a:chExt cx="3854952" cy="4375727"/>
          </a:xfrm>
        </p:grpSpPr>
        <p:pic>
          <p:nvPicPr>
            <p:cNvPr id="5" name="Picture 4" descr="IMG_8992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657"/>
            <a:stretch/>
          </p:blipFill>
          <p:spPr>
            <a:xfrm>
              <a:off x="5160817" y="1415327"/>
              <a:ext cx="3854952" cy="419576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6153727" y="1235364"/>
              <a:ext cx="496455" cy="135081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7218218" y="1235364"/>
              <a:ext cx="159327" cy="1246909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8578273" y="1235364"/>
              <a:ext cx="108527" cy="135081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731000" y="2678545"/>
              <a:ext cx="646545" cy="56572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7377545" y="2586182"/>
              <a:ext cx="1" cy="658091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7377546" y="2678545"/>
              <a:ext cx="1200728" cy="56572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731000" y="3556001"/>
              <a:ext cx="1062182" cy="123536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6650183" y="3244273"/>
              <a:ext cx="727366" cy="311728"/>
            </a:xfrm>
            <a:prstGeom prst="curvedConnector3">
              <a:avLst>
                <a:gd name="adj1" fmla="val 99206"/>
              </a:avLst>
            </a:prstGeom>
            <a:ln>
              <a:solidFill>
                <a:srgbClr val="D2533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218218" y="4976091"/>
              <a:ext cx="1614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OUT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433127" y="1200849"/>
            <a:ext cx="1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IN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40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Collect active channel sediment from 54 locations throughout three </a:t>
            </a:r>
            <a:r>
              <a:rPr lang="en-US" dirty="0" smtClean="0"/>
              <a:t>watersheds</a:t>
            </a:r>
          </a:p>
          <a:p>
            <a:endParaRPr lang="en-US" dirty="0"/>
          </a:p>
          <a:p>
            <a:r>
              <a:rPr lang="en-US" dirty="0" smtClean="0"/>
              <a:t>Select sample sites to represent:</a:t>
            </a:r>
          </a:p>
          <a:p>
            <a:pPr lvl="1"/>
            <a:r>
              <a:rPr lang="en-US" dirty="0" smtClean="0"/>
              <a:t>Basins that are primarily forested or agricultural</a:t>
            </a:r>
          </a:p>
          <a:p>
            <a:pPr lvl="1"/>
            <a:r>
              <a:rPr lang="en-US" dirty="0" smtClean="0"/>
              <a:t>Natural range of representative slopes in watershed</a:t>
            </a:r>
          </a:p>
          <a:p>
            <a:pPr lvl="1"/>
            <a:r>
              <a:rPr lang="en-US" dirty="0" smtClean="0"/>
              <a:t>Range of basin sizes</a:t>
            </a:r>
          </a:p>
          <a:p>
            <a:pPr lvl="1"/>
            <a:r>
              <a:rPr lang="en-US" dirty="0" smtClean="0"/>
              <a:t>Sediment mixing </a:t>
            </a:r>
            <a:r>
              <a:rPr lang="en-US" dirty="0" smtClean="0"/>
              <a:t>above and below major junctions</a:t>
            </a:r>
          </a:p>
        </p:txBody>
      </p:sp>
      <p:pic>
        <p:nvPicPr>
          <p:cNvPr id="5" name="Picture 4" descr="IMG_239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871" y="660400"/>
            <a:ext cx="4502716" cy="2676614"/>
          </a:xfrm>
          <a:prstGeom prst="rect">
            <a:avLst/>
          </a:prstGeom>
        </p:spPr>
      </p:pic>
      <p:pic>
        <p:nvPicPr>
          <p:cNvPr id="6" name="Picture 5" descr="_MG_867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871" y="3694546"/>
            <a:ext cx="4502716" cy="300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6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3597" y="1188285"/>
            <a:ext cx="2609851" cy="2603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Extracting and measuring Be</a:t>
            </a:r>
            <a:endParaRPr lang="en-US" dirty="0"/>
          </a:p>
        </p:txBody>
      </p:sp>
      <p:pic>
        <p:nvPicPr>
          <p:cNvPr id="9" name="Picture 8" descr="photo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046" y="3973183"/>
            <a:ext cx="3507756" cy="2630817"/>
          </a:xfrm>
          <a:prstGeom prst="rect">
            <a:avLst/>
          </a:prstGeom>
        </p:spPr>
      </p:pic>
      <p:pic>
        <p:nvPicPr>
          <p:cNvPr id="10" name="Picture 9" descr="photo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1" y="1185115"/>
            <a:ext cx="3479800" cy="2609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01" y="3973183"/>
            <a:ext cx="3271363" cy="2630817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8015255">
            <a:off x="3283468" y="3714546"/>
            <a:ext cx="2569350" cy="2725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429000" y="2336800"/>
            <a:ext cx="1826246" cy="241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896100" y="3606800"/>
            <a:ext cx="342900" cy="6985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6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</a:t>
            </a:r>
            <a:r>
              <a:rPr lang="en-US" dirty="0" smtClean="0"/>
              <a:t> and </a:t>
            </a:r>
            <a:r>
              <a:rPr lang="en-US" baseline="30000" dirty="0" smtClean="0"/>
              <a:t>137</a:t>
            </a:r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87700" cy="4876800"/>
          </a:xfrm>
        </p:spPr>
        <p:txBody>
          <a:bodyPr/>
          <a:lstStyle/>
          <a:p>
            <a:r>
              <a:rPr lang="en-US" dirty="0" smtClean="0"/>
              <a:t>Measurement done with germanium detector</a:t>
            </a:r>
          </a:p>
          <a:p>
            <a:endParaRPr lang="en-US" dirty="0" smtClean="0"/>
          </a:p>
          <a:p>
            <a:r>
              <a:rPr lang="en-US" dirty="0" smtClean="0"/>
              <a:t>Counts radioactive decay at given energy levels, which are converted to concentration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152400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3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 Mixing Results</a:t>
            </a:r>
            <a:endParaRPr lang="en-US" dirty="0"/>
          </a:p>
        </p:txBody>
      </p:sp>
      <p:pic>
        <p:nvPicPr>
          <p:cNvPr id="2" name="Picture 1" descr="Figure8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136"/>
          <a:stretch/>
        </p:blipFill>
        <p:spPr>
          <a:xfrm>
            <a:off x="3134031" y="1356589"/>
            <a:ext cx="5363423" cy="50691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0" y="1708727"/>
            <a:ext cx="928255" cy="135081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385455" y="1708727"/>
            <a:ext cx="1050636" cy="135081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85455" y="3059545"/>
            <a:ext cx="0" cy="140854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24182" y="2101273"/>
            <a:ext cx="381000" cy="3810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4219" y="2101273"/>
            <a:ext cx="381000" cy="3810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94955" y="3662218"/>
            <a:ext cx="381000" cy="3810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 Mixing Results</a:t>
            </a:r>
            <a:endParaRPr lang="en-US" dirty="0"/>
          </a:p>
        </p:txBody>
      </p:sp>
      <p:pic>
        <p:nvPicPr>
          <p:cNvPr id="5" name="Picture 4" descr="MixingvResidualAre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1" y="1701800"/>
            <a:ext cx="5162550" cy="307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2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 Mixing Results</a:t>
            </a:r>
            <a:endParaRPr lang="en-US" dirty="0"/>
          </a:p>
        </p:txBody>
      </p:sp>
      <p:pic>
        <p:nvPicPr>
          <p:cNvPr id="2" name="Picture 1" descr="NormalizedAreaPlo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703" y="668422"/>
            <a:ext cx="3382613" cy="6437500"/>
          </a:xfrm>
          <a:prstGeom prst="rect">
            <a:avLst/>
          </a:prstGeom>
        </p:spPr>
      </p:pic>
      <p:pic>
        <p:nvPicPr>
          <p:cNvPr id="7" name="Picture 6" descr="MixingvResidualAre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1" y="1701800"/>
            <a:ext cx="5162550" cy="30764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661" y="1524000"/>
            <a:ext cx="5376042" cy="3475789"/>
          </a:xfrm>
          <a:prstGeom prst="rect">
            <a:avLst/>
          </a:prstGeom>
          <a:solidFill>
            <a:srgbClr val="FFFFFF">
              <a:alpha val="61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6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884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710" y="4632722"/>
            <a:ext cx="7593942" cy="19672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Humans</a:t>
            </a:r>
            <a:r>
              <a:rPr lang="en-US" dirty="0" smtClean="0">
                <a:latin typeface="Helvetica"/>
                <a:cs typeface="Helvetica"/>
              </a:rPr>
              <a:t> are one of the most effective geomorphic agents on the planet</a:t>
            </a:r>
          </a:p>
          <a:p>
            <a:pPr lvl="1"/>
            <a:r>
              <a:rPr lang="en-US" dirty="0" smtClean="0">
                <a:latin typeface="Helvetica"/>
                <a:cs typeface="Helvetica"/>
              </a:rPr>
              <a:t>Humans have been estimated to move more earth material annually than any other geomorphic or geologic process</a:t>
            </a:r>
          </a:p>
          <a:p>
            <a:pPr lvl="1"/>
            <a:endParaRPr lang="en-US" dirty="0" smtClean="0">
              <a:latin typeface="Helvetica"/>
              <a:cs typeface="Helvetica"/>
            </a:endParaRPr>
          </a:p>
          <a:p>
            <a:r>
              <a:rPr lang="en-US" b="1" dirty="0">
                <a:latin typeface="Helvetica"/>
                <a:cs typeface="Helvetica"/>
              </a:rPr>
              <a:t>Erosion </a:t>
            </a:r>
            <a:r>
              <a:rPr lang="en-US" dirty="0">
                <a:latin typeface="Helvetica"/>
                <a:cs typeface="Helvetica"/>
              </a:rPr>
              <a:t>and sediment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disturbance</a:t>
            </a:r>
            <a:r>
              <a:rPr lang="en-US" b="1" dirty="0" smtClean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that results from human activity</a:t>
            </a:r>
            <a:r>
              <a:rPr lang="en-US" b="1" dirty="0" smtClean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directly </a:t>
            </a:r>
            <a:r>
              <a:rPr lang="en-US" dirty="0">
                <a:latin typeface="Helvetica"/>
                <a:cs typeface="Helvetica"/>
              </a:rPr>
              <a:t>impacts fluvial systems as well as communities reliant on river </a:t>
            </a:r>
            <a:r>
              <a:rPr lang="en-US" dirty="0" smtClean="0">
                <a:latin typeface="Helvetica"/>
                <a:cs typeface="Helvetica"/>
              </a:rPr>
              <a:t>resources</a:t>
            </a:r>
            <a:endParaRPr lang="en-US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 smtClean="0">
              <a:latin typeface="Helvetica"/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4116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Isotopic </a:t>
            </a:r>
            <a:br>
              <a:rPr lang="en-US" dirty="0" smtClean="0"/>
            </a:b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Picture 6" descr="Figure5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90" r="38358"/>
          <a:stretch/>
        </p:blipFill>
        <p:spPr>
          <a:xfrm>
            <a:off x="2730500" y="342900"/>
            <a:ext cx="5880100" cy="6456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239818"/>
            <a:ext cx="2117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42909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35: Physical properties</a:t>
            </a:r>
            <a:endParaRPr lang="en-US" dirty="0"/>
          </a:p>
        </p:txBody>
      </p:sp>
      <p:pic>
        <p:nvPicPr>
          <p:cNvPr id="5" name="Picture 4" descr="Physical Properties of basin3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2171699"/>
            <a:ext cx="8973478" cy="2205463"/>
          </a:xfrm>
          <a:prstGeom prst="rect">
            <a:avLst/>
          </a:prstGeom>
        </p:spPr>
      </p:pic>
      <p:pic>
        <p:nvPicPr>
          <p:cNvPr id="4" name="Picture 3" descr="Physical Properties of basins_ke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99" y="4368800"/>
            <a:ext cx="8973479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35: Isotopic Results</a:t>
            </a:r>
            <a:endParaRPr lang="en-US" dirty="0"/>
          </a:p>
        </p:txBody>
      </p:sp>
      <p:pic>
        <p:nvPicPr>
          <p:cNvPr id="3" name="Picture 2" descr="NormalizedConc_2 3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0" y="1524000"/>
            <a:ext cx="7327372" cy="2808288"/>
          </a:xfrm>
          <a:prstGeom prst="rect">
            <a:avLst/>
          </a:prstGeom>
        </p:spPr>
      </p:pic>
      <p:pic>
        <p:nvPicPr>
          <p:cNvPr id="6" name="Picture 5" descr="NormalizedConc_2 ke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9" y="4089400"/>
            <a:ext cx="714983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6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35: Long-term erosion</a:t>
            </a:r>
            <a:endParaRPr lang="en-US" dirty="0"/>
          </a:p>
        </p:txBody>
      </p:sp>
      <p:pic>
        <p:nvPicPr>
          <p:cNvPr id="4" name="Picture 3" descr="Figure11 key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400" y="4434571"/>
            <a:ext cx="965200" cy="1936750"/>
          </a:xfrm>
          <a:prstGeom prst="rect">
            <a:avLst/>
          </a:prstGeom>
        </p:spPr>
      </p:pic>
      <p:pic>
        <p:nvPicPr>
          <p:cNvPr id="5" name="Picture 4" descr="Figure11 3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799" y="1524000"/>
            <a:ext cx="6146801" cy="2910571"/>
          </a:xfrm>
          <a:prstGeom prst="rect">
            <a:avLst/>
          </a:prstGeom>
        </p:spPr>
      </p:pic>
      <p:pic>
        <p:nvPicPr>
          <p:cNvPr id="7" name="Picture 6" descr="Figure11 key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434571"/>
            <a:ext cx="1079500" cy="1936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8600" y="4673600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 smtClean="0"/>
              <a:t>i</a:t>
            </a:r>
            <a:r>
              <a:rPr lang="en-US" dirty="0" smtClean="0"/>
              <a:t> derived erosion rate (mm/</a:t>
            </a:r>
            <a:r>
              <a:rPr lang="en-US" dirty="0" err="1" smtClean="0"/>
              <a:t>kyr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905500" y="4673600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/>
              <a:t>m</a:t>
            </a:r>
            <a:r>
              <a:rPr lang="en-US" dirty="0" smtClean="0"/>
              <a:t> derived erosion index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0953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/>
          <a:lstStyle/>
          <a:p>
            <a:r>
              <a:rPr lang="en-US" dirty="0" smtClean="0"/>
              <a:t>Controls of erosion in basin 35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04900"/>
            <a:ext cx="3441700" cy="53721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 level fall is primary control on long- and short-term erosion</a:t>
            </a:r>
          </a:p>
          <a:p>
            <a:endParaRPr lang="en-US" dirty="0" smtClean="0"/>
          </a:p>
          <a:p>
            <a:r>
              <a:rPr lang="en-US" dirty="0" smtClean="0"/>
              <a:t>Slope steepness determines long-term erosion rate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Erosion rates increase after channels steepen</a:t>
            </a:r>
          </a:p>
          <a:p>
            <a:endParaRPr lang="en-US" dirty="0"/>
          </a:p>
          <a:p>
            <a:r>
              <a:rPr lang="en-US" dirty="0" smtClean="0"/>
              <a:t>Contemporary erosion appears to be controlled by </a:t>
            </a:r>
            <a:r>
              <a:rPr lang="en-US" dirty="0" err="1" smtClean="0"/>
              <a:t>uncaptured</a:t>
            </a:r>
            <a:r>
              <a:rPr lang="en-US" dirty="0" smtClean="0"/>
              <a:t> variable(s)</a:t>
            </a:r>
            <a:endParaRPr lang="en-US" dirty="0"/>
          </a:p>
        </p:txBody>
      </p:sp>
      <p:pic>
        <p:nvPicPr>
          <p:cNvPr id="3" name="Picture 2" descr="Figure 12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" b="65547"/>
          <a:stretch/>
        </p:blipFill>
        <p:spPr>
          <a:xfrm>
            <a:off x="3898900" y="965200"/>
            <a:ext cx="5200451" cy="2501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4749800"/>
            <a:ext cx="3441700" cy="181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54251" y="965200"/>
            <a:ext cx="5245100" cy="26162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2100" y="3403600"/>
            <a:ext cx="3441700" cy="181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2100" y="2349500"/>
            <a:ext cx="3441700" cy="181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eratevsslope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5" t="1845" r="1955" b="2985"/>
          <a:stretch/>
        </p:blipFill>
        <p:spPr>
          <a:xfrm>
            <a:off x="4318004" y="3797530"/>
            <a:ext cx="4090555" cy="28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6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/>
          <a:lstStyle/>
          <a:p>
            <a:r>
              <a:rPr lang="en-US" dirty="0"/>
              <a:t>Controls of erosion in basin 35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04900"/>
            <a:ext cx="3441700" cy="53721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 level fall is primary control on long- and short-term erosion</a:t>
            </a:r>
          </a:p>
          <a:p>
            <a:endParaRPr lang="en-US" dirty="0" smtClean="0"/>
          </a:p>
          <a:p>
            <a:r>
              <a:rPr lang="en-US" dirty="0" smtClean="0"/>
              <a:t>Slope steepness determines long-term erosion rate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Erosion rates increase after channels steepen </a:t>
            </a:r>
            <a:r>
              <a:rPr lang="en-US" dirty="0"/>
              <a:t>and </a:t>
            </a:r>
            <a:r>
              <a:rPr lang="en-US" dirty="0" err="1"/>
              <a:t>hillslopes</a:t>
            </a:r>
            <a:r>
              <a:rPr lang="en-US" dirty="0"/>
              <a:t> respond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Contemporary erosion appears to be controlled by </a:t>
            </a:r>
            <a:r>
              <a:rPr lang="en-US" dirty="0" err="1" smtClean="0"/>
              <a:t>uncaptured</a:t>
            </a:r>
            <a:r>
              <a:rPr lang="en-US" dirty="0" smtClean="0"/>
              <a:t> variable(s)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2900" y="5041900"/>
            <a:ext cx="3441700" cy="181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2900" y="3517900"/>
            <a:ext cx="3441700" cy="181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eratevsksn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0" t="2365" r="2079" b="2130"/>
          <a:stretch/>
        </p:blipFill>
        <p:spPr>
          <a:xfrm>
            <a:off x="4336878" y="965200"/>
            <a:ext cx="4071681" cy="2855192"/>
          </a:xfrm>
          <a:prstGeom prst="rect">
            <a:avLst/>
          </a:prstGeom>
        </p:spPr>
      </p:pic>
      <p:pic>
        <p:nvPicPr>
          <p:cNvPr id="16" name="Picture 15" descr="eratevsslope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5" t="1845" r="1955" b="2985"/>
          <a:stretch/>
        </p:blipFill>
        <p:spPr>
          <a:xfrm>
            <a:off x="4318004" y="3797530"/>
            <a:ext cx="4090555" cy="28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5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/>
          <a:lstStyle/>
          <a:p>
            <a:r>
              <a:rPr lang="en-US" dirty="0"/>
              <a:t>Controls of erosion in basin 35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04900"/>
            <a:ext cx="3441700" cy="53721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 level fall is primary control on long- and short-term erosion</a:t>
            </a:r>
          </a:p>
          <a:p>
            <a:endParaRPr lang="en-US" dirty="0" smtClean="0"/>
          </a:p>
          <a:p>
            <a:r>
              <a:rPr lang="en-US" dirty="0" smtClean="0"/>
              <a:t>Slope steepness determines long-term erosion rate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Erosion rates increase after channels steepen and </a:t>
            </a:r>
            <a:r>
              <a:rPr lang="en-US" dirty="0" err="1" smtClean="0"/>
              <a:t>hillslopes</a:t>
            </a:r>
            <a:r>
              <a:rPr lang="en-US" dirty="0" smtClean="0"/>
              <a:t> respond</a:t>
            </a:r>
          </a:p>
          <a:p>
            <a:endParaRPr lang="en-US" dirty="0"/>
          </a:p>
          <a:p>
            <a:r>
              <a:rPr lang="en-US" dirty="0" smtClean="0"/>
              <a:t>Contemporary erosion appears to be controlled by un-measured variable(s)</a:t>
            </a:r>
            <a:endParaRPr lang="en-US" dirty="0"/>
          </a:p>
        </p:txBody>
      </p:sp>
      <p:pic>
        <p:nvPicPr>
          <p:cNvPr id="8" name="Picture 7" descr="Figure 12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00" t="34951" b="33170"/>
          <a:stretch/>
        </p:blipFill>
        <p:spPr>
          <a:xfrm>
            <a:off x="5585256" y="983049"/>
            <a:ext cx="3035300" cy="2658131"/>
          </a:xfrm>
          <a:prstGeom prst="rect">
            <a:avLst/>
          </a:prstGeom>
        </p:spPr>
      </p:pic>
      <p:pic>
        <p:nvPicPr>
          <p:cNvPr id="9" name="Picture 8" descr="Figure 12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00" t="67260"/>
          <a:stretch/>
        </p:blipFill>
        <p:spPr>
          <a:xfrm>
            <a:off x="5521756" y="3641179"/>
            <a:ext cx="3098800" cy="2787085"/>
          </a:xfrm>
          <a:prstGeom prst="rect">
            <a:avLst/>
          </a:prstGeom>
        </p:spPr>
      </p:pic>
      <p:pic>
        <p:nvPicPr>
          <p:cNvPr id="10" name="Picture 9" descr="Figure 12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35" t="2261" r="69067" b="83418"/>
          <a:stretch/>
        </p:blipFill>
        <p:spPr>
          <a:xfrm>
            <a:off x="4638430" y="1173550"/>
            <a:ext cx="883326" cy="10489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5600" y="4991100"/>
            <a:ext cx="3441700" cy="1576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7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/>
          <a:lstStyle/>
          <a:p>
            <a:r>
              <a:rPr lang="en-US" dirty="0"/>
              <a:t>Controls of erosion in basin 35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04900"/>
            <a:ext cx="3441700" cy="53721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 level fall is primary control on long- and short-term erosion</a:t>
            </a:r>
          </a:p>
          <a:p>
            <a:endParaRPr lang="en-US" dirty="0" smtClean="0"/>
          </a:p>
          <a:p>
            <a:r>
              <a:rPr lang="en-US" dirty="0" smtClean="0"/>
              <a:t>Slope steepness determines long-term erosion rate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Erosion rates increase after channels steepen and </a:t>
            </a:r>
            <a:r>
              <a:rPr lang="en-US" dirty="0" err="1"/>
              <a:t>hillslopes</a:t>
            </a:r>
            <a:r>
              <a:rPr lang="en-US" dirty="0"/>
              <a:t> </a:t>
            </a:r>
            <a:r>
              <a:rPr lang="en-US" dirty="0" smtClean="0"/>
              <a:t>respond</a:t>
            </a:r>
          </a:p>
          <a:p>
            <a:endParaRPr lang="en-US" dirty="0"/>
          </a:p>
          <a:p>
            <a:r>
              <a:rPr lang="en-US" dirty="0" smtClean="0"/>
              <a:t>Contemporary erosion appears to be controlled by un-measured variable(s)</a:t>
            </a:r>
            <a:endParaRPr lang="en-US" dirty="0"/>
          </a:p>
        </p:txBody>
      </p:sp>
      <p:pic>
        <p:nvPicPr>
          <p:cNvPr id="10" name="Picture 9" descr="NormalizedConc_2 copy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58" b="72673"/>
          <a:stretch/>
        </p:blipFill>
        <p:spPr>
          <a:xfrm>
            <a:off x="6477000" y="1822778"/>
            <a:ext cx="2578100" cy="3346122"/>
          </a:xfrm>
          <a:prstGeom prst="rect">
            <a:avLst/>
          </a:prstGeom>
        </p:spPr>
      </p:pic>
      <p:pic>
        <p:nvPicPr>
          <p:cNvPr id="11" name="Picture 10" descr="Figure1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" r="74817" b="68851"/>
          <a:stretch/>
        </p:blipFill>
        <p:spPr>
          <a:xfrm>
            <a:off x="3898900" y="2222500"/>
            <a:ext cx="2565400" cy="247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6400" y="1822778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Erosion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4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49: Physical properties</a:t>
            </a:r>
            <a:endParaRPr lang="en-US" dirty="0"/>
          </a:p>
        </p:txBody>
      </p:sp>
      <p:pic>
        <p:nvPicPr>
          <p:cNvPr id="4" name="Picture 3" descr="Physical Properties of basins_key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99" y="4368800"/>
            <a:ext cx="8973479" cy="1130300"/>
          </a:xfrm>
          <a:prstGeom prst="rect">
            <a:avLst/>
          </a:prstGeom>
        </p:spPr>
      </p:pic>
      <p:pic>
        <p:nvPicPr>
          <p:cNvPr id="3" name="Picture 2" descr="Physical Properties of basin4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1968500"/>
            <a:ext cx="896663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2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malizedConc_2 4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798" y="1257300"/>
            <a:ext cx="6269139" cy="3558536"/>
          </a:xfrm>
          <a:prstGeom prst="rect">
            <a:avLst/>
          </a:prstGeom>
        </p:spPr>
      </p:pic>
      <p:pic>
        <p:nvPicPr>
          <p:cNvPr id="6" name="Picture 5" descr="NormalizedConc_2 ke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099" y="4813300"/>
            <a:ext cx="6159501" cy="2002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49: Isotopic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6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MG_86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74" y="1111342"/>
            <a:ext cx="3445810" cy="5168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50274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ong history of human influence on the landscape</a:t>
            </a:r>
          </a:p>
          <a:p>
            <a:pPr lvl="1"/>
            <a:r>
              <a:rPr lang="en-US" dirty="0" smtClean="0"/>
              <a:t>First recorded in 11</a:t>
            </a:r>
            <a:r>
              <a:rPr lang="en-US" baseline="30000" dirty="0" smtClean="0"/>
              <a:t>th</a:t>
            </a:r>
            <a:r>
              <a:rPr lang="en-US" dirty="0" smtClean="0"/>
              <a:t> century AD</a:t>
            </a:r>
          </a:p>
          <a:p>
            <a:pPr lvl="1"/>
            <a:r>
              <a:rPr lang="en-US" dirty="0" smtClean="0"/>
              <a:t>Communism and subsequent opening and development severely impacted erosion</a:t>
            </a:r>
          </a:p>
          <a:p>
            <a:endParaRPr lang="en-US" dirty="0" smtClean="0"/>
          </a:p>
          <a:p>
            <a:r>
              <a:rPr lang="en-US" dirty="0" smtClean="0"/>
              <a:t>Since the 1950’s, China has maintained sediment yield monitoring stations throughout the country</a:t>
            </a:r>
          </a:p>
          <a:p>
            <a:endParaRPr lang="en-US" dirty="0"/>
          </a:p>
          <a:p>
            <a:r>
              <a:rPr lang="en-US" dirty="0" smtClean="0"/>
              <a:t>Data from these stations </a:t>
            </a:r>
            <a:r>
              <a:rPr lang="en-US" b="1" dirty="0" smtClean="0"/>
              <a:t>do not show a systematic increase </a:t>
            </a:r>
            <a:r>
              <a:rPr lang="en-US" dirty="0" smtClean="0"/>
              <a:t>in sediment yield as a result of land-use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3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11 4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400633"/>
            <a:ext cx="5537200" cy="497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49: Long-term erosion</a:t>
            </a:r>
            <a:endParaRPr lang="en-US" dirty="0"/>
          </a:p>
        </p:txBody>
      </p:sp>
      <p:pic>
        <p:nvPicPr>
          <p:cNvPr id="4" name="Picture 3" descr="Figure11 key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438" b="14805"/>
          <a:stretch/>
        </p:blipFill>
        <p:spPr>
          <a:xfrm>
            <a:off x="6337300" y="1400633"/>
            <a:ext cx="965200" cy="1936750"/>
          </a:xfrm>
          <a:prstGeom prst="rect">
            <a:avLst/>
          </a:prstGeom>
        </p:spPr>
      </p:pic>
      <p:pic>
        <p:nvPicPr>
          <p:cNvPr id="7" name="Picture 6" descr="Figure11 key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4" r="69587" b="14805"/>
          <a:stretch/>
        </p:blipFill>
        <p:spPr>
          <a:xfrm>
            <a:off x="6184900" y="3939271"/>
            <a:ext cx="1079500" cy="1936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2500" y="1639662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 smtClean="0"/>
              <a:t>i</a:t>
            </a:r>
            <a:r>
              <a:rPr lang="en-US" dirty="0" smtClean="0"/>
              <a:t> derived erosion rate (mm/</a:t>
            </a:r>
            <a:r>
              <a:rPr lang="en-US" dirty="0" err="1" smtClean="0"/>
              <a:t>kyr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7518400" y="4178300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/>
              <a:t>m</a:t>
            </a:r>
            <a:r>
              <a:rPr lang="en-US" dirty="0" smtClean="0"/>
              <a:t> derived erosion index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2576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Controls of erosion in basin 49</a:t>
            </a:r>
            <a:endParaRPr lang="en-US" dirty="0"/>
          </a:p>
        </p:txBody>
      </p:sp>
      <p:pic>
        <p:nvPicPr>
          <p:cNvPr id="5" name="Picture 4" descr="Figure12_2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7" t="5020" r="9470" b="1465"/>
          <a:stretch/>
        </p:blipFill>
        <p:spPr>
          <a:xfrm>
            <a:off x="192830" y="977900"/>
            <a:ext cx="875834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9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11: Physical properties</a:t>
            </a:r>
            <a:endParaRPr lang="en-US" dirty="0"/>
          </a:p>
        </p:txBody>
      </p:sp>
      <p:pic>
        <p:nvPicPr>
          <p:cNvPr id="4" name="Picture 3" descr="Physical Properties of basins_ke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99" y="4368800"/>
            <a:ext cx="8973479" cy="1130300"/>
          </a:xfrm>
          <a:prstGeom prst="rect">
            <a:avLst/>
          </a:prstGeom>
        </p:spPr>
      </p:pic>
      <p:pic>
        <p:nvPicPr>
          <p:cNvPr id="3" name="Picture 2" descr="Physical Properties of basin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43" y="2387599"/>
            <a:ext cx="8973480" cy="198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2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11: Isotopic Results</a:t>
            </a:r>
            <a:endParaRPr lang="en-US" dirty="0"/>
          </a:p>
        </p:txBody>
      </p:sp>
      <p:pic>
        <p:nvPicPr>
          <p:cNvPr id="6" name="Picture 5" descr="NormalizedConc_2 key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9" y="4089400"/>
            <a:ext cx="7149835" cy="2324100"/>
          </a:xfrm>
          <a:prstGeom prst="rect">
            <a:avLst/>
          </a:prstGeom>
        </p:spPr>
      </p:pic>
      <p:pic>
        <p:nvPicPr>
          <p:cNvPr id="4" name="Picture 3" descr="NormalizedConc_2 1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544" y="1839470"/>
            <a:ext cx="7285181" cy="22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1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Basin 11: Long-term erosion</a:t>
            </a:r>
            <a:endParaRPr lang="en-US" dirty="0"/>
          </a:p>
        </p:txBody>
      </p:sp>
      <p:pic>
        <p:nvPicPr>
          <p:cNvPr id="4" name="Picture 3" descr="Figure11 key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400" y="4434571"/>
            <a:ext cx="965200" cy="1936750"/>
          </a:xfrm>
          <a:prstGeom prst="rect">
            <a:avLst/>
          </a:prstGeom>
        </p:spPr>
      </p:pic>
      <p:pic>
        <p:nvPicPr>
          <p:cNvPr id="7" name="Picture 6" descr="Figure11 key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434571"/>
            <a:ext cx="1079500" cy="1936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8600" y="4673600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 smtClean="0"/>
              <a:t>i</a:t>
            </a:r>
            <a:r>
              <a:rPr lang="en-US" dirty="0" smtClean="0"/>
              <a:t> derived erosion rate (mm/</a:t>
            </a:r>
            <a:r>
              <a:rPr lang="en-US" dirty="0" err="1" smtClean="0"/>
              <a:t>kyr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905500" y="4673600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/>
              <a:t>m</a:t>
            </a:r>
            <a:r>
              <a:rPr lang="en-US" dirty="0" smtClean="0"/>
              <a:t> derived erosion index</a:t>
            </a:r>
            <a:endParaRPr lang="en-US" baseline="30000" dirty="0"/>
          </a:p>
        </p:txBody>
      </p:sp>
      <p:pic>
        <p:nvPicPr>
          <p:cNvPr id="3" name="Picture 2" descr="Figure11 1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389" y="1491398"/>
            <a:ext cx="6348845" cy="294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3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 of erosion in basin 11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497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No </a:t>
            </a:r>
            <a:r>
              <a:rPr lang="en-US" baseline="30000" dirty="0" smtClean="0"/>
              <a:t>137</a:t>
            </a:r>
            <a:r>
              <a:rPr lang="en-US" dirty="0" smtClean="0"/>
              <a:t>Cs</a:t>
            </a:r>
          </a:p>
          <a:p>
            <a:endParaRPr lang="en-US" dirty="0" smtClean="0"/>
          </a:p>
          <a:p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</a:t>
            </a:r>
            <a:r>
              <a:rPr lang="en-US" dirty="0" smtClean="0"/>
              <a:t>, except at outlet where channel has been altered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Contemporary sediment yield 50% lower than long-term average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NormalizedConc_2 copy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59" t="62450"/>
          <a:stretch/>
        </p:blipFill>
        <p:spPr>
          <a:xfrm>
            <a:off x="4406900" y="1524000"/>
            <a:ext cx="473851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"/>
            <a:ext cx="8229600" cy="10896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Sediment transport path: working hypothesis</a:t>
            </a:r>
            <a:endParaRPr lang="en-US" sz="3200" dirty="0"/>
          </a:p>
        </p:txBody>
      </p:sp>
      <p:pic>
        <p:nvPicPr>
          <p:cNvPr id="7" name="Picture 6" descr="B11Panorama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7849"/>
            <a:ext cx="9232900" cy="4230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06553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Explain erosion using a conceptual model that follows sediment grains from source to export from the basin.</a:t>
            </a:r>
          </a:p>
        </p:txBody>
      </p:sp>
    </p:spTree>
    <p:extLst>
      <p:ext uri="{BB962C8B-B14F-4D97-AF65-F5344CB8AC3E}">
        <p14:creationId xmlns:p14="http://schemas.microsoft.com/office/powerpoint/2010/main" val="145984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11Panorama cop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7849"/>
            <a:ext cx="9232900" cy="4230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916186"/>
            <a:ext cx="822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Begins on </a:t>
            </a:r>
            <a:r>
              <a:rPr lang="en-US" dirty="0" err="1" smtClean="0"/>
              <a:t>hillslope</a:t>
            </a:r>
            <a:r>
              <a:rPr lang="en-US" dirty="0" smtClean="0"/>
              <a:t> with low </a:t>
            </a:r>
            <a:r>
              <a:rPr lang="en-US" baseline="30000" dirty="0" smtClean="0"/>
              <a:t>137</a:t>
            </a:r>
            <a:r>
              <a:rPr lang="en-US" dirty="0" smtClean="0"/>
              <a:t>Cs and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</a:t>
            </a:r>
            <a:r>
              <a:rPr lang="en-US" dirty="0" smtClean="0"/>
              <a:t> concentration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Enters agricultural terrace through irrigation diversion or direct transport</a:t>
            </a:r>
          </a:p>
          <a:p>
            <a:pPr marL="342900" indent="-342900">
              <a:buAutoNum type="arabicPeriod"/>
            </a:pPr>
            <a:r>
              <a:rPr lang="en-US" dirty="0" smtClean="0"/>
              <a:t>Sits near surface as it works through terrace network, from tread to riser to next terrace, accumulating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</a:t>
            </a:r>
            <a:r>
              <a:rPr lang="en-US" dirty="0" smtClean="0"/>
              <a:t> the entire time</a:t>
            </a:r>
          </a:p>
          <a:p>
            <a:pPr marL="342900" indent="-342900">
              <a:buAutoNum type="arabicPeriod"/>
            </a:pPr>
            <a:r>
              <a:rPr lang="en-US" dirty="0" smtClean="0"/>
              <a:t>Finally enters main river channel and is exported from basin with higher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</a:t>
            </a:r>
            <a:r>
              <a:rPr lang="en-US" dirty="0" smtClean="0"/>
              <a:t> concentration than it began with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flipH="1">
            <a:off x="6680200" y="2819400"/>
            <a:ext cx="5207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36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6940550" y="3465731"/>
            <a:ext cx="260350" cy="636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flipH="1">
            <a:off x="7048500" y="3949700"/>
            <a:ext cx="5207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02400" y="4596032"/>
            <a:ext cx="774700" cy="4458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829300" y="5041900"/>
            <a:ext cx="6731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flipH="1">
            <a:off x="6159500" y="4596031"/>
            <a:ext cx="5207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36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5410200" y="5562600"/>
            <a:ext cx="5207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36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194300" y="6208932"/>
            <a:ext cx="533400" cy="560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115570"/>
            <a:ext cx="8229600" cy="108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Sediment transport path: working hypothesis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927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11Panorama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7849"/>
            <a:ext cx="9232900" cy="42301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6680200" y="2819400"/>
            <a:ext cx="5207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36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6940550" y="3465731"/>
            <a:ext cx="260350" cy="636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flipH="1">
            <a:off x="7048500" y="3949700"/>
            <a:ext cx="5207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02400" y="4596032"/>
            <a:ext cx="774700" cy="4458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829300" y="5041900"/>
            <a:ext cx="6731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flipH="1">
            <a:off x="6159500" y="4596031"/>
            <a:ext cx="5207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36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5410200" y="5562600"/>
            <a:ext cx="5207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36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194300" y="6208932"/>
            <a:ext cx="533400" cy="560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457200" y="115570"/>
            <a:ext cx="8229600" cy="108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Sediment transport path: working hypothesis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0414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Accounts for: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Absence of </a:t>
            </a:r>
            <a:r>
              <a:rPr lang="en-US" baseline="30000" dirty="0" smtClean="0"/>
              <a:t>137</a:t>
            </a:r>
            <a:r>
              <a:rPr lang="en-US" dirty="0" smtClean="0"/>
              <a:t>Cs in sediment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H</a:t>
            </a:r>
            <a:r>
              <a:rPr lang="en-US" dirty="0" smtClean="0"/>
              <a:t>igh activity of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Low contemporary sediment yield </a:t>
            </a:r>
          </a:p>
        </p:txBody>
      </p:sp>
    </p:spTree>
    <p:extLst>
      <p:ext uri="{BB962C8B-B14F-4D97-AF65-F5344CB8AC3E}">
        <p14:creationId xmlns:p14="http://schemas.microsoft.com/office/powerpoint/2010/main" val="198019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Basin 35: In transient landscape, </a:t>
            </a:r>
            <a:r>
              <a:rPr lang="en-US" dirty="0" err="1" smtClean="0"/>
              <a:t>knickpoint</a:t>
            </a:r>
            <a:r>
              <a:rPr lang="en-US" dirty="0" smtClean="0"/>
              <a:t> migration in response to base-level fall controls erosion</a:t>
            </a:r>
          </a:p>
          <a:p>
            <a:endParaRPr lang="en-US" dirty="0"/>
          </a:p>
          <a:p>
            <a:r>
              <a:rPr lang="en-US" dirty="0" smtClean="0"/>
              <a:t>Basin 49: In landscape that is adjusted to base-level, morphology controls long-term erosion while agriculture dominates contemporary erosion</a:t>
            </a:r>
          </a:p>
          <a:p>
            <a:endParaRPr lang="en-US" dirty="0"/>
          </a:p>
          <a:p>
            <a:r>
              <a:rPr lang="en-US" dirty="0" smtClean="0"/>
              <a:t>Basin 11: Diversion of water and sediment to terraces complicates interpretations of erosion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886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2" r="-1898" b="-4451"/>
          <a:stretch/>
        </p:blipFill>
        <p:spPr>
          <a:xfrm>
            <a:off x="738909" y="2586182"/>
            <a:ext cx="7482328" cy="4149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71972"/>
          </a:xfrm>
        </p:spPr>
        <p:txBody>
          <a:bodyPr>
            <a:normAutofit/>
          </a:bodyPr>
          <a:lstStyle/>
          <a:p>
            <a:r>
              <a:rPr lang="en-US" b="1" dirty="0" smtClean="0"/>
              <a:t>Have humans increased erosion over the long-term average through land-use change?</a:t>
            </a:r>
          </a:p>
        </p:txBody>
      </p:sp>
    </p:spTree>
    <p:extLst>
      <p:ext uri="{BB962C8B-B14F-4D97-AF65-F5344CB8AC3E}">
        <p14:creationId xmlns:p14="http://schemas.microsoft.com/office/powerpoint/2010/main" val="291235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Conclusions: </a:t>
            </a:r>
            <a:r>
              <a:rPr lang="en-US" dirty="0" smtClean="0"/>
              <a:t>What do we learn about the effects Chinese land-use policy?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28871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Absence of </a:t>
            </a:r>
            <a:r>
              <a:rPr lang="en-US" baseline="30000" dirty="0" smtClean="0"/>
              <a:t>137</a:t>
            </a:r>
            <a:r>
              <a:rPr lang="en-US" dirty="0" smtClean="0"/>
              <a:t>Cs in all but three samples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Presence of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</a:t>
            </a:r>
            <a:r>
              <a:rPr lang="en-US" dirty="0" smtClean="0"/>
              <a:t> in most samples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28871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Rapid erosion for some period of time in past 60 years</a:t>
            </a:r>
          </a:p>
          <a:p>
            <a:endParaRPr lang="en-US" dirty="0"/>
          </a:p>
          <a:p>
            <a:r>
              <a:rPr lang="en-US" dirty="0" smtClean="0"/>
              <a:t>Erosion is slow enough now to allow accumulation of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849091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Change in pace of erosion coincides with extensive deforestation in 1950’s – 1980’s and top-down forest conservation policy from the 90’s to present</a:t>
            </a:r>
            <a:endParaRPr lang="en-US" sz="2800" dirty="0"/>
          </a:p>
        </p:txBody>
      </p:sp>
      <p:sp>
        <p:nvSpPr>
          <p:cNvPr id="7" name="Right Arrow 6"/>
          <p:cNvSpPr/>
          <p:nvPr/>
        </p:nvSpPr>
        <p:spPr>
          <a:xfrm>
            <a:off x="4191000" y="2078187"/>
            <a:ext cx="542636" cy="219364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191000" y="3558314"/>
            <a:ext cx="542636" cy="219364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1633390"/>
            <a:ext cx="8229600" cy="306028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49_rev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163" y="1673352"/>
            <a:ext cx="4330655" cy="2887103"/>
          </a:xfrm>
          <a:prstGeom prst="rect">
            <a:avLst/>
          </a:prstGeom>
        </p:spPr>
      </p:pic>
      <p:pic>
        <p:nvPicPr>
          <p:cNvPr id="11" name="Picture 10" descr="_MG_869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8" y="1673352"/>
            <a:ext cx="4270710" cy="284714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270710" y="2770909"/>
            <a:ext cx="623453" cy="62345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2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Conclusions: </a:t>
            </a:r>
            <a:r>
              <a:rPr lang="en-US" dirty="0" smtClean="0"/>
              <a:t>Does this method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Measuring four isotopes on the same samples means better temporal resolution of erosion</a:t>
            </a:r>
          </a:p>
          <a:p>
            <a:pPr lvl="1"/>
            <a:r>
              <a:rPr lang="en-US" dirty="0" smtClean="0"/>
              <a:t>Can address drivers of contemporary and long-term erosion in one study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Not all of the isotopes provide useful information in all settings</a:t>
            </a:r>
          </a:p>
          <a:p>
            <a:endParaRPr lang="en-US" dirty="0"/>
          </a:p>
          <a:p>
            <a:r>
              <a:rPr lang="en-US" dirty="0" smtClean="0"/>
              <a:t>Here, </a:t>
            </a:r>
            <a:r>
              <a:rPr lang="en-US" i="1" dirty="0" smtClean="0"/>
              <a:t>in situ</a:t>
            </a:r>
            <a:r>
              <a:rPr lang="en-US" dirty="0" smtClean="0"/>
              <a:t> </a:t>
            </a:r>
            <a:r>
              <a:rPr lang="en-US" baseline="30000" dirty="0" smtClean="0"/>
              <a:t>10</a:t>
            </a:r>
            <a:r>
              <a:rPr lang="en-US" dirty="0" smtClean="0"/>
              <a:t>Be and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r>
              <a:rPr lang="en-US" baseline="-25000" dirty="0" smtClean="0"/>
              <a:t>ex</a:t>
            </a:r>
            <a:r>
              <a:rPr lang="en-US" dirty="0" smtClean="0"/>
              <a:t> are most useful, followed by </a:t>
            </a:r>
            <a:r>
              <a:rPr lang="en-US" baseline="30000" dirty="0" smtClean="0"/>
              <a:t>137</a:t>
            </a:r>
            <a:r>
              <a:rPr lang="en-US" dirty="0" smtClean="0"/>
              <a:t>Cs</a:t>
            </a:r>
          </a:p>
          <a:p>
            <a:pPr lvl="1"/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baseline="-25000" dirty="0" smtClean="0"/>
              <a:t>m</a:t>
            </a:r>
            <a:r>
              <a:rPr lang="en-US" dirty="0" smtClean="0"/>
              <a:t> is difficult to interpret and does not greatly improve our understanding of erosion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67242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88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00" y="11542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Special thanks to: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Paul </a:t>
            </a:r>
            <a:r>
              <a:rPr lang="en-US" sz="2000" dirty="0" err="1" smtClean="0">
                <a:solidFill>
                  <a:schemeClr val="bg1"/>
                </a:solidFill>
              </a:rPr>
              <a:t>Bierman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Amanda Schmidt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Donna Rizzo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Andrea </a:t>
            </a:r>
            <a:r>
              <a:rPr lang="en-US" sz="2000" dirty="0" err="1" smtClean="0">
                <a:solidFill>
                  <a:schemeClr val="bg1"/>
                </a:solidFill>
              </a:rPr>
              <a:t>Lini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Veronica Sosa-Gonzalez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Dylan Rood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UVM Geology Department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National Science Foundation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And many more…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0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MG_8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228" y="-103909"/>
            <a:ext cx="10442864" cy="69619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1109" y="81049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6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97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533400" y="43434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30000"/>
              <a:t>16</a:t>
            </a:r>
            <a:r>
              <a:rPr lang="en-US"/>
              <a:t>O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4038600" y="914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/>
              <a:t>n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1109663" y="1309688"/>
            <a:ext cx="2624137" cy="4354512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533400" y="3886200"/>
            <a:ext cx="3200400" cy="2360613"/>
          </a:xfrm>
          <a:prstGeom prst="cube">
            <a:avLst>
              <a:gd name="adj" fmla="val 25000"/>
            </a:avLst>
          </a:prstGeom>
          <a:solidFill>
            <a:srgbClr val="E57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2890838" y="4391025"/>
            <a:ext cx="388937" cy="1871663"/>
          </a:xfrm>
          <a:prstGeom prst="cube">
            <a:avLst>
              <a:gd name="adj" fmla="val 25000"/>
            </a:avLst>
          </a:prstGeom>
          <a:solidFill>
            <a:srgbClr val="8080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37" name="Freeform 89"/>
          <p:cNvSpPr>
            <a:spLocks noChangeAspect="1"/>
          </p:cNvSpPr>
          <p:nvPr/>
        </p:nvSpPr>
        <p:spPr bwMode="auto">
          <a:xfrm>
            <a:off x="1768475" y="4495800"/>
            <a:ext cx="1143000" cy="898525"/>
          </a:xfrm>
          <a:custGeom>
            <a:avLst/>
            <a:gdLst>
              <a:gd name="T0" fmla="*/ 2234 w 2271"/>
              <a:gd name="T1" fmla="*/ 4 h 1786"/>
              <a:gd name="T2" fmla="*/ 2127 w 2271"/>
              <a:gd name="T3" fmla="*/ 17 h 1786"/>
              <a:gd name="T4" fmla="*/ 2058 w 2271"/>
              <a:gd name="T5" fmla="*/ 26 h 1786"/>
              <a:gd name="T6" fmla="*/ 2008 w 2271"/>
              <a:gd name="T7" fmla="*/ 33 h 1786"/>
              <a:gd name="T8" fmla="*/ 1928 w 2271"/>
              <a:gd name="T9" fmla="*/ 44 h 1786"/>
              <a:gd name="T10" fmla="*/ 1866 w 2271"/>
              <a:gd name="T11" fmla="*/ 53 h 1786"/>
              <a:gd name="T12" fmla="*/ 1791 w 2271"/>
              <a:gd name="T13" fmla="*/ 64 h 1786"/>
              <a:gd name="T14" fmla="*/ 1719 w 2271"/>
              <a:gd name="T15" fmla="*/ 75 h 1786"/>
              <a:gd name="T16" fmla="*/ 1677 w 2271"/>
              <a:gd name="T17" fmla="*/ 82 h 1786"/>
              <a:gd name="T18" fmla="*/ 1609 w 2271"/>
              <a:gd name="T19" fmla="*/ 93 h 1786"/>
              <a:gd name="T20" fmla="*/ 1532 w 2271"/>
              <a:gd name="T21" fmla="*/ 107 h 1786"/>
              <a:gd name="T22" fmla="*/ 1495 w 2271"/>
              <a:gd name="T23" fmla="*/ 114 h 1786"/>
              <a:gd name="T24" fmla="*/ 1459 w 2271"/>
              <a:gd name="T25" fmla="*/ 120 h 1786"/>
              <a:gd name="T26" fmla="*/ 1408 w 2271"/>
              <a:gd name="T27" fmla="*/ 130 h 1786"/>
              <a:gd name="T28" fmla="*/ 1392 w 2271"/>
              <a:gd name="T29" fmla="*/ 133 h 1786"/>
              <a:gd name="T30" fmla="*/ 1379 w 2271"/>
              <a:gd name="T31" fmla="*/ 136 h 1786"/>
              <a:gd name="T32" fmla="*/ 1360 w 2271"/>
              <a:gd name="T33" fmla="*/ 139 h 1786"/>
              <a:gd name="T34" fmla="*/ 1323 w 2271"/>
              <a:gd name="T35" fmla="*/ 147 h 1786"/>
              <a:gd name="T36" fmla="*/ 1286 w 2271"/>
              <a:gd name="T37" fmla="*/ 155 h 1786"/>
              <a:gd name="T38" fmla="*/ 1228 w 2271"/>
              <a:gd name="T39" fmla="*/ 167 h 1786"/>
              <a:gd name="T40" fmla="*/ 1155 w 2271"/>
              <a:gd name="T41" fmla="*/ 184 h 1786"/>
              <a:gd name="T42" fmla="*/ 1085 w 2271"/>
              <a:gd name="T43" fmla="*/ 201 h 1786"/>
              <a:gd name="T44" fmla="*/ 1021 w 2271"/>
              <a:gd name="T45" fmla="*/ 217 h 1786"/>
              <a:gd name="T46" fmla="*/ 960 w 2271"/>
              <a:gd name="T47" fmla="*/ 234 h 1786"/>
              <a:gd name="T48" fmla="*/ 902 w 2271"/>
              <a:gd name="T49" fmla="*/ 251 h 1786"/>
              <a:gd name="T50" fmla="*/ 849 w 2271"/>
              <a:gd name="T51" fmla="*/ 267 h 1786"/>
              <a:gd name="T52" fmla="*/ 781 w 2271"/>
              <a:gd name="T53" fmla="*/ 290 h 1786"/>
              <a:gd name="T54" fmla="*/ 720 w 2271"/>
              <a:gd name="T55" fmla="*/ 312 h 1786"/>
              <a:gd name="T56" fmla="*/ 636 w 2271"/>
              <a:gd name="T57" fmla="*/ 346 h 1786"/>
              <a:gd name="T58" fmla="*/ 562 w 2271"/>
              <a:gd name="T59" fmla="*/ 379 h 1786"/>
              <a:gd name="T60" fmla="*/ 497 w 2271"/>
              <a:gd name="T61" fmla="*/ 412 h 1786"/>
              <a:gd name="T62" fmla="*/ 439 w 2271"/>
              <a:gd name="T63" fmla="*/ 446 h 1786"/>
              <a:gd name="T64" fmla="*/ 388 w 2271"/>
              <a:gd name="T65" fmla="*/ 479 h 1786"/>
              <a:gd name="T66" fmla="*/ 343 w 2271"/>
              <a:gd name="T67" fmla="*/ 513 h 1786"/>
              <a:gd name="T68" fmla="*/ 303 w 2271"/>
              <a:gd name="T69" fmla="*/ 547 h 1786"/>
              <a:gd name="T70" fmla="*/ 267 w 2271"/>
              <a:gd name="T71" fmla="*/ 580 h 1786"/>
              <a:gd name="T72" fmla="*/ 236 w 2271"/>
              <a:gd name="T73" fmla="*/ 613 h 1786"/>
              <a:gd name="T74" fmla="*/ 208 w 2271"/>
              <a:gd name="T75" fmla="*/ 647 h 1786"/>
              <a:gd name="T76" fmla="*/ 176 w 2271"/>
              <a:gd name="T77" fmla="*/ 692 h 1786"/>
              <a:gd name="T78" fmla="*/ 156 w 2271"/>
              <a:gd name="T79" fmla="*/ 725 h 1786"/>
              <a:gd name="T80" fmla="*/ 137 w 2271"/>
              <a:gd name="T81" fmla="*/ 758 h 1786"/>
              <a:gd name="T82" fmla="*/ 120 w 2271"/>
              <a:gd name="T83" fmla="*/ 793 h 1786"/>
              <a:gd name="T84" fmla="*/ 107 w 2271"/>
              <a:gd name="T85" fmla="*/ 826 h 1786"/>
              <a:gd name="T86" fmla="*/ 90 w 2271"/>
              <a:gd name="T87" fmla="*/ 870 h 1786"/>
              <a:gd name="T88" fmla="*/ 75 w 2271"/>
              <a:gd name="T89" fmla="*/ 915 h 1786"/>
              <a:gd name="T90" fmla="*/ 63 w 2271"/>
              <a:gd name="T91" fmla="*/ 959 h 1786"/>
              <a:gd name="T92" fmla="*/ 55 w 2271"/>
              <a:gd name="T93" fmla="*/ 993 h 1786"/>
              <a:gd name="T94" fmla="*/ 45 w 2271"/>
              <a:gd name="T95" fmla="*/ 1049 h 1786"/>
              <a:gd name="T96" fmla="*/ 34 w 2271"/>
              <a:gd name="T97" fmla="*/ 1116 h 1786"/>
              <a:gd name="T98" fmla="*/ 26 w 2271"/>
              <a:gd name="T99" fmla="*/ 1183 h 1786"/>
              <a:gd name="T100" fmla="*/ 21 w 2271"/>
              <a:gd name="T101" fmla="*/ 1228 h 1786"/>
              <a:gd name="T102" fmla="*/ 16 w 2271"/>
              <a:gd name="T103" fmla="*/ 1295 h 1786"/>
              <a:gd name="T104" fmla="*/ 11 w 2271"/>
              <a:gd name="T105" fmla="*/ 1361 h 1786"/>
              <a:gd name="T106" fmla="*/ 8 w 2271"/>
              <a:gd name="T107" fmla="*/ 1417 h 1786"/>
              <a:gd name="T108" fmla="*/ 7 w 2271"/>
              <a:gd name="T109" fmla="*/ 1451 h 1786"/>
              <a:gd name="T110" fmla="*/ 5 w 2271"/>
              <a:gd name="T111" fmla="*/ 1518 h 1786"/>
              <a:gd name="T112" fmla="*/ 3 w 2271"/>
              <a:gd name="T113" fmla="*/ 1585 h 1786"/>
              <a:gd name="T114" fmla="*/ 1 w 2271"/>
              <a:gd name="T115" fmla="*/ 1651 h 1786"/>
              <a:gd name="T116" fmla="*/ 1 w 2271"/>
              <a:gd name="T117" fmla="*/ 1696 h 1786"/>
              <a:gd name="T118" fmla="*/ 0 w 2271"/>
              <a:gd name="T119" fmla="*/ 1752 h 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71" h="1786">
                <a:moveTo>
                  <a:pt x="2271" y="0"/>
                </a:moveTo>
                <a:lnTo>
                  <a:pt x="2252" y="2"/>
                </a:lnTo>
                <a:lnTo>
                  <a:pt x="2234" y="4"/>
                </a:lnTo>
                <a:lnTo>
                  <a:pt x="2198" y="9"/>
                </a:lnTo>
                <a:lnTo>
                  <a:pt x="2162" y="13"/>
                </a:lnTo>
                <a:lnTo>
                  <a:pt x="2127" y="17"/>
                </a:lnTo>
                <a:lnTo>
                  <a:pt x="2092" y="22"/>
                </a:lnTo>
                <a:lnTo>
                  <a:pt x="2075" y="24"/>
                </a:lnTo>
                <a:lnTo>
                  <a:pt x="2058" y="26"/>
                </a:lnTo>
                <a:lnTo>
                  <a:pt x="2041" y="28"/>
                </a:lnTo>
                <a:lnTo>
                  <a:pt x="2025" y="31"/>
                </a:lnTo>
                <a:lnTo>
                  <a:pt x="2008" y="33"/>
                </a:lnTo>
                <a:lnTo>
                  <a:pt x="1992" y="35"/>
                </a:lnTo>
                <a:lnTo>
                  <a:pt x="1960" y="40"/>
                </a:lnTo>
                <a:lnTo>
                  <a:pt x="1928" y="44"/>
                </a:lnTo>
                <a:lnTo>
                  <a:pt x="1912" y="46"/>
                </a:lnTo>
                <a:lnTo>
                  <a:pt x="1896" y="49"/>
                </a:lnTo>
                <a:lnTo>
                  <a:pt x="1866" y="53"/>
                </a:lnTo>
                <a:lnTo>
                  <a:pt x="1835" y="58"/>
                </a:lnTo>
                <a:lnTo>
                  <a:pt x="1806" y="62"/>
                </a:lnTo>
                <a:lnTo>
                  <a:pt x="1791" y="64"/>
                </a:lnTo>
                <a:lnTo>
                  <a:pt x="1776" y="66"/>
                </a:lnTo>
                <a:lnTo>
                  <a:pt x="1747" y="71"/>
                </a:lnTo>
                <a:lnTo>
                  <a:pt x="1719" y="75"/>
                </a:lnTo>
                <a:lnTo>
                  <a:pt x="1705" y="77"/>
                </a:lnTo>
                <a:lnTo>
                  <a:pt x="1691" y="80"/>
                </a:lnTo>
                <a:lnTo>
                  <a:pt x="1677" y="82"/>
                </a:lnTo>
                <a:lnTo>
                  <a:pt x="1663" y="84"/>
                </a:lnTo>
                <a:lnTo>
                  <a:pt x="1636" y="89"/>
                </a:lnTo>
                <a:lnTo>
                  <a:pt x="1609" y="93"/>
                </a:lnTo>
                <a:lnTo>
                  <a:pt x="1583" y="98"/>
                </a:lnTo>
                <a:lnTo>
                  <a:pt x="1557" y="102"/>
                </a:lnTo>
                <a:lnTo>
                  <a:pt x="1532" y="107"/>
                </a:lnTo>
                <a:lnTo>
                  <a:pt x="1520" y="109"/>
                </a:lnTo>
                <a:lnTo>
                  <a:pt x="1507" y="112"/>
                </a:lnTo>
                <a:lnTo>
                  <a:pt x="1495" y="114"/>
                </a:lnTo>
                <a:lnTo>
                  <a:pt x="1483" y="116"/>
                </a:lnTo>
                <a:lnTo>
                  <a:pt x="1471" y="118"/>
                </a:lnTo>
                <a:lnTo>
                  <a:pt x="1459" y="120"/>
                </a:lnTo>
                <a:lnTo>
                  <a:pt x="1435" y="125"/>
                </a:lnTo>
                <a:lnTo>
                  <a:pt x="1412" y="129"/>
                </a:lnTo>
                <a:lnTo>
                  <a:pt x="1408" y="130"/>
                </a:lnTo>
                <a:lnTo>
                  <a:pt x="1403" y="131"/>
                </a:lnTo>
                <a:lnTo>
                  <a:pt x="1396" y="132"/>
                </a:lnTo>
                <a:lnTo>
                  <a:pt x="1392" y="133"/>
                </a:lnTo>
                <a:lnTo>
                  <a:pt x="1389" y="134"/>
                </a:lnTo>
                <a:lnTo>
                  <a:pt x="1384" y="135"/>
                </a:lnTo>
                <a:lnTo>
                  <a:pt x="1379" y="136"/>
                </a:lnTo>
                <a:lnTo>
                  <a:pt x="1373" y="137"/>
                </a:lnTo>
                <a:lnTo>
                  <a:pt x="1367" y="138"/>
                </a:lnTo>
                <a:lnTo>
                  <a:pt x="1360" y="139"/>
                </a:lnTo>
                <a:lnTo>
                  <a:pt x="1353" y="141"/>
                </a:lnTo>
                <a:lnTo>
                  <a:pt x="1338" y="144"/>
                </a:lnTo>
                <a:lnTo>
                  <a:pt x="1323" y="147"/>
                </a:lnTo>
                <a:lnTo>
                  <a:pt x="1308" y="150"/>
                </a:lnTo>
                <a:lnTo>
                  <a:pt x="1293" y="153"/>
                </a:lnTo>
                <a:lnTo>
                  <a:pt x="1286" y="155"/>
                </a:lnTo>
                <a:lnTo>
                  <a:pt x="1279" y="156"/>
                </a:lnTo>
                <a:lnTo>
                  <a:pt x="1253" y="162"/>
                </a:lnTo>
                <a:lnTo>
                  <a:pt x="1228" y="167"/>
                </a:lnTo>
                <a:lnTo>
                  <a:pt x="1203" y="173"/>
                </a:lnTo>
                <a:lnTo>
                  <a:pt x="1178" y="178"/>
                </a:lnTo>
                <a:lnTo>
                  <a:pt x="1155" y="184"/>
                </a:lnTo>
                <a:lnTo>
                  <a:pt x="1131" y="189"/>
                </a:lnTo>
                <a:lnTo>
                  <a:pt x="1108" y="195"/>
                </a:lnTo>
                <a:lnTo>
                  <a:pt x="1085" y="201"/>
                </a:lnTo>
                <a:lnTo>
                  <a:pt x="1064" y="206"/>
                </a:lnTo>
                <a:lnTo>
                  <a:pt x="1042" y="212"/>
                </a:lnTo>
                <a:lnTo>
                  <a:pt x="1021" y="217"/>
                </a:lnTo>
                <a:lnTo>
                  <a:pt x="1000" y="223"/>
                </a:lnTo>
                <a:lnTo>
                  <a:pt x="980" y="228"/>
                </a:lnTo>
                <a:lnTo>
                  <a:pt x="960" y="234"/>
                </a:lnTo>
                <a:lnTo>
                  <a:pt x="940" y="240"/>
                </a:lnTo>
                <a:lnTo>
                  <a:pt x="921" y="245"/>
                </a:lnTo>
                <a:lnTo>
                  <a:pt x="902" y="251"/>
                </a:lnTo>
                <a:lnTo>
                  <a:pt x="884" y="256"/>
                </a:lnTo>
                <a:lnTo>
                  <a:pt x="866" y="262"/>
                </a:lnTo>
                <a:lnTo>
                  <a:pt x="849" y="267"/>
                </a:lnTo>
                <a:lnTo>
                  <a:pt x="814" y="278"/>
                </a:lnTo>
                <a:lnTo>
                  <a:pt x="798" y="284"/>
                </a:lnTo>
                <a:lnTo>
                  <a:pt x="781" y="290"/>
                </a:lnTo>
                <a:lnTo>
                  <a:pt x="765" y="295"/>
                </a:lnTo>
                <a:lnTo>
                  <a:pt x="750" y="301"/>
                </a:lnTo>
                <a:lnTo>
                  <a:pt x="720" y="312"/>
                </a:lnTo>
                <a:lnTo>
                  <a:pt x="691" y="323"/>
                </a:lnTo>
                <a:lnTo>
                  <a:pt x="663" y="335"/>
                </a:lnTo>
                <a:lnTo>
                  <a:pt x="636" y="346"/>
                </a:lnTo>
                <a:lnTo>
                  <a:pt x="610" y="357"/>
                </a:lnTo>
                <a:lnTo>
                  <a:pt x="586" y="368"/>
                </a:lnTo>
                <a:lnTo>
                  <a:pt x="562" y="379"/>
                </a:lnTo>
                <a:lnTo>
                  <a:pt x="539" y="390"/>
                </a:lnTo>
                <a:lnTo>
                  <a:pt x="518" y="402"/>
                </a:lnTo>
                <a:lnTo>
                  <a:pt x="497" y="412"/>
                </a:lnTo>
                <a:lnTo>
                  <a:pt x="477" y="424"/>
                </a:lnTo>
                <a:lnTo>
                  <a:pt x="457" y="435"/>
                </a:lnTo>
                <a:lnTo>
                  <a:pt x="439" y="446"/>
                </a:lnTo>
                <a:lnTo>
                  <a:pt x="421" y="457"/>
                </a:lnTo>
                <a:lnTo>
                  <a:pt x="404" y="468"/>
                </a:lnTo>
                <a:lnTo>
                  <a:pt x="388" y="479"/>
                </a:lnTo>
                <a:lnTo>
                  <a:pt x="372" y="491"/>
                </a:lnTo>
                <a:lnTo>
                  <a:pt x="357" y="502"/>
                </a:lnTo>
                <a:lnTo>
                  <a:pt x="343" y="513"/>
                </a:lnTo>
                <a:lnTo>
                  <a:pt x="329" y="524"/>
                </a:lnTo>
                <a:lnTo>
                  <a:pt x="316" y="535"/>
                </a:lnTo>
                <a:lnTo>
                  <a:pt x="303" y="547"/>
                </a:lnTo>
                <a:lnTo>
                  <a:pt x="290" y="558"/>
                </a:lnTo>
                <a:lnTo>
                  <a:pt x="278" y="569"/>
                </a:lnTo>
                <a:lnTo>
                  <a:pt x="267" y="580"/>
                </a:lnTo>
                <a:lnTo>
                  <a:pt x="256" y="591"/>
                </a:lnTo>
                <a:lnTo>
                  <a:pt x="246" y="603"/>
                </a:lnTo>
                <a:lnTo>
                  <a:pt x="236" y="613"/>
                </a:lnTo>
                <a:lnTo>
                  <a:pt x="226" y="625"/>
                </a:lnTo>
                <a:lnTo>
                  <a:pt x="217" y="636"/>
                </a:lnTo>
                <a:lnTo>
                  <a:pt x="208" y="647"/>
                </a:lnTo>
                <a:lnTo>
                  <a:pt x="200" y="658"/>
                </a:lnTo>
                <a:lnTo>
                  <a:pt x="192" y="669"/>
                </a:lnTo>
                <a:lnTo>
                  <a:pt x="176" y="692"/>
                </a:lnTo>
                <a:lnTo>
                  <a:pt x="169" y="703"/>
                </a:lnTo>
                <a:lnTo>
                  <a:pt x="162" y="714"/>
                </a:lnTo>
                <a:lnTo>
                  <a:pt x="156" y="725"/>
                </a:lnTo>
                <a:lnTo>
                  <a:pt x="149" y="736"/>
                </a:lnTo>
                <a:lnTo>
                  <a:pt x="143" y="747"/>
                </a:lnTo>
                <a:lnTo>
                  <a:pt x="137" y="758"/>
                </a:lnTo>
                <a:lnTo>
                  <a:pt x="131" y="770"/>
                </a:lnTo>
                <a:lnTo>
                  <a:pt x="126" y="781"/>
                </a:lnTo>
                <a:lnTo>
                  <a:pt x="120" y="793"/>
                </a:lnTo>
                <a:lnTo>
                  <a:pt x="115" y="804"/>
                </a:lnTo>
                <a:lnTo>
                  <a:pt x="111" y="814"/>
                </a:lnTo>
                <a:lnTo>
                  <a:pt x="107" y="826"/>
                </a:lnTo>
                <a:lnTo>
                  <a:pt x="102" y="837"/>
                </a:lnTo>
                <a:lnTo>
                  <a:pt x="98" y="848"/>
                </a:lnTo>
                <a:lnTo>
                  <a:pt x="90" y="870"/>
                </a:lnTo>
                <a:lnTo>
                  <a:pt x="82" y="893"/>
                </a:lnTo>
                <a:lnTo>
                  <a:pt x="79" y="904"/>
                </a:lnTo>
                <a:lnTo>
                  <a:pt x="75" y="915"/>
                </a:lnTo>
                <a:lnTo>
                  <a:pt x="72" y="926"/>
                </a:lnTo>
                <a:lnTo>
                  <a:pt x="69" y="937"/>
                </a:lnTo>
                <a:lnTo>
                  <a:pt x="63" y="959"/>
                </a:lnTo>
                <a:lnTo>
                  <a:pt x="60" y="970"/>
                </a:lnTo>
                <a:lnTo>
                  <a:pt x="58" y="982"/>
                </a:lnTo>
                <a:lnTo>
                  <a:pt x="55" y="993"/>
                </a:lnTo>
                <a:lnTo>
                  <a:pt x="54" y="1004"/>
                </a:lnTo>
                <a:lnTo>
                  <a:pt x="49" y="1027"/>
                </a:lnTo>
                <a:lnTo>
                  <a:pt x="45" y="1049"/>
                </a:lnTo>
                <a:lnTo>
                  <a:pt x="41" y="1071"/>
                </a:lnTo>
                <a:lnTo>
                  <a:pt x="37" y="1094"/>
                </a:lnTo>
                <a:lnTo>
                  <a:pt x="34" y="1116"/>
                </a:lnTo>
                <a:lnTo>
                  <a:pt x="31" y="1138"/>
                </a:lnTo>
                <a:lnTo>
                  <a:pt x="28" y="1160"/>
                </a:lnTo>
                <a:lnTo>
                  <a:pt x="26" y="1183"/>
                </a:lnTo>
                <a:lnTo>
                  <a:pt x="23" y="1205"/>
                </a:lnTo>
                <a:lnTo>
                  <a:pt x="22" y="1216"/>
                </a:lnTo>
                <a:lnTo>
                  <a:pt x="21" y="1228"/>
                </a:lnTo>
                <a:lnTo>
                  <a:pt x="19" y="1250"/>
                </a:lnTo>
                <a:lnTo>
                  <a:pt x="17" y="1272"/>
                </a:lnTo>
                <a:lnTo>
                  <a:pt x="16" y="1295"/>
                </a:lnTo>
                <a:lnTo>
                  <a:pt x="14" y="1317"/>
                </a:lnTo>
                <a:lnTo>
                  <a:pt x="13" y="1339"/>
                </a:lnTo>
                <a:lnTo>
                  <a:pt x="11" y="1361"/>
                </a:lnTo>
                <a:lnTo>
                  <a:pt x="10" y="1384"/>
                </a:lnTo>
                <a:lnTo>
                  <a:pt x="9" y="1406"/>
                </a:lnTo>
                <a:lnTo>
                  <a:pt x="8" y="1417"/>
                </a:lnTo>
                <a:lnTo>
                  <a:pt x="8" y="1428"/>
                </a:lnTo>
                <a:lnTo>
                  <a:pt x="7" y="1440"/>
                </a:lnTo>
                <a:lnTo>
                  <a:pt x="7" y="1451"/>
                </a:lnTo>
                <a:lnTo>
                  <a:pt x="6" y="1473"/>
                </a:lnTo>
                <a:lnTo>
                  <a:pt x="5" y="1496"/>
                </a:lnTo>
                <a:lnTo>
                  <a:pt x="5" y="1518"/>
                </a:lnTo>
                <a:lnTo>
                  <a:pt x="4" y="1540"/>
                </a:lnTo>
                <a:lnTo>
                  <a:pt x="3" y="1562"/>
                </a:lnTo>
                <a:lnTo>
                  <a:pt x="3" y="1585"/>
                </a:lnTo>
                <a:lnTo>
                  <a:pt x="2" y="1607"/>
                </a:lnTo>
                <a:lnTo>
                  <a:pt x="2" y="1629"/>
                </a:lnTo>
                <a:lnTo>
                  <a:pt x="1" y="1651"/>
                </a:lnTo>
                <a:lnTo>
                  <a:pt x="1" y="1663"/>
                </a:lnTo>
                <a:lnTo>
                  <a:pt x="1" y="1674"/>
                </a:lnTo>
                <a:lnTo>
                  <a:pt x="1" y="1696"/>
                </a:lnTo>
                <a:lnTo>
                  <a:pt x="0" y="1719"/>
                </a:lnTo>
                <a:lnTo>
                  <a:pt x="0" y="1741"/>
                </a:lnTo>
                <a:lnTo>
                  <a:pt x="0" y="1752"/>
                </a:lnTo>
                <a:lnTo>
                  <a:pt x="0" y="1763"/>
                </a:lnTo>
                <a:lnTo>
                  <a:pt x="0" y="1786"/>
                </a:lnTo>
              </a:path>
            </a:pathLst>
          </a:custGeom>
          <a:noFill/>
          <a:ln w="19050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H="1">
            <a:off x="3086100" y="1219200"/>
            <a:ext cx="1104900" cy="340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43" name="Group 95"/>
          <p:cNvGrpSpPr>
            <a:grpSpLocks/>
          </p:cNvGrpSpPr>
          <p:nvPr/>
        </p:nvGrpSpPr>
        <p:grpSpPr bwMode="auto">
          <a:xfrm>
            <a:off x="1752600" y="4483100"/>
            <a:ext cx="1143000" cy="341313"/>
            <a:chOff x="1104" y="2824"/>
            <a:chExt cx="720" cy="215"/>
          </a:xfrm>
        </p:grpSpPr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1104" y="2824"/>
              <a:ext cx="720" cy="106"/>
            </a:xfrm>
            <a:prstGeom prst="rect">
              <a:avLst/>
            </a:prstGeom>
            <a:solidFill>
              <a:srgbClr val="6B3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1104" y="2928"/>
              <a:ext cx="720" cy="111"/>
            </a:xfrm>
            <a:prstGeom prst="rect">
              <a:avLst/>
            </a:prstGeom>
            <a:solidFill>
              <a:srgbClr val="6B2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5187950" y="6324600"/>
            <a:ext cx="396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 dirty="0"/>
              <a:t>Delivery</a:t>
            </a:r>
            <a:r>
              <a:rPr lang="en-US" sz="1800" dirty="0"/>
              <a:t> = 1.3 x 10</a:t>
            </a:r>
            <a:r>
              <a:rPr lang="en-US" sz="1800" baseline="30000" dirty="0"/>
              <a:t>6</a:t>
            </a:r>
            <a:r>
              <a:rPr lang="en-US" sz="1800" dirty="0"/>
              <a:t> atoms cm</a:t>
            </a:r>
            <a:r>
              <a:rPr lang="en-US" sz="1800" baseline="30000" dirty="0"/>
              <a:t>-2</a:t>
            </a:r>
            <a:r>
              <a:rPr lang="en-US" sz="1800" dirty="0"/>
              <a:t> y</a:t>
            </a:r>
            <a:r>
              <a:rPr lang="en-US" sz="1800" baseline="30000" dirty="0"/>
              <a:t>-1</a:t>
            </a:r>
            <a:endParaRPr lang="en-US" sz="1800" dirty="0"/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1066800" y="2286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In Situ </a:t>
            </a:r>
            <a:r>
              <a:rPr lang="en-US" sz="2800" baseline="30000" dirty="0">
                <a:solidFill>
                  <a:schemeClr val="tx2"/>
                </a:solidFill>
              </a:rPr>
              <a:t>10</a:t>
            </a:r>
            <a:r>
              <a:rPr lang="en-US" sz="2800" dirty="0">
                <a:solidFill>
                  <a:schemeClr val="tx2"/>
                </a:solidFill>
              </a:rPr>
              <a:t>Be</a:t>
            </a:r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 flipH="1">
            <a:off x="4851400" y="9017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/>
              <a:t>n</a:t>
            </a:r>
          </a:p>
        </p:txBody>
      </p:sp>
      <p:sp>
        <p:nvSpPr>
          <p:cNvPr id="2085" name="Rectangle 37"/>
          <p:cNvSpPr>
            <a:spLocks noChangeArrowheads="1"/>
          </p:cNvSpPr>
          <p:nvPr/>
        </p:nvSpPr>
        <p:spPr bwMode="auto">
          <a:xfrm flipH="1">
            <a:off x="5346700" y="1295400"/>
            <a:ext cx="2624138" cy="4354513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86" name="Line 38"/>
          <p:cNvSpPr>
            <a:spLocks noChangeShapeType="1"/>
          </p:cNvSpPr>
          <p:nvPr/>
        </p:nvSpPr>
        <p:spPr bwMode="auto">
          <a:xfrm>
            <a:off x="5029200" y="1219200"/>
            <a:ext cx="463550" cy="67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 flipH="1">
            <a:off x="5334000" y="3886200"/>
            <a:ext cx="3200400" cy="2360613"/>
          </a:xfrm>
          <a:prstGeom prst="cube">
            <a:avLst>
              <a:gd name="adj" fmla="val 25000"/>
            </a:avLst>
          </a:prstGeom>
          <a:solidFill>
            <a:srgbClr val="E57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60" name="Freeform 112"/>
          <p:cNvSpPr>
            <a:spLocks noChangeAspect="1"/>
          </p:cNvSpPr>
          <p:nvPr/>
        </p:nvSpPr>
        <p:spPr bwMode="auto">
          <a:xfrm>
            <a:off x="6400800" y="4622594"/>
            <a:ext cx="923925" cy="771731"/>
          </a:xfrm>
          <a:custGeom>
            <a:avLst/>
            <a:gdLst>
              <a:gd name="T0" fmla="*/ 2234 w 2271"/>
              <a:gd name="T1" fmla="*/ 4 h 1786"/>
              <a:gd name="T2" fmla="*/ 2127 w 2271"/>
              <a:gd name="T3" fmla="*/ 17 h 1786"/>
              <a:gd name="T4" fmla="*/ 2058 w 2271"/>
              <a:gd name="T5" fmla="*/ 26 h 1786"/>
              <a:gd name="T6" fmla="*/ 2008 w 2271"/>
              <a:gd name="T7" fmla="*/ 33 h 1786"/>
              <a:gd name="T8" fmla="*/ 1928 w 2271"/>
              <a:gd name="T9" fmla="*/ 44 h 1786"/>
              <a:gd name="T10" fmla="*/ 1866 w 2271"/>
              <a:gd name="T11" fmla="*/ 53 h 1786"/>
              <a:gd name="T12" fmla="*/ 1791 w 2271"/>
              <a:gd name="T13" fmla="*/ 64 h 1786"/>
              <a:gd name="T14" fmla="*/ 1719 w 2271"/>
              <a:gd name="T15" fmla="*/ 75 h 1786"/>
              <a:gd name="T16" fmla="*/ 1677 w 2271"/>
              <a:gd name="T17" fmla="*/ 82 h 1786"/>
              <a:gd name="T18" fmla="*/ 1609 w 2271"/>
              <a:gd name="T19" fmla="*/ 93 h 1786"/>
              <a:gd name="T20" fmla="*/ 1532 w 2271"/>
              <a:gd name="T21" fmla="*/ 107 h 1786"/>
              <a:gd name="T22" fmla="*/ 1495 w 2271"/>
              <a:gd name="T23" fmla="*/ 114 h 1786"/>
              <a:gd name="T24" fmla="*/ 1459 w 2271"/>
              <a:gd name="T25" fmla="*/ 120 h 1786"/>
              <a:gd name="T26" fmla="*/ 1408 w 2271"/>
              <a:gd name="T27" fmla="*/ 130 h 1786"/>
              <a:gd name="T28" fmla="*/ 1392 w 2271"/>
              <a:gd name="T29" fmla="*/ 133 h 1786"/>
              <a:gd name="T30" fmla="*/ 1379 w 2271"/>
              <a:gd name="T31" fmla="*/ 136 h 1786"/>
              <a:gd name="T32" fmla="*/ 1360 w 2271"/>
              <a:gd name="T33" fmla="*/ 139 h 1786"/>
              <a:gd name="T34" fmla="*/ 1323 w 2271"/>
              <a:gd name="T35" fmla="*/ 147 h 1786"/>
              <a:gd name="T36" fmla="*/ 1286 w 2271"/>
              <a:gd name="T37" fmla="*/ 155 h 1786"/>
              <a:gd name="T38" fmla="*/ 1228 w 2271"/>
              <a:gd name="T39" fmla="*/ 167 h 1786"/>
              <a:gd name="T40" fmla="*/ 1155 w 2271"/>
              <a:gd name="T41" fmla="*/ 184 h 1786"/>
              <a:gd name="T42" fmla="*/ 1085 w 2271"/>
              <a:gd name="T43" fmla="*/ 201 h 1786"/>
              <a:gd name="T44" fmla="*/ 1021 w 2271"/>
              <a:gd name="T45" fmla="*/ 217 h 1786"/>
              <a:gd name="T46" fmla="*/ 960 w 2271"/>
              <a:gd name="T47" fmla="*/ 234 h 1786"/>
              <a:gd name="T48" fmla="*/ 902 w 2271"/>
              <a:gd name="T49" fmla="*/ 251 h 1786"/>
              <a:gd name="T50" fmla="*/ 849 w 2271"/>
              <a:gd name="T51" fmla="*/ 267 h 1786"/>
              <a:gd name="T52" fmla="*/ 781 w 2271"/>
              <a:gd name="T53" fmla="*/ 290 h 1786"/>
              <a:gd name="T54" fmla="*/ 720 w 2271"/>
              <a:gd name="T55" fmla="*/ 312 h 1786"/>
              <a:gd name="T56" fmla="*/ 636 w 2271"/>
              <a:gd name="T57" fmla="*/ 346 h 1786"/>
              <a:gd name="T58" fmla="*/ 562 w 2271"/>
              <a:gd name="T59" fmla="*/ 379 h 1786"/>
              <a:gd name="T60" fmla="*/ 497 w 2271"/>
              <a:gd name="T61" fmla="*/ 412 h 1786"/>
              <a:gd name="T62" fmla="*/ 439 w 2271"/>
              <a:gd name="T63" fmla="*/ 446 h 1786"/>
              <a:gd name="T64" fmla="*/ 388 w 2271"/>
              <a:gd name="T65" fmla="*/ 479 h 1786"/>
              <a:gd name="T66" fmla="*/ 343 w 2271"/>
              <a:gd name="T67" fmla="*/ 513 h 1786"/>
              <a:gd name="T68" fmla="*/ 303 w 2271"/>
              <a:gd name="T69" fmla="*/ 547 h 1786"/>
              <a:gd name="T70" fmla="*/ 267 w 2271"/>
              <a:gd name="T71" fmla="*/ 580 h 1786"/>
              <a:gd name="T72" fmla="*/ 236 w 2271"/>
              <a:gd name="T73" fmla="*/ 613 h 1786"/>
              <a:gd name="T74" fmla="*/ 208 w 2271"/>
              <a:gd name="T75" fmla="*/ 647 h 1786"/>
              <a:gd name="T76" fmla="*/ 176 w 2271"/>
              <a:gd name="T77" fmla="*/ 692 h 1786"/>
              <a:gd name="T78" fmla="*/ 156 w 2271"/>
              <a:gd name="T79" fmla="*/ 725 h 1786"/>
              <a:gd name="T80" fmla="*/ 137 w 2271"/>
              <a:gd name="T81" fmla="*/ 758 h 1786"/>
              <a:gd name="T82" fmla="*/ 120 w 2271"/>
              <a:gd name="T83" fmla="*/ 793 h 1786"/>
              <a:gd name="T84" fmla="*/ 107 w 2271"/>
              <a:gd name="T85" fmla="*/ 826 h 1786"/>
              <a:gd name="T86" fmla="*/ 90 w 2271"/>
              <a:gd name="T87" fmla="*/ 870 h 1786"/>
              <a:gd name="T88" fmla="*/ 75 w 2271"/>
              <a:gd name="T89" fmla="*/ 915 h 1786"/>
              <a:gd name="T90" fmla="*/ 63 w 2271"/>
              <a:gd name="T91" fmla="*/ 959 h 1786"/>
              <a:gd name="T92" fmla="*/ 55 w 2271"/>
              <a:gd name="T93" fmla="*/ 993 h 1786"/>
              <a:gd name="T94" fmla="*/ 45 w 2271"/>
              <a:gd name="T95" fmla="*/ 1049 h 1786"/>
              <a:gd name="T96" fmla="*/ 34 w 2271"/>
              <a:gd name="T97" fmla="*/ 1116 h 1786"/>
              <a:gd name="T98" fmla="*/ 26 w 2271"/>
              <a:gd name="T99" fmla="*/ 1183 h 1786"/>
              <a:gd name="T100" fmla="*/ 21 w 2271"/>
              <a:gd name="T101" fmla="*/ 1228 h 1786"/>
              <a:gd name="T102" fmla="*/ 16 w 2271"/>
              <a:gd name="T103" fmla="*/ 1295 h 1786"/>
              <a:gd name="T104" fmla="*/ 11 w 2271"/>
              <a:gd name="T105" fmla="*/ 1361 h 1786"/>
              <a:gd name="T106" fmla="*/ 8 w 2271"/>
              <a:gd name="T107" fmla="*/ 1417 h 1786"/>
              <a:gd name="T108" fmla="*/ 7 w 2271"/>
              <a:gd name="T109" fmla="*/ 1451 h 1786"/>
              <a:gd name="T110" fmla="*/ 5 w 2271"/>
              <a:gd name="T111" fmla="*/ 1518 h 1786"/>
              <a:gd name="T112" fmla="*/ 3 w 2271"/>
              <a:gd name="T113" fmla="*/ 1585 h 1786"/>
              <a:gd name="T114" fmla="*/ 1 w 2271"/>
              <a:gd name="T115" fmla="*/ 1651 h 1786"/>
              <a:gd name="T116" fmla="*/ 1 w 2271"/>
              <a:gd name="T117" fmla="*/ 1696 h 1786"/>
              <a:gd name="T118" fmla="*/ 0 w 2271"/>
              <a:gd name="T119" fmla="*/ 1752 h 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71" h="1786">
                <a:moveTo>
                  <a:pt x="2271" y="0"/>
                </a:moveTo>
                <a:lnTo>
                  <a:pt x="2252" y="2"/>
                </a:lnTo>
                <a:lnTo>
                  <a:pt x="2234" y="4"/>
                </a:lnTo>
                <a:lnTo>
                  <a:pt x="2198" y="9"/>
                </a:lnTo>
                <a:lnTo>
                  <a:pt x="2162" y="13"/>
                </a:lnTo>
                <a:lnTo>
                  <a:pt x="2127" y="17"/>
                </a:lnTo>
                <a:lnTo>
                  <a:pt x="2092" y="22"/>
                </a:lnTo>
                <a:lnTo>
                  <a:pt x="2075" y="24"/>
                </a:lnTo>
                <a:lnTo>
                  <a:pt x="2058" y="26"/>
                </a:lnTo>
                <a:lnTo>
                  <a:pt x="2041" y="28"/>
                </a:lnTo>
                <a:lnTo>
                  <a:pt x="2025" y="31"/>
                </a:lnTo>
                <a:lnTo>
                  <a:pt x="2008" y="33"/>
                </a:lnTo>
                <a:lnTo>
                  <a:pt x="1992" y="35"/>
                </a:lnTo>
                <a:lnTo>
                  <a:pt x="1960" y="40"/>
                </a:lnTo>
                <a:lnTo>
                  <a:pt x="1928" y="44"/>
                </a:lnTo>
                <a:lnTo>
                  <a:pt x="1912" y="46"/>
                </a:lnTo>
                <a:lnTo>
                  <a:pt x="1896" y="49"/>
                </a:lnTo>
                <a:lnTo>
                  <a:pt x="1866" y="53"/>
                </a:lnTo>
                <a:lnTo>
                  <a:pt x="1835" y="58"/>
                </a:lnTo>
                <a:lnTo>
                  <a:pt x="1806" y="62"/>
                </a:lnTo>
                <a:lnTo>
                  <a:pt x="1791" y="64"/>
                </a:lnTo>
                <a:lnTo>
                  <a:pt x="1776" y="66"/>
                </a:lnTo>
                <a:lnTo>
                  <a:pt x="1747" y="71"/>
                </a:lnTo>
                <a:lnTo>
                  <a:pt x="1719" y="75"/>
                </a:lnTo>
                <a:lnTo>
                  <a:pt x="1705" y="77"/>
                </a:lnTo>
                <a:lnTo>
                  <a:pt x="1691" y="80"/>
                </a:lnTo>
                <a:lnTo>
                  <a:pt x="1677" y="82"/>
                </a:lnTo>
                <a:lnTo>
                  <a:pt x="1663" y="84"/>
                </a:lnTo>
                <a:lnTo>
                  <a:pt x="1636" y="89"/>
                </a:lnTo>
                <a:lnTo>
                  <a:pt x="1609" y="93"/>
                </a:lnTo>
                <a:lnTo>
                  <a:pt x="1583" y="98"/>
                </a:lnTo>
                <a:lnTo>
                  <a:pt x="1557" y="102"/>
                </a:lnTo>
                <a:lnTo>
                  <a:pt x="1532" y="107"/>
                </a:lnTo>
                <a:lnTo>
                  <a:pt x="1520" y="109"/>
                </a:lnTo>
                <a:lnTo>
                  <a:pt x="1507" y="112"/>
                </a:lnTo>
                <a:lnTo>
                  <a:pt x="1495" y="114"/>
                </a:lnTo>
                <a:lnTo>
                  <a:pt x="1483" y="116"/>
                </a:lnTo>
                <a:lnTo>
                  <a:pt x="1471" y="118"/>
                </a:lnTo>
                <a:lnTo>
                  <a:pt x="1459" y="120"/>
                </a:lnTo>
                <a:lnTo>
                  <a:pt x="1435" y="125"/>
                </a:lnTo>
                <a:lnTo>
                  <a:pt x="1412" y="129"/>
                </a:lnTo>
                <a:lnTo>
                  <a:pt x="1408" y="130"/>
                </a:lnTo>
                <a:lnTo>
                  <a:pt x="1403" y="131"/>
                </a:lnTo>
                <a:lnTo>
                  <a:pt x="1396" y="132"/>
                </a:lnTo>
                <a:lnTo>
                  <a:pt x="1392" y="133"/>
                </a:lnTo>
                <a:lnTo>
                  <a:pt x="1389" y="134"/>
                </a:lnTo>
                <a:lnTo>
                  <a:pt x="1384" y="135"/>
                </a:lnTo>
                <a:lnTo>
                  <a:pt x="1379" y="136"/>
                </a:lnTo>
                <a:lnTo>
                  <a:pt x="1373" y="137"/>
                </a:lnTo>
                <a:lnTo>
                  <a:pt x="1367" y="138"/>
                </a:lnTo>
                <a:lnTo>
                  <a:pt x="1360" y="139"/>
                </a:lnTo>
                <a:lnTo>
                  <a:pt x="1353" y="141"/>
                </a:lnTo>
                <a:lnTo>
                  <a:pt x="1338" y="144"/>
                </a:lnTo>
                <a:lnTo>
                  <a:pt x="1323" y="147"/>
                </a:lnTo>
                <a:lnTo>
                  <a:pt x="1308" y="150"/>
                </a:lnTo>
                <a:lnTo>
                  <a:pt x="1293" y="153"/>
                </a:lnTo>
                <a:lnTo>
                  <a:pt x="1286" y="155"/>
                </a:lnTo>
                <a:lnTo>
                  <a:pt x="1279" y="156"/>
                </a:lnTo>
                <a:lnTo>
                  <a:pt x="1253" y="162"/>
                </a:lnTo>
                <a:lnTo>
                  <a:pt x="1228" y="167"/>
                </a:lnTo>
                <a:lnTo>
                  <a:pt x="1203" y="173"/>
                </a:lnTo>
                <a:lnTo>
                  <a:pt x="1178" y="178"/>
                </a:lnTo>
                <a:lnTo>
                  <a:pt x="1155" y="184"/>
                </a:lnTo>
                <a:lnTo>
                  <a:pt x="1131" y="189"/>
                </a:lnTo>
                <a:lnTo>
                  <a:pt x="1108" y="195"/>
                </a:lnTo>
                <a:lnTo>
                  <a:pt x="1085" y="201"/>
                </a:lnTo>
                <a:lnTo>
                  <a:pt x="1064" y="206"/>
                </a:lnTo>
                <a:lnTo>
                  <a:pt x="1042" y="212"/>
                </a:lnTo>
                <a:lnTo>
                  <a:pt x="1021" y="217"/>
                </a:lnTo>
                <a:lnTo>
                  <a:pt x="1000" y="223"/>
                </a:lnTo>
                <a:lnTo>
                  <a:pt x="980" y="228"/>
                </a:lnTo>
                <a:lnTo>
                  <a:pt x="960" y="234"/>
                </a:lnTo>
                <a:lnTo>
                  <a:pt x="940" y="240"/>
                </a:lnTo>
                <a:lnTo>
                  <a:pt x="921" y="245"/>
                </a:lnTo>
                <a:lnTo>
                  <a:pt x="902" y="251"/>
                </a:lnTo>
                <a:lnTo>
                  <a:pt x="884" y="256"/>
                </a:lnTo>
                <a:lnTo>
                  <a:pt x="866" y="262"/>
                </a:lnTo>
                <a:lnTo>
                  <a:pt x="849" y="267"/>
                </a:lnTo>
                <a:lnTo>
                  <a:pt x="814" y="278"/>
                </a:lnTo>
                <a:lnTo>
                  <a:pt x="798" y="284"/>
                </a:lnTo>
                <a:lnTo>
                  <a:pt x="781" y="290"/>
                </a:lnTo>
                <a:lnTo>
                  <a:pt x="765" y="295"/>
                </a:lnTo>
                <a:lnTo>
                  <a:pt x="750" y="301"/>
                </a:lnTo>
                <a:lnTo>
                  <a:pt x="720" y="312"/>
                </a:lnTo>
                <a:lnTo>
                  <a:pt x="691" y="323"/>
                </a:lnTo>
                <a:lnTo>
                  <a:pt x="663" y="335"/>
                </a:lnTo>
                <a:lnTo>
                  <a:pt x="636" y="346"/>
                </a:lnTo>
                <a:lnTo>
                  <a:pt x="610" y="357"/>
                </a:lnTo>
                <a:lnTo>
                  <a:pt x="586" y="368"/>
                </a:lnTo>
                <a:lnTo>
                  <a:pt x="562" y="379"/>
                </a:lnTo>
                <a:lnTo>
                  <a:pt x="539" y="390"/>
                </a:lnTo>
                <a:lnTo>
                  <a:pt x="518" y="402"/>
                </a:lnTo>
                <a:lnTo>
                  <a:pt x="497" y="412"/>
                </a:lnTo>
                <a:lnTo>
                  <a:pt x="477" y="424"/>
                </a:lnTo>
                <a:lnTo>
                  <a:pt x="457" y="435"/>
                </a:lnTo>
                <a:lnTo>
                  <a:pt x="439" y="446"/>
                </a:lnTo>
                <a:lnTo>
                  <a:pt x="421" y="457"/>
                </a:lnTo>
                <a:lnTo>
                  <a:pt x="404" y="468"/>
                </a:lnTo>
                <a:lnTo>
                  <a:pt x="388" y="479"/>
                </a:lnTo>
                <a:lnTo>
                  <a:pt x="372" y="491"/>
                </a:lnTo>
                <a:lnTo>
                  <a:pt x="357" y="502"/>
                </a:lnTo>
                <a:lnTo>
                  <a:pt x="343" y="513"/>
                </a:lnTo>
                <a:lnTo>
                  <a:pt x="329" y="524"/>
                </a:lnTo>
                <a:lnTo>
                  <a:pt x="316" y="535"/>
                </a:lnTo>
                <a:lnTo>
                  <a:pt x="303" y="547"/>
                </a:lnTo>
                <a:lnTo>
                  <a:pt x="290" y="558"/>
                </a:lnTo>
                <a:lnTo>
                  <a:pt x="278" y="569"/>
                </a:lnTo>
                <a:lnTo>
                  <a:pt x="267" y="580"/>
                </a:lnTo>
                <a:lnTo>
                  <a:pt x="256" y="591"/>
                </a:lnTo>
                <a:lnTo>
                  <a:pt x="246" y="603"/>
                </a:lnTo>
                <a:lnTo>
                  <a:pt x="236" y="613"/>
                </a:lnTo>
                <a:lnTo>
                  <a:pt x="226" y="625"/>
                </a:lnTo>
                <a:lnTo>
                  <a:pt x="217" y="636"/>
                </a:lnTo>
                <a:lnTo>
                  <a:pt x="208" y="647"/>
                </a:lnTo>
                <a:lnTo>
                  <a:pt x="200" y="658"/>
                </a:lnTo>
                <a:lnTo>
                  <a:pt x="192" y="669"/>
                </a:lnTo>
                <a:lnTo>
                  <a:pt x="176" y="692"/>
                </a:lnTo>
                <a:lnTo>
                  <a:pt x="169" y="703"/>
                </a:lnTo>
                <a:lnTo>
                  <a:pt x="162" y="714"/>
                </a:lnTo>
                <a:lnTo>
                  <a:pt x="156" y="725"/>
                </a:lnTo>
                <a:lnTo>
                  <a:pt x="149" y="736"/>
                </a:lnTo>
                <a:lnTo>
                  <a:pt x="143" y="747"/>
                </a:lnTo>
                <a:lnTo>
                  <a:pt x="137" y="758"/>
                </a:lnTo>
                <a:lnTo>
                  <a:pt x="131" y="770"/>
                </a:lnTo>
                <a:lnTo>
                  <a:pt x="126" y="781"/>
                </a:lnTo>
                <a:lnTo>
                  <a:pt x="120" y="793"/>
                </a:lnTo>
                <a:lnTo>
                  <a:pt x="115" y="804"/>
                </a:lnTo>
                <a:lnTo>
                  <a:pt x="111" y="814"/>
                </a:lnTo>
                <a:lnTo>
                  <a:pt x="107" y="826"/>
                </a:lnTo>
                <a:lnTo>
                  <a:pt x="102" y="837"/>
                </a:lnTo>
                <a:lnTo>
                  <a:pt x="98" y="848"/>
                </a:lnTo>
                <a:lnTo>
                  <a:pt x="90" y="870"/>
                </a:lnTo>
                <a:lnTo>
                  <a:pt x="82" y="893"/>
                </a:lnTo>
                <a:lnTo>
                  <a:pt x="79" y="904"/>
                </a:lnTo>
                <a:lnTo>
                  <a:pt x="75" y="915"/>
                </a:lnTo>
                <a:lnTo>
                  <a:pt x="72" y="926"/>
                </a:lnTo>
                <a:lnTo>
                  <a:pt x="69" y="937"/>
                </a:lnTo>
                <a:lnTo>
                  <a:pt x="63" y="959"/>
                </a:lnTo>
                <a:lnTo>
                  <a:pt x="60" y="970"/>
                </a:lnTo>
                <a:lnTo>
                  <a:pt x="58" y="982"/>
                </a:lnTo>
                <a:lnTo>
                  <a:pt x="55" y="993"/>
                </a:lnTo>
                <a:lnTo>
                  <a:pt x="54" y="1004"/>
                </a:lnTo>
                <a:lnTo>
                  <a:pt x="49" y="1027"/>
                </a:lnTo>
                <a:lnTo>
                  <a:pt x="45" y="1049"/>
                </a:lnTo>
                <a:lnTo>
                  <a:pt x="41" y="1071"/>
                </a:lnTo>
                <a:lnTo>
                  <a:pt x="37" y="1094"/>
                </a:lnTo>
                <a:lnTo>
                  <a:pt x="34" y="1116"/>
                </a:lnTo>
                <a:lnTo>
                  <a:pt x="31" y="1138"/>
                </a:lnTo>
                <a:lnTo>
                  <a:pt x="28" y="1160"/>
                </a:lnTo>
                <a:lnTo>
                  <a:pt x="26" y="1183"/>
                </a:lnTo>
                <a:lnTo>
                  <a:pt x="23" y="1205"/>
                </a:lnTo>
                <a:lnTo>
                  <a:pt x="22" y="1216"/>
                </a:lnTo>
                <a:lnTo>
                  <a:pt x="21" y="1228"/>
                </a:lnTo>
                <a:lnTo>
                  <a:pt x="19" y="1250"/>
                </a:lnTo>
                <a:lnTo>
                  <a:pt x="17" y="1272"/>
                </a:lnTo>
                <a:lnTo>
                  <a:pt x="16" y="1295"/>
                </a:lnTo>
                <a:lnTo>
                  <a:pt x="14" y="1317"/>
                </a:lnTo>
                <a:lnTo>
                  <a:pt x="13" y="1339"/>
                </a:lnTo>
                <a:lnTo>
                  <a:pt x="11" y="1361"/>
                </a:lnTo>
                <a:lnTo>
                  <a:pt x="10" y="1384"/>
                </a:lnTo>
                <a:lnTo>
                  <a:pt x="9" y="1406"/>
                </a:lnTo>
                <a:lnTo>
                  <a:pt x="8" y="1417"/>
                </a:lnTo>
                <a:lnTo>
                  <a:pt x="8" y="1428"/>
                </a:lnTo>
                <a:lnTo>
                  <a:pt x="7" y="1440"/>
                </a:lnTo>
                <a:lnTo>
                  <a:pt x="7" y="1451"/>
                </a:lnTo>
                <a:lnTo>
                  <a:pt x="6" y="1473"/>
                </a:lnTo>
                <a:lnTo>
                  <a:pt x="5" y="1496"/>
                </a:lnTo>
                <a:lnTo>
                  <a:pt x="5" y="1518"/>
                </a:lnTo>
                <a:lnTo>
                  <a:pt x="4" y="1540"/>
                </a:lnTo>
                <a:lnTo>
                  <a:pt x="3" y="1562"/>
                </a:lnTo>
                <a:lnTo>
                  <a:pt x="3" y="1585"/>
                </a:lnTo>
                <a:lnTo>
                  <a:pt x="2" y="1607"/>
                </a:lnTo>
                <a:lnTo>
                  <a:pt x="2" y="1629"/>
                </a:lnTo>
                <a:lnTo>
                  <a:pt x="1" y="1651"/>
                </a:lnTo>
                <a:lnTo>
                  <a:pt x="1" y="1663"/>
                </a:lnTo>
                <a:lnTo>
                  <a:pt x="1" y="1674"/>
                </a:lnTo>
                <a:lnTo>
                  <a:pt x="1" y="1696"/>
                </a:lnTo>
                <a:lnTo>
                  <a:pt x="0" y="1719"/>
                </a:lnTo>
                <a:lnTo>
                  <a:pt x="0" y="1741"/>
                </a:lnTo>
                <a:lnTo>
                  <a:pt x="0" y="1752"/>
                </a:lnTo>
                <a:lnTo>
                  <a:pt x="0" y="1763"/>
                </a:lnTo>
                <a:lnTo>
                  <a:pt x="0" y="1786"/>
                </a:lnTo>
              </a:path>
            </a:pathLst>
          </a:custGeom>
          <a:noFill/>
          <a:ln w="19050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>
            <a:off x="5645150" y="2271713"/>
            <a:ext cx="304800" cy="700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2" name="Line 44"/>
          <p:cNvSpPr>
            <a:spLocks noChangeShapeType="1"/>
          </p:cNvSpPr>
          <p:nvPr/>
        </p:nvSpPr>
        <p:spPr bwMode="auto">
          <a:xfrm>
            <a:off x="5969000" y="3657600"/>
            <a:ext cx="0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4" name="Text Box 46"/>
          <p:cNvSpPr txBox="1">
            <a:spLocks noChangeArrowheads="1"/>
          </p:cNvSpPr>
          <p:nvPr/>
        </p:nvSpPr>
        <p:spPr bwMode="auto">
          <a:xfrm flipH="1">
            <a:off x="152400" y="63246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/>
              <a:t>Production</a:t>
            </a:r>
            <a:r>
              <a:rPr lang="en-US" sz="1800"/>
              <a:t> = 2.9 *10</a:t>
            </a:r>
            <a:r>
              <a:rPr lang="en-US" sz="1800" baseline="30000"/>
              <a:t>2</a:t>
            </a:r>
            <a:r>
              <a:rPr lang="en-US"/>
              <a:t> </a:t>
            </a:r>
            <a:r>
              <a:rPr lang="en-US" sz="1800"/>
              <a:t>atoms cm</a:t>
            </a:r>
            <a:r>
              <a:rPr lang="en-US" sz="1800" baseline="30000"/>
              <a:t>-2</a:t>
            </a:r>
            <a:r>
              <a:rPr lang="en-US" sz="1800"/>
              <a:t> y</a:t>
            </a:r>
            <a:r>
              <a:rPr lang="en-US" sz="1800" baseline="30000"/>
              <a:t>-1</a:t>
            </a:r>
          </a:p>
        </p:txBody>
      </p:sp>
      <p:sp>
        <p:nvSpPr>
          <p:cNvPr id="2095" name="Text Box 47"/>
          <p:cNvSpPr txBox="1">
            <a:spLocks noChangeArrowheads="1"/>
          </p:cNvSpPr>
          <p:nvPr/>
        </p:nvSpPr>
        <p:spPr bwMode="auto">
          <a:xfrm flipH="1">
            <a:off x="5638800" y="22860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Meteoric</a:t>
            </a:r>
            <a:r>
              <a:rPr lang="en-US" sz="2800" baseline="30000">
                <a:solidFill>
                  <a:schemeClr val="tx2"/>
                </a:solidFill>
              </a:rPr>
              <a:t> 10</a:t>
            </a:r>
            <a:r>
              <a:rPr lang="en-US" sz="2800">
                <a:solidFill>
                  <a:schemeClr val="tx2"/>
                </a:solidFill>
              </a:rPr>
              <a:t>Be</a:t>
            </a:r>
          </a:p>
        </p:txBody>
      </p:sp>
      <p:grpSp>
        <p:nvGrpSpPr>
          <p:cNvPr id="2122" name="Group 74"/>
          <p:cNvGrpSpPr>
            <a:grpSpLocks/>
          </p:cNvGrpSpPr>
          <p:nvPr/>
        </p:nvGrpSpPr>
        <p:grpSpPr bwMode="auto">
          <a:xfrm>
            <a:off x="6254750" y="2738438"/>
            <a:ext cx="1600200" cy="1379537"/>
            <a:chOff x="4176" y="1725"/>
            <a:chExt cx="1008" cy="869"/>
          </a:xfrm>
        </p:grpSpPr>
        <p:sp>
          <p:nvSpPr>
            <p:cNvPr id="2111" name="Rectangle 63"/>
            <p:cNvSpPr>
              <a:spLocks noChangeArrowheads="1"/>
            </p:cNvSpPr>
            <p:nvPr/>
          </p:nvSpPr>
          <p:spPr bwMode="auto">
            <a:xfrm>
              <a:off x="4992" y="2158"/>
              <a:ext cx="48" cy="436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2" name="AutoShape 64"/>
            <p:cNvSpPr>
              <a:spLocks noChangeArrowheads="1"/>
            </p:cNvSpPr>
            <p:nvPr/>
          </p:nvSpPr>
          <p:spPr bwMode="auto">
            <a:xfrm>
              <a:off x="4824" y="1869"/>
              <a:ext cx="360" cy="364"/>
            </a:xfrm>
            <a:prstGeom prst="cloudCallout">
              <a:avLst>
                <a:gd name="adj1" fmla="val 25833"/>
                <a:gd name="adj2" fmla="val 37981"/>
              </a:avLst>
            </a:prstGeom>
            <a:solidFill>
              <a:srgbClr val="009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800"/>
            </a:p>
          </p:txBody>
        </p:sp>
        <p:sp>
          <p:nvSpPr>
            <p:cNvPr id="2113" name="Rectangle 65"/>
            <p:cNvSpPr>
              <a:spLocks noChangeArrowheads="1"/>
            </p:cNvSpPr>
            <p:nvPr/>
          </p:nvSpPr>
          <p:spPr bwMode="auto">
            <a:xfrm>
              <a:off x="4398" y="2014"/>
              <a:ext cx="66" cy="580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4" name="AutoShape 66"/>
            <p:cNvSpPr>
              <a:spLocks noChangeArrowheads="1"/>
            </p:cNvSpPr>
            <p:nvPr/>
          </p:nvSpPr>
          <p:spPr bwMode="auto">
            <a:xfrm>
              <a:off x="4176" y="1725"/>
              <a:ext cx="504" cy="458"/>
            </a:xfrm>
            <a:prstGeom prst="cloudCallout">
              <a:avLst>
                <a:gd name="adj1" fmla="val 22819"/>
                <a:gd name="adj2" fmla="val 23134"/>
              </a:avLst>
            </a:prstGeom>
            <a:solidFill>
              <a:srgbClr val="009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800"/>
            </a:p>
          </p:txBody>
        </p:sp>
        <p:grpSp>
          <p:nvGrpSpPr>
            <p:cNvPr id="2115" name="Group 67"/>
            <p:cNvGrpSpPr>
              <a:grpSpLocks/>
            </p:cNvGrpSpPr>
            <p:nvPr/>
          </p:nvGrpSpPr>
          <p:grpSpPr bwMode="auto">
            <a:xfrm>
              <a:off x="4656" y="2305"/>
              <a:ext cx="144" cy="289"/>
              <a:chOff x="4224" y="2112"/>
              <a:chExt cx="288" cy="576"/>
            </a:xfrm>
          </p:grpSpPr>
          <p:sp>
            <p:nvSpPr>
              <p:cNvPr id="2116" name="Oval 68"/>
              <p:cNvSpPr>
                <a:spLocks noChangeArrowheads="1"/>
              </p:cNvSpPr>
              <p:nvPr/>
            </p:nvSpPr>
            <p:spPr bwMode="auto">
              <a:xfrm>
                <a:off x="4320" y="2112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7" name="Line 69"/>
              <p:cNvSpPr>
                <a:spLocks noChangeShapeType="1"/>
              </p:cNvSpPr>
              <p:nvPr/>
            </p:nvSpPr>
            <p:spPr bwMode="auto">
              <a:xfrm>
                <a:off x="4368" y="216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8" name="Line 70"/>
              <p:cNvSpPr>
                <a:spLocks noChangeShapeType="1"/>
              </p:cNvSpPr>
              <p:nvPr/>
            </p:nvSpPr>
            <p:spPr bwMode="auto">
              <a:xfrm flipV="1">
                <a:off x="4368" y="2256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9" name="Line 71"/>
              <p:cNvSpPr>
                <a:spLocks noChangeShapeType="1"/>
              </p:cNvSpPr>
              <p:nvPr/>
            </p:nvSpPr>
            <p:spPr bwMode="auto">
              <a:xfrm flipH="1" flipV="1">
                <a:off x="4224" y="2256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" name="Line 72"/>
              <p:cNvSpPr>
                <a:spLocks noChangeShapeType="1"/>
              </p:cNvSpPr>
              <p:nvPr/>
            </p:nvSpPr>
            <p:spPr bwMode="auto">
              <a:xfrm>
                <a:off x="4368" y="249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1" name="Line 73"/>
              <p:cNvSpPr>
                <a:spLocks noChangeShapeType="1"/>
              </p:cNvSpPr>
              <p:nvPr/>
            </p:nvSpPr>
            <p:spPr bwMode="auto">
              <a:xfrm flipH="1">
                <a:off x="4272" y="249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23" name="Group 75"/>
          <p:cNvGrpSpPr>
            <a:grpSpLocks/>
          </p:cNvGrpSpPr>
          <p:nvPr/>
        </p:nvGrpSpPr>
        <p:grpSpPr bwMode="auto">
          <a:xfrm>
            <a:off x="1371600" y="2743200"/>
            <a:ext cx="1600200" cy="1379538"/>
            <a:chOff x="4176" y="1725"/>
            <a:chExt cx="1008" cy="869"/>
          </a:xfrm>
        </p:grpSpPr>
        <p:sp>
          <p:nvSpPr>
            <p:cNvPr id="2124" name="Rectangle 76"/>
            <p:cNvSpPr>
              <a:spLocks noChangeArrowheads="1"/>
            </p:cNvSpPr>
            <p:nvPr/>
          </p:nvSpPr>
          <p:spPr bwMode="auto">
            <a:xfrm>
              <a:off x="4992" y="2158"/>
              <a:ext cx="48" cy="436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5" name="AutoShape 77"/>
            <p:cNvSpPr>
              <a:spLocks noChangeArrowheads="1"/>
            </p:cNvSpPr>
            <p:nvPr/>
          </p:nvSpPr>
          <p:spPr bwMode="auto">
            <a:xfrm>
              <a:off x="4824" y="1869"/>
              <a:ext cx="360" cy="364"/>
            </a:xfrm>
            <a:prstGeom prst="cloudCallout">
              <a:avLst>
                <a:gd name="adj1" fmla="val 25833"/>
                <a:gd name="adj2" fmla="val 37981"/>
              </a:avLst>
            </a:prstGeom>
            <a:solidFill>
              <a:srgbClr val="009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800"/>
            </a:p>
          </p:txBody>
        </p:sp>
        <p:sp>
          <p:nvSpPr>
            <p:cNvPr id="2126" name="Rectangle 78"/>
            <p:cNvSpPr>
              <a:spLocks noChangeArrowheads="1"/>
            </p:cNvSpPr>
            <p:nvPr/>
          </p:nvSpPr>
          <p:spPr bwMode="auto">
            <a:xfrm>
              <a:off x="4398" y="2014"/>
              <a:ext cx="66" cy="580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7" name="AutoShape 79"/>
            <p:cNvSpPr>
              <a:spLocks noChangeArrowheads="1"/>
            </p:cNvSpPr>
            <p:nvPr/>
          </p:nvSpPr>
          <p:spPr bwMode="auto">
            <a:xfrm>
              <a:off x="4176" y="1725"/>
              <a:ext cx="504" cy="458"/>
            </a:xfrm>
            <a:prstGeom prst="cloudCallout">
              <a:avLst>
                <a:gd name="adj1" fmla="val 22819"/>
                <a:gd name="adj2" fmla="val 23134"/>
              </a:avLst>
            </a:prstGeom>
            <a:solidFill>
              <a:srgbClr val="009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800"/>
            </a:p>
          </p:txBody>
        </p:sp>
        <p:grpSp>
          <p:nvGrpSpPr>
            <p:cNvPr id="2128" name="Group 80"/>
            <p:cNvGrpSpPr>
              <a:grpSpLocks/>
            </p:cNvGrpSpPr>
            <p:nvPr/>
          </p:nvGrpSpPr>
          <p:grpSpPr bwMode="auto">
            <a:xfrm>
              <a:off x="4656" y="2305"/>
              <a:ext cx="144" cy="289"/>
              <a:chOff x="4224" y="2112"/>
              <a:chExt cx="288" cy="576"/>
            </a:xfrm>
          </p:grpSpPr>
          <p:sp>
            <p:nvSpPr>
              <p:cNvPr id="2129" name="Oval 81"/>
              <p:cNvSpPr>
                <a:spLocks noChangeArrowheads="1"/>
              </p:cNvSpPr>
              <p:nvPr/>
            </p:nvSpPr>
            <p:spPr bwMode="auto">
              <a:xfrm>
                <a:off x="4320" y="2112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" name="Line 82"/>
              <p:cNvSpPr>
                <a:spLocks noChangeShapeType="1"/>
              </p:cNvSpPr>
              <p:nvPr/>
            </p:nvSpPr>
            <p:spPr bwMode="auto">
              <a:xfrm>
                <a:off x="4368" y="216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1" name="Line 83"/>
              <p:cNvSpPr>
                <a:spLocks noChangeShapeType="1"/>
              </p:cNvSpPr>
              <p:nvPr/>
            </p:nvSpPr>
            <p:spPr bwMode="auto">
              <a:xfrm flipV="1">
                <a:off x="4368" y="2256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2" name="Line 84"/>
              <p:cNvSpPr>
                <a:spLocks noChangeShapeType="1"/>
              </p:cNvSpPr>
              <p:nvPr/>
            </p:nvSpPr>
            <p:spPr bwMode="auto">
              <a:xfrm flipH="1" flipV="1">
                <a:off x="4224" y="2256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3" name="Line 85"/>
              <p:cNvSpPr>
                <a:spLocks noChangeShapeType="1"/>
              </p:cNvSpPr>
              <p:nvPr/>
            </p:nvSpPr>
            <p:spPr bwMode="auto">
              <a:xfrm>
                <a:off x="4368" y="249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4" name="Line 86"/>
              <p:cNvSpPr>
                <a:spLocks noChangeShapeType="1"/>
              </p:cNvSpPr>
              <p:nvPr/>
            </p:nvSpPr>
            <p:spPr bwMode="auto">
              <a:xfrm flipH="1">
                <a:off x="4272" y="2496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35" name="Line 87"/>
          <p:cNvSpPr>
            <a:spLocks noChangeShapeType="1"/>
          </p:cNvSpPr>
          <p:nvPr/>
        </p:nvSpPr>
        <p:spPr bwMode="auto">
          <a:xfrm>
            <a:off x="4572000" y="1524000"/>
            <a:ext cx="0" cy="49530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6" name="Freeform 88"/>
          <p:cNvSpPr>
            <a:spLocks noChangeAspect="1"/>
          </p:cNvSpPr>
          <p:nvPr/>
        </p:nvSpPr>
        <p:spPr bwMode="auto">
          <a:xfrm>
            <a:off x="546100" y="4495800"/>
            <a:ext cx="1066800" cy="898525"/>
          </a:xfrm>
          <a:custGeom>
            <a:avLst/>
            <a:gdLst>
              <a:gd name="T0" fmla="*/ 2234 w 2271"/>
              <a:gd name="T1" fmla="*/ 4 h 1786"/>
              <a:gd name="T2" fmla="*/ 2127 w 2271"/>
              <a:gd name="T3" fmla="*/ 17 h 1786"/>
              <a:gd name="T4" fmla="*/ 2058 w 2271"/>
              <a:gd name="T5" fmla="*/ 26 h 1786"/>
              <a:gd name="T6" fmla="*/ 2008 w 2271"/>
              <a:gd name="T7" fmla="*/ 33 h 1786"/>
              <a:gd name="T8" fmla="*/ 1928 w 2271"/>
              <a:gd name="T9" fmla="*/ 44 h 1786"/>
              <a:gd name="T10" fmla="*/ 1866 w 2271"/>
              <a:gd name="T11" fmla="*/ 53 h 1786"/>
              <a:gd name="T12" fmla="*/ 1791 w 2271"/>
              <a:gd name="T13" fmla="*/ 64 h 1786"/>
              <a:gd name="T14" fmla="*/ 1719 w 2271"/>
              <a:gd name="T15" fmla="*/ 75 h 1786"/>
              <a:gd name="T16" fmla="*/ 1677 w 2271"/>
              <a:gd name="T17" fmla="*/ 82 h 1786"/>
              <a:gd name="T18" fmla="*/ 1609 w 2271"/>
              <a:gd name="T19" fmla="*/ 93 h 1786"/>
              <a:gd name="T20" fmla="*/ 1532 w 2271"/>
              <a:gd name="T21" fmla="*/ 107 h 1786"/>
              <a:gd name="T22" fmla="*/ 1495 w 2271"/>
              <a:gd name="T23" fmla="*/ 114 h 1786"/>
              <a:gd name="T24" fmla="*/ 1459 w 2271"/>
              <a:gd name="T25" fmla="*/ 120 h 1786"/>
              <a:gd name="T26" fmla="*/ 1408 w 2271"/>
              <a:gd name="T27" fmla="*/ 130 h 1786"/>
              <a:gd name="T28" fmla="*/ 1392 w 2271"/>
              <a:gd name="T29" fmla="*/ 133 h 1786"/>
              <a:gd name="T30" fmla="*/ 1379 w 2271"/>
              <a:gd name="T31" fmla="*/ 136 h 1786"/>
              <a:gd name="T32" fmla="*/ 1360 w 2271"/>
              <a:gd name="T33" fmla="*/ 139 h 1786"/>
              <a:gd name="T34" fmla="*/ 1323 w 2271"/>
              <a:gd name="T35" fmla="*/ 147 h 1786"/>
              <a:gd name="T36" fmla="*/ 1286 w 2271"/>
              <a:gd name="T37" fmla="*/ 155 h 1786"/>
              <a:gd name="T38" fmla="*/ 1228 w 2271"/>
              <a:gd name="T39" fmla="*/ 167 h 1786"/>
              <a:gd name="T40" fmla="*/ 1155 w 2271"/>
              <a:gd name="T41" fmla="*/ 184 h 1786"/>
              <a:gd name="T42" fmla="*/ 1085 w 2271"/>
              <a:gd name="T43" fmla="*/ 201 h 1786"/>
              <a:gd name="T44" fmla="*/ 1021 w 2271"/>
              <a:gd name="T45" fmla="*/ 217 h 1786"/>
              <a:gd name="T46" fmla="*/ 960 w 2271"/>
              <a:gd name="T47" fmla="*/ 234 h 1786"/>
              <a:gd name="T48" fmla="*/ 902 w 2271"/>
              <a:gd name="T49" fmla="*/ 251 h 1786"/>
              <a:gd name="T50" fmla="*/ 849 w 2271"/>
              <a:gd name="T51" fmla="*/ 267 h 1786"/>
              <a:gd name="T52" fmla="*/ 781 w 2271"/>
              <a:gd name="T53" fmla="*/ 290 h 1786"/>
              <a:gd name="T54" fmla="*/ 720 w 2271"/>
              <a:gd name="T55" fmla="*/ 312 h 1786"/>
              <a:gd name="T56" fmla="*/ 636 w 2271"/>
              <a:gd name="T57" fmla="*/ 346 h 1786"/>
              <a:gd name="T58" fmla="*/ 562 w 2271"/>
              <a:gd name="T59" fmla="*/ 379 h 1786"/>
              <a:gd name="T60" fmla="*/ 497 w 2271"/>
              <a:gd name="T61" fmla="*/ 412 h 1786"/>
              <a:gd name="T62" fmla="*/ 439 w 2271"/>
              <a:gd name="T63" fmla="*/ 446 h 1786"/>
              <a:gd name="T64" fmla="*/ 388 w 2271"/>
              <a:gd name="T65" fmla="*/ 479 h 1786"/>
              <a:gd name="T66" fmla="*/ 343 w 2271"/>
              <a:gd name="T67" fmla="*/ 513 h 1786"/>
              <a:gd name="T68" fmla="*/ 303 w 2271"/>
              <a:gd name="T69" fmla="*/ 547 h 1786"/>
              <a:gd name="T70" fmla="*/ 267 w 2271"/>
              <a:gd name="T71" fmla="*/ 580 h 1786"/>
              <a:gd name="T72" fmla="*/ 236 w 2271"/>
              <a:gd name="T73" fmla="*/ 613 h 1786"/>
              <a:gd name="T74" fmla="*/ 208 w 2271"/>
              <a:gd name="T75" fmla="*/ 647 h 1786"/>
              <a:gd name="T76" fmla="*/ 176 w 2271"/>
              <a:gd name="T77" fmla="*/ 692 h 1786"/>
              <a:gd name="T78" fmla="*/ 156 w 2271"/>
              <a:gd name="T79" fmla="*/ 725 h 1786"/>
              <a:gd name="T80" fmla="*/ 137 w 2271"/>
              <a:gd name="T81" fmla="*/ 758 h 1786"/>
              <a:gd name="T82" fmla="*/ 120 w 2271"/>
              <a:gd name="T83" fmla="*/ 793 h 1786"/>
              <a:gd name="T84" fmla="*/ 107 w 2271"/>
              <a:gd name="T85" fmla="*/ 826 h 1786"/>
              <a:gd name="T86" fmla="*/ 90 w 2271"/>
              <a:gd name="T87" fmla="*/ 870 h 1786"/>
              <a:gd name="T88" fmla="*/ 75 w 2271"/>
              <a:gd name="T89" fmla="*/ 915 h 1786"/>
              <a:gd name="T90" fmla="*/ 63 w 2271"/>
              <a:gd name="T91" fmla="*/ 959 h 1786"/>
              <a:gd name="T92" fmla="*/ 55 w 2271"/>
              <a:gd name="T93" fmla="*/ 993 h 1786"/>
              <a:gd name="T94" fmla="*/ 45 w 2271"/>
              <a:gd name="T95" fmla="*/ 1049 h 1786"/>
              <a:gd name="T96" fmla="*/ 34 w 2271"/>
              <a:gd name="T97" fmla="*/ 1116 h 1786"/>
              <a:gd name="T98" fmla="*/ 26 w 2271"/>
              <a:gd name="T99" fmla="*/ 1183 h 1786"/>
              <a:gd name="T100" fmla="*/ 21 w 2271"/>
              <a:gd name="T101" fmla="*/ 1228 h 1786"/>
              <a:gd name="T102" fmla="*/ 16 w 2271"/>
              <a:gd name="T103" fmla="*/ 1295 h 1786"/>
              <a:gd name="T104" fmla="*/ 11 w 2271"/>
              <a:gd name="T105" fmla="*/ 1361 h 1786"/>
              <a:gd name="T106" fmla="*/ 8 w 2271"/>
              <a:gd name="T107" fmla="*/ 1417 h 1786"/>
              <a:gd name="T108" fmla="*/ 7 w 2271"/>
              <a:gd name="T109" fmla="*/ 1451 h 1786"/>
              <a:gd name="T110" fmla="*/ 5 w 2271"/>
              <a:gd name="T111" fmla="*/ 1518 h 1786"/>
              <a:gd name="T112" fmla="*/ 3 w 2271"/>
              <a:gd name="T113" fmla="*/ 1585 h 1786"/>
              <a:gd name="T114" fmla="*/ 1 w 2271"/>
              <a:gd name="T115" fmla="*/ 1651 h 1786"/>
              <a:gd name="T116" fmla="*/ 1 w 2271"/>
              <a:gd name="T117" fmla="*/ 1696 h 1786"/>
              <a:gd name="T118" fmla="*/ 0 w 2271"/>
              <a:gd name="T119" fmla="*/ 1752 h 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71" h="1786">
                <a:moveTo>
                  <a:pt x="2271" y="0"/>
                </a:moveTo>
                <a:lnTo>
                  <a:pt x="2252" y="2"/>
                </a:lnTo>
                <a:lnTo>
                  <a:pt x="2234" y="4"/>
                </a:lnTo>
                <a:lnTo>
                  <a:pt x="2198" y="9"/>
                </a:lnTo>
                <a:lnTo>
                  <a:pt x="2162" y="13"/>
                </a:lnTo>
                <a:lnTo>
                  <a:pt x="2127" y="17"/>
                </a:lnTo>
                <a:lnTo>
                  <a:pt x="2092" y="22"/>
                </a:lnTo>
                <a:lnTo>
                  <a:pt x="2075" y="24"/>
                </a:lnTo>
                <a:lnTo>
                  <a:pt x="2058" y="26"/>
                </a:lnTo>
                <a:lnTo>
                  <a:pt x="2041" y="28"/>
                </a:lnTo>
                <a:lnTo>
                  <a:pt x="2025" y="31"/>
                </a:lnTo>
                <a:lnTo>
                  <a:pt x="2008" y="33"/>
                </a:lnTo>
                <a:lnTo>
                  <a:pt x="1992" y="35"/>
                </a:lnTo>
                <a:lnTo>
                  <a:pt x="1960" y="40"/>
                </a:lnTo>
                <a:lnTo>
                  <a:pt x="1928" y="44"/>
                </a:lnTo>
                <a:lnTo>
                  <a:pt x="1912" y="46"/>
                </a:lnTo>
                <a:lnTo>
                  <a:pt x="1896" y="49"/>
                </a:lnTo>
                <a:lnTo>
                  <a:pt x="1866" y="53"/>
                </a:lnTo>
                <a:lnTo>
                  <a:pt x="1835" y="58"/>
                </a:lnTo>
                <a:lnTo>
                  <a:pt x="1806" y="62"/>
                </a:lnTo>
                <a:lnTo>
                  <a:pt x="1791" y="64"/>
                </a:lnTo>
                <a:lnTo>
                  <a:pt x="1776" y="66"/>
                </a:lnTo>
                <a:lnTo>
                  <a:pt x="1747" y="71"/>
                </a:lnTo>
                <a:lnTo>
                  <a:pt x="1719" y="75"/>
                </a:lnTo>
                <a:lnTo>
                  <a:pt x="1705" y="77"/>
                </a:lnTo>
                <a:lnTo>
                  <a:pt x="1691" y="80"/>
                </a:lnTo>
                <a:lnTo>
                  <a:pt x="1677" y="82"/>
                </a:lnTo>
                <a:lnTo>
                  <a:pt x="1663" y="84"/>
                </a:lnTo>
                <a:lnTo>
                  <a:pt x="1636" y="89"/>
                </a:lnTo>
                <a:lnTo>
                  <a:pt x="1609" y="93"/>
                </a:lnTo>
                <a:lnTo>
                  <a:pt x="1583" y="98"/>
                </a:lnTo>
                <a:lnTo>
                  <a:pt x="1557" y="102"/>
                </a:lnTo>
                <a:lnTo>
                  <a:pt x="1532" y="107"/>
                </a:lnTo>
                <a:lnTo>
                  <a:pt x="1520" y="109"/>
                </a:lnTo>
                <a:lnTo>
                  <a:pt x="1507" y="112"/>
                </a:lnTo>
                <a:lnTo>
                  <a:pt x="1495" y="114"/>
                </a:lnTo>
                <a:lnTo>
                  <a:pt x="1483" y="116"/>
                </a:lnTo>
                <a:lnTo>
                  <a:pt x="1471" y="118"/>
                </a:lnTo>
                <a:lnTo>
                  <a:pt x="1459" y="120"/>
                </a:lnTo>
                <a:lnTo>
                  <a:pt x="1435" y="125"/>
                </a:lnTo>
                <a:lnTo>
                  <a:pt x="1412" y="129"/>
                </a:lnTo>
                <a:lnTo>
                  <a:pt x="1408" y="130"/>
                </a:lnTo>
                <a:lnTo>
                  <a:pt x="1403" y="131"/>
                </a:lnTo>
                <a:lnTo>
                  <a:pt x="1396" y="132"/>
                </a:lnTo>
                <a:lnTo>
                  <a:pt x="1392" y="133"/>
                </a:lnTo>
                <a:lnTo>
                  <a:pt x="1389" y="134"/>
                </a:lnTo>
                <a:lnTo>
                  <a:pt x="1384" y="135"/>
                </a:lnTo>
                <a:lnTo>
                  <a:pt x="1379" y="136"/>
                </a:lnTo>
                <a:lnTo>
                  <a:pt x="1373" y="137"/>
                </a:lnTo>
                <a:lnTo>
                  <a:pt x="1367" y="138"/>
                </a:lnTo>
                <a:lnTo>
                  <a:pt x="1360" y="139"/>
                </a:lnTo>
                <a:lnTo>
                  <a:pt x="1353" y="141"/>
                </a:lnTo>
                <a:lnTo>
                  <a:pt x="1338" y="144"/>
                </a:lnTo>
                <a:lnTo>
                  <a:pt x="1323" y="147"/>
                </a:lnTo>
                <a:lnTo>
                  <a:pt x="1308" y="150"/>
                </a:lnTo>
                <a:lnTo>
                  <a:pt x="1293" y="153"/>
                </a:lnTo>
                <a:lnTo>
                  <a:pt x="1286" y="155"/>
                </a:lnTo>
                <a:lnTo>
                  <a:pt x="1279" y="156"/>
                </a:lnTo>
                <a:lnTo>
                  <a:pt x="1253" y="162"/>
                </a:lnTo>
                <a:lnTo>
                  <a:pt x="1228" y="167"/>
                </a:lnTo>
                <a:lnTo>
                  <a:pt x="1203" y="173"/>
                </a:lnTo>
                <a:lnTo>
                  <a:pt x="1178" y="178"/>
                </a:lnTo>
                <a:lnTo>
                  <a:pt x="1155" y="184"/>
                </a:lnTo>
                <a:lnTo>
                  <a:pt x="1131" y="189"/>
                </a:lnTo>
                <a:lnTo>
                  <a:pt x="1108" y="195"/>
                </a:lnTo>
                <a:lnTo>
                  <a:pt x="1085" y="201"/>
                </a:lnTo>
                <a:lnTo>
                  <a:pt x="1064" y="206"/>
                </a:lnTo>
                <a:lnTo>
                  <a:pt x="1042" y="212"/>
                </a:lnTo>
                <a:lnTo>
                  <a:pt x="1021" y="217"/>
                </a:lnTo>
                <a:lnTo>
                  <a:pt x="1000" y="223"/>
                </a:lnTo>
                <a:lnTo>
                  <a:pt x="980" y="228"/>
                </a:lnTo>
                <a:lnTo>
                  <a:pt x="960" y="234"/>
                </a:lnTo>
                <a:lnTo>
                  <a:pt x="940" y="240"/>
                </a:lnTo>
                <a:lnTo>
                  <a:pt x="921" y="245"/>
                </a:lnTo>
                <a:lnTo>
                  <a:pt x="902" y="251"/>
                </a:lnTo>
                <a:lnTo>
                  <a:pt x="884" y="256"/>
                </a:lnTo>
                <a:lnTo>
                  <a:pt x="866" y="262"/>
                </a:lnTo>
                <a:lnTo>
                  <a:pt x="849" y="267"/>
                </a:lnTo>
                <a:lnTo>
                  <a:pt x="814" y="278"/>
                </a:lnTo>
                <a:lnTo>
                  <a:pt x="798" y="284"/>
                </a:lnTo>
                <a:lnTo>
                  <a:pt x="781" y="290"/>
                </a:lnTo>
                <a:lnTo>
                  <a:pt x="765" y="295"/>
                </a:lnTo>
                <a:lnTo>
                  <a:pt x="750" y="301"/>
                </a:lnTo>
                <a:lnTo>
                  <a:pt x="720" y="312"/>
                </a:lnTo>
                <a:lnTo>
                  <a:pt x="691" y="323"/>
                </a:lnTo>
                <a:lnTo>
                  <a:pt x="663" y="335"/>
                </a:lnTo>
                <a:lnTo>
                  <a:pt x="636" y="346"/>
                </a:lnTo>
                <a:lnTo>
                  <a:pt x="610" y="357"/>
                </a:lnTo>
                <a:lnTo>
                  <a:pt x="586" y="368"/>
                </a:lnTo>
                <a:lnTo>
                  <a:pt x="562" y="379"/>
                </a:lnTo>
                <a:lnTo>
                  <a:pt x="539" y="390"/>
                </a:lnTo>
                <a:lnTo>
                  <a:pt x="518" y="402"/>
                </a:lnTo>
                <a:lnTo>
                  <a:pt x="497" y="412"/>
                </a:lnTo>
                <a:lnTo>
                  <a:pt x="477" y="424"/>
                </a:lnTo>
                <a:lnTo>
                  <a:pt x="457" y="435"/>
                </a:lnTo>
                <a:lnTo>
                  <a:pt x="439" y="446"/>
                </a:lnTo>
                <a:lnTo>
                  <a:pt x="421" y="457"/>
                </a:lnTo>
                <a:lnTo>
                  <a:pt x="404" y="468"/>
                </a:lnTo>
                <a:lnTo>
                  <a:pt x="388" y="479"/>
                </a:lnTo>
                <a:lnTo>
                  <a:pt x="372" y="491"/>
                </a:lnTo>
                <a:lnTo>
                  <a:pt x="357" y="502"/>
                </a:lnTo>
                <a:lnTo>
                  <a:pt x="343" y="513"/>
                </a:lnTo>
                <a:lnTo>
                  <a:pt x="329" y="524"/>
                </a:lnTo>
                <a:lnTo>
                  <a:pt x="316" y="535"/>
                </a:lnTo>
                <a:lnTo>
                  <a:pt x="303" y="547"/>
                </a:lnTo>
                <a:lnTo>
                  <a:pt x="290" y="558"/>
                </a:lnTo>
                <a:lnTo>
                  <a:pt x="278" y="569"/>
                </a:lnTo>
                <a:lnTo>
                  <a:pt x="267" y="580"/>
                </a:lnTo>
                <a:lnTo>
                  <a:pt x="256" y="591"/>
                </a:lnTo>
                <a:lnTo>
                  <a:pt x="246" y="603"/>
                </a:lnTo>
                <a:lnTo>
                  <a:pt x="236" y="613"/>
                </a:lnTo>
                <a:lnTo>
                  <a:pt x="226" y="625"/>
                </a:lnTo>
                <a:lnTo>
                  <a:pt x="217" y="636"/>
                </a:lnTo>
                <a:lnTo>
                  <a:pt x="208" y="647"/>
                </a:lnTo>
                <a:lnTo>
                  <a:pt x="200" y="658"/>
                </a:lnTo>
                <a:lnTo>
                  <a:pt x="192" y="669"/>
                </a:lnTo>
                <a:lnTo>
                  <a:pt x="176" y="692"/>
                </a:lnTo>
                <a:lnTo>
                  <a:pt x="169" y="703"/>
                </a:lnTo>
                <a:lnTo>
                  <a:pt x="162" y="714"/>
                </a:lnTo>
                <a:lnTo>
                  <a:pt x="156" y="725"/>
                </a:lnTo>
                <a:lnTo>
                  <a:pt x="149" y="736"/>
                </a:lnTo>
                <a:lnTo>
                  <a:pt x="143" y="747"/>
                </a:lnTo>
                <a:lnTo>
                  <a:pt x="137" y="758"/>
                </a:lnTo>
                <a:lnTo>
                  <a:pt x="131" y="770"/>
                </a:lnTo>
                <a:lnTo>
                  <a:pt x="126" y="781"/>
                </a:lnTo>
                <a:lnTo>
                  <a:pt x="120" y="793"/>
                </a:lnTo>
                <a:lnTo>
                  <a:pt x="115" y="804"/>
                </a:lnTo>
                <a:lnTo>
                  <a:pt x="111" y="814"/>
                </a:lnTo>
                <a:lnTo>
                  <a:pt x="107" y="826"/>
                </a:lnTo>
                <a:lnTo>
                  <a:pt x="102" y="837"/>
                </a:lnTo>
                <a:lnTo>
                  <a:pt x="98" y="848"/>
                </a:lnTo>
                <a:lnTo>
                  <a:pt x="90" y="870"/>
                </a:lnTo>
                <a:lnTo>
                  <a:pt x="82" y="893"/>
                </a:lnTo>
                <a:lnTo>
                  <a:pt x="79" y="904"/>
                </a:lnTo>
                <a:lnTo>
                  <a:pt x="75" y="915"/>
                </a:lnTo>
                <a:lnTo>
                  <a:pt x="72" y="926"/>
                </a:lnTo>
                <a:lnTo>
                  <a:pt x="69" y="937"/>
                </a:lnTo>
                <a:lnTo>
                  <a:pt x="63" y="959"/>
                </a:lnTo>
                <a:lnTo>
                  <a:pt x="60" y="970"/>
                </a:lnTo>
                <a:lnTo>
                  <a:pt x="58" y="982"/>
                </a:lnTo>
                <a:lnTo>
                  <a:pt x="55" y="993"/>
                </a:lnTo>
                <a:lnTo>
                  <a:pt x="54" y="1004"/>
                </a:lnTo>
                <a:lnTo>
                  <a:pt x="49" y="1027"/>
                </a:lnTo>
                <a:lnTo>
                  <a:pt x="45" y="1049"/>
                </a:lnTo>
                <a:lnTo>
                  <a:pt x="41" y="1071"/>
                </a:lnTo>
                <a:lnTo>
                  <a:pt x="37" y="1094"/>
                </a:lnTo>
                <a:lnTo>
                  <a:pt x="34" y="1116"/>
                </a:lnTo>
                <a:lnTo>
                  <a:pt x="31" y="1138"/>
                </a:lnTo>
                <a:lnTo>
                  <a:pt x="28" y="1160"/>
                </a:lnTo>
                <a:lnTo>
                  <a:pt x="26" y="1183"/>
                </a:lnTo>
                <a:lnTo>
                  <a:pt x="23" y="1205"/>
                </a:lnTo>
                <a:lnTo>
                  <a:pt x="22" y="1216"/>
                </a:lnTo>
                <a:lnTo>
                  <a:pt x="21" y="1228"/>
                </a:lnTo>
                <a:lnTo>
                  <a:pt x="19" y="1250"/>
                </a:lnTo>
                <a:lnTo>
                  <a:pt x="17" y="1272"/>
                </a:lnTo>
                <a:lnTo>
                  <a:pt x="16" y="1295"/>
                </a:lnTo>
                <a:lnTo>
                  <a:pt x="14" y="1317"/>
                </a:lnTo>
                <a:lnTo>
                  <a:pt x="13" y="1339"/>
                </a:lnTo>
                <a:lnTo>
                  <a:pt x="11" y="1361"/>
                </a:lnTo>
                <a:lnTo>
                  <a:pt x="10" y="1384"/>
                </a:lnTo>
                <a:lnTo>
                  <a:pt x="9" y="1406"/>
                </a:lnTo>
                <a:lnTo>
                  <a:pt x="8" y="1417"/>
                </a:lnTo>
                <a:lnTo>
                  <a:pt x="8" y="1428"/>
                </a:lnTo>
                <a:lnTo>
                  <a:pt x="7" y="1440"/>
                </a:lnTo>
                <a:lnTo>
                  <a:pt x="7" y="1451"/>
                </a:lnTo>
                <a:lnTo>
                  <a:pt x="6" y="1473"/>
                </a:lnTo>
                <a:lnTo>
                  <a:pt x="5" y="1496"/>
                </a:lnTo>
                <a:lnTo>
                  <a:pt x="5" y="1518"/>
                </a:lnTo>
                <a:lnTo>
                  <a:pt x="4" y="1540"/>
                </a:lnTo>
                <a:lnTo>
                  <a:pt x="3" y="1562"/>
                </a:lnTo>
                <a:lnTo>
                  <a:pt x="3" y="1585"/>
                </a:lnTo>
                <a:lnTo>
                  <a:pt x="2" y="1607"/>
                </a:lnTo>
                <a:lnTo>
                  <a:pt x="2" y="1629"/>
                </a:lnTo>
                <a:lnTo>
                  <a:pt x="1" y="1651"/>
                </a:lnTo>
                <a:lnTo>
                  <a:pt x="1" y="1663"/>
                </a:lnTo>
                <a:lnTo>
                  <a:pt x="1" y="1674"/>
                </a:lnTo>
                <a:lnTo>
                  <a:pt x="1" y="1696"/>
                </a:lnTo>
                <a:lnTo>
                  <a:pt x="0" y="1719"/>
                </a:lnTo>
                <a:lnTo>
                  <a:pt x="0" y="1741"/>
                </a:lnTo>
                <a:lnTo>
                  <a:pt x="0" y="1752"/>
                </a:lnTo>
                <a:lnTo>
                  <a:pt x="0" y="1763"/>
                </a:lnTo>
                <a:lnTo>
                  <a:pt x="0" y="1786"/>
                </a:lnTo>
              </a:path>
            </a:pathLst>
          </a:custGeom>
          <a:noFill/>
          <a:ln w="19050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41" name="Group 93"/>
          <p:cNvGrpSpPr>
            <a:grpSpLocks/>
          </p:cNvGrpSpPr>
          <p:nvPr/>
        </p:nvGrpSpPr>
        <p:grpSpPr bwMode="auto">
          <a:xfrm>
            <a:off x="1866900" y="4470400"/>
            <a:ext cx="381000" cy="368300"/>
            <a:chOff x="1176" y="2816"/>
            <a:chExt cx="240" cy="232"/>
          </a:xfrm>
        </p:grpSpPr>
        <p:sp>
          <p:nvSpPr>
            <p:cNvPr id="2138" name="Line 90"/>
            <p:cNvSpPr>
              <a:spLocks noChangeShapeType="1"/>
            </p:cNvSpPr>
            <p:nvPr/>
          </p:nvSpPr>
          <p:spPr bwMode="auto">
            <a:xfrm>
              <a:off x="1176" y="3044"/>
              <a:ext cx="240" cy="0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9" name="Line 91"/>
            <p:cNvSpPr>
              <a:spLocks noChangeShapeType="1"/>
            </p:cNvSpPr>
            <p:nvPr/>
          </p:nvSpPr>
          <p:spPr bwMode="auto">
            <a:xfrm>
              <a:off x="1412" y="2816"/>
              <a:ext cx="0" cy="232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44" name="Line 96"/>
          <p:cNvSpPr>
            <a:spLocks noChangeShapeType="1"/>
          </p:cNvSpPr>
          <p:nvPr/>
        </p:nvSpPr>
        <p:spPr bwMode="auto">
          <a:xfrm>
            <a:off x="381000" y="4495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5" name="Text Box 97"/>
          <p:cNvSpPr txBox="1">
            <a:spLocks noChangeArrowheads="1"/>
          </p:cNvSpPr>
          <p:nvPr/>
        </p:nvSpPr>
        <p:spPr bwMode="auto">
          <a:xfrm rot="-5440507">
            <a:off x="19368" y="4849425"/>
            <a:ext cx="5375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/>
              <a:t>~3 </a:t>
            </a:r>
            <a:r>
              <a:rPr lang="en-US" sz="1200" dirty="0"/>
              <a:t>m</a:t>
            </a:r>
          </a:p>
        </p:txBody>
      </p:sp>
      <p:sp>
        <p:nvSpPr>
          <p:cNvPr id="2148" name="AutoShape 100"/>
          <p:cNvSpPr>
            <a:spLocks noChangeArrowheads="1"/>
          </p:cNvSpPr>
          <p:nvPr/>
        </p:nvSpPr>
        <p:spPr bwMode="auto">
          <a:xfrm>
            <a:off x="2971800" y="4648200"/>
            <a:ext cx="152400" cy="1524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5287963" y="1879600"/>
            <a:ext cx="731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30000" dirty="0"/>
              <a:t>16</a:t>
            </a:r>
            <a:r>
              <a:rPr lang="en-US" dirty="0"/>
              <a:t>O </a:t>
            </a:r>
          </a:p>
        </p:txBody>
      </p:sp>
      <p:grpSp>
        <p:nvGrpSpPr>
          <p:cNvPr id="2149" name="Group 101"/>
          <p:cNvGrpSpPr>
            <a:grpSpLocks/>
          </p:cNvGrpSpPr>
          <p:nvPr/>
        </p:nvGrpSpPr>
        <p:grpSpPr bwMode="auto">
          <a:xfrm>
            <a:off x="6194425" y="4483100"/>
            <a:ext cx="1143000" cy="341313"/>
            <a:chOff x="1104" y="2824"/>
            <a:chExt cx="720" cy="215"/>
          </a:xfrm>
        </p:grpSpPr>
        <p:sp>
          <p:nvSpPr>
            <p:cNvPr id="2150" name="Rectangle 102"/>
            <p:cNvSpPr>
              <a:spLocks noChangeArrowheads="1"/>
            </p:cNvSpPr>
            <p:nvPr/>
          </p:nvSpPr>
          <p:spPr bwMode="auto">
            <a:xfrm>
              <a:off x="1104" y="2824"/>
              <a:ext cx="720" cy="106"/>
            </a:xfrm>
            <a:prstGeom prst="rect">
              <a:avLst/>
            </a:prstGeom>
            <a:solidFill>
              <a:srgbClr val="6B3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151" name="Rectangle 103"/>
            <p:cNvSpPr>
              <a:spLocks noChangeArrowheads="1"/>
            </p:cNvSpPr>
            <p:nvPr/>
          </p:nvSpPr>
          <p:spPr bwMode="auto">
            <a:xfrm>
              <a:off x="1104" y="2928"/>
              <a:ext cx="720" cy="111"/>
            </a:xfrm>
            <a:prstGeom prst="rect">
              <a:avLst/>
            </a:prstGeom>
            <a:solidFill>
              <a:srgbClr val="6B2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2152" name="Freeform 104"/>
          <p:cNvSpPr>
            <a:spLocks noChangeAspect="1"/>
          </p:cNvSpPr>
          <p:nvPr/>
        </p:nvSpPr>
        <p:spPr bwMode="auto">
          <a:xfrm>
            <a:off x="7473950" y="4495800"/>
            <a:ext cx="1066800" cy="898525"/>
          </a:xfrm>
          <a:custGeom>
            <a:avLst/>
            <a:gdLst>
              <a:gd name="T0" fmla="*/ 2234 w 2271"/>
              <a:gd name="T1" fmla="*/ 4 h 1786"/>
              <a:gd name="T2" fmla="*/ 2127 w 2271"/>
              <a:gd name="T3" fmla="*/ 17 h 1786"/>
              <a:gd name="T4" fmla="*/ 2058 w 2271"/>
              <a:gd name="T5" fmla="*/ 26 h 1786"/>
              <a:gd name="T6" fmla="*/ 2008 w 2271"/>
              <a:gd name="T7" fmla="*/ 33 h 1786"/>
              <a:gd name="T8" fmla="*/ 1928 w 2271"/>
              <a:gd name="T9" fmla="*/ 44 h 1786"/>
              <a:gd name="T10" fmla="*/ 1866 w 2271"/>
              <a:gd name="T11" fmla="*/ 53 h 1786"/>
              <a:gd name="T12" fmla="*/ 1791 w 2271"/>
              <a:gd name="T13" fmla="*/ 64 h 1786"/>
              <a:gd name="T14" fmla="*/ 1719 w 2271"/>
              <a:gd name="T15" fmla="*/ 75 h 1786"/>
              <a:gd name="T16" fmla="*/ 1677 w 2271"/>
              <a:gd name="T17" fmla="*/ 82 h 1786"/>
              <a:gd name="T18" fmla="*/ 1609 w 2271"/>
              <a:gd name="T19" fmla="*/ 93 h 1786"/>
              <a:gd name="T20" fmla="*/ 1532 w 2271"/>
              <a:gd name="T21" fmla="*/ 107 h 1786"/>
              <a:gd name="T22" fmla="*/ 1495 w 2271"/>
              <a:gd name="T23" fmla="*/ 114 h 1786"/>
              <a:gd name="T24" fmla="*/ 1459 w 2271"/>
              <a:gd name="T25" fmla="*/ 120 h 1786"/>
              <a:gd name="T26" fmla="*/ 1408 w 2271"/>
              <a:gd name="T27" fmla="*/ 130 h 1786"/>
              <a:gd name="T28" fmla="*/ 1392 w 2271"/>
              <a:gd name="T29" fmla="*/ 133 h 1786"/>
              <a:gd name="T30" fmla="*/ 1379 w 2271"/>
              <a:gd name="T31" fmla="*/ 136 h 1786"/>
              <a:gd name="T32" fmla="*/ 1360 w 2271"/>
              <a:gd name="T33" fmla="*/ 139 h 1786"/>
              <a:gd name="T34" fmla="*/ 1323 w 2271"/>
              <a:gd name="T35" fmla="*/ 147 h 1786"/>
              <a:gd name="T36" fmla="*/ 1286 w 2271"/>
              <a:gd name="T37" fmla="*/ 155 h 1786"/>
              <a:gd name="T38" fmla="*/ 1228 w 2271"/>
              <a:gd name="T39" fmla="*/ 167 h 1786"/>
              <a:gd name="T40" fmla="*/ 1155 w 2271"/>
              <a:gd name="T41" fmla="*/ 184 h 1786"/>
              <a:gd name="T42" fmla="*/ 1085 w 2271"/>
              <a:gd name="T43" fmla="*/ 201 h 1786"/>
              <a:gd name="T44" fmla="*/ 1021 w 2271"/>
              <a:gd name="T45" fmla="*/ 217 h 1786"/>
              <a:gd name="T46" fmla="*/ 960 w 2271"/>
              <a:gd name="T47" fmla="*/ 234 h 1786"/>
              <a:gd name="T48" fmla="*/ 902 w 2271"/>
              <a:gd name="T49" fmla="*/ 251 h 1786"/>
              <a:gd name="T50" fmla="*/ 849 w 2271"/>
              <a:gd name="T51" fmla="*/ 267 h 1786"/>
              <a:gd name="T52" fmla="*/ 781 w 2271"/>
              <a:gd name="T53" fmla="*/ 290 h 1786"/>
              <a:gd name="T54" fmla="*/ 720 w 2271"/>
              <a:gd name="T55" fmla="*/ 312 h 1786"/>
              <a:gd name="T56" fmla="*/ 636 w 2271"/>
              <a:gd name="T57" fmla="*/ 346 h 1786"/>
              <a:gd name="T58" fmla="*/ 562 w 2271"/>
              <a:gd name="T59" fmla="*/ 379 h 1786"/>
              <a:gd name="T60" fmla="*/ 497 w 2271"/>
              <a:gd name="T61" fmla="*/ 412 h 1786"/>
              <a:gd name="T62" fmla="*/ 439 w 2271"/>
              <a:gd name="T63" fmla="*/ 446 h 1786"/>
              <a:gd name="T64" fmla="*/ 388 w 2271"/>
              <a:gd name="T65" fmla="*/ 479 h 1786"/>
              <a:gd name="T66" fmla="*/ 343 w 2271"/>
              <a:gd name="T67" fmla="*/ 513 h 1786"/>
              <a:gd name="T68" fmla="*/ 303 w 2271"/>
              <a:gd name="T69" fmla="*/ 547 h 1786"/>
              <a:gd name="T70" fmla="*/ 267 w 2271"/>
              <a:gd name="T71" fmla="*/ 580 h 1786"/>
              <a:gd name="T72" fmla="*/ 236 w 2271"/>
              <a:gd name="T73" fmla="*/ 613 h 1786"/>
              <a:gd name="T74" fmla="*/ 208 w 2271"/>
              <a:gd name="T75" fmla="*/ 647 h 1786"/>
              <a:gd name="T76" fmla="*/ 176 w 2271"/>
              <a:gd name="T77" fmla="*/ 692 h 1786"/>
              <a:gd name="T78" fmla="*/ 156 w 2271"/>
              <a:gd name="T79" fmla="*/ 725 h 1786"/>
              <a:gd name="T80" fmla="*/ 137 w 2271"/>
              <a:gd name="T81" fmla="*/ 758 h 1786"/>
              <a:gd name="T82" fmla="*/ 120 w 2271"/>
              <a:gd name="T83" fmla="*/ 793 h 1786"/>
              <a:gd name="T84" fmla="*/ 107 w 2271"/>
              <a:gd name="T85" fmla="*/ 826 h 1786"/>
              <a:gd name="T86" fmla="*/ 90 w 2271"/>
              <a:gd name="T87" fmla="*/ 870 h 1786"/>
              <a:gd name="T88" fmla="*/ 75 w 2271"/>
              <a:gd name="T89" fmla="*/ 915 h 1786"/>
              <a:gd name="T90" fmla="*/ 63 w 2271"/>
              <a:gd name="T91" fmla="*/ 959 h 1786"/>
              <a:gd name="T92" fmla="*/ 55 w 2271"/>
              <a:gd name="T93" fmla="*/ 993 h 1786"/>
              <a:gd name="T94" fmla="*/ 45 w 2271"/>
              <a:gd name="T95" fmla="*/ 1049 h 1786"/>
              <a:gd name="T96" fmla="*/ 34 w 2271"/>
              <a:gd name="T97" fmla="*/ 1116 h 1786"/>
              <a:gd name="T98" fmla="*/ 26 w 2271"/>
              <a:gd name="T99" fmla="*/ 1183 h 1786"/>
              <a:gd name="T100" fmla="*/ 21 w 2271"/>
              <a:gd name="T101" fmla="*/ 1228 h 1786"/>
              <a:gd name="T102" fmla="*/ 16 w 2271"/>
              <a:gd name="T103" fmla="*/ 1295 h 1786"/>
              <a:gd name="T104" fmla="*/ 11 w 2271"/>
              <a:gd name="T105" fmla="*/ 1361 h 1786"/>
              <a:gd name="T106" fmla="*/ 8 w 2271"/>
              <a:gd name="T107" fmla="*/ 1417 h 1786"/>
              <a:gd name="T108" fmla="*/ 7 w 2271"/>
              <a:gd name="T109" fmla="*/ 1451 h 1786"/>
              <a:gd name="T110" fmla="*/ 5 w 2271"/>
              <a:gd name="T111" fmla="*/ 1518 h 1786"/>
              <a:gd name="T112" fmla="*/ 3 w 2271"/>
              <a:gd name="T113" fmla="*/ 1585 h 1786"/>
              <a:gd name="T114" fmla="*/ 1 w 2271"/>
              <a:gd name="T115" fmla="*/ 1651 h 1786"/>
              <a:gd name="T116" fmla="*/ 1 w 2271"/>
              <a:gd name="T117" fmla="*/ 1696 h 1786"/>
              <a:gd name="T118" fmla="*/ 0 w 2271"/>
              <a:gd name="T119" fmla="*/ 1752 h 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71" h="1786">
                <a:moveTo>
                  <a:pt x="2271" y="0"/>
                </a:moveTo>
                <a:lnTo>
                  <a:pt x="2252" y="2"/>
                </a:lnTo>
                <a:lnTo>
                  <a:pt x="2234" y="4"/>
                </a:lnTo>
                <a:lnTo>
                  <a:pt x="2198" y="9"/>
                </a:lnTo>
                <a:lnTo>
                  <a:pt x="2162" y="13"/>
                </a:lnTo>
                <a:lnTo>
                  <a:pt x="2127" y="17"/>
                </a:lnTo>
                <a:lnTo>
                  <a:pt x="2092" y="22"/>
                </a:lnTo>
                <a:lnTo>
                  <a:pt x="2075" y="24"/>
                </a:lnTo>
                <a:lnTo>
                  <a:pt x="2058" y="26"/>
                </a:lnTo>
                <a:lnTo>
                  <a:pt x="2041" y="28"/>
                </a:lnTo>
                <a:lnTo>
                  <a:pt x="2025" y="31"/>
                </a:lnTo>
                <a:lnTo>
                  <a:pt x="2008" y="33"/>
                </a:lnTo>
                <a:lnTo>
                  <a:pt x="1992" y="35"/>
                </a:lnTo>
                <a:lnTo>
                  <a:pt x="1960" y="40"/>
                </a:lnTo>
                <a:lnTo>
                  <a:pt x="1928" y="44"/>
                </a:lnTo>
                <a:lnTo>
                  <a:pt x="1912" y="46"/>
                </a:lnTo>
                <a:lnTo>
                  <a:pt x="1896" y="49"/>
                </a:lnTo>
                <a:lnTo>
                  <a:pt x="1866" y="53"/>
                </a:lnTo>
                <a:lnTo>
                  <a:pt x="1835" y="58"/>
                </a:lnTo>
                <a:lnTo>
                  <a:pt x="1806" y="62"/>
                </a:lnTo>
                <a:lnTo>
                  <a:pt x="1791" y="64"/>
                </a:lnTo>
                <a:lnTo>
                  <a:pt x="1776" y="66"/>
                </a:lnTo>
                <a:lnTo>
                  <a:pt x="1747" y="71"/>
                </a:lnTo>
                <a:lnTo>
                  <a:pt x="1719" y="75"/>
                </a:lnTo>
                <a:lnTo>
                  <a:pt x="1705" y="77"/>
                </a:lnTo>
                <a:lnTo>
                  <a:pt x="1691" y="80"/>
                </a:lnTo>
                <a:lnTo>
                  <a:pt x="1677" y="82"/>
                </a:lnTo>
                <a:lnTo>
                  <a:pt x="1663" y="84"/>
                </a:lnTo>
                <a:lnTo>
                  <a:pt x="1636" y="89"/>
                </a:lnTo>
                <a:lnTo>
                  <a:pt x="1609" y="93"/>
                </a:lnTo>
                <a:lnTo>
                  <a:pt x="1583" y="98"/>
                </a:lnTo>
                <a:lnTo>
                  <a:pt x="1557" y="102"/>
                </a:lnTo>
                <a:lnTo>
                  <a:pt x="1532" y="107"/>
                </a:lnTo>
                <a:lnTo>
                  <a:pt x="1520" y="109"/>
                </a:lnTo>
                <a:lnTo>
                  <a:pt x="1507" y="112"/>
                </a:lnTo>
                <a:lnTo>
                  <a:pt x="1495" y="114"/>
                </a:lnTo>
                <a:lnTo>
                  <a:pt x="1483" y="116"/>
                </a:lnTo>
                <a:lnTo>
                  <a:pt x="1471" y="118"/>
                </a:lnTo>
                <a:lnTo>
                  <a:pt x="1459" y="120"/>
                </a:lnTo>
                <a:lnTo>
                  <a:pt x="1435" y="125"/>
                </a:lnTo>
                <a:lnTo>
                  <a:pt x="1412" y="129"/>
                </a:lnTo>
                <a:lnTo>
                  <a:pt x="1408" y="130"/>
                </a:lnTo>
                <a:lnTo>
                  <a:pt x="1403" y="131"/>
                </a:lnTo>
                <a:lnTo>
                  <a:pt x="1396" y="132"/>
                </a:lnTo>
                <a:lnTo>
                  <a:pt x="1392" y="133"/>
                </a:lnTo>
                <a:lnTo>
                  <a:pt x="1389" y="134"/>
                </a:lnTo>
                <a:lnTo>
                  <a:pt x="1384" y="135"/>
                </a:lnTo>
                <a:lnTo>
                  <a:pt x="1379" y="136"/>
                </a:lnTo>
                <a:lnTo>
                  <a:pt x="1373" y="137"/>
                </a:lnTo>
                <a:lnTo>
                  <a:pt x="1367" y="138"/>
                </a:lnTo>
                <a:lnTo>
                  <a:pt x="1360" y="139"/>
                </a:lnTo>
                <a:lnTo>
                  <a:pt x="1353" y="141"/>
                </a:lnTo>
                <a:lnTo>
                  <a:pt x="1338" y="144"/>
                </a:lnTo>
                <a:lnTo>
                  <a:pt x="1323" y="147"/>
                </a:lnTo>
                <a:lnTo>
                  <a:pt x="1308" y="150"/>
                </a:lnTo>
                <a:lnTo>
                  <a:pt x="1293" y="153"/>
                </a:lnTo>
                <a:lnTo>
                  <a:pt x="1286" y="155"/>
                </a:lnTo>
                <a:lnTo>
                  <a:pt x="1279" y="156"/>
                </a:lnTo>
                <a:lnTo>
                  <a:pt x="1253" y="162"/>
                </a:lnTo>
                <a:lnTo>
                  <a:pt x="1228" y="167"/>
                </a:lnTo>
                <a:lnTo>
                  <a:pt x="1203" y="173"/>
                </a:lnTo>
                <a:lnTo>
                  <a:pt x="1178" y="178"/>
                </a:lnTo>
                <a:lnTo>
                  <a:pt x="1155" y="184"/>
                </a:lnTo>
                <a:lnTo>
                  <a:pt x="1131" y="189"/>
                </a:lnTo>
                <a:lnTo>
                  <a:pt x="1108" y="195"/>
                </a:lnTo>
                <a:lnTo>
                  <a:pt x="1085" y="201"/>
                </a:lnTo>
                <a:lnTo>
                  <a:pt x="1064" y="206"/>
                </a:lnTo>
                <a:lnTo>
                  <a:pt x="1042" y="212"/>
                </a:lnTo>
                <a:lnTo>
                  <a:pt x="1021" y="217"/>
                </a:lnTo>
                <a:lnTo>
                  <a:pt x="1000" y="223"/>
                </a:lnTo>
                <a:lnTo>
                  <a:pt x="980" y="228"/>
                </a:lnTo>
                <a:lnTo>
                  <a:pt x="960" y="234"/>
                </a:lnTo>
                <a:lnTo>
                  <a:pt x="940" y="240"/>
                </a:lnTo>
                <a:lnTo>
                  <a:pt x="921" y="245"/>
                </a:lnTo>
                <a:lnTo>
                  <a:pt x="902" y="251"/>
                </a:lnTo>
                <a:lnTo>
                  <a:pt x="884" y="256"/>
                </a:lnTo>
                <a:lnTo>
                  <a:pt x="866" y="262"/>
                </a:lnTo>
                <a:lnTo>
                  <a:pt x="849" y="267"/>
                </a:lnTo>
                <a:lnTo>
                  <a:pt x="814" y="278"/>
                </a:lnTo>
                <a:lnTo>
                  <a:pt x="798" y="284"/>
                </a:lnTo>
                <a:lnTo>
                  <a:pt x="781" y="290"/>
                </a:lnTo>
                <a:lnTo>
                  <a:pt x="765" y="295"/>
                </a:lnTo>
                <a:lnTo>
                  <a:pt x="750" y="301"/>
                </a:lnTo>
                <a:lnTo>
                  <a:pt x="720" y="312"/>
                </a:lnTo>
                <a:lnTo>
                  <a:pt x="691" y="323"/>
                </a:lnTo>
                <a:lnTo>
                  <a:pt x="663" y="335"/>
                </a:lnTo>
                <a:lnTo>
                  <a:pt x="636" y="346"/>
                </a:lnTo>
                <a:lnTo>
                  <a:pt x="610" y="357"/>
                </a:lnTo>
                <a:lnTo>
                  <a:pt x="586" y="368"/>
                </a:lnTo>
                <a:lnTo>
                  <a:pt x="562" y="379"/>
                </a:lnTo>
                <a:lnTo>
                  <a:pt x="539" y="390"/>
                </a:lnTo>
                <a:lnTo>
                  <a:pt x="518" y="402"/>
                </a:lnTo>
                <a:lnTo>
                  <a:pt x="497" y="412"/>
                </a:lnTo>
                <a:lnTo>
                  <a:pt x="477" y="424"/>
                </a:lnTo>
                <a:lnTo>
                  <a:pt x="457" y="435"/>
                </a:lnTo>
                <a:lnTo>
                  <a:pt x="439" y="446"/>
                </a:lnTo>
                <a:lnTo>
                  <a:pt x="421" y="457"/>
                </a:lnTo>
                <a:lnTo>
                  <a:pt x="404" y="468"/>
                </a:lnTo>
                <a:lnTo>
                  <a:pt x="388" y="479"/>
                </a:lnTo>
                <a:lnTo>
                  <a:pt x="372" y="491"/>
                </a:lnTo>
                <a:lnTo>
                  <a:pt x="357" y="502"/>
                </a:lnTo>
                <a:lnTo>
                  <a:pt x="343" y="513"/>
                </a:lnTo>
                <a:lnTo>
                  <a:pt x="329" y="524"/>
                </a:lnTo>
                <a:lnTo>
                  <a:pt x="316" y="535"/>
                </a:lnTo>
                <a:lnTo>
                  <a:pt x="303" y="547"/>
                </a:lnTo>
                <a:lnTo>
                  <a:pt x="290" y="558"/>
                </a:lnTo>
                <a:lnTo>
                  <a:pt x="278" y="569"/>
                </a:lnTo>
                <a:lnTo>
                  <a:pt x="267" y="580"/>
                </a:lnTo>
                <a:lnTo>
                  <a:pt x="256" y="591"/>
                </a:lnTo>
                <a:lnTo>
                  <a:pt x="246" y="603"/>
                </a:lnTo>
                <a:lnTo>
                  <a:pt x="236" y="613"/>
                </a:lnTo>
                <a:lnTo>
                  <a:pt x="226" y="625"/>
                </a:lnTo>
                <a:lnTo>
                  <a:pt x="217" y="636"/>
                </a:lnTo>
                <a:lnTo>
                  <a:pt x="208" y="647"/>
                </a:lnTo>
                <a:lnTo>
                  <a:pt x="200" y="658"/>
                </a:lnTo>
                <a:lnTo>
                  <a:pt x="192" y="669"/>
                </a:lnTo>
                <a:lnTo>
                  <a:pt x="176" y="692"/>
                </a:lnTo>
                <a:lnTo>
                  <a:pt x="169" y="703"/>
                </a:lnTo>
                <a:lnTo>
                  <a:pt x="162" y="714"/>
                </a:lnTo>
                <a:lnTo>
                  <a:pt x="156" y="725"/>
                </a:lnTo>
                <a:lnTo>
                  <a:pt x="149" y="736"/>
                </a:lnTo>
                <a:lnTo>
                  <a:pt x="143" y="747"/>
                </a:lnTo>
                <a:lnTo>
                  <a:pt x="137" y="758"/>
                </a:lnTo>
                <a:lnTo>
                  <a:pt x="131" y="770"/>
                </a:lnTo>
                <a:lnTo>
                  <a:pt x="126" y="781"/>
                </a:lnTo>
                <a:lnTo>
                  <a:pt x="120" y="793"/>
                </a:lnTo>
                <a:lnTo>
                  <a:pt x="115" y="804"/>
                </a:lnTo>
                <a:lnTo>
                  <a:pt x="111" y="814"/>
                </a:lnTo>
                <a:lnTo>
                  <a:pt x="107" y="826"/>
                </a:lnTo>
                <a:lnTo>
                  <a:pt x="102" y="837"/>
                </a:lnTo>
                <a:lnTo>
                  <a:pt x="98" y="848"/>
                </a:lnTo>
                <a:lnTo>
                  <a:pt x="90" y="870"/>
                </a:lnTo>
                <a:lnTo>
                  <a:pt x="82" y="893"/>
                </a:lnTo>
                <a:lnTo>
                  <a:pt x="79" y="904"/>
                </a:lnTo>
                <a:lnTo>
                  <a:pt x="75" y="915"/>
                </a:lnTo>
                <a:lnTo>
                  <a:pt x="72" y="926"/>
                </a:lnTo>
                <a:lnTo>
                  <a:pt x="69" y="937"/>
                </a:lnTo>
                <a:lnTo>
                  <a:pt x="63" y="959"/>
                </a:lnTo>
                <a:lnTo>
                  <a:pt x="60" y="970"/>
                </a:lnTo>
                <a:lnTo>
                  <a:pt x="58" y="982"/>
                </a:lnTo>
                <a:lnTo>
                  <a:pt x="55" y="993"/>
                </a:lnTo>
                <a:lnTo>
                  <a:pt x="54" y="1004"/>
                </a:lnTo>
                <a:lnTo>
                  <a:pt x="49" y="1027"/>
                </a:lnTo>
                <a:lnTo>
                  <a:pt x="45" y="1049"/>
                </a:lnTo>
                <a:lnTo>
                  <a:pt x="41" y="1071"/>
                </a:lnTo>
                <a:lnTo>
                  <a:pt x="37" y="1094"/>
                </a:lnTo>
                <a:lnTo>
                  <a:pt x="34" y="1116"/>
                </a:lnTo>
                <a:lnTo>
                  <a:pt x="31" y="1138"/>
                </a:lnTo>
                <a:lnTo>
                  <a:pt x="28" y="1160"/>
                </a:lnTo>
                <a:lnTo>
                  <a:pt x="26" y="1183"/>
                </a:lnTo>
                <a:lnTo>
                  <a:pt x="23" y="1205"/>
                </a:lnTo>
                <a:lnTo>
                  <a:pt x="22" y="1216"/>
                </a:lnTo>
                <a:lnTo>
                  <a:pt x="21" y="1228"/>
                </a:lnTo>
                <a:lnTo>
                  <a:pt x="19" y="1250"/>
                </a:lnTo>
                <a:lnTo>
                  <a:pt x="17" y="1272"/>
                </a:lnTo>
                <a:lnTo>
                  <a:pt x="16" y="1295"/>
                </a:lnTo>
                <a:lnTo>
                  <a:pt x="14" y="1317"/>
                </a:lnTo>
                <a:lnTo>
                  <a:pt x="13" y="1339"/>
                </a:lnTo>
                <a:lnTo>
                  <a:pt x="11" y="1361"/>
                </a:lnTo>
                <a:lnTo>
                  <a:pt x="10" y="1384"/>
                </a:lnTo>
                <a:lnTo>
                  <a:pt x="9" y="1406"/>
                </a:lnTo>
                <a:lnTo>
                  <a:pt x="8" y="1417"/>
                </a:lnTo>
                <a:lnTo>
                  <a:pt x="8" y="1428"/>
                </a:lnTo>
                <a:lnTo>
                  <a:pt x="7" y="1440"/>
                </a:lnTo>
                <a:lnTo>
                  <a:pt x="7" y="1451"/>
                </a:lnTo>
                <a:lnTo>
                  <a:pt x="6" y="1473"/>
                </a:lnTo>
                <a:lnTo>
                  <a:pt x="5" y="1496"/>
                </a:lnTo>
                <a:lnTo>
                  <a:pt x="5" y="1518"/>
                </a:lnTo>
                <a:lnTo>
                  <a:pt x="4" y="1540"/>
                </a:lnTo>
                <a:lnTo>
                  <a:pt x="3" y="1562"/>
                </a:lnTo>
                <a:lnTo>
                  <a:pt x="3" y="1585"/>
                </a:lnTo>
                <a:lnTo>
                  <a:pt x="2" y="1607"/>
                </a:lnTo>
                <a:lnTo>
                  <a:pt x="2" y="1629"/>
                </a:lnTo>
                <a:lnTo>
                  <a:pt x="1" y="1651"/>
                </a:lnTo>
                <a:lnTo>
                  <a:pt x="1" y="1663"/>
                </a:lnTo>
                <a:lnTo>
                  <a:pt x="1" y="1674"/>
                </a:lnTo>
                <a:lnTo>
                  <a:pt x="1" y="1696"/>
                </a:lnTo>
                <a:lnTo>
                  <a:pt x="0" y="1719"/>
                </a:lnTo>
                <a:lnTo>
                  <a:pt x="0" y="1741"/>
                </a:lnTo>
                <a:lnTo>
                  <a:pt x="0" y="1752"/>
                </a:lnTo>
                <a:lnTo>
                  <a:pt x="0" y="1763"/>
                </a:lnTo>
                <a:lnTo>
                  <a:pt x="0" y="1786"/>
                </a:lnTo>
              </a:path>
            </a:pathLst>
          </a:custGeom>
          <a:noFill/>
          <a:ln w="19050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" name="Text Box 105"/>
          <p:cNvSpPr txBox="1">
            <a:spLocks noChangeArrowheads="1"/>
          </p:cNvSpPr>
          <p:nvPr/>
        </p:nvSpPr>
        <p:spPr bwMode="auto">
          <a:xfrm>
            <a:off x="7931150" y="45720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161" name="Text Box 113"/>
          <p:cNvSpPr txBox="1">
            <a:spLocks noChangeArrowheads="1"/>
          </p:cNvSpPr>
          <p:nvPr/>
        </p:nvSpPr>
        <p:spPr bwMode="auto">
          <a:xfrm>
            <a:off x="8169914" y="4198144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+</a:t>
            </a:r>
          </a:p>
        </p:txBody>
      </p:sp>
      <p:sp>
        <p:nvSpPr>
          <p:cNvPr id="2162" name="Text Box 114"/>
          <p:cNvSpPr txBox="1">
            <a:spLocks noChangeArrowheads="1"/>
          </p:cNvSpPr>
          <p:nvPr/>
        </p:nvSpPr>
        <p:spPr bwMode="auto">
          <a:xfrm>
            <a:off x="1447800" y="4191000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+</a:t>
            </a:r>
          </a:p>
        </p:txBody>
      </p:sp>
      <p:sp>
        <p:nvSpPr>
          <p:cNvPr id="2163" name="Text Box 115"/>
          <p:cNvSpPr txBox="1">
            <a:spLocks noChangeArrowheads="1"/>
          </p:cNvSpPr>
          <p:nvPr/>
        </p:nvSpPr>
        <p:spPr bwMode="auto">
          <a:xfrm>
            <a:off x="7473950" y="4192588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-</a:t>
            </a:r>
          </a:p>
        </p:txBody>
      </p:sp>
      <p:sp>
        <p:nvSpPr>
          <p:cNvPr id="2164" name="Text Box 116"/>
          <p:cNvSpPr txBox="1">
            <a:spLocks noChangeArrowheads="1"/>
          </p:cNvSpPr>
          <p:nvPr/>
        </p:nvSpPr>
        <p:spPr bwMode="auto">
          <a:xfrm>
            <a:off x="584200" y="41783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-</a:t>
            </a:r>
          </a:p>
        </p:txBody>
      </p:sp>
      <p:sp>
        <p:nvSpPr>
          <p:cNvPr id="2165" name="Text Box 117"/>
          <p:cNvSpPr txBox="1">
            <a:spLocks noChangeArrowheads="1"/>
          </p:cNvSpPr>
          <p:nvPr/>
        </p:nvSpPr>
        <p:spPr bwMode="auto">
          <a:xfrm>
            <a:off x="609600" y="5581650"/>
            <a:ext cx="2251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i="1" baseline="30000"/>
              <a:t>10</a:t>
            </a:r>
            <a:r>
              <a:rPr lang="en-US" sz="1800" i="1"/>
              <a:t>Be made and </a:t>
            </a:r>
          </a:p>
          <a:p>
            <a:pPr algn="ctr"/>
            <a:r>
              <a:rPr lang="en-US" sz="1800" i="1"/>
              <a:t>retained in quartz</a:t>
            </a:r>
          </a:p>
        </p:txBody>
      </p:sp>
      <p:sp>
        <p:nvSpPr>
          <p:cNvPr id="2166" name="Text Box 118"/>
          <p:cNvSpPr txBox="1">
            <a:spLocks noChangeArrowheads="1"/>
          </p:cNvSpPr>
          <p:nvPr/>
        </p:nvSpPr>
        <p:spPr bwMode="auto">
          <a:xfrm>
            <a:off x="6351588" y="5570538"/>
            <a:ext cx="20399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i="1" baseline="30000"/>
              <a:t>10</a:t>
            </a:r>
            <a:r>
              <a:rPr lang="en-US" sz="1800" i="1"/>
              <a:t>Be mobile in soil</a:t>
            </a:r>
          </a:p>
          <a:p>
            <a:pPr algn="ctr"/>
            <a:r>
              <a:rPr lang="en-US" sz="1800" i="1"/>
              <a:t>retained by oxides</a:t>
            </a:r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 flipH="1">
            <a:off x="5800725" y="4376738"/>
            <a:ext cx="388938" cy="1871662"/>
          </a:xfrm>
          <a:prstGeom prst="cube">
            <a:avLst>
              <a:gd name="adj" fmla="val 25000"/>
            </a:avLst>
          </a:prstGeom>
          <a:solidFill>
            <a:srgbClr val="80803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67" name="Text Box 119"/>
          <p:cNvSpPr txBox="1">
            <a:spLocks noChangeArrowheads="1"/>
          </p:cNvSpPr>
          <p:nvPr/>
        </p:nvSpPr>
        <p:spPr bwMode="auto">
          <a:xfrm>
            <a:off x="1355725" y="733425"/>
            <a:ext cx="1455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produced</a:t>
            </a:r>
          </a:p>
        </p:txBody>
      </p:sp>
      <p:sp>
        <p:nvSpPr>
          <p:cNvPr id="2168" name="Text Box 120"/>
          <p:cNvSpPr txBox="1">
            <a:spLocks noChangeArrowheads="1"/>
          </p:cNvSpPr>
          <p:nvPr/>
        </p:nvSpPr>
        <p:spPr bwMode="auto">
          <a:xfrm>
            <a:off x="6096000" y="7620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delivered</a:t>
            </a:r>
          </a:p>
        </p:txBody>
      </p:sp>
      <p:sp>
        <p:nvSpPr>
          <p:cNvPr id="2169" name="Line 121"/>
          <p:cNvSpPr>
            <a:spLocks noChangeShapeType="1"/>
          </p:cNvSpPr>
          <p:nvPr/>
        </p:nvSpPr>
        <p:spPr bwMode="auto">
          <a:xfrm flipH="1">
            <a:off x="8839200" y="4419600"/>
            <a:ext cx="1588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" name="Text Box 122"/>
          <p:cNvSpPr txBox="1">
            <a:spLocks noChangeArrowheads="1"/>
          </p:cNvSpPr>
          <p:nvPr/>
        </p:nvSpPr>
        <p:spPr bwMode="auto">
          <a:xfrm rot="-5440507">
            <a:off x="8331994" y="4882356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1~10 m?</a:t>
            </a:r>
          </a:p>
        </p:txBody>
      </p:sp>
      <p:sp>
        <p:nvSpPr>
          <p:cNvPr id="2171" name="Text Box 123"/>
          <p:cNvSpPr txBox="1">
            <a:spLocks noChangeArrowheads="1"/>
          </p:cNvSpPr>
          <p:nvPr/>
        </p:nvSpPr>
        <p:spPr bwMode="auto">
          <a:xfrm>
            <a:off x="8674100" y="57150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?</a:t>
            </a:r>
          </a:p>
        </p:txBody>
      </p:sp>
      <p:grpSp>
        <p:nvGrpSpPr>
          <p:cNvPr id="2159" name="Group 111"/>
          <p:cNvGrpSpPr>
            <a:grpSpLocks/>
          </p:cNvGrpSpPr>
          <p:nvPr/>
        </p:nvGrpSpPr>
        <p:grpSpPr bwMode="auto">
          <a:xfrm>
            <a:off x="6400800" y="4470400"/>
            <a:ext cx="609600" cy="377825"/>
            <a:chOff x="4032" y="2816"/>
            <a:chExt cx="384" cy="238"/>
          </a:xfrm>
        </p:grpSpPr>
        <p:sp>
          <p:nvSpPr>
            <p:cNvPr id="2154" name="Line 106"/>
            <p:cNvSpPr>
              <a:spLocks noChangeShapeType="1"/>
            </p:cNvSpPr>
            <p:nvPr/>
          </p:nvSpPr>
          <p:spPr bwMode="auto">
            <a:xfrm>
              <a:off x="4032" y="2816"/>
              <a:ext cx="0" cy="112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" name="Line 108"/>
            <p:cNvSpPr>
              <a:spLocks noChangeShapeType="1"/>
            </p:cNvSpPr>
            <p:nvPr/>
          </p:nvSpPr>
          <p:spPr bwMode="auto">
            <a:xfrm>
              <a:off x="4032" y="2928"/>
              <a:ext cx="384" cy="0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" name="Line 109"/>
            <p:cNvSpPr>
              <a:spLocks noChangeShapeType="1"/>
            </p:cNvSpPr>
            <p:nvPr/>
          </p:nvSpPr>
          <p:spPr bwMode="auto">
            <a:xfrm>
              <a:off x="4416" y="2928"/>
              <a:ext cx="0" cy="126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" name="Line 110"/>
            <p:cNvSpPr>
              <a:spLocks noChangeShapeType="1"/>
            </p:cNvSpPr>
            <p:nvPr/>
          </p:nvSpPr>
          <p:spPr bwMode="auto">
            <a:xfrm flipH="1">
              <a:off x="4128" y="3046"/>
              <a:ext cx="288" cy="0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645150" y="3100943"/>
            <a:ext cx="70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endParaRPr lang="en-US" baseline="30000" dirty="0"/>
          </a:p>
        </p:txBody>
      </p:sp>
      <p:sp>
        <p:nvSpPr>
          <p:cNvPr id="4" name="Rounded Rectangle 3"/>
          <p:cNvSpPr/>
          <p:nvPr/>
        </p:nvSpPr>
        <p:spPr>
          <a:xfrm>
            <a:off x="3519127" y="4545012"/>
            <a:ext cx="908447" cy="86677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2148" idx="0"/>
          </p:cNvCxnSpPr>
          <p:nvPr/>
        </p:nvCxnSpPr>
        <p:spPr>
          <a:xfrm flipV="1">
            <a:off x="3048000" y="4572000"/>
            <a:ext cx="550507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994117" y="4800600"/>
            <a:ext cx="604390" cy="61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81386" y="4545013"/>
            <a:ext cx="55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16</a:t>
            </a:r>
            <a:r>
              <a:rPr lang="en-US" dirty="0"/>
              <a:t>O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184" y="5040868"/>
            <a:ext cx="76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endParaRPr lang="en-US" baseline="30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71923" y="4838700"/>
            <a:ext cx="166677" cy="276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08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area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8673" y="1719071"/>
            <a:ext cx="3502150" cy="44074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Three river basins in the Mekong watershed, Yunnan Provence, China</a:t>
            </a:r>
          </a:p>
          <a:p>
            <a:endParaRPr lang="en-US" dirty="0" smtClean="0"/>
          </a:p>
          <a:p>
            <a:r>
              <a:rPr lang="en-US" dirty="0" smtClean="0"/>
              <a:t>Basins range from 200-2000 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Moderate to high relief (Up to ~1800 m)</a:t>
            </a:r>
          </a:p>
          <a:p>
            <a:endParaRPr lang="en-US" dirty="0"/>
          </a:p>
          <a:p>
            <a:r>
              <a:rPr lang="en-US" dirty="0" smtClean="0"/>
              <a:t>Intensive land use, primarily agriculture and forestry</a:t>
            </a:r>
            <a:endParaRPr lang="en-US" dirty="0"/>
          </a:p>
        </p:txBody>
      </p:sp>
      <p:pic>
        <p:nvPicPr>
          <p:cNvPr id="5" name="Picture 4" descr="2013-04-19_08-48-2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6108" y="1719071"/>
            <a:ext cx="5288479" cy="3446509"/>
          </a:xfrm>
          <a:prstGeom prst="rect">
            <a:avLst/>
          </a:prstGeom>
        </p:spPr>
      </p:pic>
      <p:pic>
        <p:nvPicPr>
          <p:cNvPr id="6" name="Picture 5" descr="RegionalF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108" y="1719071"/>
            <a:ext cx="535561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7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462" y="1719071"/>
            <a:ext cx="8527223" cy="44074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Four sediment associated isotopic systems</a:t>
            </a:r>
          </a:p>
          <a:p>
            <a:pPr lvl="1"/>
            <a:r>
              <a:rPr lang="en-US" dirty="0" err="1" smtClean="0"/>
              <a:t>Cosmogenic</a:t>
            </a:r>
            <a:endParaRPr lang="en-US" dirty="0" smtClean="0"/>
          </a:p>
          <a:p>
            <a:pPr lvl="2"/>
            <a:r>
              <a:rPr lang="en-US" sz="1800" dirty="0" smtClean="0"/>
              <a:t>Meteoric 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Be</a:t>
            </a:r>
          </a:p>
          <a:p>
            <a:pPr lvl="2"/>
            <a:r>
              <a:rPr lang="en-US" sz="1800" i="1" dirty="0" smtClean="0"/>
              <a:t>In situ</a:t>
            </a:r>
            <a:r>
              <a:rPr lang="en-US" sz="1800" dirty="0" smtClean="0"/>
              <a:t> 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Be</a:t>
            </a:r>
          </a:p>
          <a:p>
            <a:pPr lvl="1"/>
            <a:r>
              <a:rPr lang="en-US" dirty="0" smtClean="0"/>
              <a:t>Short-lived</a:t>
            </a:r>
          </a:p>
          <a:p>
            <a:pPr lvl="2"/>
            <a:r>
              <a:rPr lang="en-US" sz="1800" dirty="0" smtClean="0"/>
              <a:t>Unsupported </a:t>
            </a:r>
            <a:r>
              <a:rPr lang="en-US" sz="1800" baseline="30000" dirty="0" smtClean="0"/>
              <a:t>210</a:t>
            </a:r>
            <a:r>
              <a:rPr lang="en-US" sz="1800" dirty="0" smtClean="0"/>
              <a:t>Pb</a:t>
            </a:r>
          </a:p>
          <a:p>
            <a:pPr lvl="2"/>
            <a:r>
              <a:rPr lang="en-US" sz="1800" baseline="30000" dirty="0" smtClean="0"/>
              <a:t>137</a:t>
            </a:r>
            <a:r>
              <a:rPr lang="en-US" sz="1800" dirty="0" smtClean="0"/>
              <a:t>Cs</a:t>
            </a:r>
          </a:p>
          <a:p>
            <a:pPr lvl="2"/>
            <a:endParaRPr lang="en-US" sz="1800" dirty="0" smtClean="0"/>
          </a:p>
          <a:p>
            <a:r>
              <a:rPr lang="en-US" sz="2400" baseline="30000" dirty="0" smtClean="0"/>
              <a:t>14</a:t>
            </a:r>
            <a:r>
              <a:rPr lang="en-US" sz="2400" dirty="0" smtClean="0"/>
              <a:t>C to date terraces and “</a:t>
            </a:r>
            <a:r>
              <a:rPr lang="en-US" sz="2400" dirty="0" err="1" smtClean="0"/>
              <a:t>paleo</a:t>
            </a:r>
            <a:r>
              <a:rPr lang="en-US" sz="2400" dirty="0" smtClean="0"/>
              <a:t>” </a:t>
            </a:r>
            <a:r>
              <a:rPr lang="en-US" sz="2400" i="1" dirty="0" smtClean="0"/>
              <a:t>in situ</a:t>
            </a:r>
            <a:r>
              <a:rPr lang="en-US" sz="2400" dirty="0" smtClean="0"/>
              <a:t> </a:t>
            </a:r>
            <a:r>
              <a:rPr lang="en-US" baseline="30000" dirty="0" smtClean="0"/>
              <a:t>10</a:t>
            </a:r>
            <a:r>
              <a:rPr lang="en-US" dirty="0" smtClean="0"/>
              <a:t>Be erosion rates</a:t>
            </a:r>
            <a:endParaRPr lang="en-US" sz="2400" baseline="30000" dirty="0" smtClean="0"/>
          </a:p>
          <a:p>
            <a:endParaRPr lang="en-US" baseline="30000" dirty="0"/>
          </a:p>
          <a:p>
            <a:r>
              <a:rPr lang="en-US" dirty="0" smtClean="0"/>
              <a:t>Daily sediment yield data from Chinese Government hydrology stations (18-23 years</a:t>
            </a:r>
            <a:r>
              <a:rPr lang="en-US" dirty="0"/>
              <a:t>)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Remotely </a:t>
            </a:r>
            <a:r>
              <a:rPr lang="en-US" dirty="0"/>
              <a:t>sensed </a:t>
            </a:r>
            <a:r>
              <a:rPr lang="en-US" dirty="0" smtClean="0"/>
              <a:t>land-use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2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2" name="Picture 1" descr="NormalizedConc_2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0" y="372696"/>
            <a:ext cx="4141418" cy="64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" y="931250"/>
            <a:ext cx="7658100" cy="59394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39700"/>
            <a:ext cx="8229600" cy="990600"/>
          </a:xfrm>
        </p:spPr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 Results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502400" y="931250"/>
            <a:ext cx="1898650" cy="3691550"/>
          </a:xfrm>
          <a:prstGeom prst="rect">
            <a:avLst/>
          </a:prstGeom>
          <a:solidFill>
            <a:srgbClr val="FFFFFF">
              <a:alpha val="57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08500" y="4622800"/>
            <a:ext cx="3949700" cy="2235200"/>
          </a:xfrm>
          <a:prstGeom prst="rect">
            <a:avLst/>
          </a:prstGeom>
          <a:solidFill>
            <a:srgbClr val="FFFFFF">
              <a:alpha val="57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05100" y="931250"/>
            <a:ext cx="1849967" cy="3628050"/>
          </a:xfrm>
          <a:prstGeom prst="rect">
            <a:avLst/>
          </a:prstGeom>
          <a:solidFill>
            <a:srgbClr val="FFFFFF">
              <a:alpha val="57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2950" y="931250"/>
            <a:ext cx="1898650" cy="3691550"/>
          </a:xfrm>
          <a:prstGeom prst="rect">
            <a:avLst/>
          </a:prstGeom>
          <a:solidFill>
            <a:srgbClr val="FFFFFF">
              <a:alpha val="57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55067" y="931250"/>
            <a:ext cx="1849967" cy="3628050"/>
          </a:xfrm>
          <a:prstGeom prst="rect">
            <a:avLst/>
          </a:prstGeom>
          <a:solidFill>
            <a:srgbClr val="FFFFFF">
              <a:alpha val="57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8800" y="4622800"/>
            <a:ext cx="3949700" cy="2235200"/>
          </a:xfrm>
          <a:prstGeom prst="rect">
            <a:avLst/>
          </a:prstGeom>
          <a:solidFill>
            <a:srgbClr val="FFFFFF">
              <a:alpha val="57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unnanFLyov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2239"/>
            <a:ext cx="9144001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1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13" y="373634"/>
            <a:ext cx="7718375" cy="6484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000" y="373634"/>
            <a:ext cx="1812636" cy="648436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01636" y="373634"/>
            <a:ext cx="1849582" cy="648436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51218" y="373634"/>
            <a:ext cx="1849582" cy="648436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00800" y="373634"/>
            <a:ext cx="2030388" cy="648436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3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 descr="figure7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3"/>
          <a:stretch/>
        </p:blipFill>
        <p:spPr>
          <a:xfrm>
            <a:off x="368300" y="1410012"/>
            <a:ext cx="3945468" cy="2679700"/>
          </a:xfrm>
          <a:prstGeom prst="rect">
            <a:avLst/>
          </a:prstGeom>
        </p:spPr>
      </p:pic>
      <p:pic>
        <p:nvPicPr>
          <p:cNvPr id="5" name="Picture 4" descr="figure7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48" b="33303"/>
          <a:stretch/>
        </p:blipFill>
        <p:spPr>
          <a:xfrm>
            <a:off x="223098" y="3988112"/>
            <a:ext cx="4090669" cy="2934715"/>
          </a:xfrm>
          <a:prstGeom prst="rect">
            <a:avLst/>
          </a:prstGeom>
        </p:spPr>
      </p:pic>
      <p:pic>
        <p:nvPicPr>
          <p:cNvPr id="6" name="Picture 5" descr="figure7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000"/>
          <a:stretch/>
        </p:blipFill>
        <p:spPr>
          <a:xfrm>
            <a:off x="4596131" y="2351041"/>
            <a:ext cx="4090669" cy="28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5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Isotopes used for contemporary erosion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Unsupported </a:t>
            </a:r>
            <a:r>
              <a:rPr lang="en-US" sz="2400" baseline="30000" dirty="0" smtClean="0"/>
              <a:t>210</a:t>
            </a:r>
            <a:r>
              <a:rPr lang="en-US" sz="2400" dirty="0" smtClean="0"/>
              <a:t>Pb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 = 22.2 </a:t>
            </a:r>
            <a:r>
              <a:rPr lang="en-US" sz="2000" dirty="0" err="1" smtClean="0"/>
              <a:t>yr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Naturally occurring as part of </a:t>
            </a:r>
            <a:r>
              <a:rPr lang="en-US" sz="2000" baseline="30000" dirty="0" smtClean="0"/>
              <a:t>238</a:t>
            </a:r>
            <a:r>
              <a:rPr lang="en-US" sz="2000" dirty="0" smtClean="0"/>
              <a:t>U decay series</a:t>
            </a:r>
          </a:p>
          <a:p>
            <a:endParaRPr lang="en-US" sz="2000" dirty="0" smtClean="0"/>
          </a:p>
          <a:p>
            <a:r>
              <a:rPr lang="en-US" sz="2000" dirty="0" smtClean="0"/>
              <a:t>Fraction of total </a:t>
            </a:r>
            <a:r>
              <a:rPr lang="en-US" sz="2000" baseline="30000" dirty="0" smtClean="0"/>
              <a:t>210</a:t>
            </a:r>
            <a:r>
              <a:rPr lang="en-US" sz="2000" dirty="0" smtClean="0"/>
              <a:t>Pb in soil derived from </a:t>
            </a:r>
            <a:r>
              <a:rPr lang="en-US" sz="2000" baseline="30000" dirty="0" smtClean="0"/>
              <a:t>222</a:t>
            </a:r>
            <a:r>
              <a:rPr lang="en-US" sz="2000" dirty="0" smtClean="0"/>
              <a:t>Rn gas that leaves soil</a:t>
            </a:r>
          </a:p>
          <a:p>
            <a:endParaRPr lang="en-US" sz="2000" dirty="0" smtClean="0"/>
          </a:p>
          <a:p>
            <a:r>
              <a:rPr lang="en-US" sz="2000" dirty="0" smtClean="0"/>
              <a:t>Delivered back to soil through fallout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baseline="30000" dirty="0" smtClean="0"/>
              <a:t>137</a:t>
            </a:r>
            <a:r>
              <a:rPr lang="en-US" sz="2400" dirty="0" smtClean="0"/>
              <a:t>Cs</a:t>
            </a:r>
            <a:endParaRPr lang="en-US" sz="2400" baseline="30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 = 30.2 </a:t>
            </a:r>
            <a:r>
              <a:rPr lang="en-US" sz="2000" dirty="0" err="1" smtClean="0"/>
              <a:t>yr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Created from nuclear weapons testing and accidents</a:t>
            </a:r>
          </a:p>
          <a:p>
            <a:endParaRPr lang="en-US" sz="2000" dirty="0"/>
          </a:p>
          <a:p>
            <a:r>
              <a:rPr lang="en-US" sz="2000" dirty="0" smtClean="0"/>
              <a:t>Delivered to soil through fallout</a:t>
            </a:r>
          </a:p>
          <a:p>
            <a:endParaRPr lang="en-US" sz="2000" dirty="0" smtClean="0"/>
          </a:p>
          <a:p>
            <a:r>
              <a:rPr lang="en-US" sz="2000" dirty="0" smtClean="0"/>
              <a:t>Only deposited globally from 1950’s to 1970’s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290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of erosion in basin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46500" cy="4876800"/>
          </a:xfrm>
        </p:spPr>
        <p:txBody>
          <a:bodyPr/>
          <a:lstStyle/>
          <a:p>
            <a:r>
              <a:rPr lang="en-US" dirty="0" smtClean="0"/>
              <a:t>Modest statistically significant relationships between long-term measures of erosion and MAP and relief</a:t>
            </a:r>
          </a:p>
          <a:p>
            <a:endParaRPr lang="en-US" dirty="0" smtClean="0"/>
          </a:p>
          <a:p>
            <a:r>
              <a:rPr lang="en-US" dirty="0" smtClean="0"/>
              <a:t>Unclear what, if any, processes might be driving these relationships – likely result of extensive agriculture</a:t>
            </a:r>
            <a:endParaRPr lang="en-US" dirty="0"/>
          </a:p>
        </p:txBody>
      </p:sp>
      <p:pic>
        <p:nvPicPr>
          <p:cNvPr id="4" name="Picture 3" descr="FigureS4 cop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700" y="1600200"/>
            <a:ext cx="4826582" cy="410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mplebasin_GSATalk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347133"/>
            <a:ext cx="6680201" cy="6330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8033" y="1710268"/>
            <a:ext cx="276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Sediment can be collected at a variety of locations in the basin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82333" y="2616200"/>
            <a:ext cx="2794000" cy="36406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82333" y="2616200"/>
            <a:ext cx="982134" cy="71966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82333" y="2616200"/>
            <a:ext cx="982134" cy="276013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62600" y="4961467"/>
            <a:ext cx="2446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sample will be a mixture of sediment derived from all of the tributaries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33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Sediment mixing in a river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4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050"/>
            <a:ext cx="8229600" cy="990600"/>
          </a:xfrm>
        </p:spPr>
        <p:txBody>
          <a:bodyPr/>
          <a:lstStyle/>
          <a:p>
            <a:r>
              <a:rPr lang="en-US" dirty="0" smtClean="0"/>
              <a:t>Field Sites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77650"/>
            <a:ext cx="8229600" cy="5299350"/>
          </a:xfrm>
        </p:spPr>
        <p:txBody>
          <a:bodyPr/>
          <a:lstStyle/>
          <a:p>
            <a:r>
              <a:rPr lang="en-US" dirty="0" smtClean="0"/>
              <a:t>3 tributaries to Mekong River</a:t>
            </a:r>
          </a:p>
          <a:p>
            <a:endParaRPr lang="en-US" dirty="0"/>
          </a:p>
          <a:p>
            <a:r>
              <a:rPr lang="en-US" dirty="0" smtClean="0"/>
              <a:t>Range from 200 – 2500 km</a:t>
            </a:r>
            <a:r>
              <a:rPr lang="en-US" baseline="30000" dirty="0" smtClean="0"/>
              <a:t>2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Have a variety of topographic, geologic, and land-use characteristics</a:t>
            </a:r>
            <a:endParaRPr lang="en-US" dirty="0"/>
          </a:p>
        </p:txBody>
      </p:sp>
      <p:pic>
        <p:nvPicPr>
          <p:cNvPr id="10" name="Picture 9" descr="_MG_883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582" y="3694545"/>
            <a:ext cx="4821460" cy="2990265"/>
          </a:xfrm>
          <a:prstGeom prst="rect">
            <a:avLst/>
          </a:prstGeom>
        </p:spPr>
      </p:pic>
      <p:pic>
        <p:nvPicPr>
          <p:cNvPr id="11" name="Picture 10" descr="B35Panoram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729" y="1177650"/>
            <a:ext cx="4341091" cy="1451275"/>
          </a:xfrm>
          <a:prstGeom prst="rect">
            <a:avLst/>
          </a:prstGeom>
        </p:spPr>
      </p:pic>
      <p:pic>
        <p:nvPicPr>
          <p:cNvPr id="12" name="Picture 11" descr="DSCN859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20" y="4087079"/>
            <a:ext cx="3463637" cy="2597728"/>
          </a:xfrm>
          <a:prstGeom prst="rect">
            <a:avLst/>
          </a:prstGeom>
        </p:spPr>
      </p:pic>
      <p:pic>
        <p:nvPicPr>
          <p:cNvPr id="7" name="Picture 6" descr="Figure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04" y="1045266"/>
            <a:ext cx="7639393" cy="575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73856"/>
            <a:ext cx="4038600" cy="4317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C5A6A"/>
                </a:solidFill>
              </a:rPr>
              <a:t>Determine long-term (~1,000 – 50,000 </a:t>
            </a:r>
            <a:r>
              <a:rPr lang="en-US" dirty="0" err="1" smtClean="0">
                <a:solidFill>
                  <a:srgbClr val="4C5A6A"/>
                </a:solidFill>
              </a:rPr>
              <a:t>yr</a:t>
            </a:r>
            <a:r>
              <a:rPr lang="en-US" dirty="0" smtClean="0">
                <a:solidFill>
                  <a:srgbClr val="4C5A6A"/>
                </a:solidFill>
              </a:rPr>
              <a:t>) average erosion rate</a:t>
            </a:r>
          </a:p>
          <a:p>
            <a:endParaRPr lang="en-US" dirty="0">
              <a:solidFill>
                <a:srgbClr val="4C5A6A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4C5A6A"/>
                </a:solidFill>
              </a:rPr>
              <a:t>Assess contemporary rates of erosion</a:t>
            </a:r>
          </a:p>
          <a:p>
            <a:endParaRPr lang="en-US" dirty="0">
              <a:solidFill>
                <a:srgbClr val="4C5A6A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4C5A6A"/>
                </a:solidFill>
              </a:rPr>
              <a:t>Determine what factors drive erosion</a:t>
            </a:r>
          </a:p>
          <a:p>
            <a:pPr lvl="1"/>
            <a:r>
              <a:rPr lang="en-US" dirty="0" smtClean="0">
                <a:solidFill>
                  <a:srgbClr val="4C5A6A"/>
                </a:solidFill>
              </a:rPr>
              <a:t>Tectonic and </a:t>
            </a:r>
            <a:r>
              <a:rPr lang="en-US" dirty="0" err="1" smtClean="0">
                <a:solidFill>
                  <a:srgbClr val="4C5A6A"/>
                </a:solidFill>
              </a:rPr>
              <a:t>lithologic</a:t>
            </a:r>
            <a:r>
              <a:rPr lang="en-US" dirty="0" smtClean="0">
                <a:solidFill>
                  <a:srgbClr val="4C5A6A"/>
                </a:solidFill>
              </a:rPr>
              <a:t> controls</a:t>
            </a:r>
          </a:p>
          <a:p>
            <a:pPr lvl="1"/>
            <a:r>
              <a:rPr lang="en-US" dirty="0" smtClean="0">
                <a:solidFill>
                  <a:srgbClr val="4C5A6A"/>
                </a:solidFill>
              </a:rPr>
              <a:t>Slope, rainfall, channel steepness, etc.</a:t>
            </a:r>
          </a:p>
          <a:p>
            <a:pPr lvl="1"/>
            <a:r>
              <a:rPr lang="en-US" dirty="0" smtClean="0">
                <a:solidFill>
                  <a:srgbClr val="4C5A6A"/>
                </a:solidFill>
              </a:rPr>
              <a:t>Agriculture vs. Forest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2886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/>
                </a:solidFill>
              </a:rPr>
              <a:t>Goals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2586" y="1428868"/>
            <a:ext cx="4084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/>
                </a:solidFill>
              </a:rPr>
              <a:t>Tools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9787" y="2073856"/>
            <a:ext cx="4084213" cy="71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defTabSz="9144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In situ </a:t>
            </a:r>
            <a:r>
              <a:rPr lang="en-US" sz="2200" baseline="30000" dirty="0">
                <a:solidFill>
                  <a:schemeClr val="accent6"/>
                </a:solidFill>
              </a:rPr>
              <a:t>10</a:t>
            </a:r>
            <a:r>
              <a:rPr lang="en-US" sz="2200" dirty="0">
                <a:solidFill>
                  <a:schemeClr val="accent6"/>
                </a:solidFill>
              </a:rPr>
              <a:t>Be </a:t>
            </a:r>
          </a:p>
          <a:p>
            <a:pPr marL="182880" indent="-182880" defTabSz="9144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Meteoric </a:t>
            </a:r>
            <a:r>
              <a:rPr lang="en-US" sz="2200" baseline="30000" dirty="0">
                <a:solidFill>
                  <a:schemeClr val="accent6"/>
                </a:solidFill>
              </a:rPr>
              <a:t>10</a:t>
            </a:r>
            <a:r>
              <a:rPr lang="en-US" sz="2200" dirty="0">
                <a:solidFill>
                  <a:schemeClr val="accent6"/>
                </a:solidFill>
              </a:rPr>
              <a:t>Be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9787" y="3094636"/>
            <a:ext cx="4084213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defTabSz="9144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</a:rPr>
              <a:t>Excess</a:t>
            </a:r>
            <a:r>
              <a:rPr lang="en-US" sz="2200" dirty="0" smtClean="0">
                <a:solidFill>
                  <a:schemeClr val="accent6"/>
                </a:solidFill>
              </a:rPr>
              <a:t> </a:t>
            </a:r>
            <a:r>
              <a:rPr lang="en-US" sz="2200" baseline="30000" dirty="0">
                <a:solidFill>
                  <a:schemeClr val="accent6"/>
                </a:solidFill>
              </a:rPr>
              <a:t>210</a:t>
            </a:r>
            <a:r>
              <a:rPr lang="en-US" sz="2200" dirty="0">
                <a:solidFill>
                  <a:schemeClr val="accent6"/>
                </a:solidFill>
              </a:rPr>
              <a:t>Pb </a:t>
            </a:r>
          </a:p>
          <a:p>
            <a:pPr marL="182880" indent="-182880" defTabSz="9144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200" baseline="30000" dirty="0" smtClean="0">
                <a:solidFill>
                  <a:schemeClr val="accent6"/>
                </a:solidFill>
              </a:rPr>
              <a:t>137</a:t>
            </a:r>
            <a:r>
              <a:rPr lang="en-US" sz="2200" dirty="0" smtClean="0">
                <a:solidFill>
                  <a:schemeClr val="accent6"/>
                </a:solidFill>
              </a:rPr>
              <a:t>Cs</a:t>
            </a:r>
          </a:p>
          <a:p>
            <a:pPr marL="182880" indent="-182880" defTabSz="9144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accent6"/>
                </a:solidFill>
              </a:rPr>
              <a:t>Sediment Yield</a:t>
            </a:r>
            <a:endParaRPr lang="en-US" sz="2200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7280" y="4266099"/>
            <a:ext cx="4084213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620" indent="-182880" defTabSz="9144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Topographic analysis of DEM’s</a:t>
            </a:r>
          </a:p>
          <a:p>
            <a:pPr marL="388620" indent="-182880" defTabSz="9144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Analysis of land-use data</a:t>
            </a:r>
          </a:p>
          <a:p>
            <a:pPr marL="388620" indent="-182880" defTabSz="9144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Field observations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528570" y="2294781"/>
            <a:ext cx="398090" cy="25543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528570" y="3467802"/>
            <a:ext cx="398090" cy="25543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528570" y="4590483"/>
            <a:ext cx="398090" cy="25543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In situ</a:t>
            </a:r>
            <a:r>
              <a:rPr lang="en-US" dirty="0" smtClean="0"/>
              <a:t>-produced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78612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 = 1.39 </a:t>
            </a:r>
            <a:r>
              <a:rPr lang="en-US" sz="2000" dirty="0" err="1" smtClean="0"/>
              <a:t>myr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Produced </a:t>
            </a:r>
            <a:r>
              <a:rPr lang="en-US" sz="2000" dirty="0" smtClean="0"/>
              <a:t>within quartz </a:t>
            </a:r>
            <a:r>
              <a:rPr lang="en-US" sz="2000" dirty="0" smtClean="0"/>
              <a:t>grains from interaction between cosmic rays and oxygen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Permanently entrained in </a:t>
            </a:r>
            <a:r>
              <a:rPr lang="en-US" sz="2000" dirty="0" smtClean="0"/>
              <a:t>mineral grain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~</a:t>
            </a:r>
            <a:r>
              <a:rPr lang="en-US" sz="2000" dirty="0" smtClean="0"/>
              <a:t>290 </a:t>
            </a:r>
            <a:r>
              <a:rPr lang="en-US" sz="2000" dirty="0" smtClean="0"/>
              <a:t>atoms/cm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y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production </a:t>
            </a:r>
            <a:r>
              <a:rPr lang="en-US" sz="2000" dirty="0" smtClean="0"/>
              <a:t>rate</a:t>
            </a:r>
          </a:p>
          <a:p>
            <a:endParaRPr lang="en-US" sz="2000" dirty="0"/>
          </a:p>
          <a:p>
            <a:r>
              <a:rPr lang="en-US" sz="2000" dirty="0" smtClean="0"/>
              <a:t>Useful for estimating basin-wide rates of erosion when measured in fluvial sediment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62152" y="1506148"/>
            <a:ext cx="3088586" cy="1880426"/>
            <a:chOff x="740321" y="5391704"/>
            <a:chExt cx="2616212" cy="137927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5085" y="5418525"/>
              <a:ext cx="1831448" cy="1352454"/>
            </a:xfrm>
            <a:prstGeom prst="rect">
              <a:avLst/>
            </a:prstGeom>
          </p:spPr>
        </p:pic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740321" y="5391704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i="1" dirty="0"/>
                <a:t>n</a:t>
              </a:r>
            </a:p>
          </p:txBody>
        </p:sp>
        <p:sp>
          <p:nvSpPr>
            <p:cNvPr id="8" name="Line 21"/>
            <p:cNvSpPr>
              <a:spLocks noChangeShapeType="1"/>
            </p:cNvSpPr>
            <p:nvPr/>
          </p:nvSpPr>
          <p:spPr bwMode="auto">
            <a:xfrm>
              <a:off x="963869" y="5670112"/>
              <a:ext cx="1031907" cy="54433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0922" y="6116409"/>
              <a:ext cx="557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>
                  <a:solidFill>
                    <a:srgbClr val="FFFFFF"/>
                  </a:solidFill>
                </a:rPr>
                <a:t>16</a:t>
              </a:r>
              <a:r>
                <a:rPr lang="en-US" dirty="0">
                  <a:solidFill>
                    <a:srgbClr val="FFFFFF"/>
                  </a:solidFill>
                </a:rPr>
                <a:t>O</a:t>
              </a:r>
              <a:endParaRPr lang="en-US" baseline="30000" dirty="0">
                <a:solidFill>
                  <a:srgbClr val="FFFFFF"/>
                </a:solidFill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2335970" y="5953617"/>
              <a:ext cx="133506" cy="2608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54016" y="5624752"/>
              <a:ext cx="761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>
                  <a:solidFill>
                    <a:schemeClr val="bg1"/>
                  </a:solidFill>
                </a:rPr>
                <a:t>10</a:t>
              </a:r>
              <a:r>
                <a:rPr lang="en-US" dirty="0" smtClean="0">
                  <a:solidFill>
                    <a:schemeClr val="bg1"/>
                  </a:solidFill>
                </a:rPr>
                <a:t>Be</a:t>
              </a:r>
              <a:endParaRPr lang="en-US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57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Fallout Radionuclides </a:t>
            </a:r>
            <a:r>
              <a:rPr lang="en-US" sz="3600" dirty="0"/>
              <a:t>(</a:t>
            </a:r>
            <a:r>
              <a:rPr lang="en-US" sz="3600" baseline="30000" dirty="0"/>
              <a:t>10</a:t>
            </a:r>
            <a:r>
              <a:rPr lang="en-US" sz="3600" dirty="0"/>
              <a:t>Be</a:t>
            </a:r>
            <a:r>
              <a:rPr lang="en-US" sz="3600" baseline="-25000" dirty="0"/>
              <a:t>m</a:t>
            </a:r>
            <a:r>
              <a:rPr lang="en-US" sz="3600" dirty="0"/>
              <a:t>, </a:t>
            </a:r>
            <a:r>
              <a:rPr lang="en-US" sz="3600" baseline="30000" dirty="0"/>
              <a:t>210</a:t>
            </a:r>
            <a:r>
              <a:rPr lang="en-US" sz="3600" dirty="0"/>
              <a:t>Pb</a:t>
            </a:r>
            <a:r>
              <a:rPr lang="en-US" sz="3600" baseline="-25000" dirty="0"/>
              <a:t>ex</a:t>
            </a:r>
            <a:r>
              <a:rPr lang="en-US" sz="3600" dirty="0"/>
              <a:t>, </a:t>
            </a:r>
            <a:r>
              <a:rPr lang="en-US" sz="3600" baseline="30000" dirty="0"/>
              <a:t>137</a:t>
            </a:r>
            <a:r>
              <a:rPr lang="en-US" sz="3600" dirty="0"/>
              <a:t>Cs)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599709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Produced in the atmosphere</a:t>
            </a:r>
          </a:p>
          <a:p>
            <a:endParaRPr lang="en-US" sz="2000" dirty="0" smtClean="0"/>
          </a:p>
          <a:p>
            <a:r>
              <a:rPr lang="en-US" sz="2000" dirty="0" smtClean="0"/>
              <a:t>Delivered to earth surface via </a:t>
            </a:r>
            <a:r>
              <a:rPr lang="en-US" sz="2000" dirty="0" smtClean="0"/>
              <a:t>precipitation and dust/dry-fall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Can be mobilized in certain conditions (e.g. </a:t>
            </a:r>
            <a:r>
              <a:rPr lang="en-US" sz="2000" dirty="0" err="1" smtClean="0"/>
              <a:t>pedogenesis</a:t>
            </a:r>
            <a:r>
              <a:rPr lang="en-US" sz="2000" dirty="0" smtClean="0"/>
              <a:t>), but generally are assumed permanently </a:t>
            </a:r>
            <a:r>
              <a:rPr lang="en-US" sz="2000" dirty="0" err="1" smtClean="0"/>
              <a:t>sorbed</a:t>
            </a:r>
            <a:r>
              <a:rPr lang="en-US" sz="2000" dirty="0" smtClean="0"/>
              <a:t> to sediment</a:t>
            </a:r>
          </a:p>
          <a:p>
            <a:endParaRPr lang="en-US" sz="2000" dirty="0"/>
          </a:p>
          <a:p>
            <a:r>
              <a:rPr lang="en-US" sz="2000" dirty="0" smtClean="0"/>
              <a:t>Preferentially adsorb to finer sediment particles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182" y="1431635"/>
            <a:ext cx="3052618" cy="22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2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8636</TotalTime>
  <Words>2020</Words>
  <Application>Microsoft Macintosh PowerPoint</Application>
  <PresentationFormat>On-screen Show (4:3)</PresentationFormat>
  <Paragraphs>341</Paragraphs>
  <Slides>54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Clarity</vt:lpstr>
      <vt:lpstr>MathType 6.0 Equation</vt:lpstr>
      <vt:lpstr>Tracking erosion with sediment associated isotopes in Yunnan, china</vt:lpstr>
      <vt:lpstr>Introduction</vt:lpstr>
      <vt:lpstr>Introduction</vt:lpstr>
      <vt:lpstr>Question</vt:lpstr>
      <vt:lpstr>PowerPoint Presentation</vt:lpstr>
      <vt:lpstr>Field Sites</vt:lpstr>
      <vt:lpstr>Experimental Approach</vt:lpstr>
      <vt:lpstr>In situ-produced 10Be</vt:lpstr>
      <vt:lpstr>Fallout Radionuclides (10Bem, 210Pbex, 137Cs)</vt:lpstr>
      <vt:lpstr>Fallout Radionuclides (10Bem, 210Pbex, 137Cs)</vt:lpstr>
      <vt:lpstr>PowerPoint Presentation</vt:lpstr>
      <vt:lpstr>Going from 10Be concentration to erosion rate (or index)</vt:lpstr>
      <vt:lpstr>Going from isotopic concentration to erosion rate (or index)</vt:lpstr>
      <vt:lpstr>Sampling</vt:lpstr>
      <vt:lpstr>Extracting and measuring Be</vt:lpstr>
      <vt:lpstr>Measuring 210Pbex and 137Cs</vt:lpstr>
      <vt:lpstr>Sediment Mixing Results</vt:lpstr>
      <vt:lpstr>Sediment Mixing Results</vt:lpstr>
      <vt:lpstr>Sediment Mixing Results</vt:lpstr>
      <vt:lpstr>Isotopic  Results</vt:lpstr>
      <vt:lpstr>Basin 35: Physical properties</vt:lpstr>
      <vt:lpstr>Basin 35: Isotopic Results</vt:lpstr>
      <vt:lpstr>Basin 35: Long-term erosion</vt:lpstr>
      <vt:lpstr>Controls of erosion in basin 35</vt:lpstr>
      <vt:lpstr>Controls of erosion in basin 35</vt:lpstr>
      <vt:lpstr>Controls of erosion in basin 35</vt:lpstr>
      <vt:lpstr>Controls of erosion in basin 35</vt:lpstr>
      <vt:lpstr>Basin 49: Physical properties</vt:lpstr>
      <vt:lpstr>Basin 49: Isotopic Results</vt:lpstr>
      <vt:lpstr>Basin 49: Long-term erosion</vt:lpstr>
      <vt:lpstr>Controls of erosion in basin 49</vt:lpstr>
      <vt:lpstr>Basin 11: Physical properties</vt:lpstr>
      <vt:lpstr>Basin 11: Isotopic Results</vt:lpstr>
      <vt:lpstr>Basin 11: Long-term erosion</vt:lpstr>
      <vt:lpstr>Controls of erosion in basin 11</vt:lpstr>
      <vt:lpstr>Sediment transport path: working hypothesis</vt:lpstr>
      <vt:lpstr>PowerPoint Presentation</vt:lpstr>
      <vt:lpstr>PowerPoint Presentation</vt:lpstr>
      <vt:lpstr>Primary Findings</vt:lpstr>
      <vt:lpstr>Conclusions: What do we learn about the effects Chinese land-use policy?</vt:lpstr>
      <vt:lpstr>Conclusions: Does this method work?</vt:lpstr>
      <vt:lpstr>Acknowledgements</vt:lpstr>
      <vt:lpstr>Questions?</vt:lpstr>
      <vt:lpstr>PowerPoint Presentation</vt:lpstr>
      <vt:lpstr>PowerPoint Presentation</vt:lpstr>
      <vt:lpstr>Field area</vt:lpstr>
      <vt:lpstr>Methods</vt:lpstr>
      <vt:lpstr>Results</vt:lpstr>
      <vt:lpstr>10Be Results</vt:lpstr>
      <vt:lpstr>PowerPoint Presentation</vt:lpstr>
      <vt:lpstr>Results</vt:lpstr>
      <vt:lpstr>Isotopes used for contemporary erosion</vt:lpstr>
      <vt:lpstr>Controls of erosion in basin 11</vt:lpstr>
      <vt:lpstr>Sediment mixing in a river network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Thomas Neilson</dc:creator>
  <cp:keywords/>
  <dc:description/>
  <cp:lastModifiedBy>Thomas Neilson</cp:lastModifiedBy>
  <cp:revision>55</cp:revision>
  <dcterms:created xsi:type="dcterms:W3CDTF">2015-08-28T13:20:50Z</dcterms:created>
  <dcterms:modified xsi:type="dcterms:W3CDTF">2015-09-03T15:52:59Z</dcterms:modified>
  <cp:category/>
</cp:coreProperties>
</file>