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2" r:id="rId30"/>
    <p:sldId id="286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107" d="100"/>
          <a:sy n="107" d="100"/>
        </p:scale>
        <p:origin x="-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74A27FB-12C9-E546-BDA2-EA7CE42902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F1D48A-A6BE-E240-82C7-000D786D82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CBC43E-E780-7848-82FB-D6B4720D0F5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CEECDF9-8620-FD40-80BB-70BA69BDF2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50FD8E4-D036-5447-8106-6E2389CDF7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A3B6F90-34E9-1E4D-822B-DC2A84271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E86D1DBF-3BA7-0443-8279-E2E573C12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3BE8CFD-A86E-EB48-94D0-2BFC9D5FB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E6E21CF-F3A3-F043-B371-03E3ED565C92}" type="slidenum">
              <a:rPr lang="en-US" altLang="en-US" sz="1200" baseline="0"/>
              <a:pPr algn="r"/>
              <a:t>15</a:t>
            </a:fld>
            <a:endParaRPr lang="en-US" altLang="en-US" sz="1200" baseline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F31A21E-CAB1-0D4C-A91A-17C90903B5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1B41-8D09-0E4A-80A7-0FFE10561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30A2C-1771-8B43-90D4-093F4AC0F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3B3A01-9475-CA47-A2C0-86221C1BB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B3B46-B734-8045-995F-DE2475066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FB42B-976D-6541-BB38-17729418A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FD91-DBDE-FB43-B044-33E19CD59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46FC-4531-774D-881F-B55D30F3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E7899-3107-D741-95CE-7700D613C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A140DC-75C5-474E-B5C1-5FBDFE3F4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6EC37-1EC6-0644-82B5-CA85F24B8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6F4F9-1C34-9C49-BAF3-49677D491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E9F7-520A-BD4F-9FDF-A28AA0D60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29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0B8E2-0BDF-5D4E-82E6-1D80FE552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647B4-4F56-624A-8579-9A19DAFE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089B78-EDF7-2844-A139-6E902DF72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022AA-50CA-3A44-8073-B452690EF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22280-A6C2-0243-98EC-0B52D34D5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379B-D4FF-CB4C-8F17-F2E919ADC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50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25BE-4BAE-0349-B795-43423AA9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17282-83DB-2F43-BA27-D88D8F042D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5D1E1FCB-AB6A-9D44-860E-F593915A0D1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574D7-5FE5-AC4C-92A8-377A7BA29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99589-C566-734B-AB86-783C89831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D3D82-033B-5F4B-84F5-BEC3E75AD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C68F-6036-D84C-A2CF-991A3CBA2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5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D969-4CC9-7344-BF55-42959345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71D54339-527B-344E-80CA-CE07B19CEBFF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91DA9-7330-544F-B764-07DCB2D27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0B39C-6143-7142-85CB-7CCE2C0C7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C8693B-21E9-EA4D-9941-B38AD09CE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D87B-2E8C-0646-9DEA-AF07CBF79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77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9FE6-02F3-074B-ACD3-EC088B01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4339403-4C61-1E4F-898D-6034E0A4EE98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09D4A6-6BAF-744D-B987-54C8F062B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40D07-5AFF-4743-863F-BDAC3343D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B320D7-A302-994C-BFAC-598DFD9C2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9FE2-0D04-0549-A1FD-5E326326D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5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1F59-54BB-C64A-A797-A45DD21B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DE1D-118B-F84B-8C41-1B982131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E38C0-E765-814E-81F3-F36A6EED2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32D03-DDB7-7E42-9CFC-B3E411507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FCAFF-CD5D-784C-A864-420C6A571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DAA0-0C8D-BE44-A1F8-6C23A7D5F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47C9-D9DC-604D-8E17-D1B215AD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26169-98ED-E144-A6FE-E2CCBFA8C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AB370-078F-FC40-8943-5A556D474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BE02-36BA-464F-BFD4-387153E95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E4792-340F-5747-8BDB-ACB172D1A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C2B4-6B2B-A744-A0AA-E4260B563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CBC2-7F23-FA4D-826A-505745CD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3E6F-093E-A341-8A48-024BD2CD1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B1AAE-55BD-414F-912C-DA316927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9F61A-2B08-B54E-B4F4-330081397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D884C-B378-8448-95D5-279367FA3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4AC28-AD49-2247-9A2C-EEAC3F29B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7141-C4B5-954C-A678-271CFE393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0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395C-CD12-E74B-AD4A-144FC8F2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A672B-89C4-414F-BF7C-7B7F5041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4B378-5AC3-034D-B033-BCAAE9118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267B0-F77A-8B44-8AEA-326C377CE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708B-24E2-DC4B-99D7-8352C2E6C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1E0D0E-68AC-EE43-A5B5-065124359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BABBE8-F669-4C40-BA32-4343DBB64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EAAE78-7A78-F44A-B558-1059A0BAA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75E2-A264-9946-A09A-B9FE92BA2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6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1785-CB0F-114D-B3A8-A059F8D8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592D9A-E693-0F48-BFA7-813C82B75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44C7DF-0611-A046-9241-731016AFB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0FB71-E4FE-124B-89CD-F2BFF83C7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0401-859B-304E-AD28-5E8DAA512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6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943542-0274-EB4E-8BDB-139CFFCC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DE64D4-545D-C14D-9664-C04B71550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32D84-8F26-B248-A17C-0A27ECC12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DCAF-BC26-0149-8689-AC893074E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7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0F80-54F8-9F43-AD0F-BB98FAE3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51B6-FF9A-694A-8BD6-581D3015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AB65A-FFCB-7848-83B4-D08CEC50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CE942-C0C9-CD45-9AA5-BF1E78231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6CF00-AD66-B64A-B7AD-BF65CD6C2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EB954-F56A-9D4D-92DC-E51408F88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8210-8B67-2740-96D3-1B1156B6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4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44A7-7669-1349-A3D0-8DDAC943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E2810-34D3-644E-8449-AB4759C7E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57D50-A827-7540-A159-604568F34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ADA6E-B172-7D40-949B-D913D3952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7D2D6-3659-DD46-9D15-6770CDBA7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6C894-332B-2C4C-95E2-3CEA505FE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BF7B-203A-2948-849B-CC9B61F88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84020-108F-8541-8B68-0DD01A192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DE1E0D-9E6A-F24C-AFD2-D91FCB108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1FFBC0-AF5A-234C-96E8-C3A01B9B79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2964B7-EC0E-4D47-9114-8D3D9316D4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380C47-B053-E54D-ABA8-BDE3A692FE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/>
            </a:lvl1pPr>
          </a:lstStyle>
          <a:p>
            <a:pPr>
              <a:defRPr/>
            </a:pPr>
            <a:fld id="{9743DDB7-B02A-0246-A568-B7359D0AE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61B86208-A8FA-7C4D-BC36-70EDB417C2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/>
              <a:t>Quantifying the response rates of lake ecosystems to Holocene deglaciation through the use of stable isotopes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33FAFB68-7280-B444-B004-1EC7B8725A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143000"/>
          </a:xfrm>
        </p:spPr>
        <p:txBody>
          <a:bodyPr/>
          <a:lstStyle/>
          <a:p>
            <a:r>
              <a:rPr lang="en-US" altLang="en-US"/>
              <a:t>Presented by Joshua C. Galster</a:t>
            </a:r>
          </a:p>
          <a:p>
            <a:r>
              <a:rPr lang="en-US" altLang="en-US"/>
              <a:t>January 30</a:t>
            </a:r>
            <a:r>
              <a:rPr lang="en-US" altLang="en-US" baseline="30000"/>
              <a:t>th</a:t>
            </a:r>
            <a:r>
              <a:rPr lang="en-US" altLang="en-US"/>
              <a:t>, 2001</a:t>
            </a:r>
            <a:endParaRPr lang="en-US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C:\Thesis\Talk\Vtcolor3 copy.jpg">
            <a:extLst>
              <a:ext uri="{FF2B5EF4-FFF2-40B4-BE49-F238E27FC236}">
                <a16:creationId xmlns:a16="http://schemas.microsoft.com/office/drawing/2014/main" id="{610B4106-2013-7044-A873-E48A319F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57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 Box 4">
            <a:extLst>
              <a:ext uri="{FF2B5EF4-FFF2-40B4-BE49-F238E27FC236}">
                <a16:creationId xmlns:a16="http://schemas.microsoft.com/office/drawing/2014/main" id="{F50C1938-E10B-1A44-9AA4-5A1C90E8C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447800"/>
            <a:ext cx="1557338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Duck Pond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F02A187D-FF0C-D641-ABC1-DE1BD1C8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"/>
            <a:ext cx="2165350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Ritterbush Pond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A3CD4EFF-46AE-A64F-B5E4-EFAD03CB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72200"/>
            <a:ext cx="1690688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Lake Morey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4EB715F3-5087-BC49-AA12-6C37693C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1157288" cy="83185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baseline="0"/>
              <a:t>Sterling</a:t>
            </a:r>
          </a:p>
          <a:p>
            <a:pPr algn="r"/>
            <a:r>
              <a:rPr lang="en-US" altLang="en-US" baseline="0"/>
              <a:t>Pond</a:t>
            </a:r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3FEF4A7B-69B3-F34E-B538-14B46A909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438400" cy="685800"/>
          </a:xfrm>
        </p:spPr>
        <p:txBody>
          <a:bodyPr/>
          <a:lstStyle/>
          <a:p>
            <a:r>
              <a:rPr lang="en-US" altLang="en-US" b="1"/>
              <a:t>Methods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:\Thesis\corer-talk.jpg">
            <a:extLst>
              <a:ext uri="{FF2B5EF4-FFF2-40B4-BE49-F238E27FC236}">
                <a16:creationId xmlns:a16="http://schemas.microsoft.com/office/drawing/2014/main" id="{1A855D5F-FC5D-6948-815E-AE16B65C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000"/>
            <a:ext cx="33655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5">
            <a:extLst>
              <a:ext uri="{FF2B5EF4-FFF2-40B4-BE49-F238E27FC236}">
                <a16:creationId xmlns:a16="http://schemas.microsoft.com/office/drawing/2014/main" id="{D01D9036-3F8F-984A-A3B2-08398F59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1000"/>
            <a:ext cx="2343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 b="1" baseline="0"/>
              <a:t>Modified</a:t>
            </a:r>
          </a:p>
          <a:p>
            <a:pPr algn="l"/>
            <a:r>
              <a:rPr lang="en-US" altLang="en-US" sz="4000" b="1" baseline="0"/>
              <a:t>Reasoner </a:t>
            </a:r>
          </a:p>
          <a:p>
            <a:pPr algn="l"/>
            <a:r>
              <a:rPr lang="en-US" altLang="en-US" sz="4000" b="1" baseline="0"/>
              <a:t>(1993) </a:t>
            </a:r>
          </a:p>
          <a:p>
            <a:pPr algn="l"/>
            <a:r>
              <a:rPr lang="en-US" altLang="en-US" sz="4000" b="1" baseline="0"/>
              <a:t>coring</a:t>
            </a:r>
          </a:p>
          <a:p>
            <a:pPr algn="l"/>
            <a:r>
              <a:rPr lang="en-US" altLang="en-US" sz="4000" b="1" baseline="0"/>
              <a:t>device</a:t>
            </a:r>
            <a:endParaRPr lang="en-US" altLang="en-US" baseline="0"/>
          </a:p>
        </p:txBody>
      </p:sp>
      <p:pic>
        <p:nvPicPr>
          <p:cNvPr id="13315" name="Picture 6" descr="C:\Thesis\Talk\coredance.jpg">
            <a:extLst>
              <a:ext uri="{FF2B5EF4-FFF2-40B4-BE49-F238E27FC236}">
                <a16:creationId xmlns:a16="http://schemas.microsoft.com/office/drawing/2014/main" id="{427CE2DD-42CD-DA40-9C59-1FC5B669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578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C:\Thesis\Talk\vail.jpg">
            <a:extLst>
              <a:ext uri="{FF2B5EF4-FFF2-40B4-BE49-F238E27FC236}">
                <a16:creationId xmlns:a16="http://schemas.microsoft.com/office/drawing/2014/main" id="{7059906B-098B-CA47-B669-E91AF43F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048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>
            <a:extLst>
              <a:ext uri="{FF2B5EF4-FFF2-40B4-BE49-F238E27FC236}">
                <a16:creationId xmlns:a16="http://schemas.microsoft.com/office/drawing/2014/main" id="{4883FD91-B0D6-184F-A68F-5944E63E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10715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Collect</a:t>
            </a:r>
          </a:p>
          <a:p>
            <a:pPr algn="l"/>
            <a:r>
              <a:rPr lang="en-US" altLang="en-US" baseline="0"/>
              <a:t>Cores</a:t>
            </a:r>
          </a:p>
        </p:txBody>
      </p:sp>
      <p:sp>
        <p:nvSpPr>
          <p:cNvPr id="14338" name="Text Box 4">
            <a:extLst>
              <a:ext uri="{FF2B5EF4-FFF2-40B4-BE49-F238E27FC236}">
                <a16:creationId xmlns:a16="http://schemas.microsoft.com/office/drawing/2014/main" id="{C263DF36-7CAA-B345-A5B2-1737EBD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11604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X-RAY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A9FE8F11-8A55-7442-A2F5-EDA49C12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85800"/>
            <a:ext cx="15986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Photograph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DCE34F68-2300-EC42-BB7A-B2EB2FBA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85800"/>
            <a:ext cx="15557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Visual Log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42D8198-D582-C347-8871-16621C10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00200"/>
            <a:ext cx="2179638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Sample at 1-cm </a:t>
            </a:r>
          </a:p>
          <a:p>
            <a:pPr algn="l"/>
            <a:r>
              <a:rPr lang="en-US" altLang="en-US" baseline="0"/>
              <a:t>resolution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28B18D8D-A1CD-7440-B01F-31B15505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1239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Acidify</a:t>
            </a:r>
          </a:p>
        </p:txBody>
      </p:sp>
      <p:sp>
        <p:nvSpPr>
          <p:cNvPr id="14343" name="Text Box 9">
            <a:extLst>
              <a:ext uri="{FF2B5EF4-FFF2-40B4-BE49-F238E27FC236}">
                <a16:creationId xmlns:a16="http://schemas.microsoft.com/office/drawing/2014/main" id="{9CE708B5-539A-BE41-B802-2261EDE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25860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Radiocarbon dating</a:t>
            </a:r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118842E4-1908-FF4F-83FB-BFC73589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14874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Freeze dry</a:t>
            </a:r>
          </a:p>
        </p:txBody>
      </p:sp>
      <p:sp>
        <p:nvSpPr>
          <p:cNvPr id="14345" name="Text Box 11">
            <a:extLst>
              <a:ext uri="{FF2B5EF4-FFF2-40B4-BE49-F238E27FC236}">
                <a16:creationId xmlns:a16="http://schemas.microsoft.com/office/drawing/2014/main" id="{729DABC7-97EA-354E-AABA-34CBB3BB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43200"/>
            <a:ext cx="18097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C/N analyses</a:t>
            </a:r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CE99E721-A454-8B42-A8E6-0914D676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743200"/>
            <a:ext cx="21986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Isotope analyses</a:t>
            </a:r>
          </a:p>
        </p:txBody>
      </p:sp>
      <p:pic>
        <p:nvPicPr>
          <p:cNvPr id="14347" name="Picture 13" descr="C:\Thesis\Talk\Morey455-489.jpg">
            <a:extLst>
              <a:ext uri="{FF2B5EF4-FFF2-40B4-BE49-F238E27FC236}">
                <a16:creationId xmlns:a16="http://schemas.microsoft.com/office/drawing/2014/main" id="{E0BE4770-A4BD-604B-BBC7-193FF16C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78374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Line 14">
            <a:extLst>
              <a:ext uri="{FF2B5EF4-FFF2-40B4-BE49-F238E27FC236}">
                <a16:creationId xmlns:a16="http://schemas.microsoft.com/office/drawing/2014/main" id="{A2E7A21B-A4E2-824F-BDF0-31A9FCE96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914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5">
            <a:extLst>
              <a:ext uri="{FF2B5EF4-FFF2-40B4-BE49-F238E27FC236}">
                <a16:creationId xmlns:a16="http://schemas.microsoft.com/office/drawing/2014/main" id="{2EDC0C41-36BE-F146-9BF3-D0103F8AC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914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6">
            <a:extLst>
              <a:ext uri="{FF2B5EF4-FFF2-40B4-BE49-F238E27FC236}">
                <a16:creationId xmlns:a16="http://schemas.microsoft.com/office/drawing/2014/main" id="{D2A2DE32-7284-CF4C-954A-2C9E8F994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914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7">
            <a:extLst>
              <a:ext uri="{FF2B5EF4-FFF2-40B4-BE49-F238E27FC236}">
                <a16:creationId xmlns:a16="http://schemas.microsoft.com/office/drawing/2014/main" id="{B46D1E8A-E0BC-E24E-A0FA-E85EDAB0FA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1430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8">
            <a:extLst>
              <a:ext uri="{FF2B5EF4-FFF2-40B4-BE49-F238E27FC236}">
                <a16:creationId xmlns:a16="http://schemas.microsoft.com/office/drawing/2014/main" id="{1D812AEC-9EF5-7445-A2EA-944D2428E1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81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0">
            <a:extLst>
              <a:ext uri="{FF2B5EF4-FFF2-40B4-BE49-F238E27FC236}">
                <a16:creationId xmlns:a16="http://schemas.microsoft.com/office/drawing/2014/main" id="{F88A0110-9921-D849-A9B2-49E0D258B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98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1">
            <a:extLst>
              <a:ext uri="{FF2B5EF4-FFF2-40B4-BE49-F238E27FC236}">
                <a16:creationId xmlns:a16="http://schemas.microsoft.com/office/drawing/2014/main" id="{9E113B7E-D5BF-E147-9299-242CDE7AF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981200"/>
            <a:ext cx="1752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2">
            <a:extLst>
              <a:ext uri="{FF2B5EF4-FFF2-40B4-BE49-F238E27FC236}">
                <a16:creationId xmlns:a16="http://schemas.microsoft.com/office/drawing/2014/main" id="{CD201EB1-CF9A-0247-9837-E44B4D7CF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971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3">
            <a:extLst>
              <a:ext uri="{FF2B5EF4-FFF2-40B4-BE49-F238E27FC236}">
                <a16:creationId xmlns:a16="http://schemas.microsoft.com/office/drawing/2014/main" id="{F0118AAA-9301-0049-A59E-86E3CD7F1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971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FCF2574-4D9F-7C40-8D67-807E0AA6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752600"/>
          </a:xfrm>
        </p:spPr>
        <p:txBody>
          <a:bodyPr/>
          <a:lstStyle/>
          <a:p>
            <a:r>
              <a:rPr lang="en-US" altLang="en-US"/>
              <a:t>Duck Pond Lithology</a:t>
            </a:r>
          </a:p>
        </p:txBody>
      </p:sp>
      <p:graphicFrame>
        <p:nvGraphicFramePr>
          <p:cNvPr id="15362" name="Object 5">
            <a:extLst>
              <a:ext uri="{FF2B5EF4-FFF2-40B4-BE49-F238E27FC236}">
                <a16:creationId xmlns:a16="http://schemas.microsoft.com/office/drawing/2014/main" id="{03E41131-B623-2245-819B-B82EB0EAE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238125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Worksheet" r:id="rId3" imgW="2400300" imgH="5372100" progId="Excel.Sheet.8">
                  <p:embed/>
                </p:oleObj>
              </mc:Choice>
              <mc:Fallback>
                <p:oleObj name="Worksheet" r:id="rId3" imgW="2400300" imgH="53721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238125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>
            <a:extLst>
              <a:ext uri="{FF2B5EF4-FFF2-40B4-BE49-F238E27FC236}">
                <a16:creationId xmlns:a16="http://schemas.microsoft.com/office/drawing/2014/main" id="{C2CB4542-9C45-C34F-BC90-631626D71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4100" y="228600"/>
          <a:ext cx="22098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5" imgW="2222500" imgH="5372100" progId="Excel.Sheet.8">
                  <p:embed/>
                </p:oleObj>
              </mc:Choice>
              <mc:Fallback>
                <p:oleObj name="Worksheet" r:id="rId5" imgW="2222500" imgH="53721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28600"/>
                        <a:ext cx="22098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7">
            <a:extLst>
              <a:ext uri="{FF2B5EF4-FFF2-40B4-BE49-F238E27FC236}">
                <a16:creationId xmlns:a16="http://schemas.microsoft.com/office/drawing/2014/main" id="{44F81E79-6B80-CB4F-A2EB-EA2E57C4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0"/>
            <a:ext cx="35052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baseline="0"/>
              <a:t>Bottom sediment transitions from coarse sand to gyttja.</a:t>
            </a:r>
            <a:r>
              <a:rPr lang="en-US" altLang="en-US" baseline="0"/>
              <a:t> </a:t>
            </a:r>
          </a:p>
        </p:txBody>
      </p:sp>
      <p:sp>
        <p:nvSpPr>
          <p:cNvPr id="15365" name="Line 8">
            <a:extLst>
              <a:ext uri="{FF2B5EF4-FFF2-40B4-BE49-F238E27FC236}">
                <a16:creationId xmlns:a16="http://schemas.microsoft.com/office/drawing/2014/main" id="{E99213B4-D8C2-C74F-AC44-8D7CBB992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7150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C3D770DC-2B81-4048-B545-AA7E58CBD6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5410200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0D91021-6A89-5B49-BC7B-77FF64153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/>
              <a:t>Duck Pond</a:t>
            </a:r>
          </a:p>
        </p:txBody>
      </p:sp>
      <p:graphicFrame>
        <p:nvGraphicFramePr>
          <p:cNvPr id="16386" name="Object 25">
            <a:extLst>
              <a:ext uri="{FF2B5EF4-FFF2-40B4-BE49-F238E27FC236}">
                <a16:creationId xmlns:a16="http://schemas.microsoft.com/office/drawing/2014/main" id="{1E58F59B-28F1-2D46-999A-8B4B8840E8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8534400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orksheet" r:id="rId3" imgW="7353300" imgH="7315200" progId="Excel.Sheet.8">
                  <p:embed/>
                </p:oleObj>
              </mc:Choice>
              <mc:Fallback>
                <p:oleObj name="Worksheet" r:id="rId3" imgW="7353300" imgH="7315200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475" b="36874"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534400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Line 26">
            <a:extLst>
              <a:ext uri="{FF2B5EF4-FFF2-40B4-BE49-F238E27FC236}">
                <a16:creationId xmlns:a16="http://schemas.microsoft.com/office/drawing/2014/main" id="{750A0A59-F329-284B-B8E3-8FD67A97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14400"/>
            <a:ext cx="0" cy="594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28">
            <a:extLst>
              <a:ext uri="{FF2B5EF4-FFF2-40B4-BE49-F238E27FC236}">
                <a16:creationId xmlns:a16="http://schemas.microsoft.com/office/drawing/2014/main" id="{B2FAD88C-F321-5D4D-A560-5A8637450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EC45605-DB44-4C46-B40C-1C72C2BA1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altLang="en-US"/>
              <a:t>Duck Pond</a:t>
            </a:r>
          </a:p>
        </p:txBody>
      </p:sp>
      <p:graphicFrame>
        <p:nvGraphicFramePr>
          <p:cNvPr id="17410" name="Object 12">
            <a:extLst>
              <a:ext uri="{FF2B5EF4-FFF2-40B4-BE49-F238E27FC236}">
                <a16:creationId xmlns:a16="http://schemas.microsoft.com/office/drawing/2014/main" id="{DD6ADB24-BA17-654A-B000-8706F3BD7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90600"/>
          <a:ext cx="8610600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4" imgW="7340600" imgH="7315200" progId="Excel.Sheet.8">
                  <p:embed/>
                </p:oleObj>
              </mc:Choice>
              <mc:Fallback>
                <p:oleObj name="Worksheet" r:id="rId4" imgW="7340600" imgH="7315200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325" b="40625"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610600" cy="570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Line 13">
            <a:extLst>
              <a:ext uri="{FF2B5EF4-FFF2-40B4-BE49-F238E27FC236}">
                <a16:creationId xmlns:a16="http://schemas.microsoft.com/office/drawing/2014/main" id="{A7D29E4B-ABC4-604D-8554-120A5EA38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14400"/>
            <a:ext cx="0" cy="594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14">
            <a:extLst>
              <a:ext uri="{FF2B5EF4-FFF2-40B4-BE49-F238E27FC236}">
                <a16:creationId xmlns:a16="http://schemas.microsoft.com/office/drawing/2014/main" id="{7E50A8BA-AB10-2341-A5B5-36036C5B6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CDF85F2-9383-4F48-A9BE-C851152B7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048000" cy="1981200"/>
          </a:xfrm>
        </p:spPr>
        <p:txBody>
          <a:bodyPr/>
          <a:lstStyle/>
          <a:p>
            <a:r>
              <a:rPr lang="en-US" altLang="en-US"/>
              <a:t>Lake Morey Lithology</a:t>
            </a:r>
          </a:p>
        </p:txBody>
      </p:sp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0B7D4352-92DC-AA44-BCAD-7116DC9B6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52400"/>
          <a:ext cx="19431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Worksheet" r:id="rId3" imgW="1955800" imgH="5372100" progId="Excel.Sheet.8">
                  <p:embed/>
                </p:oleObj>
              </mc:Choice>
              <mc:Fallback>
                <p:oleObj name="Worksheet" r:id="rId3" imgW="1955800" imgH="53721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19431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1F663A84-B534-2243-9726-56FA4C837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52400"/>
          <a:ext cx="202882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Worksheet" r:id="rId5" imgW="2044700" imgH="5372100" progId="Excel.Sheet.8">
                  <p:embed/>
                </p:oleObj>
              </mc:Choice>
              <mc:Fallback>
                <p:oleObj name="Worksheet" r:id="rId5" imgW="2044700" imgH="53721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"/>
                        <a:ext cx="2028825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5">
            <a:extLst>
              <a:ext uri="{FF2B5EF4-FFF2-40B4-BE49-F238E27FC236}">
                <a16:creationId xmlns:a16="http://schemas.microsoft.com/office/drawing/2014/main" id="{BEC13DF3-3CD7-104E-B523-73DCA1A4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26828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Sediment changes from varved silt to mostly gyttja. </a:t>
            </a:r>
          </a:p>
        </p:txBody>
      </p:sp>
      <p:sp>
        <p:nvSpPr>
          <p:cNvPr id="19461" name="Line 7">
            <a:extLst>
              <a:ext uri="{FF2B5EF4-FFF2-40B4-BE49-F238E27FC236}">
                <a16:creationId xmlns:a16="http://schemas.microsoft.com/office/drawing/2014/main" id="{A790A5C4-603F-2F44-91F0-7E3C890A1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6482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8">
            <a:extLst>
              <a:ext uri="{FF2B5EF4-FFF2-40B4-BE49-F238E27FC236}">
                <a16:creationId xmlns:a16="http://schemas.microsoft.com/office/drawing/2014/main" id="{2D1C9DA5-D2D1-8F4C-B873-6553FC3FDB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2971800"/>
            <a:ext cx="762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18D87F3-B70C-D447-91DC-736A122D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/>
              <a:t>Lake Morey</a:t>
            </a:r>
          </a:p>
        </p:txBody>
      </p:sp>
      <p:graphicFrame>
        <p:nvGraphicFramePr>
          <p:cNvPr id="20482" name="Object 17">
            <a:extLst>
              <a:ext uri="{FF2B5EF4-FFF2-40B4-BE49-F238E27FC236}">
                <a16:creationId xmlns:a16="http://schemas.microsoft.com/office/drawing/2014/main" id="{266EAAE1-9DEC-884F-AFF9-7E4F800FE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838200"/>
          <a:ext cx="8610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3" imgW="7340600" imgH="7340600" progId="Excel.Sheet.8">
                  <p:embed/>
                </p:oleObj>
              </mc:Choice>
              <mc:Fallback>
                <p:oleObj name="Worksheet" r:id="rId3" imgW="7340600" imgH="7340600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5001" b="40625"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6106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Line 18">
            <a:extLst>
              <a:ext uri="{FF2B5EF4-FFF2-40B4-BE49-F238E27FC236}">
                <a16:creationId xmlns:a16="http://schemas.microsoft.com/office/drawing/2014/main" id="{76E2BD57-122C-204F-AA71-DA9EA994A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7620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19">
            <a:extLst>
              <a:ext uri="{FF2B5EF4-FFF2-40B4-BE49-F238E27FC236}">
                <a16:creationId xmlns:a16="http://schemas.microsoft.com/office/drawing/2014/main" id="{EF44A7D8-2323-C641-8F29-81A631931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AB4B42B-183D-2640-B73D-F545D303D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/>
              <a:t>Lake Morey</a:t>
            </a:r>
          </a:p>
        </p:txBody>
      </p:sp>
      <p:graphicFrame>
        <p:nvGraphicFramePr>
          <p:cNvPr id="21506" name="Object 5">
            <a:extLst>
              <a:ext uri="{FF2B5EF4-FFF2-40B4-BE49-F238E27FC236}">
                <a16:creationId xmlns:a16="http://schemas.microsoft.com/office/drawing/2014/main" id="{6492D53B-BCE6-E74D-A1AE-FAEE20CB4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868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Worksheet" r:id="rId3" imgW="7340600" imgH="7302500" progId="Excel.Sheet.8">
                  <p:embed/>
                </p:oleObj>
              </mc:Choice>
              <mc:Fallback>
                <p:oleObj name="Worksheet" r:id="rId3" imgW="7340600" imgH="73025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5080" b="61250"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686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Line 8">
            <a:extLst>
              <a:ext uri="{FF2B5EF4-FFF2-40B4-BE49-F238E27FC236}">
                <a16:creationId xmlns:a16="http://schemas.microsoft.com/office/drawing/2014/main" id="{2B040586-903C-6D4A-B9CC-1D4C904A4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0" cy="617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9">
            <a:extLst>
              <a:ext uri="{FF2B5EF4-FFF2-40B4-BE49-F238E27FC236}">
                <a16:creationId xmlns:a16="http://schemas.microsoft.com/office/drawing/2014/main" id="{3CB1A248-C0F7-4849-8A81-6689764D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10">
            <a:extLst>
              <a:ext uri="{FF2B5EF4-FFF2-40B4-BE49-F238E27FC236}">
                <a16:creationId xmlns:a16="http://schemas.microsoft.com/office/drawing/2014/main" id="{FD595EB2-C622-0141-9B40-3FB62E074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ECB446A-6A2F-8F41-AB4B-9E3497B0F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457200"/>
            <a:ext cx="3200400" cy="2209800"/>
          </a:xfrm>
        </p:spPr>
        <p:txBody>
          <a:bodyPr/>
          <a:lstStyle/>
          <a:p>
            <a:r>
              <a:rPr lang="en-US" altLang="en-US"/>
              <a:t>Sterling Pond Lithology</a:t>
            </a:r>
          </a:p>
        </p:txBody>
      </p:sp>
      <p:graphicFrame>
        <p:nvGraphicFramePr>
          <p:cNvPr id="22530" name="Object 9">
            <a:extLst>
              <a:ext uri="{FF2B5EF4-FFF2-40B4-BE49-F238E27FC236}">
                <a16:creationId xmlns:a16="http://schemas.microsoft.com/office/drawing/2014/main" id="{4756B59F-36C1-CB4E-8375-E6424C808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4572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5003800" imgH="7848600" progId="Excel.Sheet.8">
                  <p:embed/>
                </p:oleObj>
              </mc:Choice>
              <mc:Fallback>
                <p:oleObj name="Worksheet" r:id="rId3" imgW="5003800" imgH="78486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3742" b="43750"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5720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10">
            <a:extLst>
              <a:ext uri="{FF2B5EF4-FFF2-40B4-BE49-F238E27FC236}">
                <a16:creationId xmlns:a16="http://schemas.microsoft.com/office/drawing/2014/main" id="{C1ADD626-438B-6745-B693-B74B0F3B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689475"/>
            <a:ext cx="25304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Sediment changes from till to gyttja.</a:t>
            </a:r>
          </a:p>
        </p:txBody>
      </p:sp>
      <p:sp>
        <p:nvSpPr>
          <p:cNvPr id="22532" name="Line 11">
            <a:extLst>
              <a:ext uri="{FF2B5EF4-FFF2-40B4-BE49-F238E27FC236}">
                <a16:creationId xmlns:a16="http://schemas.microsoft.com/office/drawing/2014/main" id="{DD48722C-E040-7F43-AB46-63043BCD6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105400"/>
            <a:ext cx="914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12">
            <a:extLst>
              <a:ext uri="{FF2B5EF4-FFF2-40B4-BE49-F238E27FC236}">
                <a16:creationId xmlns:a16="http://schemas.microsoft.com/office/drawing/2014/main" id="{482FE27A-7E8C-354F-AFED-B68E61395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3810000"/>
            <a:ext cx="914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14">
            <a:extLst>
              <a:ext uri="{FF2B5EF4-FFF2-40B4-BE49-F238E27FC236}">
                <a16:creationId xmlns:a16="http://schemas.microsoft.com/office/drawing/2014/main" id="{FCD386E1-9EBE-8B46-A912-E6A613FA09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" y="228600"/>
            <a:ext cx="464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15">
            <a:extLst>
              <a:ext uri="{FF2B5EF4-FFF2-40B4-BE49-F238E27FC236}">
                <a16:creationId xmlns:a16="http://schemas.microsoft.com/office/drawing/2014/main" id="{FCD3B369-33D8-204C-8F32-54FA88F03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0902EC8-2D9B-5D48-BBC4-B2CECB1B6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altLang="en-US" b="1"/>
              <a:t>Acknowledgements</a:t>
            </a:r>
            <a:endParaRPr lang="en-US" altLang="en-US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5A09D79F-63CE-F148-A0D9-2B1F2F0066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altLang="en-US" sz="2400"/>
              <a:t>Andrea Lini</a:t>
            </a:r>
          </a:p>
          <a:p>
            <a:r>
              <a:rPr lang="en-US" altLang="en-US" sz="2400"/>
              <a:t>Paul Bierman</a:t>
            </a:r>
          </a:p>
          <a:p>
            <a:r>
              <a:rPr lang="en-US" altLang="en-US" sz="2400"/>
              <a:t>Forrest Janukajtis</a:t>
            </a:r>
          </a:p>
          <a:p>
            <a:r>
              <a:rPr lang="en-US" altLang="en-US" sz="2400"/>
              <a:t>Ben Copans</a:t>
            </a:r>
          </a:p>
          <a:p>
            <a:r>
              <a:rPr lang="en-US" altLang="en-US" sz="2400"/>
              <a:t>Rachael Howse</a:t>
            </a:r>
          </a:p>
          <a:p>
            <a:r>
              <a:rPr lang="en-US" altLang="en-US" sz="2400"/>
              <a:t>Karen Jennings</a:t>
            </a:r>
          </a:p>
          <a:p>
            <a:r>
              <a:rPr lang="en-US" altLang="en-US" sz="2400"/>
              <a:t>Drew Lamneck</a:t>
            </a:r>
          </a:p>
          <a:p>
            <a:r>
              <a:rPr lang="en-US" altLang="en-US" sz="2400"/>
              <a:t>Simon Rupard</a:t>
            </a:r>
          </a:p>
          <a:p>
            <a:r>
              <a:rPr lang="en-US" altLang="en-US" sz="2400"/>
              <a:t>Claude Gaboriault</a:t>
            </a:r>
          </a:p>
          <a:p>
            <a:r>
              <a:rPr lang="en-US" altLang="en-US" sz="2400"/>
              <a:t>David Fleming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31938394-DE15-7542-AD5D-2CF33F76C1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r>
              <a:rPr lang="en-US" altLang="en-US" sz="2400"/>
              <a:t>Anders Noren</a:t>
            </a:r>
          </a:p>
          <a:p>
            <a:r>
              <a:rPr lang="en-US" altLang="en-US" sz="2400"/>
              <a:t>Sara Gran</a:t>
            </a:r>
          </a:p>
          <a:p>
            <a:r>
              <a:rPr lang="en-US" altLang="en-US" sz="2400"/>
              <a:t>Gretchen Fowles</a:t>
            </a:r>
          </a:p>
          <a:p>
            <a:r>
              <a:rPr lang="en-US" altLang="en-US" sz="2400"/>
              <a:t>Carrie Willliams</a:t>
            </a:r>
          </a:p>
          <a:p>
            <a:r>
              <a:rPr lang="en-US" altLang="en-US" sz="2400"/>
              <a:t>Christine Massey</a:t>
            </a:r>
          </a:p>
          <a:p>
            <a:r>
              <a:rPr lang="en-US" altLang="en-US" sz="2400"/>
              <a:t>John Shane</a:t>
            </a:r>
          </a:p>
          <a:p>
            <a:r>
              <a:rPr lang="en-US" altLang="en-US" sz="2400"/>
              <a:t>Stephen Turgeon </a:t>
            </a:r>
          </a:p>
          <a:p>
            <a:r>
              <a:rPr lang="en-US" altLang="en-US" sz="2400"/>
              <a:t>Neil Kamman</a:t>
            </a:r>
          </a:p>
          <a:p>
            <a:r>
              <a:rPr lang="en-US" altLang="en-US" sz="2400"/>
              <a:t>Gordon Chadburn</a:t>
            </a:r>
            <a:r>
              <a:rPr lang="en-US" altLang="en-US" sz="2800"/>
              <a:t> 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4821F18-7C6A-3F4F-A25F-C3B34446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altLang="en-US"/>
              <a:t>Sterling Pond</a:t>
            </a:r>
          </a:p>
        </p:txBody>
      </p:sp>
      <p:graphicFrame>
        <p:nvGraphicFramePr>
          <p:cNvPr id="23554" name="Object 5">
            <a:extLst>
              <a:ext uri="{FF2B5EF4-FFF2-40B4-BE49-F238E27FC236}">
                <a16:creationId xmlns:a16="http://schemas.microsoft.com/office/drawing/2014/main" id="{136629A7-EFFF-3143-BBC1-BA54762E81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8686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3" imgW="5359400" imgH="7848600" progId="Excel.Sheet.8">
                  <p:embed/>
                </p:oleObj>
              </mc:Choice>
              <mc:Fallback>
                <p:oleObj name="Worksheet" r:id="rId3" imgW="5359400" imgH="7848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1717"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Line 6">
            <a:extLst>
              <a:ext uri="{FF2B5EF4-FFF2-40B4-BE49-F238E27FC236}">
                <a16:creationId xmlns:a16="http://schemas.microsoft.com/office/drawing/2014/main" id="{B5823835-599E-CD41-B248-D1C3FE5B17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7">
            <a:extLst>
              <a:ext uri="{FF2B5EF4-FFF2-40B4-BE49-F238E27FC236}">
                <a16:creationId xmlns:a16="http://schemas.microsoft.com/office/drawing/2014/main" id="{9F0DFA89-2353-604E-A932-ADEED61C9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0" cy="617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E238410-4CA7-B043-AA7D-D39283B75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/>
              <a:t>Sterling Pond</a:t>
            </a:r>
          </a:p>
        </p:txBody>
      </p:sp>
      <p:graphicFrame>
        <p:nvGraphicFramePr>
          <p:cNvPr id="24578" name="Object 3">
            <a:extLst>
              <a:ext uri="{FF2B5EF4-FFF2-40B4-BE49-F238E27FC236}">
                <a16:creationId xmlns:a16="http://schemas.microsoft.com/office/drawing/2014/main" id="{ADC8E057-3FB3-3E41-993E-C65F805A5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86868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Worksheet" r:id="rId3" imgW="5003800" imgH="7848600" progId="Excel.Sheet.8">
                  <p:embed/>
                </p:oleObj>
              </mc:Choice>
              <mc:Fallback>
                <p:oleObj name="Worksheet" r:id="rId3" imgW="5003800" imgH="7848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651"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Line 4">
            <a:extLst>
              <a:ext uri="{FF2B5EF4-FFF2-40B4-BE49-F238E27FC236}">
                <a16:creationId xmlns:a16="http://schemas.microsoft.com/office/drawing/2014/main" id="{A3F810D6-9B8C-4044-98FD-94669389B8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A8E65FD9-F3DE-9241-9B83-DE41A025F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57F3C513-251A-2D47-AE33-27E24A5CE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3352800" cy="1981200"/>
          </a:xfrm>
        </p:spPr>
        <p:txBody>
          <a:bodyPr/>
          <a:lstStyle/>
          <a:p>
            <a:r>
              <a:rPr lang="en-US" altLang="en-US"/>
              <a:t>Ritterbush Pond Lithology</a:t>
            </a:r>
          </a:p>
        </p:txBody>
      </p:sp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id="{32AE6A38-C14B-174B-ACAC-08395C1227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472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3" imgW="7327900" imgH="7645400" progId="Excel.Sheet.8">
                  <p:embed/>
                </p:oleObj>
              </mc:Choice>
              <mc:Fallback>
                <p:oleObj name="Worksheet" r:id="rId3" imgW="7327900" imgH="76454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717" b="42500"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724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Line 5">
            <a:extLst>
              <a:ext uri="{FF2B5EF4-FFF2-40B4-BE49-F238E27FC236}">
                <a16:creationId xmlns:a16="http://schemas.microsoft.com/office/drawing/2014/main" id="{1521A112-540B-2942-9134-CDD432829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" y="228600"/>
            <a:ext cx="472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6">
            <a:extLst>
              <a:ext uri="{FF2B5EF4-FFF2-40B4-BE49-F238E27FC236}">
                <a16:creationId xmlns:a16="http://schemas.microsoft.com/office/drawing/2014/main" id="{76FB461B-8160-4846-A5EA-5193CA1C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0"/>
            <a:ext cx="0" cy="662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6BA87185-1468-E440-A4B6-C4C46350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2209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Sediment transitions from coarse sand to gyttja.</a:t>
            </a:r>
          </a:p>
        </p:txBody>
      </p:sp>
      <p:sp>
        <p:nvSpPr>
          <p:cNvPr id="25606" name="Line 10">
            <a:extLst>
              <a:ext uri="{FF2B5EF4-FFF2-40B4-BE49-F238E27FC236}">
                <a16:creationId xmlns:a16="http://schemas.microsoft.com/office/drawing/2014/main" id="{ED84DC66-1F56-BF44-88E4-9BCE8A526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3434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11">
            <a:extLst>
              <a:ext uri="{FF2B5EF4-FFF2-40B4-BE49-F238E27FC236}">
                <a16:creationId xmlns:a16="http://schemas.microsoft.com/office/drawing/2014/main" id="{83271CAE-E1E6-C243-98F3-CF54EA41B3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42672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F030BA6-B409-8341-8B1D-B657B8A69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/>
              <a:t>Ritterbush Pond</a:t>
            </a: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9AA50770-DBFF-B74F-84D2-DD0A8A482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868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Worksheet" r:id="rId3" imgW="7327900" imgH="7848600" progId="Excel.Sheet.8">
                  <p:embed/>
                </p:oleObj>
              </mc:Choice>
              <mc:Fallback>
                <p:oleObj name="Worksheet" r:id="rId3" imgW="7327900" imgH="7848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390" b="63124"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686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Line 5">
            <a:extLst>
              <a:ext uri="{FF2B5EF4-FFF2-40B4-BE49-F238E27FC236}">
                <a16:creationId xmlns:a16="http://schemas.microsoft.com/office/drawing/2014/main" id="{42666893-35EB-3A49-A4F2-E1A08D3696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" y="838200"/>
            <a:ext cx="891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6">
            <a:extLst>
              <a:ext uri="{FF2B5EF4-FFF2-40B4-BE49-F238E27FC236}">
                <a16:creationId xmlns:a16="http://schemas.microsoft.com/office/drawing/2014/main" id="{3E6A7D13-D6B2-7846-A086-F18814DE2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AEFE724-7A36-8044-B689-5CA8EFD3B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altLang="en-US"/>
              <a:t>Ritterbush Pond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A50F4FE7-3B8E-4240-91E4-BDBED4516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8686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Worksheet" r:id="rId3" imgW="7340600" imgH="7340600" progId="Excel.Sheet.8">
                  <p:embed/>
                </p:oleObj>
              </mc:Choice>
              <mc:Fallback>
                <p:oleObj name="Worksheet" r:id="rId3" imgW="7340600" imgH="7340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5001" b="59375"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Line 4">
            <a:extLst>
              <a:ext uri="{FF2B5EF4-FFF2-40B4-BE49-F238E27FC236}">
                <a16:creationId xmlns:a16="http://schemas.microsoft.com/office/drawing/2014/main" id="{51EC0A5C-B5A8-734C-8DC9-7DBFDA938E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" y="914400"/>
            <a:ext cx="891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46115250-666E-2944-8E9E-94AF3BA73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54A0C9B-DDAD-0E4F-8BB8-A3AA18369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altLang="en-US"/>
              <a:t>Summary of shift lengths</a:t>
            </a:r>
          </a:p>
        </p:txBody>
      </p:sp>
      <p:graphicFrame>
        <p:nvGraphicFramePr>
          <p:cNvPr id="28674" name="Object 11">
            <a:extLst>
              <a:ext uri="{FF2B5EF4-FFF2-40B4-BE49-F238E27FC236}">
                <a16:creationId xmlns:a16="http://schemas.microsoft.com/office/drawing/2014/main" id="{249BC5AA-C091-0B44-A12E-C4F2E83C88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86106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3" imgW="5638800" imgH="3314700" progId="Word.Document.8">
                  <p:embed/>
                </p:oleObj>
              </mc:Choice>
              <mc:Fallback>
                <p:oleObj name="Document" r:id="rId3" imgW="5638800" imgH="3314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6106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9AB0440-DA14-D14E-A689-E322D8015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/>
              <a:t>%C increase represents the establishment of the local ecosystems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7798EDF-4522-C14D-82F7-8E4E78D8D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altLang="en-US"/>
              <a:t>The radiocarbon dates from three (Duck, Sterling, and Ritterbush) of the lakes put the beginning of the %C shift soon after deglaciation</a:t>
            </a:r>
          </a:p>
          <a:p>
            <a:endParaRPr lang="en-US" altLang="en-US"/>
          </a:p>
          <a:p>
            <a:r>
              <a:rPr lang="en-US" altLang="en-US"/>
              <a:t>The date (10,200 </a:t>
            </a:r>
            <a:r>
              <a:rPr lang="en-US" altLang="en-US" baseline="30000"/>
              <a:t>14</a:t>
            </a:r>
            <a:r>
              <a:rPr lang="en-US" altLang="en-US"/>
              <a:t>C yBP) of the %C increase in Lake Morey corresponds with the drainage of glacial Lake Hitchcock (10,300 </a:t>
            </a:r>
            <a:r>
              <a:rPr lang="en-US" altLang="en-US" baseline="30000"/>
              <a:t>14</a:t>
            </a:r>
            <a:r>
              <a:rPr lang="en-US" altLang="en-US"/>
              <a:t>C yBP).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A9F475D-D0B5-2E47-B6E3-00C369010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Three interpretations of the shift in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sym typeface="Symbol" pitchFamily="2" charset="2"/>
              </a:rPr>
              <a:t></a:t>
            </a:r>
            <a:r>
              <a:rPr lang="en-US" altLang="en-US" baseline="30000">
                <a:solidFill>
                  <a:schemeClr val="tx1"/>
                </a:solidFill>
                <a:sym typeface="Symbol" pitchFamily="2" charset="2"/>
              </a:rPr>
              <a:t>13</a:t>
            </a:r>
            <a:r>
              <a:rPr lang="en-US" altLang="en-US">
                <a:solidFill>
                  <a:schemeClr val="tx1"/>
                </a:solidFill>
                <a:sym typeface="Symbol" pitchFamily="2" charset="2"/>
              </a:rPr>
              <a:t>C values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DAAFF237-6B8C-6546-B389-279264FB8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r>
              <a:rPr lang="en-US" altLang="en-US" sz="3600"/>
              <a:t>Increase in pCO</a:t>
            </a:r>
            <a:r>
              <a:rPr lang="en-US" altLang="en-US" sz="3600" baseline="-25000"/>
              <a:t>2</a:t>
            </a:r>
            <a:r>
              <a:rPr lang="en-US" altLang="en-US" sz="3600"/>
              <a:t> caused the shift</a:t>
            </a:r>
          </a:p>
          <a:p>
            <a:endParaRPr lang="en-US" altLang="en-US" sz="3600"/>
          </a:p>
          <a:p>
            <a:r>
              <a:rPr lang="en-US" altLang="en-US" sz="3600"/>
              <a:t>Shift from C</a:t>
            </a:r>
            <a:r>
              <a:rPr lang="en-US" altLang="en-US" sz="3600" baseline="-25000"/>
              <a:t>4</a:t>
            </a:r>
            <a:r>
              <a:rPr lang="en-US" altLang="en-US" sz="3600"/>
              <a:t> to C</a:t>
            </a:r>
            <a:r>
              <a:rPr lang="en-US" altLang="en-US" sz="3600" baseline="-25000"/>
              <a:t>3</a:t>
            </a:r>
            <a:r>
              <a:rPr lang="en-US" altLang="en-US" sz="3600"/>
              <a:t> vegetation</a:t>
            </a:r>
          </a:p>
          <a:p>
            <a:endParaRPr lang="en-US" altLang="en-US" sz="3600"/>
          </a:p>
          <a:p>
            <a:r>
              <a:rPr lang="en-US" altLang="en-US" sz="3600"/>
              <a:t>A change in the source of the organic matter from relatively less terrestrial matter to more aquatic matter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FEA828C-6519-7545-9428-19EB83526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429000" cy="381000"/>
          </a:xfrm>
        </p:spPr>
        <p:txBody>
          <a:bodyPr/>
          <a:lstStyle/>
          <a:p>
            <a:r>
              <a:rPr lang="en-US" altLang="en-US" sz="3200"/>
              <a:t>Timing of the shifts</a:t>
            </a:r>
            <a:endParaRPr lang="en-US" altLang="en-US"/>
          </a:p>
        </p:txBody>
      </p:sp>
      <p:graphicFrame>
        <p:nvGraphicFramePr>
          <p:cNvPr id="31746" name="Object 15">
            <a:extLst>
              <a:ext uri="{FF2B5EF4-FFF2-40B4-BE49-F238E27FC236}">
                <a16:creationId xmlns:a16="http://schemas.microsoft.com/office/drawing/2014/main" id="{6F316664-B1D6-F046-9851-A2E3C6D99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8534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Worksheet" r:id="rId3" imgW="6286500" imgH="7797800" progId="Excel.Sheet.8">
                  <p:embed/>
                </p:oleObj>
              </mc:Choice>
              <mc:Fallback>
                <p:oleObj name="Worksheet" r:id="rId3" imgW="6286500" imgH="7797800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55" b="46631"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534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13">
            <a:extLst>
              <a:ext uri="{FF2B5EF4-FFF2-40B4-BE49-F238E27FC236}">
                <a16:creationId xmlns:a16="http://schemas.microsoft.com/office/drawing/2014/main" id="{1C02D63A-A6A0-644E-92AC-1AAEED7F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>
                <a:solidFill>
                  <a:srgbClr val="FF0000"/>
                </a:solidFill>
              </a:rPr>
              <a:t>%C</a:t>
            </a:r>
            <a:endParaRPr lang="en-US" altLang="en-US" baseline="0"/>
          </a:p>
        </p:txBody>
      </p:sp>
      <p:sp>
        <p:nvSpPr>
          <p:cNvPr id="31748" name="Text Box 14">
            <a:extLst>
              <a:ext uri="{FF2B5EF4-FFF2-40B4-BE49-F238E27FC236}">
                <a16:creationId xmlns:a16="http://schemas.microsoft.com/office/drawing/2014/main" id="{3041F510-541A-DF44-907B-AEEF3096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40080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>
                <a:solidFill>
                  <a:srgbClr val="009900"/>
                </a:solidFill>
                <a:latin typeface="Symbol" pitchFamily="2" charset="2"/>
              </a:rPr>
              <a:t>d</a:t>
            </a:r>
            <a:r>
              <a:rPr lang="en-US" altLang="en-US" baseline="30000">
                <a:solidFill>
                  <a:srgbClr val="009900"/>
                </a:solidFill>
              </a:rPr>
              <a:t>13</a:t>
            </a:r>
            <a:r>
              <a:rPr lang="en-US" altLang="en-US" baseline="0">
                <a:solidFill>
                  <a:srgbClr val="009900"/>
                </a:solidFill>
              </a:rPr>
              <a:t>C</a:t>
            </a:r>
            <a:endParaRPr lang="en-US" altLang="en-US" baseline="0"/>
          </a:p>
        </p:txBody>
      </p:sp>
      <p:sp>
        <p:nvSpPr>
          <p:cNvPr id="31749" name="Line 16">
            <a:extLst>
              <a:ext uri="{FF2B5EF4-FFF2-40B4-BE49-F238E27FC236}">
                <a16:creationId xmlns:a16="http://schemas.microsoft.com/office/drawing/2014/main" id="{B74CA814-CBBE-234F-B211-44864D6C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0" cy="548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0DAB202-2A1E-7F47-BCD9-CA6775A4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en-US"/>
              <a:t>Physiographic data</a:t>
            </a:r>
          </a:p>
        </p:txBody>
      </p:sp>
      <p:graphicFrame>
        <p:nvGraphicFramePr>
          <p:cNvPr id="32770" name="Object 7">
            <a:extLst>
              <a:ext uri="{FF2B5EF4-FFF2-40B4-BE49-F238E27FC236}">
                <a16:creationId xmlns:a16="http://schemas.microsoft.com/office/drawing/2014/main" id="{7C5EBD54-5AD6-B343-AA86-7DF16C553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762000"/>
          <a:ext cx="868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cument" r:id="rId3" imgW="5676900" imgH="3327400" progId="Word.Document.8">
                  <p:embed/>
                </p:oleObj>
              </mc:Choice>
              <mc:Fallback>
                <p:oleObj name="Document" r:id="rId3" imgW="5676900" imgH="33274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86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00D5165-2A9F-7C4E-9944-4AE37F99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Outline</a:t>
            </a:r>
            <a:endParaRPr lang="en-US" altLang="en-US"/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5718E390-81DA-4A4C-BBA7-05DB58E50A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en-US"/>
              <a:t>Background</a:t>
            </a:r>
          </a:p>
          <a:p>
            <a:pPr>
              <a:buClr>
                <a:schemeClr val="accent2"/>
              </a:buClr>
            </a:pPr>
            <a:r>
              <a:rPr lang="en-US" altLang="en-US"/>
              <a:t>Methods</a:t>
            </a:r>
          </a:p>
          <a:p>
            <a:pPr>
              <a:buClr>
                <a:schemeClr val="accent2"/>
              </a:buClr>
            </a:pPr>
            <a:r>
              <a:rPr lang="en-US" altLang="en-US"/>
              <a:t>Results</a:t>
            </a:r>
          </a:p>
          <a:p>
            <a:pPr>
              <a:buClr>
                <a:schemeClr val="accent2"/>
              </a:buClr>
            </a:pPr>
            <a:r>
              <a:rPr lang="en-US" altLang="en-US"/>
              <a:t>Summary and comparisons</a:t>
            </a:r>
          </a:p>
          <a:p>
            <a:pPr>
              <a:buClr>
                <a:schemeClr val="accent2"/>
              </a:buClr>
            </a:pPr>
            <a:r>
              <a:rPr lang="en-US" altLang="en-US"/>
              <a:t>Interpretations and significance</a:t>
            </a:r>
          </a:p>
          <a:p>
            <a:pPr>
              <a:buClr>
                <a:schemeClr val="accent2"/>
              </a:buClr>
            </a:pPr>
            <a:r>
              <a:rPr lang="en-US" altLang="en-US"/>
              <a:t>Future directions</a:t>
            </a:r>
          </a:p>
        </p:txBody>
      </p:sp>
      <p:pic>
        <p:nvPicPr>
          <p:cNvPr id="5123" name="Picture 6" descr="C:\Thesis\geowww\jgalster\beebe">
            <a:extLst>
              <a:ext uri="{FF2B5EF4-FFF2-40B4-BE49-F238E27FC236}">
                <a16:creationId xmlns:a16="http://schemas.microsoft.com/office/drawing/2014/main" id="{CD293765-EB43-C146-841F-663C3EA0A7A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3332163" cy="5410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CA220AE-B7CB-C448-B112-10078062B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Amount of inorganic inputs</a:t>
            </a:r>
          </a:p>
        </p:txBody>
      </p:sp>
      <p:graphicFrame>
        <p:nvGraphicFramePr>
          <p:cNvPr id="33794" name="Object 12">
            <a:extLst>
              <a:ext uri="{FF2B5EF4-FFF2-40B4-BE49-F238E27FC236}">
                <a16:creationId xmlns:a16="http://schemas.microsoft.com/office/drawing/2014/main" id="{A2D96597-AA49-4246-9DBE-6BCA7C609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141413"/>
          <a:ext cx="1828800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Worksheet" r:id="rId3" imgW="7340600" imgH="7340600" progId="Excel.Sheet.8">
                  <p:embed/>
                </p:oleObj>
              </mc:Choice>
              <mc:Fallback>
                <p:oleObj name="Worksheet" r:id="rId3" imgW="7340600" imgH="7340600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8748" b="42509"/>
                      <a:stretch>
                        <a:fillRect/>
                      </a:stretch>
                    </p:blipFill>
                    <p:spPr bwMode="auto">
                      <a:xfrm>
                        <a:off x="2514600" y="1141413"/>
                        <a:ext cx="1828800" cy="548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3">
            <a:extLst>
              <a:ext uri="{FF2B5EF4-FFF2-40B4-BE49-F238E27FC236}">
                <a16:creationId xmlns:a16="http://schemas.microsoft.com/office/drawing/2014/main" id="{A5AA527C-0CEC-DB4A-839E-0871A2EF3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143000"/>
          <a:ext cx="1676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Worksheet" r:id="rId5" imgW="5003800" imgH="7848600" progId="Excel.Sheet.8">
                  <p:embed/>
                </p:oleObj>
              </mc:Choice>
              <mc:Fallback>
                <p:oleObj name="Worksheet" r:id="rId5" imgW="5003800" imgH="7848600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8099" b="62910"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1676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4">
            <a:extLst>
              <a:ext uri="{FF2B5EF4-FFF2-40B4-BE49-F238E27FC236}">
                <a16:creationId xmlns:a16="http://schemas.microsoft.com/office/drawing/2014/main" id="{F8419809-13D0-C54A-90E9-B17CA7EB5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150938"/>
          <a:ext cx="1828800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Worksheet" r:id="rId7" imgW="7378700" imgH="7543800" progId="Excel.Sheet.8">
                  <p:embed/>
                </p:oleObj>
              </mc:Choice>
              <mc:Fallback>
                <p:oleObj name="Worksheet" r:id="rId7" imgW="7378700" imgH="7543800" progId="Excel.Shee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7230" b="43320"/>
                      <a:stretch>
                        <a:fillRect/>
                      </a:stretch>
                    </p:blipFill>
                    <p:spPr bwMode="auto">
                      <a:xfrm>
                        <a:off x="4648200" y="1150938"/>
                        <a:ext cx="1828800" cy="540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5">
            <a:extLst>
              <a:ext uri="{FF2B5EF4-FFF2-40B4-BE49-F238E27FC236}">
                <a16:creationId xmlns:a16="http://schemas.microsoft.com/office/drawing/2014/main" id="{69F76953-5FC2-D64D-B077-0A3B9E40D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1104900"/>
          <a:ext cx="1674813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Worksheet" r:id="rId9" imgW="7327900" imgH="7848600" progId="Excel.Sheet.8">
                  <p:embed/>
                </p:oleObj>
              </mc:Choice>
              <mc:Fallback>
                <p:oleObj name="Worksheet" r:id="rId9" imgW="7327900" imgH="7848600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6081" b="64154"/>
                      <a:stretch>
                        <a:fillRect/>
                      </a:stretch>
                    </p:blipFill>
                    <p:spPr bwMode="auto">
                      <a:xfrm>
                        <a:off x="6705600" y="1104900"/>
                        <a:ext cx="1674813" cy="544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Line 17">
            <a:extLst>
              <a:ext uri="{FF2B5EF4-FFF2-40B4-BE49-F238E27FC236}">
                <a16:creationId xmlns:a16="http://schemas.microsoft.com/office/drawing/2014/main" id="{3D00BA68-7D27-E646-AA14-86C92FAF6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1752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19">
            <a:extLst>
              <a:ext uri="{FF2B5EF4-FFF2-40B4-BE49-F238E27FC236}">
                <a16:creationId xmlns:a16="http://schemas.microsoft.com/office/drawing/2014/main" id="{A6715834-774E-484A-B400-8AEDD1095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143000"/>
            <a:ext cx="1828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21">
            <a:extLst>
              <a:ext uri="{FF2B5EF4-FFF2-40B4-BE49-F238E27FC236}">
                <a16:creationId xmlns:a16="http://schemas.microsoft.com/office/drawing/2014/main" id="{33BAFC9A-CA9C-5542-A283-A95711632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14300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30">
            <a:extLst>
              <a:ext uri="{FF2B5EF4-FFF2-40B4-BE49-F238E27FC236}">
                <a16:creationId xmlns:a16="http://schemas.microsoft.com/office/drawing/2014/main" id="{9F296BD0-B24B-7141-A388-B768DF507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143000"/>
            <a:ext cx="1676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31">
            <a:extLst>
              <a:ext uri="{FF2B5EF4-FFF2-40B4-BE49-F238E27FC236}">
                <a16:creationId xmlns:a16="http://schemas.microsoft.com/office/drawing/2014/main" id="{E384087A-0D03-5448-A264-0B268C750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143000"/>
            <a:ext cx="0" cy="541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32">
            <a:extLst>
              <a:ext uri="{FF2B5EF4-FFF2-40B4-BE49-F238E27FC236}">
                <a16:creationId xmlns:a16="http://schemas.microsoft.com/office/drawing/2014/main" id="{2F31B36E-D4FB-4041-9840-A0DCA326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4153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/>
              <a:t>          Sterling Pond             Lake Morey	     Duck Pond  	    Ritterbush Pond         </a:t>
            </a:r>
          </a:p>
        </p:txBody>
      </p:sp>
      <p:sp>
        <p:nvSpPr>
          <p:cNvPr id="33804" name="Line 34">
            <a:extLst>
              <a:ext uri="{FF2B5EF4-FFF2-40B4-BE49-F238E27FC236}">
                <a16:creationId xmlns:a16="http://schemas.microsoft.com/office/drawing/2014/main" id="{FDCE541B-114C-4442-86FC-DE4E65ADD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90800"/>
            <a:ext cx="1752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35">
            <a:extLst>
              <a:ext uri="{FF2B5EF4-FFF2-40B4-BE49-F238E27FC236}">
                <a16:creationId xmlns:a16="http://schemas.microsoft.com/office/drawing/2014/main" id="{BBE5F69C-11E5-9745-BE7C-59B1F400D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19400"/>
            <a:ext cx="1752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37">
            <a:extLst>
              <a:ext uri="{FF2B5EF4-FFF2-40B4-BE49-F238E27FC236}">
                <a16:creationId xmlns:a16="http://schemas.microsoft.com/office/drawing/2014/main" id="{DD49ADDA-89A9-8844-B92A-A627F3AB2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00400"/>
            <a:ext cx="1752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38">
            <a:extLst>
              <a:ext uri="{FF2B5EF4-FFF2-40B4-BE49-F238E27FC236}">
                <a16:creationId xmlns:a16="http://schemas.microsoft.com/office/drawing/2014/main" id="{0EFF4FDA-42AA-B245-BF78-07624D2C2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038600"/>
            <a:ext cx="16002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41">
            <a:extLst>
              <a:ext uri="{FF2B5EF4-FFF2-40B4-BE49-F238E27FC236}">
                <a16:creationId xmlns:a16="http://schemas.microsoft.com/office/drawing/2014/main" id="{11CD01B9-9280-354C-A1A9-A9B126593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810000"/>
            <a:ext cx="16764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42">
            <a:extLst>
              <a:ext uri="{FF2B5EF4-FFF2-40B4-BE49-F238E27FC236}">
                <a16:creationId xmlns:a16="http://schemas.microsoft.com/office/drawing/2014/main" id="{A8B4C8C1-862D-D240-9299-5AD98BED5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505200"/>
            <a:ext cx="16764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7151460-1968-2E4B-BDF7-18B89E38C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1A80E73-8B58-6B4E-BE43-638413F59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r>
              <a:rPr lang="en-US" altLang="en-US"/>
              <a:t>%C increases represent the growing ecosystems.</a:t>
            </a:r>
          </a:p>
          <a:p>
            <a:r>
              <a:rPr lang="en-US" altLang="en-US"/>
              <a:t>Decrease in </a:t>
            </a:r>
            <a:r>
              <a:rPr lang="en-US" altLang="en-US">
                <a:latin typeface="Symbol" pitchFamily="2" charset="2"/>
              </a:rPr>
              <a:t>d</a:t>
            </a:r>
            <a:r>
              <a:rPr lang="en-US" altLang="en-US" baseline="30000"/>
              <a:t>13</a:t>
            </a:r>
            <a:r>
              <a:rPr lang="en-US" altLang="en-US"/>
              <a:t>C shows the aquatic ecosystem establishing itself after the terrestrial one.</a:t>
            </a:r>
          </a:p>
          <a:p>
            <a:r>
              <a:rPr lang="en-US" altLang="en-US"/>
              <a:t>Establishment rate of ecosystems  determined by elevation and input amount.</a:t>
            </a:r>
          </a:p>
          <a:p>
            <a:r>
              <a:rPr lang="en-US" altLang="en-US"/>
              <a:t>Better comparisons between different limnological records.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05D867B-8ADF-5542-B5FB-43A1C2B27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/>
              <a:t>Future directions</a:t>
            </a:r>
          </a:p>
        </p:txBody>
      </p:sp>
      <p:pic>
        <p:nvPicPr>
          <p:cNvPr id="35842" name="Picture 4" descr="C:\Thesis\geowww\jgalster\lake page\auguring2">
            <a:extLst>
              <a:ext uri="{FF2B5EF4-FFF2-40B4-BE49-F238E27FC236}">
                <a16:creationId xmlns:a16="http://schemas.microsoft.com/office/drawing/2014/main" id="{CE9021CF-33CF-B744-A857-24D3A949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6002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7D5770B7-980F-6A42-ACD0-08DEDBE2A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Continue coring</a:t>
            </a:r>
          </a:p>
          <a:p>
            <a:r>
              <a:rPr lang="en-US" altLang="en-US"/>
              <a:t>Expanded laboratory techniques</a:t>
            </a:r>
          </a:p>
          <a:p>
            <a:pPr lvl="1"/>
            <a:r>
              <a:rPr lang="en-US" altLang="en-US" sz="3200"/>
              <a:t>Pigment characterization</a:t>
            </a:r>
          </a:p>
          <a:p>
            <a:pPr lvl="1"/>
            <a:r>
              <a:rPr lang="en-US" altLang="en-US" sz="3200"/>
              <a:t>Hydrogen Index (HI)</a:t>
            </a:r>
          </a:p>
          <a:p>
            <a:r>
              <a:rPr lang="en-US" altLang="en-US"/>
              <a:t>Continue coarse </a:t>
            </a:r>
            <a:r>
              <a:rPr lang="en-US" altLang="en-US">
                <a:latin typeface="Symbol" pitchFamily="2" charset="2"/>
              </a:rPr>
              <a:t>d</a:t>
            </a:r>
            <a:r>
              <a:rPr lang="en-US" altLang="en-US" baseline="30000"/>
              <a:t>15</a:t>
            </a:r>
            <a:r>
              <a:rPr lang="en-US" altLang="en-US"/>
              <a:t>N analyses</a:t>
            </a:r>
          </a:p>
          <a:p>
            <a:r>
              <a:rPr lang="en-US" altLang="en-US"/>
              <a:t>Accurately date the oldest sediment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777BD107-A343-FA44-B2BB-D7B3FFA0B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Statement of Problem</a:t>
            </a:r>
            <a:endParaRPr lang="en-US" altLang="en-US"/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1721F70-8D42-9940-A9C6-4F050F941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determine the rate that the terrestrial and aquatic ecosystems established themselves following deglaciation.</a:t>
            </a:r>
          </a:p>
          <a:p>
            <a:endParaRPr lang="en-US" altLang="en-US"/>
          </a:p>
          <a:p>
            <a:r>
              <a:rPr lang="en-US" altLang="en-US"/>
              <a:t>To determine the factors that influence that establishment rate.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C:\Thesis\Talk\Vtcolor3 copy.jpg">
            <a:extLst>
              <a:ext uri="{FF2B5EF4-FFF2-40B4-BE49-F238E27FC236}">
                <a16:creationId xmlns:a16="http://schemas.microsoft.com/office/drawing/2014/main" id="{94ACC08B-1BF8-044A-AD43-2D8D30D9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57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3">
            <a:extLst>
              <a:ext uri="{FF2B5EF4-FFF2-40B4-BE49-F238E27FC236}">
                <a16:creationId xmlns:a16="http://schemas.microsoft.com/office/drawing/2014/main" id="{4D1166DE-51C4-124E-A244-DD4946A0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447800"/>
            <a:ext cx="1557338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Duck Pond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EB5283B-B75A-3B4C-A52A-7A5019D4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"/>
            <a:ext cx="2165350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Ritterbush Pond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F5695F5A-2048-9842-84E1-E8DEE20C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72200"/>
            <a:ext cx="1690688" cy="4667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Lake Morey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C8F47AA1-C54F-0943-BA18-6BC1E78B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1157288" cy="83185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baseline="0"/>
              <a:t>Sterling</a:t>
            </a:r>
          </a:p>
          <a:p>
            <a:pPr algn="r"/>
            <a:r>
              <a:rPr lang="en-US" altLang="en-US" baseline="0"/>
              <a:t>Pond</a:t>
            </a:r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1434B4F4-58F4-F54B-8D05-375481ECD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590800" cy="609600"/>
          </a:xfrm>
        </p:spPr>
        <p:txBody>
          <a:bodyPr/>
          <a:lstStyle/>
          <a:p>
            <a:r>
              <a:rPr lang="en-US" altLang="en-US" b="1"/>
              <a:t>Field area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76442EF0-7D9D-6544-842B-5923ACE6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029200" cy="1066800"/>
          </a:xfrm>
        </p:spPr>
        <p:txBody>
          <a:bodyPr/>
          <a:lstStyle/>
          <a:p>
            <a:r>
              <a:rPr lang="en-US" altLang="en-US" sz="3600" b="1"/>
              <a:t>History of Deglaciation</a:t>
            </a:r>
            <a:br>
              <a:rPr lang="en-US" altLang="en-US" sz="3600" b="1"/>
            </a:br>
            <a:r>
              <a:rPr lang="en-US" altLang="en-US" sz="3600" b="1"/>
              <a:t> in Vermont</a:t>
            </a:r>
            <a:endParaRPr lang="en-US" altLang="en-US"/>
          </a:p>
        </p:txBody>
      </p:sp>
      <p:pic>
        <p:nvPicPr>
          <p:cNvPr id="8194" name="Picture 3" descr="C:\Thesis\Talk\Vtcolor2.gif">
            <a:extLst>
              <a:ext uri="{FF2B5EF4-FFF2-40B4-BE49-F238E27FC236}">
                <a16:creationId xmlns:a16="http://schemas.microsoft.com/office/drawing/2014/main" id="{030F74EC-A179-E64B-A8E7-D473DAE3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624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55293D55-C384-844F-8970-B314E62263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495800" cy="4724400"/>
          </a:xfrm>
        </p:spPr>
        <p:txBody>
          <a:bodyPr/>
          <a:lstStyle/>
          <a:p>
            <a:r>
              <a:rPr lang="en-US" altLang="en-US" sz="2800"/>
              <a:t>White lines represent the glacial extent, in </a:t>
            </a:r>
            <a:r>
              <a:rPr lang="en-US" altLang="en-US" sz="2800" baseline="30000"/>
              <a:t>14</a:t>
            </a:r>
            <a:r>
              <a:rPr lang="en-US" altLang="en-US" sz="2800"/>
              <a:t>C yBP (from Ridge et al., 1999). </a:t>
            </a:r>
          </a:p>
          <a:p>
            <a:r>
              <a:rPr lang="en-US" altLang="en-US" sz="2800"/>
              <a:t>Dates mostly from Lake Hitchcock varves.</a:t>
            </a:r>
          </a:p>
          <a:p>
            <a:r>
              <a:rPr lang="en-US" altLang="en-US" sz="2800"/>
              <a:t>Lack of </a:t>
            </a:r>
            <a:r>
              <a:rPr lang="en-US" altLang="en-US" sz="2800" baseline="30000"/>
              <a:t>14</a:t>
            </a:r>
            <a:r>
              <a:rPr lang="en-US" altLang="en-US" sz="2800"/>
              <a:t>C dates and the mountainous topography complicate the deglaciation history in the central part of the state.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A0D1027-AEED-CB4E-80A2-02E29E988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733800" cy="1447800"/>
          </a:xfrm>
        </p:spPr>
        <p:txBody>
          <a:bodyPr/>
          <a:lstStyle/>
          <a:p>
            <a:r>
              <a:rPr lang="en-US" altLang="en-US" sz="4000" b="1"/>
              <a:t>Sources of sedimentary</a:t>
            </a:r>
            <a:br>
              <a:rPr lang="en-US" altLang="en-US" sz="4000" b="1"/>
            </a:br>
            <a:r>
              <a:rPr lang="en-US" altLang="en-US" sz="4000" b="1"/>
              <a:t>organic matter</a:t>
            </a:r>
            <a:endParaRPr lang="en-US" altLang="en-US"/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EB16E7E-9B7B-264C-8E89-8C38B4DF9F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19400"/>
            <a:ext cx="2819400" cy="3200400"/>
          </a:xfrm>
        </p:spPr>
        <p:txBody>
          <a:bodyPr/>
          <a:lstStyle/>
          <a:p>
            <a:r>
              <a:rPr lang="en-US" altLang="en-US" sz="2800"/>
              <a:t>Terrestrial sources</a:t>
            </a:r>
          </a:p>
          <a:p>
            <a:r>
              <a:rPr lang="en-US" altLang="en-US" sz="2800"/>
              <a:t>Aquatic sources</a:t>
            </a:r>
          </a:p>
          <a:p>
            <a:r>
              <a:rPr lang="en-US" altLang="en-US" sz="2800"/>
              <a:t>Aeolian sources minor (&lt;5%)</a:t>
            </a:r>
          </a:p>
        </p:txBody>
      </p:sp>
      <p:pic>
        <p:nvPicPr>
          <p:cNvPr id="9219" name="Picture 5" descr="C:\Thesis\lake inputs3.jpg">
            <a:extLst>
              <a:ext uri="{FF2B5EF4-FFF2-40B4-BE49-F238E27FC236}">
                <a16:creationId xmlns:a16="http://schemas.microsoft.com/office/drawing/2014/main" id="{BBB357FE-A8BF-F948-9697-1BC8D8BD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4818063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3FAB8C40-FF55-774A-AE53-1B184D7F4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b="1"/>
              <a:t>Stable isotopes</a:t>
            </a:r>
            <a:endParaRPr lang="en-US" altLang="en-US"/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077AE26-C0B9-9940-8C82-34C03096C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r>
              <a:rPr lang="en-US" altLang="en-US"/>
              <a:t>Are naturally occurring</a:t>
            </a:r>
          </a:p>
          <a:p>
            <a:r>
              <a:rPr lang="en-US" altLang="en-US"/>
              <a:t>Do not radioactively decay</a:t>
            </a:r>
          </a:p>
          <a:p>
            <a:r>
              <a:rPr lang="en-US" altLang="en-US"/>
              <a:t>Reported using the ‘</a:t>
            </a:r>
            <a:r>
              <a:rPr lang="en-US" altLang="en-US">
                <a:latin typeface="Symbol" pitchFamily="2" charset="2"/>
              </a:rPr>
              <a:t>d</a:t>
            </a:r>
            <a:r>
              <a:rPr lang="en-US" altLang="en-US"/>
              <a:t> notation’</a:t>
            </a:r>
          </a:p>
          <a:p>
            <a:pPr algn="ctr">
              <a:buFontTx/>
              <a:buNone/>
            </a:pPr>
            <a:r>
              <a:rPr lang="en-US" altLang="en-US">
                <a:latin typeface="Symbol" pitchFamily="2" charset="2"/>
              </a:rPr>
              <a:t>d</a:t>
            </a:r>
            <a:r>
              <a:rPr lang="en-US" altLang="en-US">
                <a:latin typeface="Arial" panose="020B0604020202020204" pitchFamily="34" charset="0"/>
              </a:rPr>
              <a:t>‰ </a:t>
            </a:r>
            <a:r>
              <a:rPr lang="en-US" altLang="en-US"/>
              <a:t>= [(R sample/R standard) -1] x 1000</a:t>
            </a:r>
          </a:p>
          <a:p>
            <a:pPr lvl="1" algn="ctr">
              <a:buFontTx/>
              <a:buNone/>
            </a:pPr>
            <a:r>
              <a:rPr lang="en-US" altLang="en-US"/>
              <a:t>where ‘R’ is the ratio of heavy to light isotopes (e.g. </a:t>
            </a:r>
            <a:r>
              <a:rPr lang="en-US" altLang="en-US" baseline="30000"/>
              <a:t>13</a:t>
            </a:r>
            <a:r>
              <a:rPr lang="en-US" altLang="en-US"/>
              <a:t>C/</a:t>
            </a:r>
            <a:r>
              <a:rPr lang="en-US" altLang="en-US" baseline="30000"/>
              <a:t>12</a:t>
            </a:r>
            <a:r>
              <a:rPr lang="en-US" altLang="en-US"/>
              <a:t>C and </a:t>
            </a:r>
            <a:r>
              <a:rPr lang="en-US" altLang="en-US" baseline="30000"/>
              <a:t>15</a:t>
            </a:r>
            <a:r>
              <a:rPr lang="en-US" altLang="en-US"/>
              <a:t>N/</a:t>
            </a:r>
            <a:r>
              <a:rPr lang="en-US" altLang="en-US" baseline="30000"/>
              <a:t>14</a:t>
            </a:r>
            <a:r>
              <a:rPr lang="en-US" altLang="en-US"/>
              <a:t>N)</a:t>
            </a:r>
          </a:p>
          <a:p>
            <a:pPr lvl="1" algn="ctr">
              <a:buFontTx/>
              <a:buNone/>
            </a:pPr>
            <a:endParaRPr lang="en-US" altLang="en-US"/>
          </a:p>
          <a:p>
            <a:pPr lvl="1" algn="ctr">
              <a:buFontTx/>
              <a:buNone/>
            </a:pPr>
            <a:endParaRPr lang="en-US" altLang="en-US"/>
          </a:p>
        </p:txBody>
      </p:sp>
      <p:sp>
        <p:nvSpPr>
          <p:cNvPr id="10243" name="Line 36">
            <a:extLst>
              <a:ext uri="{FF2B5EF4-FFF2-40B4-BE49-F238E27FC236}">
                <a16:creationId xmlns:a16="http://schemas.microsoft.com/office/drawing/2014/main" id="{547EDA8C-8EDC-B54A-9AE7-BF6E3E2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745163"/>
            <a:ext cx="27432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37">
            <a:extLst>
              <a:ext uri="{FF2B5EF4-FFF2-40B4-BE49-F238E27FC236}">
                <a16:creationId xmlns:a16="http://schemas.microsoft.com/office/drawing/2014/main" id="{15914A00-7136-BF41-83E6-7575B08DD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038" y="5745163"/>
            <a:ext cx="146367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38">
            <a:extLst>
              <a:ext uri="{FF2B5EF4-FFF2-40B4-BE49-F238E27FC236}">
                <a16:creationId xmlns:a16="http://schemas.microsoft.com/office/drawing/2014/main" id="{245F24E5-2F0E-784E-BF3E-E9812A998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5654675"/>
            <a:ext cx="0" cy="182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39">
            <a:extLst>
              <a:ext uri="{FF2B5EF4-FFF2-40B4-BE49-F238E27FC236}">
                <a16:creationId xmlns:a16="http://schemas.microsoft.com/office/drawing/2014/main" id="{20C4B7D5-AB53-964C-936A-D67E85B1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1281113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baseline="0"/>
              <a:t>Less of the heavier isotopes</a:t>
            </a:r>
          </a:p>
        </p:txBody>
      </p:sp>
      <p:sp>
        <p:nvSpPr>
          <p:cNvPr id="10247" name="Text Box 40">
            <a:extLst>
              <a:ext uri="{FF2B5EF4-FFF2-40B4-BE49-F238E27FC236}">
                <a16:creationId xmlns:a16="http://schemas.microsoft.com/office/drawing/2014/main" id="{4A16954A-C438-0743-823D-5987AEC7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13716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baseline="0"/>
              <a:t>More of the heavier isotopes</a:t>
            </a:r>
          </a:p>
        </p:txBody>
      </p:sp>
      <p:sp>
        <p:nvSpPr>
          <p:cNvPr id="10248" name="Text Box 41">
            <a:extLst>
              <a:ext uri="{FF2B5EF4-FFF2-40B4-BE49-F238E27FC236}">
                <a16:creationId xmlns:a16="http://schemas.microsoft.com/office/drawing/2014/main" id="{3C4C989F-FD50-014A-9F6F-834CEFA9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592772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800" baseline="0"/>
              <a:t>  </a:t>
            </a:r>
            <a:r>
              <a:rPr lang="en-US" altLang="en-US" sz="1800" baseline="0"/>
              <a:t>0</a:t>
            </a:r>
          </a:p>
        </p:txBody>
      </p:sp>
      <p:sp>
        <p:nvSpPr>
          <p:cNvPr id="10249" name="Text Box 42">
            <a:extLst>
              <a:ext uri="{FF2B5EF4-FFF2-40B4-BE49-F238E27FC236}">
                <a16:creationId xmlns:a16="http://schemas.microsoft.com/office/drawing/2014/main" id="{40F03153-84E9-E24B-83E5-CE4D5758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914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baseline="0"/>
              <a:t>- </a:t>
            </a:r>
            <a:r>
              <a:rPr lang="en-US" altLang="en-US" sz="2000" baseline="0">
                <a:sym typeface="Symbol" pitchFamily="2" charset="2"/>
              </a:rPr>
              <a:t></a:t>
            </a:r>
            <a:r>
              <a:rPr lang="en-US" altLang="en-US" sz="2000" baseline="0"/>
              <a:t> ‰</a:t>
            </a:r>
            <a:endParaRPr lang="en-US" altLang="en-US" sz="1800" baseline="0"/>
          </a:p>
        </p:txBody>
      </p:sp>
      <p:sp>
        <p:nvSpPr>
          <p:cNvPr id="10250" name="Text Box 43">
            <a:extLst>
              <a:ext uri="{FF2B5EF4-FFF2-40B4-BE49-F238E27FC236}">
                <a16:creationId xmlns:a16="http://schemas.microsoft.com/office/drawing/2014/main" id="{656A4DD3-CEFC-9C48-BCEA-EA792AE5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927725"/>
            <a:ext cx="9144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baseline="0"/>
              <a:t>+ </a:t>
            </a:r>
            <a:r>
              <a:rPr lang="en-US" altLang="en-US" sz="2000" baseline="0">
                <a:sym typeface="Symbol" pitchFamily="2" charset="2"/>
              </a:rPr>
              <a:t></a:t>
            </a:r>
            <a:r>
              <a:rPr lang="en-US" altLang="en-US" sz="2000" baseline="0"/>
              <a:t> ‰</a:t>
            </a:r>
            <a:endParaRPr lang="en-US" altLang="en-US" sz="1800" baseline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D756D22-9688-574E-ACFD-17E1A65C5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Composition of OM sources</a:t>
            </a:r>
            <a:endParaRPr lang="en-US" altLang="en-US"/>
          </a:p>
        </p:txBody>
      </p:sp>
      <p:sp>
        <p:nvSpPr>
          <p:cNvPr id="11266" name="Text Box 4">
            <a:extLst>
              <a:ext uri="{FF2B5EF4-FFF2-40B4-BE49-F238E27FC236}">
                <a16:creationId xmlns:a16="http://schemas.microsoft.com/office/drawing/2014/main" id="{19F4D687-CEAA-FA47-810A-F7458C28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2397125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Terrestrial Plants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 C/N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13</a:t>
            </a:r>
            <a:r>
              <a:rPr lang="en-US" altLang="en-US" baseline="0"/>
              <a:t>C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Low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15</a:t>
            </a:r>
            <a:r>
              <a:rPr lang="en-US" altLang="en-US" baseline="0"/>
              <a:t>N values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C44F74D3-F838-1646-A99E-BA0B0716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3040063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Aquatic Macrophytes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 C/N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High/Low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13</a:t>
            </a:r>
            <a:r>
              <a:rPr lang="en-US" altLang="en-US" baseline="0"/>
              <a:t>C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15</a:t>
            </a:r>
            <a:r>
              <a:rPr lang="en-US" altLang="en-US" baseline="0"/>
              <a:t>N values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D009FAAB-F6EB-AF41-9918-7DAF4944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05000"/>
            <a:ext cx="2414588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aseline="0"/>
              <a:t>Aquatic Algae</a:t>
            </a:r>
          </a:p>
          <a:p>
            <a:pPr algn="l">
              <a:buFontTx/>
              <a:buChar char="•"/>
            </a:pPr>
            <a:r>
              <a:rPr lang="en-US" altLang="en-US" baseline="0"/>
              <a:t>Low C/N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Low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13</a:t>
            </a:r>
            <a:r>
              <a:rPr lang="en-US" altLang="en-US" baseline="0"/>
              <a:t>C values</a:t>
            </a:r>
          </a:p>
          <a:p>
            <a:pPr algn="l">
              <a:buFontTx/>
              <a:buChar char="•"/>
            </a:pPr>
            <a:r>
              <a:rPr lang="en-US" altLang="en-US" baseline="0"/>
              <a:t>High </a:t>
            </a:r>
            <a:r>
              <a:rPr lang="en-US" altLang="en-US" baseline="0">
                <a:latin typeface="Symbol" pitchFamily="2" charset="2"/>
              </a:rPr>
              <a:t>d</a:t>
            </a:r>
            <a:r>
              <a:rPr lang="en-US" altLang="en-US" baseline="30000"/>
              <a:t>15</a:t>
            </a:r>
            <a:r>
              <a:rPr lang="en-US" altLang="en-US" baseline="0"/>
              <a:t>N values</a:t>
            </a:r>
          </a:p>
        </p:txBody>
      </p:sp>
      <p:sp>
        <p:nvSpPr>
          <p:cNvPr id="11269" name="Oval 7">
            <a:extLst>
              <a:ext uri="{FF2B5EF4-FFF2-40B4-BE49-F238E27FC236}">
                <a16:creationId xmlns:a16="http://schemas.microsoft.com/office/drawing/2014/main" id="{3613307A-2212-2948-8225-927D8B431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05400"/>
            <a:ext cx="3810000" cy="990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baseline="0"/>
              <a:t>Lake Sediment</a:t>
            </a:r>
            <a:endParaRPr lang="en-US" altLang="en-US" baseline="0"/>
          </a:p>
        </p:txBody>
      </p:sp>
      <p:sp>
        <p:nvSpPr>
          <p:cNvPr id="11270" name="Line 11">
            <a:extLst>
              <a:ext uri="{FF2B5EF4-FFF2-40B4-BE49-F238E27FC236}">
                <a16:creationId xmlns:a16="http://schemas.microsoft.com/office/drawing/2014/main" id="{4254866F-D8E3-FE44-B1BE-242757A48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505200"/>
            <a:ext cx="1752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12">
            <a:extLst>
              <a:ext uri="{FF2B5EF4-FFF2-40B4-BE49-F238E27FC236}">
                <a16:creationId xmlns:a16="http://schemas.microsoft.com/office/drawing/2014/main" id="{B9CE34EA-F0E6-CB4D-B290-22B757251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052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3">
            <a:extLst>
              <a:ext uri="{FF2B5EF4-FFF2-40B4-BE49-F238E27FC236}">
                <a16:creationId xmlns:a16="http://schemas.microsoft.com/office/drawing/2014/main" id="{22129776-133A-E44F-ADDD-441F8D4A4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505200"/>
            <a:ext cx="1600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0</TotalTime>
  <Words>586</Words>
  <Application>Microsoft Macintosh PowerPoint</Application>
  <PresentationFormat>On-screen Show (4:3)</PresentationFormat>
  <Paragraphs>142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Symbol</vt:lpstr>
      <vt:lpstr>Blank Presentation</vt:lpstr>
      <vt:lpstr>Microsoft Excel Worksheet</vt:lpstr>
      <vt:lpstr>Microsoft Word Document</vt:lpstr>
      <vt:lpstr>Quantifying the response rates of lake ecosystems to Holocene deglaciation through the use of stable isotopes</vt:lpstr>
      <vt:lpstr>Acknowledgements</vt:lpstr>
      <vt:lpstr>Outline</vt:lpstr>
      <vt:lpstr>Statement of Problem</vt:lpstr>
      <vt:lpstr>Field area</vt:lpstr>
      <vt:lpstr>History of Deglaciation  in Vermont</vt:lpstr>
      <vt:lpstr>Sources of sedimentary organic matter</vt:lpstr>
      <vt:lpstr>Stable isotopes</vt:lpstr>
      <vt:lpstr>Composition of OM sources</vt:lpstr>
      <vt:lpstr>Methods</vt:lpstr>
      <vt:lpstr>PowerPoint Presentation</vt:lpstr>
      <vt:lpstr>PowerPoint Presentation</vt:lpstr>
      <vt:lpstr>Duck Pond Lithology</vt:lpstr>
      <vt:lpstr>Duck Pond</vt:lpstr>
      <vt:lpstr>Duck Pond</vt:lpstr>
      <vt:lpstr>Lake Morey Lithology</vt:lpstr>
      <vt:lpstr>Lake Morey</vt:lpstr>
      <vt:lpstr>Lake Morey</vt:lpstr>
      <vt:lpstr>Sterling Pond Lithology</vt:lpstr>
      <vt:lpstr>Sterling Pond</vt:lpstr>
      <vt:lpstr>Sterling Pond</vt:lpstr>
      <vt:lpstr>Ritterbush Pond Lithology</vt:lpstr>
      <vt:lpstr>Ritterbush Pond</vt:lpstr>
      <vt:lpstr>Ritterbush Pond</vt:lpstr>
      <vt:lpstr>Summary of shift lengths</vt:lpstr>
      <vt:lpstr>%C increase represents the establishment of the local ecosystems</vt:lpstr>
      <vt:lpstr>Three interpretations of the shift in 13C values</vt:lpstr>
      <vt:lpstr>Timing of the shifts</vt:lpstr>
      <vt:lpstr>Physiographic data</vt:lpstr>
      <vt:lpstr>Amount of inorganic inputs</vt:lpstr>
      <vt:lpstr>Conclusions</vt:lpstr>
      <vt:lpstr>Future directions</vt:lpstr>
    </vt:vector>
  </TitlesOfParts>
  <Company> 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response rates of lake ecosystems to Holocene deglaciation through the use of stable isotopes</dc:title>
  <dc:creator>Josh Galster+Gretchen Fowles</dc:creator>
  <cp:lastModifiedBy>Andrea Lini</cp:lastModifiedBy>
  <cp:revision>65</cp:revision>
  <dcterms:created xsi:type="dcterms:W3CDTF">2001-01-18T01:18:09Z</dcterms:created>
  <dcterms:modified xsi:type="dcterms:W3CDTF">2018-07-06T17:07:13Z</dcterms:modified>
</cp:coreProperties>
</file>