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 id="2147483733" r:id="rId2"/>
  </p:sldMasterIdLst>
  <p:notesMasterIdLst>
    <p:notesMasterId r:id="rId89"/>
  </p:notesMasterIdLst>
  <p:handoutMasterIdLst>
    <p:handoutMasterId r:id="rId90"/>
  </p:handoutMasterIdLst>
  <p:sldIdLst>
    <p:sldId id="316" r:id="rId3"/>
    <p:sldId id="258" r:id="rId4"/>
    <p:sldId id="433" r:id="rId5"/>
    <p:sldId id="341" r:id="rId6"/>
    <p:sldId id="260" r:id="rId7"/>
    <p:sldId id="435" r:id="rId8"/>
    <p:sldId id="340" r:id="rId9"/>
    <p:sldId id="377" r:id="rId10"/>
    <p:sldId id="338" r:id="rId11"/>
    <p:sldId id="261" r:id="rId12"/>
    <p:sldId id="259" r:id="rId13"/>
    <p:sldId id="286" r:id="rId14"/>
    <p:sldId id="322" r:id="rId15"/>
    <p:sldId id="263" r:id="rId16"/>
    <p:sldId id="441" r:id="rId17"/>
    <p:sldId id="296" r:id="rId18"/>
    <p:sldId id="382" r:id="rId19"/>
    <p:sldId id="320" r:id="rId20"/>
    <p:sldId id="323" r:id="rId21"/>
    <p:sldId id="293" r:id="rId22"/>
    <p:sldId id="294" r:id="rId23"/>
    <p:sldId id="335" r:id="rId24"/>
    <p:sldId id="266" r:id="rId25"/>
    <p:sldId id="331" r:id="rId26"/>
    <p:sldId id="295" r:id="rId27"/>
    <p:sldId id="304" r:id="rId28"/>
    <p:sldId id="333" r:id="rId29"/>
    <p:sldId id="332" r:id="rId30"/>
    <p:sldId id="302" r:id="rId31"/>
    <p:sldId id="308" r:id="rId32"/>
    <p:sldId id="327" r:id="rId33"/>
    <p:sldId id="379" r:id="rId34"/>
    <p:sldId id="288" r:id="rId35"/>
    <p:sldId id="321" r:id="rId36"/>
    <p:sldId id="326" r:id="rId37"/>
    <p:sldId id="330" r:id="rId38"/>
    <p:sldId id="328" r:id="rId39"/>
    <p:sldId id="277" r:id="rId40"/>
    <p:sldId id="429" r:id="rId41"/>
    <p:sldId id="430" r:id="rId42"/>
    <p:sldId id="431" r:id="rId43"/>
    <p:sldId id="443" r:id="rId44"/>
    <p:sldId id="434" r:id="rId45"/>
    <p:sldId id="329" r:id="rId46"/>
    <p:sldId id="291" r:id="rId47"/>
    <p:sldId id="292" r:id="rId48"/>
    <p:sldId id="339" r:id="rId49"/>
    <p:sldId id="432" r:id="rId50"/>
    <p:sldId id="385" r:id="rId51"/>
    <p:sldId id="390" r:id="rId52"/>
    <p:sldId id="380" r:id="rId53"/>
    <p:sldId id="396" r:id="rId54"/>
    <p:sldId id="397" r:id="rId55"/>
    <p:sldId id="444" r:id="rId56"/>
    <p:sldId id="389" r:id="rId57"/>
    <p:sldId id="387" r:id="rId58"/>
    <p:sldId id="388" r:id="rId59"/>
    <p:sldId id="391" r:id="rId60"/>
    <p:sldId id="398" r:id="rId61"/>
    <p:sldId id="399" r:id="rId62"/>
    <p:sldId id="400" r:id="rId63"/>
    <p:sldId id="401" r:id="rId64"/>
    <p:sldId id="402" r:id="rId65"/>
    <p:sldId id="403" r:id="rId66"/>
    <p:sldId id="404" r:id="rId67"/>
    <p:sldId id="405" r:id="rId68"/>
    <p:sldId id="406" r:id="rId69"/>
    <p:sldId id="407" r:id="rId70"/>
    <p:sldId id="408" r:id="rId71"/>
    <p:sldId id="409" r:id="rId72"/>
    <p:sldId id="410" r:id="rId73"/>
    <p:sldId id="411" r:id="rId74"/>
    <p:sldId id="412" r:id="rId75"/>
    <p:sldId id="413" r:id="rId76"/>
    <p:sldId id="414" r:id="rId77"/>
    <p:sldId id="415" r:id="rId78"/>
    <p:sldId id="416" r:id="rId79"/>
    <p:sldId id="417" r:id="rId80"/>
    <p:sldId id="418" r:id="rId81"/>
    <p:sldId id="419" r:id="rId82"/>
    <p:sldId id="420" r:id="rId83"/>
    <p:sldId id="421" r:id="rId84"/>
    <p:sldId id="422" r:id="rId85"/>
    <p:sldId id="423" r:id="rId86"/>
    <p:sldId id="424" r:id="rId87"/>
    <p:sldId id="425" r:id="rId8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E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11"/>
    <p:restoredTop sz="94073" autoAdjust="0"/>
  </p:normalViewPr>
  <p:slideViewPr>
    <p:cSldViewPr snapToGrid="0" snapToObjects="1">
      <p:cViewPr>
        <p:scale>
          <a:sx n="115" d="100"/>
          <a:sy n="115" d="100"/>
        </p:scale>
        <p:origin x="1072"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handoutMaster" Target="handoutMasters/handoutMaster1.xml"/><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60E383-682C-4F4F-8ADB-45E49A181DFB}"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en-US"/>
        </a:p>
      </dgm:t>
    </dgm:pt>
    <dgm:pt modelId="{493E63E1-DEB8-E449-8B8D-3DF9A84B97D8}">
      <dgm:prSet/>
      <dgm:spPr/>
      <dgm:t>
        <a:bodyPr/>
        <a:lstStyle/>
        <a:p>
          <a:pPr rtl="0"/>
          <a:r>
            <a:rPr lang="en-US" dirty="0" smtClean="0"/>
            <a:t>Decreased disruptive problem behaviors</a:t>
          </a:r>
          <a:endParaRPr lang="en-US" dirty="0"/>
        </a:p>
      </dgm:t>
    </dgm:pt>
    <dgm:pt modelId="{74B3B1CE-BB44-544D-A012-D9B53A4FDF16}" type="parTrans" cxnId="{02DC59DA-A188-2345-AD70-A253E4F78ACD}">
      <dgm:prSet/>
      <dgm:spPr/>
      <dgm:t>
        <a:bodyPr/>
        <a:lstStyle/>
        <a:p>
          <a:endParaRPr lang="en-US"/>
        </a:p>
      </dgm:t>
    </dgm:pt>
    <dgm:pt modelId="{23F97A0D-BD0D-6042-9474-EB68BC1FDF47}" type="sibTrans" cxnId="{02DC59DA-A188-2345-AD70-A253E4F78ACD}">
      <dgm:prSet/>
      <dgm:spPr/>
      <dgm:t>
        <a:bodyPr/>
        <a:lstStyle/>
        <a:p>
          <a:endParaRPr lang="en-US"/>
        </a:p>
      </dgm:t>
    </dgm:pt>
    <dgm:pt modelId="{7ADAF5D9-27B4-7143-9CEB-40FF3D075955}">
      <dgm:prSet/>
      <dgm:spPr/>
      <dgm:t>
        <a:bodyPr/>
        <a:lstStyle/>
        <a:p>
          <a:pPr rtl="0"/>
          <a:r>
            <a:rPr lang="en-US" dirty="0" smtClean="0"/>
            <a:t>Decreased teacher redirection</a:t>
          </a:r>
          <a:endParaRPr lang="en-US" dirty="0"/>
        </a:p>
      </dgm:t>
    </dgm:pt>
    <dgm:pt modelId="{F8359B39-7603-CA4B-9A6F-0934ECF7E2FD}" type="parTrans" cxnId="{E7B0CDDD-42EF-F24B-B240-5823D6185E90}">
      <dgm:prSet/>
      <dgm:spPr/>
      <dgm:t>
        <a:bodyPr/>
        <a:lstStyle/>
        <a:p>
          <a:endParaRPr lang="en-US"/>
        </a:p>
      </dgm:t>
    </dgm:pt>
    <dgm:pt modelId="{380CD1D1-5140-104D-BF3E-1E237C4996EB}" type="sibTrans" cxnId="{E7B0CDDD-42EF-F24B-B240-5823D6185E90}">
      <dgm:prSet/>
      <dgm:spPr/>
      <dgm:t>
        <a:bodyPr/>
        <a:lstStyle/>
        <a:p>
          <a:endParaRPr lang="en-US"/>
        </a:p>
      </dgm:t>
    </dgm:pt>
    <dgm:pt modelId="{4A6F58E5-2F8E-9342-9AEA-25B8D4F48C6C}">
      <dgm:prSet/>
      <dgm:spPr/>
      <dgm:t>
        <a:bodyPr/>
        <a:lstStyle/>
        <a:p>
          <a:pPr rtl="0"/>
          <a:r>
            <a:rPr lang="en-US" dirty="0" smtClean="0"/>
            <a:t>Increased instructional time</a:t>
          </a:r>
          <a:endParaRPr lang="en-US" dirty="0"/>
        </a:p>
      </dgm:t>
    </dgm:pt>
    <dgm:pt modelId="{63D6DDF1-C8D6-BE40-85F7-7BC5C2FF7F0E}" type="parTrans" cxnId="{D04B9AFB-92AA-C44D-8770-C954383CE309}">
      <dgm:prSet/>
      <dgm:spPr/>
      <dgm:t>
        <a:bodyPr/>
        <a:lstStyle/>
        <a:p>
          <a:endParaRPr lang="en-US"/>
        </a:p>
      </dgm:t>
    </dgm:pt>
    <dgm:pt modelId="{D3822BF6-3917-554E-B499-A064A058DB17}" type="sibTrans" cxnId="{D04B9AFB-92AA-C44D-8770-C954383CE309}">
      <dgm:prSet/>
      <dgm:spPr/>
      <dgm:t>
        <a:bodyPr/>
        <a:lstStyle/>
        <a:p>
          <a:endParaRPr lang="en-US"/>
        </a:p>
      </dgm:t>
    </dgm:pt>
    <dgm:pt modelId="{E5B9EF98-F008-574D-A50F-B972B8ADE435}">
      <dgm:prSet/>
      <dgm:spPr/>
      <dgm:t>
        <a:bodyPr/>
        <a:lstStyle/>
        <a:p>
          <a:pPr rtl="0"/>
          <a:r>
            <a:rPr lang="en-US" dirty="0" smtClean="0"/>
            <a:t>Increased academic learning time</a:t>
          </a:r>
          <a:endParaRPr lang="en-US" dirty="0"/>
        </a:p>
      </dgm:t>
    </dgm:pt>
    <dgm:pt modelId="{0AA89F30-969F-7145-B596-324E75877D98}" type="parTrans" cxnId="{42095719-766C-614A-A73E-891BD58F4E73}">
      <dgm:prSet/>
      <dgm:spPr/>
      <dgm:t>
        <a:bodyPr/>
        <a:lstStyle/>
        <a:p>
          <a:endParaRPr lang="en-US"/>
        </a:p>
      </dgm:t>
    </dgm:pt>
    <dgm:pt modelId="{DA6151CF-5B15-D645-A671-70D8A28C33E0}" type="sibTrans" cxnId="{42095719-766C-614A-A73E-891BD58F4E73}">
      <dgm:prSet/>
      <dgm:spPr/>
      <dgm:t>
        <a:bodyPr/>
        <a:lstStyle/>
        <a:p>
          <a:endParaRPr lang="en-US"/>
        </a:p>
      </dgm:t>
    </dgm:pt>
    <dgm:pt modelId="{096A6E0E-5EBC-044B-B03B-A67BA44EC8C2}">
      <dgm:prSet/>
      <dgm:spPr/>
      <dgm:t>
        <a:bodyPr/>
        <a:lstStyle/>
        <a:p>
          <a:pPr rtl="0"/>
          <a:r>
            <a:rPr lang="en-US" dirty="0" smtClean="0"/>
            <a:t>Increased academic success </a:t>
          </a:r>
          <a:endParaRPr lang="en-US" dirty="0"/>
        </a:p>
      </dgm:t>
    </dgm:pt>
    <dgm:pt modelId="{B6124C5F-86C4-C341-92EE-E17BF5863BF8}" type="parTrans" cxnId="{AC38FDF2-E2C6-FC40-924F-AEF5B4EAD506}">
      <dgm:prSet/>
      <dgm:spPr/>
      <dgm:t>
        <a:bodyPr/>
        <a:lstStyle/>
        <a:p>
          <a:endParaRPr lang="en-US"/>
        </a:p>
      </dgm:t>
    </dgm:pt>
    <dgm:pt modelId="{06CD1346-1723-BA48-A26F-0414A648EF3C}" type="sibTrans" cxnId="{AC38FDF2-E2C6-FC40-924F-AEF5B4EAD506}">
      <dgm:prSet/>
      <dgm:spPr/>
      <dgm:t>
        <a:bodyPr/>
        <a:lstStyle/>
        <a:p>
          <a:endParaRPr lang="en-US"/>
        </a:p>
      </dgm:t>
    </dgm:pt>
    <dgm:pt modelId="{FA7DAC55-1C38-D647-AF1D-09F2991C913A}" type="pres">
      <dgm:prSet presAssocID="{A360E383-682C-4F4F-8ADB-45E49A181DFB}" presName="Name0" presStyleCnt="0">
        <dgm:presLayoutVars>
          <dgm:dir/>
          <dgm:resizeHandles val="exact"/>
        </dgm:presLayoutVars>
      </dgm:prSet>
      <dgm:spPr/>
      <dgm:t>
        <a:bodyPr/>
        <a:lstStyle/>
        <a:p>
          <a:endParaRPr lang="en-US"/>
        </a:p>
      </dgm:t>
    </dgm:pt>
    <dgm:pt modelId="{A161BA20-2301-9149-BA58-B3FB69274F67}" type="pres">
      <dgm:prSet presAssocID="{493E63E1-DEB8-E449-8B8D-3DF9A84B97D8}" presName="node" presStyleLbl="node1" presStyleIdx="0" presStyleCnt="5">
        <dgm:presLayoutVars>
          <dgm:bulletEnabled val="1"/>
        </dgm:presLayoutVars>
      </dgm:prSet>
      <dgm:spPr/>
      <dgm:t>
        <a:bodyPr/>
        <a:lstStyle/>
        <a:p>
          <a:endParaRPr lang="en-US"/>
        </a:p>
      </dgm:t>
    </dgm:pt>
    <dgm:pt modelId="{B02DD70C-773E-DB4C-994E-DAAC8813CAC8}" type="pres">
      <dgm:prSet presAssocID="{23F97A0D-BD0D-6042-9474-EB68BC1FDF47}" presName="sibTrans" presStyleLbl="sibTrans2D1" presStyleIdx="0" presStyleCnt="4"/>
      <dgm:spPr/>
      <dgm:t>
        <a:bodyPr/>
        <a:lstStyle/>
        <a:p>
          <a:endParaRPr lang="en-US"/>
        </a:p>
      </dgm:t>
    </dgm:pt>
    <dgm:pt modelId="{3E00727B-C771-534B-A32C-7E78BA20E5D0}" type="pres">
      <dgm:prSet presAssocID="{23F97A0D-BD0D-6042-9474-EB68BC1FDF47}" presName="connectorText" presStyleLbl="sibTrans2D1" presStyleIdx="0" presStyleCnt="4"/>
      <dgm:spPr/>
      <dgm:t>
        <a:bodyPr/>
        <a:lstStyle/>
        <a:p>
          <a:endParaRPr lang="en-US"/>
        </a:p>
      </dgm:t>
    </dgm:pt>
    <dgm:pt modelId="{E877A621-8B95-594B-9974-E24B7BD6B2BA}" type="pres">
      <dgm:prSet presAssocID="{7ADAF5D9-27B4-7143-9CEB-40FF3D075955}" presName="node" presStyleLbl="node1" presStyleIdx="1" presStyleCnt="5">
        <dgm:presLayoutVars>
          <dgm:bulletEnabled val="1"/>
        </dgm:presLayoutVars>
      </dgm:prSet>
      <dgm:spPr/>
      <dgm:t>
        <a:bodyPr/>
        <a:lstStyle/>
        <a:p>
          <a:endParaRPr lang="en-US"/>
        </a:p>
      </dgm:t>
    </dgm:pt>
    <dgm:pt modelId="{43ECD608-5675-C24A-8EED-E20F497577B4}" type="pres">
      <dgm:prSet presAssocID="{380CD1D1-5140-104D-BF3E-1E237C4996EB}" presName="sibTrans" presStyleLbl="sibTrans2D1" presStyleIdx="1" presStyleCnt="4"/>
      <dgm:spPr/>
      <dgm:t>
        <a:bodyPr/>
        <a:lstStyle/>
        <a:p>
          <a:endParaRPr lang="en-US"/>
        </a:p>
      </dgm:t>
    </dgm:pt>
    <dgm:pt modelId="{7DE0F055-F120-A64E-936C-A79C792B072F}" type="pres">
      <dgm:prSet presAssocID="{380CD1D1-5140-104D-BF3E-1E237C4996EB}" presName="connectorText" presStyleLbl="sibTrans2D1" presStyleIdx="1" presStyleCnt="4"/>
      <dgm:spPr/>
      <dgm:t>
        <a:bodyPr/>
        <a:lstStyle/>
        <a:p>
          <a:endParaRPr lang="en-US"/>
        </a:p>
      </dgm:t>
    </dgm:pt>
    <dgm:pt modelId="{E1863D50-8BF1-FF43-979C-28D4683710FF}" type="pres">
      <dgm:prSet presAssocID="{4A6F58E5-2F8E-9342-9AEA-25B8D4F48C6C}" presName="node" presStyleLbl="node1" presStyleIdx="2" presStyleCnt="5">
        <dgm:presLayoutVars>
          <dgm:bulletEnabled val="1"/>
        </dgm:presLayoutVars>
      </dgm:prSet>
      <dgm:spPr/>
      <dgm:t>
        <a:bodyPr/>
        <a:lstStyle/>
        <a:p>
          <a:endParaRPr lang="en-US"/>
        </a:p>
      </dgm:t>
    </dgm:pt>
    <dgm:pt modelId="{8E77EB16-AF60-2B46-BB7E-2FE3DF6F2970}" type="pres">
      <dgm:prSet presAssocID="{D3822BF6-3917-554E-B499-A064A058DB17}" presName="sibTrans" presStyleLbl="sibTrans2D1" presStyleIdx="2" presStyleCnt="4"/>
      <dgm:spPr/>
      <dgm:t>
        <a:bodyPr/>
        <a:lstStyle/>
        <a:p>
          <a:endParaRPr lang="en-US"/>
        </a:p>
      </dgm:t>
    </dgm:pt>
    <dgm:pt modelId="{DE36F427-A6FE-D64C-BDB1-7521039FD368}" type="pres">
      <dgm:prSet presAssocID="{D3822BF6-3917-554E-B499-A064A058DB17}" presName="connectorText" presStyleLbl="sibTrans2D1" presStyleIdx="2" presStyleCnt="4"/>
      <dgm:spPr/>
      <dgm:t>
        <a:bodyPr/>
        <a:lstStyle/>
        <a:p>
          <a:endParaRPr lang="en-US"/>
        </a:p>
      </dgm:t>
    </dgm:pt>
    <dgm:pt modelId="{1400C979-7BA2-374D-9E32-FD06DCEAF811}" type="pres">
      <dgm:prSet presAssocID="{E5B9EF98-F008-574D-A50F-B972B8ADE435}" presName="node" presStyleLbl="node1" presStyleIdx="3" presStyleCnt="5">
        <dgm:presLayoutVars>
          <dgm:bulletEnabled val="1"/>
        </dgm:presLayoutVars>
      </dgm:prSet>
      <dgm:spPr/>
      <dgm:t>
        <a:bodyPr/>
        <a:lstStyle/>
        <a:p>
          <a:endParaRPr lang="en-US"/>
        </a:p>
      </dgm:t>
    </dgm:pt>
    <dgm:pt modelId="{ADE038CD-4B1F-4244-BC2E-B9D1EC1AD08D}" type="pres">
      <dgm:prSet presAssocID="{DA6151CF-5B15-D645-A671-70D8A28C33E0}" presName="sibTrans" presStyleLbl="sibTrans2D1" presStyleIdx="3" presStyleCnt="4"/>
      <dgm:spPr/>
      <dgm:t>
        <a:bodyPr/>
        <a:lstStyle/>
        <a:p>
          <a:endParaRPr lang="en-US"/>
        </a:p>
      </dgm:t>
    </dgm:pt>
    <dgm:pt modelId="{3724A8DD-23B0-764C-8FB0-CFF490204672}" type="pres">
      <dgm:prSet presAssocID="{DA6151CF-5B15-D645-A671-70D8A28C33E0}" presName="connectorText" presStyleLbl="sibTrans2D1" presStyleIdx="3" presStyleCnt="4"/>
      <dgm:spPr/>
      <dgm:t>
        <a:bodyPr/>
        <a:lstStyle/>
        <a:p>
          <a:endParaRPr lang="en-US"/>
        </a:p>
      </dgm:t>
    </dgm:pt>
    <dgm:pt modelId="{8991EC4C-8DFC-BD47-A35A-00ED1CBBC97D}" type="pres">
      <dgm:prSet presAssocID="{096A6E0E-5EBC-044B-B03B-A67BA44EC8C2}" presName="node" presStyleLbl="node1" presStyleIdx="4" presStyleCnt="5">
        <dgm:presLayoutVars>
          <dgm:bulletEnabled val="1"/>
        </dgm:presLayoutVars>
      </dgm:prSet>
      <dgm:spPr/>
      <dgm:t>
        <a:bodyPr/>
        <a:lstStyle/>
        <a:p>
          <a:endParaRPr lang="en-US"/>
        </a:p>
      </dgm:t>
    </dgm:pt>
  </dgm:ptLst>
  <dgm:cxnLst>
    <dgm:cxn modelId="{E7B0CDDD-42EF-F24B-B240-5823D6185E90}" srcId="{A360E383-682C-4F4F-8ADB-45E49A181DFB}" destId="{7ADAF5D9-27B4-7143-9CEB-40FF3D075955}" srcOrd="1" destOrd="0" parTransId="{F8359B39-7603-CA4B-9A6F-0934ECF7E2FD}" sibTransId="{380CD1D1-5140-104D-BF3E-1E237C4996EB}"/>
    <dgm:cxn modelId="{02DC59DA-A188-2345-AD70-A253E4F78ACD}" srcId="{A360E383-682C-4F4F-8ADB-45E49A181DFB}" destId="{493E63E1-DEB8-E449-8B8D-3DF9A84B97D8}" srcOrd="0" destOrd="0" parTransId="{74B3B1CE-BB44-544D-A012-D9B53A4FDF16}" sibTransId="{23F97A0D-BD0D-6042-9474-EB68BC1FDF47}"/>
    <dgm:cxn modelId="{AC38FDF2-E2C6-FC40-924F-AEF5B4EAD506}" srcId="{A360E383-682C-4F4F-8ADB-45E49A181DFB}" destId="{096A6E0E-5EBC-044B-B03B-A67BA44EC8C2}" srcOrd="4" destOrd="0" parTransId="{B6124C5F-86C4-C341-92EE-E17BF5863BF8}" sibTransId="{06CD1346-1723-BA48-A26F-0414A648EF3C}"/>
    <dgm:cxn modelId="{42095719-766C-614A-A73E-891BD58F4E73}" srcId="{A360E383-682C-4F4F-8ADB-45E49A181DFB}" destId="{E5B9EF98-F008-574D-A50F-B972B8ADE435}" srcOrd="3" destOrd="0" parTransId="{0AA89F30-969F-7145-B596-324E75877D98}" sibTransId="{DA6151CF-5B15-D645-A671-70D8A28C33E0}"/>
    <dgm:cxn modelId="{FD1FF1F6-9EE8-5641-A754-8CFB6A349C8A}" type="presOf" srcId="{E5B9EF98-F008-574D-A50F-B972B8ADE435}" destId="{1400C979-7BA2-374D-9E32-FD06DCEAF811}" srcOrd="0" destOrd="0" presId="urn:microsoft.com/office/officeart/2005/8/layout/process1"/>
    <dgm:cxn modelId="{2E85D262-631C-2D4C-8A5C-EBC7B0024607}" type="presOf" srcId="{D3822BF6-3917-554E-B499-A064A058DB17}" destId="{8E77EB16-AF60-2B46-BB7E-2FE3DF6F2970}" srcOrd="0" destOrd="0" presId="urn:microsoft.com/office/officeart/2005/8/layout/process1"/>
    <dgm:cxn modelId="{89C703C0-079E-9743-81E6-0DE6E7D448E0}" type="presOf" srcId="{A360E383-682C-4F4F-8ADB-45E49A181DFB}" destId="{FA7DAC55-1C38-D647-AF1D-09F2991C913A}" srcOrd="0" destOrd="0" presId="urn:microsoft.com/office/officeart/2005/8/layout/process1"/>
    <dgm:cxn modelId="{3A5368E5-D980-3040-8CBD-852CE7CF8868}" type="presOf" srcId="{DA6151CF-5B15-D645-A671-70D8A28C33E0}" destId="{ADE038CD-4B1F-4244-BC2E-B9D1EC1AD08D}" srcOrd="0" destOrd="0" presId="urn:microsoft.com/office/officeart/2005/8/layout/process1"/>
    <dgm:cxn modelId="{A2C42A0F-AFCC-AA4C-873B-C3048441FAA2}" type="presOf" srcId="{23F97A0D-BD0D-6042-9474-EB68BC1FDF47}" destId="{3E00727B-C771-534B-A32C-7E78BA20E5D0}" srcOrd="1" destOrd="0" presId="urn:microsoft.com/office/officeart/2005/8/layout/process1"/>
    <dgm:cxn modelId="{B843F92F-88C2-4641-9413-327E97F3064A}" type="presOf" srcId="{DA6151CF-5B15-D645-A671-70D8A28C33E0}" destId="{3724A8DD-23B0-764C-8FB0-CFF490204672}" srcOrd="1" destOrd="0" presId="urn:microsoft.com/office/officeart/2005/8/layout/process1"/>
    <dgm:cxn modelId="{7E884B51-172F-B44F-91E4-E22E4E505D5D}" type="presOf" srcId="{096A6E0E-5EBC-044B-B03B-A67BA44EC8C2}" destId="{8991EC4C-8DFC-BD47-A35A-00ED1CBBC97D}" srcOrd="0" destOrd="0" presId="urn:microsoft.com/office/officeart/2005/8/layout/process1"/>
    <dgm:cxn modelId="{C10DB6FB-BD07-E24C-88DA-99E37D180BFE}" type="presOf" srcId="{7ADAF5D9-27B4-7143-9CEB-40FF3D075955}" destId="{E877A621-8B95-594B-9974-E24B7BD6B2BA}" srcOrd="0" destOrd="0" presId="urn:microsoft.com/office/officeart/2005/8/layout/process1"/>
    <dgm:cxn modelId="{4B088E40-9522-D740-9A50-816A46FB9769}" type="presOf" srcId="{493E63E1-DEB8-E449-8B8D-3DF9A84B97D8}" destId="{A161BA20-2301-9149-BA58-B3FB69274F67}" srcOrd="0" destOrd="0" presId="urn:microsoft.com/office/officeart/2005/8/layout/process1"/>
    <dgm:cxn modelId="{8EA62FFB-2F1E-3944-A644-1DF24C164CC8}" type="presOf" srcId="{380CD1D1-5140-104D-BF3E-1E237C4996EB}" destId="{43ECD608-5675-C24A-8EED-E20F497577B4}" srcOrd="0" destOrd="0" presId="urn:microsoft.com/office/officeart/2005/8/layout/process1"/>
    <dgm:cxn modelId="{622AD503-8D46-184E-BEC7-579573243EAD}" type="presOf" srcId="{23F97A0D-BD0D-6042-9474-EB68BC1FDF47}" destId="{B02DD70C-773E-DB4C-994E-DAAC8813CAC8}" srcOrd="0" destOrd="0" presId="urn:microsoft.com/office/officeart/2005/8/layout/process1"/>
    <dgm:cxn modelId="{3164C4F8-2160-AE4E-BAB2-823EA700940F}" type="presOf" srcId="{380CD1D1-5140-104D-BF3E-1E237C4996EB}" destId="{7DE0F055-F120-A64E-936C-A79C792B072F}" srcOrd="1" destOrd="0" presId="urn:microsoft.com/office/officeart/2005/8/layout/process1"/>
    <dgm:cxn modelId="{D04B9AFB-92AA-C44D-8770-C954383CE309}" srcId="{A360E383-682C-4F4F-8ADB-45E49A181DFB}" destId="{4A6F58E5-2F8E-9342-9AEA-25B8D4F48C6C}" srcOrd="2" destOrd="0" parTransId="{63D6DDF1-C8D6-BE40-85F7-7BC5C2FF7F0E}" sibTransId="{D3822BF6-3917-554E-B499-A064A058DB17}"/>
    <dgm:cxn modelId="{24DC27AC-E18A-7A4D-BE7A-3823B654C9CF}" type="presOf" srcId="{4A6F58E5-2F8E-9342-9AEA-25B8D4F48C6C}" destId="{E1863D50-8BF1-FF43-979C-28D4683710FF}" srcOrd="0" destOrd="0" presId="urn:microsoft.com/office/officeart/2005/8/layout/process1"/>
    <dgm:cxn modelId="{7F4D0BD5-DBDD-D246-A7C4-2EA16295EEE2}" type="presOf" srcId="{D3822BF6-3917-554E-B499-A064A058DB17}" destId="{DE36F427-A6FE-D64C-BDB1-7521039FD368}" srcOrd="1" destOrd="0" presId="urn:microsoft.com/office/officeart/2005/8/layout/process1"/>
    <dgm:cxn modelId="{8E34FF73-B925-E249-8A5D-2DA22738B68D}" type="presParOf" srcId="{FA7DAC55-1C38-D647-AF1D-09F2991C913A}" destId="{A161BA20-2301-9149-BA58-B3FB69274F67}" srcOrd="0" destOrd="0" presId="urn:microsoft.com/office/officeart/2005/8/layout/process1"/>
    <dgm:cxn modelId="{1CD8BFE8-9B33-0E41-A1BF-6A3C03E2EA47}" type="presParOf" srcId="{FA7DAC55-1C38-D647-AF1D-09F2991C913A}" destId="{B02DD70C-773E-DB4C-994E-DAAC8813CAC8}" srcOrd="1" destOrd="0" presId="urn:microsoft.com/office/officeart/2005/8/layout/process1"/>
    <dgm:cxn modelId="{0E8F2A50-39AC-0548-9A23-D7CBC969C862}" type="presParOf" srcId="{B02DD70C-773E-DB4C-994E-DAAC8813CAC8}" destId="{3E00727B-C771-534B-A32C-7E78BA20E5D0}" srcOrd="0" destOrd="0" presId="urn:microsoft.com/office/officeart/2005/8/layout/process1"/>
    <dgm:cxn modelId="{FDB6CBCE-1DCC-B545-AF55-A4CB80FF38B3}" type="presParOf" srcId="{FA7DAC55-1C38-D647-AF1D-09F2991C913A}" destId="{E877A621-8B95-594B-9974-E24B7BD6B2BA}" srcOrd="2" destOrd="0" presId="urn:microsoft.com/office/officeart/2005/8/layout/process1"/>
    <dgm:cxn modelId="{19473BCD-6E21-6E45-BA51-6E7F3866A66E}" type="presParOf" srcId="{FA7DAC55-1C38-D647-AF1D-09F2991C913A}" destId="{43ECD608-5675-C24A-8EED-E20F497577B4}" srcOrd="3" destOrd="0" presId="urn:microsoft.com/office/officeart/2005/8/layout/process1"/>
    <dgm:cxn modelId="{777C22B7-CCF3-A94A-B509-245D03B6AF22}" type="presParOf" srcId="{43ECD608-5675-C24A-8EED-E20F497577B4}" destId="{7DE0F055-F120-A64E-936C-A79C792B072F}" srcOrd="0" destOrd="0" presId="urn:microsoft.com/office/officeart/2005/8/layout/process1"/>
    <dgm:cxn modelId="{05BCF86F-6C15-234D-A78F-7AEE5BC0E1DF}" type="presParOf" srcId="{FA7DAC55-1C38-D647-AF1D-09F2991C913A}" destId="{E1863D50-8BF1-FF43-979C-28D4683710FF}" srcOrd="4" destOrd="0" presId="urn:microsoft.com/office/officeart/2005/8/layout/process1"/>
    <dgm:cxn modelId="{DE1A19F4-8CBA-6646-887F-3A37AE10978C}" type="presParOf" srcId="{FA7DAC55-1C38-D647-AF1D-09F2991C913A}" destId="{8E77EB16-AF60-2B46-BB7E-2FE3DF6F2970}" srcOrd="5" destOrd="0" presId="urn:microsoft.com/office/officeart/2005/8/layout/process1"/>
    <dgm:cxn modelId="{C86E30DB-126E-4540-88AD-4FC6B819F077}" type="presParOf" srcId="{8E77EB16-AF60-2B46-BB7E-2FE3DF6F2970}" destId="{DE36F427-A6FE-D64C-BDB1-7521039FD368}" srcOrd="0" destOrd="0" presId="urn:microsoft.com/office/officeart/2005/8/layout/process1"/>
    <dgm:cxn modelId="{B6F6548D-8C67-3A45-8E37-1AA6D771CBD5}" type="presParOf" srcId="{FA7DAC55-1C38-D647-AF1D-09F2991C913A}" destId="{1400C979-7BA2-374D-9E32-FD06DCEAF811}" srcOrd="6" destOrd="0" presId="urn:microsoft.com/office/officeart/2005/8/layout/process1"/>
    <dgm:cxn modelId="{E73FC0D9-3F98-524E-9AF0-2BBED090BE53}" type="presParOf" srcId="{FA7DAC55-1C38-D647-AF1D-09F2991C913A}" destId="{ADE038CD-4B1F-4244-BC2E-B9D1EC1AD08D}" srcOrd="7" destOrd="0" presId="urn:microsoft.com/office/officeart/2005/8/layout/process1"/>
    <dgm:cxn modelId="{953DD3D9-B384-804D-97C3-0AEFAEA9217B}" type="presParOf" srcId="{ADE038CD-4B1F-4244-BC2E-B9D1EC1AD08D}" destId="{3724A8DD-23B0-764C-8FB0-CFF490204672}" srcOrd="0" destOrd="0" presId="urn:microsoft.com/office/officeart/2005/8/layout/process1"/>
    <dgm:cxn modelId="{611BE055-B668-E04B-BEB0-48F55AFAB8B5}" type="presParOf" srcId="{FA7DAC55-1C38-D647-AF1D-09F2991C913A}" destId="{8991EC4C-8DFC-BD47-A35A-00ED1CBBC97D}"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80E687-0512-424B-A661-28626E2AE4F7}"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A5BED3E8-D90E-FC40-A137-7253F23782A9}">
      <dgm:prSet phldrT="[Text]" custT="1"/>
      <dgm:spPr>
        <a:solidFill>
          <a:srgbClr val="000090"/>
        </a:solidFill>
      </dgm:spPr>
      <dgm:t>
        <a:bodyPr/>
        <a:lstStyle/>
        <a:p>
          <a:r>
            <a:rPr lang="en-US" sz="2400" dirty="0" smtClean="0"/>
            <a:t>Pre-</a:t>
          </a:r>
        </a:p>
        <a:p>
          <a:r>
            <a:rPr lang="en-US" sz="2400" dirty="0" smtClean="0"/>
            <a:t>Teach</a:t>
          </a:r>
          <a:endParaRPr lang="en-US" sz="2400" dirty="0"/>
        </a:p>
      </dgm:t>
    </dgm:pt>
    <dgm:pt modelId="{B7CFA94F-B1E7-1646-94F5-ED9CFA1756BF}" type="parTrans" cxnId="{626C4453-1F64-5443-BFD7-47953C4CE19D}">
      <dgm:prSet/>
      <dgm:spPr/>
      <dgm:t>
        <a:bodyPr/>
        <a:lstStyle/>
        <a:p>
          <a:endParaRPr lang="en-US"/>
        </a:p>
      </dgm:t>
    </dgm:pt>
    <dgm:pt modelId="{D5CCD1D9-C5BF-194C-B001-FDDCE48A9FA7}" type="sibTrans" cxnId="{626C4453-1F64-5443-BFD7-47953C4CE19D}">
      <dgm:prSet/>
      <dgm:spPr>
        <a:solidFill>
          <a:schemeClr val="tx1"/>
        </a:solidFill>
      </dgm:spPr>
      <dgm:t>
        <a:bodyPr/>
        <a:lstStyle/>
        <a:p>
          <a:endParaRPr lang="en-US"/>
        </a:p>
      </dgm:t>
    </dgm:pt>
    <dgm:pt modelId="{46240906-A6AA-1448-9C1D-E16DC2849BAC}">
      <dgm:prSet phldrT="[Text]" custT="1"/>
      <dgm:spPr>
        <a:solidFill>
          <a:srgbClr val="000090"/>
        </a:solidFill>
      </dgm:spPr>
      <dgm:t>
        <a:bodyPr/>
        <a:lstStyle/>
        <a:p>
          <a:r>
            <a:rPr lang="en-US" sz="2400" dirty="0" smtClean="0"/>
            <a:t>Practice</a:t>
          </a:r>
          <a:endParaRPr lang="en-US" sz="2400" dirty="0"/>
        </a:p>
      </dgm:t>
    </dgm:pt>
    <dgm:pt modelId="{D5697990-DF7C-5245-9E9F-95587DCBDDE5}" type="parTrans" cxnId="{E328730C-99E5-6640-9572-84460D0B5E67}">
      <dgm:prSet/>
      <dgm:spPr/>
      <dgm:t>
        <a:bodyPr/>
        <a:lstStyle/>
        <a:p>
          <a:endParaRPr lang="en-US"/>
        </a:p>
      </dgm:t>
    </dgm:pt>
    <dgm:pt modelId="{A6715F4C-82AF-B74D-B0DC-F1AC0AD46085}" type="sibTrans" cxnId="{E328730C-99E5-6640-9572-84460D0B5E67}">
      <dgm:prSet/>
      <dgm:spPr>
        <a:solidFill>
          <a:schemeClr val="tx1"/>
        </a:solidFill>
      </dgm:spPr>
      <dgm:t>
        <a:bodyPr/>
        <a:lstStyle/>
        <a:p>
          <a:endParaRPr lang="en-US"/>
        </a:p>
      </dgm:t>
    </dgm:pt>
    <dgm:pt modelId="{40DED988-44D7-784E-93F7-637D42FE89E6}">
      <dgm:prSet phldrT="[Text]" custT="1"/>
      <dgm:spPr>
        <a:solidFill>
          <a:srgbClr val="000090"/>
        </a:solidFill>
      </dgm:spPr>
      <dgm:t>
        <a:bodyPr/>
        <a:lstStyle/>
        <a:p>
          <a:r>
            <a:rPr lang="en-US" sz="2400" dirty="0" smtClean="0"/>
            <a:t>Prompt</a:t>
          </a:r>
          <a:endParaRPr lang="en-US" sz="2400" dirty="0"/>
        </a:p>
      </dgm:t>
    </dgm:pt>
    <dgm:pt modelId="{053BA4B1-9EA0-D543-B80C-BF251757A576}" type="parTrans" cxnId="{DBD751C0-A6AC-4D4D-8034-77B6D44927AF}">
      <dgm:prSet/>
      <dgm:spPr/>
      <dgm:t>
        <a:bodyPr/>
        <a:lstStyle/>
        <a:p>
          <a:endParaRPr lang="en-US"/>
        </a:p>
      </dgm:t>
    </dgm:pt>
    <dgm:pt modelId="{734FCEAE-C7E5-D548-8F19-38F03BF825BA}" type="sibTrans" cxnId="{DBD751C0-A6AC-4D4D-8034-77B6D44927AF}">
      <dgm:prSet/>
      <dgm:spPr>
        <a:solidFill>
          <a:schemeClr val="tx1"/>
        </a:solidFill>
      </dgm:spPr>
      <dgm:t>
        <a:bodyPr/>
        <a:lstStyle/>
        <a:p>
          <a:endParaRPr lang="en-US"/>
        </a:p>
      </dgm:t>
    </dgm:pt>
    <dgm:pt modelId="{F06E460B-CE11-8049-8A19-9FD0AA579D49}">
      <dgm:prSet phldrT="[Text]" custT="1"/>
      <dgm:spPr>
        <a:solidFill>
          <a:srgbClr val="000090"/>
        </a:solidFill>
      </dgm:spPr>
      <dgm:t>
        <a:bodyPr/>
        <a:lstStyle/>
        <a:p>
          <a:r>
            <a:rPr lang="en-US" sz="2300" dirty="0" smtClean="0"/>
            <a:t>Positively</a:t>
          </a:r>
        </a:p>
        <a:p>
          <a:r>
            <a:rPr lang="en-US" sz="2200" dirty="0" smtClean="0"/>
            <a:t>Reinforce</a:t>
          </a:r>
          <a:endParaRPr lang="en-US" sz="2200" dirty="0"/>
        </a:p>
      </dgm:t>
    </dgm:pt>
    <dgm:pt modelId="{BBCB96E2-16C5-6B4D-812B-6388D520CA06}" type="parTrans" cxnId="{871D2142-626C-C440-9589-CC80904AC579}">
      <dgm:prSet/>
      <dgm:spPr/>
      <dgm:t>
        <a:bodyPr/>
        <a:lstStyle/>
        <a:p>
          <a:endParaRPr lang="en-US"/>
        </a:p>
      </dgm:t>
    </dgm:pt>
    <dgm:pt modelId="{3180FBDB-CEA3-BE4B-B34C-322C9AE49ACC}" type="sibTrans" cxnId="{871D2142-626C-C440-9589-CC80904AC579}">
      <dgm:prSet/>
      <dgm:spPr>
        <a:solidFill>
          <a:schemeClr val="tx1"/>
        </a:solidFill>
      </dgm:spPr>
      <dgm:t>
        <a:bodyPr/>
        <a:lstStyle/>
        <a:p>
          <a:endParaRPr lang="en-US"/>
        </a:p>
      </dgm:t>
    </dgm:pt>
    <dgm:pt modelId="{2A96D560-85A9-C744-948B-D4DA11E5A719}">
      <dgm:prSet phldrT="[Text]" custT="1"/>
      <dgm:spPr>
        <a:solidFill>
          <a:srgbClr val="000090"/>
        </a:solidFill>
      </dgm:spPr>
      <dgm:t>
        <a:bodyPr/>
        <a:lstStyle/>
        <a:p>
          <a:r>
            <a:rPr lang="en-US" sz="2400" dirty="0" smtClean="0"/>
            <a:t>Progress</a:t>
          </a:r>
        </a:p>
        <a:p>
          <a:r>
            <a:rPr lang="en-US" sz="2400" dirty="0" smtClean="0"/>
            <a:t>Monitor</a:t>
          </a:r>
          <a:endParaRPr lang="en-US" sz="2400" dirty="0"/>
        </a:p>
      </dgm:t>
    </dgm:pt>
    <dgm:pt modelId="{A95F35A1-E54A-474F-A4D7-6A4E387BCE7C}" type="parTrans" cxnId="{D9E784E6-3F05-0143-925E-DC659E3FCA8A}">
      <dgm:prSet/>
      <dgm:spPr/>
      <dgm:t>
        <a:bodyPr/>
        <a:lstStyle/>
        <a:p>
          <a:endParaRPr lang="en-US"/>
        </a:p>
      </dgm:t>
    </dgm:pt>
    <dgm:pt modelId="{467B018F-E465-644F-B1CD-4C2716E00CA0}" type="sibTrans" cxnId="{D9E784E6-3F05-0143-925E-DC659E3FCA8A}">
      <dgm:prSet/>
      <dgm:spPr>
        <a:solidFill>
          <a:schemeClr val="tx1"/>
        </a:solidFill>
      </dgm:spPr>
      <dgm:t>
        <a:bodyPr/>
        <a:lstStyle/>
        <a:p>
          <a:endParaRPr lang="en-US"/>
        </a:p>
      </dgm:t>
    </dgm:pt>
    <dgm:pt modelId="{97587491-D112-5E40-B5C7-5916BFEBB811}" type="pres">
      <dgm:prSet presAssocID="{0280E687-0512-424B-A661-28626E2AE4F7}" presName="cycle" presStyleCnt="0">
        <dgm:presLayoutVars>
          <dgm:dir/>
          <dgm:resizeHandles val="exact"/>
        </dgm:presLayoutVars>
      </dgm:prSet>
      <dgm:spPr/>
      <dgm:t>
        <a:bodyPr/>
        <a:lstStyle/>
        <a:p>
          <a:endParaRPr lang="en-US"/>
        </a:p>
      </dgm:t>
    </dgm:pt>
    <dgm:pt modelId="{5526CD4A-F4C4-0C41-8B69-8F2483910841}" type="pres">
      <dgm:prSet presAssocID="{A5BED3E8-D90E-FC40-A137-7253F23782A9}" presName="node" presStyleLbl="node1" presStyleIdx="0" presStyleCnt="5" custScaleX="87053" custScaleY="98396">
        <dgm:presLayoutVars>
          <dgm:bulletEnabled val="1"/>
        </dgm:presLayoutVars>
      </dgm:prSet>
      <dgm:spPr/>
      <dgm:t>
        <a:bodyPr/>
        <a:lstStyle/>
        <a:p>
          <a:endParaRPr lang="en-US"/>
        </a:p>
      </dgm:t>
    </dgm:pt>
    <dgm:pt modelId="{E25DE660-B5A3-5246-9E4A-5D5CC91EC17D}" type="pres">
      <dgm:prSet presAssocID="{D5CCD1D9-C5BF-194C-B001-FDDCE48A9FA7}" presName="sibTrans" presStyleLbl="sibTrans2D1" presStyleIdx="0" presStyleCnt="5"/>
      <dgm:spPr/>
      <dgm:t>
        <a:bodyPr/>
        <a:lstStyle/>
        <a:p>
          <a:endParaRPr lang="en-US"/>
        </a:p>
      </dgm:t>
    </dgm:pt>
    <dgm:pt modelId="{6F348B52-C225-7C4F-840A-EA59DE91A3EF}" type="pres">
      <dgm:prSet presAssocID="{D5CCD1D9-C5BF-194C-B001-FDDCE48A9FA7}" presName="connectorText" presStyleLbl="sibTrans2D1" presStyleIdx="0" presStyleCnt="5"/>
      <dgm:spPr/>
      <dgm:t>
        <a:bodyPr/>
        <a:lstStyle/>
        <a:p>
          <a:endParaRPr lang="en-US"/>
        </a:p>
      </dgm:t>
    </dgm:pt>
    <dgm:pt modelId="{9A0285CE-8E9A-424C-828C-D14015821EA9}" type="pres">
      <dgm:prSet presAssocID="{46240906-A6AA-1448-9C1D-E16DC2849BAC}" presName="node" presStyleLbl="node1" presStyleIdx="1" presStyleCnt="5" custScaleX="103773" custScaleY="96473">
        <dgm:presLayoutVars>
          <dgm:bulletEnabled val="1"/>
        </dgm:presLayoutVars>
      </dgm:prSet>
      <dgm:spPr/>
      <dgm:t>
        <a:bodyPr/>
        <a:lstStyle/>
        <a:p>
          <a:endParaRPr lang="en-US"/>
        </a:p>
      </dgm:t>
    </dgm:pt>
    <dgm:pt modelId="{7CAC126F-3A43-8848-AF6A-C13DEF3A8EE7}" type="pres">
      <dgm:prSet presAssocID="{A6715F4C-82AF-B74D-B0DC-F1AC0AD46085}" presName="sibTrans" presStyleLbl="sibTrans2D1" presStyleIdx="1" presStyleCnt="5"/>
      <dgm:spPr/>
      <dgm:t>
        <a:bodyPr/>
        <a:lstStyle/>
        <a:p>
          <a:endParaRPr lang="en-US"/>
        </a:p>
      </dgm:t>
    </dgm:pt>
    <dgm:pt modelId="{649A0DFD-1EF1-8543-AF48-D8A3A825ED3E}" type="pres">
      <dgm:prSet presAssocID="{A6715F4C-82AF-B74D-B0DC-F1AC0AD46085}" presName="connectorText" presStyleLbl="sibTrans2D1" presStyleIdx="1" presStyleCnt="5"/>
      <dgm:spPr/>
      <dgm:t>
        <a:bodyPr/>
        <a:lstStyle/>
        <a:p>
          <a:endParaRPr lang="en-US"/>
        </a:p>
      </dgm:t>
    </dgm:pt>
    <dgm:pt modelId="{9F4C2827-391E-5841-9B46-1D21AEEF89F5}" type="pres">
      <dgm:prSet presAssocID="{40DED988-44D7-784E-93F7-637D42FE89E6}" presName="node" presStyleLbl="node1" presStyleIdx="2" presStyleCnt="5" custScaleX="94986" custScaleY="98057" custRadScaleRad="96719" custRadScaleInc="-3959">
        <dgm:presLayoutVars>
          <dgm:bulletEnabled val="1"/>
        </dgm:presLayoutVars>
      </dgm:prSet>
      <dgm:spPr/>
      <dgm:t>
        <a:bodyPr/>
        <a:lstStyle/>
        <a:p>
          <a:endParaRPr lang="en-US"/>
        </a:p>
      </dgm:t>
    </dgm:pt>
    <dgm:pt modelId="{393E84F8-5BCD-D647-90C3-716C377C5AF2}" type="pres">
      <dgm:prSet presAssocID="{734FCEAE-C7E5-D548-8F19-38F03BF825BA}" presName="sibTrans" presStyleLbl="sibTrans2D1" presStyleIdx="2" presStyleCnt="5"/>
      <dgm:spPr/>
      <dgm:t>
        <a:bodyPr/>
        <a:lstStyle/>
        <a:p>
          <a:endParaRPr lang="en-US"/>
        </a:p>
      </dgm:t>
    </dgm:pt>
    <dgm:pt modelId="{4CA0EB2C-714E-3342-9616-7BFE2FDA2FA6}" type="pres">
      <dgm:prSet presAssocID="{734FCEAE-C7E5-D548-8F19-38F03BF825BA}" presName="connectorText" presStyleLbl="sibTrans2D1" presStyleIdx="2" presStyleCnt="5"/>
      <dgm:spPr/>
      <dgm:t>
        <a:bodyPr/>
        <a:lstStyle/>
        <a:p>
          <a:endParaRPr lang="en-US"/>
        </a:p>
      </dgm:t>
    </dgm:pt>
    <dgm:pt modelId="{CBDB09A7-863B-0B4B-873B-7450392926FE}" type="pres">
      <dgm:prSet presAssocID="{F06E460B-CE11-8049-8A19-9FD0AA579D49}" presName="node" presStyleLbl="node1" presStyleIdx="3" presStyleCnt="5" custScaleX="107084" custScaleY="86996">
        <dgm:presLayoutVars>
          <dgm:bulletEnabled val="1"/>
        </dgm:presLayoutVars>
      </dgm:prSet>
      <dgm:spPr/>
      <dgm:t>
        <a:bodyPr/>
        <a:lstStyle/>
        <a:p>
          <a:endParaRPr lang="en-US"/>
        </a:p>
      </dgm:t>
    </dgm:pt>
    <dgm:pt modelId="{80F5D6AD-6A8F-664B-B978-EA3CB2329C19}" type="pres">
      <dgm:prSet presAssocID="{3180FBDB-CEA3-BE4B-B34C-322C9AE49ACC}" presName="sibTrans" presStyleLbl="sibTrans2D1" presStyleIdx="3" presStyleCnt="5"/>
      <dgm:spPr/>
      <dgm:t>
        <a:bodyPr/>
        <a:lstStyle/>
        <a:p>
          <a:endParaRPr lang="en-US"/>
        </a:p>
      </dgm:t>
    </dgm:pt>
    <dgm:pt modelId="{C286F55A-295F-684D-BB6B-FC19C6A27C0D}" type="pres">
      <dgm:prSet presAssocID="{3180FBDB-CEA3-BE4B-B34C-322C9AE49ACC}" presName="connectorText" presStyleLbl="sibTrans2D1" presStyleIdx="3" presStyleCnt="5"/>
      <dgm:spPr/>
      <dgm:t>
        <a:bodyPr/>
        <a:lstStyle/>
        <a:p>
          <a:endParaRPr lang="en-US"/>
        </a:p>
      </dgm:t>
    </dgm:pt>
    <dgm:pt modelId="{3FFF7212-7D23-CC44-8AD7-503AE7831C38}" type="pres">
      <dgm:prSet presAssocID="{2A96D560-85A9-C744-948B-D4DA11E5A719}" presName="node" presStyleLbl="node1" presStyleIdx="4" presStyleCnt="5" custScaleX="103343" custScaleY="103183">
        <dgm:presLayoutVars>
          <dgm:bulletEnabled val="1"/>
        </dgm:presLayoutVars>
      </dgm:prSet>
      <dgm:spPr/>
      <dgm:t>
        <a:bodyPr/>
        <a:lstStyle/>
        <a:p>
          <a:endParaRPr lang="en-US"/>
        </a:p>
      </dgm:t>
    </dgm:pt>
    <dgm:pt modelId="{BAEE9F4D-38C3-AC49-81BA-FB3340F19F51}" type="pres">
      <dgm:prSet presAssocID="{467B018F-E465-644F-B1CD-4C2716E00CA0}" presName="sibTrans" presStyleLbl="sibTrans2D1" presStyleIdx="4" presStyleCnt="5"/>
      <dgm:spPr/>
      <dgm:t>
        <a:bodyPr/>
        <a:lstStyle/>
        <a:p>
          <a:endParaRPr lang="en-US"/>
        </a:p>
      </dgm:t>
    </dgm:pt>
    <dgm:pt modelId="{4BFB8D22-4D43-6848-B92A-FE1EFFA3B75E}" type="pres">
      <dgm:prSet presAssocID="{467B018F-E465-644F-B1CD-4C2716E00CA0}" presName="connectorText" presStyleLbl="sibTrans2D1" presStyleIdx="4" presStyleCnt="5"/>
      <dgm:spPr/>
      <dgm:t>
        <a:bodyPr/>
        <a:lstStyle/>
        <a:p>
          <a:endParaRPr lang="en-US"/>
        </a:p>
      </dgm:t>
    </dgm:pt>
  </dgm:ptLst>
  <dgm:cxnLst>
    <dgm:cxn modelId="{57729739-29CD-B448-872E-6B0FD7D095DF}" type="presOf" srcId="{A6715F4C-82AF-B74D-B0DC-F1AC0AD46085}" destId="{649A0DFD-1EF1-8543-AF48-D8A3A825ED3E}" srcOrd="1" destOrd="0" presId="urn:microsoft.com/office/officeart/2005/8/layout/cycle2"/>
    <dgm:cxn modelId="{871D2142-626C-C440-9589-CC80904AC579}" srcId="{0280E687-0512-424B-A661-28626E2AE4F7}" destId="{F06E460B-CE11-8049-8A19-9FD0AA579D49}" srcOrd="3" destOrd="0" parTransId="{BBCB96E2-16C5-6B4D-812B-6388D520CA06}" sibTransId="{3180FBDB-CEA3-BE4B-B34C-322C9AE49ACC}"/>
    <dgm:cxn modelId="{626C4453-1F64-5443-BFD7-47953C4CE19D}" srcId="{0280E687-0512-424B-A661-28626E2AE4F7}" destId="{A5BED3E8-D90E-FC40-A137-7253F23782A9}" srcOrd="0" destOrd="0" parTransId="{B7CFA94F-B1E7-1646-94F5-ED9CFA1756BF}" sibTransId="{D5CCD1D9-C5BF-194C-B001-FDDCE48A9FA7}"/>
    <dgm:cxn modelId="{22D67CFF-47B0-AC44-8BCE-C5C90D99CF00}" type="presOf" srcId="{0280E687-0512-424B-A661-28626E2AE4F7}" destId="{97587491-D112-5E40-B5C7-5916BFEBB811}" srcOrd="0" destOrd="0" presId="urn:microsoft.com/office/officeart/2005/8/layout/cycle2"/>
    <dgm:cxn modelId="{DBD751C0-A6AC-4D4D-8034-77B6D44927AF}" srcId="{0280E687-0512-424B-A661-28626E2AE4F7}" destId="{40DED988-44D7-784E-93F7-637D42FE89E6}" srcOrd="2" destOrd="0" parTransId="{053BA4B1-9EA0-D543-B80C-BF251757A576}" sibTransId="{734FCEAE-C7E5-D548-8F19-38F03BF825BA}"/>
    <dgm:cxn modelId="{4CDA633E-3EF6-3944-9E0B-7F7307156A9B}" type="presOf" srcId="{D5CCD1D9-C5BF-194C-B001-FDDCE48A9FA7}" destId="{E25DE660-B5A3-5246-9E4A-5D5CC91EC17D}" srcOrd="0" destOrd="0" presId="urn:microsoft.com/office/officeart/2005/8/layout/cycle2"/>
    <dgm:cxn modelId="{D9E784E6-3F05-0143-925E-DC659E3FCA8A}" srcId="{0280E687-0512-424B-A661-28626E2AE4F7}" destId="{2A96D560-85A9-C744-948B-D4DA11E5A719}" srcOrd="4" destOrd="0" parTransId="{A95F35A1-E54A-474F-A4D7-6A4E387BCE7C}" sibTransId="{467B018F-E465-644F-B1CD-4C2716E00CA0}"/>
    <dgm:cxn modelId="{DDDBF06D-F934-8540-9A9A-C1241AAB73E2}" type="presOf" srcId="{3180FBDB-CEA3-BE4B-B34C-322C9AE49ACC}" destId="{80F5D6AD-6A8F-664B-B978-EA3CB2329C19}" srcOrd="0" destOrd="0" presId="urn:microsoft.com/office/officeart/2005/8/layout/cycle2"/>
    <dgm:cxn modelId="{B81F6A5C-15A0-104A-BBBC-84968E8B8637}" type="presOf" srcId="{F06E460B-CE11-8049-8A19-9FD0AA579D49}" destId="{CBDB09A7-863B-0B4B-873B-7450392926FE}" srcOrd="0" destOrd="0" presId="urn:microsoft.com/office/officeart/2005/8/layout/cycle2"/>
    <dgm:cxn modelId="{C5265E2B-B2EF-934D-89C6-7CF3DC67AFD9}" type="presOf" srcId="{467B018F-E465-644F-B1CD-4C2716E00CA0}" destId="{BAEE9F4D-38C3-AC49-81BA-FB3340F19F51}" srcOrd="0" destOrd="0" presId="urn:microsoft.com/office/officeart/2005/8/layout/cycle2"/>
    <dgm:cxn modelId="{9F481637-A863-AE40-9611-1E109EE492A7}" type="presOf" srcId="{3180FBDB-CEA3-BE4B-B34C-322C9AE49ACC}" destId="{C286F55A-295F-684D-BB6B-FC19C6A27C0D}" srcOrd="1" destOrd="0" presId="urn:microsoft.com/office/officeart/2005/8/layout/cycle2"/>
    <dgm:cxn modelId="{9F4ACFB5-A66B-8641-8375-B63C9EC7FF93}" type="presOf" srcId="{40DED988-44D7-784E-93F7-637D42FE89E6}" destId="{9F4C2827-391E-5841-9B46-1D21AEEF89F5}" srcOrd="0" destOrd="0" presId="urn:microsoft.com/office/officeart/2005/8/layout/cycle2"/>
    <dgm:cxn modelId="{CEB6F33A-D29F-6A49-BC84-9CD16C439B8E}" type="presOf" srcId="{A6715F4C-82AF-B74D-B0DC-F1AC0AD46085}" destId="{7CAC126F-3A43-8848-AF6A-C13DEF3A8EE7}" srcOrd="0" destOrd="0" presId="urn:microsoft.com/office/officeart/2005/8/layout/cycle2"/>
    <dgm:cxn modelId="{E328730C-99E5-6640-9572-84460D0B5E67}" srcId="{0280E687-0512-424B-A661-28626E2AE4F7}" destId="{46240906-A6AA-1448-9C1D-E16DC2849BAC}" srcOrd="1" destOrd="0" parTransId="{D5697990-DF7C-5245-9E9F-95587DCBDDE5}" sibTransId="{A6715F4C-82AF-B74D-B0DC-F1AC0AD46085}"/>
    <dgm:cxn modelId="{05C69AD1-5B96-F441-B943-5E8CC69CB84B}" type="presOf" srcId="{A5BED3E8-D90E-FC40-A137-7253F23782A9}" destId="{5526CD4A-F4C4-0C41-8B69-8F2483910841}" srcOrd="0" destOrd="0" presId="urn:microsoft.com/office/officeart/2005/8/layout/cycle2"/>
    <dgm:cxn modelId="{0BCE9410-9081-B548-8010-2F8A6EE4544C}" type="presOf" srcId="{734FCEAE-C7E5-D548-8F19-38F03BF825BA}" destId="{393E84F8-5BCD-D647-90C3-716C377C5AF2}" srcOrd="0" destOrd="0" presId="urn:microsoft.com/office/officeart/2005/8/layout/cycle2"/>
    <dgm:cxn modelId="{00D9E077-269D-5D49-8AA1-48F61809C2AF}" type="presOf" srcId="{2A96D560-85A9-C744-948B-D4DA11E5A719}" destId="{3FFF7212-7D23-CC44-8AD7-503AE7831C38}" srcOrd="0" destOrd="0" presId="urn:microsoft.com/office/officeart/2005/8/layout/cycle2"/>
    <dgm:cxn modelId="{4ECA9DC2-8ECA-314F-9270-AAC0DE615088}" type="presOf" srcId="{D5CCD1D9-C5BF-194C-B001-FDDCE48A9FA7}" destId="{6F348B52-C225-7C4F-840A-EA59DE91A3EF}" srcOrd="1" destOrd="0" presId="urn:microsoft.com/office/officeart/2005/8/layout/cycle2"/>
    <dgm:cxn modelId="{995347BC-0DEF-7D42-BEA2-3A46F4D5DCF0}" type="presOf" srcId="{734FCEAE-C7E5-D548-8F19-38F03BF825BA}" destId="{4CA0EB2C-714E-3342-9616-7BFE2FDA2FA6}" srcOrd="1" destOrd="0" presId="urn:microsoft.com/office/officeart/2005/8/layout/cycle2"/>
    <dgm:cxn modelId="{B235B494-0550-944B-8157-2539E42B0912}" type="presOf" srcId="{467B018F-E465-644F-B1CD-4C2716E00CA0}" destId="{4BFB8D22-4D43-6848-B92A-FE1EFFA3B75E}" srcOrd="1" destOrd="0" presId="urn:microsoft.com/office/officeart/2005/8/layout/cycle2"/>
    <dgm:cxn modelId="{9B32A3A8-609E-3A43-AD0D-67F79FCF1ED1}" type="presOf" srcId="{46240906-A6AA-1448-9C1D-E16DC2849BAC}" destId="{9A0285CE-8E9A-424C-828C-D14015821EA9}" srcOrd="0" destOrd="0" presId="urn:microsoft.com/office/officeart/2005/8/layout/cycle2"/>
    <dgm:cxn modelId="{FE8B594A-0596-9E40-913B-4500045BC660}" type="presParOf" srcId="{97587491-D112-5E40-B5C7-5916BFEBB811}" destId="{5526CD4A-F4C4-0C41-8B69-8F2483910841}" srcOrd="0" destOrd="0" presId="urn:microsoft.com/office/officeart/2005/8/layout/cycle2"/>
    <dgm:cxn modelId="{C2AEC1C9-A454-EE41-9D71-B7613B6A3D6C}" type="presParOf" srcId="{97587491-D112-5E40-B5C7-5916BFEBB811}" destId="{E25DE660-B5A3-5246-9E4A-5D5CC91EC17D}" srcOrd="1" destOrd="0" presId="urn:microsoft.com/office/officeart/2005/8/layout/cycle2"/>
    <dgm:cxn modelId="{D884C4D1-ED4B-9E4B-8094-6B3850027A35}" type="presParOf" srcId="{E25DE660-B5A3-5246-9E4A-5D5CC91EC17D}" destId="{6F348B52-C225-7C4F-840A-EA59DE91A3EF}" srcOrd="0" destOrd="0" presId="urn:microsoft.com/office/officeart/2005/8/layout/cycle2"/>
    <dgm:cxn modelId="{2878F78F-0A4E-C040-9AA3-C311EA81A665}" type="presParOf" srcId="{97587491-D112-5E40-B5C7-5916BFEBB811}" destId="{9A0285CE-8E9A-424C-828C-D14015821EA9}" srcOrd="2" destOrd="0" presId="urn:microsoft.com/office/officeart/2005/8/layout/cycle2"/>
    <dgm:cxn modelId="{5C441FFD-9095-5848-954C-4C646454AA27}" type="presParOf" srcId="{97587491-D112-5E40-B5C7-5916BFEBB811}" destId="{7CAC126F-3A43-8848-AF6A-C13DEF3A8EE7}" srcOrd="3" destOrd="0" presId="urn:microsoft.com/office/officeart/2005/8/layout/cycle2"/>
    <dgm:cxn modelId="{5F1CD607-EC94-7746-9600-356E0CA9D004}" type="presParOf" srcId="{7CAC126F-3A43-8848-AF6A-C13DEF3A8EE7}" destId="{649A0DFD-1EF1-8543-AF48-D8A3A825ED3E}" srcOrd="0" destOrd="0" presId="urn:microsoft.com/office/officeart/2005/8/layout/cycle2"/>
    <dgm:cxn modelId="{E7485E41-97E7-0744-A90C-FB224E736315}" type="presParOf" srcId="{97587491-D112-5E40-B5C7-5916BFEBB811}" destId="{9F4C2827-391E-5841-9B46-1D21AEEF89F5}" srcOrd="4" destOrd="0" presId="urn:microsoft.com/office/officeart/2005/8/layout/cycle2"/>
    <dgm:cxn modelId="{A1CEB5CF-6575-E94A-AF6D-1694B4A8C662}" type="presParOf" srcId="{97587491-D112-5E40-B5C7-5916BFEBB811}" destId="{393E84F8-5BCD-D647-90C3-716C377C5AF2}" srcOrd="5" destOrd="0" presId="urn:microsoft.com/office/officeart/2005/8/layout/cycle2"/>
    <dgm:cxn modelId="{99C6A6B9-7B67-A149-BC1B-2177D996F101}" type="presParOf" srcId="{393E84F8-5BCD-D647-90C3-716C377C5AF2}" destId="{4CA0EB2C-714E-3342-9616-7BFE2FDA2FA6}" srcOrd="0" destOrd="0" presId="urn:microsoft.com/office/officeart/2005/8/layout/cycle2"/>
    <dgm:cxn modelId="{0C265DDA-A544-AD4E-A36A-E18FB48FCF61}" type="presParOf" srcId="{97587491-D112-5E40-B5C7-5916BFEBB811}" destId="{CBDB09A7-863B-0B4B-873B-7450392926FE}" srcOrd="6" destOrd="0" presId="urn:microsoft.com/office/officeart/2005/8/layout/cycle2"/>
    <dgm:cxn modelId="{73BA32C8-DB3C-3D45-9D05-0ADAB653E63E}" type="presParOf" srcId="{97587491-D112-5E40-B5C7-5916BFEBB811}" destId="{80F5D6AD-6A8F-664B-B978-EA3CB2329C19}" srcOrd="7" destOrd="0" presId="urn:microsoft.com/office/officeart/2005/8/layout/cycle2"/>
    <dgm:cxn modelId="{946F9564-8EBD-034B-BD4A-B35E10473EC7}" type="presParOf" srcId="{80F5D6AD-6A8F-664B-B978-EA3CB2329C19}" destId="{C286F55A-295F-684D-BB6B-FC19C6A27C0D}" srcOrd="0" destOrd="0" presId="urn:microsoft.com/office/officeart/2005/8/layout/cycle2"/>
    <dgm:cxn modelId="{ADFB8568-BCB2-D347-90D4-110CE536A0D9}" type="presParOf" srcId="{97587491-D112-5E40-B5C7-5916BFEBB811}" destId="{3FFF7212-7D23-CC44-8AD7-503AE7831C38}" srcOrd="8" destOrd="0" presId="urn:microsoft.com/office/officeart/2005/8/layout/cycle2"/>
    <dgm:cxn modelId="{44E6CEAD-6BE0-A749-BBC5-DD11320E6BDE}" type="presParOf" srcId="{97587491-D112-5E40-B5C7-5916BFEBB811}" destId="{BAEE9F4D-38C3-AC49-81BA-FB3340F19F51}" srcOrd="9" destOrd="0" presId="urn:microsoft.com/office/officeart/2005/8/layout/cycle2"/>
    <dgm:cxn modelId="{0E4B4A8A-F549-FB4F-95E4-8225D09A5350}" type="presParOf" srcId="{BAEE9F4D-38C3-AC49-81BA-FB3340F19F51}" destId="{4BFB8D22-4D43-6848-B92A-FE1EFFA3B7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1BA20-2301-9149-BA58-B3FB69274F67}">
      <dsp:nvSpPr>
        <dsp:cNvPr id="0" name=""/>
        <dsp:cNvSpPr/>
      </dsp:nvSpPr>
      <dsp:spPr>
        <a:xfrm>
          <a:off x="4232" y="403455"/>
          <a:ext cx="1312182" cy="115636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Decreased disruptive problem behaviors</a:t>
          </a:r>
          <a:endParaRPr lang="en-US" sz="1700" kern="1200" dirty="0"/>
        </a:p>
      </dsp:txBody>
      <dsp:txXfrm>
        <a:off x="38101" y="437324"/>
        <a:ext cx="1244444" cy="1088622"/>
      </dsp:txXfrm>
    </dsp:sp>
    <dsp:sp modelId="{B02DD70C-773E-DB4C-994E-DAAC8813CAC8}">
      <dsp:nvSpPr>
        <dsp:cNvPr id="0" name=""/>
        <dsp:cNvSpPr/>
      </dsp:nvSpPr>
      <dsp:spPr>
        <a:xfrm>
          <a:off x="1447633" y="818924"/>
          <a:ext cx="278182" cy="32542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447633" y="884008"/>
        <a:ext cx="194727" cy="195253"/>
      </dsp:txXfrm>
    </dsp:sp>
    <dsp:sp modelId="{E877A621-8B95-594B-9974-E24B7BD6B2BA}">
      <dsp:nvSpPr>
        <dsp:cNvPr id="0" name=""/>
        <dsp:cNvSpPr/>
      </dsp:nvSpPr>
      <dsp:spPr>
        <a:xfrm>
          <a:off x="1841288" y="403455"/>
          <a:ext cx="1312182" cy="1156360"/>
        </a:xfrm>
        <a:prstGeom prst="roundRect">
          <a:avLst>
            <a:gd name="adj" fmla="val 10000"/>
          </a:avLst>
        </a:prstGeom>
        <a:solidFill>
          <a:schemeClr val="accent4">
            <a:hueOff val="-1116193"/>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Decreased teacher redirection</a:t>
          </a:r>
          <a:endParaRPr lang="en-US" sz="1700" kern="1200" dirty="0"/>
        </a:p>
      </dsp:txBody>
      <dsp:txXfrm>
        <a:off x="1875157" y="437324"/>
        <a:ext cx="1244444" cy="1088622"/>
      </dsp:txXfrm>
    </dsp:sp>
    <dsp:sp modelId="{43ECD608-5675-C24A-8EED-E20F497577B4}">
      <dsp:nvSpPr>
        <dsp:cNvPr id="0" name=""/>
        <dsp:cNvSpPr/>
      </dsp:nvSpPr>
      <dsp:spPr>
        <a:xfrm>
          <a:off x="3284689" y="818924"/>
          <a:ext cx="278182" cy="325421"/>
        </a:xfrm>
        <a:prstGeom prst="rightArrow">
          <a:avLst>
            <a:gd name="adj1" fmla="val 60000"/>
            <a:gd name="adj2" fmla="val 50000"/>
          </a:avLst>
        </a:prstGeom>
        <a:solidFill>
          <a:schemeClr val="accent4">
            <a:hueOff val="-1488257"/>
            <a:satOff val="8966"/>
            <a:lumOff val="7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284689" y="884008"/>
        <a:ext cx="194727" cy="195253"/>
      </dsp:txXfrm>
    </dsp:sp>
    <dsp:sp modelId="{E1863D50-8BF1-FF43-979C-28D4683710FF}">
      <dsp:nvSpPr>
        <dsp:cNvPr id="0" name=""/>
        <dsp:cNvSpPr/>
      </dsp:nvSpPr>
      <dsp:spPr>
        <a:xfrm>
          <a:off x="3678343" y="403455"/>
          <a:ext cx="1312182" cy="1156360"/>
        </a:xfrm>
        <a:prstGeom prst="roundRect">
          <a:avLst>
            <a:gd name="adj" fmla="val 10000"/>
          </a:avLst>
        </a:prstGeom>
        <a:solidFill>
          <a:schemeClr val="accent4">
            <a:hueOff val="-2232386"/>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Increased instructional time</a:t>
          </a:r>
          <a:endParaRPr lang="en-US" sz="1700" kern="1200" dirty="0"/>
        </a:p>
      </dsp:txBody>
      <dsp:txXfrm>
        <a:off x="3712212" y="437324"/>
        <a:ext cx="1244444" cy="1088622"/>
      </dsp:txXfrm>
    </dsp:sp>
    <dsp:sp modelId="{8E77EB16-AF60-2B46-BB7E-2FE3DF6F2970}">
      <dsp:nvSpPr>
        <dsp:cNvPr id="0" name=""/>
        <dsp:cNvSpPr/>
      </dsp:nvSpPr>
      <dsp:spPr>
        <a:xfrm>
          <a:off x="5121744" y="818924"/>
          <a:ext cx="278182" cy="325421"/>
        </a:xfrm>
        <a:prstGeom prst="rightArrow">
          <a:avLst>
            <a:gd name="adj1" fmla="val 60000"/>
            <a:gd name="adj2" fmla="val 50000"/>
          </a:avLst>
        </a:prstGeom>
        <a:solidFill>
          <a:schemeClr val="accent4">
            <a:hueOff val="-2976514"/>
            <a:satOff val="17933"/>
            <a:lumOff val="14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121744" y="884008"/>
        <a:ext cx="194727" cy="195253"/>
      </dsp:txXfrm>
    </dsp:sp>
    <dsp:sp modelId="{1400C979-7BA2-374D-9E32-FD06DCEAF811}">
      <dsp:nvSpPr>
        <dsp:cNvPr id="0" name=""/>
        <dsp:cNvSpPr/>
      </dsp:nvSpPr>
      <dsp:spPr>
        <a:xfrm>
          <a:off x="5515399" y="403455"/>
          <a:ext cx="1312182" cy="1156360"/>
        </a:xfrm>
        <a:prstGeom prst="roundRect">
          <a:avLst>
            <a:gd name="adj" fmla="val 10000"/>
          </a:avLst>
        </a:prstGeom>
        <a:solidFill>
          <a:schemeClr val="accent4">
            <a:hueOff val="-3348579"/>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Increased academic learning time</a:t>
          </a:r>
          <a:endParaRPr lang="en-US" sz="1700" kern="1200" dirty="0"/>
        </a:p>
      </dsp:txBody>
      <dsp:txXfrm>
        <a:off x="5549268" y="437324"/>
        <a:ext cx="1244444" cy="1088622"/>
      </dsp:txXfrm>
    </dsp:sp>
    <dsp:sp modelId="{ADE038CD-4B1F-4244-BC2E-B9D1EC1AD08D}">
      <dsp:nvSpPr>
        <dsp:cNvPr id="0" name=""/>
        <dsp:cNvSpPr/>
      </dsp:nvSpPr>
      <dsp:spPr>
        <a:xfrm>
          <a:off x="6958799" y="818924"/>
          <a:ext cx="278182" cy="325421"/>
        </a:xfrm>
        <a:prstGeom prst="rightArrow">
          <a:avLst>
            <a:gd name="adj1" fmla="val 60000"/>
            <a:gd name="adj2" fmla="val 50000"/>
          </a:avLst>
        </a:prstGeom>
        <a:solidFill>
          <a:schemeClr val="accent4">
            <a:hueOff val="-4464771"/>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958799" y="884008"/>
        <a:ext cx="194727" cy="195253"/>
      </dsp:txXfrm>
    </dsp:sp>
    <dsp:sp modelId="{8991EC4C-8DFC-BD47-A35A-00ED1CBBC97D}">
      <dsp:nvSpPr>
        <dsp:cNvPr id="0" name=""/>
        <dsp:cNvSpPr/>
      </dsp:nvSpPr>
      <dsp:spPr>
        <a:xfrm>
          <a:off x="7352454" y="403455"/>
          <a:ext cx="1312182" cy="1156360"/>
        </a:xfrm>
        <a:prstGeom prst="roundRect">
          <a:avLst>
            <a:gd name="adj" fmla="val 10000"/>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Increased academic success </a:t>
          </a:r>
          <a:endParaRPr lang="en-US" sz="1700" kern="1200" dirty="0"/>
        </a:p>
      </dsp:txBody>
      <dsp:txXfrm>
        <a:off x="7386323" y="437324"/>
        <a:ext cx="1244444" cy="1088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6CD4A-F4C4-0C41-8B69-8F2483910841}">
      <dsp:nvSpPr>
        <dsp:cNvPr id="0" name=""/>
        <dsp:cNvSpPr/>
      </dsp:nvSpPr>
      <dsp:spPr>
        <a:xfrm>
          <a:off x="3397671" y="21484"/>
          <a:ext cx="1430723" cy="1617147"/>
        </a:xfrm>
        <a:prstGeom prst="ellipse">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Pre-</a:t>
          </a:r>
        </a:p>
        <a:p>
          <a:pPr lvl="0" algn="ctr" defTabSz="1066800">
            <a:lnSpc>
              <a:spcPct val="90000"/>
            </a:lnSpc>
            <a:spcBef>
              <a:spcPct val="0"/>
            </a:spcBef>
            <a:spcAft>
              <a:spcPct val="35000"/>
            </a:spcAft>
          </a:pPr>
          <a:r>
            <a:rPr lang="en-US" sz="2400" kern="1200" dirty="0" smtClean="0"/>
            <a:t>Teach</a:t>
          </a:r>
          <a:endParaRPr lang="en-US" sz="2400" kern="1200" dirty="0"/>
        </a:p>
      </dsp:txBody>
      <dsp:txXfrm>
        <a:off x="3607196" y="258310"/>
        <a:ext cx="1011673" cy="1143495"/>
      </dsp:txXfrm>
    </dsp:sp>
    <dsp:sp modelId="{E25DE660-B5A3-5246-9E4A-5D5CC91EC17D}">
      <dsp:nvSpPr>
        <dsp:cNvPr id="0" name=""/>
        <dsp:cNvSpPr/>
      </dsp:nvSpPr>
      <dsp:spPr>
        <a:xfrm rot="2160000">
          <a:off x="4828490" y="1244377"/>
          <a:ext cx="473068" cy="554684"/>
        </a:xfrm>
        <a:prstGeom prst="rightArrow">
          <a:avLst>
            <a:gd name="adj1" fmla="val 60000"/>
            <a:gd name="adj2" fmla="val 50000"/>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4842042" y="1313605"/>
        <a:ext cx="331148" cy="332810"/>
      </dsp:txXfrm>
    </dsp:sp>
    <dsp:sp modelId="{9A0285CE-8E9A-424C-828C-D14015821EA9}">
      <dsp:nvSpPr>
        <dsp:cNvPr id="0" name=""/>
        <dsp:cNvSpPr/>
      </dsp:nvSpPr>
      <dsp:spPr>
        <a:xfrm>
          <a:off x="5256061" y="1487310"/>
          <a:ext cx="1705518" cy="1585542"/>
        </a:xfrm>
        <a:prstGeom prst="ellipse">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Practice</a:t>
          </a:r>
          <a:endParaRPr lang="en-US" sz="2400" kern="1200" dirty="0"/>
        </a:p>
      </dsp:txBody>
      <dsp:txXfrm>
        <a:off x="5505828" y="1719507"/>
        <a:ext cx="1205984" cy="1121148"/>
      </dsp:txXfrm>
    </dsp:sp>
    <dsp:sp modelId="{7CAC126F-3A43-8848-AF6A-C13DEF3A8EE7}">
      <dsp:nvSpPr>
        <dsp:cNvPr id="0" name=""/>
        <dsp:cNvSpPr/>
      </dsp:nvSpPr>
      <dsp:spPr>
        <a:xfrm rot="6518245">
          <a:off x="5524427" y="3119488"/>
          <a:ext cx="415506" cy="554684"/>
        </a:xfrm>
        <a:prstGeom prst="rightArrow">
          <a:avLst>
            <a:gd name="adj1" fmla="val 60000"/>
            <a:gd name="adj2" fmla="val 50000"/>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5606671" y="3171367"/>
        <a:ext cx="290854" cy="332810"/>
      </dsp:txXfrm>
    </dsp:sp>
    <dsp:sp modelId="{9F4C2827-391E-5841-9B46-1D21AEEF89F5}">
      <dsp:nvSpPr>
        <dsp:cNvPr id="0" name=""/>
        <dsp:cNvSpPr/>
      </dsp:nvSpPr>
      <dsp:spPr>
        <a:xfrm>
          <a:off x="4565948" y="3734600"/>
          <a:ext cx="1561103" cy="1611575"/>
        </a:xfrm>
        <a:prstGeom prst="ellipse">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Prompt</a:t>
          </a:r>
          <a:endParaRPr lang="en-US" sz="2400" kern="1200" dirty="0"/>
        </a:p>
      </dsp:txBody>
      <dsp:txXfrm>
        <a:off x="4794566" y="3970610"/>
        <a:ext cx="1103867" cy="1139555"/>
      </dsp:txXfrm>
    </dsp:sp>
    <dsp:sp modelId="{393E84F8-5BCD-D647-90C3-716C377C5AF2}">
      <dsp:nvSpPr>
        <dsp:cNvPr id="0" name=""/>
        <dsp:cNvSpPr/>
      </dsp:nvSpPr>
      <dsp:spPr>
        <a:xfrm rot="10680368">
          <a:off x="3960515" y="4303841"/>
          <a:ext cx="428320" cy="554684"/>
        </a:xfrm>
        <a:prstGeom prst="rightArrow">
          <a:avLst>
            <a:gd name="adj1" fmla="val 60000"/>
            <a:gd name="adj2" fmla="val 50000"/>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4088972" y="4412543"/>
        <a:ext cx="299824" cy="332810"/>
      </dsp:txXfrm>
    </dsp:sp>
    <dsp:sp modelId="{CBDB09A7-863B-0B4B-873B-7450392926FE}">
      <dsp:nvSpPr>
        <dsp:cNvPr id="0" name=""/>
        <dsp:cNvSpPr/>
      </dsp:nvSpPr>
      <dsp:spPr>
        <a:xfrm>
          <a:off x="1999601" y="3911377"/>
          <a:ext cx="1759935" cy="1429787"/>
        </a:xfrm>
        <a:prstGeom prst="ellipse">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Positively</a:t>
          </a:r>
        </a:p>
        <a:p>
          <a:pPr lvl="0" algn="ctr" defTabSz="1022350">
            <a:lnSpc>
              <a:spcPct val="90000"/>
            </a:lnSpc>
            <a:spcBef>
              <a:spcPct val="0"/>
            </a:spcBef>
            <a:spcAft>
              <a:spcPct val="35000"/>
            </a:spcAft>
          </a:pPr>
          <a:r>
            <a:rPr lang="en-US" sz="2200" kern="1200" dirty="0" smtClean="0"/>
            <a:t>Reinforce</a:t>
          </a:r>
          <a:endParaRPr lang="en-US" sz="2200" kern="1200" dirty="0"/>
        </a:p>
      </dsp:txBody>
      <dsp:txXfrm>
        <a:off x="2257338" y="4120764"/>
        <a:ext cx="1244461" cy="1011013"/>
      </dsp:txXfrm>
    </dsp:sp>
    <dsp:sp modelId="{80F5D6AD-6A8F-664B-B978-EA3CB2329C19}">
      <dsp:nvSpPr>
        <dsp:cNvPr id="0" name=""/>
        <dsp:cNvSpPr/>
      </dsp:nvSpPr>
      <dsp:spPr>
        <a:xfrm rot="15120000">
          <a:off x="2284868" y="3246217"/>
          <a:ext cx="472814" cy="554684"/>
        </a:xfrm>
        <a:prstGeom prst="rightArrow">
          <a:avLst>
            <a:gd name="adj1" fmla="val 60000"/>
            <a:gd name="adj2" fmla="val 50000"/>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2377706" y="3424605"/>
        <a:ext cx="330970" cy="332810"/>
      </dsp:txXfrm>
    </dsp:sp>
    <dsp:sp modelId="{3FFF7212-7D23-CC44-8AD7-503AE7831C38}">
      <dsp:nvSpPr>
        <dsp:cNvPr id="0" name=""/>
        <dsp:cNvSpPr/>
      </dsp:nvSpPr>
      <dsp:spPr>
        <a:xfrm>
          <a:off x="1268020" y="1432171"/>
          <a:ext cx="1698451" cy="1695821"/>
        </a:xfrm>
        <a:prstGeom prst="ellipse">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Progress</a:t>
          </a:r>
        </a:p>
        <a:p>
          <a:pPr lvl="0" algn="ctr" defTabSz="1066800">
            <a:lnSpc>
              <a:spcPct val="90000"/>
            </a:lnSpc>
            <a:spcBef>
              <a:spcPct val="0"/>
            </a:spcBef>
            <a:spcAft>
              <a:spcPct val="35000"/>
            </a:spcAft>
          </a:pPr>
          <a:r>
            <a:rPr lang="en-US" sz="2400" kern="1200" dirty="0" smtClean="0"/>
            <a:t>Monitor</a:t>
          </a:r>
          <a:endParaRPr lang="en-US" sz="2400" kern="1200" dirty="0"/>
        </a:p>
      </dsp:txBody>
      <dsp:txXfrm>
        <a:off x="1516752" y="1680518"/>
        <a:ext cx="1200987" cy="1199127"/>
      </dsp:txXfrm>
    </dsp:sp>
    <dsp:sp modelId="{BAEE9F4D-38C3-AC49-81BA-FB3340F19F51}">
      <dsp:nvSpPr>
        <dsp:cNvPr id="0" name=""/>
        <dsp:cNvSpPr/>
      </dsp:nvSpPr>
      <dsp:spPr>
        <a:xfrm rot="19440000">
          <a:off x="2915282" y="1254593"/>
          <a:ext cx="463397" cy="554684"/>
        </a:xfrm>
        <a:prstGeom prst="rightArrow">
          <a:avLst>
            <a:gd name="adj1" fmla="val 60000"/>
            <a:gd name="adj2" fmla="val 50000"/>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928557" y="1406387"/>
        <a:ext cx="324378" cy="3328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DDBFD726-F41F-E140-8946-14FAD000E3D8}" type="datetimeFigureOut">
              <a:rPr lang="en-US" altLang="en-US"/>
              <a:pPr>
                <a:defRPr/>
              </a:pPr>
              <a:t>10/20/16</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86377DE-C22B-0F48-AEBB-DCF1E1D008E8}" type="slidenum">
              <a:rPr lang="en-US" altLang="en-US"/>
              <a:pPr>
                <a:defRPr/>
              </a:pPr>
              <a:t>‹#›</a:t>
            </a:fld>
            <a:endParaRPr lang="en-US" altLang="en-US"/>
          </a:p>
        </p:txBody>
      </p:sp>
    </p:spTree>
    <p:extLst>
      <p:ext uri="{BB962C8B-B14F-4D97-AF65-F5344CB8AC3E}">
        <p14:creationId xmlns:p14="http://schemas.microsoft.com/office/powerpoint/2010/main" val="1848035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82E5E055-9709-8E42-BB13-BEAEA8FDCF43}" type="datetimeFigureOut">
              <a:rPr lang="en-US" altLang="en-US"/>
              <a:pPr>
                <a:defRPr/>
              </a:pPr>
              <a:t>10/20/16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3CA3BF3-5967-714F-8F4B-DB85DDFC19E1}" type="slidenum">
              <a:rPr lang="en-US" altLang="en-US"/>
              <a:pPr>
                <a:defRPr/>
              </a:pPr>
              <a:t>‹#›</a:t>
            </a:fld>
            <a:endParaRPr lang="en-US" alt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CASSANDRA</a:t>
            </a:r>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1</a:t>
            </a:fld>
            <a:endParaRPr lang="en-US" altLang="en-US"/>
          </a:p>
        </p:txBody>
      </p:sp>
    </p:spTree>
    <p:extLst>
      <p:ext uri="{BB962C8B-B14F-4D97-AF65-F5344CB8AC3E}">
        <p14:creationId xmlns:p14="http://schemas.microsoft.com/office/powerpoint/2010/main" val="298665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AMY</a:t>
            </a:r>
          </a:p>
          <a:p>
            <a:pPr eaLnBrk="1" hangingPunct="1">
              <a:spcBef>
                <a:spcPct val="0"/>
              </a:spcBef>
            </a:pPr>
            <a:r>
              <a:rPr lang="en-US" altLang="en-US" dirty="0" smtClean="0"/>
              <a:t>Continuum </a:t>
            </a:r>
            <a:r>
              <a:rPr lang="en-US" altLang="en-US" dirty="0"/>
              <a:t>of developmental level of students- Using a multi-tired system of support within the classroom for all developmental levels and individual accommodations. This includes having a system for managing individual behavior plans that students might be on</a:t>
            </a:r>
            <a:r>
              <a:rPr lang="en-US" altLang="en-US" dirty="0" smtClean="0"/>
              <a:t>.</a:t>
            </a:r>
            <a:endParaRPr lang="en-US" altLang="en-US" dirty="0"/>
          </a:p>
        </p:txBody>
      </p:sp>
      <p:sp>
        <p:nvSpPr>
          <p:cNvPr id="409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73D521FB-EF81-3843-BD4C-74A9E20F4D69}" type="slidenum">
              <a:rPr lang="en-US" altLang="en-US"/>
              <a:pPr/>
              <a:t>10</a:t>
            </a:fld>
            <a:endParaRPr lang="en-US" altLang="en-US"/>
          </a:p>
        </p:txBody>
      </p:sp>
    </p:spTree>
    <p:extLst>
      <p:ext uri="{BB962C8B-B14F-4D97-AF65-F5344CB8AC3E}">
        <p14:creationId xmlns:p14="http://schemas.microsoft.com/office/powerpoint/2010/main" val="1025202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CASSANDRA</a:t>
            </a:r>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11</a:t>
            </a:fld>
            <a:endParaRPr lang="en-US" altLang="en-US"/>
          </a:p>
        </p:txBody>
      </p:sp>
    </p:spTree>
    <p:extLst>
      <p:ext uri="{BB962C8B-B14F-4D97-AF65-F5344CB8AC3E}">
        <p14:creationId xmlns:p14="http://schemas.microsoft.com/office/powerpoint/2010/main" val="1535729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CASSANDRA</a:t>
            </a:r>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12</a:t>
            </a:fld>
            <a:endParaRPr lang="en-US" altLang="en-US"/>
          </a:p>
        </p:txBody>
      </p:sp>
    </p:spTree>
    <p:extLst>
      <p:ext uri="{BB962C8B-B14F-4D97-AF65-F5344CB8AC3E}">
        <p14:creationId xmlns:p14="http://schemas.microsoft.com/office/powerpoint/2010/main" val="663319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50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CASSANDRA</a:t>
            </a:r>
          </a:p>
          <a:p>
            <a:pPr eaLnBrk="1" hangingPunct="1">
              <a:spcBef>
                <a:spcPct val="0"/>
              </a:spcBef>
            </a:pPr>
            <a:r>
              <a:rPr lang="en-US" altLang="en-US" dirty="0" smtClean="0"/>
              <a:t>Think </a:t>
            </a:r>
            <a:r>
              <a:rPr lang="en-US" altLang="en-US" dirty="0"/>
              <a:t>about the layout of the classroom and the nonverbal messages that are communicated as soon as the student enters the classroom door. Is the classroom set up in a way that is welcoming, that feels safe and is predictable? If our classroom expectations include being safe and respectful then we need to ensure that the classroom environment is demonstrating this same message. </a:t>
            </a:r>
          </a:p>
        </p:txBody>
      </p:sp>
      <p:sp>
        <p:nvSpPr>
          <p:cNvPr id="450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66DCF33F-29F5-9648-BCAA-8D458F4A036B}" type="slidenum">
              <a:rPr lang="en-US" altLang="en-US"/>
              <a:pPr/>
              <a:t>13</a:t>
            </a:fld>
            <a:endParaRPr lang="en-US" altLang="en-US"/>
          </a:p>
        </p:txBody>
      </p:sp>
    </p:spTree>
    <p:extLst>
      <p:ext uri="{BB962C8B-B14F-4D97-AF65-F5344CB8AC3E}">
        <p14:creationId xmlns:p14="http://schemas.microsoft.com/office/powerpoint/2010/main" val="1350490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CASSANDRA</a:t>
            </a:r>
          </a:p>
          <a:p>
            <a:pPr eaLnBrk="1" hangingPunct="1">
              <a:spcBef>
                <a:spcPct val="0"/>
              </a:spcBef>
            </a:pPr>
            <a:r>
              <a:rPr lang="en-US" altLang="en-US" dirty="0" smtClean="0"/>
              <a:t>Ensure </a:t>
            </a:r>
            <a:r>
              <a:rPr lang="en-US" altLang="en-US" dirty="0"/>
              <a:t>that the environment is safe, physically and emotionally. Do the environmental structures allow the students to practice the classroom expectations or is the classroom environment set up in a way that conflicts with the classroom expectations</a:t>
            </a:r>
            <a:r>
              <a:rPr lang="en-US" altLang="en-US" dirty="0" smtClean="0"/>
              <a:t>? Have you considered ways to incorporate sensory integration for students who might need that level of support? Sensory tools, sensory corner</a:t>
            </a:r>
          </a:p>
          <a:p>
            <a:pPr eaLnBrk="1" hangingPunct="1">
              <a:spcBef>
                <a:spcPct val="0"/>
              </a:spcBef>
            </a:pPr>
            <a:r>
              <a:rPr lang="en-US" altLang="en-US" dirty="0" smtClean="0"/>
              <a:t>Have you considered trauma sensitive accommodations? </a:t>
            </a:r>
            <a:endParaRPr lang="en-US" altLang="en-US" dirty="0"/>
          </a:p>
          <a:p>
            <a:pPr eaLnBrk="1" hangingPunct="1">
              <a:spcBef>
                <a:spcPct val="0"/>
              </a:spcBef>
            </a:pPr>
            <a:r>
              <a:rPr lang="en-US" altLang="en-US" dirty="0"/>
              <a:t>Can you assign students jobs to allow the teacher to have more available time for students (attendance, lunch, homework, notes to office, </a:t>
            </a:r>
            <a:r>
              <a:rPr lang="en-US" altLang="en-US" dirty="0" smtClean="0"/>
              <a:t>etc.)</a:t>
            </a:r>
            <a:endParaRPr lang="en-US" altLang="en-US" dirty="0"/>
          </a:p>
        </p:txBody>
      </p:sp>
      <p:sp>
        <p:nvSpPr>
          <p:cNvPr id="471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062F86DB-789C-9646-9A1A-500C3276BD31}" type="slidenum">
              <a:rPr lang="en-US" altLang="en-US"/>
              <a:pPr/>
              <a:t>14</a:t>
            </a:fld>
            <a:endParaRPr lang="en-US" altLang="en-US"/>
          </a:p>
        </p:txBody>
      </p:sp>
    </p:spTree>
    <p:extLst>
      <p:ext uri="{BB962C8B-B14F-4D97-AF65-F5344CB8AC3E}">
        <p14:creationId xmlns:p14="http://schemas.microsoft.com/office/powerpoint/2010/main" val="783368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p>
          <a:p>
            <a:r>
              <a:rPr lang="en-US" dirty="0" smtClean="0"/>
              <a:t>What one word would you like your students to use when describing your classroom?</a:t>
            </a:r>
          </a:p>
          <a:p>
            <a:r>
              <a:rPr lang="en-US" dirty="0" smtClean="0"/>
              <a:t>https://</a:t>
            </a:r>
            <a:r>
              <a:rPr lang="en-US" dirty="0" err="1" smtClean="0"/>
              <a:t>www.polleverywhere.com</a:t>
            </a:r>
            <a:r>
              <a:rPr lang="en-US" dirty="0" smtClean="0"/>
              <a:t>/</a:t>
            </a:r>
            <a:r>
              <a:rPr lang="en-US" dirty="0" err="1" smtClean="0"/>
              <a:t>free_text_polls</a:t>
            </a:r>
            <a:r>
              <a:rPr lang="en-US" dirty="0" smtClean="0"/>
              <a:t>/iF3NkbIydkSM6N5</a:t>
            </a:r>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15</a:t>
            </a:fld>
            <a:endParaRPr lang="en-US" altLang="en-US"/>
          </a:p>
        </p:txBody>
      </p:sp>
    </p:spTree>
    <p:extLst>
      <p:ext uri="{BB962C8B-B14F-4D97-AF65-F5344CB8AC3E}">
        <p14:creationId xmlns:p14="http://schemas.microsoft.com/office/powerpoint/2010/main" val="2146332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AMY</a:t>
            </a:r>
          </a:p>
          <a:p>
            <a:pPr eaLnBrk="1" hangingPunct="1">
              <a:spcBef>
                <a:spcPct val="0"/>
              </a:spcBef>
            </a:pPr>
            <a:r>
              <a:rPr lang="en-US" altLang="en-US" dirty="0" smtClean="0"/>
              <a:t>Are </a:t>
            </a:r>
            <a:r>
              <a:rPr lang="en-US" altLang="en-US" dirty="0"/>
              <a:t>the routines structured, predictable, </a:t>
            </a:r>
            <a:r>
              <a:rPr lang="en-US" altLang="en-US" dirty="0" smtClean="0"/>
              <a:t>transparent?  </a:t>
            </a:r>
            <a:r>
              <a:rPr lang="en-US" altLang="en-US" dirty="0"/>
              <a:t>(Routines become habits)</a:t>
            </a:r>
          </a:p>
          <a:p>
            <a:pPr eaLnBrk="1" hangingPunct="1">
              <a:spcBef>
                <a:spcPct val="0"/>
              </a:spcBef>
            </a:pPr>
            <a:r>
              <a:rPr lang="en-US" altLang="en-US" dirty="0" smtClean="0"/>
              <a:t>Every </a:t>
            </a:r>
            <a:r>
              <a:rPr lang="en-US" altLang="en-US" dirty="0"/>
              <a:t>routine requires explicit teaching/guided discovery</a:t>
            </a:r>
          </a:p>
        </p:txBody>
      </p:sp>
      <p:sp>
        <p:nvSpPr>
          <p:cNvPr id="491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1759481F-0D8A-3645-945F-1DA57AA0978F}" type="slidenum">
              <a:rPr lang="en-US" altLang="en-US"/>
              <a:pPr/>
              <a:t>16</a:t>
            </a:fld>
            <a:endParaRPr lang="en-US" altLang="en-US"/>
          </a:p>
        </p:txBody>
      </p:sp>
    </p:spTree>
    <p:extLst>
      <p:ext uri="{BB962C8B-B14F-4D97-AF65-F5344CB8AC3E}">
        <p14:creationId xmlns:p14="http://schemas.microsoft.com/office/powerpoint/2010/main" val="1102520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17</a:t>
            </a:fld>
            <a:endParaRPr lang="en-US" altLang="en-US"/>
          </a:p>
        </p:txBody>
      </p:sp>
    </p:spTree>
    <p:extLst>
      <p:ext uri="{BB962C8B-B14F-4D97-AF65-F5344CB8AC3E}">
        <p14:creationId xmlns:p14="http://schemas.microsoft.com/office/powerpoint/2010/main" val="361603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AMY</a:t>
            </a:r>
          </a:p>
          <a:p>
            <a:pPr eaLnBrk="1" hangingPunct="1">
              <a:spcBef>
                <a:spcPct val="0"/>
              </a:spcBef>
            </a:pPr>
            <a:r>
              <a:rPr lang="en-US" altLang="en-US" dirty="0" smtClean="0"/>
              <a:t>The </a:t>
            </a:r>
            <a:r>
              <a:rPr lang="en-US" altLang="en-US" dirty="0"/>
              <a:t>best learning occurs when we have opportunities to problem solve with colleagues. After today’s session get together with a colleague or colleagues, (perhaps team or grade level meeting) and discuss the routines that currently exist in your classroom(s). What needs to be </a:t>
            </a:r>
            <a:r>
              <a:rPr lang="en-US" altLang="en-US" dirty="0" smtClean="0"/>
              <a:t>added?</a:t>
            </a:r>
            <a:endParaRPr lang="en-US" altLang="en-US" dirty="0"/>
          </a:p>
        </p:txBody>
      </p:sp>
      <p:sp>
        <p:nvSpPr>
          <p:cNvPr id="532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02140844-F1AF-2143-9234-E5545142C352}" type="slidenum">
              <a:rPr lang="en-US" altLang="en-US"/>
              <a:pPr/>
              <a:t>18</a:t>
            </a:fld>
            <a:endParaRPr lang="en-US" altLang="en-US"/>
          </a:p>
        </p:txBody>
      </p:sp>
    </p:spTree>
    <p:extLst>
      <p:ext uri="{BB962C8B-B14F-4D97-AF65-F5344CB8AC3E}">
        <p14:creationId xmlns:p14="http://schemas.microsoft.com/office/powerpoint/2010/main" val="1540383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CASSANDRA</a:t>
            </a:r>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19</a:t>
            </a:fld>
            <a:endParaRPr lang="en-US" altLang="en-US"/>
          </a:p>
        </p:txBody>
      </p:sp>
    </p:spTree>
    <p:extLst>
      <p:ext uri="{BB962C8B-B14F-4D97-AF65-F5344CB8AC3E}">
        <p14:creationId xmlns:p14="http://schemas.microsoft.com/office/powerpoint/2010/main" val="50342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CASSANDRA</a:t>
            </a:r>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2</a:t>
            </a:fld>
            <a:endParaRPr lang="en-US" altLang="en-US"/>
          </a:p>
        </p:txBody>
      </p:sp>
    </p:spTree>
    <p:extLst>
      <p:ext uri="{BB962C8B-B14F-4D97-AF65-F5344CB8AC3E}">
        <p14:creationId xmlns:p14="http://schemas.microsoft.com/office/powerpoint/2010/main" val="998594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CASSANDRA</a:t>
            </a:r>
          </a:p>
          <a:p>
            <a:pPr eaLnBrk="1" hangingPunct="1">
              <a:spcBef>
                <a:spcPct val="0"/>
              </a:spcBef>
            </a:pPr>
            <a:r>
              <a:rPr lang="en-US" altLang="en-US" dirty="0" smtClean="0"/>
              <a:t>Pre-Teach</a:t>
            </a:r>
            <a:r>
              <a:rPr lang="en-US" altLang="en-US" dirty="0"/>
              <a:t>: Establish Expectations, Teach with Matrix-lesson plans, Model, Assess current student level of understanding</a:t>
            </a:r>
          </a:p>
          <a:p>
            <a:pPr eaLnBrk="1" hangingPunct="1">
              <a:spcBef>
                <a:spcPct val="0"/>
              </a:spcBef>
            </a:pPr>
            <a:r>
              <a:rPr lang="en-US" altLang="en-US" dirty="0"/>
              <a:t>Practice: Daily, In Natural Setting</a:t>
            </a:r>
          </a:p>
          <a:p>
            <a:pPr eaLnBrk="1" hangingPunct="1">
              <a:spcBef>
                <a:spcPct val="0"/>
              </a:spcBef>
            </a:pPr>
            <a:r>
              <a:rPr lang="en-US" altLang="en-US" dirty="0"/>
              <a:t>Prompt: Have visuals and reminders, Use Oral Scripts, System to communicate to student when needing to be redirected or reminded, Setting the stage</a:t>
            </a:r>
          </a:p>
          <a:p>
            <a:pPr eaLnBrk="1" hangingPunct="1">
              <a:spcBef>
                <a:spcPct val="0"/>
              </a:spcBef>
            </a:pPr>
            <a:r>
              <a:rPr lang="en-US" altLang="en-US" dirty="0"/>
              <a:t>Positively Reinforce: Frequent acknowledgement and recognition from adults and peers</a:t>
            </a:r>
          </a:p>
          <a:p>
            <a:pPr eaLnBrk="1" hangingPunct="1">
              <a:spcBef>
                <a:spcPct val="0"/>
              </a:spcBef>
            </a:pPr>
            <a:r>
              <a:rPr lang="en-US" altLang="en-US" dirty="0"/>
              <a:t>Progress Monitor: Through acknowledgement system, points system, </a:t>
            </a:r>
            <a:r>
              <a:rPr lang="en-US" altLang="en-US" dirty="0" err="1"/>
              <a:t>etc</a:t>
            </a:r>
            <a:r>
              <a:rPr lang="en-US" altLang="en-US" dirty="0"/>
              <a:t>, monitoring of grades, ODRs, student self assessment, etc. (Reinforcement is a form of feedback. Feedback can come from peers, teacher and student, either verbally or through written reflection)</a:t>
            </a: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2FF2D139-FD0F-374C-AFC8-223C2D31B1CE}" type="slidenum">
              <a:rPr lang="en-US" altLang="en-US"/>
              <a:pPr/>
              <a:t>20</a:t>
            </a:fld>
            <a:endParaRPr lang="en-US" altLang="en-US"/>
          </a:p>
        </p:txBody>
      </p:sp>
    </p:spTree>
    <p:extLst>
      <p:ext uri="{BB962C8B-B14F-4D97-AF65-F5344CB8AC3E}">
        <p14:creationId xmlns:p14="http://schemas.microsoft.com/office/powerpoint/2010/main" val="304089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CASSANDRA</a:t>
            </a:r>
          </a:p>
          <a:p>
            <a:pPr eaLnBrk="1" hangingPunct="1">
              <a:spcBef>
                <a:spcPct val="0"/>
              </a:spcBef>
            </a:pPr>
            <a:r>
              <a:rPr lang="en-US" altLang="en-US" dirty="0" smtClean="0"/>
              <a:t>Visible- </a:t>
            </a:r>
            <a:r>
              <a:rPr lang="en-US" altLang="en-US" dirty="0"/>
              <a:t>think about age group </a:t>
            </a:r>
            <a:endParaRPr lang="en-US" altLang="en-US" dirty="0" smtClean="0"/>
          </a:p>
          <a:p>
            <a:pPr eaLnBrk="1" hangingPunct="1">
              <a:spcBef>
                <a:spcPct val="0"/>
              </a:spcBef>
            </a:pPr>
            <a:r>
              <a:rPr lang="en-US" altLang="en-US" dirty="0" smtClean="0"/>
              <a:t>Teach- </a:t>
            </a:r>
            <a:r>
              <a:rPr lang="en-US" altLang="en-US" dirty="0"/>
              <a:t>Who will teach, When, Where, How</a:t>
            </a:r>
          </a:p>
        </p:txBody>
      </p:sp>
      <p:sp>
        <p:nvSpPr>
          <p:cNvPr id="583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9AE49F7A-C5B3-A74E-84BD-D6DD505E8F14}" type="slidenum">
              <a:rPr lang="en-US" altLang="en-US"/>
              <a:pPr/>
              <a:t>21</a:t>
            </a:fld>
            <a:endParaRPr lang="en-US" altLang="en-US"/>
          </a:p>
        </p:txBody>
      </p:sp>
    </p:spTree>
    <p:extLst>
      <p:ext uri="{BB962C8B-B14F-4D97-AF65-F5344CB8AC3E}">
        <p14:creationId xmlns:p14="http://schemas.microsoft.com/office/powerpoint/2010/main" val="521595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CASSANDRA</a:t>
            </a:r>
          </a:p>
          <a:p>
            <a:pPr eaLnBrk="1" hangingPunct="1">
              <a:spcBef>
                <a:spcPct val="0"/>
              </a:spcBef>
            </a:pPr>
            <a:r>
              <a:rPr lang="en-US" altLang="en-US" dirty="0" smtClean="0"/>
              <a:t>Pre-teach </a:t>
            </a:r>
            <a:r>
              <a:rPr lang="en-US" altLang="en-US" dirty="0"/>
              <a:t>expectations for transitions and other settings prior to leaving the classroom. Think about adding visual images for students  </a:t>
            </a:r>
          </a:p>
        </p:txBody>
      </p:sp>
      <p:sp>
        <p:nvSpPr>
          <p:cNvPr id="604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6E7B215D-5DD1-4C46-9A75-3BDC992D320F}" type="slidenum">
              <a:rPr lang="en-US" altLang="en-US"/>
              <a:pPr/>
              <a:t>22</a:t>
            </a:fld>
            <a:endParaRPr lang="en-US" altLang="en-US"/>
          </a:p>
        </p:txBody>
      </p:sp>
    </p:spTree>
    <p:extLst>
      <p:ext uri="{BB962C8B-B14F-4D97-AF65-F5344CB8AC3E}">
        <p14:creationId xmlns:p14="http://schemas.microsoft.com/office/powerpoint/2010/main" val="294702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7981A386-BBEB-1F41-BF78-30225023749E}" type="slidenum">
              <a:rPr lang="en-US" altLang="en-US">
                <a:solidFill>
                  <a:srgbClr val="000000"/>
                </a:solidFill>
                <a:latin typeface="Times New Roman" charset="0"/>
              </a:rPr>
              <a:pPr/>
              <a:t>23</a:t>
            </a:fld>
            <a:endParaRPr lang="en-US" altLang="en-US">
              <a:solidFill>
                <a:srgbClr val="000000"/>
              </a:solidFill>
              <a:latin typeface="Times New Roman" charset="0"/>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altLang="en-US" dirty="0" smtClean="0">
                <a:latin typeface="Times New Roman" charset="0"/>
              </a:rPr>
              <a:t>CASSANDRA</a:t>
            </a:r>
          </a:p>
          <a:p>
            <a:pPr marL="0" lvl="1" eaLnBrk="1" hangingPunct="1">
              <a:spcBef>
                <a:spcPct val="0"/>
              </a:spcBef>
            </a:pPr>
            <a:r>
              <a:rPr lang="en-US" altLang="en-US" dirty="0" smtClean="0">
                <a:latin typeface="Times New Roman" charset="0"/>
              </a:rPr>
              <a:t>Examples </a:t>
            </a:r>
            <a:r>
              <a:rPr lang="en-US" altLang="en-US" dirty="0">
                <a:latin typeface="Times New Roman" charset="0"/>
              </a:rPr>
              <a:t>are positively stated!  All your school rules in your handbook can be reframed to fit within this matrix. </a:t>
            </a:r>
            <a:endParaRPr lang="en-US" altLang="en-US" sz="2000" dirty="0"/>
          </a:p>
          <a:p>
            <a:pPr marL="0" lvl="1" eaLnBrk="1" hangingPunct="1">
              <a:spcBef>
                <a:spcPct val="0"/>
              </a:spcBef>
            </a:pPr>
            <a:r>
              <a:rPr lang="en-US" altLang="en-US" sz="2000" dirty="0"/>
              <a:t>Identifying the most common behavioral error in that location, and identify the positive alternative.</a:t>
            </a:r>
          </a:p>
          <a:p>
            <a:pPr eaLnBrk="1" hangingPunct="1">
              <a:spcBef>
                <a:spcPct val="0"/>
              </a:spcBef>
            </a:pPr>
            <a:endParaRPr lang="en-US" altLang="en-US" dirty="0">
              <a:latin typeface="Times New Roman" charset="0"/>
            </a:endParaRPr>
          </a:p>
        </p:txBody>
      </p:sp>
    </p:spTree>
    <p:extLst>
      <p:ext uri="{BB962C8B-B14F-4D97-AF65-F5344CB8AC3E}">
        <p14:creationId xmlns:p14="http://schemas.microsoft.com/office/powerpoint/2010/main" val="1726956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latin typeface="Times New Roman" charset="0"/>
              </a:rPr>
              <a:t>CASSANDRA</a:t>
            </a:r>
          </a:p>
          <a:p>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24</a:t>
            </a:fld>
            <a:endParaRPr lang="en-US" altLang="en-US"/>
          </a:p>
        </p:txBody>
      </p:sp>
    </p:spTree>
    <p:extLst>
      <p:ext uri="{BB962C8B-B14F-4D97-AF65-F5344CB8AC3E}">
        <p14:creationId xmlns:p14="http://schemas.microsoft.com/office/powerpoint/2010/main" val="606566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457200" rtl="0" eaLnBrk="1" fontAlgn="base" latinLnBrk="0" hangingPunct="1">
              <a:lnSpc>
                <a:spcPct val="100000"/>
              </a:lnSpc>
              <a:spcBef>
                <a:spcPct val="0"/>
              </a:spcBef>
              <a:spcAft>
                <a:spcPct val="0"/>
              </a:spcAft>
              <a:buClrTx/>
              <a:buSzTx/>
              <a:buFontTx/>
              <a:buNone/>
              <a:tabLst/>
              <a:defRPr/>
            </a:pPr>
            <a:r>
              <a:rPr lang="en-US" altLang="en-US" dirty="0" smtClean="0">
                <a:latin typeface="Times New Roman" charset="0"/>
              </a:rPr>
              <a:t>CASSANDRA</a:t>
            </a:r>
            <a:endParaRPr lang="en-US" altLang="en-US" dirty="0"/>
          </a:p>
        </p:txBody>
      </p:sp>
      <p:sp>
        <p:nvSpPr>
          <p:cNvPr id="655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018BB9AD-B721-044E-963C-A62746CEBB4E}" type="slidenum">
              <a:rPr lang="en-US" altLang="en-US"/>
              <a:pPr/>
              <a:t>25</a:t>
            </a:fld>
            <a:endParaRPr lang="en-US" altLang="en-US"/>
          </a:p>
        </p:txBody>
      </p:sp>
    </p:spTree>
    <p:extLst>
      <p:ext uri="{BB962C8B-B14F-4D97-AF65-F5344CB8AC3E}">
        <p14:creationId xmlns:p14="http://schemas.microsoft.com/office/powerpoint/2010/main" val="278722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457200" rtl="0" eaLnBrk="1" fontAlgn="base" latinLnBrk="0" hangingPunct="1">
              <a:lnSpc>
                <a:spcPct val="100000"/>
              </a:lnSpc>
              <a:spcBef>
                <a:spcPct val="0"/>
              </a:spcBef>
              <a:spcAft>
                <a:spcPct val="0"/>
              </a:spcAft>
              <a:buClrTx/>
              <a:buSzTx/>
              <a:buFontTx/>
              <a:buNone/>
              <a:tabLst/>
              <a:defRPr/>
            </a:pPr>
            <a:r>
              <a:rPr lang="en-US" altLang="en-US" dirty="0" smtClean="0">
                <a:latin typeface="Times New Roman" charset="0"/>
              </a:rPr>
              <a:t>CASSANDRA</a:t>
            </a:r>
          </a:p>
          <a:p>
            <a:pPr eaLnBrk="1" hangingPunct="1">
              <a:spcBef>
                <a:spcPct val="0"/>
              </a:spcBef>
            </a:pPr>
            <a:endParaRPr lang="en-US" altLang="en-US" dirty="0"/>
          </a:p>
        </p:txBody>
      </p:sp>
      <p:sp>
        <p:nvSpPr>
          <p:cNvPr id="696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A7E65BA4-D786-4241-A240-7E48BB39B220}" type="slidenum">
              <a:rPr lang="en-US" altLang="en-US"/>
              <a:pPr/>
              <a:t>26</a:t>
            </a:fld>
            <a:endParaRPr lang="en-US" altLang="en-US"/>
          </a:p>
        </p:txBody>
      </p:sp>
    </p:spTree>
    <p:extLst>
      <p:ext uri="{BB962C8B-B14F-4D97-AF65-F5344CB8AC3E}">
        <p14:creationId xmlns:p14="http://schemas.microsoft.com/office/powerpoint/2010/main" val="233665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CASSANDRA</a:t>
            </a:r>
            <a:endParaRPr lang="en-US" altLang="en-US" dirty="0"/>
          </a:p>
        </p:txBody>
      </p:sp>
      <p:sp>
        <p:nvSpPr>
          <p:cNvPr id="737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616EACCE-41E0-7B4B-BC4D-124A2D1A920D}" type="slidenum">
              <a:rPr lang="en-US" altLang="en-US"/>
              <a:pPr/>
              <a:t>27</a:t>
            </a:fld>
            <a:endParaRPr lang="en-US" altLang="en-US"/>
          </a:p>
        </p:txBody>
      </p:sp>
    </p:spTree>
    <p:extLst>
      <p:ext uri="{BB962C8B-B14F-4D97-AF65-F5344CB8AC3E}">
        <p14:creationId xmlns:p14="http://schemas.microsoft.com/office/powerpoint/2010/main" val="2145174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t>CASSANDRA</a:t>
            </a:r>
          </a:p>
          <a:p>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28</a:t>
            </a:fld>
            <a:endParaRPr lang="en-US" altLang="en-US"/>
          </a:p>
        </p:txBody>
      </p:sp>
    </p:spTree>
    <p:extLst>
      <p:ext uri="{BB962C8B-B14F-4D97-AF65-F5344CB8AC3E}">
        <p14:creationId xmlns:p14="http://schemas.microsoft.com/office/powerpoint/2010/main" val="2110607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altLang="en-US" dirty="0" smtClean="0"/>
              <a:t>CASSANDRA</a:t>
            </a:r>
          </a:p>
          <a:p>
            <a:pPr eaLnBrk="1" hangingPunct="1">
              <a:spcBef>
                <a:spcPct val="0"/>
              </a:spcBef>
            </a:pPr>
            <a:endParaRPr lang="en-US" altLang="en-US" dirty="0" smtClean="0"/>
          </a:p>
          <a:p>
            <a:pPr eaLnBrk="1" hangingPunct="1">
              <a:spcBef>
                <a:spcPct val="0"/>
              </a:spcBef>
            </a:pPr>
            <a:r>
              <a:rPr lang="en-US" altLang="en-US" dirty="0" smtClean="0"/>
              <a:t>“</a:t>
            </a:r>
            <a:r>
              <a:rPr lang="en-US" altLang="en-US" dirty="0"/>
              <a:t>Hi Billy. I’m glad to see you made it to class on time today. Go ahead and turn your math book to page 110.”</a:t>
            </a:r>
          </a:p>
        </p:txBody>
      </p:sp>
      <p:sp>
        <p:nvSpPr>
          <p:cNvPr id="768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EF6BF958-F2A6-1A47-A744-CA8DD6C03902}" type="slidenum">
              <a:rPr lang="en-US" altLang="en-US"/>
              <a:pPr/>
              <a:t>29</a:t>
            </a:fld>
            <a:endParaRPr lang="en-US" altLang="en-US"/>
          </a:p>
        </p:txBody>
      </p:sp>
    </p:spTree>
    <p:extLst>
      <p:ext uri="{BB962C8B-B14F-4D97-AF65-F5344CB8AC3E}">
        <p14:creationId xmlns:p14="http://schemas.microsoft.com/office/powerpoint/2010/main" val="468703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p>
          <a:p>
            <a:r>
              <a:rPr lang="en-US" dirty="0" smtClean="0"/>
              <a:t>Collectively you all have approximately 134 years of experience!</a:t>
            </a:r>
          </a:p>
          <a:p>
            <a:r>
              <a:rPr lang="en-US" dirty="0" smtClean="0"/>
              <a:t>This slide</a:t>
            </a:r>
            <a:r>
              <a:rPr lang="en-US" baseline="0" dirty="0" smtClean="0"/>
              <a:t> shows a compilation of what you are saying is effective and challenging.</a:t>
            </a:r>
          </a:p>
          <a:p>
            <a:r>
              <a:rPr lang="en-US" baseline="0" dirty="0" smtClean="0"/>
              <a:t>You all have at least a basic understanding of function of behavior.  A few experts.</a:t>
            </a:r>
          </a:p>
          <a:p>
            <a:r>
              <a:rPr lang="en-US" baseline="0" dirty="0" smtClean="0"/>
              <a:t>Your hopes include:  More tricks in your bag, positive classroom </a:t>
            </a:r>
            <a:r>
              <a:rPr lang="en-US" baseline="0" dirty="0" err="1" smtClean="0"/>
              <a:t>mgt</a:t>
            </a:r>
            <a:r>
              <a:rPr lang="en-US" baseline="0" dirty="0" smtClean="0"/>
              <a:t> practices, support around problem behaviors.</a:t>
            </a:r>
          </a:p>
          <a:p>
            <a:r>
              <a:rPr lang="en-US" baseline="0" dirty="0" smtClean="0"/>
              <a:t>This is going to be a workshop model, where we will be presenting information, but you should also feel welcome to share any examples, tips, or strategies as we go along.</a:t>
            </a:r>
          </a:p>
          <a:p>
            <a:r>
              <a:rPr lang="en-US" baseline="0" dirty="0" smtClean="0"/>
              <a:t>We are going to be focusing on things that you can do at the classroom level. Some of you are looking for tools and tips you can use for your kids who are needing Tier 2 and Tier 3 interventions. Our hope is that by solidifying your Tier 1 systems, data, and practices, you will see fewer students needing Tier 2 and 3 supports. Some still will, but we aren’t able to cover Tier 2 and 3 interventions in this half day training. We do have an upcoming FBA/BSP training. </a:t>
            </a:r>
          </a:p>
          <a:p>
            <a:r>
              <a:rPr lang="en-US" baseline="0" dirty="0" smtClean="0"/>
              <a:t>Also, this training is geared mainly to classroom teachers, but all of this can be applied to special educators, integrated arts teachers, counselors, etc. If you need help seeing how a certain practice would apply in your specific situation, please speak up.</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FB3705C-7E52-C545-B685-9051BF4EF467}" type="slidenum">
              <a:rPr lang="en-US" smtClean="0"/>
              <a:t>3</a:t>
            </a:fld>
            <a:endParaRPr lang="en-US"/>
          </a:p>
        </p:txBody>
      </p:sp>
    </p:spTree>
    <p:extLst>
      <p:ext uri="{BB962C8B-B14F-4D97-AF65-F5344CB8AC3E}">
        <p14:creationId xmlns:p14="http://schemas.microsoft.com/office/powerpoint/2010/main" val="1084968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457200" rtl="0" eaLnBrk="1" fontAlgn="base" latinLnBrk="0" hangingPunct="1">
              <a:lnSpc>
                <a:spcPct val="100000"/>
              </a:lnSpc>
              <a:spcBef>
                <a:spcPct val="0"/>
              </a:spcBef>
              <a:spcAft>
                <a:spcPct val="0"/>
              </a:spcAft>
              <a:buClrTx/>
              <a:buSzTx/>
              <a:buFontTx/>
              <a:buNone/>
              <a:tabLst/>
              <a:defRPr/>
            </a:pPr>
            <a:r>
              <a:rPr lang="en-US" altLang="en-US" dirty="0" smtClean="0">
                <a:latin typeface="Times New Roman" charset="0"/>
              </a:rPr>
              <a:t>CASSANDRA</a:t>
            </a:r>
          </a:p>
          <a:p>
            <a:pPr eaLnBrk="1" hangingPunct="1">
              <a:spcBef>
                <a:spcPct val="0"/>
              </a:spcBef>
            </a:pPr>
            <a:endParaRPr lang="en-US" altLang="en-US" dirty="0"/>
          </a:p>
        </p:txBody>
      </p:sp>
      <p:sp>
        <p:nvSpPr>
          <p:cNvPr id="788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71355D6D-1015-9341-8A07-CB942C01CEEF}" type="slidenum">
              <a:rPr lang="en-US" altLang="en-US"/>
              <a:pPr/>
              <a:t>30</a:t>
            </a:fld>
            <a:endParaRPr lang="en-US" altLang="en-US"/>
          </a:p>
        </p:txBody>
      </p:sp>
    </p:spTree>
    <p:extLst>
      <p:ext uri="{BB962C8B-B14F-4D97-AF65-F5344CB8AC3E}">
        <p14:creationId xmlns:p14="http://schemas.microsoft.com/office/powerpoint/2010/main" val="1101513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31</a:t>
            </a:fld>
            <a:endParaRPr lang="en-US" altLang="en-US"/>
          </a:p>
        </p:txBody>
      </p:sp>
    </p:spTree>
    <p:extLst>
      <p:ext uri="{BB962C8B-B14F-4D97-AF65-F5344CB8AC3E}">
        <p14:creationId xmlns:p14="http://schemas.microsoft.com/office/powerpoint/2010/main" val="528882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32</a:t>
            </a:fld>
            <a:endParaRPr lang="en-US" altLang="en-US"/>
          </a:p>
        </p:txBody>
      </p:sp>
    </p:spTree>
    <p:extLst>
      <p:ext uri="{BB962C8B-B14F-4D97-AF65-F5344CB8AC3E}">
        <p14:creationId xmlns:p14="http://schemas.microsoft.com/office/powerpoint/2010/main" val="489312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AMY</a:t>
            </a:r>
          </a:p>
          <a:p>
            <a:pPr eaLnBrk="1" hangingPunct="1">
              <a:spcBef>
                <a:spcPct val="0"/>
              </a:spcBef>
            </a:pPr>
            <a:r>
              <a:rPr lang="en-US" altLang="en-US" dirty="0" smtClean="0"/>
              <a:t>Regular </a:t>
            </a:r>
            <a:r>
              <a:rPr lang="en-US" altLang="en-US" dirty="0"/>
              <a:t>Feedback through response cards, note cards, on-going progress monitoring, reinforcement system</a:t>
            </a:r>
          </a:p>
        </p:txBody>
      </p:sp>
      <p:sp>
        <p:nvSpPr>
          <p:cNvPr id="8499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A64C3849-6965-8248-ACB9-06C6877E915B}" type="slidenum">
              <a:rPr lang="en-US" altLang="en-US"/>
              <a:pPr/>
              <a:t>33</a:t>
            </a:fld>
            <a:endParaRPr lang="en-US" altLang="en-US"/>
          </a:p>
        </p:txBody>
      </p:sp>
    </p:spTree>
    <p:extLst>
      <p:ext uri="{BB962C8B-B14F-4D97-AF65-F5344CB8AC3E}">
        <p14:creationId xmlns:p14="http://schemas.microsoft.com/office/powerpoint/2010/main" val="6357230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80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AMY</a:t>
            </a:r>
          </a:p>
          <a:p>
            <a:pPr eaLnBrk="1" hangingPunct="1">
              <a:spcBef>
                <a:spcPct val="0"/>
              </a:spcBef>
            </a:pPr>
            <a:r>
              <a:rPr lang="en-US" altLang="en-US" dirty="0" smtClean="0"/>
              <a:t>5 </a:t>
            </a:r>
            <a:r>
              <a:rPr lang="en-US" altLang="en-US" dirty="0"/>
              <a:t>minutes discussion; 2-3 minutes of sharing by volunteers.</a:t>
            </a:r>
          </a:p>
        </p:txBody>
      </p:sp>
      <p:sp>
        <p:nvSpPr>
          <p:cNvPr id="880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8C9E6470-2BC8-894D-9251-26D4833EBA5E}" type="slidenum">
              <a:rPr lang="en-US" altLang="en-US"/>
              <a:pPr/>
              <a:t>34</a:t>
            </a:fld>
            <a:endParaRPr lang="en-US" altLang="en-US"/>
          </a:p>
        </p:txBody>
      </p:sp>
    </p:spTree>
    <p:extLst>
      <p:ext uri="{BB962C8B-B14F-4D97-AF65-F5344CB8AC3E}">
        <p14:creationId xmlns:p14="http://schemas.microsoft.com/office/powerpoint/2010/main" val="1369133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latin typeface="Times New Roman" charset="0"/>
              </a:rPr>
              <a:t>CASSANDRA</a:t>
            </a:r>
          </a:p>
          <a:p>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35</a:t>
            </a:fld>
            <a:endParaRPr lang="en-US" altLang="en-US"/>
          </a:p>
        </p:txBody>
      </p:sp>
    </p:spTree>
    <p:extLst>
      <p:ext uri="{BB962C8B-B14F-4D97-AF65-F5344CB8AC3E}">
        <p14:creationId xmlns:p14="http://schemas.microsoft.com/office/powerpoint/2010/main" val="2018684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96EB317E-6CBE-404F-8C68-125FFB2AD700}" type="slidenum">
              <a:rPr lang="en-US" altLang="en-US"/>
              <a:pPr/>
              <a:t>36</a:t>
            </a:fld>
            <a:endParaRPr lang="en-US" altLang="en-US"/>
          </a:p>
        </p:txBody>
      </p:sp>
      <p:sp>
        <p:nvSpPr>
          <p:cNvPr id="9113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91139" name="Rectangle 3"/>
          <p:cNvSpPr>
            <a:spLocks noGrp="1" noChangeArrowheads="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altLang="en-US" dirty="0" smtClean="0"/>
              <a:t>CASSANDRA</a:t>
            </a:r>
          </a:p>
          <a:p>
            <a:pPr eaLnBrk="1" hangingPunct="1">
              <a:spcBef>
                <a:spcPct val="0"/>
              </a:spcBef>
            </a:pPr>
            <a:endParaRPr lang="en-US" altLang="en-US" dirty="0">
              <a:latin typeface="Arial" charset="0"/>
            </a:endParaRPr>
          </a:p>
        </p:txBody>
      </p:sp>
    </p:spTree>
    <p:extLst>
      <p:ext uri="{BB962C8B-B14F-4D97-AF65-F5344CB8AC3E}">
        <p14:creationId xmlns:p14="http://schemas.microsoft.com/office/powerpoint/2010/main" val="1125898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latin typeface="Times New Roman" charset="0"/>
              </a:rPr>
              <a:t>CASSANDRA</a:t>
            </a:r>
          </a:p>
          <a:p>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37</a:t>
            </a:fld>
            <a:endParaRPr lang="en-US" altLang="en-US"/>
          </a:p>
        </p:txBody>
      </p:sp>
    </p:spTree>
    <p:extLst>
      <p:ext uri="{BB962C8B-B14F-4D97-AF65-F5344CB8AC3E}">
        <p14:creationId xmlns:p14="http://schemas.microsoft.com/office/powerpoint/2010/main" val="19269487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latin typeface="Times New Roman" charset="0"/>
              </a:rPr>
              <a:t>CASSANDRA</a:t>
            </a:r>
          </a:p>
          <a:p>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38</a:t>
            </a:fld>
            <a:endParaRPr lang="en-US" altLang="en-US"/>
          </a:p>
        </p:txBody>
      </p:sp>
    </p:spTree>
    <p:extLst>
      <p:ext uri="{BB962C8B-B14F-4D97-AF65-F5344CB8AC3E}">
        <p14:creationId xmlns:p14="http://schemas.microsoft.com/office/powerpoint/2010/main" val="13946794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latin typeface="Times New Roman" charset="0"/>
              </a:rPr>
              <a:t>CASSANDRA</a:t>
            </a:r>
          </a:p>
          <a:p>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39</a:t>
            </a:fld>
            <a:endParaRPr lang="en-US" altLang="en-US"/>
          </a:p>
        </p:txBody>
      </p:sp>
    </p:spTree>
    <p:extLst>
      <p:ext uri="{BB962C8B-B14F-4D97-AF65-F5344CB8AC3E}">
        <p14:creationId xmlns:p14="http://schemas.microsoft.com/office/powerpoint/2010/main" val="593643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4</a:t>
            </a:fld>
            <a:endParaRPr lang="en-US" altLang="en-US"/>
          </a:p>
        </p:txBody>
      </p:sp>
    </p:spTree>
    <p:extLst>
      <p:ext uri="{BB962C8B-B14F-4D97-AF65-F5344CB8AC3E}">
        <p14:creationId xmlns:p14="http://schemas.microsoft.com/office/powerpoint/2010/main" val="787765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latin typeface="Times New Roman" charset="0"/>
              </a:rPr>
              <a:t>CASSANDRA</a:t>
            </a:r>
          </a:p>
          <a:p>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40</a:t>
            </a:fld>
            <a:endParaRPr lang="en-US" altLang="en-US"/>
          </a:p>
        </p:txBody>
      </p:sp>
    </p:spTree>
    <p:extLst>
      <p:ext uri="{BB962C8B-B14F-4D97-AF65-F5344CB8AC3E}">
        <p14:creationId xmlns:p14="http://schemas.microsoft.com/office/powerpoint/2010/main" val="1589780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9" name="Shape 219"/>
          <p:cNvSpPr txBox="1">
            <a:spLocks noGrp="1"/>
          </p:cNvSpPr>
          <p:nvPr>
            <p:ph type="body" idx="1"/>
          </p:nvPr>
        </p:nvSpPr>
        <p:spPr>
          <a:xfrm>
            <a:off x="304800" y="4415790"/>
            <a:ext cx="6324600" cy="4183380"/>
          </a:xfrm>
          <a:prstGeom prst="rect">
            <a:avLst/>
          </a:prstGeom>
          <a:noFill/>
          <a:ln>
            <a:noFill/>
          </a:ln>
        </p:spPr>
        <p:txBody>
          <a:bodyPr lIns="91425" tIns="45700" rIns="91425" bIns="45700" anchor="t" anchorCtr="0">
            <a:noAutofit/>
          </a:bodyPr>
          <a:lstStyle/>
          <a:p>
            <a:pPr marL="0" marR="0" lvl="0" indent="0" algn="l" defTabSz="457200" rtl="0" eaLnBrk="0" fontAlgn="base" latinLnBrk="0" hangingPunct="0">
              <a:lnSpc>
                <a:spcPct val="100000"/>
              </a:lnSpc>
              <a:spcBef>
                <a:spcPts val="0"/>
              </a:spcBef>
              <a:spcAft>
                <a:spcPct val="0"/>
              </a:spcAft>
              <a:buClr>
                <a:schemeClr val="dk1"/>
              </a:buClr>
              <a:buSzPct val="25000"/>
              <a:buFont typeface="Arial"/>
              <a:buNone/>
              <a:tabLst/>
              <a:defRPr/>
            </a:pPr>
            <a:r>
              <a:rPr lang="en-US" altLang="en-US" dirty="0" smtClean="0">
                <a:latin typeface="Times New Roman" charset="0"/>
              </a:rPr>
              <a:t>CASSANDRA</a:t>
            </a:r>
          </a:p>
          <a:p>
            <a:pPr marL="0" marR="0" lvl="0" indent="0" algn="l" rtl="0">
              <a:spcBef>
                <a:spcPts val="0"/>
              </a:spcBef>
              <a:buClr>
                <a:schemeClr val="dk1"/>
              </a:buClr>
              <a:buSzPct val="25000"/>
              <a:buFont typeface="Arial"/>
              <a:buNone/>
            </a:pPr>
            <a:endParaRPr lang="en-US" sz="1200" b="0" i="0" u="none" strike="noStrike" cap="none" dirty="0" smtClean="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dirty="0" smtClean="0">
                <a:solidFill>
                  <a:schemeClr val="dk1"/>
                </a:solidFill>
                <a:latin typeface="Arial"/>
                <a:ea typeface="Arial"/>
                <a:cs typeface="Arial"/>
                <a:sym typeface="Arial"/>
              </a:rPr>
              <a:t>For </a:t>
            </a:r>
            <a:r>
              <a:rPr lang="en-US" sz="1200" b="0" i="0" u="none" strike="noStrike" cap="none" dirty="0">
                <a:solidFill>
                  <a:schemeClr val="dk1"/>
                </a:solidFill>
                <a:latin typeface="Arial"/>
                <a:ea typeface="Arial"/>
                <a:cs typeface="Arial"/>
                <a:sym typeface="Arial"/>
              </a:rPr>
              <a:t>example-</a:t>
            </a:r>
          </a:p>
          <a:p>
            <a:pPr marL="0" marR="0" lvl="0" indent="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   Many students use off topic comments/inappropriate language to obtain </a:t>
            </a:r>
          </a:p>
          <a:p>
            <a:pPr marL="0" marR="0" lvl="0" indent="0" algn="l" rtl="0">
              <a:spcBef>
                <a:spcPts val="0"/>
              </a:spcBef>
              <a:buClr>
                <a:schemeClr val="dk1"/>
              </a:buClr>
              <a:buSzPct val="25000"/>
              <a:buFont typeface="Arial"/>
              <a:buNone/>
            </a:pPr>
            <a:r>
              <a:rPr lang="en-US" sz="1200" b="0" i="0" u="none" strike="noStrike" cap="none" dirty="0">
                <a:solidFill>
                  <a:schemeClr val="dk1"/>
                </a:solidFill>
                <a:latin typeface="Arial"/>
                <a:ea typeface="Arial"/>
                <a:cs typeface="Arial"/>
                <a:sym typeface="Arial"/>
              </a:rPr>
              <a:t>    attention from peers through their reactions and to escape the task at hand.</a:t>
            </a:r>
          </a:p>
          <a:p>
            <a:pPr marL="0" marR="0" lvl="0" indent="76200" algn="l" rtl="0">
              <a:spcBef>
                <a:spcPts val="0"/>
              </a:spcBef>
              <a:buClr>
                <a:schemeClr val="dk1"/>
              </a:buClr>
              <a:buSzPct val="25000"/>
              <a:buFont typeface="Calibri"/>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  In this example, social reinforcement is obtained from the peers and the </a:t>
            </a:r>
          </a:p>
          <a:p>
            <a:pPr marL="0" marR="0" lvl="0" indent="0" algn="l" rtl="0">
              <a:spcBef>
                <a:spcPts val="0"/>
              </a:spcBef>
              <a:buClr>
                <a:schemeClr val="dk1"/>
              </a:buClr>
              <a:buSzPct val="25000"/>
              <a:buFont typeface="Arial"/>
              <a:buNone/>
            </a:pPr>
            <a:r>
              <a:rPr lang="en-US" sz="1200" b="0" i="0" u="none" strike="noStrike" cap="none" dirty="0">
                <a:solidFill>
                  <a:schemeClr val="dk1"/>
                </a:solidFill>
                <a:latin typeface="Arial"/>
                <a:ea typeface="Arial"/>
                <a:cs typeface="Arial"/>
                <a:sym typeface="Arial"/>
              </a:rPr>
              <a:t>   adult.</a:t>
            </a:r>
          </a:p>
          <a:p>
            <a:pPr marL="457200" marR="0" lvl="1" indent="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  Remember reinforcement is positive and negative.</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1" i="0" u="none" strike="noStrike" cap="none" dirty="0">
                <a:solidFill>
                  <a:schemeClr val="dk1"/>
                </a:solidFill>
                <a:latin typeface="Arial"/>
                <a:ea typeface="Arial"/>
                <a:cs typeface="Arial"/>
                <a:sym typeface="Arial"/>
              </a:rPr>
              <a:t>NOTE</a:t>
            </a:r>
            <a:r>
              <a:rPr lang="en-US" sz="1200" b="0" i="0" u="none" strike="noStrike" cap="none" dirty="0">
                <a:solidFill>
                  <a:schemeClr val="dk1"/>
                </a:solidFill>
                <a:latin typeface="Arial"/>
                <a:ea typeface="Arial"/>
                <a:cs typeface="Arial"/>
                <a:sym typeface="Arial"/>
              </a:rPr>
              <a:t>:</a:t>
            </a:r>
          </a:p>
          <a:p>
            <a:pPr marL="0" marR="0" lvl="0" indent="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  When control is offered as a possible function- </a:t>
            </a:r>
            <a:r>
              <a:rPr lang="en-US" sz="1200" b="0" i="1" u="none" strike="noStrike" cap="none" dirty="0">
                <a:solidFill>
                  <a:schemeClr val="dk1"/>
                </a:solidFill>
                <a:latin typeface="Arial"/>
                <a:ea typeface="Arial"/>
                <a:cs typeface="Arial"/>
                <a:sym typeface="Arial"/>
              </a:rPr>
              <a:t>think</a:t>
            </a:r>
            <a:r>
              <a:rPr lang="en-US" sz="1200" b="0" i="0" u="none" strike="noStrike" cap="none" dirty="0">
                <a:solidFill>
                  <a:schemeClr val="dk1"/>
                </a:solidFill>
                <a:latin typeface="Arial"/>
                <a:ea typeface="Arial"/>
                <a:cs typeface="Arial"/>
                <a:sym typeface="Arial"/>
              </a:rPr>
              <a:t> about what is underlying that perception.</a:t>
            </a:r>
          </a:p>
          <a:p>
            <a:pPr marL="457200" marR="0" lvl="1" indent="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  Control can be a way:</a:t>
            </a:r>
          </a:p>
          <a:p>
            <a:pPr marL="914400" marR="0" lvl="2" indent="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 To hide skill deficits; therefore escaping/avoiding a task </a:t>
            </a:r>
          </a:p>
          <a:p>
            <a:pPr marL="914400" marR="0" lvl="2" indent="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 To hide fears around social acceptance; therefore escaping/avoiding a situation</a:t>
            </a:r>
          </a:p>
          <a:p>
            <a:pPr marL="914400" marR="0" lvl="2" indent="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 For an individual to assert themselves; therefore gaining/obtaining the attention of </a:t>
            </a:r>
            <a:r>
              <a:rPr lang="en-US" sz="1200" b="0" i="0" u="none" strike="noStrike" cap="none" dirty="0" smtClean="0">
                <a:solidFill>
                  <a:schemeClr val="dk1"/>
                </a:solidFill>
                <a:latin typeface="Arial"/>
                <a:ea typeface="Arial"/>
                <a:cs typeface="Arial"/>
                <a:sym typeface="Arial"/>
              </a:rPr>
              <a:t>peers/adults</a:t>
            </a:r>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538079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42</a:t>
            </a:fld>
            <a:endParaRPr lang="en-US" altLang="en-US"/>
          </a:p>
        </p:txBody>
      </p:sp>
    </p:spTree>
    <p:extLst>
      <p:ext uri="{BB962C8B-B14F-4D97-AF65-F5344CB8AC3E}">
        <p14:creationId xmlns:p14="http://schemas.microsoft.com/office/powerpoint/2010/main" val="18089225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43</a:t>
            </a:fld>
            <a:endParaRPr lang="en-US" altLang="en-US"/>
          </a:p>
        </p:txBody>
      </p:sp>
    </p:spTree>
    <p:extLst>
      <p:ext uri="{BB962C8B-B14F-4D97-AF65-F5344CB8AC3E}">
        <p14:creationId xmlns:p14="http://schemas.microsoft.com/office/powerpoint/2010/main" val="19631468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44</a:t>
            </a:fld>
            <a:endParaRPr lang="en-US" altLang="en-US"/>
          </a:p>
        </p:txBody>
      </p:sp>
    </p:spTree>
    <p:extLst>
      <p:ext uri="{BB962C8B-B14F-4D97-AF65-F5344CB8AC3E}">
        <p14:creationId xmlns:p14="http://schemas.microsoft.com/office/powerpoint/2010/main" val="6704058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45</a:t>
            </a:fld>
            <a:endParaRPr lang="en-US" altLang="en-US"/>
          </a:p>
        </p:txBody>
      </p:sp>
    </p:spTree>
    <p:extLst>
      <p:ext uri="{BB962C8B-B14F-4D97-AF65-F5344CB8AC3E}">
        <p14:creationId xmlns:p14="http://schemas.microsoft.com/office/powerpoint/2010/main" val="18121272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457200" rtl="0" eaLnBrk="1" fontAlgn="base" latinLnBrk="0" hangingPunct="1">
              <a:lnSpc>
                <a:spcPct val="100000"/>
              </a:lnSpc>
              <a:spcBef>
                <a:spcPct val="0"/>
              </a:spcBef>
              <a:spcAft>
                <a:spcPct val="0"/>
              </a:spcAft>
              <a:buClrTx/>
              <a:buSzTx/>
              <a:buFontTx/>
              <a:buNone/>
              <a:tabLst/>
              <a:defRPr/>
            </a:pPr>
            <a:r>
              <a:rPr lang="en-US" altLang="en-US" dirty="0" smtClean="0">
                <a:latin typeface="Times New Roman" charset="0"/>
              </a:rPr>
              <a:t>AMY</a:t>
            </a:r>
            <a:endParaRPr lang="en-US" altLang="en-US" dirty="0">
              <a:latin typeface="Times New Roman" charset="0"/>
            </a:endParaRPr>
          </a:p>
        </p:txBody>
      </p:sp>
      <p:sp>
        <p:nvSpPr>
          <p:cNvPr id="983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DB98EABC-3CAE-FE44-A601-8195F8F25BDC}" type="slidenum">
              <a:rPr lang="en-US" altLang="en-US">
                <a:latin typeface="Times New Roman" charset="0"/>
              </a:rPr>
              <a:pPr/>
              <a:t>46</a:t>
            </a:fld>
            <a:endParaRPr lang="en-US" altLang="en-US">
              <a:latin typeface="Times New Roman" charset="0"/>
            </a:endParaRPr>
          </a:p>
        </p:txBody>
      </p:sp>
    </p:spTree>
    <p:extLst>
      <p:ext uri="{BB962C8B-B14F-4D97-AF65-F5344CB8AC3E}">
        <p14:creationId xmlns:p14="http://schemas.microsoft.com/office/powerpoint/2010/main" val="20890184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latin typeface="Times New Roman" charset="0"/>
              </a:rPr>
              <a:t>AMY</a:t>
            </a:r>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47</a:t>
            </a:fld>
            <a:endParaRPr lang="en-US" altLang="en-US"/>
          </a:p>
        </p:txBody>
      </p:sp>
    </p:spTree>
    <p:extLst>
      <p:ext uri="{BB962C8B-B14F-4D97-AF65-F5344CB8AC3E}">
        <p14:creationId xmlns:p14="http://schemas.microsoft.com/office/powerpoint/2010/main" val="11664696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48</a:t>
            </a:fld>
            <a:endParaRPr lang="en-US" altLang="en-US"/>
          </a:p>
        </p:txBody>
      </p:sp>
    </p:spTree>
    <p:extLst>
      <p:ext uri="{BB962C8B-B14F-4D97-AF65-F5344CB8AC3E}">
        <p14:creationId xmlns:p14="http://schemas.microsoft.com/office/powerpoint/2010/main" val="4764881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49</a:t>
            </a:fld>
            <a:endParaRPr lang="en-US" altLang="en-US"/>
          </a:p>
        </p:txBody>
      </p:sp>
    </p:spTree>
    <p:extLst>
      <p:ext uri="{BB962C8B-B14F-4D97-AF65-F5344CB8AC3E}">
        <p14:creationId xmlns:p14="http://schemas.microsoft.com/office/powerpoint/2010/main" val="885273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5</a:t>
            </a:fld>
            <a:endParaRPr lang="en-US" altLang="en-US"/>
          </a:p>
        </p:txBody>
      </p:sp>
    </p:spTree>
    <p:extLst>
      <p:ext uri="{BB962C8B-B14F-4D97-AF65-F5344CB8AC3E}">
        <p14:creationId xmlns:p14="http://schemas.microsoft.com/office/powerpoint/2010/main" val="7463101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50</a:t>
            </a:fld>
            <a:endParaRPr lang="en-US" altLang="en-US"/>
          </a:p>
        </p:txBody>
      </p:sp>
    </p:spTree>
    <p:extLst>
      <p:ext uri="{BB962C8B-B14F-4D97-AF65-F5344CB8AC3E}">
        <p14:creationId xmlns:p14="http://schemas.microsoft.com/office/powerpoint/2010/main" val="21121663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51</a:t>
            </a:fld>
            <a:endParaRPr lang="en-US" altLang="en-US"/>
          </a:p>
        </p:txBody>
      </p:sp>
    </p:spTree>
    <p:extLst>
      <p:ext uri="{BB962C8B-B14F-4D97-AF65-F5344CB8AC3E}">
        <p14:creationId xmlns:p14="http://schemas.microsoft.com/office/powerpoint/2010/main" val="3705400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latin typeface="Times New Roman" charset="0"/>
              </a:rPr>
              <a:t>CASSANDRA</a:t>
            </a:r>
          </a:p>
          <a:p>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52</a:t>
            </a:fld>
            <a:endParaRPr lang="en-US" altLang="en-US"/>
          </a:p>
        </p:txBody>
      </p:sp>
    </p:spTree>
    <p:extLst>
      <p:ext uri="{BB962C8B-B14F-4D97-AF65-F5344CB8AC3E}">
        <p14:creationId xmlns:p14="http://schemas.microsoft.com/office/powerpoint/2010/main" val="12753780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latin typeface="Times New Roman" charset="0"/>
              </a:rPr>
              <a:t>CASSANDRA</a:t>
            </a:r>
          </a:p>
          <a:p>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53</a:t>
            </a:fld>
            <a:endParaRPr lang="en-US" altLang="en-US"/>
          </a:p>
        </p:txBody>
      </p:sp>
    </p:spTree>
    <p:extLst>
      <p:ext uri="{BB962C8B-B14F-4D97-AF65-F5344CB8AC3E}">
        <p14:creationId xmlns:p14="http://schemas.microsoft.com/office/powerpoint/2010/main" val="3659720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55</a:t>
            </a:fld>
            <a:endParaRPr lang="en-US" altLang="en-US"/>
          </a:p>
        </p:txBody>
      </p:sp>
    </p:spTree>
    <p:extLst>
      <p:ext uri="{BB962C8B-B14F-4D97-AF65-F5344CB8AC3E}">
        <p14:creationId xmlns:p14="http://schemas.microsoft.com/office/powerpoint/2010/main" val="12490891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56</a:t>
            </a:fld>
            <a:endParaRPr lang="en-US" altLang="en-US"/>
          </a:p>
        </p:txBody>
      </p:sp>
    </p:spTree>
    <p:extLst>
      <p:ext uri="{BB962C8B-B14F-4D97-AF65-F5344CB8AC3E}">
        <p14:creationId xmlns:p14="http://schemas.microsoft.com/office/powerpoint/2010/main" val="10194113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57</a:t>
            </a:fld>
            <a:endParaRPr lang="en-US" altLang="en-US"/>
          </a:p>
        </p:txBody>
      </p:sp>
    </p:spTree>
    <p:extLst>
      <p:ext uri="{BB962C8B-B14F-4D97-AF65-F5344CB8AC3E}">
        <p14:creationId xmlns:p14="http://schemas.microsoft.com/office/powerpoint/2010/main" val="6220741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58</a:t>
            </a:fld>
            <a:endParaRPr lang="en-US" altLang="en-US"/>
          </a:p>
        </p:txBody>
      </p:sp>
    </p:spTree>
    <p:extLst>
      <p:ext uri="{BB962C8B-B14F-4D97-AF65-F5344CB8AC3E}">
        <p14:creationId xmlns:p14="http://schemas.microsoft.com/office/powerpoint/2010/main" val="17885097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59</a:t>
            </a:fld>
            <a:endParaRPr lang="en-US" altLang="en-US"/>
          </a:p>
        </p:txBody>
      </p:sp>
    </p:spTree>
    <p:extLst>
      <p:ext uri="{BB962C8B-B14F-4D97-AF65-F5344CB8AC3E}">
        <p14:creationId xmlns:p14="http://schemas.microsoft.com/office/powerpoint/2010/main" val="8299974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60</a:t>
            </a:fld>
            <a:endParaRPr lang="en-US" altLang="en-US"/>
          </a:p>
        </p:txBody>
      </p:sp>
    </p:spTree>
    <p:extLst>
      <p:ext uri="{BB962C8B-B14F-4D97-AF65-F5344CB8AC3E}">
        <p14:creationId xmlns:p14="http://schemas.microsoft.com/office/powerpoint/2010/main" val="1860955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6</a:t>
            </a:fld>
            <a:endParaRPr lang="en-US" altLang="en-US"/>
          </a:p>
        </p:txBody>
      </p:sp>
    </p:spTree>
    <p:extLst>
      <p:ext uri="{BB962C8B-B14F-4D97-AF65-F5344CB8AC3E}">
        <p14:creationId xmlns:p14="http://schemas.microsoft.com/office/powerpoint/2010/main" val="4023150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61</a:t>
            </a:fld>
            <a:endParaRPr lang="en-US" altLang="en-US"/>
          </a:p>
        </p:txBody>
      </p:sp>
    </p:spTree>
    <p:extLst>
      <p:ext uri="{BB962C8B-B14F-4D97-AF65-F5344CB8AC3E}">
        <p14:creationId xmlns:p14="http://schemas.microsoft.com/office/powerpoint/2010/main" val="11310687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62</a:t>
            </a:fld>
            <a:endParaRPr lang="en-US" altLang="en-US"/>
          </a:p>
        </p:txBody>
      </p:sp>
    </p:spTree>
    <p:extLst>
      <p:ext uri="{BB962C8B-B14F-4D97-AF65-F5344CB8AC3E}">
        <p14:creationId xmlns:p14="http://schemas.microsoft.com/office/powerpoint/2010/main" val="3477590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63</a:t>
            </a:fld>
            <a:endParaRPr lang="en-US" altLang="en-US"/>
          </a:p>
        </p:txBody>
      </p:sp>
    </p:spTree>
    <p:extLst>
      <p:ext uri="{BB962C8B-B14F-4D97-AF65-F5344CB8AC3E}">
        <p14:creationId xmlns:p14="http://schemas.microsoft.com/office/powerpoint/2010/main" val="14828960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64</a:t>
            </a:fld>
            <a:endParaRPr lang="en-US" altLang="en-US"/>
          </a:p>
        </p:txBody>
      </p:sp>
    </p:spTree>
    <p:extLst>
      <p:ext uri="{BB962C8B-B14F-4D97-AF65-F5344CB8AC3E}">
        <p14:creationId xmlns:p14="http://schemas.microsoft.com/office/powerpoint/2010/main" val="14865922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65</a:t>
            </a:fld>
            <a:endParaRPr lang="en-US" altLang="en-US"/>
          </a:p>
        </p:txBody>
      </p:sp>
    </p:spTree>
    <p:extLst>
      <p:ext uri="{BB962C8B-B14F-4D97-AF65-F5344CB8AC3E}">
        <p14:creationId xmlns:p14="http://schemas.microsoft.com/office/powerpoint/2010/main" val="13317511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66</a:t>
            </a:fld>
            <a:endParaRPr lang="en-US" altLang="en-US"/>
          </a:p>
        </p:txBody>
      </p:sp>
    </p:spTree>
    <p:extLst>
      <p:ext uri="{BB962C8B-B14F-4D97-AF65-F5344CB8AC3E}">
        <p14:creationId xmlns:p14="http://schemas.microsoft.com/office/powerpoint/2010/main" val="16675636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67</a:t>
            </a:fld>
            <a:endParaRPr lang="en-US" altLang="en-US"/>
          </a:p>
        </p:txBody>
      </p:sp>
    </p:spTree>
    <p:extLst>
      <p:ext uri="{BB962C8B-B14F-4D97-AF65-F5344CB8AC3E}">
        <p14:creationId xmlns:p14="http://schemas.microsoft.com/office/powerpoint/2010/main" val="20806217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68</a:t>
            </a:fld>
            <a:endParaRPr lang="en-US" altLang="en-US"/>
          </a:p>
        </p:txBody>
      </p:sp>
    </p:spTree>
    <p:extLst>
      <p:ext uri="{BB962C8B-B14F-4D97-AF65-F5344CB8AC3E}">
        <p14:creationId xmlns:p14="http://schemas.microsoft.com/office/powerpoint/2010/main" val="15340155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1264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41FEDB1F-0E00-AB46-B3FD-313E9142A1E1}" type="slidenum">
              <a:rPr lang="en-US" altLang="en-US"/>
              <a:pPr/>
              <a:t>69</a:t>
            </a:fld>
            <a:endParaRPr lang="en-US" altLang="en-US"/>
          </a:p>
        </p:txBody>
      </p:sp>
    </p:spTree>
    <p:extLst>
      <p:ext uri="{BB962C8B-B14F-4D97-AF65-F5344CB8AC3E}">
        <p14:creationId xmlns:p14="http://schemas.microsoft.com/office/powerpoint/2010/main" val="21188011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14690"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46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8FFA747C-C198-1A41-ADAC-B316601EE10E}" type="slidenum">
              <a:rPr lang="en-US" altLang="en-US"/>
              <a:pPr/>
              <a:t>70</a:t>
            </a:fld>
            <a:endParaRPr lang="en-US" altLang="en-US"/>
          </a:p>
        </p:txBody>
      </p:sp>
    </p:spTree>
    <p:extLst>
      <p:ext uri="{BB962C8B-B14F-4D97-AF65-F5344CB8AC3E}">
        <p14:creationId xmlns:p14="http://schemas.microsoft.com/office/powerpoint/2010/main" val="610486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smtClean="0">
                <a:latin typeface="Arial" charset="0"/>
              </a:rPr>
              <a:t>AMY</a:t>
            </a:r>
            <a:endParaRPr lang="en-US" altLang="en-US" b="0" dirty="0">
              <a:latin typeface="Arial" charset="0"/>
            </a:endParaRPr>
          </a:p>
          <a:p>
            <a:endParaRPr lang="en-US" altLang="en-US" dirty="0">
              <a:latin typeface="Arial" charset="0"/>
            </a:endParaRPr>
          </a:p>
        </p:txBody>
      </p:sp>
      <p:sp>
        <p:nvSpPr>
          <p:cNvPr id="348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37931725" indent="-37474525">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EED42FF-1336-794E-B81A-CA2AC75CCCD0}" type="slidenum">
              <a:rPr lang="en-US" altLang="en-US">
                <a:latin typeface="Arial" charset="0"/>
              </a:rPr>
              <a:pPr>
                <a:spcBef>
                  <a:spcPct val="0"/>
                </a:spcBef>
              </a:pPr>
              <a:t>7</a:t>
            </a:fld>
            <a:endParaRPr lang="en-US" altLang="en-US">
              <a:latin typeface="Arial" charset="0"/>
            </a:endParaRPr>
          </a:p>
        </p:txBody>
      </p:sp>
    </p:spTree>
    <p:extLst>
      <p:ext uri="{BB962C8B-B14F-4D97-AF65-F5344CB8AC3E}">
        <p14:creationId xmlns:p14="http://schemas.microsoft.com/office/powerpoint/2010/main" val="4242383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16738"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67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B5C7657A-BBC3-1244-9BD0-170A1ADEA93A}" type="slidenum">
              <a:rPr lang="en-US" altLang="en-US"/>
              <a:pPr/>
              <a:t>71</a:t>
            </a:fld>
            <a:endParaRPr lang="en-US" altLang="en-US"/>
          </a:p>
        </p:txBody>
      </p:sp>
    </p:spTree>
    <p:extLst>
      <p:ext uri="{BB962C8B-B14F-4D97-AF65-F5344CB8AC3E}">
        <p14:creationId xmlns:p14="http://schemas.microsoft.com/office/powerpoint/2010/main" val="7714763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72</a:t>
            </a:fld>
            <a:endParaRPr lang="en-US" altLang="en-US"/>
          </a:p>
        </p:txBody>
      </p:sp>
    </p:spTree>
    <p:extLst>
      <p:ext uri="{BB962C8B-B14F-4D97-AF65-F5344CB8AC3E}">
        <p14:creationId xmlns:p14="http://schemas.microsoft.com/office/powerpoint/2010/main" val="16582002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19810"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a:endParaRPr lang="en-US" altLang="en-US"/>
          </a:p>
        </p:txBody>
      </p:sp>
      <p:sp>
        <p:nvSpPr>
          <p:cNvPr id="1198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D2426200-6462-2748-AB3F-CB08FEFEC3CB}" type="slidenum">
              <a:rPr lang="en-US" altLang="en-US"/>
              <a:pPr/>
              <a:t>73</a:t>
            </a:fld>
            <a:endParaRPr lang="en-US" altLang="en-US"/>
          </a:p>
        </p:txBody>
      </p:sp>
    </p:spTree>
    <p:extLst>
      <p:ext uri="{BB962C8B-B14F-4D97-AF65-F5344CB8AC3E}">
        <p14:creationId xmlns:p14="http://schemas.microsoft.com/office/powerpoint/2010/main" val="14669424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74</a:t>
            </a:fld>
            <a:endParaRPr lang="en-US" altLang="en-US"/>
          </a:p>
        </p:txBody>
      </p:sp>
    </p:spTree>
    <p:extLst>
      <p:ext uri="{BB962C8B-B14F-4D97-AF65-F5344CB8AC3E}">
        <p14:creationId xmlns:p14="http://schemas.microsoft.com/office/powerpoint/2010/main" val="14759616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75</a:t>
            </a:fld>
            <a:endParaRPr lang="en-US" altLang="en-US"/>
          </a:p>
        </p:txBody>
      </p:sp>
    </p:spTree>
    <p:extLst>
      <p:ext uri="{BB962C8B-B14F-4D97-AF65-F5344CB8AC3E}">
        <p14:creationId xmlns:p14="http://schemas.microsoft.com/office/powerpoint/2010/main" val="9044164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23906"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39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49AC2AA8-2B2E-E649-97D9-8CBFA2BCE1F8}" type="slidenum">
              <a:rPr lang="en-US" altLang="en-US"/>
              <a:pPr/>
              <a:t>76</a:t>
            </a:fld>
            <a:endParaRPr lang="en-US" altLang="en-US"/>
          </a:p>
        </p:txBody>
      </p:sp>
    </p:spTree>
    <p:extLst>
      <p:ext uri="{BB962C8B-B14F-4D97-AF65-F5344CB8AC3E}">
        <p14:creationId xmlns:p14="http://schemas.microsoft.com/office/powerpoint/2010/main" val="9160188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77</a:t>
            </a:fld>
            <a:endParaRPr lang="en-US" altLang="en-US"/>
          </a:p>
        </p:txBody>
      </p:sp>
    </p:spTree>
    <p:extLst>
      <p:ext uri="{BB962C8B-B14F-4D97-AF65-F5344CB8AC3E}">
        <p14:creationId xmlns:p14="http://schemas.microsoft.com/office/powerpoint/2010/main" val="6387107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26978"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Footer Placeholder 3"/>
          <p:cNvSpPr>
            <a:spLocks noGrp="1"/>
          </p:cNvSpPr>
          <p:nvPr>
            <p:ph type="ftr" sz="quarter" idx="4"/>
          </p:nvPr>
        </p:nvSpPr>
        <p:spPr/>
        <p:txBody>
          <a:bodyPr/>
          <a:lstStyle/>
          <a:p>
            <a:pPr>
              <a:defRPr/>
            </a:pPr>
            <a:r>
              <a:rPr lang="en-US" smtClean="0"/>
              <a:t>Lane and Oakes 2013</a:t>
            </a:r>
            <a:endParaRPr lang="en-US"/>
          </a:p>
        </p:txBody>
      </p:sp>
      <p:sp>
        <p:nvSpPr>
          <p:cNvPr id="126980"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D2BB23DE-676F-6846-98F2-515D959603C2}" type="slidenum">
              <a:rPr lang="en-US" altLang="en-US"/>
              <a:pPr/>
              <a:t>78</a:t>
            </a:fld>
            <a:endParaRPr lang="en-US" altLang="en-US"/>
          </a:p>
        </p:txBody>
      </p:sp>
    </p:spTree>
    <p:extLst>
      <p:ext uri="{BB962C8B-B14F-4D97-AF65-F5344CB8AC3E}">
        <p14:creationId xmlns:p14="http://schemas.microsoft.com/office/powerpoint/2010/main" val="20781072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79</a:t>
            </a:fld>
            <a:endParaRPr lang="en-US" altLang="en-US"/>
          </a:p>
        </p:txBody>
      </p:sp>
    </p:spTree>
    <p:extLst>
      <p:ext uri="{BB962C8B-B14F-4D97-AF65-F5344CB8AC3E}">
        <p14:creationId xmlns:p14="http://schemas.microsoft.com/office/powerpoint/2010/main" val="16886604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80</a:t>
            </a:fld>
            <a:endParaRPr lang="en-US" altLang="en-US"/>
          </a:p>
        </p:txBody>
      </p:sp>
    </p:spTree>
    <p:extLst>
      <p:ext uri="{BB962C8B-B14F-4D97-AF65-F5344CB8AC3E}">
        <p14:creationId xmlns:p14="http://schemas.microsoft.com/office/powerpoint/2010/main" val="172993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endParaRPr lang="en-US" dirty="0"/>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8</a:t>
            </a:fld>
            <a:endParaRPr lang="en-US" altLang="en-US"/>
          </a:p>
        </p:txBody>
      </p:sp>
    </p:spTree>
    <p:extLst>
      <p:ext uri="{BB962C8B-B14F-4D97-AF65-F5344CB8AC3E}">
        <p14:creationId xmlns:p14="http://schemas.microsoft.com/office/powerpoint/2010/main" val="18422598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81</a:t>
            </a:fld>
            <a:endParaRPr lang="en-US" altLang="en-US"/>
          </a:p>
        </p:txBody>
      </p:sp>
    </p:spTree>
    <p:extLst>
      <p:ext uri="{BB962C8B-B14F-4D97-AF65-F5344CB8AC3E}">
        <p14:creationId xmlns:p14="http://schemas.microsoft.com/office/powerpoint/2010/main" val="19561280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82</a:t>
            </a:fld>
            <a:endParaRPr lang="en-US" altLang="en-US"/>
          </a:p>
        </p:txBody>
      </p:sp>
    </p:spTree>
    <p:extLst>
      <p:ext uri="{BB962C8B-B14F-4D97-AF65-F5344CB8AC3E}">
        <p14:creationId xmlns:p14="http://schemas.microsoft.com/office/powerpoint/2010/main" val="8162113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83</a:t>
            </a:fld>
            <a:endParaRPr lang="en-US" altLang="en-US"/>
          </a:p>
        </p:txBody>
      </p:sp>
    </p:spTree>
    <p:extLst>
      <p:ext uri="{BB962C8B-B14F-4D97-AF65-F5344CB8AC3E}">
        <p14:creationId xmlns:p14="http://schemas.microsoft.com/office/powerpoint/2010/main" val="208534974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84</a:t>
            </a:fld>
            <a:endParaRPr lang="en-US" altLang="en-US"/>
          </a:p>
        </p:txBody>
      </p:sp>
    </p:spTree>
    <p:extLst>
      <p:ext uri="{BB962C8B-B14F-4D97-AF65-F5344CB8AC3E}">
        <p14:creationId xmlns:p14="http://schemas.microsoft.com/office/powerpoint/2010/main" val="15400619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35170"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Footer Placeholder 3"/>
          <p:cNvSpPr>
            <a:spLocks noGrp="1"/>
          </p:cNvSpPr>
          <p:nvPr>
            <p:ph type="ftr" sz="quarter" idx="4"/>
          </p:nvPr>
        </p:nvSpPr>
        <p:spPr/>
        <p:txBody>
          <a:bodyPr/>
          <a:lstStyle/>
          <a:p>
            <a:pPr>
              <a:defRPr/>
            </a:pPr>
            <a:endParaRPr lang="en-US" dirty="0"/>
          </a:p>
        </p:txBody>
      </p:sp>
      <p:sp>
        <p:nvSpPr>
          <p:cNvPr id="135172"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356ACF72-A218-F941-B983-B95CB2CB5CF5}" type="slidenum">
              <a:rPr lang="en-US" altLang="en-US"/>
              <a:pPr/>
              <a:t>85</a:t>
            </a:fld>
            <a:endParaRPr lang="en-US" altLang="en-US"/>
          </a:p>
        </p:txBody>
      </p:sp>
    </p:spTree>
    <p:extLst>
      <p:ext uri="{BB962C8B-B14F-4D97-AF65-F5344CB8AC3E}">
        <p14:creationId xmlns:p14="http://schemas.microsoft.com/office/powerpoint/2010/main" val="114319551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A3BF3-5967-714F-8F4B-DB85DDFC19E1}" type="slidenum">
              <a:rPr lang="en-US" altLang="en-US" smtClean="0"/>
              <a:pPr>
                <a:defRPr/>
              </a:pPr>
              <a:t>86</a:t>
            </a:fld>
            <a:endParaRPr lang="en-US" altLang="en-US"/>
          </a:p>
        </p:txBody>
      </p:sp>
    </p:spTree>
    <p:extLst>
      <p:ext uri="{BB962C8B-B14F-4D97-AF65-F5344CB8AC3E}">
        <p14:creationId xmlns:p14="http://schemas.microsoft.com/office/powerpoint/2010/main" val="201334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Times New Roman" charset="0"/>
              </a:rPr>
              <a:t>AMY</a:t>
            </a:r>
          </a:p>
          <a:p>
            <a:pPr eaLnBrk="1" hangingPunct="1">
              <a:spcBef>
                <a:spcPct val="0"/>
              </a:spcBef>
            </a:pPr>
            <a:r>
              <a:rPr lang="en-US" altLang="en-US" dirty="0" smtClean="0">
                <a:latin typeface="Times New Roman" charset="0"/>
              </a:rPr>
              <a:t>When </a:t>
            </a:r>
            <a:r>
              <a:rPr lang="en-US" altLang="en-US" dirty="0">
                <a:latin typeface="Times New Roman" charset="0"/>
              </a:rPr>
              <a:t>students can predict the events throughout their school day, they are more likely to be engaged and less likely to display problem behavior.  One way to increase predictability in a classroom is to establish routines, particularly early in the school year (Kern &amp; Clemens, 2007, p. 67</a:t>
            </a:r>
            <a:r>
              <a:rPr lang="en-US" altLang="en-US" dirty="0" smtClean="0">
                <a:latin typeface="Times New Roman" charset="0"/>
              </a:rPr>
              <a:t>).</a:t>
            </a:r>
            <a:endParaRPr lang="en-US" altLang="en-US" dirty="0">
              <a:latin typeface="Times New Roman" charset="0"/>
            </a:endParaRPr>
          </a:p>
          <a:p>
            <a:pPr eaLnBrk="1" hangingPunct="1">
              <a:spcBef>
                <a:spcPct val="0"/>
              </a:spcBef>
            </a:pPr>
            <a:r>
              <a:rPr lang="en-US" altLang="en-US" dirty="0">
                <a:latin typeface="Times New Roman" charset="0"/>
              </a:rPr>
              <a:t>Research tells us… </a:t>
            </a:r>
            <a:r>
              <a:rPr lang="en-US" altLang="en-US" i="1" dirty="0">
                <a:latin typeface="Times New Roman" charset="0"/>
              </a:rPr>
              <a:t>(Read slide)</a:t>
            </a:r>
            <a:endParaRPr lang="en-US" altLang="en-US" dirty="0"/>
          </a:p>
        </p:txBody>
      </p:sp>
      <p:sp>
        <p:nvSpPr>
          <p:cNvPr id="389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07F1AE3B-86C6-6647-A27B-0C538941A1DB}" type="slidenum">
              <a:rPr lang="en-US" altLang="en-US"/>
              <a:pPr/>
              <a:t>9</a:t>
            </a:fld>
            <a:endParaRPr lang="en-US" altLang="en-US"/>
          </a:p>
        </p:txBody>
      </p:sp>
    </p:spTree>
    <p:extLst>
      <p:ext uri="{BB962C8B-B14F-4D97-AF65-F5344CB8AC3E}">
        <p14:creationId xmlns:p14="http://schemas.microsoft.com/office/powerpoint/2010/main" val="719885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5D3D132-5D3C-B742-B518-77E8BD87AB0B}" type="datetime1">
              <a:rPr lang="en-US" altLang="en-US"/>
              <a:pPr>
                <a:defRPr/>
              </a:pPr>
              <a:t>10/20/16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Vermont PBIS Universal Training</a:t>
            </a:r>
          </a:p>
        </p:txBody>
      </p:sp>
      <p:sp>
        <p:nvSpPr>
          <p:cNvPr id="6" name="Slide Number Placeholder 5"/>
          <p:cNvSpPr>
            <a:spLocks noGrp="1"/>
          </p:cNvSpPr>
          <p:nvPr>
            <p:ph type="sldNum" sz="quarter" idx="12"/>
          </p:nvPr>
        </p:nvSpPr>
        <p:spPr/>
        <p:txBody>
          <a:bodyPr/>
          <a:lstStyle>
            <a:lvl1pPr>
              <a:defRPr/>
            </a:lvl1pPr>
          </a:lstStyle>
          <a:p>
            <a:pPr>
              <a:defRPr/>
            </a:pPr>
            <a:fld id="{01778D5F-8901-EC4E-9708-315ABD23796B}" type="slidenum">
              <a:rPr lang="en-US" altLang="en-US"/>
              <a:pPr>
                <a:defRPr/>
              </a:pPr>
              <a:t>‹#›</a:t>
            </a:fld>
            <a:endParaRPr lang="en-US" altLang="en-US"/>
          </a:p>
        </p:txBody>
      </p:sp>
    </p:spTree>
    <p:extLst>
      <p:ext uri="{BB962C8B-B14F-4D97-AF65-F5344CB8AC3E}">
        <p14:creationId xmlns:p14="http://schemas.microsoft.com/office/powerpoint/2010/main" val="1085196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844DFA-E4D2-604B-AC13-B00C6B1CC360}" type="datetime1">
              <a:rPr lang="en-US" altLang="en-US"/>
              <a:pPr>
                <a:defRPr/>
              </a:pPr>
              <a:t>10/20/16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Vermont PBIS Universal Training</a:t>
            </a:r>
          </a:p>
        </p:txBody>
      </p:sp>
      <p:sp>
        <p:nvSpPr>
          <p:cNvPr id="6" name="Slide Number Placeholder 5"/>
          <p:cNvSpPr>
            <a:spLocks noGrp="1"/>
          </p:cNvSpPr>
          <p:nvPr>
            <p:ph type="sldNum" sz="quarter" idx="12"/>
          </p:nvPr>
        </p:nvSpPr>
        <p:spPr/>
        <p:txBody>
          <a:bodyPr/>
          <a:lstStyle>
            <a:lvl1pPr>
              <a:defRPr/>
            </a:lvl1pPr>
          </a:lstStyle>
          <a:p>
            <a:pPr>
              <a:defRPr/>
            </a:pPr>
            <a:fld id="{16ABC561-B00C-9B42-AA7A-854D4BCABD63}" type="slidenum">
              <a:rPr lang="en-US" altLang="en-US"/>
              <a:pPr>
                <a:defRPr/>
              </a:pPr>
              <a:t>‹#›</a:t>
            </a:fld>
            <a:endParaRPr lang="en-US" altLang="en-US"/>
          </a:p>
        </p:txBody>
      </p:sp>
    </p:spTree>
    <p:extLst>
      <p:ext uri="{BB962C8B-B14F-4D97-AF65-F5344CB8AC3E}">
        <p14:creationId xmlns:p14="http://schemas.microsoft.com/office/powerpoint/2010/main" val="272113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EA6D20-53AE-FA45-9121-C9C3CF42D1DC}" type="datetime1">
              <a:rPr lang="en-US" altLang="en-US"/>
              <a:pPr>
                <a:defRPr/>
              </a:pPr>
              <a:t>10/20/16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Vermont PBIS Universal Training</a:t>
            </a:r>
          </a:p>
        </p:txBody>
      </p:sp>
      <p:sp>
        <p:nvSpPr>
          <p:cNvPr id="6" name="Slide Number Placeholder 5"/>
          <p:cNvSpPr>
            <a:spLocks noGrp="1"/>
          </p:cNvSpPr>
          <p:nvPr>
            <p:ph type="sldNum" sz="quarter" idx="12"/>
          </p:nvPr>
        </p:nvSpPr>
        <p:spPr/>
        <p:txBody>
          <a:bodyPr/>
          <a:lstStyle>
            <a:lvl1pPr>
              <a:defRPr/>
            </a:lvl1pPr>
          </a:lstStyle>
          <a:p>
            <a:pPr>
              <a:defRPr/>
            </a:pPr>
            <a:fld id="{84BF51C6-9257-0146-91F6-DA9CA6E2B56D}" type="slidenum">
              <a:rPr lang="en-US" altLang="en-US"/>
              <a:pPr>
                <a:defRPr/>
              </a:pPr>
              <a:t>‹#›</a:t>
            </a:fld>
            <a:endParaRPr lang="en-US" altLang="en-US"/>
          </a:p>
        </p:txBody>
      </p:sp>
    </p:spTree>
    <p:extLst>
      <p:ext uri="{BB962C8B-B14F-4D97-AF65-F5344CB8AC3E}">
        <p14:creationId xmlns:p14="http://schemas.microsoft.com/office/powerpoint/2010/main" val="1425447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BES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8325" y="4073525"/>
            <a:ext cx="3048000" cy="269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3546"/>
            <a:ext cx="7772400" cy="1470025"/>
          </a:xfrm>
          <a:noFill/>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62325" y="2583294"/>
            <a:ext cx="6400800" cy="12051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5C6FA07-60C2-3647-AE77-7D5169915974}" type="datetime1">
              <a:rPr lang="en-US"/>
              <a:pPr>
                <a:defRPr/>
              </a:pPr>
              <a:t>10/20/16</a:t>
            </a:fld>
            <a:endParaRPr lang="en-US"/>
          </a:p>
        </p:txBody>
      </p:sp>
      <p:sp>
        <p:nvSpPr>
          <p:cNvPr id="6"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Calibri"/>
                <a:ea typeface="+mn-ea"/>
                <a:cs typeface="+mn-cs"/>
              </a:defRPr>
            </a:lvl1pPr>
          </a:lstStyle>
          <a:p>
            <a:pPr>
              <a:defRPr/>
            </a:pPr>
            <a:endParaRPr lang="en-US"/>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5DB050EF-1E45-6942-ACE9-EAC71E7A5DA9}" type="slidenum">
              <a:rPr lang="en-US"/>
              <a:pPr>
                <a:defRPr/>
              </a:pPr>
              <a:t>‹#›</a:t>
            </a:fld>
            <a:endParaRPr lang="en-US"/>
          </a:p>
        </p:txBody>
      </p:sp>
    </p:spTree>
    <p:extLst>
      <p:ext uri="{BB962C8B-B14F-4D97-AF65-F5344CB8AC3E}">
        <p14:creationId xmlns:p14="http://schemas.microsoft.com/office/powerpoint/2010/main" val="1656973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3546"/>
            <a:ext cx="7772400" cy="1470025"/>
          </a:xfrm>
          <a:noFill/>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62325" y="2583294"/>
            <a:ext cx="6400800" cy="12051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7A2BC85-D24E-D749-B9E0-1DFE64D5314E}" type="datetime1">
              <a:rPr lang="en-US"/>
              <a:pPr>
                <a:defRPr/>
              </a:pPr>
              <a:t>10/20/16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FDED6222-DF99-9041-AD6F-C00674493B62}" type="slidenum">
              <a:rPr lang="en-US"/>
              <a:pPr>
                <a:defRPr/>
              </a:pPr>
              <a:t>‹#›</a:t>
            </a:fld>
            <a:endParaRPr lang="en-US"/>
          </a:p>
        </p:txBody>
      </p:sp>
    </p:spTree>
    <p:extLst>
      <p:ext uri="{BB962C8B-B14F-4D97-AF65-F5344CB8AC3E}">
        <p14:creationId xmlns:p14="http://schemas.microsoft.com/office/powerpoint/2010/main" val="189092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D5349D-DF69-1D41-B3ED-8B7A2BC1C513}" type="datetime1">
              <a:rPr lang="en-US"/>
              <a:pPr>
                <a:defRPr/>
              </a:pPr>
              <a:t>10/20/16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9A171CAB-CD1F-774D-83C0-2D85E8E290F3}" type="slidenum">
              <a:rPr lang="en-US"/>
              <a:pPr>
                <a:defRPr/>
              </a:pPr>
              <a:t>‹#›</a:t>
            </a:fld>
            <a:endParaRPr lang="en-US"/>
          </a:p>
        </p:txBody>
      </p:sp>
    </p:spTree>
    <p:extLst>
      <p:ext uri="{BB962C8B-B14F-4D97-AF65-F5344CB8AC3E}">
        <p14:creationId xmlns:p14="http://schemas.microsoft.com/office/powerpoint/2010/main" val="1941350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2ECF7CE-FFE6-554F-9738-8FF72701171C}" type="datetime1">
              <a:rPr lang="en-US"/>
              <a:pPr>
                <a:defRPr/>
              </a:pPr>
              <a:t>10/20/16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3A8B0036-2519-6F4F-8838-9648592F4CB6}" type="slidenum">
              <a:rPr lang="en-US"/>
              <a:pPr>
                <a:defRPr/>
              </a:pPr>
              <a:t>‹#›</a:t>
            </a:fld>
            <a:endParaRPr lang="en-US"/>
          </a:p>
        </p:txBody>
      </p:sp>
    </p:spTree>
    <p:extLst>
      <p:ext uri="{BB962C8B-B14F-4D97-AF65-F5344CB8AC3E}">
        <p14:creationId xmlns:p14="http://schemas.microsoft.com/office/powerpoint/2010/main" val="1554804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CEE214E5-A4D9-4146-8D4B-BB1281307BD1}" type="datetime1">
              <a:rPr lang="en-US"/>
              <a:pPr>
                <a:defRPr/>
              </a:pPr>
              <a:t>10/20/16</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Calibri"/>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E5EA4C7D-E321-B149-9F03-47C3FEBBC06F}" type="slidenum">
              <a:rPr lang="en-US"/>
              <a:pPr>
                <a:defRPr/>
              </a:pPr>
              <a:t>‹#›</a:t>
            </a:fld>
            <a:endParaRPr lang="en-US"/>
          </a:p>
        </p:txBody>
      </p:sp>
    </p:spTree>
    <p:extLst>
      <p:ext uri="{BB962C8B-B14F-4D97-AF65-F5344CB8AC3E}">
        <p14:creationId xmlns:p14="http://schemas.microsoft.com/office/powerpoint/2010/main" val="1019273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F3ADEF7E-C3B1-1F40-868D-9232CF9E9746}" type="datetime1">
              <a:rPr lang="en-US"/>
              <a:pPr>
                <a:defRPr/>
              </a:pPr>
              <a:t>10/20/16</a:t>
            </a:fld>
            <a:endParaRPr lang="en-US"/>
          </a:p>
        </p:txBody>
      </p:sp>
      <p:sp>
        <p:nvSpPr>
          <p:cNvPr id="8" name="Footer Placeholder 7"/>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Calibri"/>
                <a:ea typeface="+mn-ea"/>
                <a:cs typeface="+mn-cs"/>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A480486D-2FC8-A849-9D6B-59E84BDB0D85}" type="slidenum">
              <a:rPr lang="en-US"/>
              <a:pPr>
                <a:defRPr/>
              </a:pPr>
              <a:t>‹#›</a:t>
            </a:fld>
            <a:endParaRPr lang="en-US"/>
          </a:p>
        </p:txBody>
      </p:sp>
    </p:spTree>
    <p:extLst>
      <p:ext uri="{BB962C8B-B14F-4D97-AF65-F5344CB8AC3E}">
        <p14:creationId xmlns:p14="http://schemas.microsoft.com/office/powerpoint/2010/main" val="455099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2140BFA-EDEB-2C4F-B733-F0878F5C7839}" type="datetime1">
              <a:rPr lang="en-US"/>
              <a:pPr>
                <a:defRPr/>
              </a:pPr>
              <a:t>10/20/16</a:t>
            </a:fld>
            <a:endParaRPr lang="en-US"/>
          </a:p>
        </p:txBody>
      </p:sp>
      <p:sp>
        <p:nvSpPr>
          <p:cNvPr id="4" name="Footer Placeholder 3"/>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Calibri"/>
                <a:ea typeface="+mn-ea"/>
                <a:cs typeface="+mn-cs"/>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46C10A96-274C-1C4E-9A5E-AA36564AEB96}" type="slidenum">
              <a:rPr lang="en-US"/>
              <a:pPr>
                <a:defRPr/>
              </a:pPr>
              <a:t>‹#›</a:t>
            </a:fld>
            <a:endParaRPr lang="en-US"/>
          </a:p>
        </p:txBody>
      </p:sp>
    </p:spTree>
    <p:extLst>
      <p:ext uri="{BB962C8B-B14F-4D97-AF65-F5344CB8AC3E}">
        <p14:creationId xmlns:p14="http://schemas.microsoft.com/office/powerpoint/2010/main" val="1666281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578FEB8-4A66-9B46-A077-236A04156303}" type="datetime1">
              <a:rPr lang="en-US"/>
              <a:pPr>
                <a:defRPr/>
              </a:pPr>
              <a:t>10/20/16</a:t>
            </a:fld>
            <a:endParaRPr lang="en-US"/>
          </a:p>
        </p:txBody>
      </p:sp>
      <p:sp>
        <p:nvSpPr>
          <p:cNvPr id="3" name="Footer Placeholder 2"/>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Calibri"/>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05A389DC-D467-CC47-9444-8133EEF2C805}" type="slidenum">
              <a:rPr lang="en-US"/>
              <a:pPr>
                <a:defRPr/>
              </a:pPr>
              <a:t>‹#›</a:t>
            </a:fld>
            <a:endParaRPr lang="en-US"/>
          </a:p>
        </p:txBody>
      </p:sp>
    </p:spTree>
    <p:extLst>
      <p:ext uri="{BB962C8B-B14F-4D97-AF65-F5344CB8AC3E}">
        <p14:creationId xmlns:p14="http://schemas.microsoft.com/office/powerpoint/2010/main" val="200817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D81FF"/>
          </a:solidFill>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AF660A5-DA87-2543-AC88-A9F1B3BEA380}" type="datetime1">
              <a:rPr lang="en-US" altLang="en-US"/>
              <a:pPr>
                <a:defRPr/>
              </a:pPr>
              <a:t>10/20/16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Vermont PBIS Universal Training</a:t>
            </a:r>
          </a:p>
        </p:txBody>
      </p:sp>
      <p:sp>
        <p:nvSpPr>
          <p:cNvPr id="6" name="Slide Number Placeholder 5"/>
          <p:cNvSpPr>
            <a:spLocks noGrp="1"/>
          </p:cNvSpPr>
          <p:nvPr>
            <p:ph type="sldNum" sz="quarter" idx="12"/>
          </p:nvPr>
        </p:nvSpPr>
        <p:spPr/>
        <p:txBody>
          <a:bodyPr/>
          <a:lstStyle>
            <a:lvl1pPr>
              <a:defRPr/>
            </a:lvl1pPr>
          </a:lstStyle>
          <a:p>
            <a:pPr>
              <a:defRPr/>
            </a:pPr>
            <a:fld id="{AAAF3DCF-5B4F-EB47-8686-D417CD286AD7}" type="slidenum">
              <a:rPr lang="en-US" altLang="en-US"/>
              <a:pPr>
                <a:defRPr/>
              </a:pPr>
              <a:t>‹#›</a:t>
            </a:fld>
            <a:endParaRPr lang="en-US" altLang="en-US"/>
          </a:p>
        </p:txBody>
      </p:sp>
    </p:spTree>
    <p:extLst>
      <p:ext uri="{BB962C8B-B14F-4D97-AF65-F5344CB8AC3E}">
        <p14:creationId xmlns:p14="http://schemas.microsoft.com/office/powerpoint/2010/main" val="176297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F72901D-96AE-EE4A-AA6E-5885CF170179}" type="datetime1">
              <a:rPr lang="en-US"/>
              <a:pPr>
                <a:defRPr/>
              </a:pPr>
              <a:t>10/20/16</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Calibri"/>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0E3A701B-6B7B-EA48-BC23-8DC548359C49}" type="slidenum">
              <a:rPr lang="en-US"/>
              <a:pPr>
                <a:defRPr/>
              </a:pPr>
              <a:t>‹#›</a:t>
            </a:fld>
            <a:endParaRPr lang="en-US"/>
          </a:p>
        </p:txBody>
      </p:sp>
    </p:spTree>
    <p:extLst>
      <p:ext uri="{BB962C8B-B14F-4D97-AF65-F5344CB8AC3E}">
        <p14:creationId xmlns:p14="http://schemas.microsoft.com/office/powerpoint/2010/main" val="1600616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E805A0B-6F21-7D48-81D9-8FD9CB08B0DA}" type="datetime1">
              <a:rPr lang="en-US"/>
              <a:pPr>
                <a:defRPr/>
              </a:pPr>
              <a:t>10/20/16</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Calibri"/>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758017EC-E7D6-ED4A-B4BF-F652D3546D56}" type="slidenum">
              <a:rPr lang="en-US"/>
              <a:pPr>
                <a:defRPr/>
              </a:pPr>
              <a:t>‹#›</a:t>
            </a:fld>
            <a:endParaRPr lang="en-US"/>
          </a:p>
        </p:txBody>
      </p:sp>
    </p:spTree>
    <p:extLst>
      <p:ext uri="{BB962C8B-B14F-4D97-AF65-F5344CB8AC3E}">
        <p14:creationId xmlns:p14="http://schemas.microsoft.com/office/powerpoint/2010/main" val="29382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E3F4B2-6C16-E54B-A02F-81E1130D50A5}" type="datetime1">
              <a:rPr lang="en-US"/>
              <a:pPr>
                <a:defRPr/>
              </a:pPr>
              <a:t>10/20/16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DB243CC7-9566-4C40-953E-B6E9EBD55080}" type="slidenum">
              <a:rPr lang="en-US"/>
              <a:pPr>
                <a:defRPr/>
              </a:pPr>
              <a:t>‹#›</a:t>
            </a:fld>
            <a:endParaRPr lang="en-US"/>
          </a:p>
        </p:txBody>
      </p:sp>
    </p:spTree>
    <p:extLst>
      <p:ext uri="{BB962C8B-B14F-4D97-AF65-F5344CB8AC3E}">
        <p14:creationId xmlns:p14="http://schemas.microsoft.com/office/powerpoint/2010/main" val="2050560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69EB85-DA26-6B46-9352-943396A1F68E}" type="datetime1">
              <a:rPr lang="en-US"/>
              <a:pPr>
                <a:defRPr/>
              </a:pPr>
              <a:t>10/20/16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3FDA78F6-BDF4-C847-BAA1-7DE4167ADBEF}" type="slidenum">
              <a:rPr lang="en-US"/>
              <a:pPr>
                <a:defRPr/>
              </a:pPr>
              <a:t>‹#›</a:t>
            </a:fld>
            <a:endParaRPr lang="en-US"/>
          </a:p>
        </p:txBody>
      </p:sp>
    </p:spTree>
    <p:extLst>
      <p:ext uri="{BB962C8B-B14F-4D97-AF65-F5344CB8AC3E}">
        <p14:creationId xmlns:p14="http://schemas.microsoft.com/office/powerpoint/2010/main" val="95899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5FAA45-DD26-E747-9F63-5C2EDA64681A}" type="datetime1">
              <a:rPr lang="en-US" altLang="en-US"/>
              <a:pPr>
                <a:defRPr/>
              </a:pPr>
              <a:t>10/20/16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Vermont PBIS Universal Training</a:t>
            </a:r>
          </a:p>
        </p:txBody>
      </p:sp>
      <p:sp>
        <p:nvSpPr>
          <p:cNvPr id="6" name="Slide Number Placeholder 5"/>
          <p:cNvSpPr>
            <a:spLocks noGrp="1"/>
          </p:cNvSpPr>
          <p:nvPr>
            <p:ph type="sldNum" sz="quarter" idx="12"/>
          </p:nvPr>
        </p:nvSpPr>
        <p:spPr/>
        <p:txBody>
          <a:bodyPr/>
          <a:lstStyle>
            <a:lvl1pPr>
              <a:defRPr/>
            </a:lvl1pPr>
          </a:lstStyle>
          <a:p>
            <a:pPr>
              <a:defRPr/>
            </a:pPr>
            <a:fld id="{7980800C-94CE-D646-AFB5-7BA723E3BE86}" type="slidenum">
              <a:rPr lang="en-US" altLang="en-US"/>
              <a:pPr>
                <a:defRPr/>
              </a:pPr>
              <a:t>‹#›</a:t>
            </a:fld>
            <a:endParaRPr lang="en-US" altLang="en-US"/>
          </a:p>
        </p:txBody>
      </p:sp>
    </p:spTree>
    <p:extLst>
      <p:ext uri="{BB962C8B-B14F-4D97-AF65-F5344CB8AC3E}">
        <p14:creationId xmlns:p14="http://schemas.microsoft.com/office/powerpoint/2010/main" val="325953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885C694-43C7-7F47-AD4B-C7AEB03E8ADA}" type="datetime1">
              <a:rPr lang="en-US" altLang="en-US"/>
              <a:pPr>
                <a:defRPr/>
              </a:pPr>
              <a:t>10/20/16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Vermont PBIS Universal Training</a:t>
            </a:r>
          </a:p>
        </p:txBody>
      </p:sp>
      <p:sp>
        <p:nvSpPr>
          <p:cNvPr id="7" name="Slide Number Placeholder 5"/>
          <p:cNvSpPr>
            <a:spLocks noGrp="1"/>
          </p:cNvSpPr>
          <p:nvPr>
            <p:ph type="sldNum" sz="quarter" idx="12"/>
          </p:nvPr>
        </p:nvSpPr>
        <p:spPr/>
        <p:txBody>
          <a:bodyPr/>
          <a:lstStyle>
            <a:lvl1pPr>
              <a:defRPr/>
            </a:lvl1pPr>
          </a:lstStyle>
          <a:p>
            <a:pPr>
              <a:defRPr/>
            </a:pPr>
            <a:fld id="{A5939B49-1D61-E04F-83F9-FABEB135938E}" type="slidenum">
              <a:rPr lang="en-US" altLang="en-US"/>
              <a:pPr>
                <a:defRPr/>
              </a:pPr>
              <a:t>‹#›</a:t>
            </a:fld>
            <a:endParaRPr lang="en-US" altLang="en-US"/>
          </a:p>
        </p:txBody>
      </p:sp>
    </p:spTree>
    <p:extLst>
      <p:ext uri="{BB962C8B-B14F-4D97-AF65-F5344CB8AC3E}">
        <p14:creationId xmlns:p14="http://schemas.microsoft.com/office/powerpoint/2010/main" val="65337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1447522-8360-9643-A41E-B6BEAB47C22F}" type="datetime1">
              <a:rPr lang="en-US" altLang="en-US"/>
              <a:pPr>
                <a:defRPr/>
              </a:pPr>
              <a:t>10/20/16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t>Vermont PBIS Universal Training</a:t>
            </a:r>
          </a:p>
        </p:txBody>
      </p:sp>
      <p:sp>
        <p:nvSpPr>
          <p:cNvPr id="9" name="Slide Number Placeholder 5"/>
          <p:cNvSpPr>
            <a:spLocks noGrp="1"/>
          </p:cNvSpPr>
          <p:nvPr>
            <p:ph type="sldNum" sz="quarter" idx="12"/>
          </p:nvPr>
        </p:nvSpPr>
        <p:spPr/>
        <p:txBody>
          <a:bodyPr/>
          <a:lstStyle>
            <a:lvl1pPr>
              <a:defRPr/>
            </a:lvl1pPr>
          </a:lstStyle>
          <a:p>
            <a:pPr>
              <a:defRPr/>
            </a:pPr>
            <a:fld id="{FF3413E3-4D4D-144D-9F61-8A53A9F4DB95}" type="slidenum">
              <a:rPr lang="en-US" altLang="en-US"/>
              <a:pPr>
                <a:defRPr/>
              </a:pPr>
              <a:t>‹#›</a:t>
            </a:fld>
            <a:endParaRPr lang="en-US" altLang="en-US"/>
          </a:p>
        </p:txBody>
      </p:sp>
    </p:spTree>
    <p:extLst>
      <p:ext uri="{BB962C8B-B14F-4D97-AF65-F5344CB8AC3E}">
        <p14:creationId xmlns:p14="http://schemas.microsoft.com/office/powerpoint/2010/main" val="771454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0D1D0ED-C1D5-C141-AB9B-46EAA72414E9}" type="datetime1">
              <a:rPr lang="en-US" altLang="en-US"/>
              <a:pPr>
                <a:defRPr/>
              </a:pPr>
              <a:t>10/20/16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t>Vermont PBIS Universal Training</a:t>
            </a:r>
          </a:p>
        </p:txBody>
      </p:sp>
      <p:sp>
        <p:nvSpPr>
          <p:cNvPr id="5" name="Slide Number Placeholder 5"/>
          <p:cNvSpPr>
            <a:spLocks noGrp="1"/>
          </p:cNvSpPr>
          <p:nvPr>
            <p:ph type="sldNum" sz="quarter" idx="12"/>
          </p:nvPr>
        </p:nvSpPr>
        <p:spPr/>
        <p:txBody>
          <a:bodyPr/>
          <a:lstStyle>
            <a:lvl1pPr>
              <a:defRPr/>
            </a:lvl1pPr>
          </a:lstStyle>
          <a:p>
            <a:pPr>
              <a:defRPr/>
            </a:pPr>
            <a:fld id="{F93D5D06-E78D-6B4B-8742-5B7ADE6B12A1}" type="slidenum">
              <a:rPr lang="en-US" altLang="en-US"/>
              <a:pPr>
                <a:defRPr/>
              </a:pPr>
              <a:t>‹#›</a:t>
            </a:fld>
            <a:endParaRPr lang="en-US" altLang="en-US"/>
          </a:p>
        </p:txBody>
      </p:sp>
    </p:spTree>
    <p:extLst>
      <p:ext uri="{BB962C8B-B14F-4D97-AF65-F5344CB8AC3E}">
        <p14:creationId xmlns:p14="http://schemas.microsoft.com/office/powerpoint/2010/main" val="1473861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2AA00D-1834-BC40-8834-7E1D0A02B973}" type="datetime1">
              <a:rPr lang="en-US" altLang="en-US"/>
              <a:pPr>
                <a:defRPr/>
              </a:pPr>
              <a:t>10/20/16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a:t>Vermont PBIS Universal Training</a:t>
            </a:r>
          </a:p>
        </p:txBody>
      </p:sp>
      <p:sp>
        <p:nvSpPr>
          <p:cNvPr id="4" name="Slide Number Placeholder 5"/>
          <p:cNvSpPr>
            <a:spLocks noGrp="1"/>
          </p:cNvSpPr>
          <p:nvPr>
            <p:ph type="sldNum" sz="quarter" idx="12"/>
          </p:nvPr>
        </p:nvSpPr>
        <p:spPr/>
        <p:txBody>
          <a:bodyPr/>
          <a:lstStyle>
            <a:lvl1pPr>
              <a:defRPr/>
            </a:lvl1pPr>
          </a:lstStyle>
          <a:p>
            <a:pPr>
              <a:defRPr/>
            </a:pPr>
            <a:fld id="{35417BA1-21FF-A741-90E4-44BE0C7AAB2A}" type="slidenum">
              <a:rPr lang="en-US" altLang="en-US"/>
              <a:pPr>
                <a:defRPr/>
              </a:pPr>
              <a:t>‹#›</a:t>
            </a:fld>
            <a:endParaRPr lang="en-US" altLang="en-US"/>
          </a:p>
        </p:txBody>
      </p:sp>
    </p:spTree>
    <p:extLst>
      <p:ext uri="{BB962C8B-B14F-4D97-AF65-F5344CB8AC3E}">
        <p14:creationId xmlns:p14="http://schemas.microsoft.com/office/powerpoint/2010/main" val="211640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AC2A0C-B17A-F54F-B73B-E288A98121E1}" type="datetime1">
              <a:rPr lang="en-US" altLang="en-US"/>
              <a:pPr>
                <a:defRPr/>
              </a:pPr>
              <a:t>10/20/16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Vermont PBIS Universal Training</a:t>
            </a:r>
          </a:p>
        </p:txBody>
      </p:sp>
      <p:sp>
        <p:nvSpPr>
          <p:cNvPr id="7" name="Slide Number Placeholder 5"/>
          <p:cNvSpPr>
            <a:spLocks noGrp="1"/>
          </p:cNvSpPr>
          <p:nvPr>
            <p:ph type="sldNum" sz="quarter" idx="12"/>
          </p:nvPr>
        </p:nvSpPr>
        <p:spPr/>
        <p:txBody>
          <a:bodyPr/>
          <a:lstStyle>
            <a:lvl1pPr>
              <a:defRPr/>
            </a:lvl1pPr>
          </a:lstStyle>
          <a:p>
            <a:pPr>
              <a:defRPr/>
            </a:pPr>
            <a:fld id="{59BF68B6-9F49-E848-B3C9-19DEF52D50F0}" type="slidenum">
              <a:rPr lang="en-US" altLang="en-US"/>
              <a:pPr>
                <a:defRPr/>
              </a:pPr>
              <a:t>‹#›</a:t>
            </a:fld>
            <a:endParaRPr lang="en-US" altLang="en-US"/>
          </a:p>
        </p:txBody>
      </p:sp>
    </p:spTree>
    <p:extLst>
      <p:ext uri="{BB962C8B-B14F-4D97-AF65-F5344CB8AC3E}">
        <p14:creationId xmlns:p14="http://schemas.microsoft.com/office/powerpoint/2010/main" val="157434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726F4F-B726-894F-82A0-44DF4D947278}" type="datetime1">
              <a:rPr lang="en-US" altLang="en-US"/>
              <a:pPr>
                <a:defRPr/>
              </a:pPr>
              <a:t>10/20/16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Vermont PBIS Universal Training</a:t>
            </a:r>
          </a:p>
        </p:txBody>
      </p:sp>
      <p:sp>
        <p:nvSpPr>
          <p:cNvPr id="7" name="Slide Number Placeholder 5"/>
          <p:cNvSpPr>
            <a:spLocks noGrp="1"/>
          </p:cNvSpPr>
          <p:nvPr>
            <p:ph type="sldNum" sz="quarter" idx="12"/>
          </p:nvPr>
        </p:nvSpPr>
        <p:spPr/>
        <p:txBody>
          <a:bodyPr/>
          <a:lstStyle>
            <a:lvl1pPr>
              <a:defRPr/>
            </a:lvl1pPr>
          </a:lstStyle>
          <a:p>
            <a:pPr>
              <a:defRPr/>
            </a:pPr>
            <a:fld id="{D6804DF2-FA01-7C4E-B621-73A4CA1D0A84}" type="slidenum">
              <a:rPr lang="en-US" altLang="en-US"/>
              <a:pPr>
                <a:defRPr/>
              </a:pPr>
              <a:t>‹#›</a:t>
            </a:fld>
            <a:endParaRPr lang="en-US" altLang="en-US"/>
          </a:p>
        </p:txBody>
      </p:sp>
    </p:spTree>
    <p:extLst>
      <p:ext uri="{BB962C8B-B14F-4D97-AF65-F5344CB8AC3E}">
        <p14:creationId xmlns:p14="http://schemas.microsoft.com/office/powerpoint/2010/main" val="9241995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2.png"/><Relationship Id="rId15"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3366FF"/>
            </a:gs>
            <a:gs pos="16000">
              <a:srgbClr val="FFFFFF"/>
            </a:gs>
            <a:gs pos="0">
              <a:schemeClr val="bg1"/>
            </a:gs>
          </a:gsLst>
          <a:lin ang="165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79895E68-EBA0-AC4A-B60A-41F1B42C65E8}" type="datetime1">
              <a:rPr lang="en-US" altLang="en-US"/>
              <a:pPr>
                <a:defRPr/>
              </a:pPr>
              <a:t>10/20/16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Vermont PBIS Universal Training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F4B23435-B22D-4E45-BAD6-E413712A124D}" type="slidenum">
              <a:rPr lang="en-US" altLang="en-US"/>
              <a:pPr>
                <a:defRPr/>
              </a:pPr>
              <a:t>‹#›</a:t>
            </a:fld>
            <a:endParaRPr lang="en-US" altLang="en-US"/>
          </a:p>
        </p:txBody>
      </p:sp>
      <p:pic>
        <p:nvPicPr>
          <p:cNvPr id="1031"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163" y="6153150"/>
            <a:ext cx="1874837" cy="674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394575" y="6251575"/>
            <a:ext cx="1685925" cy="53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5" r:id="rId1"/>
    <p:sldLayoutId id="214748380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3366FF"/>
            </a:gs>
            <a:gs pos="16000">
              <a:srgbClr val="FFFFFF"/>
            </a:gs>
            <a:gs pos="0">
              <a:schemeClr val="bg1"/>
            </a:gs>
          </a:gsLst>
          <a:lin ang="16500000" scaled="0"/>
          <a:tileRect/>
        </a:gra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solidFill>
            <a:srgbClr val="008000">
              <a:alpha val="50195"/>
            </a:srgbClr>
          </a:solidFill>
          <a:ln>
            <a:noFill/>
          </a:ln>
          <a:extLst>
            <a:ext uri="{FAA26D3D-D897-4be2-8F04-BA451C77F1D7}">
              <ma14:placeholderFlag xmlns:ma14="http://schemas.microsoft.com/office/mac/drawingml/2011/main" val="1"/>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p:cNvSpPr>
            <a:spLocks noGrp="1"/>
          </p:cNvSpPr>
          <p:nvPr>
            <p:ph type="body" idx="1"/>
          </p:nvPr>
        </p:nvSpPr>
        <p:spPr bwMode="auto">
          <a:xfrm>
            <a:off x="457200" y="1600200"/>
            <a:ext cx="8229600" cy="444658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9109E97E-FE90-FA4B-8B7B-E5F665BDECFB}" type="datetime1">
              <a:rPr lang="en-US"/>
              <a:pPr>
                <a:defRPr/>
              </a:pPr>
              <a:t>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fld id="{DB4EAC5D-48F1-3145-BEDD-26CD7A2486F7}" type="slidenum">
              <a:rPr lang="en-US"/>
              <a:pPr>
                <a:defRPr/>
              </a:pPr>
              <a:t>‹#›</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pic>
        <p:nvPicPr>
          <p:cNvPr id="13319" name="Picture 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394575" y="6251575"/>
            <a:ext cx="1685925" cy="53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20" name="Picture 1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0163" y="6153150"/>
            <a:ext cx="1874837" cy="674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G"/><Relationship Id="rId5"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R_xKXFDGEyI?list=PLF19180008E030FB4" TargetMode="External"/><Relationship Id="rId4" Type="http://schemas.openxmlformats.org/officeDocument/2006/relationships/hyperlink" Target="https://www.teachingchannel.org/videos/managing-transitions"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www.pbis.org/" TargetMode="External"/><Relationship Id="rId4" Type="http://schemas.openxmlformats.org/officeDocument/2006/relationships/image" Target="../media/image5.emf"/><Relationship Id="rId5" Type="http://schemas.openxmlformats.org/officeDocument/2006/relationships/hyperlink" Target="http://www.cber.org/" TargetMode="External"/><Relationship Id="rId6" Type="http://schemas.openxmlformats.org/officeDocument/2006/relationships/image" Target="../media/image6.jpeg"/><Relationship Id="rId7" Type="http://schemas.openxmlformats.org/officeDocument/2006/relationships/hyperlink" Target="http://uconn.edu/index.php" TargetMode="External"/><Relationship Id="rId8" Type="http://schemas.openxmlformats.org/officeDocument/2006/relationships/image" Target="../media/image7.png"/><Relationship Id="rId9"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www.slideshare.net/beautifulmindsofprinceton?utm_campaign=profiletracking&amp;utm_medium=sssite&amp;utm_source=ssslideview" TargetMode="External"/><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hyperlink" Target="https://www.pbis.org/common/cms/files/pbisresources/gsclassman0907.doc"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hyperlink" Target="http://www.pbisvermont.org/" TargetMode="External"/><Relationship Id="rId4" Type="http://schemas.openxmlformats.org/officeDocument/2006/relationships/hyperlink" Target="http://www.pbis.org/" TargetMode="External"/><Relationship Id="rId5" Type="http://schemas.openxmlformats.org/officeDocument/2006/relationships/hyperlink" Target="NULL" TargetMode="External"/><Relationship Id="rId6" Type="http://schemas.openxmlformats.org/officeDocument/2006/relationships/hyperlink" Target="http://www.ci3t.org/" TargetMode="External"/><Relationship Id="rId7" Type="http://schemas.openxmlformats.org/officeDocument/2006/relationships/hyperlink" Target="http://www.pbisworld.com/" TargetMode="External"/><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3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3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3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35.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3.xml"/><Relationship Id="rId3" Type="http://schemas.openxmlformats.org/officeDocument/2006/relationships/image" Target="../media/image3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4.xml"/><Relationship Id="rId3" Type="http://schemas.openxmlformats.org/officeDocument/2006/relationships/image" Target="../media/image3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 Id="rId3" Type="http://schemas.openxmlformats.org/officeDocument/2006/relationships/image" Target="../media/image38.jpeg"/></Relationships>
</file>

<file path=ppt/slides/_rels/slide77.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9.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jpeg"/><Relationship Id="rId1" Type="http://schemas.openxmlformats.org/officeDocument/2006/relationships/slideLayout" Target="../slideLayouts/slideLayout4.xml"/><Relationship Id="rId2"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1.xml"/><Relationship Id="rId3" Type="http://schemas.openxmlformats.org/officeDocument/2006/relationships/image" Target="../media/image3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2.xml"/><Relationship Id="rId3" Type="http://schemas.openxmlformats.org/officeDocument/2006/relationships/image" Target="../media/image3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3.xml"/><Relationship Id="rId3" Type="http://schemas.openxmlformats.org/officeDocument/2006/relationships/image" Target="../media/image34.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4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ctrTitle"/>
          </p:nvPr>
        </p:nvSpPr>
        <p:spPr>
          <a:xfrm>
            <a:off x="685800" y="920301"/>
            <a:ext cx="7772400" cy="1535459"/>
          </a:xfrm>
        </p:spPr>
        <p:txBody>
          <a:bodyPr/>
          <a:lstStyle/>
          <a:p>
            <a:pPr eaLnBrk="1" hangingPunct="1"/>
            <a:r>
              <a:rPr lang="en-US" altLang="en-US" dirty="0">
                <a:ea typeface="ＭＳ Ｐゴシック" charset="-128"/>
              </a:rPr>
              <a:t>Enhancing Teacher’s </a:t>
            </a:r>
            <a:r>
              <a:rPr lang="en-US" altLang="en-US" dirty="0" smtClean="0">
                <a:ea typeface="ＭＳ Ｐゴシック" charset="-128"/>
              </a:rPr>
              <a:t/>
            </a:r>
            <a:br>
              <a:rPr lang="en-US" altLang="en-US" dirty="0" smtClean="0">
                <a:ea typeface="ＭＳ Ｐゴシック" charset="-128"/>
              </a:rPr>
            </a:br>
            <a:r>
              <a:rPr lang="en-US" altLang="en-US" dirty="0" smtClean="0">
                <a:ea typeface="ＭＳ Ｐゴシック" charset="-128"/>
              </a:rPr>
              <a:t>Classroom </a:t>
            </a:r>
            <a:r>
              <a:rPr lang="en-US" altLang="en-US" dirty="0">
                <a:ea typeface="ＭＳ Ｐゴシック" charset="-128"/>
              </a:rPr>
              <a:t>Management: Efficient and Effective </a:t>
            </a:r>
            <a:r>
              <a:rPr lang="en-US" altLang="en-US" smtClean="0">
                <a:ea typeface="ＭＳ Ｐゴシック" charset="-128"/>
              </a:rPr>
              <a:t/>
            </a:r>
            <a:br>
              <a:rPr lang="en-US" altLang="en-US" smtClean="0">
                <a:ea typeface="ＭＳ Ｐゴシック" charset="-128"/>
              </a:rPr>
            </a:br>
            <a:r>
              <a:rPr lang="en-US" altLang="en-US" smtClean="0">
                <a:ea typeface="ＭＳ Ｐゴシック" charset="-128"/>
              </a:rPr>
              <a:t>Evidence-Based </a:t>
            </a:r>
            <a:r>
              <a:rPr lang="en-US" altLang="en-US" dirty="0">
                <a:ea typeface="ＭＳ Ｐゴシック" charset="-128"/>
              </a:rPr>
              <a:t>Strategies</a:t>
            </a:r>
          </a:p>
        </p:txBody>
      </p:sp>
      <p:sp>
        <p:nvSpPr>
          <p:cNvPr id="28674" name="Rectangle 3"/>
          <p:cNvSpPr>
            <a:spLocks noGrp="1"/>
          </p:cNvSpPr>
          <p:nvPr>
            <p:ph type="subTitle" idx="1"/>
          </p:nvPr>
        </p:nvSpPr>
        <p:spPr/>
        <p:txBody>
          <a:bodyPr/>
          <a:lstStyle/>
          <a:p>
            <a:pPr eaLnBrk="1" hangingPunct="1">
              <a:lnSpc>
                <a:spcPct val="80000"/>
              </a:lnSpc>
            </a:pPr>
            <a:endParaRPr lang="en-US" altLang="en-US" sz="900" b="1" dirty="0">
              <a:solidFill>
                <a:schemeClr val="folHlink"/>
              </a:solidFill>
              <a:ea typeface="ＭＳ Ｐゴシック" charset="-128"/>
            </a:endParaRPr>
          </a:p>
          <a:p>
            <a:pPr eaLnBrk="1" hangingPunct="1">
              <a:lnSpc>
                <a:spcPct val="80000"/>
              </a:lnSpc>
            </a:pPr>
            <a:endParaRPr lang="en-US" altLang="en-US" sz="900" b="1" dirty="0">
              <a:solidFill>
                <a:schemeClr val="folHlink"/>
              </a:solidFill>
              <a:ea typeface="ＭＳ Ｐゴシック" charset="-128"/>
            </a:endParaRPr>
          </a:p>
          <a:p>
            <a:pPr eaLnBrk="1" hangingPunct="1">
              <a:lnSpc>
                <a:spcPct val="80000"/>
              </a:lnSpc>
            </a:pPr>
            <a:endParaRPr lang="en-US" altLang="en-US" sz="900" b="1" dirty="0">
              <a:solidFill>
                <a:schemeClr val="folHlink"/>
              </a:solidFill>
              <a:ea typeface="ＭＳ Ｐゴシック" charset="-128"/>
            </a:endParaRPr>
          </a:p>
          <a:p>
            <a:pPr eaLnBrk="1" hangingPunct="1">
              <a:lnSpc>
                <a:spcPct val="80000"/>
              </a:lnSpc>
            </a:pPr>
            <a:endParaRPr lang="en-US" altLang="en-US" sz="1000" b="1" dirty="0">
              <a:solidFill>
                <a:schemeClr val="folHlink"/>
              </a:solidFill>
              <a:ea typeface="ＭＳ Ｐゴシック" charset="-128"/>
            </a:endParaRPr>
          </a:p>
        </p:txBody>
      </p:sp>
      <p:sp>
        <p:nvSpPr>
          <p:cNvPr id="28675" name="Slide Number Placeholder 1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fld id="{E0E2EEED-D212-8F44-93B9-79B4B3F2F2E3}" type="slidenum">
              <a:rPr lang="en-US" altLang="en-US" sz="1200">
                <a:solidFill>
                  <a:srgbClr val="898989"/>
                </a:solidFill>
              </a:rPr>
              <a:pPr>
                <a:spcBef>
                  <a:spcPct val="0"/>
                </a:spcBef>
                <a:buFontTx/>
                <a:buNone/>
              </a:pPr>
              <a:t>1</a:t>
            </a:fld>
            <a:endParaRPr lang="en-US" altLang="en-US" sz="1200">
              <a:solidFill>
                <a:srgbClr val="898989"/>
              </a:solidFill>
            </a:endParaRPr>
          </a:p>
        </p:txBody>
      </p:sp>
      <p:grpSp>
        <p:nvGrpSpPr>
          <p:cNvPr id="28676" name="Group 11"/>
          <p:cNvGrpSpPr>
            <a:grpSpLocks/>
          </p:cNvGrpSpPr>
          <p:nvPr/>
        </p:nvGrpSpPr>
        <p:grpSpPr bwMode="auto">
          <a:xfrm>
            <a:off x="3647235" y="3137647"/>
            <a:ext cx="4963365" cy="3583828"/>
            <a:chOff x="1705769" y="1662907"/>
            <a:chExt cx="7056701" cy="4767263"/>
          </a:xfrm>
        </p:grpSpPr>
        <p:pic>
          <p:nvPicPr>
            <p:cNvPr id="28677"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5769" y="4198145"/>
              <a:ext cx="1795462" cy="223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8678" name="Group 13"/>
            <p:cNvGrpSpPr>
              <a:grpSpLocks/>
            </p:cNvGrpSpPr>
            <p:nvPr/>
          </p:nvGrpSpPr>
          <p:grpSpPr bwMode="auto">
            <a:xfrm>
              <a:off x="3352270" y="1662907"/>
              <a:ext cx="5410200" cy="4767263"/>
              <a:chOff x="1752600" y="1676400"/>
              <a:chExt cx="5410200" cy="4767263"/>
            </a:xfrm>
          </p:grpSpPr>
          <p:sp>
            <p:nvSpPr>
              <p:cNvPr id="28679" name="AutoShape 3"/>
              <p:cNvSpPr>
                <a:spLocks noChangeArrowheads="1"/>
              </p:cNvSpPr>
              <p:nvPr/>
            </p:nvSpPr>
            <p:spPr bwMode="auto">
              <a:xfrm>
                <a:off x="1752600" y="1676400"/>
                <a:ext cx="5410200" cy="4767263"/>
              </a:xfrm>
              <a:prstGeom prst="triangle">
                <a:avLst>
                  <a:gd name="adj" fmla="val 50000"/>
                </a:avLst>
              </a:prstGeom>
              <a:solidFill>
                <a:srgbClr val="2E8E2E"/>
              </a:solidFill>
              <a:ln w="9525">
                <a:miter lim="800000"/>
                <a:headEnd/>
                <a:tailEnd/>
              </a:ln>
              <a:scene3d>
                <a:camera prst="legacyPerspectiveTopRight">
                  <a:rot lat="21299970" lon="0" rev="0"/>
                </a:camera>
                <a:lightRig rig="legacyFlat3" dir="b"/>
              </a:scene3d>
              <a:sp3d extrusionH="3630600" contourW="12700" prstMaterial="legacyMatte">
                <a:bevelT w="13500" h="13500" prst="angle"/>
                <a:bevelB w="13500" h="13500" prst="angle"/>
                <a:extrusionClr>
                  <a:srgbClr val="336600"/>
                </a:extrusionClr>
                <a:contourClr>
                  <a:srgbClr val="2E8E2E"/>
                </a:contourClr>
              </a:sp3d>
            </p:spPr>
            <p:txBody>
              <a:bodyPr wrap="none" anchor="ctr">
                <a:flatTx/>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endParaRPr lang="en-US" altLang="en-US" sz="1800"/>
              </a:p>
            </p:txBody>
          </p:sp>
          <p:sp>
            <p:nvSpPr>
              <p:cNvPr id="28680" name="AutoShape 6"/>
              <p:cNvSpPr>
                <a:spLocks noChangeArrowheads="1"/>
              </p:cNvSpPr>
              <p:nvPr/>
            </p:nvSpPr>
            <p:spPr bwMode="auto">
              <a:xfrm>
                <a:off x="2667000" y="1676400"/>
                <a:ext cx="3581400" cy="3124200"/>
              </a:xfrm>
              <a:prstGeom prst="triangle">
                <a:avLst>
                  <a:gd name="adj" fmla="val 50000"/>
                </a:avLst>
              </a:prstGeom>
              <a:gradFill rotWithShape="1">
                <a:gsLst>
                  <a:gs pos="0">
                    <a:srgbClr val="FFFF00"/>
                  </a:gs>
                  <a:gs pos="100000">
                    <a:srgbClr val="FFFF00"/>
                  </a:gs>
                </a:gsLst>
                <a:lin ang="5400000" scaled="1"/>
              </a:gradFill>
              <a:ln w="9525">
                <a:miter lim="800000"/>
                <a:headEnd/>
                <a:tailEnd/>
              </a:ln>
              <a:scene3d>
                <a:camera prst="legacyPerspectiveTopRight">
                  <a:rot lat="21299970" lon="0" rev="0"/>
                </a:camera>
                <a:lightRig rig="legacyFlat3" dir="b"/>
              </a:scene3d>
              <a:sp3d extrusionH="1801800" contourW="12700" prstMaterial="legacyMatte">
                <a:bevelT w="13500" h="13500" prst="angle"/>
                <a:bevelB w="13500" h="13500" prst="angle"/>
                <a:extrusionClr>
                  <a:srgbClr val="FFFF00"/>
                </a:extrusionClr>
                <a:contourClr>
                  <a:srgbClr val="FFFF00"/>
                </a:contourClr>
              </a:sp3d>
            </p:spPr>
            <p:txBody>
              <a:bodyPr wrap="none" anchor="ctr">
                <a:flatTx/>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endParaRPr lang="en-US" altLang="en-US" sz="1800"/>
              </a:p>
            </p:txBody>
          </p:sp>
          <p:sp>
            <p:nvSpPr>
              <p:cNvPr id="28681" name="AutoShape 9"/>
              <p:cNvSpPr>
                <a:spLocks noChangeArrowheads="1"/>
              </p:cNvSpPr>
              <p:nvPr/>
            </p:nvSpPr>
            <p:spPr bwMode="auto">
              <a:xfrm>
                <a:off x="3505200" y="1676400"/>
                <a:ext cx="1905000" cy="1600200"/>
              </a:xfrm>
              <a:prstGeom prst="triangle">
                <a:avLst>
                  <a:gd name="adj" fmla="val 50000"/>
                </a:avLst>
              </a:prstGeom>
              <a:gradFill rotWithShape="1">
                <a:gsLst>
                  <a:gs pos="0">
                    <a:srgbClr val="FF0000"/>
                  </a:gs>
                  <a:gs pos="100000">
                    <a:srgbClr val="FF0000"/>
                  </a:gs>
                </a:gsLst>
                <a:lin ang="5400000" scaled="1"/>
              </a:gradFill>
              <a:ln w="9525">
                <a:miter lim="800000"/>
                <a:headEnd/>
                <a:tailEnd/>
              </a:ln>
              <a:scene3d>
                <a:camera prst="legacyPerspectiveTopRight">
                  <a:rot lat="21299970" lon="300000" rev="0"/>
                </a:camera>
                <a:lightRig rig="legacyFlat3" dir="b"/>
              </a:scene3d>
              <a:sp3d extrusionH="887400" contourW="12700" prstMaterial="legacyMatte">
                <a:bevelT w="13500" h="13500" prst="angle"/>
                <a:bevelB w="13500" h="13500" prst="angle"/>
                <a:extrusionClr>
                  <a:srgbClr val="FF0000"/>
                </a:extrusionClr>
                <a:contourClr>
                  <a:srgbClr val="FF0000"/>
                </a:contourClr>
              </a:sp3d>
            </p:spPr>
            <p:txBody>
              <a:bodyPr wrap="none" anchor="ctr">
                <a:flatTx/>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endParaRPr lang="en-US" altLang="en-US" sz="1800"/>
              </a:p>
            </p:txBody>
          </p:sp>
        </p:grpSp>
      </p:grpSp>
      <p:sp>
        <p:nvSpPr>
          <p:cNvPr id="11" name="Subtitle 2"/>
          <p:cNvSpPr txBox="1">
            <a:spLocks/>
          </p:cNvSpPr>
          <p:nvPr/>
        </p:nvSpPr>
        <p:spPr bwMode="auto">
          <a:xfrm>
            <a:off x="-152400" y="3241096"/>
            <a:ext cx="9448800" cy="1175769"/>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pitchFamily="-84" charset="-128"/>
                <a:cs typeface="ＭＳ Ｐゴシック" pitchFamily="-84" charset="-128"/>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pitchFamily="-84"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pitchFamily="-84"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84"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8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800" dirty="0" smtClean="0">
                <a:solidFill>
                  <a:schemeClr val="tx1"/>
                </a:solidFill>
              </a:rPr>
              <a:t>Cassandra Townshend</a:t>
            </a:r>
          </a:p>
          <a:p>
            <a:r>
              <a:rPr lang="en-US" sz="1800" dirty="0" smtClean="0">
                <a:solidFill>
                  <a:schemeClr val="tx1"/>
                </a:solidFill>
              </a:rPr>
              <a:t>Amy Wheeler-Sutton</a:t>
            </a:r>
          </a:p>
          <a:p>
            <a:r>
              <a:rPr lang="en-US" sz="1800" dirty="0" err="1" smtClean="0">
                <a:solidFill>
                  <a:schemeClr val="tx1"/>
                </a:solidFill>
              </a:rPr>
              <a:t>VTPBiS</a:t>
            </a:r>
            <a:r>
              <a:rPr lang="en-US" sz="1800" dirty="0" smtClean="0">
                <a:solidFill>
                  <a:schemeClr val="tx1"/>
                </a:solidFill>
              </a:rPr>
              <a:t> State Team Members</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AutoShape 2"/>
          <p:cNvSpPr>
            <a:spLocks noGrp="1" noChangeArrowheads="1"/>
          </p:cNvSpPr>
          <p:nvPr>
            <p:ph type="title"/>
          </p:nvPr>
        </p:nvSpPr>
        <p:spPr>
          <a:xfrm>
            <a:off x="609600" y="304800"/>
            <a:ext cx="7543800" cy="1219200"/>
          </a:xfrm>
        </p:spPr>
        <p:txBody>
          <a:bodyPr/>
          <a:lstStyle/>
          <a:p>
            <a:pPr eaLnBrk="1" hangingPunct="1"/>
            <a:r>
              <a:rPr lang="en-US" altLang="en-US" sz="3200">
                <a:solidFill>
                  <a:srgbClr val="000000"/>
                </a:solidFill>
                <a:ea typeface="ＭＳ Ｐゴシック" charset="-128"/>
              </a:rPr>
              <a:t>What </a:t>
            </a:r>
            <a:r>
              <a:rPr lang="ja-JP" altLang="en-US" sz="3200">
                <a:solidFill>
                  <a:srgbClr val="000000"/>
                </a:solidFill>
                <a:ea typeface="ＭＳ Ｐゴシック" charset="-128"/>
              </a:rPr>
              <a:t>“</a:t>
            </a:r>
            <a:r>
              <a:rPr lang="en-US" altLang="ja-JP" sz="3200">
                <a:solidFill>
                  <a:srgbClr val="000000"/>
                </a:solidFill>
                <a:ea typeface="ＭＳ Ｐゴシック" charset="-128"/>
              </a:rPr>
              <a:t>kind</a:t>
            </a:r>
            <a:r>
              <a:rPr lang="ja-JP" altLang="en-US" sz="3200">
                <a:solidFill>
                  <a:srgbClr val="000000"/>
                </a:solidFill>
                <a:ea typeface="ＭＳ Ｐゴシック" charset="-128"/>
              </a:rPr>
              <a:t>”</a:t>
            </a:r>
            <a:r>
              <a:rPr lang="en-US" altLang="ja-JP" sz="3200">
                <a:solidFill>
                  <a:srgbClr val="000000"/>
                </a:solidFill>
                <a:ea typeface="ＭＳ Ｐゴシック" charset="-128"/>
              </a:rPr>
              <a:t> of students can display problematic behavior?</a:t>
            </a:r>
            <a:endParaRPr lang="en-US" altLang="en-US" sz="3200">
              <a:solidFill>
                <a:srgbClr val="000000"/>
              </a:solidFill>
              <a:ea typeface="ＭＳ Ｐゴシック" charset="-128"/>
            </a:endParaRPr>
          </a:p>
        </p:txBody>
      </p:sp>
      <p:pic>
        <p:nvPicPr>
          <p:cNvPr id="39938" name="Picture 3" descr="j0283769"/>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a:xfrm>
            <a:off x="4914900" y="2436813"/>
            <a:ext cx="1482725" cy="1296987"/>
          </a:xfrm>
        </p:spPr>
      </p:pic>
      <p:sp>
        <p:nvSpPr>
          <p:cNvPr id="207876" name="Text Box 4"/>
          <p:cNvSpPr txBox="1">
            <a:spLocks noChangeArrowheads="1"/>
          </p:cNvSpPr>
          <p:nvPr/>
        </p:nvSpPr>
        <p:spPr bwMode="auto">
          <a:xfrm>
            <a:off x="609600" y="5246688"/>
            <a:ext cx="8153400" cy="93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US" altLang="en-US" sz="2200" b="1" dirty="0">
                <a:solidFill>
                  <a:srgbClr val="7030A0"/>
                </a:solidFill>
              </a:rPr>
              <a:t>All students</a:t>
            </a:r>
            <a:r>
              <a:rPr lang="en-US" altLang="en-US" sz="2200" dirty="0">
                <a:solidFill>
                  <a:srgbClr val="7030A0"/>
                </a:solidFill>
              </a:rPr>
              <a:t> </a:t>
            </a:r>
            <a:r>
              <a:rPr lang="en-US" altLang="en-US" sz="2200" dirty="0"/>
              <a:t>can display problematic </a:t>
            </a:r>
            <a:r>
              <a:rPr lang="en-US" altLang="en-US" sz="2200" dirty="0" smtClean="0"/>
              <a:t>behavior.</a:t>
            </a:r>
          </a:p>
          <a:p>
            <a:pPr algn="ctr" eaLnBrk="1" hangingPunct="1">
              <a:spcBef>
                <a:spcPct val="50000"/>
              </a:spcBef>
              <a:buFontTx/>
              <a:buNone/>
            </a:pPr>
            <a:r>
              <a:rPr lang="en-US" altLang="en-US" sz="2200" dirty="0" smtClean="0"/>
              <a:t>This </a:t>
            </a:r>
            <a:r>
              <a:rPr lang="en-US" altLang="en-US" sz="2200" dirty="0"/>
              <a:t>is not a special education issue.  It is an </a:t>
            </a:r>
            <a:r>
              <a:rPr lang="en-US" altLang="en-US" sz="2200" b="1" i="1" dirty="0">
                <a:solidFill>
                  <a:srgbClr val="7030A0"/>
                </a:solidFill>
              </a:rPr>
              <a:t>education</a:t>
            </a:r>
            <a:r>
              <a:rPr lang="en-US" altLang="en-US" sz="2200" dirty="0">
                <a:solidFill>
                  <a:srgbClr val="7030A0"/>
                </a:solidFill>
              </a:rPr>
              <a:t> </a:t>
            </a:r>
            <a:r>
              <a:rPr lang="en-US" altLang="en-US" sz="2200" dirty="0"/>
              <a:t>issue.</a:t>
            </a:r>
          </a:p>
        </p:txBody>
      </p:sp>
      <p:pic>
        <p:nvPicPr>
          <p:cNvPr id="39940" name="Picture 3" descr="j028376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2436813"/>
            <a:ext cx="1481138" cy="129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1" name="Picture 3" descr="j028376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33763" y="2436813"/>
            <a:ext cx="1481137" cy="129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Oval 7"/>
          <p:cNvSpPr>
            <a:spLocks noChangeArrowheads="1"/>
          </p:cNvSpPr>
          <p:nvPr/>
        </p:nvSpPr>
        <p:spPr bwMode="auto">
          <a:xfrm>
            <a:off x="1727200" y="2076450"/>
            <a:ext cx="3413125" cy="3170238"/>
          </a:xfrm>
          <a:prstGeom prst="ellipse">
            <a:avLst/>
          </a:prstGeom>
          <a:noFill/>
          <a:ln w="9525">
            <a:solidFill>
              <a:srgbClr val="4A7EBB"/>
            </a:solidFill>
            <a:round/>
            <a:headEnd/>
            <a:tailEnd/>
          </a:ln>
          <a:effectLst>
            <a:outerShdw blurRad="400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9" name="Oval 8"/>
          <p:cNvSpPr>
            <a:spLocks noChangeArrowheads="1"/>
          </p:cNvSpPr>
          <p:nvPr/>
        </p:nvSpPr>
        <p:spPr bwMode="auto">
          <a:xfrm>
            <a:off x="3433763" y="2076450"/>
            <a:ext cx="3411537" cy="3170238"/>
          </a:xfrm>
          <a:prstGeom prst="ellipse">
            <a:avLst/>
          </a:prstGeom>
          <a:noFill/>
          <a:ln w="9525">
            <a:solidFill>
              <a:srgbClr val="4A7EBB"/>
            </a:solidFill>
            <a:round/>
            <a:headEnd/>
            <a:tailEnd/>
          </a:ln>
          <a:effectLst>
            <a:outerShdw blurRad="400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39944" name="TextBox 9"/>
          <p:cNvSpPr txBox="1">
            <a:spLocks noChangeArrowheads="1"/>
          </p:cNvSpPr>
          <p:nvPr/>
        </p:nvSpPr>
        <p:spPr bwMode="auto">
          <a:xfrm>
            <a:off x="2373313" y="4252913"/>
            <a:ext cx="12160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800"/>
              <a:t>Regular Ed</a:t>
            </a:r>
          </a:p>
        </p:txBody>
      </p:sp>
      <p:sp>
        <p:nvSpPr>
          <p:cNvPr id="39945" name="TextBox 10"/>
          <p:cNvSpPr txBox="1">
            <a:spLocks noChangeArrowheads="1"/>
          </p:cNvSpPr>
          <p:nvPr/>
        </p:nvSpPr>
        <p:spPr bwMode="auto">
          <a:xfrm>
            <a:off x="5229225" y="4252913"/>
            <a:ext cx="11684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800"/>
              <a:t>Special Ed</a:t>
            </a:r>
          </a:p>
        </p:txBody>
      </p:sp>
      <p:sp>
        <p:nvSpPr>
          <p:cNvPr id="39946" name="TextBox 11"/>
          <p:cNvSpPr txBox="1">
            <a:spLocks noChangeArrowheads="1"/>
          </p:cNvSpPr>
          <p:nvPr/>
        </p:nvSpPr>
        <p:spPr bwMode="auto">
          <a:xfrm>
            <a:off x="3992563" y="4067175"/>
            <a:ext cx="5207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800" b="1"/>
              <a:t>ALL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78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87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ctrTitle"/>
          </p:nvPr>
        </p:nvSpPr>
        <p:spPr>
          <a:xfrm>
            <a:off x="685800" y="838200"/>
            <a:ext cx="7772400" cy="4724400"/>
          </a:xfrm>
          <a:solidFill>
            <a:srgbClr val="000090"/>
          </a:solidFill>
        </p:spPr>
        <p:txBody>
          <a:bodyPr/>
          <a:lstStyle/>
          <a:p>
            <a:pPr eaLnBrk="1" hangingPunct="1"/>
            <a:r>
              <a:rPr lang="en-US" altLang="en-US" sz="6600" dirty="0">
                <a:solidFill>
                  <a:schemeClr val="bg1"/>
                </a:solidFill>
                <a:ea typeface="ＭＳ Ｐゴシック" charset="-128"/>
              </a:rPr>
              <a:t>6 Critical Features of</a:t>
            </a:r>
            <a:br>
              <a:rPr lang="en-US" altLang="en-US" sz="6600" dirty="0">
                <a:solidFill>
                  <a:schemeClr val="bg1"/>
                </a:solidFill>
                <a:ea typeface="ＭＳ Ｐゴシック" charset="-128"/>
              </a:rPr>
            </a:br>
            <a:r>
              <a:rPr lang="en-US" altLang="en-US" sz="6600" dirty="0" smtClean="0">
                <a:solidFill>
                  <a:schemeClr val="bg1"/>
                </a:solidFill>
                <a:ea typeface="ＭＳ Ｐゴシック" charset="-128"/>
              </a:rPr>
              <a:t>Evidence-Based</a:t>
            </a:r>
            <a:r>
              <a:rPr lang="en-US" altLang="en-US" sz="6600" dirty="0">
                <a:solidFill>
                  <a:schemeClr val="bg1"/>
                </a:solidFill>
                <a:ea typeface="ＭＳ Ｐゴシック" charset="-128"/>
              </a:rPr>
              <a:t/>
            </a:r>
            <a:br>
              <a:rPr lang="en-US" altLang="en-US" sz="6600" dirty="0">
                <a:solidFill>
                  <a:schemeClr val="bg1"/>
                </a:solidFill>
                <a:ea typeface="ＭＳ Ｐゴシック" charset="-128"/>
              </a:rPr>
            </a:br>
            <a:r>
              <a:rPr lang="en-US" altLang="en-US" sz="6600" dirty="0">
                <a:solidFill>
                  <a:schemeClr val="bg1"/>
                </a:solidFill>
                <a:ea typeface="ＭＳ Ｐゴシック" charset="-128"/>
              </a:rPr>
              <a:t>Classroom Management</a:t>
            </a:r>
          </a:p>
        </p:txBody>
      </p:sp>
      <p:sp>
        <p:nvSpPr>
          <p:cNvPr id="41986" name="TextBox 1"/>
          <p:cNvSpPr txBox="1">
            <a:spLocks noChangeArrowheads="1"/>
          </p:cNvSpPr>
          <p:nvPr/>
        </p:nvSpPr>
        <p:spPr bwMode="auto">
          <a:xfrm>
            <a:off x="2703513" y="6069013"/>
            <a:ext cx="398621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1800" dirty="0"/>
              <a:t>From the work of Brandi </a:t>
            </a:r>
            <a:r>
              <a:rPr lang="en-US" altLang="en-US" sz="1800" dirty="0" err="1"/>
              <a:t>Simonsen</a:t>
            </a:r>
            <a:r>
              <a:rPr lang="en-US" altLang="en-US" sz="1800" dirty="0"/>
              <a:t>, </a:t>
            </a:r>
            <a:r>
              <a:rPr lang="en-US" altLang="en-US" sz="1800" dirty="0" err="1"/>
              <a:t>Ph.D</a:t>
            </a:r>
            <a:endParaRPr lang="en-US" alt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AutoShape 2"/>
          <p:cNvSpPr>
            <a:spLocks noGrp="1" noChangeArrowheads="1"/>
          </p:cNvSpPr>
          <p:nvPr>
            <p:ph type="title"/>
          </p:nvPr>
        </p:nvSpPr>
        <p:spPr>
          <a:xfrm>
            <a:off x="0" y="0"/>
            <a:ext cx="9144000" cy="1066800"/>
          </a:xfrm>
        </p:spPr>
        <p:txBody>
          <a:bodyPr/>
          <a:lstStyle/>
          <a:p>
            <a:pPr eaLnBrk="1" hangingPunct="1"/>
            <a:r>
              <a:rPr lang="en-US" altLang="en-US" sz="3200">
                <a:ea typeface="ＭＳ Ｐゴシック" charset="-128"/>
              </a:rPr>
              <a:t>Evidence Based Practices: </a:t>
            </a:r>
            <a:r>
              <a:rPr lang="en-US" altLang="en-US" sz="3200">
                <a:solidFill>
                  <a:srgbClr val="0000FF"/>
                </a:solidFill>
                <a:ea typeface="ＭＳ Ｐゴシック" charset="-128"/>
              </a:rPr>
              <a:t>Classroom Management</a:t>
            </a:r>
          </a:p>
        </p:txBody>
      </p:sp>
      <p:sp>
        <p:nvSpPr>
          <p:cNvPr id="218115" name="Rectangle 3"/>
          <p:cNvSpPr>
            <a:spLocks noGrp="1" noChangeArrowheads="1"/>
          </p:cNvSpPr>
          <p:nvPr>
            <p:ph idx="1"/>
          </p:nvPr>
        </p:nvSpPr>
        <p:spPr>
          <a:xfrm>
            <a:off x="304800" y="1518676"/>
            <a:ext cx="8534400" cy="4630831"/>
          </a:xfrm>
        </p:spPr>
        <p:txBody>
          <a:bodyPr rtlCol="0">
            <a:normAutofit/>
          </a:bodyPr>
          <a:lstStyle/>
          <a:p>
            <a:pPr marL="762000" indent="-762000" eaLnBrk="1" fontAlgn="auto" hangingPunct="1">
              <a:spcAft>
                <a:spcPts val="0"/>
              </a:spcAft>
              <a:buClr>
                <a:srgbClr val="0000FF"/>
              </a:buClr>
              <a:buFontTx/>
              <a:buAutoNum type="arabicPeriod"/>
              <a:defRPr/>
            </a:pPr>
            <a:r>
              <a:rPr lang="en-US" sz="2900" b="1" dirty="0">
                <a:cs typeface="ＭＳ Ｐゴシック" charset="-128"/>
              </a:rPr>
              <a:t>Maximize structure </a:t>
            </a:r>
            <a:r>
              <a:rPr lang="en-US" sz="2900" b="1" dirty="0">
                <a:solidFill>
                  <a:schemeClr val="bg1">
                    <a:lumMod val="50000"/>
                  </a:schemeClr>
                </a:solidFill>
                <a:cs typeface="ＭＳ Ｐゴシック" charset="-128"/>
              </a:rPr>
              <a:t>in your classroom. </a:t>
            </a:r>
          </a:p>
          <a:p>
            <a:pPr marL="762000" indent="-762000" eaLnBrk="1" fontAlgn="auto" hangingPunct="1">
              <a:spcAft>
                <a:spcPts val="0"/>
              </a:spcAft>
              <a:buClr>
                <a:srgbClr val="0000FF"/>
              </a:buClr>
              <a:buFontTx/>
              <a:buAutoNum type="arabicPeriod"/>
              <a:defRPr/>
            </a:pPr>
            <a:r>
              <a:rPr lang="en-US" sz="2900" b="1" dirty="0" smtClean="0">
                <a:solidFill>
                  <a:srgbClr val="000000"/>
                </a:solidFill>
                <a:cs typeface="ＭＳ Ｐゴシック" charset="-128"/>
              </a:rPr>
              <a:t>Establish and teach e</a:t>
            </a:r>
            <a:r>
              <a:rPr lang="en-US" sz="2900" b="1" dirty="0" smtClean="0">
                <a:cs typeface="ＭＳ Ｐゴシック" charset="-128"/>
              </a:rPr>
              <a:t>xpectation</a:t>
            </a:r>
            <a:r>
              <a:rPr lang="en-US" sz="2900" b="1" dirty="0" smtClean="0">
                <a:solidFill>
                  <a:srgbClr val="000000"/>
                </a:solidFill>
                <a:cs typeface="ＭＳ Ｐゴシック" charset="-128"/>
              </a:rPr>
              <a:t>s.</a:t>
            </a:r>
            <a:endParaRPr lang="en-US" sz="900" b="1" dirty="0">
              <a:cs typeface="ＭＳ Ｐゴシック" charset="-128"/>
            </a:endParaRPr>
          </a:p>
          <a:p>
            <a:pPr marL="762000" indent="-762000" eaLnBrk="1" fontAlgn="auto" hangingPunct="1">
              <a:spcAft>
                <a:spcPts val="0"/>
              </a:spcAft>
              <a:buClr>
                <a:srgbClr val="0000FF"/>
              </a:buClr>
              <a:buFontTx/>
              <a:buAutoNum type="arabicPeriod"/>
              <a:defRPr/>
            </a:pPr>
            <a:r>
              <a:rPr lang="en-US" sz="2900" b="1" dirty="0">
                <a:solidFill>
                  <a:srgbClr val="000000"/>
                </a:solidFill>
                <a:cs typeface="ＭＳ Ｐゴシック" charset="-128"/>
              </a:rPr>
              <a:t>Actively engage </a:t>
            </a:r>
            <a:r>
              <a:rPr lang="en-US" sz="2900" b="1" dirty="0">
                <a:cs typeface="ＭＳ Ｐゴシック" charset="-128"/>
              </a:rPr>
              <a:t>students </a:t>
            </a:r>
            <a:r>
              <a:rPr lang="en-US" sz="2900" b="1" dirty="0">
                <a:solidFill>
                  <a:srgbClr val="7F7F7F"/>
                </a:solidFill>
                <a:cs typeface="ＭＳ Ｐゴシック" charset="-128"/>
              </a:rPr>
              <a:t>in observable ways</a:t>
            </a:r>
            <a:r>
              <a:rPr lang="en-US" sz="2900" b="1" dirty="0" smtClean="0">
                <a:solidFill>
                  <a:srgbClr val="7F7F7F"/>
                </a:solidFill>
                <a:cs typeface="ＭＳ Ｐゴシック" charset="-128"/>
              </a:rPr>
              <a:t>.</a:t>
            </a:r>
            <a:endParaRPr lang="en-US" sz="900" b="1" dirty="0">
              <a:cs typeface="ＭＳ Ｐゴシック" charset="-128"/>
            </a:endParaRPr>
          </a:p>
          <a:p>
            <a:pPr marL="762000" indent="-762000" eaLnBrk="1" fontAlgn="auto" hangingPunct="1">
              <a:spcAft>
                <a:spcPts val="0"/>
              </a:spcAft>
              <a:buClr>
                <a:srgbClr val="0000FF"/>
              </a:buClr>
              <a:buFontTx/>
              <a:buAutoNum type="arabicPeriod"/>
              <a:defRPr/>
            </a:pPr>
            <a:r>
              <a:rPr lang="en-US" sz="2900" b="1" dirty="0">
                <a:solidFill>
                  <a:srgbClr val="7F7F7F"/>
                </a:solidFill>
                <a:cs typeface="ＭＳ Ｐゴシック" charset="-128"/>
              </a:rPr>
              <a:t>Establish a </a:t>
            </a:r>
            <a:r>
              <a:rPr lang="en-US" sz="2900" b="1" dirty="0">
                <a:solidFill>
                  <a:srgbClr val="000000"/>
                </a:solidFill>
                <a:cs typeface="ＭＳ Ｐゴシック" charset="-128"/>
              </a:rPr>
              <a:t>continuum of strategies </a:t>
            </a:r>
            <a:r>
              <a:rPr lang="en-US" sz="2900" b="1" dirty="0">
                <a:cs typeface="ＭＳ Ｐゴシック" charset="-128"/>
              </a:rPr>
              <a:t>to </a:t>
            </a:r>
            <a:r>
              <a:rPr lang="en-US" sz="2900" b="1" dirty="0">
                <a:solidFill>
                  <a:srgbClr val="000000"/>
                </a:solidFill>
                <a:cs typeface="ＭＳ Ｐゴシック" charset="-128"/>
              </a:rPr>
              <a:t>acknowledge </a:t>
            </a:r>
            <a:r>
              <a:rPr lang="en-US" sz="2900" b="1" dirty="0" smtClean="0">
                <a:solidFill>
                  <a:srgbClr val="000000"/>
                </a:solidFill>
                <a:cs typeface="ＭＳ Ｐゴシック" charset="-128"/>
              </a:rPr>
              <a:t>expected </a:t>
            </a:r>
            <a:r>
              <a:rPr lang="en-US" sz="2900" b="1" dirty="0">
                <a:solidFill>
                  <a:srgbClr val="000000"/>
                </a:solidFill>
                <a:cs typeface="ＭＳ Ｐゴシック" charset="-128"/>
              </a:rPr>
              <a:t>behavior</a:t>
            </a:r>
            <a:r>
              <a:rPr lang="en-US" sz="2900" b="1" dirty="0" smtClean="0">
                <a:cs typeface="ＭＳ Ｐゴシック" charset="-128"/>
              </a:rPr>
              <a:t>.</a:t>
            </a:r>
            <a:endParaRPr lang="en-US" sz="900" b="1" dirty="0">
              <a:cs typeface="ＭＳ Ｐゴシック" charset="-128"/>
            </a:endParaRPr>
          </a:p>
          <a:p>
            <a:pPr marL="762000" indent="-762000" eaLnBrk="1" fontAlgn="auto" hangingPunct="1">
              <a:spcAft>
                <a:spcPts val="0"/>
              </a:spcAft>
              <a:buClr>
                <a:srgbClr val="0000FF"/>
              </a:buClr>
              <a:buFontTx/>
              <a:buAutoNum type="arabicPeriod"/>
              <a:defRPr/>
            </a:pPr>
            <a:r>
              <a:rPr lang="en-US" sz="2900" b="1" dirty="0">
                <a:solidFill>
                  <a:srgbClr val="7F7F7F"/>
                </a:solidFill>
                <a:cs typeface="ＭＳ Ｐゴシック" charset="-128"/>
              </a:rPr>
              <a:t>Establish a </a:t>
            </a:r>
            <a:r>
              <a:rPr lang="en-US" sz="2900" b="1" dirty="0">
                <a:solidFill>
                  <a:srgbClr val="000000"/>
                </a:solidFill>
                <a:cs typeface="ＭＳ Ｐゴシック" charset="-128"/>
              </a:rPr>
              <a:t>continuum of strategies </a:t>
            </a:r>
            <a:r>
              <a:rPr lang="en-US" sz="2900" b="1" dirty="0">
                <a:cs typeface="ＭＳ Ｐゴシック" charset="-128"/>
              </a:rPr>
              <a:t>to </a:t>
            </a:r>
            <a:r>
              <a:rPr lang="en-US" sz="2900" b="1" dirty="0">
                <a:solidFill>
                  <a:srgbClr val="000000"/>
                </a:solidFill>
                <a:cs typeface="ＭＳ Ｐゴシック" charset="-128"/>
              </a:rPr>
              <a:t>respond to </a:t>
            </a:r>
            <a:r>
              <a:rPr lang="en-US" sz="2900" b="1" dirty="0" smtClean="0">
                <a:solidFill>
                  <a:srgbClr val="000000"/>
                </a:solidFill>
                <a:cs typeface="ＭＳ Ｐゴシック" charset="-128"/>
              </a:rPr>
              <a:t>unexpected </a:t>
            </a:r>
            <a:r>
              <a:rPr lang="en-US" sz="2900" b="1" dirty="0">
                <a:solidFill>
                  <a:srgbClr val="000000"/>
                </a:solidFill>
                <a:cs typeface="ＭＳ Ｐゴシック" charset="-128"/>
              </a:rPr>
              <a:t>behavior</a:t>
            </a:r>
            <a:r>
              <a:rPr lang="en-US" sz="2900" b="1" dirty="0" smtClean="0">
                <a:cs typeface="ＭＳ Ｐゴシック" charset="-128"/>
              </a:rPr>
              <a:t>.</a:t>
            </a:r>
          </a:p>
          <a:p>
            <a:pPr marL="762000" indent="-762000" eaLnBrk="1" fontAlgn="auto" hangingPunct="1">
              <a:spcAft>
                <a:spcPts val="0"/>
              </a:spcAft>
              <a:buClr>
                <a:srgbClr val="0000FF"/>
              </a:buClr>
              <a:buFontTx/>
              <a:buAutoNum type="arabicPeriod"/>
              <a:defRPr/>
            </a:pPr>
            <a:r>
              <a:rPr lang="en-US" sz="2900" b="1" dirty="0" smtClean="0">
                <a:solidFill>
                  <a:schemeClr val="bg1">
                    <a:lumMod val="50000"/>
                  </a:schemeClr>
                </a:solidFill>
                <a:cs typeface="ＭＳ Ｐゴシック" charset="-128"/>
              </a:rPr>
              <a:t>Use self reflection and behavior data to </a:t>
            </a:r>
            <a:r>
              <a:rPr lang="en-US" sz="2900" b="1" dirty="0" smtClean="0">
                <a:cs typeface="ＭＳ Ｐゴシック" charset="-128"/>
              </a:rPr>
              <a:t>progress monitor and problem solve</a:t>
            </a:r>
          </a:p>
        </p:txBody>
      </p:sp>
      <p:sp>
        <p:nvSpPr>
          <p:cNvPr id="43011" name="Text Box 5"/>
          <p:cNvSpPr txBox="1">
            <a:spLocks noChangeArrowheads="1"/>
          </p:cNvSpPr>
          <p:nvPr/>
        </p:nvSpPr>
        <p:spPr bwMode="auto">
          <a:xfrm>
            <a:off x="2590800" y="6457950"/>
            <a:ext cx="6553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50000"/>
              </a:spcBef>
              <a:buFontTx/>
              <a:buNone/>
            </a:pPr>
            <a:endParaRPr lang="en-US"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8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8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81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8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AutoShape 2"/>
          <p:cNvSpPr>
            <a:spLocks noGrp="1" noChangeArrowheads="1"/>
          </p:cNvSpPr>
          <p:nvPr>
            <p:ph type="title"/>
          </p:nvPr>
        </p:nvSpPr>
        <p:spPr>
          <a:xfrm>
            <a:off x="0" y="0"/>
            <a:ext cx="9144000" cy="1066800"/>
          </a:xfrm>
        </p:spPr>
        <p:txBody>
          <a:bodyPr/>
          <a:lstStyle/>
          <a:p>
            <a:pPr eaLnBrk="1" hangingPunct="1"/>
            <a:r>
              <a:rPr lang="en-US" altLang="en-US" sz="3200">
                <a:ea typeface="ＭＳ Ｐゴシック" charset="-128"/>
              </a:rPr>
              <a:t>Evidence Based Practices: </a:t>
            </a:r>
            <a:r>
              <a:rPr lang="en-US" altLang="en-US" sz="3200">
                <a:solidFill>
                  <a:srgbClr val="0000FF"/>
                </a:solidFill>
                <a:ea typeface="ＭＳ Ｐゴシック" charset="-128"/>
              </a:rPr>
              <a:t>Classroom Management</a:t>
            </a:r>
          </a:p>
        </p:txBody>
      </p:sp>
      <p:sp>
        <p:nvSpPr>
          <p:cNvPr id="44035" name="Text Box 5"/>
          <p:cNvSpPr txBox="1">
            <a:spLocks noChangeArrowheads="1"/>
          </p:cNvSpPr>
          <p:nvPr/>
        </p:nvSpPr>
        <p:spPr bwMode="auto">
          <a:xfrm>
            <a:off x="2590800" y="6457950"/>
            <a:ext cx="6553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50000"/>
              </a:spcBef>
              <a:buFontTx/>
              <a:buNone/>
            </a:pPr>
            <a:endParaRPr lang="en-US" altLang="en-US" sz="2000"/>
          </a:p>
        </p:txBody>
      </p:sp>
      <p:sp>
        <p:nvSpPr>
          <p:cNvPr id="6" name="Rectangle 3"/>
          <p:cNvSpPr>
            <a:spLocks noGrp="1" noChangeArrowheads="1"/>
          </p:cNvSpPr>
          <p:nvPr>
            <p:ph idx="1"/>
          </p:nvPr>
        </p:nvSpPr>
        <p:spPr>
          <a:xfrm>
            <a:off x="304800" y="1504950"/>
            <a:ext cx="8534400" cy="4953000"/>
          </a:xfrm>
        </p:spPr>
        <p:txBody>
          <a:bodyPr rtlCol="0">
            <a:normAutofit/>
          </a:bodyPr>
          <a:lstStyle/>
          <a:p>
            <a:pPr marL="762000" indent="-762000" eaLnBrk="1" fontAlgn="auto" hangingPunct="1">
              <a:spcAft>
                <a:spcPts val="0"/>
              </a:spcAft>
              <a:buClr>
                <a:srgbClr val="0000FF"/>
              </a:buClr>
              <a:buFontTx/>
              <a:buAutoNum type="arabicPeriod"/>
              <a:defRPr/>
            </a:pPr>
            <a:r>
              <a:rPr lang="en-US" sz="2900" b="1" dirty="0">
                <a:solidFill>
                  <a:srgbClr val="7030A0"/>
                </a:solidFill>
                <a:cs typeface="ＭＳ Ｐゴシック" charset="-128"/>
              </a:rPr>
              <a:t>Maximize structure in your classroom. </a:t>
            </a:r>
          </a:p>
          <a:p>
            <a:pPr marL="762000" indent="-762000" eaLnBrk="1" fontAlgn="auto" hangingPunct="1">
              <a:spcAft>
                <a:spcPts val="0"/>
              </a:spcAft>
              <a:buClr>
                <a:srgbClr val="0000FF"/>
              </a:buClr>
              <a:buFontTx/>
              <a:buAutoNum type="arabicPeriod"/>
              <a:defRPr/>
            </a:pPr>
            <a:r>
              <a:rPr lang="en-US" sz="2900" b="1" dirty="0" smtClean="0">
                <a:solidFill>
                  <a:srgbClr val="000000"/>
                </a:solidFill>
                <a:cs typeface="ＭＳ Ｐゴシック" charset="-128"/>
              </a:rPr>
              <a:t>Establish and teach e</a:t>
            </a:r>
            <a:r>
              <a:rPr lang="en-US" sz="2900" b="1" dirty="0" smtClean="0">
                <a:cs typeface="ＭＳ Ｐゴシック" charset="-128"/>
              </a:rPr>
              <a:t>xpectation</a:t>
            </a:r>
            <a:r>
              <a:rPr lang="en-US" sz="2900" b="1" dirty="0" smtClean="0">
                <a:solidFill>
                  <a:srgbClr val="000000"/>
                </a:solidFill>
                <a:cs typeface="ＭＳ Ｐゴシック" charset="-128"/>
              </a:rPr>
              <a:t>s.</a:t>
            </a:r>
            <a:endParaRPr lang="en-US" sz="900" b="1" dirty="0">
              <a:cs typeface="ＭＳ Ｐゴシック" charset="-128"/>
            </a:endParaRPr>
          </a:p>
          <a:p>
            <a:pPr marL="762000" indent="-762000" eaLnBrk="1" fontAlgn="auto" hangingPunct="1">
              <a:spcAft>
                <a:spcPts val="0"/>
              </a:spcAft>
              <a:buClr>
                <a:srgbClr val="0000FF"/>
              </a:buClr>
              <a:buFontTx/>
              <a:buAutoNum type="arabicPeriod"/>
              <a:defRPr/>
            </a:pPr>
            <a:r>
              <a:rPr lang="en-US" sz="2900" b="1" dirty="0">
                <a:solidFill>
                  <a:srgbClr val="000000"/>
                </a:solidFill>
                <a:cs typeface="ＭＳ Ｐゴシック" charset="-128"/>
              </a:rPr>
              <a:t>Actively engage </a:t>
            </a:r>
            <a:r>
              <a:rPr lang="en-US" sz="2900" b="1" dirty="0">
                <a:cs typeface="ＭＳ Ｐゴシック" charset="-128"/>
              </a:rPr>
              <a:t>students </a:t>
            </a:r>
            <a:r>
              <a:rPr lang="en-US" sz="2900" b="1" dirty="0">
                <a:solidFill>
                  <a:srgbClr val="7F7F7F"/>
                </a:solidFill>
                <a:cs typeface="ＭＳ Ｐゴシック" charset="-128"/>
              </a:rPr>
              <a:t>in observable ways</a:t>
            </a:r>
            <a:r>
              <a:rPr lang="en-US" sz="2900" b="1" dirty="0" smtClean="0">
                <a:solidFill>
                  <a:srgbClr val="7F7F7F"/>
                </a:solidFill>
                <a:cs typeface="ＭＳ Ｐゴシック" charset="-128"/>
              </a:rPr>
              <a:t>.</a:t>
            </a:r>
            <a:endParaRPr lang="en-US" sz="900" b="1" dirty="0">
              <a:cs typeface="ＭＳ Ｐゴシック" charset="-128"/>
            </a:endParaRPr>
          </a:p>
          <a:p>
            <a:pPr marL="762000" indent="-762000" eaLnBrk="1" fontAlgn="auto" hangingPunct="1">
              <a:spcAft>
                <a:spcPts val="0"/>
              </a:spcAft>
              <a:buClr>
                <a:srgbClr val="0000FF"/>
              </a:buClr>
              <a:buFontTx/>
              <a:buAutoNum type="arabicPeriod"/>
              <a:defRPr/>
            </a:pPr>
            <a:r>
              <a:rPr lang="en-US" sz="2900" b="1" dirty="0">
                <a:solidFill>
                  <a:srgbClr val="7F7F7F"/>
                </a:solidFill>
                <a:cs typeface="ＭＳ Ｐゴシック" charset="-128"/>
              </a:rPr>
              <a:t>Establish a </a:t>
            </a:r>
            <a:r>
              <a:rPr lang="en-US" sz="2900" b="1" dirty="0">
                <a:solidFill>
                  <a:srgbClr val="000000"/>
                </a:solidFill>
                <a:cs typeface="ＭＳ Ｐゴシック" charset="-128"/>
              </a:rPr>
              <a:t>continuum of strategies </a:t>
            </a:r>
            <a:r>
              <a:rPr lang="en-US" sz="2900" b="1" dirty="0">
                <a:cs typeface="ＭＳ Ｐゴシック" charset="-128"/>
              </a:rPr>
              <a:t>to </a:t>
            </a:r>
            <a:r>
              <a:rPr lang="en-US" sz="2900" b="1" dirty="0">
                <a:solidFill>
                  <a:srgbClr val="000000"/>
                </a:solidFill>
                <a:cs typeface="ＭＳ Ｐゴシック" charset="-128"/>
              </a:rPr>
              <a:t>acknowledge </a:t>
            </a:r>
            <a:r>
              <a:rPr lang="en-US" sz="2900" b="1" dirty="0" smtClean="0">
                <a:solidFill>
                  <a:srgbClr val="000000"/>
                </a:solidFill>
                <a:cs typeface="ＭＳ Ｐゴシック" charset="-128"/>
              </a:rPr>
              <a:t>expected </a:t>
            </a:r>
            <a:r>
              <a:rPr lang="en-US" sz="2900" b="1" dirty="0">
                <a:solidFill>
                  <a:srgbClr val="000000"/>
                </a:solidFill>
                <a:cs typeface="ＭＳ Ｐゴシック" charset="-128"/>
              </a:rPr>
              <a:t>behavior</a:t>
            </a:r>
            <a:r>
              <a:rPr lang="en-US" sz="2900" b="1" dirty="0" smtClean="0">
                <a:cs typeface="ＭＳ Ｐゴシック" charset="-128"/>
              </a:rPr>
              <a:t>.</a:t>
            </a:r>
            <a:endParaRPr lang="en-US" sz="900" b="1" dirty="0">
              <a:cs typeface="ＭＳ Ｐゴシック" charset="-128"/>
            </a:endParaRPr>
          </a:p>
          <a:p>
            <a:pPr marL="762000" indent="-762000" eaLnBrk="1" fontAlgn="auto" hangingPunct="1">
              <a:spcAft>
                <a:spcPts val="0"/>
              </a:spcAft>
              <a:buClr>
                <a:srgbClr val="0000FF"/>
              </a:buClr>
              <a:buFontTx/>
              <a:buAutoNum type="arabicPeriod"/>
              <a:defRPr/>
            </a:pPr>
            <a:r>
              <a:rPr lang="en-US" sz="2900" b="1" dirty="0">
                <a:solidFill>
                  <a:srgbClr val="7F7F7F"/>
                </a:solidFill>
                <a:cs typeface="ＭＳ Ｐゴシック" charset="-128"/>
              </a:rPr>
              <a:t>Establish a </a:t>
            </a:r>
            <a:r>
              <a:rPr lang="en-US" sz="2900" b="1" dirty="0">
                <a:solidFill>
                  <a:srgbClr val="000000"/>
                </a:solidFill>
                <a:cs typeface="ＭＳ Ｐゴシック" charset="-128"/>
              </a:rPr>
              <a:t>continuum of strategies </a:t>
            </a:r>
            <a:r>
              <a:rPr lang="en-US" sz="2900" b="1" dirty="0">
                <a:cs typeface="ＭＳ Ｐゴシック" charset="-128"/>
              </a:rPr>
              <a:t>to </a:t>
            </a:r>
            <a:r>
              <a:rPr lang="en-US" sz="2900" b="1" dirty="0">
                <a:solidFill>
                  <a:srgbClr val="000000"/>
                </a:solidFill>
                <a:cs typeface="ＭＳ Ｐゴシック" charset="-128"/>
              </a:rPr>
              <a:t>respond to </a:t>
            </a:r>
            <a:r>
              <a:rPr lang="en-US" sz="2900" b="1" dirty="0" smtClean="0">
                <a:solidFill>
                  <a:srgbClr val="000000"/>
                </a:solidFill>
                <a:cs typeface="ＭＳ Ｐゴシック" charset="-128"/>
              </a:rPr>
              <a:t>unexpected </a:t>
            </a:r>
            <a:r>
              <a:rPr lang="en-US" sz="2900" b="1" dirty="0">
                <a:solidFill>
                  <a:srgbClr val="000000"/>
                </a:solidFill>
                <a:cs typeface="ＭＳ Ｐゴシック" charset="-128"/>
              </a:rPr>
              <a:t>behavior</a:t>
            </a:r>
            <a:r>
              <a:rPr lang="en-US" sz="2900" b="1" dirty="0" smtClean="0">
                <a:cs typeface="ＭＳ Ｐゴシック" charset="-128"/>
              </a:rPr>
              <a:t>.</a:t>
            </a:r>
          </a:p>
          <a:p>
            <a:pPr marL="762000" indent="-762000" eaLnBrk="1" fontAlgn="auto" hangingPunct="1">
              <a:spcAft>
                <a:spcPts val="0"/>
              </a:spcAft>
              <a:buClr>
                <a:srgbClr val="0000FF"/>
              </a:buClr>
              <a:buFontTx/>
              <a:buAutoNum type="arabicPeriod"/>
              <a:defRPr/>
            </a:pPr>
            <a:r>
              <a:rPr lang="en-US" sz="2900" b="1" dirty="0" smtClean="0">
                <a:solidFill>
                  <a:schemeClr val="bg1">
                    <a:lumMod val="50000"/>
                  </a:schemeClr>
                </a:solidFill>
                <a:cs typeface="ＭＳ Ｐゴシック" charset="-128"/>
              </a:rPr>
              <a:t>Use self reflection and behavior data to </a:t>
            </a:r>
            <a:r>
              <a:rPr lang="en-US" sz="2900" b="1" dirty="0" smtClean="0">
                <a:cs typeface="ＭＳ Ｐゴシック" charset="-128"/>
              </a:rPr>
              <a:t>progress monitor and problem solve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Grp="1" noChangeArrowheads="1"/>
          </p:cNvSpPr>
          <p:nvPr>
            <p:ph idx="1"/>
          </p:nvPr>
        </p:nvSpPr>
        <p:spPr>
          <a:xfrm>
            <a:off x="457200" y="1469651"/>
            <a:ext cx="8382000" cy="2654114"/>
          </a:xfrm>
        </p:spPr>
        <p:txBody>
          <a:bodyPr/>
          <a:lstStyle/>
          <a:p>
            <a:pPr marL="533400" indent="-533400" eaLnBrk="1" hangingPunct="1">
              <a:lnSpc>
                <a:spcPct val="80000"/>
              </a:lnSpc>
            </a:pPr>
            <a:r>
              <a:rPr lang="en-US" altLang="en-US" sz="2800" b="1" dirty="0" smtClean="0">
                <a:solidFill>
                  <a:srgbClr val="000000"/>
                </a:solidFill>
                <a:ea typeface="ＭＳ Ｐゴシック" charset="-128"/>
              </a:rPr>
              <a:t>Design </a:t>
            </a:r>
            <a:r>
              <a:rPr lang="en-US" altLang="en-US" sz="2800" b="1" dirty="0" smtClean="0">
                <a:ea typeface="ＭＳ Ｐゴシック" charset="-128"/>
              </a:rPr>
              <a:t>physical</a:t>
            </a:r>
            <a:r>
              <a:rPr lang="en-US" altLang="en-US" sz="2800" b="1" dirty="0" smtClean="0">
                <a:solidFill>
                  <a:srgbClr val="7030A0"/>
                </a:solidFill>
                <a:ea typeface="ＭＳ Ｐゴシック" charset="-128"/>
              </a:rPr>
              <a:t> </a:t>
            </a:r>
            <a:r>
              <a:rPr lang="en-US" altLang="en-US" sz="2800" b="1" dirty="0" smtClean="0">
                <a:solidFill>
                  <a:srgbClr val="000000"/>
                </a:solidFill>
                <a:ea typeface="ＭＳ Ｐゴシック" charset="-128"/>
              </a:rPr>
              <a:t>classroom environment</a:t>
            </a:r>
            <a:r>
              <a:rPr lang="en-US" altLang="en-US" sz="2800" dirty="0" smtClean="0">
                <a:solidFill>
                  <a:srgbClr val="000000"/>
                </a:solidFill>
                <a:ea typeface="ＭＳ Ｐゴシック" charset="-128"/>
              </a:rPr>
              <a:t> </a:t>
            </a:r>
            <a:r>
              <a:rPr lang="en-US" altLang="en-US" sz="2800" dirty="0" smtClean="0">
                <a:ea typeface="ＭＳ Ｐゴシック" charset="-128"/>
              </a:rPr>
              <a:t>to:</a:t>
            </a:r>
          </a:p>
          <a:p>
            <a:pPr marL="933450" lvl="1" indent="-533400" eaLnBrk="1" hangingPunct="1">
              <a:lnSpc>
                <a:spcPct val="80000"/>
              </a:lnSpc>
            </a:pPr>
            <a:r>
              <a:rPr lang="en-US" altLang="en-US" sz="2400" dirty="0">
                <a:ea typeface="ＭＳ Ｐゴシック" charset="-128"/>
              </a:rPr>
              <a:t>E</a:t>
            </a:r>
            <a:r>
              <a:rPr lang="en-US" altLang="en-US" sz="2400" dirty="0" smtClean="0">
                <a:ea typeface="ＭＳ Ｐゴシック" charset="-128"/>
              </a:rPr>
              <a:t>licit expected behavior</a:t>
            </a:r>
          </a:p>
          <a:p>
            <a:pPr marL="1333500" lvl="2" indent="-533400" eaLnBrk="1" hangingPunct="1">
              <a:lnSpc>
                <a:spcPct val="80000"/>
              </a:lnSpc>
            </a:pPr>
            <a:r>
              <a:rPr lang="en-US" altLang="en-US" sz="2000" dirty="0" smtClean="0">
                <a:ea typeface="ＭＳ Ｐゴシック" charset="-128"/>
              </a:rPr>
              <a:t>Ensure adequate </a:t>
            </a:r>
            <a:r>
              <a:rPr lang="en-US" altLang="en-US" sz="2000" b="1" dirty="0" smtClean="0">
                <a:solidFill>
                  <a:srgbClr val="7030A0"/>
                </a:solidFill>
                <a:ea typeface="ＭＳ Ｐゴシック" charset="-128"/>
              </a:rPr>
              <a:t>supervision</a:t>
            </a:r>
            <a:r>
              <a:rPr lang="en-US" altLang="en-US" sz="2000" dirty="0" smtClean="0">
                <a:ea typeface="ＭＳ Ｐゴシック" charset="-128"/>
              </a:rPr>
              <a:t> of all areas</a:t>
            </a:r>
          </a:p>
          <a:p>
            <a:pPr marL="1333500" lvl="2" indent="-533400" eaLnBrk="1" hangingPunct="1">
              <a:lnSpc>
                <a:spcPct val="80000"/>
              </a:lnSpc>
            </a:pPr>
            <a:r>
              <a:rPr lang="en-US" altLang="en-US" sz="2000" dirty="0" smtClean="0">
                <a:ea typeface="ＭＳ Ｐゴシック" charset="-128"/>
              </a:rPr>
              <a:t>Designate staff &amp; student </a:t>
            </a:r>
            <a:r>
              <a:rPr lang="en-US" altLang="en-US" sz="2000" b="1" dirty="0" smtClean="0">
                <a:solidFill>
                  <a:srgbClr val="7030A0"/>
                </a:solidFill>
                <a:ea typeface="ＭＳ Ｐゴシック" charset="-128"/>
              </a:rPr>
              <a:t>areas</a:t>
            </a:r>
            <a:endParaRPr lang="en-US" altLang="en-US" sz="2400" dirty="0" smtClean="0">
              <a:solidFill>
                <a:srgbClr val="7030A0"/>
              </a:solidFill>
              <a:ea typeface="ＭＳ Ｐゴシック" charset="-128"/>
            </a:endParaRPr>
          </a:p>
          <a:p>
            <a:pPr marL="933450" lvl="1" indent="-533400" eaLnBrk="1" hangingPunct="1">
              <a:lnSpc>
                <a:spcPct val="80000"/>
              </a:lnSpc>
            </a:pPr>
            <a:r>
              <a:rPr lang="en-US" altLang="en-US" sz="2400" dirty="0" smtClean="0">
                <a:ea typeface="ＭＳ Ｐゴシック" charset="-128"/>
              </a:rPr>
              <a:t>Minimize </a:t>
            </a:r>
            <a:r>
              <a:rPr lang="en-US" altLang="en-US" sz="2400" dirty="0">
                <a:ea typeface="ＭＳ Ｐゴシック" charset="-128"/>
              </a:rPr>
              <a:t>crowding and </a:t>
            </a:r>
            <a:r>
              <a:rPr lang="en-US" altLang="en-US" sz="2400" dirty="0" smtClean="0">
                <a:ea typeface="ＭＳ Ｐゴシック" charset="-128"/>
              </a:rPr>
              <a:t>distraction</a:t>
            </a:r>
          </a:p>
          <a:p>
            <a:pPr marL="1333500" lvl="2" indent="-533400" eaLnBrk="1" hangingPunct="1">
              <a:lnSpc>
                <a:spcPct val="80000"/>
              </a:lnSpc>
            </a:pPr>
            <a:r>
              <a:rPr lang="en-US" altLang="en-US" sz="2000" dirty="0" smtClean="0">
                <a:ea typeface="ＭＳ Ｐゴシック" charset="-128"/>
              </a:rPr>
              <a:t>Arrange </a:t>
            </a:r>
            <a:r>
              <a:rPr lang="en-US" altLang="en-US" sz="2000" b="1" dirty="0">
                <a:solidFill>
                  <a:srgbClr val="7030A0"/>
                </a:solidFill>
                <a:ea typeface="ＭＳ Ｐゴシック" charset="-128"/>
              </a:rPr>
              <a:t>furniture</a:t>
            </a:r>
            <a:r>
              <a:rPr lang="en-US" altLang="en-US" sz="2000" dirty="0">
                <a:ea typeface="ＭＳ Ｐゴシック" charset="-128"/>
              </a:rPr>
              <a:t> to allow easy traffic </a:t>
            </a:r>
            <a:r>
              <a:rPr lang="en-US" altLang="en-US" sz="2000" dirty="0" smtClean="0">
                <a:ea typeface="ＭＳ Ｐゴシック" charset="-128"/>
              </a:rPr>
              <a:t>flow</a:t>
            </a:r>
          </a:p>
          <a:p>
            <a:pPr marL="1333500" lvl="2" indent="-533400" eaLnBrk="1" hangingPunct="1">
              <a:lnSpc>
                <a:spcPct val="80000"/>
              </a:lnSpc>
            </a:pPr>
            <a:r>
              <a:rPr lang="en-US" altLang="en-US" sz="2000" b="1" dirty="0" smtClean="0">
                <a:ea typeface="ＭＳ Ｐゴシック" charset="-128"/>
              </a:rPr>
              <a:t>Strategic</a:t>
            </a:r>
            <a:r>
              <a:rPr lang="en-US" altLang="en-US" sz="2000" b="1" dirty="0" smtClean="0">
                <a:solidFill>
                  <a:srgbClr val="7030A0"/>
                </a:solidFill>
                <a:ea typeface="ＭＳ Ｐゴシック" charset="-128"/>
              </a:rPr>
              <a:t> seating</a:t>
            </a:r>
            <a:r>
              <a:rPr lang="en-US" altLang="en-US" sz="2000" dirty="0" smtClean="0">
                <a:solidFill>
                  <a:srgbClr val="7030A0"/>
                </a:solidFill>
                <a:ea typeface="ＭＳ Ｐゴシック" charset="-128"/>
              </a:rPr>
              <a:t> </a:t>
            </a:r>
            <a:r>
              <a:rPr lang="en-US" altLang="en-US" sz="2000" dirty="0" smtClean="0">
                <a:ea typeface="ＭＳ Ｐゴシック" charset="-128"/>
              </a:rPr>
              <a:t>arrangements </a:t>
            </a:r>
          </a:p>
          <a:p>
            <a:pPr marL="1790700" lvl="3" indent="-533400" eaLnBrk="1" hangingPunct="1">
              <a:lnSpc>
                <a:spcPct val="80000"/>
              </a:lnSpc>
            </a:pPr>
            <a:r>
              <a:rPr lang="en-US" altLang="en-US" sz="1600" dirty="0">
                <a:ea typeface="ＭＳ Ｐゴシック" charset="-128"/>
              </a:rPr>
              <a:t>G</a:t>
            </a:r>
            <a:r>
              <a:rPr lang="en-US" altLang="en-US" sz="1600" dirty="0" smtClean="0">
                <a:ea typeface="ＭＳ Ｐゴシック" charset="-128"/>
              </a:rPr>
              <a:t>roups, carpet, etc.</a:t>
            </a:r>
          </a:p>
          <a:p>
            <a:pPr marL="1333500" lvl="2" indent="-533400" eaLnBrk="1" hangingPunct="1">
              <a:lnSpc>
                <a:spcPct val="80000"/>
              </a:lnSpc>
            </a:pPr>
            <a:endParaRPr lang="en-US" altLang="en-US" sz="2800" dirty="0">
              <a:ea typeface="ＭＳ Ｐゴシック" charset="-128"/>
            </a:endParaRPr>
          </a:p>
        </p:txBody>
      </p:sp>
      <p:sp>
        <p:nvSpPr>
          <p:cNvPr id="46082" name="Title 1"/>
          <p:cNvSpPr>
            <a:spLocks noGrp="1"/>
          </p:cNvSpPr>
          <p:nvPr>
            <p:ph type="title"/>
          </p:nvPr>
        </p:nvSpPr>
        <p:spPr>
          <a:xfrm>
            <a:off x="457200" y="142875"/>
            <a:ext cx="8229600" cy="1143000"/>
          </a:xfrm>
        </p:spPr>
        <p:txBody>
          <a:bodyPr/>
          <a:lstStyle/>
          <a:p>
            <a:pPr eaLnBrk="1" hangingPunct="1"/>
            <a:r>
              <a:rPr lang="en-US" altLang="en-US">
                <a:ea typeface="ＭＳ Ｐゴシック" charset="-128"/>
              </a:rPr>
              <a:t>Maximize Structure</a:t>
            </a:r>
          </a:p>
        </p:txBody>
      </p:sp>
      <p:pic>
        <p:nvPicPr>
          <p:cNvPr id="46083" name="Picture 5" descr="images-1.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4234" y="1972690"/>
            <a:ext cx="2393577" cy="1792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6547" t="16255"/>
          <a:stretch/>
        </p:blipFill>
        <p:spPr>
          <a:xfrm>
            <a:off x="0" y="4123765"/>
            <a:ext cx="4094939" cy="2752164"/>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3866"/>
          <a:stretch/>
        </p:blipFill>
        <p:spPr>
          <a:xfrm>
            <a:off x="4177552" y="4123765"/>
            <a:ext cx="4966447" cy="27521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9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9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91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91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91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9139">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9139">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608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2" presetClass="entr" presetSubtype="8"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p:tgtEl>
                                          <p:spTgt spid="5"/>
                                        </p:tgtEl>
                                        <p:attrNameLst>
                                          <p:attrName>ppt_x</p:attrName>
                                        </p:attrNameLst>
                                      </p:cBhvr>
                                      <p:tavLst>
                                        <p:tav tm="0">
                                          <p:val>
                                            <p:strVal val="#ppt_x-#ppt_w*1.125000"/>
                                          </p:val>
                                        </p:tav>
                                        <p:tav tm="100000">
                                          <p:val>
                                            <p:strVal val="#ppt_x"/>
                                          </p:val>
                                        </p:tav>
                                      </p:tavLst>
                                    </p:anim>
                                    <p:animEffect transition="in" filter="wipe(righ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2"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p:tgtEl>
                                          <p:spTgt spid="6"/>
                                        </p:tgtEl>
                                        <p:attrNameLst>
                                          <p:attrName>ppt_x</p:attrName>
                                        </p:attrNameLst>
                                      </p:cBhvr>
                                      <p:tavLst>
                                        <p:tav tm="0">
                                          <p:val>
                                            <p:strVal val="#ppt_x+#ppt_w*1.125000"/>
                                          </p:val>
                                        </p:tav>
                                        <p:tav tm="100000">
                                          <p:val>
                                            <p:strVal val="#ppt_x"/>
                                          </p:val>
                                        </p:tav>
                                      </p:tavLst>
                                    </p:anim>
                                    <p:animEffect transition="in" filter="wipe(left)">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Vermont PBIS Universal Training</a:t>
            </a:r>
            <a:endParaRPr lang="en-US"/>
          </a:p>
        </p:txBody>
      </p:sp>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1734392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3"/>
          <p:cNvSpPr>
            <a:spLocks noGrp="1"/>
          </p:cNvSpPr>
          <p:nvPr>
            <p:ph type="title"/>
          </p:nvPr>
        </p:nvSpPr>
        <p:spPr/>
        <p:txBody>
          <a:bodyPr/>
          <a:lstStyle/>
          <a:p>
            <a:pPr eaLnBrk="1" hangingPunct="1"/>
            <a:r>
              <a:rPr lang="en-US" altLang="en-US" dirty="0" smtClean="0">
                <a:ea typeface="ＭＳ Ｐゴシック" charset="-128"/>
              </a:rPr>
              <a:t>Develop Predictable Routines</a:t>
            </a:r>
            <a:endParaRPr lang="en-US" altLang="en-US" dirty="0">
              <a:ea typeface="ＭＳ Ｐゴシック" charset="-128"/>
            </a:endParaRPr>
          </a:p>
        </p:txBody>
      </p:sp>
      <p:sp>
        <p:nvSpPr>
          <p:cNvPr id="6" name="Rectangle 3"/>
          <p:cNvSpPr txBox="1">
            <a:spLocks noChangeArrowheads="1"/>
          </p:cNvSpPr>
          <p:nvPr/>
        </p:nvSpPr>
        <p:spPr bwMode="auto">
          <a:xfrm>
            <a:off x="457200" y="1684803"/>
            <a:ext cx="8229600" cy="458152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3400" indent="-533400" eaLnBrk="1" hangingPunct="1">
              <a:lnSpc>
                <a:spcPct val="80000"/>
              </a:lnSpc>
            </a:pPr>
            <a:r>
              <a:rPr lang="en-US" altLang="en-US" sz="2400" b="1" dirty="0" smtClean="0">
                <a:solidFill>
                  <a:srgbClr val="000000"/>
                </a:solidFill>
                <a:ea typeface="ＭＳ Ｐゴシック" charset="-128"/>
              </a:rPr>
              <a:t>Establish and explicitly teach </a:t>
            </a:r>
            <a:r>
              <a:rPr lang="en-US" altLang="en-US" sz="2400" b="1" dirty="0" smtClean="0">
                <a:solidFill>
                  <a:srgbClr val="7030A0"/>
                </a:solidFill>
                <a:ea typeface="ＭＳ Ｐゴシック" charset="-128"/>
              </a:rPr>
              <a:t>smooth, efficient routines</a:t>
            </a:r>
          </a:p>
          <a:p>
            <a:pPr marL="933450" lvl="1" indent="-533400" eaLnBrk="1" hangingPunct="1">
              <a:lnSpc>
                <a:spcPct val="80000"/>
              </a:lnSpc>
            </a:pPr>
            <a:r>
              <a:rPr lang="en-US" altLang="en-US" sz="1600" dirty="0" smtClean="0">
                <a:solidFill>
                  <a:srgbClr val="000000"/>
                </a:solidFill>
                <a:ea typeface="ＭＳ Ｐゴシック" charset="-128"/>
              </a:rPr>
              <a:t>General classroom behavior</a:t>
            </a:r>
          </a:p>
          <a:p>
            <a:pPr marL="933450" lvl="1" indent="-533400" eaLnBrk="1" hangingPunct="1">
              <a:lnSpc>
                <a:spcPct val="80000"/>
              </a:lnSpc>
            </a:pPr>
            <a:r>
              <a:rPr lang="en-US" altLang="en-US" sz="1600" dirty="0" smtClean="0">
                <a:solidFill>
                  <a:srgbClr val="000000"/>
                </a:solidFill>
                <a:ea typeface="ＭＳ Ｐゴシック" charset="-128"/>
              </a:rPr>
              <a:t>Morning arrival</a:t>
            </a:r>
            <a:r>
              <a:rPr lang="en-US" altLang="en-US" sz="1600" dirty="0" smtClean="0">
                <a:ea typeface="ＭＳ Ｐゴシック" charset="-128"/>
              </a:rPr>
              <a:t>/beginning of class period</a:t>
            </a:r>
          </a:p>
          <a:p>
            <a:pPr marL="1333500" lvl="2" indent="-533400" eaLnBrk="1" hangingPunct="1">
              <a:lnSpc>
                <a:spcPct val="80000"/>
              </a:lnSpc>
            </a:pPr>
            <a:r>
              <a:rPr lang="en-US" altLang="en-US" sz="1600" dirty="0" smtClean="0">
                <a:solidFill>
                  <a:srgbClr val="000000"/>
                </a:solidFill>
                <a:ea typeface="ＭＳ Ｐゴシック" charset="-128"/>
              </a:rPr>
              <a:t>Homework drop box</a:t>
            </a:r>
          </a:p>
          <a:p>
            <a:pPr marL="1333500" lvl="2" indent="-533400" eaLnBrk="1" hangingPunct="1">
              <a:lnSpc>
                <a:spcPct val="80000"/>
              </a:lnSpc>
            </a:pPr>
            <a:r>
              <a:rPr lang="en-US" altLang="en-US" sz="1600" dirty="0" smtClean="0">
                <a:solidFill>
                  <a:srgbClr val="000000"/>
                </a:solidFill>
                <a:ea typeface="ＭＳ Ｐゴシック" charset="-128"/>
              </a:rPr>
              <a:t>Attendance</a:t>
            </a:r>
            <a:endParaRPr lang="en-US" altLang="en-US" sz="1600" dirty="0">
              <a:solidFill>
                <a:srgbClr val="000000"/>
              </a:solidFill>
              <a:ea typeface="ＭＳ Ｐゴシック" charset="-128"/>
            </a:endParaRPr>
          </a:p>
          <a:p>
            <a:pPr marL="1333500" lvl="2" indent="-533400" eaLnBrk="1" hangingPunct="1">
              <a:lnSpc>
                <a:spcPct val="80000"/>
              </a:lnSpc>
            </a:pPr>
            <a:r>
              <a:rPr lang="en-US" altLang="en-US" sz="1600" dirty="0" smtClean="0">
                <a:solidFill>
                  <a:srgbClr val="000000"/>
                </a:solidFill>
                <a:ea typeface="ＭＳ Ｐゴシック" charset="-128"/>
              </a:rPr>
              <a:t>Lunch count</a:t>
            </a:r>
          </a:p>
          <a:p>
            <a:pPr marL="933450" lvl="1" indent="-533400" eaLnBrk="1" hangingPunct="1">
              <a:lnSpc>
                <a:spcPct val="80000"/>
              </a:lnSpc>
            </a:pPr>
            <a:r>
              <a:rPr lang="en-US" altLang="en-US" sz="1600" dirty="0" smtClean="0">
                <a:solidFill>
                  <a:srgbClr val="000000"/>
                </a:solidFill>
                <a:ea typeface="ＭＳ Ｐゴシック" charset="-128"/>
              </a:rPr>
              <a:t>Asking to use the bathroom/get a drink</a:t>
            </a:r>
          </a:p>
          <a:p>
            <a:pPr marL="933450" lvl="1" indent="-533400" eaLnBrk="1" hangingPunct="1">
              <a:lnSpc>
                <a:spcPct val="80000"/>
              </a:lnSpc>
            </a:pPr>
            <a:r>
              <a:rPr lang="en-US" altLang="en-US" sz="1600" dirty="0" smtClean="0">
                <a:solidFill>
                  <a:srgbClr val="000000"/>
                </a:solidFill>
                <a:ea typeface="ＭＳ Ｐゴシック" charset="-128"/>
              </a:rPr>
              <a:t>Asking for help</a:t>
            </a:r>
          </a:p>
          <a:p>
            <a:pPr marL="933450" lvl="1" indent="-533400" eaLnBrk="1" hangingPunct="1">
              <a:lnSpc>
                <a:spcPct val="80000"/>
              </a:lnSpc>
            </a:pPr>
            <a:r>
              <a:rPr lang="en-US" altLang="en-US" sz="1600" dirty="0" smtClean="0">
                <a:solidFill>
                  <a:srgbClr val="000000"/>
                </a:solidFill>
                <a:ea typeface="ＭＳ Ｐゴシック" charset="-128"/>
              </a:rPr>
              <a:t>What to do when done</a:t>
            </a:r>
          </a:p>
          <a:p>
            <a:pPr marL="933450" lvl="1" indent="-533400" eaLnBrk="1" hangingPunct="1">
              <a:lnSpc>
                <a:spcPct val="80000"/>
              </a:lnSpc>
            </a:pPr>
            <a:r>
              <a:rPr lang="en-US" altLang="en-US" sz="1600" dirty="0" smtClean="0">
                <a:solidFill>
                  <a:srgbClr val="000000"/>
                </a:solidFill>
                <a:ea typeface="ＭＳ Ｐゴシック" charset="-128"/>
              </a:rPr>
              <a:t>**Transitions</a:t>
            </a:r>
          </a:p>
          <a:p>
            <a:pPr marL="933450" lvl="1" indent="-533400" eaLnBrk="1" hangingPunct="1">
              <a:lnSpc>
                <a:spcPct val="80000"/>
              </a:lnSpc>
            </a:pPr>
            <a:r>
              <a:rPr lang="en-US" altLang="en-US" sz="1600" dirty="0" smtClean="0">
                <a:solidFill>
                  <a:srgbClr val="000000"/>
                </a:solidFill>
                <a:ea typeface="ＭＳ Ｐゴシック" charset="-128"/>
              </a:rPr>
              <a:t>Interruptions</a:t>
            </a:r>
          </a:p>
          <a:p>
            <a:pPr marL="933450" lvl="1" indent="-533400" eaLnBrk="1" hangingPunct="1">
              <a:lnSpc>
                <a:spcPct val="80000"/>
              </a:lnSpc>
            </a:pPr>
            <a:r>
              <a:rPr lang="en-US" altLang="en-US" sz="1600" dirty="0" smtClean="0">
                <a:solidFill>
                  <a:srgbClr val="000000"/>
                </a:solidFill>
                <a:ea typeface="ＭＳ Ｐゴシック" charset="-128"/>
              </a:rPr>
              <a:t>Use of materials/equipment</a:t>
            </a:r>
          </a:p>
          <a:p>
            <a:pPr marL="933450" lvl="1" indent="-533400" eaLnBrk="1" hangingPunct="1">
              <a:lnSpc>
                <a:spcPct val="80000"/>
              </a:lnSpc>
            </a:pPr>
            <a:r>
              <a:rPr lang="en-US" altLang="en-US" sz="1600" dirty="0" smtClean="0">
                <a:solidFill>
                  <a:srgbClr val="000000"/>
                </a:solidFill>
                <a:ea typeface="ＭＳ Ｐゴシック" charset="-128"/>
              </a:rPr>
              <a:t>Morning Meeting</a:t>
            </a:r>
          </a:p>
          <a:p>
            <a:pPr marL="933450" lvl="1" indent="-533400" eaLnBrk="1" hangingPunct="1">
              <a:lnSpc>
                <a:spcPct val="80000"/>
              </a:lnSpc>
            </a:pPr>
            <a:r>
              <a:rPr lang="en-US" altLang="en-US" sz="1600" dirty="0" smtClean="0">
                <a:solidFill>
                  <a:srgbClr val="000000"/>
                </a:solidFill>
                <a:ea typeface="ＭＳ Ｐゴシック" charset="-128"/>
              </a:rPr>
              <a:t>Work settings</a:t>
            </a:r>
          </a:p>
          <a:p>
            <a:pPr marL="1333500" lvl="2" indent="-533400" eaLnBrk="1" hangingPunct="1">
              <a:lnSpc>
                <a:spcPct val="80000"/>
              </a:lnSpc>
            </a:pPr>
            <a:r>
              <a:rPr lang="en-US" altLang="en-US" sz="1600" dirty="0" smtClean="0">
                <a:solidFill>
                  <a:srgbClr val="000000"/>
                </a:solidFill>
                <a:ea typeface="ＭＳ Ｐゴシック" charset="-128"/>
              </a:rPr>
              <a:t>Instructional</a:t>
            </a:r>
          </a:p>
          <a:p>
            <a:pPr marL="1333500" lvl="2" indent="-533400" eaLnBrk="1" hangingPunct="1">
              <a:lnSpc>
                <a:spcPct val="80000"/>
              </a:lnSpc>
            </a:pPr>
            <a:r>
              <a:rPr lang="en-US" altLang="en-US" sz="1600" dirty="0" smtClean="0">
                <a:solidFill>
                  <a:srgbClr val="000000"/>
                </a:solidFill>
                <a:ea typeface="ＭＳ Ｐゴシック" charset="-128"/>
              </a:rPr>
              <a:t>Independent</a:t>
            </a:r>
          </a:p>
          <a:p>
            <a:pPr marL="1333500" lvl="2" indent="-533400" eaLnBrk="1" hangingPunct="1">
              <a:lnSpc>
                <a:spcPct val="80000"/>
              </a:lnSpc>
            </a:pPr>
            <a:r>
              <a:rPr lang="en-US" altLang="en-US" sz="1600" dirty="0" smtClean="0">
                <a:solidFill>
                  <a:srgbClr val="000000"/>
                </a:solidFill>
                <a:ea typeface="ＭＳ Ｐゴシック" charset="-128"/>
              </a:rPr>
              <a:t>Group</a:t>
            </a:r>
          </a:p>
          <a:p>
            <a:pPr marL="933450" lvl="1" indent="-533400" eaLnBrk="1" hangingPunct="1">
              <a:lnSpc>
                <a:spcPct val="80000"/>
              </a:lnSpc>
            </a:pPr>
            <a:r>
              <a:rPr lang="en-US" altLang="en-US" sz="1600" dirty="0" smtClean="0">
                <a:solidFill>
                  <a:srgbClr val="000000"/>
                </a:solidFill>
                <a:ea typeface="ＭＳ Ｐゴシック" charset="-128"/>
              </a:rPr>
              <a:t>Dismissal/end of class period</a:t>
            </a:r>
          </a:p>
          <a:p>
            <a:pPr marL="933450" lvl="1" indent="-533400" eaLnBrk="1" hangingPunct="1">
              <a:lnSpc>
                <a:spcPct val="80000"/>
              </a:lnSpc>
            </a:pPr>
            <a:endParaRPr lang="en-US" altLang="en-US" b="1" dirty="0" smtClean="0">
              <a:solidFill>
                <a:srgbClr val="000000"/>
              </a:solidFill>
              <a:ea typeface="ＭＳ Ｐゴシック" charset="-128"/>
            </a:endParaRPr>
          </a:p>
        </p:txBody>
      </p:sp>
      <p:sp>
        <p:nvSpPr>
          <p:cNvPr id="4" name="TextBox 3"/>
          <p:cNvSpPr txBox="1"/>
          <p:nvPr/>
        </p:nvSpPr>
        <p:spPr>
          <a:xfrm>
            <a:off x="5470635" y="3713955"/>
            <a:ext cx="3216165" cy="523220"/>
          </a:xfrm>
          <a:prstGeom prst="rect">
            <a:avLst/>
          </a:prstGeom>
          <a:solidFill>
            <a:schemeClr val="accent1">
              <a:lumMod val="50000"/>
            </a:schemeClr>
          </a:solidFill>
          <a:ln>
            <a:solidFill>
              <a:schemeClr val="accent1">
                <a:shade val="95000"/>
                <a:satMod val="105000"/>
              </a:schemeClr>
            </a:solidFill>
          </a:ln>
          <a:effectLst>
            <a:softEdge rad="0"/>
          </a:effectLst>
        </p:spPr>
        <p:txBody>
          <a:bodyPr wrap="square" rtlCol="0">
            <a:spAutoFit/>
          </a:bodyPr>
          <a:lstStyle/>
          <a:p>
            <a:pPr algn="ctr"/>
            <a:r>
              <a:rPr lang="en-US" sz="2800" dirty="0" smtClean="0">
                <a:solidFill>
                  <a:schemeClr val="bg1"/>
                </a:solidFill>
              </a:rPr>
              <a:t>Did we miss any?</a:t>
            </a:r>
            <a:endParaRPr lang="en-US" sz="2800" dirty="0">
              <a:solidFill>
                <a:schemeClr val="bg1"/>
              </a:solidFill>
            </a:endParaRPr>
          </a:p>
        </p:txBody>
      </p:sp>
      <p:sp>
        <p:nvSpPr>
          <p:cNvPr id="8" name="TextBox 7"/>
          <p:cNvSpPr txBox="1"/>
          <p:nvPr/>
        </p:nvSpPr>
        <p:spPr>
          <a:xfrm>
            <a:off x="4572000" y="4959364"/>
            <a:ext cx="3628102" cy="584775"/>
          </a:xfrm>
          <a:prstGeom prst="rect">
            <a:avLst/>
          </a:prstGeom>
          <a:solidFill>
            <a:schemeClr val="accent2"/>
          </a:solidFill>
          <a:ln>
            <a:solidFill>
              <a:schemeClr val="accent1">
                <a:shade val="95000"/>
                <a:satMod val="105000"/>
              </a:schemeClr>
            </a:solidFill>
          </a:ln>
          <a:effectLst>
            <a:softEdge rad="0"/>
          </a:effectLst>
        </p:spPr>
        <p:txBody>
          <a:bodyPr wrap="square" rtlCol="0">
            <a:spAutoFit/>
          </a:bodyPr>
          <a:lstStyle/>
          <a:p>
            <a:pPr algn="ctr"/>
            <a:r>
              <a:rPr lang="en-US" sz="1600" dirty="0" smtClean="0">
                <a:solidFill>
                  <a:schemeClr val="bg1"/>
                </a:solidFill>
              </a:rPr>
              <a:t>**Transitions are often named by teachers as the most difficult time of day</a:t>
            </a:r>
            <a:endParaRPr 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strVal val="#ppt_w*0.70"/>
                                          </p:val>
                                        </p:tav>
                                        <p:tav tm="100000">
                                          <p:val>
                                            <p:strVal val="#ppt_w"/>
                                          </p:val>
                                        </p:tav>
                                      </p:tavLst>
                                    </p:anim>
                                    <p:anim calcmode="lin" valueType="num">
                                      <p:cBhvr>
                                        <p:cTn id="48" dur="1000" fill="hold"/>
                                        <p:tgtEl>
                                          <p:spTgt spid="8"/>
                                        </p:tgtEl>
                                        <p:attrNameLst>
                                          <p:attrName>ppt_h</p:attrName>
                                        </p:attrNameLst>
                                      </p:cBhvr>
                                      <p:tavLst>
                                        <p:tav tm="0">
                                          <p:val>
                                            <p:strVal val="#ppt_h"/>
                                          </p:val>
                                        </p:tav>
                                        <p:tav tm="100000">
                                          <p:val>
                                            <p:strVal val="#ppt_h"/>
                                          </p:val>
                                        </p:tav>
                                      </p:tavLst>
                                    </p:anim>
                                    <p:animEffect transition="in" filter="fade">
                                      <p:cBhvr>
                                        <p:cTn id="49" dur="1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grpId="0" nodeType="click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strVal val="#ppt_w*0.70"/>
                                          </p:val>
                                        </p:tav>
                                        <p:tav tm="100000">
                                          <p:val>
                                            <p:strVal val="#ppt_w"/>
                                          </p:val>
                                        </p:tav>
                                      </p:tavLst>
                                    </p:anim>
                                    <p:anim calcmode="lin" valueType="num">
                                      <p:cBhvr>
                                        <p:cTn id="87" dur="1000" fill="hold"/>
                                        <p:tgtEl>
                                          <p:spTgt spid="4"/>
                                        </p:tgtEl>
                                        <p:attrNameLst>
                                          <p:attrName>ppt_h</p:attrName>
                                        </p:attrNameLst>
                                      </p:cBhvr>
                                      <p:tavLst>
                                        <p:tav tm="0">
                                          <p:val>
                                            <p:strVal val="#ppt_h"/>
                                          </p:val>
                                        </p:tav>
                                        <p:tav tm="100000">
                                          <p:val>
                                            <p:strVal val="#ppt_h"/>
                                          </p:val>
                                        </p:tav>
                                      </p:tavLst>
                                    </p:anim>
                                    <p:animEffect transition="in" filter="fade">
                                      <p:cBhvr>
                                        <p:cTn id="8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Effective Routines</a:t>
            </a:r>
            <a:endParaRPr lang="en-US" dirty="0"/>
          </a:p>
        </p:txBody>
      </p:sp>
      <p:sp>
        <p:nvSpPr>
          <p:cNvPr id="3" name="Content Placeholder 2"/>
          <p:cNvSpPr>
            <a:spLocks noGrp="1"/>
          </p:cNvSpPr>
          <p:nvPr>
            <p:ph idx="1"/>
          </p:nvPr>
        </p:nvSpPr>
        <p:spPr/>
        <p:txBody>
          <a:bodyPr/>
          <a:lstStyle/>
          <a:p>
            <a:r>
              <a:rPr lang="en-US" dirty="0" smtClean="0">
                <a:hlinkClick r:id="rId3"/>
              </a:rPr>
              <a:t>Using Sign Language</a:t>
            </a:r>
            <a:endParaRPr lang="en-US" dirty="0" smtClean="0"/>
          </a:p>
          <a:p>
            <a:r>
              <a:rPr lang="en-US" dirty="0" smtClean="0">
                <a:hlinkClick r:id="rId4"/>
              </a:rPr>
              <a:t>Content-Based Transitions</a:t>
            </a:r>
            <a:endParaRPr lang="en-US" dirty="0" smtClean="0"/>
          </a:p>
          <a:p>
            <a:r>
              <a:rPr lang="en-US" dirty="0" smtClean="0"/>
              <a:t>Green, yellow, red cups (cafeteria/group work volume)</a:t>
            </a:r>
          </a:p>
          <a:p>
            <a:r>
              <a:rPr lang="en-US" dirty="0" smtClean="0"/>
              <a:t>Sing song until everyone gets to the rug</a:t>
            </a:r>
          </a:p>
          <a:p>
            <a:endParaRPr lang="en-US" dirty="0" smtClean="0"/>
          </a:p>
          <a:p>
            <a:r>
              <a:rPr lang="en-US" dirty="0" smtClean="0"/>
              <a:t>What else?</a:t>
            </a:r>
            <a:endParaRPr lang="en-US" dirty="0"/>
          </a:p>
        </p:txBody>
      </p:sp>
    </p:spTree>
    <p:extLst>
      <p:ext uri="{BB962C8B-B14F-4D97-AF65-F5344CB8AC3E}">
        <p14:creationId xmlns:p14="http://schemas.microsoft.com/office/powerpoint/2010/main" val="118102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22300" y="593725"/>
            <a:ext cx="8064500" cy="938213"/>
          </a:xfrm>
        </p:spPr>
        <p:txBody>
          <a:bodyPr/>
          <a:lstStyle/>
          <a:p>
            <a:pPr eaLnBrk="1" hangingPunct="1"/>
            <a:r>
              <a:rPr lang="en-US" altLang="en-US" b="1">
                <a:ea typeface="ＭＳ Ｐゴシック" charset="-128"/>
              </a:rPr>
              <a:t>Activity!</a:t>
            </a:r>
          </a:p>
        </p:txBody>
      </p:sp>
      <p:sp>
        <p:nvSpPr>
          <p:cNvPr id="35842" name="Content Placeholder 4"/>
          <p:cNvSpPr>
            <a:spLocks noGrp="1"/>
          </p:cNvSpPr>
          <p:nvPr>
            <p:ph idx="1"/>
          </p:nvPr>
        </p:nvSpPr>
        <p:spPr>
          <a:xfrm>
            <a:off x="854075" y="2101850"/>
            <a:ext cx="7832725" cy="4024313"/>
          </a:xfrm>
        </p:spPr>
        <p:txBody>
          <a:bodyPr/>
          <a:lstStyle/>
          <a:p>
            <a:pPr marL="0" indent="0" eaLnBrk="1" hangingPunct="1">
              <a:buFont typeface="Arial" charset="0"/>
              <a:buNone/>
              <a:defRPr/>
            </a:pPr>
            <a:r>
              <a:rPr lang="en-US" altLang="en-US" dirty="0" smtClean="0"/>
              <a:t>With your neighbor</a:t>
            </a:r>
            <a:r>
              <a:rPr lang="is-IS" altLang="en-US" dirty="0" smtClean="0"/>
              <a:t>…...</a:t>
            </a:r>
          </a:p>
          <a:p>
            <a:pPr marL="0" indent="0" eaLnBrk="1" hangingPunct="1">
              <a:buFont typeface="Arial" charset="0"/>
              <a:buNone/>
              <a:defRPr/>
            </a:pPr>
            <a:endParaRPr lang="is-IS" altLang="en-US" sz="1000" dirty="0" smtClean="0"/>
          </a:p>
          <a:p>
            <a:pPr marL="514350" indent="-514350" eaLnBrk="1" hangingPunct="1">
              <a:buFont typeface="+mj-lt"/>
              <a:buAutoNum type="arabicPeriod"/>
              <a:defRPr/>
            </a:pPr>
            <a:r>
              <a:rPr lang="en-US" altLang="en-US" dirty="0"/>
              <a:t>I</a:t>
            </a:r>
            <a:r>
              <a:rPr lang="en-US" altLang="en-US" dirty="0" smtClean="0"/>
              <a:t>dentify </a:t>
            </a:r>
            <a:r>
              <a:rPr lang="en-US" altLang="en-US" dirty="0"/>
              <a:t>3 examples of what routines exist that allow for uninterrupted learning </a:t>
            </a:r>
            <a:r>
              <a:rPr lang="en-US" altLang="en-US" dirty="0" smtClean="0"/>
              <a:t>time</a:t>
            </a:r>
            <a:endParaRPr lang="en-US" altLang="en-US" dirty="0"/>
          </a:p>
          <a:p>
            <a:pPr marL="514350" indent="-514350" eaLnBrk="1" hangingPunct="1">
              <a:buFont typeface="+mj-lt"/>
              <a:buAutoNum type="arabicPeriod"/>
              <a:defRPr/>
            </a:pPr>
            <a:r>
              <a:rPr lang="en-US" altLang="en-US" dirty="0"/>
              <a:t>Discuss what routines might need to be added in order to maximize time for learning</a:t>
            </a:r>
          </a:p>
        </p:txBody>
      </p:sp>
      <p:pic>
        <p:nvPicPr>
          <p:cNvPr id="52227" name="Picture 5" descr="Macintosh HD:Users:wellspl:Desktop:6-Free-Teamwork-Clipart-Illustration-Showing-Diversity.jpg"/>
          <p:cNvPicPr>
            <a:picLocks noChangeAspect="1" noChangeArrowheads="1"/>
          </p:cNvPicPr>
          <p:nvPr/>
        </p:nvPicPr>
        <p:blipFill>
          <a:blip r:embed="rId3">
            <a:extLst>
              <a:ext uri="{28A0092B-C50C-407E-A947-70E740481C1C}">
                <a14:useLocalDpi xmlns:a14="http://schemas.microsoft.com/office/drawing/2010/main" val="0"/>
              </a:ext>
            </a:extLst>
          </a:blip>
          <a:srcRect r="25555"/>
          <a:stretch>
            <a:fillRect/>
          </a:stretch>
        </p:blipFill>
        <p:spPr bwMode="auto">
          <a:xfrm>
            <a:off x="3595688" y="5526088"/>
            <a:ext cx="2047875" cy="1169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AutoShape 2"/>
          <p:cNvSpPr>
            <a:spLocks noGrp="1" noChangeArrowheads="1"/>
          </p:cNvSpPr>
          <p:nvPr>
            <p:ph type="title"/>
          </p:nvPr>
        </p:nvSpPr>
        <p:spPr>
          <a:xfrm>
            <a:off x="0" y="0"/>
            <a:ext cx="9144000" cy="1066800"/>
          </a:xfrm>
        </p:spPr>
        <p:txBody>
          <a:bodyPr/>
          <a:lstStyle/>
          <a:p>
            <a:pPr eaLnBrk="1" hangingPunct="1"/>
            <a:r>
              <a:rPr lang="en-US" altLang="en-US" sz="3200">
                <a:ea typeface="ＭＳ Ｐゴシック" charset="-128"/>
              </a:rPr>
              <a:t>Evidence Based Practices: </a:t>
            </a:r>
            <a:r>
              <a:rPr lang="en-US" altLang="en-US" sz="3200">
                <a:solidFill>
                  <a:srgbClr val="0000FF"/>
                </a:solidFill>
                <a:ea typeface="ＭＳ Ｐゴシック" charset="-128"/>
              </a:rPr>
              <a:t>Classroom Management</a:t>
            </a:r>
          </a:p>
        </p:txBody>
      </p:sp>
      <p:sp>
        <p:nvSpPr>
          <p:cNvPr id="54275" name="Text Box 5"/>
          <p:cNvSpPr txBox="1">
            <a:spLocks noChangeArrowheads="1"/>
          </p:cNvSpPr>
          <p:nvPr/>
        </p:nvSpPr>
        <p:spPr bwMode="auto">
          <a:xfrm>
            <a:off x="2590800" y="6457950"/>
            <a:ext cx="6553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50000"/>
              </a:spcBef>
              <a:buFontTx/>
              <a:buNone/>
            </a:pPr>
            <a:endParaRPr lang="en-US" altLang="en-US" sz="2000"/>
          </a:p>
        </p:txBody>
      </p:sp>
      <p:sp>
        <p:nvSpPr>
          <p:cNvPr id="6" name="Rectangle 3"/>
          <p:cNvSpPr>
            <a:spLocks noGrp="1" noChangeArrowheads="1"/>
          </p:cNvSpPr>
          <p:nvPr>
            <p:ph idx="1"/>
          </p:nvPr>
        </p:nvSpPr>
        <p:spPr>
          <a:xfrm>
            <a:off x="304800" y="1285875"/>
            <a:ext cx="8534400" cy="4630831"/>
          </a:xfrm>
        </p:spPr>
        <p:txBody>
          <a:bodyPr rtlCol="0">
            <a:normAutofit/>
          </a:bodyPr>
          <a:lstStyle/>
          <a:p>
            <a:pPr marL="762000" indent="-762000" eaLnBrk="1" fontAlgn="auto" hangingPunct="1">
              <a:spcAft>
                <a:spcPts val="0"/>
              </a:spcAft>
              <a:buClr>
                <a:srgbClr val="0000FF"/>
              </a:buClr>
              <a:buFontTx/>
              <a:buAutoNum type="arabicPeriod"/>
              <a:defRPr/>
            </a:pPr>
            <a:r>
              <a:rPr lang="en-US" sz="2900" b="1" dirty="0">
                <a:cs typeface="ＭＳ Ｐゴシック" charset="-128"/>
              </a:rPr>
              <a:t>Maximize structure </a:t>
            </a:r>
            <a:r>
              <a:rPr lang="en-US" sz="2900" b="1" dirty="0">
                <a:solidFill>
                  <a:schemeClr val="bg1">
                    <a:lumMod val="50000"/>
                  </a:schemeClr>
                </a:solidFill>
                <a:cs typeface="ＭＳ Ｐゴシック" charset="-128"/>
              </a:rPr>
              <a:t>in your classroom. </a:t>
            </a:r>
          </a:p>
          <a:p>
            <a:pPr marL="762000" indent="-762000" eaLnBrk="1" fontAlgn="auto" hangingPunct="1">
              <a:spcAft>
                <a:spcPts val="0"/>
              </a:spcAft>
              <a:buClr>
                <a:srgbClr val="0000FF"/>
              </a:buClr>
              <a:buFontTx/>
              <a:buAutoNum type="arabicPeriod"/>
              <a:defRPr/>
            </a:pPr>
            <a:r>
              <a:rPr lang="en-US" sz="2900" b="1" dirty="0" smtClean="0">
                <a:solidFill>
                  <a:srgbClr val="7030A0"/>
                </a:solidFill>
                <a:cs typeface="ＭＳ Ｐゴシック" charset="-128"/>
              </a:rPr>
              <a:t>Establish and teach expectations.</a:t>
            </a:r>
            <a:endParaRPr lang="en-US" sz="900" b="1" dirty="0">
              <a:solidFill>
                <a:srgbClr val="7030A0"/>
              </a:solidFill>
              <a:cs typeface="ＭＳ Ｐゴシック" charset="-128"/>
            </a:endParaRPr>
          </a:p>
          <a:p>
            <a:pPr marL="762000" indent="-762000" eaLnBrk="1" fontAlgn="auto" hangingPunct="1">
              <a:spcAft>
                <a:spcPts val="0"/>
              </a:spcAft>
              <a:buClr>
                <a:srgbClr val="0000FF"/>
              </a:buClr>
              <a:buFontTx/>
              <a:buAutoNum type="arabicPeriod"/>
              <a:defRPr/>
            </a:pPr>
            <a:r>
              <a:rPr lang="en-US" sz="2900" b="1" dirty="0">
                <a:solidFill>
                  <a:srgbClr val="000000"/>
                </a:solidFill>
                <a:cs typeface="ＭＳ Ｐゴシック" charset="-128"/>
              </a:rPr>
              <a:t>Actively engage </a:t>
            </a:r>
            <a:r>
              <a:rPr lang="en-US" sz="2900" b="1" dirty="0">
                <a:cs typeface="ＭＳ Ｐゴシック" charset="-128"/>
              </a:rPr>
              <a:t>students </a:t>
            </a:r>
            <a:r>
              <a:rPr lang="en-US" sz="2900" b="1" dirty="0">
                <a:solidFill>
                  <a:srgbClr val="7F7F7F"/>
                </a:solidFill>
                <a:cs typeface="ＭＳ Ｐゴシック" charset="-128"/>
              </a:rPr>
              <a:t>in observable ways</a:t>
            </a:r>
            <a:r>
              <a:rPr lang="en-US" sz="2900" b="1" dirty="0" smtClean="0">
                <a:solidFill>
                  <a:srgbClr val="7F7F7F"/>
                </a:solidFill>
                <a:cs typeface="ＭＳ Ｐゴシック" charset="-128"/>
              </a:rPr>
              <a:t>.</a:t>
            </a:r>
            <a:endParaRPr lang="en-US" sz="900" b="1" dirty="0">
              <a:cs typeface="ＭＳ Ｐゴシック" charset="-128"/>
            </a:endParaRPr>
          </a:p>
          <a:p>
            <a:pPr marL="762000" indent="-762000" eaLnBrk="1" fontAlgn="auto" hangingPunct="1">
              <a:spcAft>
                <a:spcPts val="0"/>
              </a:spcAft>
              <a:buClr>
                <a:srgbClr val="0000FF"/>
              </a:buClr>
              <a:buFontTx/>
              <a:buAutoNum type="arabicPeriod"/>
              <a:defRPr/>
            </a:pPr>
            <a:r>
              <a:rPr lang="en-US" sz="2900" b="1" dirty="0">
                <a:solidFill>
                  <a:srgbClr val="7F7F7F"/>
                </a:solidFill>
                <a:cs typeface="ＭＳ Ｐゴシック" charset="-128"/>
              </a:rPr>
              <a:t>Establish a </a:t>
            </a:r>
            <a:r>
              <a:rPr lang="en-US" sz="2900" b="1" dirty="0">
                <a:solidFill>
                  <a:srgbClr val="000000"/>
                </a:solidFill>
                <a:cs typeface="ＭＳ Ｐゴシック" charset="-128"/>
              </a:rPr>
              <a:t>continuum of strategies </a:t>
            </a:r>
            <a:r>
              <a:rPr lang="en-US" sz="2900" b="1" dirty="0">
                <a:cs typeface="ＭＳ Ｐゴシック" charset="-128"/>
              </a:rPr>
              <a:t>to </a:t>
            </a:r>
            <a:r>
              <a:rPr lang="en-US" sz="2900" b="1" dirty="0">
                <a:solidFill>
                  <a:srgbClr val="000000"/>
                </a:solidFill>
                <a:cs typeface="ＭＳ Ｐゴシック" charset="-128"/>
              </a:rPr>
              <a:t>acknowledge </a:t>
            </a:r>
            <a:r>
              <a:rPr lang="en-US" sz="2900" b="1" dirty="0" smtClean="0">
                <a:solidFill>
                  <a:srgbClr val="000000"/>
                </a:solidFill>
                <a:cs typeface="ＭＳ Ｐゴシック" charset="-128"/>
              </a:rPr>
              <a:t>expected </a:t>
            </a:r>
            <a:r>
              <a:rPr lang="en-US" sz="2900" b="1" dirty="0">
                <a:solidFill>
                  <a:srgbClr val="000000"/>
                </a:solidFill>
                <a:cs typeface="ＭＳ Ｐゴシック" charset="-128"/>
              </a:rPr>
              <a:t>behavior</a:t>
            </a:r>
            <a:r>
              <a:rPr lang="en-US" sz="2900" b="1" dirty="0" smtClean="0">
                <a:cs typeface="ＭＳ Ｐゴシック" charset="-128"/>
              </a:rPr>
              <a:t>.</a:t>
            </a:r>
            <a:endParaRPr lang="en-US" sz="900" b="1" dirty="0">
              <a:cs typeface="ＭＳ Ｐゴシック" charset="-128"/>
            </a:endParaRPr>
          </a:p>
          <a:p>
            <a:pPr marL="762000" indent="-762000" eaLnBrk="1" fontAlgn="auto" hangingPunct="1">
              <a:spcAft>
                <a:spcPts val="0"/>
              </a:spcAft>
              <a:buClr>
                <a:srgbClr val="0000FF"/>
              </a:buClr>
              <a:buFontTx/>
              <a:buAutoNum type="arabicPeriod"/>
              <a:defRPr/>
            </a:pPr>
            <a:r>
              <a:rPr lang="en-US" sz="2900" b="1" dirty="0">
                <a:solidFill>
                  <a:srgbClr val="7F7F7F"/>
                </a:solidFill>
                <a:cs typeface="ＭＳ Ｐゴシック" charset="-128"/>
              </a:rPr>
              <a:t>Establish a </a:t>
            </a:r>
            <a:r>
              <a:rPr lang="en-US" sz="2900" b="1" dirty="0">
                <a:solidFill>
                  <a:srgbClr val="000000"/>
                </a:solidFill>
                <a:cs typeface="ＭＳ Ｐゴシック" charset="-128"/>
              </a:rPr>
              <a:t>continuum of strategies </a:t>
            </a:r>
            <a:r>
              <a:rPr lang="en-US" sz="2900" b="1" dirty="0">
                <a:cs typeface="ＭＳ Ｐゴシック" charset="-128"/>
              </a:rPr>
              <a:t>to </a:t>
            </a:r>
            <a:r>
              <a:rPr lang="en-US" sz="2900" b="1" dirty="0">
                <a:solidFill>
                  <a:srgbClr val="000000"/>
                </a:solidFill>
                <a:cs typeface="ＭＳ Ｐゴシック" charset="-128"/>
              </a:rPr>
              <a:t>respond to </a:t>
            </a:r>
            <a:r>
              <a:rPr lang="en-US" sz="2900" b="1" dirty="0" smtClean="0">
                <a:solidFill>
                  <a:srgbClr val="000000"/>
                </a:solidFill>
                <a:cs typeface="ＭＳ Ｐゴシック" charset="-128"/>
              </a:rPr>
              <a:t>unexpected </a:t>
            </a:r>
            <a:r>
              <a:rPr lang="en-US" sz="2900" b="1" dirty="0">
                <a:solidFill>
                  <a:srgbClr val="000000"/>
                </a:solidFill>
                <a:cs typeface="ＭＳ Ｐゴシック" charset="-128"/>
              </a:rPr>
              <a:t>behavior</a:t>
            </a:r>
            <a:r>
              <a:rPr lang="en-US" sz="2900" b="1" dirty="0" smtClean="0">
                <a:cs typeface="ＭＳ Ｐゴシック" charset="-128"/>
              </a:rPr>
              <a:t>.</a:t>
            </a:r>
          </a:p>
          <a:p>
            <a:pPr marL="762000" indent="-762000" eaLnBrk="1" fontAlgn="auto" hangingPunct="1">
              <a:spcAft>
                <a:spcPts val="0"/>
              </a:spcAft>
              <a:buClr>
                <a:srgbClr val="0000FF"/>
              </a:buClr>
              <a:buFontTx/>
              <a:buAutoNum type="arabicPeriod"/>
              <a:defRPr/>
            </a:pPr>
            <a:r>
              <a:rPr lang="en-US" sz="2900" b="1" dirty="0" smtClean="0">
                <a:solidFill>
                  <a:schemeClr val="bg1">
                    <a:lumMod val="50000"/>
                  </a:schemeClr>
                </a:solidFill>
                <a:cs typeface="ＭＳ Ｐゴシック" charset="-128"/>
              </a:rPr>
              <a:t>Use self reflection and behavior data to </a:t>
            </a:r>
            <a:r>
              <a:rPr lang="en-US" sz="2900" b="1" dirty="0" smtClean="0">
                <a:cs typeface="ＭＳ Ｐゴシック" charset="-128"/>
              </a:rPr>
              <a:t>progress monitor and problem solve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decel="50000" fill="hold">
                                          <p:stCondLst>
                                            <p:cond delay="0"/>
                                          </p:stCondLst>
                                        </p:cTn>
                                        <p:tgtEl>
                                          <p:spTgt spid="6">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0" y="331788"/>
            <a:ext cx="9144000" cy="811212"/>
          </a:xfrm>
        </p:spPr>
        <p:txBody>
          <a:bodyPr/>
          <a:lstStyle/>
          <a:p>
            <a:pPr eaLnBrk="1" hangingPunct="1"/>
            <a:r>
              <a:rPr lang="en-US" altLang="en-US">
                <a:ea typeface="ＭＳ Ｐゴシック" charset="-128"/>
              </a:rPr>
              <a:t>Adapted From….</a:t>
            </a:r>
          </a:p>
        </p:txBody>
      </p:sp>
      <p:sp>
        <p:nvSpPr>
          <p:cNvPr id="29698" name="Text Box 11"/>
          <p:cNvSpPr txBox="1">
            <a:spLocks noChangeArrowheads="1"/>
          </p:cNvSpPr>
          <p:nvPr/>
        </p:nvSpPr>
        <p:spPr bwMode="auto">
          <a:xfrm>
            <a:off x="1524000" y="4572000"/>
            <a:ext cx="55626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US" altLang="en-US" sz="1800">
                <a:hlinkClick r:id="rId3"/>
              </a:rPr>
              <a:t>www.pbis.org</a:t>
            </a:r>
            <a:r>
              <a:rPr lang="en-US" altLang="en-US" sz="1800"/>
              <a:t>  </a:t>
            </a:r>
          </a:p>
        </p:txBody>
      </p:sp>
      <p:pic>
        <p:nvPicPr>
          <p:cNvPr id="29699" name="Picture 2"/>
          <p:cNvPicPr>
            <a:picLocks noChangeAspect="1" noChangeArrowheads="1"/>
          </p:cNvPicPr>
          <p:nvPr/>
        </p:nvPicPr>
        <p:blipFill>
          <a:blip r:embed="rId4">
            <a:lum bright="-2000" contrast="-2000"/>
            <a:extLst>
              <a:ext uri="{28A0092B-C50C-407E-A947-70E740481C1C}">
                <a14:useLocalDpi xmlns:a14="http://schemas.microsoft.com/office/drawing/2010/main" val="0"/>
              </a:ext>
            </a:extLst>
          </a:blip>
          <a:srcRect/>
          <a:stretch>
            <a:fillRect/>
          </a:stretch>
        </p:blipFill>
        <p:spPr bwMode="auto">
          <a:xfrm>
            <a:off x="4876800" y="5300663"/>
            <a:ext cx="4191000" cy="1300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0" name="Text Box 14"/>
          <p:cNvSpPr txBox="1">
            <a:spLocks noChangeArrowheads="1"/>
          </p:cNvSpPr>
          <p:nvPr/>
        </p:nvSpPr>
        <p:spPr bwMode="auto">
          <a:xfrm>
            <a:off x="4876800" y="6491288"/>
            <a:ext cx="4267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US" altLang="en-US" sz="1800">
                <a:hlinkClick r:id="rId5"/>
              </a:rPr>
              <a:t>www.cber.org</a:t>
            </a:r>
            <a:r>
              <a:rPr lang="en-US" altLang="en-US" sz="1800"/>
              <a:t> </a:t>
            </a:r>
          </a:p>
        </p:txBody>
      </p:sp>
      <p:pic>
        <p:nvPicPr>
          <p:cNvPr id="29701" name="Picture 9" descr="PBI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479800"/>
            <a:ext cx="5208588" cy="1120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2" name="Picture 10" descr="University of Connecticut">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175" y="2146300"/>
            <a:ext cx="43608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3" name="TextBox 8"/>
          <p:cNvSpPr txBox="1">
            <a:spLocks noChangeArrowheads="1"/>
          </p:cNvSpPr>
          <p:nvPr/>
        </p:nvSpPr>
        <p:spPr bwMode="auto">
          <a:xfrm>
            <a:off x="563563" y="1516063"/>
            <a:ext cx="349726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800"/>
              <a:t>Brandi Simonsen, PhD</a:t>
            </a:r>
          </a:p>
        </p:txBody>
      </p:sp>
      <p:pic>
        <p:nvPicPr>
          <p:cNvPr id="29704" name="Picture 8" descr="CI3T_color.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24463" y="2039938"/>
            <a:ext cx="3478212" cy="1350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5" name="TextBox 8"/>
          <p:cNvSpPr txBox="1">
            <a:spLocks noChangeArrowheads="1"/>
          </p:cNvSpPr>
          <p:nvPr/>
        </p:nvSpPr>
        <p:spPr bwMode="auto">
          <a:xfrm>
            <a:off x="5459413" y="1511300"/>
            <a:ext cx="3008312"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800"/>
              <a:t>Kathleen Lane, PhD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3"/>
          <p:cNvSpPr>
            <a:spLocks noGrp="1"/>
          </p:cNvSpPr>
          <p:nvPr>
            <p:ph type="title"/>
          </p:nvPr>
        </p:nvSpPr>
        <p:spPr/>
        <p:txBody>
          <a:bodyPr/>
          <a:lstStyle/>
          <a:p>
            <a:pPr eaLnBrk="1" hangingPunct="1"/>
            <a:r>
              <a:rPr lang="en-US" altLang="en-US" dirty="0">
                <a:ea typeface="ＭＳ Ｐゴシック" charset="-128"/>
              </a:rPr>
              <a:t>5 P’s of Teaching Expectations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43440451"/>
              </p:ext>
            </p:extLst>
          </p:nvPr>
        </p:nvGraphicFramePr>
        <p:xfrm>
          <a:off x="457200" y="1417639"/>
          <a:ext cx="8229600" cy="5440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a:spLocks noChangeArrowheads="1"/>
          </p:cNvSpPr>
          <p:nvPr/>
        </p:nvSpPr>
        <p:spPr bwMode="auto">
          <a:xfrm rot="19930146">
            <a:off x="90488" y="2994026"/>
            <a:ext cx="859472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rgbClr val="FF0000"/>
                </a:solidFill>
              </a:rPr>
              <a:t>6</a:t>
            </a:r>
            <a:r>
              <a:rPr lang="en-US" altLang="en-US" sz="6000" b="1" baseline="30000" dirty="0">
                <a:solidFill>
                  <a:srgbClr val="FF0000"/>
                </a:solidFill>
              </a:rPr>
              <a:t>th</a:t>
            </a:r>
            <a:r>
              <a:rPr lang="en-US" altLang="en-US" sz="6000" b="1" dirty="0">
                <a:solidFill>
                  <a:srgbClr val="FF0000"/>
                </a:solidFill>
              </a:rPr>
              <a:t> P     Teacher Planning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533400" y="1981200"/>
            <a:ext cx="7620000" cy="4191000"/>
          </a:xfrm>
        </p:spPr>
        <p:txBody>
          <a:bodyPr rtlCol="0">
            <a:normAutofit fontScale="85000" lnSpcReduction="20000"/>
          </a:bodyPr>
          <a:lstStyle/>
          <a:p>
            <a:pPr eaLnBrk="1" fontAlgn="auto" hangingPunct="1">
              <a:spcAft>
                <a:spcPts val="0"/>
              </a:spcAft>
              <a:buFont typeface="Arial"/>
              <a:buChar char="•"/>
              <a:defRPr/>
            </a:pPr>
            <a:r>
              <a:rPr lang="en-US" dirty="0" smtClean="0">
                <a:cs typeface="ＭＳ Ｐゴシック" charset="-128"/>
              </a:rPr>
              <a:t>Establish 3-5 Positively Stated </a:t>
            </a:r>
            <a:r>
              <a:rPr lang="en-US" dirty="0" smtClean="0">
                <a:solidFill>
                  <a:srgbClr val="7030A0"/>
                </a:solidFill>
                <a:cs typeface="ＭＳ Ｐゴシック" charset="-128"/>
              </a:rPr>
              <a:t>Expectations</a:t>
            </a:r>
          </a:p>
          <a:p>
            <a:pPr lvl="1" eaLnBrk="1" fontAlgn="auto" hangingPunct="1">
              <a:spcAft>
                <a:spcPts val="0"/>
              </a:spcAft>
              <a:buFont typeface="Arial"/>
              <a:buChar char="•"/>
              <a:defRPr/>
            </a:pPr>
            <a:r>
              <a:rPr lang="en-US" sz="2000" dirty="0" smtClean="0">
                <a:cs typeface="ＭＳ Ｐゴシック" charset="-128"/>
              </a:rPr>
              <a:t>Connected to School-Wide Expectations</a:t>
            </a:r>
          </a:p>
          <a:p>
            <a:pPr lvl="1" eaLnBrk="1" fontAlgn="auto" hangingPunct="1">
              <a:spcAft>
                <a:spcPts val="0"/>
              </a:spcAft>
              <a:buFont typeface="Arial"/>
              <a:buChar char="•"/>
              <a:defRPr/>
            </a:pPr>
            <a:r>
              <a:rPr lang="en-US" sz="2000" dirty="0" smtClean="0">
                <a:cs typeface="ＭＳ Ｐゴシック" charset="-128"/>
              </a:rPr>
              <a:t>Clear</a:t>
            </a:r>
          </a:p>
          <a:p>
            <a:pPr lvl="1" eaLnBrk="1" fontAlgn="auto" hangingPunct="1">
              <a:spcAft>
                <a:spcPts val="0"/>
              </a:spcAft>
              <a:buFont typeface="Arial"/>
              <a:buChar char="•"/>
              <a:defRPr/>
            </a:pPr>
            <a:r>
              <a:rPr lang="en-US" sz="2000" dirty="0" smtClean="0">
                <a:cs typeface="ＭＳ Ｐゴシック" charset="-128"/>
              </a:rPr>
              <a:t>Fair</a:t>
            </a:r>
            <a:endParaRPr lang="en-US" dirty="0" smtClean="0">
              <a:cs typeface="ＭＳ Ｐゴシック" charset="-128"/>
            </a:endParaRPr>
          </a:p>
          <a:p>
            <a:pPr eaLnBrk="1" fontAlgn="auto" hangingPunct="1">
              <a:spcAft>
                <a:spcPts val="0"/>
              </a:spcAft>
              <a:buFont typeface="Arial"/>
              <a:buChar char="•"/>
              <a:defRPr/>
            </a:pPr>
            <a:r>
              <a:rPr lang="en-US" dirty="0" smtClean="0">
                <a:cs typeface="ＭＳ Ｐゴシック" charset="-128"/>
              </a:rPr>
              <a:t>Make </a:t>
            </a:r>
            <a:r>
              <a:rPr lang="en-US" dirty="0" smtClean="0">
                <a:solidFill>
                  <a:srgbClr val="7030A0"/>
                </a:solidFill>
                <a:cs typeface="ＭＳ Ｐゴシック" charset="-128"/>
              </a:rPr>
              <a:t>Visible</a:t>
            </a:r>
            <a:endParaRPr lang="en-US" sz="2400" dirty="0" smtClean="0">
              <a:solidFill>
                <a:srgbClr val="7030A0"/>
              </a:solidFill>
              <a:cs typeface="ＭＳ Ｐゴシック" charset="-128"/>
            </a:endParaRPr>
          </a:p>
          <a:p>
            <a:pPr eaLnBrk="1" fontAlgn="auto" hangingPunct="1">
              <a:spcAft>
                <a:spcPts val="0"/>
              </a:spcAft>
              <a:buFont typeface="Arial"/>
              <a:buChar char="•"/>
              <a:defRPr/>
            </a:pPr>
            <a:r>
              <a:rPr lang="en-US" dirty="0" smtClean="0">
                <a:solidFill>
                  <a:srgbClr val="7030A0"/>
                </a:solidFill>
                <a:cs typeface="ＭＳ Ｐゴシック" charset="-128"/>
              </a:rPr>
              <a:t>Define and explicitly teach </a:t>
            </a:r>
            <a:r>
              <a:rPr lang="en-US" dirty="0" smtClean="0">
                <a:cs typeface="ＭＳ Ｐゴシック" charset="-128"/>
              </a:rPr>
              <a:t>what they look and sound like</a:t>
            </a:r>
          </a:p>
          <a:p>
            <a:pPr lvl="1" eaLnBrk="1" fontAlgn="auto" hangingPunct="1">
              <a:spcAft>
                <a:spcPts val="0"/>
              </a:spcAft>
              <a:buFont typeface="Arial"/>
              <a:buChar char="•"/>
              <a:defRPr/>
            </a:pPr>
            <a:r>
              <a:rPr lang="en-US" sz="2000" dirty="0" smtClean="0">
                <a:cs typeface="ＭＳ Ｐゴシック" charset="-128"/>
              </a:rPr>
              <a:t>Expectations Matrix</a:t>
            </a:r>
          </a:p>
          <a:p>
            <a:pPr lvl="1" eaLnBrk="1" fontAlgn="auto" hangingPunct="1">
              <a:spcAft>
                <a:spcPts val="0"/>
              </a:spcAft>
              <a:buFont typeface="Arial"/>
              <a:buChar char="•"/>
              <a:defRPr/>
            </a:pPr>
            <a:r>
              <a:rPr lang="en-US" sz="2000" dirty="0" smtClean="0">
                <a:cs typeface="ＭＳ Ｐゴシック" charset="-128"/>
              </a:rPr>
              <a:t>Lesson Plans (games, role play, etc.)</a:t>
            </a:r>
          </a:p>
          <a:p>
            <a:pPr eaLnBrk="1" fontAlgn="auto" hangingPunct="1">
              <a:spcAft>
                <a:spcPts val="0"/>
              </a:spcAft>
              <a:buFont typeface="Arial"/>
              <a:buChar char="•"/>
              <a:defRPr/>
            </a:pPr>
            <a:r>
              <a:rPr lang="en-US" dirty="0" smtClean="0">
                <a:cs typeface="ＭＳ Ｐゴシック" charset="-128"/>
              </a:rPr>
              <a:t>Don</a:t>
            </a:r>
            <a:r>
              <a:rPr lang="uk-UA" dirty="0" smtClean="0">
                <a:cs typeface="ＭＳ Ｐゴシック" charset="-128"/>
              </a:rPr>
              <a:t>’</a:t>
            </a:r>
            <a:r>
              <a:rPr lang="en-US" dirty="0" smtClean="0">
                <a:cs typeface="ＭＳ Ｐゴシック" charset="-128"/>
              </a:rPr>
              <a:t>t forget to teach the </a:t>
            </a:r>
            <a:r>
              <a:rPr lang="en-US" i="1" dirty="0" smtClean="0">
                <a:solidFill>
                  <a:srgbClr val="7030A0"/>
                </a:solidFill>
                <a:cs typeface="ＭＳ Ｐゴシック" charset="-128"/>
              </a:rPr>
              <a:t>why</a:t>
            </a:r>
            <a:r>
              <a:rPr lang="en-US" dirty="0" smtClean="0">
                <a:cs typeface="ＭＳ Ｐゴシック" charset="-128"/>
              </a:rPr>
              <a:t> of the expectation – </a:t>
            </a:r>
            <a:r>
              <a:rPr lang="en-US" i="1" dirty="0" smtClean="0">
                <a:solidFill>
                  <a:srgbClr val="7030A0"/>
                </a:solidFill>
                <a:cs typeface="ＭＳ Ｐゴシック" charset="-128"/>
              </a:rPr>
              <a:t>Why</a:t>
            </a:r>
            <a:r>
              <a:rPr lang="en-US" dirty="0" smtClean="0">
                <a:cs typeface="ＭＳ Ｐゴシック" charset="-128"/>
              </a:rPr>
              <a:t> is it important for students to follow this expectation?</a:t>
            </a:r>
          </a:p>
          <a:p>
            <a:pPr eaLnBrk="1" fontAlgn="auto" hangingPunct="1">
              <a:spcAft>
                <a:spcPts val="0"/>
              </a:spcAft>
              <a:buFont typeface="Arial"/>
              <a:buNone/>
              <a:defRPr/>
            </a:pPr>
            <a:endParaRPr lang="en-US" sz="2400" dirty="0" smtClean="0">
              <a:cs typeface="ＭＳ Ｐゴシック" charset="-128"/>
            </a:endParaRPr>
          </a:p>
          <a:p>
            <a:pPr eaLnBrk="1" fontAlgn="auto" hangingPunct="1">
              <a:spcAft>
                <a:spcPts val="0"/>
              </a:spcAft>
              <a:buFont typeface="Arial"/>
              <a:buChar char="•"/>
              <a:defRPr/>
            </a:pPr>
            <a:endParaRPr lang="en-US" sz="2000" dirty="0">
              <a:cs typeface="ＭＳ Ｐゴシック" charset="-128"/>
            </a:endParaRPr>
          </a:p>
        </p:txBody>
      </p:sp>
      <p:sp>
        <p:nvSpPr>
          <p:cNvPr id="57346" name="Rectangle 3"/>
          <p:cNvSpPr>
            <a:spLocks noChangeArrowheads="1"/>
          </p:cNvSpPr>
          <p:nvPr/>
        </p:nvSpPr>
        <p:spPr bwMode="auto">
          <a:xfrm>
            <a:off x="2209800" y="533400"/>
            <a:ext cx="6705600" cy="625475"/>
          </a:xfrm>
          <a:prstGeom prst="rect">
            <a:avLst/>
          </a:prstGeom>
          <a:solidFill>
            <a:srgbClr val="000090"/>
          </a:solidFill>
          <a:ln w="9525">
            <a:solidFill>
              <a:srgbClr val="000090"/>
            </a:solidFill>
            <a:miter lim="800000"/>
            <a:headEnd/>
            <a:tailEnd/>
          </a:ln>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lnSpc>
                <a:spcPct val="90000"/>
              </a:lnSpc>
              <a:spcBef>
                <a:spcPct val="0"/>
              </a:spcBef>
              <a:buFontTx/>
              <a:buNone/>
            </a:pPr>
            <a:r>
              <a:rPr lang="en-US" altLang="en-US" sz="3300" b="1" dirty="0">
                <a:solidFill>
                  <a:schemeClr val="bg1"/>
                </a:solidFill>
                <a:ea typeface="Calibri" charset="0"/>
                <a:cs typeface="Calibri" charset="0"/>
              </a:rPr>
              <a:t>Behavioral </a:t>
            </a:r>
            <a:r>
              <a:rPr lang="en-US" altLang="en-US" sz="3300" b="1" dirty="0" smtClean="0">
                <a:solidFill>
                  <a:schemeClr val="bg1"/>
                </a:solidFill>
                <a:ea typeface="Calibri" charset="0"/>
                <a:cs typeface="Calibri" charset="0"/>
              </a:rPr>
              <a:t>Expectations</a:t>
            </a:r>
            <a:endParaRPr lang="en-US" altLang="en-US" sz="3300" b="1" dirty="0">
              <a:solidFill>
                <a:schemeClr val="bg1"/>
              </a:solidFill>
              <a:ea typeface="Calibri" charset="0"/>
              <a:cs typeface="Calibri" charset="0"/>
            </a:endParaRPr>
          </a:p>
        </p:txBody>
      </p:sp>
      <p:grpSp>
        <p:nvGrpSpPr>
          <p:cNvPr id="57347" name="Group 5"/>
          <p:cNvGrpSpPr>
            <a:grpSpLocks/>
          </p:cNvGrpSpPr>
          <p:nvPr/>
        </p:nvGrpSpPr>
        <p:grpSpPr bwMode="auto">
          <a:xfrm>
            <a:off x="304800" y="241300"/>
            <a:ext cx="2097088" cy="1408113"/>
            <a:chOff x="3670483" y="0"/>
            <a:chExt cx="2096597" cy="1649759"/>
          </a:xfrm>
        </p:grpSpPr>
        <p:sp>
          <p:nvSpPr>
            <p:cNvPr id="57348" name="Oval 6"/>
            <p:cNvSpPr>
              <a:spLocks noChangeArrowheads="1"/>
            </p:cNvSpPr>
            <p:nvPr/>
          </p:nvSpPr>
          <p:spPr bwMode="auto">
            <a:xfrm>
              <a:off x="3670483" y="0"/>
              <a:ext cx="2096597" cy="1649759"/>
            </a:xfrm>
            <a:prstGeom prst="ellipse">
              <a:avLst/>
            </a:prstGeom>
            <a:solidFill>
              <a:srgbClr val="FF0000"/>
            </a:solidFill>
            <a:ln>
              <a:noFill/>
            </a:ln>
            <a:effectLst>
              <a:outerShdw dist="23000" dir="5400000" rotWithShape="0">
                <a:srgbClr val="808080">
                  <a:alpha val="34998"/>
                </a:srgbClr>
              </a:outerShdw>
            </a:effectLst>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800"/>
            </a:p>
          </p:txBody>
        </p:sp>
        <p:sp>
          <p:nvSpPr>
            <p:cNvPr id="8" name="Oval 4"/>
            <p:cNvSpPr/>
            <p:nvPr/>
          </p:nvSpPr>
          <p:spPr>
            <a:xfrm>
              <a:off x="3976799" y="241791"/>
              <a:ext cx="1483964" cy="1166177"/>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anchor="ctr"/>
            <a:lstStyle/>
            <a:p>
              <a:pPr algn="ctr" defTabSz="1066800" eaLnBrk="1" fontAlgn="auto" hangingPunct="1">
                <a:lnSpc>
                  <a:spcPct val="90000"/>
                </a:lnSpc>
                <a:spcBef>
                  <a:spcPts val="0"/>
                </a:spcBef>
                <a:spcAft>
                  <a:spcPct val="35000"/>
                </a:spcAft>
                <a:defRPr/>
              </a:pPr>
              <a:r>
                <a:rPr lang="en-US" sz="2400" b="1" dirty="0">
                  <a:solidFill>
                    <a:srgbClr val="FFFFFF"/>
                  </a:solidFill>
                  <a:ea typeface="ＭＳ Ｐゴシック" pitchFamily="-111" charset="-128"/>
                </a:rPr>
                <a:t>Pre-</a:t>
              </a:r>
            </a:p>
            <a:p>
              <a:pPr algn="ctr" defTabSz="1066800" eaLnBrk="1" fontAlgn="auto" hangingPunct="1">
                <a:lnSpc>
                  <a:spcPct val="90000"/>
                </a:lnSpc>
                <a:spcBef>
                  <a:spcPts val="0"/>
                </a:spcBef>
                <a:spcAft>
                  <a:spcPct val="35000"/>
                </a:spcAft>
                <a:defRPr/>
              </a:pPr>
              <a:r>
                <a:rPr lang="en-US" sz="2400" b="1" dirty="0">
                  <a:solidFill>
                    <a:srgbClr val="FFFFFF"/>
                  </a:solidFill>
                  <a:ea typeface="ＭＳ Ｐゴシック" pitchFamily="-111" charset="-128"/>
                </a:rPr>
                <a:t>Teach</a:t>
              </a:r>
            </a:p>
          </p:txBody>
        </p:sp>
      </p:grpSp>
      <p:sp>
        <p:nvSpPr>
          <p:cNvPr id="7" name="TextBox 6"/>
          <p:cNvSpPr txBox="1"/>
          <p:nvPr/>
        </p:nvSpPr>
        <p:spPr>
          <a:xfrm>
            <a:off x="5117690" y="2541261"/>
            <a:ext cx="3797710" cy="954107"/>
          </a:xfrm>
          <a:prstGeom prst="rect">
            <a:avLst/>
          </a:prstGeom>
          <a:solidFill>
            <a:schemeClr val="accent1">
              <a:lumMod val="50000"/>
            </a:schemeClr>
          </a:solidFill>
          <a:ln>
            <a:solidFill>
              <a:schemeClr val="accent1">
                <a:shade val="95000"/>
                <a:satMod val="105000"/>
              </a:schemeClr>
            </a:solidFill>
          </a:ln>
          <a:effectLst>
            <a:softEdge rad="0"/>
          </a:effectLst>
        </p:spPr>
        <p:txBody>
          <a:bodyPr wrap="square" rtlCol="0">
            <a:spAutoFit/>
          </a:bodyPr>
          <a:lstStyle/>
          <a:p>
            <a:pPr algn="ctr"/>
            <a:r>
              <a:rPr lang="en-US" sz="2800" dirty="0" smtClean="0">
                <a:solidFill>
                  <a:schemeClr val="bg1"/>
                </a:solidFill>
              </a:rPr>
              <a:t>What are your </a:t>
            </a:r>
            <a:r>
              <a:rPr lang="en-US" sz="2800" smtClean="0">
                <a:solidFill>
                  <a:schemeClr val="bg1"/>
                </a:solidFill>
              </a:rPr>
              <a:t>classroom expectations?</a:t>
            </a: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65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65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strVal val="#ppt_w*0.70"/>
                                          </p:val>
                                        </p:tav>
                                        <p:tav tm="100000">
                                          <p:val>
                                            <p:strVal val="#ppt_w"/>
                                          </p:val>
                                        </p:tav>
                                      </p:tavLst>
                                    </p:anim>
                                    <p:anim calcmode="lin" valueType="num">
                                      <p:cBhvr>
                                        <p:cTn id="44" dur="1000" fill="hold"/>
                                        <p:tgtEl>
                                          <p:spTgt spid="7"/>
                                        </p:tgtEl>
                                        <p:attrNameLst>
                                          <p:attrName>ppt_h</p:attrName>
                                        </p:attrNameLst>
                                      </p:cBhvr>
                                      <p:tavLst>
                                        <p:tav tm="0">
                                          <p:val>
                                            <p:strVal val="#ppt_h"/>
                                          </p:val>
                                        </p:tav>
                                        <p:tav tm="100000">
                                          <p:val>
                                            <p:strVal val="#ppt_h"/>
                                          </p:val>
                                        </p:tav>
                                      </p:tavLst>
                                    </p:anim>
                                    <p:animEffect transition="in" filter="fade">
                                      <p:cBhvr>
                                        <p:cTn id="45" dur="1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1" nodeType="clickEffect">
                                  <p:stCondLst>
                                    <p:cond delay="0"/>
                                  </p:stCondLst>
                                  <p:childTnLst>
                                    <p:set>
                                      <p:cBhvr>
                                        <p:cTn id="4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IMG_02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108275">
            <a:off x="477444" y="2143869"/>
            <a:ext cx="3776210" cy="2832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394" name="Picture 3" descr="IMG_021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694243">
            <a:off x="3959725" y="2196188"/>
            <a:ext cx="4109860" cy="308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3"/>
          <p:cNvSpPr txBox="1">
            <a:spLocks/>
          </p:cNvSpPr>
          <p:nvPr/>
        </p:nvSpPr>
        <p:spPr>
          <a:xfrm>
            <a:off x="457200" y="274638"/>
            <a:ext cx="8229600"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a:lstStyle>
          <a:p>
            <a:pPr eaLnBrk="1" hangingPunct="1"/>
            <a:r>
              <a:rPr lang="en-US" altLang="en-US" dirty="0" smtClean="0">
                <a:ea typeface="ＭＳ Ｐゴシック" charset="-128"/>
              </a:rPr>
              <a:t>Posted Expectations</a:t>
            </a:r>
            <a:endParaRPr lang="en-US" altLang="en-US" dirty="0">
              <a:ea typeface="ＭＳ Ｐゴシック" charset="-128"/>
            </a:endParaRPr>
          </a:p>
        </p:txBody>
      </p:sp>
      <p:sp>
        <p:nvSpPr>
          <p:cNvPr id="2" name="Title 1"/>
          <p:cNvSpPr>
            <a:spLocks noGrp="1"/>
          </p:cNvSpPr>
          <p:nvPr>
            <p:ph type="title"/>
          </p:nvPr>
        </p:nvSpPr>
        <p:spPr/>
        <p:txBody>
          <a:bodyPr/>
          <a:lstStyle/>
          <a:p>
            <a:r>
              <a:rPr lang="en-US" dirty="0" smtClean="0"/>
              <a:t>Post Expectations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411" name="Group 59"/>
          <p:cNvGraphicFramePr>
            <a:graphicFrameLocks noGrp="1"/>
          </p:cNvGraphicFramePr>
          <p:nvPr/>
        </p:nvGraphicFramePr>
        <p:xfrm>
          <a:off x="0" y="0"/>
          <a:ext cx="9144000" cy="6858001"/>
        </p:xfrm>
        <a:graphic>
          <a:graphicData uri="http://schemas.openxmlformats.org/drawingml/2006/table">
            <a:tbl>
              <a:tblPr/>
              <a:tblGrid>
                <a:gridCol w="550863"/>
                <a:gridCol w="1104900"/>
                <a:gridCol w="979487"/>
                <a:gridCol w="1033463"/>
                <a:gridCol w="1219200"/>
                <a:gridCol w="1023937"/>
                <a:gridCol w="966788"/>
                <a:gridCol w="1131887"/>
                <a:gridCol w="1133475"/>
              </a:tblGrid>
              <a:tr h="1130300">
                <a:tc rowSpan="2" gridSpan="2">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altLang="en-US" sz="2200" b="1" i="0" u="none" strike="noStrike" cap="none" normalizeH="0" baseline="0">
                          <a:ln>
                            <a:noFill/>
                          </a:ln>
                          <a:solidFill>
                            <a:schemeClr val="tx1"/>
                          </a:solidFill>
                          <a:effectLst/>
                          <a:latin typeface="Arial" charset="0"/>
                          <a:ea typeface="ＭＳ Ｐゴシック" charset="-128"/>
                        </a:rPr>
                        <a:t>Teaching Matrix</a:t>
                      </a:r>
                    </a:p>
                  </a:txBody>
                  <a:tcPr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rowSpan="2" hMerge="1">
                  <a:txBody>
                    <a:bodyPr/>
                    <a:lstStyle/>
                    <a:p>
                      <a:endParaRPr lang="en-US"/>
                    </a:p>
                  </a:txBody>
                  <a:tcPr/>
                </a:tc>
                <a:tc gridSpan="7">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charset="0"/>
                          <a:ea typeface="ＭＳ Ｐゴシック" charset="-128"/>
                        </a:rPr>
                        <a:t>SETTING</a:t>
                      </a:r>
                      <a:endParaRPr kumimoji="0" lang="en-US" altLang="en-US" sz="1400" b="0" i="0" u="none" strike="noStrike" cap="none" normalizeH="0" baseline="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73113">
                <a:tc gridSpan="2" vMerge="1">
                  <a:txBody>
                    <a:bodyPr/>
                    <a:lstStyle/>
                    <a:p>
                      <a:endParaRPr lang="en-US"/>
                    </a:p>
                  </a:txBody>
                  <a:tcPr/>
                </a:tc>
                <a:tc hMerge="1" vMerge="1">
                  <a:txBody>
                    <a:bodyPr/>
                    <a:lstStyle/>
                    <a:p>
                      <a:endParaRPr lang="en-US"/>
                    </a:p>
                  </a:txBody>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charset="-128"/>
                        </a:rPr>
                        <a:t>All Settings</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charset="-128"/>
                        </a:rPr>
                        <a:t>Hallways</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charset="-128"/>
                        </a:rPr>
                        <a:t>Playgrounds</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charset="-128"/>
                        </a:rPr>
                        <a:t>Cafeteria</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charset="-128"/>
                        </a:rPr>
                        <a:t>Library/</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charset="-128"/>
                        </a:rPr>
                        <a:t>Computer Lab</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charset="-128"/>
                        </a:rPr>
                        <a:t>Assembly</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charset="-128"/>
                        </a:rPr>
                        <a:t>Bus</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549400">
                <a:tc rowSpan="3">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charset="-128"/>
                        </a:rPr>
                        <a:t>Respect Ourselves</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Be on task.</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Give your best effort.</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Be prepared.</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Walk.</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Have a plan.</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Eat all your food.</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Select healthy foods.</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Study, read, compute.</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Sit in one spot.</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Watch for your stop.</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550988">
                <a:tc vMerge="1">
                  <a:txBody>
                    <a:bodyPr/>
                    <a:lstStyle/>
                    <a:p>
                      <a:endParaRPr lang="en-US"/>
                    </a:p>
                  </a:txBody>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charset="-128"/>
                        </a:rPr>
                        <a:t>Respect Others</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Be kind.</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Hands/feet to self.</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Help/share with others.</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Use normal voice volume.</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Walk to right.</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Play safe.</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Include others.</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Share equipment.</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Practice good table manners</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Whisper.</a:t>
                      </a:r>
                      <a:endParaRPr kumimoji="0" lang="en-US" altLang="en-US" sz="14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Return books.</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Listen/watch.</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Use appropriate applause.</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Use a quiet voice.</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Stay in your seat.</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854200">
                <a:tc vMerge="1">
                  <a:txBody>
                    <a:bodyPr/>
                    <a:lstStyle/>
                    <a:p>
                      <a:endParaRPr lang="en-US"/>
                    </a:p>
                  </a:txBody>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charset="-128"/>
                        </a:rPr>
                        <a:t>Respect Property</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Recycle.</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Clean up after self.</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Pick up litter.</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Maintain physical space.</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Use equipment properly.</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Put litter in garbage can.</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Replace trays &amp; utensils.</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Clean up eating area.</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Push in chairs.</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Treat books carefully.</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Pick up.</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Treat chairs appropriately.</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Wipe your feet.</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Sit appropriately.</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61492" name="Rectangle 59"/>
          <p:cNvSpPr>
            <a:spLocks noChangeArrowheads="1"/>
          </p:cNvSpPr>
          <p:nvPr/>
        </p:nvSpPr>
        <p:spPr bwMode="auto">
          <a:xfrm>
            <a:off x="211138" y="8093075"/>
            <a:ext cx="18415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200">
                <a:solidFill>
                  <a:srgbClr val="000000"/>
                </a:solidFill>
              </a:rPr>
              <a:t/>
            </a:r>
            <a:br>
              <a:rPr lang="en-US" altLang="en-US" sz="1200">
                <a:solidFill>
                  <a:srgbClr val="000000"/>
                </a:solidFill>
              </a:rPr>
            </a:br>
            <a:endParaRPr lang="en-US" altLang="en-US" sz="1800">
              <a:solidFill>
                <a:srgbClr val="000000"/>
              </a:solidFill>
            </a:endParaRPr>
          </a:p>
        </p:txBody>
      </p:sp>
      <p:sp>
        <p:nvSpPr>
          <p:cNvPr id="61493" name="Text Box 60"/>
          <p:cNvSpPr txBox="1">
            <a:spLocks noChangeArrowheads="1"/>
          </p:cNvSpPr>
          <p:nvPr/>
        </p:nvSpPr>
        <p:spPr bwMode="auto">
          <a:xfrm rot="-5400000">
            <a:off x="-896937" y="3640137"/>
            <a:ext cx="2590800"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lnSpc>
                <a:spcPct val="90000"/>
              </a:lnSpc>
              <a:spcBef>
                <a:spcPct val="50000"/>
              </a:spcBef>
              <a:spcAft>
                <a:spcPct val="25000"/>
              </a:spcAft>
              <a:buClr>
                <a:srgbClr val="000000"/>
              </a:buClr>
              <a:buFontTx/>
              <a:buNone/>
            </a:pPr>
            <a:r>
              <a:rPr lang="en-US" altLang="en-US" sz="1800">
                <a:solidFill>
                  <a:srgbClr val="000000"/>
                </a:solidFill>
              </a:rPr>
              <a:t>Expectations</a:t>
            </a:r>
          </a:p>
        </p:txBody>
      </p:sp>
      <p:sp>
        <p:nvSpPr>
          <p:cNvPr id="5" name="Left Arrow 4"/>
          <p:cNvSpPr>
            <a:spLocks noChangeArrowheads="1"/>
          </p:cNvSpPr>
          <p:nvPr/>
        </p:nvSpPr>
        <p:spPr bwMode="auto">
          <a:xfrm rot="-1679496">
            <a:off x="1206500" y="1571625"/>
            <a:ext cx="4267200" cy="1981200"/>
          </a:xfrm>
          <a:prstGeom prst="leftArrow">
            <a:avLst>
              <a:gd name="adj1" fmla="val 50000"/>
              <a:gd name="adj2" fmla="val 49997"/>
            </a:avLst>
          </a:prstGeom>
          <a:solidFill>
            <a:srgbClr val="FFFF00"/>
          </a:solidFill>
          <a:ln w="9525">
            <a:solidFill>
              <a:schemeClr val="tx1"/>
            </a:solidFill>
            <a:round/>
            <a:headEnd/>
            <a:tailEnd/>
          </a:ln>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b="1">
                <a:solidFill>
                  <a:srgbClr val="000000"/>
                </a:solidFill>
              </a:rPr>
              <a:t>expectation/</a:t>
            </a:r>
          </a:p>
          <a:p>
            <a:pPr eaLnBrk="1" hangingPunct="1">
              <a:spcBef>
                <a:spcPct val="0"/>
              </a:spcBef>
              <a:buFontTx/>
              <a:buNone/>
            </a:pPr>
            <a:r>
              <a:rPr lang="en-US" altLang="en-US" b="1">
                <a:solidFill>
                  <a:srgbClr val="000000"/>
                </a:solidFill>
              </a:rPr>
              <a:t>social skill</a:t>
            </a:r>
          </a:p>
        </p:txBody>
      </p:sp>
      <p:sp>
        <p:nvSpPr>
          <p:cNvPr id="6" name="Left Arrow 5"/>
          <p:cNvSpPr>
            <a:spLocks noChangeArrowheads="1"/>
          </p:cNvSpPr>
          <p:nvPr/>
        </p:nvSpPr>
        <p:spPr bwMode="auto">
          <a:xfrm rot="2195919">
            <a:off x="5481638" y="1139825"/>
            <a:ext cx="3716337" cy="1981200"/>
          </a:xfrm>
          <a:prstGeom prst="leftArrow">
            <a:avLst>
              <a:gd name="adj1" fmla="val 50000"/>
              <a:gd name="adj2" fmla="val 43543"/>
            </a:avLst>
          </a:prstGeom>
          <a:solidFill>
            <a:srgbClr val="FFFF00"/>
          </a:solidFill>
          <a:ln w="9525">
            <a:solidFill>
              <a:schemeClr val="tx1"/>
            </a:solidFill>
            <a:round/>
            <a:headEnd/>
            <a:tailEnd/>
          </a:ln>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b="1">
                <a:solidFill>
                  <a:srgbClr val="000000"/>
                </a:solidFill>
              </a:rPr>
              <a:t>setting</a:t>
            </a:r>
          </a:p>
        </p:txBody>
      </p:sp>
      <p:sp>
        <p:nvSpPr>
          <p:cNvPr id="8" name="Right Arrow 7"/>
          <p:cNvSpPr>
            <a:spLocks noChangeArrowheads="1"/>
          </p:cNvSpPr>
          <p:nvPr/>
        </p:nvSpPr>
        <p:spPr bwMode="auto">
          <a:xfrm rot="-1449623">
            <a:off x="1727200" y="4122738"/>
            <a:ext cx="4667250" cy="2193925"/>
          </a:xfrm>
          <a:prstGeom prst="rightArrow">
            <a:avLst>
              <a:gd name="adj1" fmla="val 50000"/>
              <a:gd name="adj2" fmla="val 54228"/>
            </a:avLst>
          </a:prstGeom>
          <a:solidFill>
            <a:srgbClr val="FFFF00"/>
          </a:solidFill>
          <a:ln w="9525">
            <a:solidFill>
              <a:schemeClr val="tx1"/>
            </a:solidFill>
            <a:round/>
            <a:headEnd/>
            <a:tailEnd/>
          </a:ln>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b="1">
                <a:solidFill>
                  <a:srgbClr val="000000"/>
                </a:solidFill>
              </a:rPr>
              <a:t>behavior examples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685800"/>
            <a:ext cx="4144962" cy="29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6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657600"/>
            <a:ext cx="4303713" cy="2925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6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7113" y="800100"/>
            <a:ext cx="3962400" cy="2992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68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5713" y="3810000"/>
            <a:ext cx="3773487" cy="2443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nvGraphicFramePr>
        <p:xfrm>
          <a:off x="5065713" y="6172200"/>
          <a:ext cx="3733800" cy="517525"/>
        </p:xfrm>
        <a:graphic>
          <a:graphicData uri="http://schemas.openxmlformats.org/drawingml/2006/table">
            <a:tbl>
              <a:tblPr/>
              <a:tblGrid>
                <a:gridCol w="3733800"/>
              </a:tblGrid>
              <a:tr h="228600">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 typeface="Times New Roman" charset="0"/>
                        <a:buNone/>
                        <a:tabLst/>
                      </a:pPr>
                      <a:r>
                        <a:rPr kumimoji="0" lang="en-US" altLang="en-US" sz="900" b="0" i="0" u="none" strike="noStrike" cap="none" normalizeH="0" baseline="0">
                          <a:ln>
                            <a:noFill/>
                          </a:ln>
                          <a:solidFill>
                            <a:schemeClr val="tx1"/>
                          </a:solidFill>
                          <a:effectLst/>
                          <a:latin typeface="Britannic Bold" charset="0"/>
                          <a:ea typeface="ＭＳ Ｐゴシック" charset="-128"/>
                        </a:rPr>
                        <a:t>PROCEDURES FOR MONITORING &amp; EVALUATING</a:t>
                      </a:r>
                      <a:endParaRPr kumimoji="0" lang="en-US" altLang="en-US" sz="900" b="0" i="0" u="none" strike="noStrike" cap="none" normalizeH="0" baseline="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28892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Times New Roman"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FF"/>
                    </a:solidFill>
                  </a:tcPr>
                </a:tc>
              </a:tr>
            </a:tbl>
          </a:graphicData>
        </a:graphic>
      </p:graphicFrame>
      <p:sp>
        <p:nvSpPr>
          <p:cNvPr id="34830" name="Title 8"/>
          <p:cNvSpPr>
            <a:spLocks noGrp="1"/>
          </p:cNvSpPr>
          <p:nvPr>
            <p:ph type="title"/>
          </p:nvPr>
        </p:nvSpPr>
        <p:spPr>
          <a:xfrm>
            <a:off x="457200" y="63500"/>
            <a:ext cx="8229600" cy="704850"/>
          </a:xfrm>
        </p:spPr>
        <p:txBody>
          <a:bodyPr rtlCol="0">
            <a:normAutofit fontScale="90000"/>
          </a:bodyPr>
          <a:lstStyle/>
          <a:p>
            <a:pPr eaLnBrk="1" fontAlgn="auto" hangingPunct="1">
              <a:spcAft>
                <a:spcPts val="0"/>
              </a:spcAft>
              <a:defRPr/>
            </a:pPr>
            <a:r>
              <a:rPr lang="en-US" dirty="0">
                <a:cs typeface="ＭＳ Ｐゴシック" charset="-128"/>
              </a:rPr>
              <a:t>Social Skills Lesson Plan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dissolve">
                                      <p:cBhvr>
                                        <p:cTn id="7" dur="500"/>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1683"/>
                                        </p:tgtEl>
                                        <p:attrNameLst>
                                          <p:attrName>style.visibility</p:attrName>
                                        </p:attrNameLst>
                                      </p:cBhvr>
                                      <p:to>
                                        <p:strVal val="visible"/>
                                      </p:to>
                                    </p:set>
                                    <p:animEffect transition="in" filter="dissolve">
                                      <p:cBhvr>
                                        <p:cTn id="12" dur="500"/>
                                        <p:tgtEl>
                                          <p:spTgt spid="716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684"/>
                                        </p:tgtEl>
                                        <p:attrNameLst>
                                          <p:attrName>style.visibility</p:attrName>
                                        </p:attrNameLst>
                                      </p:cBhvr>
                                      <p:to>
                                        <p:strVal val="visible"/>
                                      </p:to>
                                    </p:set>
                                    <p:animEffect transition="in" filter="dissolve">
                                      <p:cBhvr>
                                        <p:cTn id="17" dur="500"/>
                                        <p:tgtEl>
                                          <p:spTgt spid="716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1685"/>
                                        </p:tgtEl>
                                        <p:attrNameLst>
                                          <p:attrName>style.visibility</p:attrName>
                                        </p:attrNameLst>
                                      </p:cBhvr>
                                      <p:to>
                                        <p:strVal val="visible"/>
                                      </p:to>
                                    </p:set>
                                    <p:animEffect transition="in" filter="dissolve">
                                      <p:cBhvr>
                                        <p:cTn id="22" dur="500"/>
                                        <p:tgtEl>
                                          <p:spTgt spid="71685"/>
                                        </p:tgtEl>
                                      </p:cBhvr>
                                    </p:animEffect>
                                  </p:childTnLst>
                                </p:cTn>
                              </p:par>
                              <p:par>
                                <p:cTn id="23" presetID="9"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ChangeArrowheads="1"/>
          </p:cNvSpPr>
          <p:nvPr/>
        </p:nvSpPr>
        <p:spPr bwMode="auto">
          <a:xfrm>
            <a:off x="2209800" y="533400"/>
            <a:ext cx="6705600" cy="625475"/>
          </a:xfrm>
          <a:prstGeom prst="rect">
            <a:avLst/>
          </a:prstGeom>
          <a:solidFill>
            <a:srgbClr val="000090"/>
          </a:solidFill>
          <a:ln w="9525">
            <a:solidFill>
              <a:srgbClr val="000090"/>
            </a:solidFill>
            <a:miter lim="800000"/>
            <a:headEnd/>
            <a:tailEnd/>
          </a:ln>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lnSpc>
                <a:spcPct val="90000"/>
              </a:lnSpc>
              <a:spcBef>
                <a:spcPct val="0"/>
              </a:spcBef>
              <a:buFontTx/>
              <a:buNone/>
            </a:pPr>
            <a:r>
              <a:rPr lang="en-US" altLang="en-US" sz="3300" b="1" dirty="0">
                <a:solidFill>
                  <a:schemeClr val="bg1"/>
                </a:solidFill>
                <a:ea typeface="Calibri" charset="0"/>
                <a:cs typeface="Calibri" charset="0"/>
              </a:rPr>
              <a:t>Behavioral </a:t>
            </a:r>
            <a:r>
              <a:rPr lang="en-US" altLang="en-US" sz="3300" b="1" dirty="0" smtClean="0">
                <a:solidFill>
                  <a:schemeClr val="bg1"/>
                </a:solidFill>
                <a:ea typeface="Calibri" charset="0"/>
                <a:cs typeface="Calibri" charset="0"/>
              </a:rPr>
              <a:t>Expectations</a:t>
            </a:r>
            <a:endParaRPr lang="en-US" altLang="en-US" sz="3300" b="1" dirty="0">
              <a:solidFill>
                <a:schemeClr val="bg1"/>
              </a:solidFill>
              <a:ea typeface="Calibri" charset="0"/>
              <a:cs typeface="Calibri" charset="0"/>
            </a:endParaRPr>
          </a:p>
        </p:txBody>
      </p:sp>
      <p:grpSp>
        <p:nvGrpSpPr>
          <p:cNvPr id="64515" name="Group 5"/>
          <p:cNvGrpSpPr>
            <a:grpSpLocks/>
          </p:cNvGrpSpPr>
          <p:nvPr/>
        </p:nvGrpSpPr>
        <p:grpSpPr bwMode="auto">
          <a:xfrm>
            <a:off x="304800" y="241300"/>
            <a:ext cx="2097088" cy="1408113"/>
            <a:chOff x="3670483" y="0"/>
            <a:chExt cx="2096597" cy="1649759"/>
          </a:xfrm>
        </p:grpSpPr>
        <p:sp>
          <p:nvSpPr>
            <p:cNvPr id="64516" name="Oval 6"/>
            <p:cNvSpPr>
              <a:spLocks noChangeArrowheads="1"/>
            </p:cNvSpPr>
            <p:nvPr/>
          </p:nvSpPr>
          <p:spPr bwMode="auto">
            <a:xfrm>
              <a:off x="3670483" y="0"/>
              <a:ext cx="2096597" cy="1649759"/>
            </a:xfrm>
            <a:prstGeom prst="ellipse">
              <a:avLst/>
            </a:prstGeom>
            <a:solidFill>
              <a:srgbClr val="FF0000"/>
            </a:solidFill>
            <a:ln>
              <a:noFill/>
            </a:ln>
            <a:effectLst>
              <a:outerShdw dist="23000" dir="5400000" rotWithShape="0">
                <a:srgbClr val="808080">
                  <a:alpha val="34998"/>
                </a:srgbClr>
              </a:outerShdw>
            </a:effectLst>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800"/>
            </a:p>
          </p:txBody>
        </p:sp>
        <p:sp>
          <p:nvSpPr>
            <p:cNvPr id="8" name="Oval 4"/>
            <p:cNvSpPr/>
            <p:nvPr/>
          </p:nvSpPr>
          <p:spPr>
            <a:xfrm>
              <a:off x="3976799" y="241791"/>
              <a:ext cx="1483964" cy="1166177"/>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anchor="ctr"/>
            <a:lstStyle/>
            <a:p>
              <a:pPr algn="ctr" defTabSz="1066800" eaLnBrk="1" fontAlgn="auto" hangingPunct="1">
                <a:lnSpc>
                  <a:spcPct val="90000"/>
                </a:lnSpc>
                <a:spcBef>
                  <a:spcPts val="0"/>
                </a:spcBef>
                <a:spcAft>
                  <a:spcPct val="35000"/>
                </a:spcAft>
                <a:defRPr/>
              </a:pPr>
              <a:r>
                <a:rPr lang="en-US" sz="2400" b="1" dirty="0">
                  <a:solidFill>
                    <a:srgbClr val="FFFFFF"/>
                  </a:solidFill>
                  <a:ea typeface="ＭＳ Ｐゴシック" pitchFamily="-111" charset="-128"/>
                </a:rPr>
                <a:t>Practice</a:t>
              </a:r>
            </a:p>
          </p:txBody>
        </p:sp>
      </p:grpSp>
      <p:sp>
        <p:nvSpPr>
          <p:cNvPr id="9" name="Rectangle 3"/>
          <p:cNvSpPr>
            <a:spLocks noChangeArrowheads="1"/>
          </p:cNvSpPr>
          <p:nvPr/>
        </p:nvSpPr>
        <p:spPr bwMode="auto">
          <a:xfrm>
            <a:off x="2209800" y="1981858"/>
            <a:ext cx="6705600" cy="625475"/>
          </a:xfrm>
          <a:prstGeom prst="rect">
            <a:avLst/>
          </a:prstGeom>
          <a:solidFill>
            <a:srgbClr val="000090"/>
          </a:solidFill>
          <a:ln w="9525">
            <a:solidFill>
              <a:srgbClr val="000090"/>
            </a:solidFill>
            <a:miter lim="800000"/>
            <a:headEnd/>
            <a:tailEnd/>
          </a:ln>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lnSpc>
                <a:spcPct val="90000"/>
              </a:lnSpc>
              <a:spcBef>
                <a:spcPct val="0"/>
              </a:spcBef>
              <a:buFontTx/>
              <a:buNone/>
            </a:pPr>
            <a:r>
              <a:rPr lang="en-US" altLang="en-US" sz="3300" b="1" dirty="0">
                <a:solidFill>
                  <a:schemeClr val="bg1"/>
                </a:solidFill>
                <a:ea typeface="Calibri" charset="0"/>
                <a:cs typeface="Calibri" charset="0"/>
              </a:rPr>
              <a:t>Behavioral </a:t>
            </a:r>
            <a:r>
              <a:rPr lang="en-US" altLang="en-US" sz="3300" b="1" dirty="0" smtClean="0">
                <a:solidFill>
                  <a:schemeClr val="bg1"/>
                </a:solidFill>
                <a:ea typeface="Calibri" charset="0"/>
                <a:cs typeface="Calibri" charset="0"/>
              </a:rPr>
              <a:t>Expectations</a:t>
            </a:r>
            <a:endParaRPr lang="en-US" altLang="en-US" sz="3300" b="1" dirty="0">
              <a:solidFill>
                <a:schemeClr val="bg1"/>
              </a:solidFill>
              <a:ea typeface="Calibri" charset="0"/>
              <a:cs typeface="Calibri" charset="0"/>
            </a:endParaRPr>
          </a:p>
        </p:txBody>
      </p:sp>
      <p:grpSp>
        <p:nvGrpSpPr>
          <p:cNvPr id="10" name="Group 5"/>
          <p:cNvGrpSpPr>
            <a:grpSpLocks/>
          </p:cNvGrpSpPr>
          <p:nvPr/>
        </p:nvGrpSpPr>
        <p:grpSpPr bwMode="auto">
          <a:xfrm>
            <a:off x="304800" y="1689758"/>
            <a:ext cx="2097088" cy="1408113"/>
            <a:chOff x="3670483" y="0"/>
            <a:chExt cx="2096597" cy="1649759"/>
          </a:xfrm>
        </p:grpSpPr>
        <p:sp>
          <p:nvSpPr>
            <p:cNvPr id="11" name="Oval 6"/>
            <p:cNvSpPr>
              <a:spLocks noChangeArrowheads="1"/>
            </p:cNvSpPr>
            <p:nvPr/>
          </p:nvSpPr>
          <p:spPr bwMode="auto">
            <a:xfrm>
              <a:off x="3670483" y="0"/>
              <a:ext cx="2096597" cy="1649759"/>
            </a:xfrm>
            <a:prstGeom prst="ellipse">
              <a:avLst/>
            </a:prstGeom>
            <a:solidFill>
              <a:srgbClr val="FF0000"/>
            </a:solidFill>
            <a:ln>
              <a:noFill/>
            </a:ln>
            <a:effectLst>
              <a:outerShdw dist="23000" dir="5400000" rotWithShape="0">
                <a:srgbClr val="808080">
                  <a:alpha val="34998"/>
                </a:srgbClr>
              </a:outerShdw>
            </a:effectLst>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800"/>
            </a:p>
          </p:txBody>
        </p:sp>
        <p:sp>
          <p:nvSpPr>
            <p:cNvPr id="12" name="Oval 4"/>
            <p:cNvSpPr/>
            <p:nvPr/>
          </p:nvSpPr>
          <p:spPr>
            <a:xfrm>
              <a:off x="3976799" y="241791"/>
              <a:ext cx="1483964" cy="1166177"/>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anchor="ctr"/>
            <a:lstStyle/>
            <a:p>
              <a:pPr algn="ctr" defTabSz="1066800" eaLnBrk="1" fontAlgn="auto" hangingPunct="1">
                <a:lnSpc>
                  <a:spcPct val="90000"/>
                </a:lnSpc>
                <a:spcBef>
                  <a:spcPts val="0"/>
                </a:spcBef>
                <a:spcAft>
                  <a:spcPct val="35000"/>
                </a:spcAft>
                <a:defRPr/>
              </a:pPr>
              <a:r>
                <a:rPr lang="en-US" sz="2400" b="1" dirty="0">
                  <a:solidFill>
                    <a:srgbClr val="FFFFFF"/>
                  </a:solidFill>
                  <a:ea typeface="ＭＳ Ｐゴシック" pitchFamily="-111" charset="-128"/>
                </a:rPr>
                <a:t>Prompt</a:t>
              </a:r>
            </a:p>
          </p:txBody>
        </p:sp>
      </p:grpSp>
      <p:sp>
        <p:nvSpPr>
          <p:cNvPr id="13" name="Rectangle 3"/>
          <p:cNvSpPr>
            <a:spLocks noGrp="1" noChangeArrowheads="1"/>
          </p:cNvSpPr>
          <p:nvPr>
            <p:ph idx="1"/>
          </p:nvPr>
        </p:nvSpPr>
        <p:spPr>
          <a:xfrm>
            <a:off x="2401888" y="2782614"/>
            <a:ext cx="6119374" cy="3389586"/>
          </a:xfrm>
        </p:spPr>
        <p:txBody>
          <a:bodyPr/>
          <a:lstStyle/>
          <a:p>
            <a:pPr eaLnBrk="1" hangingPunct="1">
              <a:buFont typeface="Arial" charset="0"/>
              <a:buNone/>
            </a:pPr>
            <a:r>
              <a:rPr lang="en-US" altLang="en-US" sz="2400" dirty="0">
                <a:ea typeface="ＭＳ Ｐゴシック" charset="-128"/>
              </a:rPr>
              <a:t>Strategies for Encouraging Positive Behavior</a:t>
            </a:r>
          </a:p>
          <a:p>
            <a:pPr algn="ctr" eaLnBrk="1" hangingPunct="1">
              <a:buFont typeface="Arial" charset="0"/>
              <a:buNone/>
            </a:pPr>
            <a:r>
              <a:rPr lang="en-US" altLang="en-US" sz="2400" b="1" dirty="0">
                <a:ea typeface="ＭＳ Ｐゴシック" charset="-128"/>
              </a:rPr>
              <a:t>Visual Reminders</a:t>
            </a:r>
          </a:p>
          <a:p>
            <a:pPr algn="ctr" eaLnBrk="1" hangingPunct="1">
              <a:buFont typeface="Arial" charset="0"/>
              <a:buNone/>
            </a:pPr>
            <a:r>
              <a:rPr lang="en-US" altLang="en-US" sz="2400" b="1" dirty="0">
                <a:ea typeface="ＭＳ Ｐゴシック" charset="-128"/>
              </a:rPr>
              <a:t>Pre-corrections</a:t>
            </a:r>
          </a:p>
          <a:p>
            <a:pPr algn="ctr" eaLnBrk="1" hangingPunct="1">
              <a:buFont typeface="Arial" charset="0"/>
              <a:buNone/>
            </a:pPr>
            <a:r>
              <a:rPr lang="en-US" altLang="en-US" sz="2400" b="1" dirty="0">
                <a:ea typeface="ＭＳ Ｐゴシック" charset="-128"/>
              </a:rPr>
              <a:t>Provide </a:t>
            </a:r>
            <a:r>
              <a:rPr lang="en-US" altLang="en-US" sz="2400" b="1" dirty="0" smtClean="0">
                <a:ea typeface="ＭＳ Ｐゴシック" charset="-128"/>
              </a:rPr>
              <a:t>Choice</a:t>
            </a:r>
            <a:endParaRPr lang="en-US" altLang="en-US" sz="2400" dirty="0">
              <a:ea typeface="ＭＳ Ｐゴシック" charset="-128"/>
            </a:endParaRPr>
          </a:p>
          <a:p>
            <a:pPr eaLnBrk="1" hangingPunct="1">
              <a:buFont typeface="Arial" charset="0"/>
              <a:buNone/>
            </a:pPr>
            <a:r>
              <a:rPr lang="en-US" altLang="en-US" sz="2400" dirty="0">
                <a:ea typeface="ＭＳ Ｐゴシック" charset="-128"/>
              </a:rPr>
              <a:t>Strategies for Discouraging </a:t>
            </a:r>
            <a:r>
              <a:rPr lang="en-US" altLang="en-US" sz="2400" dirty="0" smtClean="0">
                <a:ea typeface="ＭＳ Ｐゴシック" charset="-128"/>
              </a:rPr>
              <a:t>Problem Behavior</a:t>
            </a:r>
            <a:endParaRPr lang="en-US" altLang="en-US" sz="2400" dirty="0">
              <a:ea typeface="ＭＳ Ｐゴシック" charset="-128"/>
            </a:endParaRPr>
          </a:p>
          <a:p>
            <a:pPr algn="ctr" eaLnBrk="1" hangingPunct="1">
              <a:buFont typeface="Arial" charset="0"/>
              <a:buNone/>
            </a:pPr>
            <a:r>
              <a:rPr lang="en-US" altLang="en-US" sz="2400" b="1" dirty="0">
                <a:ea typeface="ＭＳ Ｐゴシック" charset="-128"/>
              </a:rPr>
              <a:t>Re-direct</a:t>
            </a:r>
          </a:p>
          <a:p>
            <a:pPr algn="ctr" eaLnBrk="1" hangingPunct="1">
              <a:buFont typeface="Arial" charset="0"/>
              <a:buNone/>
            </a:pPr>
            <a:r>
              <a:rPr lang="en-US" altLang="en-US" sz="2400" b="1" dirty="0">
                <a:ea typeface="ＭＳ Ｐゴシック" charset="-128"/>
              </a:rPr>
              <a:t>Re-teach</a:t>
            </a:r>
          </a:p>
          <a:p>
            <a:pPr algn="ctr" eaLnBrk="1" hangingPunct="1">
              <a:buFont typeface="Arial" charset="0"/>
              <a:buNone/>
            </a:pPr>
            <a:r>
              <a:rPr lang="en-US" altLang="en-US" sz="2400" b="1" dirty="0">
                <a:ea typeface="ＭＳ Ｐゴシック" charset="-128"/>
              </a:rPr>
              <a:t>Conference</a:t>
            </a:r>
          </a:p>
          <a:p>
            <a:pPr eaLnBrk="1" hangingPunct="1">
              <a:buFont typeface="Arial" charset="0"/>
              <a:buNone/>
            </a:pPr>
            <a:endParaRPr lang="en-US" altLang="en-US" sz="2000" dirty="0">
              <a:ea typeface="ＭＳ Ｐゴシック" charset="-128"/>
            </a:endParaRPr>
          </a:p>
        </p:txBody>
      </p:sp>
      <p:sp>
        <p:nvSpPr>
          <p:cNvPr id="14" name="Plus 8"/>
          <p:cNvSpPr>
            <a:spLocks/>
          </p:cNvSpPr>
          <p:nvPr/>
        </p:nvSpPr>
        <p:spPr bwMode="auto">
          <a:xfrm>
            <a:off x="2853396" y="3271016"/>
            <a:ext cx="1319212" cy="1228725"/>
          </a:xfrm>
          <a:custGeom>
            <a:avLst/>
            <a:gdLst>
              <a:gd name="T0" fmla="*/ 174862 w 1319212"/>
              <a:gd name="T1" fmla="*/ 469864 h 1228725"/>
              <a:gd name="T2" fmla="*/ 515108 w 1319212"/>
              <a:gd name="T3" fmla="*/ 469864 h 1228725"/>
              <a:gd name="T4" fmla="*/ 515108 w 1319212"/>
              <a:gd name="T5" fmla="*/ 162867 h 1228725"/>
              <a:gd name="T6" fmla="*/ 804104 w 1319212"/>
              <a:gd name="T7" fmla="*/ 162867 h 1228725"/>
              <a:gd name="T8" fmla="*/ 804104 w 1319212"/>
              <a:gd name="T9" fmla="*/ 469864 h 1228725"/>
              <a:gd name="T10" fmla="*/ 1144350 w 1319212"/>
              <a:gd name="T11" fmla="*/ 469864 h 1228725"/>
              <a:gd name="T12" fmla="*/ 1144350 w 1319212"/>
              <a:gd name="T13" fmla="*/ 758861 h 1228725"/>
              <a:gd name="T14" fmla="*/ 804104 w 1319212"/>
              <a:gd name="T15" fmla="*/ 758861 h 1228725"/>
              <a:gd name="T16" fmla="*/ 804104 w 1319212"/>
              <a:gd name="T17" fmla="*/ 1065858 h 1228725"/>
              <a:gd name="T18" fmla="*/ 515108 w 1319212"/>
              <a:gd name="T19" fmla="*/ 1065858 h 1228725"/>
              <a:gd name="T20" fmla="*/ 515108 w 1319212"/>
              <a:gd name="T21" fmla="*/ 758861 h 1228725"/>
              <a:gd name="T22" fmla="*/ 174862 w 1319212"/>
              <a:gd name="T23" fmla="*/ 758861 h 1228725"/>
              <a:gd name="T24" fmla="*/ 174862 w 1319212"/>
              <a:gd name="T25" fmla="*/ 469864 h 12287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19212" h="1228725">
                <a:moveTo>
                  <a:pt x="174862" y="469864"/>
                </a:moveTo>
                <a:lnTo>
                  <a:pt x="515108" y="469864"/>
                </a:lnTo>
                <a:lnTo>
                  <a:pt x="515108" y="162867"/>
                </a:lnTo>
                <a:lnTo>
                  <a:pt x="804104" y="162867"/>
                </a:lnTo>
                <a:lnTo>
                  <a:pt x="804104" y="469864"/>
                </a:lnTo>
                <a:lnTo>
                  <a:pt x="1144350" y="469864"/>
                </a:lnTo>
                <a:lnTo>
                  <a:pt x="1144350" y="758861"/>
                </a:lnTo>
                <a:lnTo>
                  <a:pt x="804104" y="758861"/>
                </a:lnTo>
                <a:lnTo>
                  <a:pt x="804104" y="1065858"/>
                </a:lnTo>
                <a:lnTo>
                  <a:pt x="515108" y="1065858"/>
                </a:lnTo>
                <a:lnTo>
                  <a:pt x="515108" y="758861"/>
                </a:lnTo>
                <a:lnTo>
                  <a:pt x="174862" y="758861"/>
                </a:lnTo>
                <a:lnTo>
                  <a:pt x="174862" y="469864"/>
                </a:lnTo>
                <a:close/>
              </a:path>
            </a:pathLst>
          </a:custGeom>
          <a:solidFill>
            <a:srgbClr val="FFFF00"/>
          </a:solidFill>
          <a:ln w="9525" cap="flat" cmpd="sng">
            <a:solidFill>
              <a:srgbClr val="FFFF00"/>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15" name="Minus 9"/>
          <p:cNvSpPr>
            <a:spLocks/>
          </p:cNvSpPr>
          <p:nvPr/>
        </p:nvSpPr>
        <p:spPr bwMode="auto">
          <a:xfrm>
            <a:off x="2853396" y="5098174"/>
            <a:ext cx="1319212" cy="971550"/>
          </a:xfrm>
          <a:custGeom>
            <a:avLst/>
            <a:gdLst>
              <a:gd name="T0" fmla="*/ 174862 w 1319212"/>
              <a:gd name="T1" fmla="*/ 371521 h 971550"/>
              <a:gd name="T2" fmla="*/ 1144350 w 1319212"/>
              <a:gd name="T3" fmla="*/ 371521 h 971550"/>
              <a:gd name="T4" fmla="*/ 1144350 w 1319212"/>
              <a:gd name="T5" fmla="*/ 600029 h 971550"/>
              <a:gd name="T6" fmla="*/ 174862 w 1319212"/>
              <a:gd name="T7" fmla="*/ 600029 h 971550"/>
              <a:gd name="T8" fmla="*/ 174862 w 1319212"/>
              <a:gd name="T9" fmla="*/ 371521 h 971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9212" h="971550">
                <a:moveTo>
                  <a:pt x="174862" y="371521"/>
                </a:moveTo>
                <a:lnTo>
                  <a:pt x="1144350" y="371521"/>
                </a:lnTo>
                <a:lnTo>
                  <a:pt x="1144350" y="600029"/>
                </a:lnTo>
                <a:lnTo>
                  <a:pt x="174862" y="600029"/>
                </a:lnTo>
                <a:lnTo>
                  <a:pt x="174862" y="371521"/>
                </a:lnTo>
                <a:close/>
              </a:path>
            </a:pathLst>
          </a:custGeom>
          <a:solidFill>
            <a:srgbClr val="FFFF00"/>
          </a:solidFill>
          <a:ln w="9525" cap="flat" cmpd="sng">
            <a:solidFill>
              <a:srgbClr val="FFFF00"/>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2209800" y="533400"/>
            <a:ext cx="6705600" cy="625475"/>
          </a:xfrm>
          <a:prstGeom prst="rect">
            <a:avLst/>
          </a:prstGeom>
          <a:solidFill>
            <a:srgbClr val="000090"/>
          </a:solidFill>
          <a:ln w="9525">
            <a:solidFill>
              <a:srgbClr val="000090"/>
            </a:solidFill>
            <a:miter lim="800000"/>
            <a:headEnd/>
            <a:tailEnd/>
          </a:ln>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lnSpc>
                <a:spcPct val="90000"/>
              </a:lnSpc>
              <a:spcBef>
                <a:spcPct val="0"/>
              </a:spcBef>
              <a:buFontTx/>
              <a:buNone/>
            </a:pPr>
            <a:r>
              <a:rPr lang="en-US" altLang="en-US" sz="3300" b="1" dirty="0">
                <a:solidFill>
                  <a:schemeClr val="bg1"/>
                </a:solidFill>
                <a:ea typeface="Calibri" charset="0"/>
                <a:cs typeface="Calibri" charset="0"/>
              </a:rPr>
              <a:t>Acknowledging Expected Behavior</a:t>
            </a:r>
          </a:p>
        </p:txBody>
      </p:sp>
      <p:grpSp>
        <p:nvGrpSpPr>
          <p:cNvPr id="68611" name="Group 5"/>
          <p:cNvGrpSpPr>
            <a:grpSpLocks/>
          </p:cNvGrpSpPr>
          <p:nvPr/>
        </p:nvGrpSpPr>
        <p:grpSpPr bwMode="auto">
          <a:xfrm>
            <a:off x="304800" y="241300"/>
            <a:ext cx="2097088" cy="1408113"/>
            <a:chOff x="3670483" y="0"/>
            <a:chExt cx="2096597" cy="1649759"/>
          </a:xfrm>
        </p:grpSpPr>
        <p:sp>
          <p:nvSpPr>
            <p:cNvPr id="68612" name="Oval 6"/>
            <p:cNvSpPr>
              <a:spLocks noChangeArrowheads="1"/>
            </p:cNvSpPr>
            <p:nvPr/>
          </p:nvSpPr>
          <p:spPr bwMode="auto">
            <a:xfrm>
              <a:off x="3670483" y="0"/>
              <a:ext cx="2096597" cy="1649759"/>
            </a:xfrm>
            <a:prstGeom prst="ellipse">
              <a:avLst/>
            </a:prstGeom>
            <a:solidFill>
              <a:srgbClr val="FF0000"/>
            </a:solidFill>
            <a:ln>
              <a:noFill/>
            </a:ln>
            <a:effectLst>
              <a:outerShdw dist="23000" dir="5400000" rotWithShape="0">
                <a:srgbClr val="808080">
                  <a:alpha val="34998"/>
                </a:srgbClr>
              </a:outerShdw>
            </a:effectLst>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800"/>
            </a:p>
          </p:txBody>
        </p:sp>
        <p:sp>
          <p:nvSpPr>
            <p:cNvPr id="8" name="Oval 4"/>
            <p:cNvSpPr/>
            <p:nvPr/>
          </p:nvSpPr>
          <p:spPr>
            <a:xfrm>
              <a:off x="3976799" y="241791"/>
              <a:ext cx="1483964" cy="1166177"/>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anchor="ctr"/>
            <a:lstStyle/>
            <a:p>
              <a:pPr algn="ctr" defTabSz="1066800" eaLnBrk="1" fontAlgn="auto" hangingPunct="1">
                <a:lnSpc>
                  <a:spcPct val="90000"/>
                </a:lnSpc>
                <a:spcBef>
                  <a:spcPts val="0"/>
                </a:spcBef>
                <a:spcAft>
                  <a:spcPct val="35000"/>
                </a:spcAft>
                <a:defRPr/>
              </a:pPr>
              <a:r>
                <a:rPr lang="en-US" sz="2400" b="1" dirty="0">
                  <a:solidFill>
                    <a:srgbClr val="FFFFFF"/>
                  </a:solidFill>
                  <a:ea typeface="ＭＳ Ｐゴシック" pitchFamily="-111" charset="-128"/>
                </a:rPr>
                <a:t>Positively Reinforce</a:t>
              </a:r>
            </a:p>
          </p:txBody>
        </p:sp>
      </p:grpSp>
      <p:sp>
        <p:nvSpPr>
          <p:cNvPr id="13" name="Rectangle 3"/>
          <p:cNvSpPr>
            <a:spLocks noChangeArrowheads="1"/>
          </p:cNvSpPr>
          <p:nvPr/>
        </p:nvSpPr>
        <p:spPr bwMode="auto">
          <a:xfrm>
            <a:off x="2209800" y="2027238"/>
            <a:ext cx="6705600" cy="625475"/>
          </a:xfrm>
          <a:prstGeom prst="rect">
            <a:avLst/>
          </a:prstGeom>
          <a:solidFill>
            <a:srgbClr val="000090"/>
          </a:solidFill>
          <a:ln w="9525">
            <a:solidFill>
              <a:srgbClr val="000090"/>
            </a:solidFill>
            <a:miter lim="800000"/>
            <a:headEnd/>
            <a:tailEnd/>
          </a:ln>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lnSpc>
                <a:spcPct val="90000"/>
              </a:lnSpc>
              <a:spcBef>
                <a:spcPct val="0"/>
              </a:spcBef>
              <a:buFontTx/>
              <a:buNone/>
            </a:pPr>
            <a:r>
              <a:rPr lang="en-US" altLang="en-US" b="1" dirty="0">
                <a:solidFill>
                  <a:schemeClr val="bg1"/>
                </a:solidFill>
                <a:ea typeface="Calibri" charset="0"/>
                <a:cs typeface="Calibri" charset="0"/>
              </a:rPr>
              <a:t>Students’ Behavior in Natural Setting</a:t>
            </a:r>
          </a:p>
        </p:txBody>
      </p:sp>
      <p:grpSp>
        <p:nvGrpSpPr>
          <p:cNvPr id="14" name="Group 5"/>
          <p:cNvGrpSpPr>
            <a:grpSpLocks/>
          </p:cNvGrpSpPr>
          <p:nvPr/>
        </p:nvGrpSpPr>
        <p:grpSpPr bwMode="auto">
          <a:xfrm>
            <a:off x="304800" y="1735138"/>
            <a:ext cx="2097088" cy="1408113"/>
            <a:chOff x="3670483" y="0"/>
            <a:chExt cx="2096597" cy="1649759"/>
          </a:xfrm>
        </p:grpSpPr>
        <p:sp>
          <p:nvSpPr>
            <p:cNvPr id="15" name="Oval 6"/>
            <p:cNvSpPr>
              <a:spLocks noChangeArrowheads="1"/>
            </p:cNvSpPr>
            <p:nvPr/>
          </p:nvSpPr>
          <p:spPr bwMode="auto">
            <a:xfrm>
              <a:off x="3670483" y="0"/>
              <a:ext cx="2096597" cy="1649759"/>
            </a:xfrm>
            <a:prstGeom prst="ellipse">
              <a:avLst/>
            </a:prstGeom>
            <a:solidFill>
              <a:srgbClr val="FF0000"/>
            </a:solidFill>
            <a:ln>
              <a:noFill/>
            </a:ln>
            <a:effectLst>
              <a:outerShdw dist="23000" dir="5400000" rotWithShape="0">
                <a:srgbClr val="808080">
                  <a:alpha val="34998"/>
                </a:srgbClr>
              </a:outerShdw>
            </a:effectLst>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800"/>
            </a:p>
          </p:txBody>
        </p:sp>
        <p:sp>
          <p:nvSpPr>
            <p:cNvPr id="16" name="Oval 4"/>
            <p:cNvSpPr/>
            <p:nvPr/>
          </p:nvSpPr>
          <p:spPr>
            <a:xfrm>
              <a:off x="3976799" y="241791"/>
              <a:ext cx="1483964" cy="1166177"/>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anchor="ctr"/>
            <a:lstStyle/>
            <a:p>
              <a:pPr algn="ctr" defTabSz="1066800" eaLnBrk="1" fontAlgn="auto" hangingPunct="1">
                <a:lnSpc>
                  <a:spcPct val="90000"/>
                </a:lnSpc>
                <a:spcBef>
                  <a:spcPts val="0"/>
                </a:spcBef>
                <a:spcAft>
                  <a:spcPct val="35000"/>
                </a:spcAft>
                <a:defRPr/>
              </a:pPr>
              <a:r>
                <a:rPr lang="en-US" sz="2400" b="1" dirty="0">
                  <a:solidFill>
                    <a:srgbClr val="FFFFFF"/>
                  </a:solidFill>
                  <a:ea typeface="ＭＳ Ｐゴシック" pitchFamily="-111" charset="-128"/>
                </a:rPr>
                <a:t>Progress </a:t>
              </a:r>
            </a:p>
            <a:p>
              <a:pPr algn="ctr" defTabSz="1066800" eaLnBrk="1" fontAlgn="auto" hangingPunct="1">
                <a:lnSpc>
                  <a:spcPct val="90000"/>
                </a:lnSpc>
                <a:spcBef>
                  <a:spcPts val="0"/>
                </a:spcBef>
                <a:spcAft>
                  <a:spcPct val="35000"/>
                </a:spcAft>
                <a:defRPr/>
              </a:pPr>
              <a:r>
                <a:rPr lang="en-US" sz="2400" b="1" dirty="0">
                  <a:solidFill>
                    <a:srgbClr val="FFFFFF"/>
                  </a:solidFill>
                  <a:ea typeface="ＭＳ Ｐゴシック" pitchFamily="-111" charset="-128"/>
                </a:rPr>
                <a:t>Monitor</a:t>
              </a:r>
            </a:p>
          </p:txBody>
        </p:sp>
      </p:grpSp>
      <p:sp>
        <p:nvSpPr>
          <p:cNvPr id="17" name="Rectangle 3"/>
          <p:cNvSpPr>
            <a:spLocks noGrp="1" noChangeArrowheads="1"/>
          </p:cNvSpPr>
          <p:nvPr>
            <p:ph idx="1"/>
          </p:nvPr>
        </p:nvSpPr>
        <p:spPr>
          <a:xfrm>
            <a:off x="2209800" y="2517776"/>
            <a:ext cx="7808912" cy="4525963"/>
          </a:xfrm>
          <a:extLst/>
        </p:spPr>
        <p:txBody>
          <a:bodyPr rtlCol="0">
            <a:normAutofit fontScale="85000" lnSpcReduction="20000"/>
          </a:bodyPr>
          <a:lstStyle/>
          <a:p>
            <a:pPr eaLnBrk="1" fontAlgn="auto" hangingPunct="1">
              <a:spcAft>
                <a:spcPts val="0"/>
              </a:spcAft>
              <a:buFont typeface="Arial"/>
              <a:buNone/>
              <a:defRPr/>
            </a:pPr>
            <a:endParaRPr lang="en-US" dirty="0" smtClean="0">
              <a:ea typeface="+mn-ea"/>
            </a:endParaRPr>
          </a:p>
          <a:p>
            <a:pPr eaLnBrk="1" fontAlgn="auto" hangingPunct="1">
              <a:spcAft>
                <a:spcPts val="0"/>
              </a:spcAft>
              <a:buFont typeface="Arial"/>
              <a:buChar char="•"/>
              <a:defRPr/>
            </a:pPr>
            <a:r>
              <a:rPr lang="en-US" sz="3765" b="1" dirty="0" smtClean="0">
                <a:ea typeface="+mn-ea"/>
              </a:rPr>
              <a:t>Active Supervision </a:t>
            </a:r>
            <a:r>
              <a:rPr lang="en-US" sz="2000" dirty="0" smtClean="0">
                <a:ea typeface="+mn-ea"/>
              </a:rPr>
              <a:t>(Colvin, </a:t>
            </a:r>
            <a:r>
              <a:rPr lang="en-US" sz="2000" dirty="0" err="1" smtClean="0">
                <a:ea typeface="+mn-ea"/>
              </a:rPr>
              <a:t>Sugai</a:t>
            </a:r>
            <a:r>
              <a:rPr lang="en-US" sz="2000" dirty="0" smtClean="0">
                <a:ea typeface="+mn-ea"/>
              </a:rPr>
              <a:t>, Good, Lee, 1997)</a:t>
            </a:r>
            <a:r>
              <a:rPr lang="en-US" dirty="0" smtClean="0">
                <a:ea typeface="+mn-ea"/>
              </a:rPr>
              <a:t>: </a:t>
            </a:r>
          </a:p>
          <a:p>
            <a:pPr marL="2570163" lvl="6" indent="-280988">
              <a:defRPr/>
            </a:pPr>
            <a:r>
              <a:rPr lang="en-US" sz="3200" b="1" dirty="0" smtClean="0">
                <a:solidFill>
                  <a:srgbClr val="7030A0"/>
                </a:solidFill>
              </a:rPr>
              <a:t>Move</a:t>
            </a:r>
            <a:r>
              <a:rPr lang="en-US" sz="3200" dirty="0" smtClean="0">
                <a:solidFill>
                  <a:srgbClr val="7030A0"/>
                </a:solidFill>
              </a:rPr>
              <a:t> </a:t>
            </a:r>
            <a:r>
              <a:rPr lang="en-US" sz="3200" dirty="0" smtClean="0"/>
              <a:t>around</a:t>
            </a:r>
          </a:p>
          <a:p>
            <a:pPr marL="3027363" lvl="7" indent="-280988">
              <a:defRPr/>
            </a:pPr>
            <a:r>
              <a:rPr lang="en-US" sz="2400" dirty="0" smtClean="0"/>
              <a:t>Use proximity</a:t>
            </a:r>
          </a:p>
          <a:p>
            <a:pPr marL="2570163" lvl="6" indent="-280988">
              <a:buFont typeface="Arial"/>
              <a:buNone/>
              <a:defRPr/>
            </a:pPr>
            <a:endParaRPr lang="en-US" dirty="0" smtClean="0"/>
          </a:p>
          <a:p>
            <a:pPr marL="2570163" lvl="6" indent="-280988">
              <a:defRPr/>
            </a:pPr>
            <a:r>
              <a:rPr lang="en-US" sz="3200" dirty="0" smtClean="0"/>
              <a:t>Look around (</a:t>
            </a:r>
            <a:r>
              <a:rPr lang="en-US" sz="3200" b="1" dirty="0" smtClean="0">
                <a:solidFill>
                  <a:srgbClr val="7030A0"/>
                </a:solidFill>
              </a:rPr>
              <a:t>Scan</a:t>
            </a:r>
            <a:r>
              <a:rPr lang="en-US" sz="3200" dirty="0" smtClean="0"/>
              <a:t>)</a:t>
            </a:r>
            <a:endParaRPr lang="en-US" sz="2400" dirty="0" smtClean="0">
              <a:solidFill>
                <a:srgbClr val="000000"/>
              </a:solidFill>
            </a:endParaRPr>
          </a:p>
          <a:p>
            <a:pPr marL="2570163" lvl="6" indent="-280988">
              <a:defRPr/>
            </a:pPr>
            <a:endParaRPr lang="en-US" b="1" dirty="0" smtClean="0">
              <a:solidFill>
                <a:srgbClr val="3366FF"/>
              </a:solidFill>
            </a:endParaRPr>
          </a:p>
          <a:p>
            <a:pPr marL="2570163" lvl="6" indent="-280988">
              <a:defRPr/>
            </a:pPr>
            <a:r>
              <a:rPr lang="en-US" sz="3200" b="1" dirty="0" smtClean="0">
                <a:solidFill>
                  <a:srgbClr val="7030A0"/>
                </a:solidFill>
              </a:rPr>
              <a:t>Interact</a:t>
            </a:r>
            <a:r>
              <a:rPr lang="en-US" sz="3200" b="1" dirty="0" smtClean="0">
                <a:solidFill>
                  <a:srgbClr val="FF0000"/>
                </a:solidFill>
              </a:rPr>
              <a:t> </a:t>
            </a:r>
            <a:r>
              <a:rPr lang="en-US" sz="3200" dirty="0" smtClean="0"/>
              <a:t>with students</a:t>
            </a:r>
          </a:p>
          <a:p>
            <a:pPr marL="3027363" lvl="8" indent="-280988">
              <a:defRPr/>
            </a:pPr>
            <a:r>
              <a:rPr lang="en-US" sz="3200" dirty="0" smtClean="0"/>
              <a:t>Give Acknowledgement</a:t>
            </a:r>
          </a:p>
          <a:p>
            <a:pPr marL="3027363" lvl="8" indent="-280988">
              <a:defRPr/>
            </a:pPr>
            <a:r>
              <a:rPr lang="en-US" sz="3200" dirty="0" smtClean="0"/>
              <a:t>Give Feedback</a:t>
            </a:r>
          </a:p>
          <a:p>
            <a:pPr eaLnBrk="1" fontAlgn="auto" hangingPunct="1">
              <a:spcAft>
                <a:spcPts val="0"/>
              </a:spcAft>
              <a:buFont typeface="Arial"/>
              <a:buNone/>
              <a:defRPr/>
            </a:pPr>
            <a:r>
              <a:rPr lang="en-US" altLang="ja-JP" dirty="0" smtClean="0">
                <a:ea typeface="+mn-ea"/>
              </a:rPr>
              <a:t>	</a:t>
            </a:r>
          </a:p>
          <a:p>
            <a:pPr eaLnBrk="1" fontAlgn="auto" hangingPunct="1">
              <a:spcAft>
                <a:spcPts val="0"/>
              </a:spcAft>
              <a:buFont typeface="Arial"/>
              <a:buChar char="•"/>
              <a:defRPr/>
            </a:pPr>
            <a:endParaRPr lang="en-US" dirty="0">
              <a:ea typeface="+mn-ea"/>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843" y="3382170"/>
            <a:ext cx="3006018" cy="34226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4"/>
          <p:cNvSpPr>
            <a:spLocks noGrp="1"/>
          </p:cNvSpPr>
          <p:nvPr>
            <p:ph type="title"/>
          </p:nvPr>
        </p:nvSpPr>
        <p:spPr/>
        <p:txBody>
          <a:bodyPr/>
          <a:lstStyle/>
          <a:p>
            <a:pPr eaLnBrk="1" hangingPunct="1"/>
            <a:r>
              <a:rPr lang="en-US" altLang="en-US" dirty="0">
                <a:ea typeface="ＭＳ Ｐゴシック" charset="-128"/>
              </a:rPr>
              <a:t>Active Supervision:</a:t>
            </a:r>
          </a:p>
        </p:txBody>
      </p:sp>
      <p:sp>
        <p:nvSpPr>
          <p:cNvPr id="72706" name="Vertical Text Placeholder 5"/>
          <p:cNvSpPr>
            <a:spLocks noGrp="1"/>
          </p:cNvSpPr>
          <p:nvPr>
            <p:ph idx="1"/>
          </p:nvPr>
        </p:nvSpPr>
        <p:spPr/>
        <p:txBody>
          <a:bodyPr vert="horz"/>
          <a:lstStyle/>
          <a:p>
            <a:pPr eaLnBrk="1" hangingPunct="1">
              <a:lnSpc>
                <a:spcPct val="90000"/>
              </a:lnSpc>
            </a:pPr>
            <a:r>
              <a:rPr lang="en-US" altLang="en-US" sz="2400" dirty="0" smtClean="0">
                <a:ea typeface="ＭＳ Ｐゴシック" charset="-128"/>
              </a:rPr>
              <a:t>Allows </a:t>
            </a:r>
            <a:r>
              <a:rPr lang="en-US" altLang="en-US" sz="2400" dirty="0">
                <a:ea typeface="ＭＳ Ｐゴシック" charset="-128"/>
              </a:rPr>
              <a:t>for provision of </a:t>
            </a:r>
            <a:r>
              <a:rPr lang="en-US" altLang="en-US" sz="2400" dirty="0">
                <a:solidFill>
                  <a:srgbClr val="7030A0"/>
                </a:solidFill>
                <a:ea typeface="ＭＳ Ｐゴシック" charset="-128"/>
              </a:rPr>
              <a:t>immediate</a:t>
            </a:r>
            <a:r>
              <a:rPr lang="en-US" altLang="en-US" sz="2400" dirty="0">
                <a:ea typeface="ＭＳ Ｐゴシック" charset="-128"/>
              </a:rPr>
              <a:t> learning </a:t>
            </a:r>
            <a:r>
              <a:rPr lang="en-US" altLang="en-US" sz="2400" dirty="0" smtClean="0">
                <a:ea typeface="ＭＳ Ｐゴシック" charset="-128"/>
              </a:rPr>
              <a:t>assistance</a:t>
            </a:r>
          </a:p>
          <a:p>
            <a:pPr eaLnBrk="1" hangingPunct="1">
              <a:lnSpc>
                <a:spcPct val="90000"/>
              </a:lnSpc>
            </a:pPr>
            <a:r>
              <a:rPr lang="en-US" altLang="en-US" sz="2400" dirty="0" smtClean="0">
                <a:ea typeface="ＭＳ Ｐゴシック" charset="-128"/>
              </a:rPr>
              <a:t>Increases </a:t>
            </a:r>
            <a:r>
              <a:rPr lang="en-US" altLang="en-US" sz="2400" dirty="0">
                <a:ea typeface="ＭＳ Ｐゴシック" charset="-128"/>
              </a:rPr>
              <a:t>student </a:t>
            </a:r>
            <a:r>
              <a:rPr lang="en-US" altLang="en-US" sz="2400" dirty="0">
                <a:solidFill>
                  <a:srgbClr val="7030A0"/>
                </a:solidFill>
                <a:ea typeface="ＭＳ Ｐゴシック" charset="-128"/>
              </a:rPr>
              <a:t>engagement</a:t>
            </a:r>
          </a:p>
          <a:p>
            <a:pPr eaLnBrk="1" hangingPunct="1">
              <a:lnSpc>
                <a:spcPct val="90000"/>
              </a:lnSpc>
            </a:pPr>
            <a:r>
              <a:rPr lang="en-US" altLang="en-US" sz="2400" dirty="0" smtClean="0">
                <a:ea typeface="ＭＳ Ｐゴシック" charset="-128"/>
              </a:rPr>
              <a:t>Reduces </a:t>
            </a:r>
            <a:r>
              <a:rPr lang="en-US" altLang="en-US" sz="2400" dirty="0" smtClean="0">
                <a:solidFill>
                  <a:srgbClr val="7030A0"/>
                </a:solidFill>
                <a:ea typeface="ＭＳ Ｐゴシック" charset="-128"/>
              </a:rPr>
              <a:t>unexpected</a:t>
            </a:r>
            <a:r>
              <a:rPr lang="en-US" altLang="en-US" sz="2400" dirty="0" smtClean="0">
                <a:ea typeface="ＭＳ Ｐゴシック" charset="-128"/>
              </a:rPr>
              <a:t> </a:t>
            </a:r>
            <a:r>
              <a:rPr lang="en-US" altLang="en-US" sz="2400" dirty="0">
                <a:ea typeface="ＭＳ Ｐゴシック" charset="-128"/>
              </a:rPr>
              <a:t>behavior; increases </a:t>
            </a:r>
            <a:r>
              <a:rPr lang="en-US" altLang="en-US" sz="2400" dirty="0" smtClean="0">
                <a:solidFill>
                  <a:srgbClr val="7030A0"/>
                </a:solidFill>
                <a:ea typeface="ＭＳ Ｐゴシック" charset="-128"/>
              </a:rPr>
              <a:t>expected</a:t>
            </a:r>
            <a:r>
              <a:rPr lang="en-US" altLang="en-US" sz="2400" dirty="0" smtClean="0">
                <a:ea typeface="ＭＳ Ｐゴシック" charset="-128"/>
              </a:rPr>
              <a:t> </a:t>
            </a:r>
            <a:r>
              <a:rPr lang="en-US" altLang="en-US" sz="2400" dirty="0">
                <a:ea typeface="ＭＳ Ｐゴシック" charset="-128"/>
              </a:rPr>
              <a:t>behavior</a:t>
            </a:r>
          </a:p>
          <a:p>
            <a:pPr eaLnBrk="1" hangingPunct="1">
              <a:lnSpc>
                <a:spcPct val="90000"/>
              </a:lnSpc>
            </a:pPr>
            <a:r>
              <a:rPr lang="en-US" altLang="en-US" sz="2400" dirty="0" smtClean="0">
                <a:ea typeface="ＭＳ Ｐゴシック" charset="-128"/>
              </a:rPr>
              <a:t>Provides teacher with </a:t>
            </a:r>
            <a:r>
              <a:rPr lang="en-US" altLang="en-US" sz="2400" dirty="0" smtClean="0">
                <a:solidFill>
                  <a:srgbClr val="7030A0"/>
                </a:solidFill>
                <a:ea typeface="ＭＳ Ｐゴシック" charset="-128"/>
              </a:rPr>
              <a:t>knowledge</a:t>
            </a:r>
            <a:r>
              <a:rPr lang="en-US" altLang="en-US" sz="2400" dirty="0" smtClean="0">
                <a:ea typeface="ＭＳ Ｐゴシック" charset="-128"/>
              </a:rPr>
              <a:t> </a:t>
            </a:r>
            <a:r>
              <a:rPr lang="en-US" altLang="en-US" sz="2400" dirty="0">
                <a:ea typeface="ＭＳ Ｐゴシック" charset="-128"/>
              </a:rPr>
              <a:t>of students’ use of expectations</a:t>
            </a:r>
          </a:p>
          <a:p>
            <a:pPr eaLnBrk="1" hangingPunct="1">
              <a:lnSpc>
                <a:spcPct val="90000"/>
              </a:lnSpc>
            </a:pPr>
            <a:r>
              <a:rPr lang="en-US" altLang="en-US" sz="2400" dirty="0" smtClean="0">
                <a:ea typeface="ＭＳ Ｐゴシック" charset="-128"/>
              </a:rPr>
              <a:t>Allows </a:t>
            </a:r>
            <a:r>
              <a:rPr lang="en-US" altLang="en-US" sz="2400" dirty="0">
                <a:ea typeface="ＭＳ Ｐゴシック" charset="-128"/>
              </a:rPr>
              <a:t>for </a:t>
            </a:r>
            <a:r>
              <a:rPr lang="en-US" altLang="en-US" sz="2400" dirty="0">
                <a:solidFill>
                  <a:srgbClr val="7030A0"/>
                </a:solidFill>
                <a:ea typeface="ＭＳ Ｐゴシック" charset="-128"/>
              </a:rPr>
              <a:t>encouragement</a:t>
            </a:r>
            <a:r>
              <a:rPr lang="en-US" altLang="en-US" sz="2400" dirty="0">
                <a:ea typeface="ＭＳ Ｐゴシック" charset="-128"/>
              </a:rPr>
              <a:t> of those using </a:t>
            </a:r>
            <a:r>
              <a:rPr lang="en-US" altLang="en-US" sz="2400" dirty="0" smtClean="0">
                <a:ea typeface="ＭＳ Ｐゴシック" charset="-128"/>
              </a:rPr>
              <a:t>expected behavior</a:t>
            </a:r>
            <a:endParaRPr lang="en-US" altLang="en-US" sz="2400" dirty="0">
              <a:ea typeface="ＭＳ Ｐゴシック" charset="-128"/>
            </a:endParaRPr>
          </a:p>
          <a:p>
            <a:pPr eaLnBrk="1" hangingPunct="1">
              <a:lnSpc>
                <a:spcPct val="90000"/>
              </a:lnSpc>
            </a:pPr>
            <a:r>
              <a:rPr lang="en-US" altLang="en-US" sz="2400" dirty="0" smtClean="0">
                <a:ea typeface="ＭＳ Ｐゴシック" charset="-128"/>
              </a:rPr>
              <a:t>Allows </a:t>
            </a:r>
            <a:r>
              <a:rPr lang="en-US" altLang="en-US" sz="2400" dirty="0">
                <a:ea typeface="ＭＳ Ｐゴシック" charset="-128"/>
              </a:rPr>
              <a:t>for </a:t>
            </a:r>
            <a:r>
              <a:rPr lang="en-US" altLang="en-US" sz="2400" dirty="0" smtClean="0">
                <a:solidFill>
                  <a:srgbClr val="7030A0"/>
                </a:solidFill>
                <a:ea typeface="ＭＳ Ｐゴシック" charset="-128"/>
              </a:rPr>
              <a:t>prompts/pre-corrections</a:t>
            </a:r>
            <a:r>
              <a:rPr lang="en-US" altLang="en-US" sz="2400" dirty="0" smtClean="0">
                <a:ea typeface="ＭＳ Ｐゴシック" charset="-128"/>
              </a:rPr>
              <a:t> and timely </a:t>
            </a:r>
            <a:r>
              <a:rPr lang="en-US" altLang="en-US" sz="2400" dirty="0">
                <a:solidFill>
                  <a:srgbClr val="7030A0"/>
                </a:solidFill>
                <a:ea typeface="ＭＳ Ｐゴシック" charset="-128"/>
              </a:rPr>
              <a:t>correction</a:t>
            </a:r>
            <a:r>
              <a:rPr lang="en-US" altLang="en-US" sz="2400" dirty="0">
                <a:ea typeface="ＭＳ Ｐゴシック" charset="-128"/>
              </a:rPr>
              <a:t> of </a:t>
            </a:r>
            <a:r>
              <a:rPr lang="en-US" altLang="en-US" sz="2400" dirty="0" smtClean="0">
                <a:ea typeface="ＭＳ Ｐゴシック" charset="-128"/>
              </a:rPr>
              <a:t>social/behavioral errors</a:t>
            </a:r>
          </a:p>
          <a:p>
            <a:pPr eaLnBrk="1" hangingPunct="1">
              <a:lnSpc>
                <a:spcPct val="90000"/>
              </a:lnSpc>
            </a:pPr>
            <a:r>
              <a:rPr lang="en-US" altLang="en-US" sz="2400" dirty="0" smtClean="0">
                <a:ea typeface="ＭＳ Ｐゴシック" charset="-128"/>
              </a:rPr>
              <a:t>Can </a:t>
            </a:r>
            <a:r>
              <a:rPr lang="en-US" altLang="en-US" sz="2400" dirty="0" smtClean="0">
                <a:solidFill>
                  <a:srgbClr val="7030A0"/>
                </a:solidFill>
                <a:ea typeface="ＭＳ Ｐゴシック" charset="-128"/>
              </a:rPr>
              <a:t>preempt</a:t>
            </a:r>
            <a:r>
              <a:rPr lang="en-US" altLang="en-US" sz="2400" dirty="0" smtClean="0">
                <a:ea typeface="ＭＳ Ｐゴシック" charset="-128"/>
              </a:rPr>
              <a:t> escalations</a:t>
            </a:r>
            <a:endParaRPr lang="en-US" altLang="en-US" sz="2400" dirty="0">
              <a:ea typeface="ＭＳ Ｐゴシック" charset="-128"/>
            </a:endParaRPr>
          </a:p>
          <a:p>
            <a:pPr eaLnBrk="1" hangingPunct="1">
              <a:lnSpc>
                <a:spcPct val="90000"/>
              </a:lnSpc>
            </a:pPr>
            <a:r>
              <a:rPr lang="en-US" altLang="en-US" sz="2400" dirty="0" smtClean="0">
                <a:ea typeface="ＭＳ Ｐゴシック" charset="-128"/>
              </a:rPr>
              <a:t>Builds </a:t>
            </a:r>
            <a:r>
              <a:rPr lang="en-US" altLang="en-US" sz="2400" dirty="0">
                <a:ea typeface="ＭＳ Ｐゴシック" charset="-128"/>
              </a:rPr>
              <a:t>positive adult-student </a:t>
            </a:r>
            <a:r>
              <a:rPr lang="en-US" altLang="en-US" sz="2400" dirty="0">
                <a:solidFill>
                  <a:srgbClr val="7030A0"/>
                </a:solidFill>
                <a:ea typeface="ＭＳ Ｐゴシック" charset="-128"/>
              </a:rPr>
              <a:t>relationships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7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7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7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7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7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7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27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eaLnBrk="1" hangingPunct="1"/>
            <a:r>
              <a:rPr lang="en-US" altLang="en-US" dirty="0">
                <a:ea typeface="ＭＳ Ｐゴシック" charset="-128"/>
              </a:rPr>
              <a:t>Active Supervision:</a:t>
            </a:r>
          </a:p>
        </p:txBody>
      </p:sp>
      <p:sp>
        <p:nvSpPr>
          <p:cNvPr id="74754" name="Vertical Text Placeholder 2"/>
          <p:cNvSpPr>
            <a:spLocks noGrp="1"/>
          </p:cNvSpPr>
          <p:nvPr>
            <p:ph idx="1"/>
          </p:nvPr>
        </p:nvSpPr>
        <p:spPr/>
        <p:txBody>
          <a:bodyPr vert="horz" wrap="square">
            <a:noAutofit/>
          </a:bodyPr>
          <a:lstStyle/>
          <a:p>
            <a:pPr eaLnBrk="1" hangingPunct="1">
              <a:buFont typeface="Arial" charset="0"/>
              <a:buNone/>
            </a:pPr>
            <a:r>
              <a:rPr lang="en-US" altLang="en-US" sz="2800" dirty="0" smtClean="0"/>
              <a:t>While moving and scanning, you also want to address any unexpected behavior quickly and calmly, using the </a:t>
            </a:r>
            <a:r>
              <a:rPr lang="en-US" altLang="en-US" sz="2800" dirty="0" smtClean="0">
                <a:solidFill>
                  <a:srgbClr val="7030A0"/>
                </a:solidFill>
              </a:rPr>
              <a:t>continuum of strategies</a:t>
            </a:r>
            <a:r>
              <a:rPr lang="en-US" altLang="en-US" sz="2800" dirty="0" smtClean="0"/>
              <a:t> including:</a:t>
            </a:r>
            <a:r>
              <a:rPr lang="en-US" altLang="en-US" sz="2800" dirty="0"/>
              <a:t>  </a:t>
            </a:r>
          </a:p>
          <a:p>
            <a:pPr eaLnBrk="1" hangingPunct="1">
              <a:buFont typeface="Arial" charset="0"/>
              <a:buNone/>
            </a:pPr>
            <a:r>
              <a:rPr lang="en-US" altLang="en-US" sz="2800" dirty="0"/>
              <a:t>	1)  </a:t>
            </a:r>
            <a:r>
              <a:rPr lang="en-US" altLang="en-US" sz="2800" dirty="0" smtClean="0"/>
              <a:t>ignore/attend/praise</a:t>
            </a:r>
            <a:endParaRPr lang="en-US" altLang="en-US" sz="2800" dirty="0"/>
          </a:p>
          <a:p>
            <a:pPr eaLnBrk="1" hangingPunct="1">
              <a:buFont typeface="Arial" charset="0"/>
              <a:buNone/>
            </a:pPr>
            <a:r>
              <a:rPr lang="en-US" altLang="en-US" sz="2800" dirty="0"/>
              <a:t>	2)  </a:t>
            </a:r>
            <a:r>
              <a:rPr lang="en-US" altLang="en-US" sz="2800" dirty="0" smtClean="0"/>
              <a:t>redirect</a:t>
            </a:r>
            <a:endParaRPr lang="en-US" altLang="en-US" sz="2800" dirty="0"/>
          </a:p>
          <a:p>
            <a:pPr eaLnBrk="1" hangingPunct="1">
              <a:buFont typeface="Arial" charset="0"/>
              <a:buNone/>
            </a:pPr>
            <a:r>
              <a:rPr lang="en-US" altLang="en-US" sz="2800" dirty="0"/>
              <a:t>	3)  </a:t>
            </a:r>
            <a:r>
              <a:rPr lang="en-US" altLang="en-US" sz="2800" dirty="0" smtClean="0"/>
              <a:t>re-teach</a:t>
            </a:r>
            <a:endParaRPr lang="en-US" altLang="en-US" sz="2800" dirty="0"/>
          </a:p>
          <a:p>
            <a:pPr eaLnBrk="1" hangingPunct="1">
              <a:buFont typeface="Arial" charset="0"/>
              <a:buNone/>
            </a:pPr>
            <a:r>
              <a:rPr lang="en-US" altLang="en-US" sz="2800" dirty="0"/>
              <a:t>    4)  </a:t>
            </a:r>
            <a:r>
              <a:rPr lang="en-US" altLang="en-US" sz="2800" dirty="0" smtClean="0"/>
              <a:t>provide choice</a:t>
            </a:r>
            <a:r>
              <a:rPr lang="en-US" altLang="en-US" sz="2800" dirty="0"/>
              <a:t>  </a:t>
            </a:r>
          </a:p>
          <a:p>
            <a:pPr eaLnBrk="1" hangingPunct="1">
              <a:buFont typeface="Arial" charset="0"/>
              <a:buNone/>
            </a:pPr>
            <a:r>
              <a:rPr lang="en-US" altLang="en-US" sz="2800" dirty="0"/>
              <a:t>	5)  </a:t>
            </a:r>
            <a:r>
              <a:rPr lang="en-US" altLang="en-US" sz="2800" dirty="0" smtClean="0"/>
              <a:t>student conference</a:t>
            </a:r>
            <a:endParaRPr lang="en-US" altLang="en-US" sz="2800" dirty="0"/>
          </a:p>
          <a:p>
            <a:pPr eaLnBrk="1" hangingPunct="1"/>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75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75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75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US" altLang="en-US" dirty="0">
                <a:ea typeface="ＭＳ Ｐゴシック" charset="-128"/>
              </a:rPr>
              <a:t>Active Supervision:</a:t>
            </a:r>
          </a:p>
        </p:txBody>
      </p:sp>
      <p:sp>
        <p:nvSpPr>
          <p:cNvPr id="75778" name="Vertical Text Placeholder 2"/>
          <p:cNvSpPr>
            <a:spLocks noGrp="1"/>
          </p:cNvSpPr>
          <p:nvPr>
            <p:ph idx="1"/>
          </p:nvPr>
        </p:nvSpPr>
        <p:spPr/>
        <p:txBody>
          <a:bodyPr vert="horz"/>
          <a:lstStyle/>
          <a:p>
            <a:pPr marL="514350" indent="-514350" eaLnBrk="1" hangingPunct="1">
              <a:buFont typeface="Arial" charset="0"/>
              <a:buNone/>
            </a:pPr>
            <a:r>
              <a:rPr lang="en-US" altLang="en-US" dirty="0">
                <a:ea typeface="ＭＳ Ｐゴシック" charset="-128"/>
              </a:rPr>
              <a:t>Greeting Students:</a:t>
            </a:r>
          </a:p>
          <a:p>
            <a:pPr marL="514350" indent="-514350" eaLnBrk="1" hangingPunct="1">
              <a:buFont typeface="Arial" charset="0"/>
              <a:buNone/>
            </a:pPr>
            <a:endParaRPr lang="en-US" altLang="en-US" dirty="0">
              <a:ea typeface="ＭＳ Ｐゴシック" charset="-128"/>
            </a:endParaRPr>
          </a:p>
          <a:p>
            <a:pPr marL="514350" indent="-514350" eaLnBrk="1" hangingPunct="1">
              <a:buFont typeface="Arial" charset="0"/>
              <a:buAutoNum type="arabicPeriod"/>
            </a:pPr>
            <a:r>
              <a:rPr lang="en-US" altLang="en-US" dirty="0">
                <a:ea typeface="ＭＳ Ｐゴシック" charset="-128"/>
              </a:rPr>
              <a:t>State </a:t>
            </a:r>
            <a:r>
              <a:rPr lang="en-US" altLang="en-US" dirty="0">
                <a:solidFill>
                  <a:srgbClr val="7030A0"/>
                </a:solidFill>
                <a:ea typeface="ＭＳ Ｐゴシック" charset="-128"/>
              </a:rPr>
              <a:t>name</a:t>
            </a:r>
          </a:p>
          <a:p>
            <a:pPr marL="514350" indent="-514350" eaLnBrk="1" hangingPunct="1">
              <a:buFont typeface="Arial" charset="0"/>
              <a:buAutoNum type="arabicPeriod"/>
            </a:pPr>
            <a:r>
              <a:rPr lang="en-US" altLang="en-US" dirty="0">
                <a:ea typeface="ＭＳ Ｐゴシック" charset="-128"/>
              </a:rPr>
              <a:t>Give one </a:t>
            </a:r>
            <a:r>
              <a:rPr lang="en-US" altLang="en-US" dirty="0">
                <a:solidFill>
                  <a:srgbClr val="7030A0"/>
                </a:solidFill>
                <a:ea typeface="ＭＳ Ｐゴシック" charset="-128"/>
              </a:rPr>
              <a:t>positive</a:t>
            </a:r>
            <a:r>
              <a:rPr lang="en-US" altLang="en-US" dirty="0">
                <a:ea typeface="ＭＳ Ｐゴシック" charset="-128"/>
              </a:rPr>
              <a:t> statement</a:t>
            </a:r>
          </a:p>
          <a:p>
            <a:pPr marL="514350" indent="-514350" eaLnBrk="1" hangingPunct="1">
              <a:buFont typeface="Arial" charset="0"/>
              <a:buAutoNum type="arabicPeriod"/>
            </a:pPr>
            <a:r>
              <a:rPr lang="en-US" altLang="en-US" dirty="0">
                <a:ea typeface="ＭＳ Ｐゴシック" charset="-128"/>
              </a:rPr>
              <a:t>Give explicit </a:t>
            </a:r>
            <a:r>
              <a:rPr lang="en-US" altLang="en-US" dirty="0">
                <a:solidFill>
                  <a:srgbClr val="7030A0"/>
                </a:solidFill>
                <a:ea typeface="ＭＳ Ｐゴシック" charset="-128"/>
              </a:rPr>
              <a:t>instruction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77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7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smtClean="0"/>
              <a:t>Survey Says!  </a:t>
            </a:r>
            <a:r>
              <a:rPr lang="en-US" sz="3600" i="1" smtClean="0"/>
              <a:t>Sampling </a:t>
            </a:r>
            <a:r>
              <a:rPr lang="en-US" sz="3600" i="1" dirty="0" smtClean="0"/>
              <a:t>of Responses</a:t>
            </a:r>
            <a:endParaRPr lang="en-US" sz="3600" dirty="0"/>
          </a:p>
        </p:txBody>
      </p:sp>
      <p:sp>
        <p:nvSpPr>
          <p:cNvPr id="6" name="Content Placeholder 5"/>
          <p:cNvSpPr>
            <a:spLocks noGrp="1"/>
          </p:cNvSpPr>
          <p:nvPr>
            <p:ph idx="1"/>
          </p:nvPr>
        </p:nvSpPr>
        <p:spPr>
          <a:xfrm>
            <a:off x="457200" y="1531374"/>
            <a:ext cx="4272116" cy="4525963"/>
          </a:xfrm>
        </p:spPr>
        <p:txBody>
          <a:bodyPr/>
          <a:lstStyle/>
          <a:p>
            <a:pPr marL="0" indent="0">
              <a:buNone/>
            </a:pPr>
            <a:r>
              <a:rPr lang="en-US" sz="2200" u="sng" dirty="0" smtClean="0"/>
              <a:t>Effective</a:t>
            </a:r>
            <a:r>
              <a:rPr lang="en-US" sz="2200" u="sng" dirty="0"/>
              <a:t>:</a:t>
            </a:r>
            <a:endParaRPr lang="en-US" sz="2200" u="sng" dirty="0" smtClean="0"/>
          </a:p>
          <a:p>
            <a:r>
              <a:rPr lang="en-US" sz="2200" dirty="0" smtClean="0"/>
              <a:t>Individual and group rewards</a:t>
            </a:r>
          </a:p>
          <a:p>
            <a:r>
              <a:rPr lang="en-US" sz="2200" dirty="0" smtClean="0"/>
              <a:t>Alternative spaces, room set-up </a:t>
            </a:r>
          </a:p>
          <a:p>
            <a:r>
              <a:rPr lang="en-US" sz="2200" dirty="0" smtClean="0"/>
              <a:t>PBIS, Responsive Classroom, </a:t>
            </a:r>
            <a:r>
              <a:rPr lang="en-US" sz="2200" dirty="0" err="1" smtClean="0"/>
              <a:t>Olweus</a:t>
            </a:r>
            <a:r>
              <a:rPr lang="en-US" sz="2200" dirty="0" smtClean="0"/>
              <a:t>, CPS, LSCI</a:t>
            </a:r>
          </a:p>
          <a:p>
            <a:r>
              <a:rPr lang="en-US" sz="2200" dirty="0" smtClean="0"/>
              <a:t>Goal setting</a:t>
            </a:r>
          </a:p>
          <a:p>
            <a:r>
              <a:rPr lang="en-US" sz="2200" dirty="0" smtClean="0"/>
              <a:t>Modeling</a:t>
            </a:r>
          </a:p>
          <a:p>
            <a:r>
              <a:rPr lang="en-US" sz="2200" dirty="0" smtClean="0"/>
              <a:t>Communication w/ parents (+&amp;-)</a:t>
            </a:r>
          </a:p>
          <a:p>
            <a:r>
              <a:rPr lang="en-US" sz="2200" dirty="0" smtClean="0"/>
              <a:t>Multi-sensory instruction</a:t>
            </a:r>
          </a:p>
          <a:p>
            <a:r>
              <a:rPr lang="en-US" sz="2200" dirty="0" smtClean="0"/>
              <a:t>Offering choice</a:t>
            </a:r>
          </a:p>
          <a:p>
            <a:r>
              <a:rPr lang="en-US" sz="2200" dirty="0" smtClean="0"/>
              <a:t>Building community</a:t>
            </a:r>
            <a:endParaRPr lang="en-US" sz="2200" dirty="0"/>
          </a:p>
        </p:txBody>
      </p:sp>
      <p:sp>
        <p:nvSpPr>
          <p:cNvPr id="8" name="Content Placeholder 7"/>
          <p:cNvSpPr>
            <a:spLocks noGrp="1"/>
          </p:cNvSpPr>
          <p:nvPr>
            <p:ph sz="quarter" idx="4294967295"/>
          </p:nvPr>
        </p:nvSpPr>
        <p:spPr>
          <a:xfrm>
            <a:off x="4729316" y="1531374"/>
            <a:ext cx="4041775" cy="3951288"/>
          </a:xfrm>
        </p:spPr>
        <p:txBody>
          <a:bodyPr/>
          <a:lstStyle/>
          <a:p>
            <a:pPr marL="0" indent="0">
              <a:buNone/>
            </a:pPr>
            <a:r>
              <a:rPr lang="en-US" sz="2200" u="sng" dirty="0" smtClean="0"/>
              <a:t>Challenging</a:t>
            </a:r>
            <a:r>
              <a:rPr lang="en-US" sz="2200" u="sng" dirty="0"/>
              <a:t>:</a:t>
            </a:r>
            <a:endParaRPr lang="en-US" sz="2200" u="sng" dirty="0" smtClean="0"/>
          </a:p>
          <a:p>
            <a:r>
              <a:rPr lang="en-US" sz="2200" dirty="0" smtClean="0"/>
              <a:t>Timely parental contact for students doing well</a:t>
            </a:r>
          </a:p>
          <a:p>
            <a:r>
              <a:rPr lang="en-US" sz="2200" dirty="0" smtClean="0"/>
              <a:t>Whole group rewards that includes students with problem behaviors</a:t>
            </a:r>
          </a:p>
          <a:p>
            <a:r>
              <a:rPr lang="en-US" sz="2200" dirty="0" smtClean="0"/>
              <a:t>Defiance, seeking peer attention, task avoidance, side conversations</a:t>
            </a:r>
          </a:p>
          <a:p>
            <a:r>
              <a:rPr lang="en-US" sz="2200" dirty="0" smtClean="0"/>
              <a:t>Punishment</a:t>
            </a:r>
          </a:p>
          <a:p>
            <a:r>
              <a:rPr lang="en-US" sz="2200" dirty="0" smtClean="0"/>
              <a:t>5:1 reinforcement</a:t>
            </a:r>
          </a:p>
          <a:p>
            <a:r>
              <a:rPr lang="en-US" sz="2200" dirty="0" smtClean="0"/>
              <a:t>Unstructured time, transitions</a:t>
            </a:r>
            <a:endParaRPr lang="en-US" sz="2200" dirty="0"/>
          </a:p>
        </p:txBody>
      </p:sp>
    </p:spTree>
    <p:extLst>
      <p:ext uri="{BB962C8B-B14F-4D97-AF65-F5344CB8AC3E}">
        <p14:creationId xmlns:p14="http://schemas.microsoft.com/office/powerpoint/2010/main" val="31617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p:txBody>
          <a:bodyPr vert="horz" rtlCol="0">
            <a:normAutofit fontScale="70000" lnSpcReduction="20000"/>
          </a:bodyPr>
          <a:lstStyle/>
          <a:p>
            <a:pPr eaLnBrk="1" fontAlgn="auto" hangingPunct="1">
              <a:spcAft>
                <a:spcPts val="0"/>
              </a:spcAft>
              <a:buFont typeface="Arial"/>
              <a:buNone/>
              <a:defRPr/>
            </a:pPr>
            <a:endParaRPr lang="en-US" dirty="0" smtClean="0">
              <a:ea typeface="+mn-ea"/>
            </a:endParaRPr>
          </a:p>
          <a:p>
            <a:pPr eaLnBrk="1" fontAlgn="auto" hangingPunct="1">
              <a:lnSpc>
                <a:spcPct val="90000"/>
              </a:lnSpc>
              <a:spcAft>
                <a:spcPts val="0"/>
              </a:spcAft>
              <a:buFont typeface="Arial"/>
              <a:buChar char="•"/>
              <a:defRPr/>
            </a:pPr>
            <a:r>
              <a:rPr lang="en-US" sz="4129" b="1" dirty="0" smtClean="0">
                <a:solidFill>
                  <a:srgbClr val="000000"/>
                </a:solidFill>
                <a:cs typeface="ＭＳ Ｐゴシック" charset="-128"/>
              </a:rPr>
              <a:t>Collect data</a:t>
            </a:r>
          </a:p>
          <a:p>
            <a:pPr lvl="1" eaLnBrk="1" fontAlgn="auto" hangingPunct="1">
              <a:lnSpc>
                <a:spcPct val="90000"/>
              </a:lnSpc>
              <a:spcAft>
                <a:spcPts val="0"/>
              </a:spcAft>
              <a:buFont typeface="Arial"/>
              <a:buChar char="–"/>
              <a:defRPr/>
            </a:pPr>
            <a:r>
              <a:rPr lang="en-US" dirty="0" smtClean="0">
                <a:ea typeface="+mn-ea"/>
              </a:rPr>
              <a:t>Are the expectations being followed?</a:t>
            </a:r>
          </a:p>
          <a:p>
            <a:pPr lvl="1" eaLnBrk="1" fontAlgn="auto" hangingPunct="1">
              <a:lnSpc>
                <a:spcPct val="90000"/>
              </a:lnSpc>
              <a:spcAft>
                <a:spcPts val="0"/>
              </a:spcAft>
              <a:buFont typeface="Arial"/>
              <a:buChar char="–"/>
              <a:defRPr/>
            </a:pPr>
            <a:r>
              <a:rPr lang="en-US" dirty="0" smtClean="0">
                <a:ea typeface="+mn-ea"/>
              </a:rPr>
              <a:t>Have negative behaviors decreased?</a:t>
            </a:r>
          </a:p>
          <a:p>
            <a:pPr lvl="2" eaLnBrk="1" fontAlgn="auto" hangingPunct="1">
              <a:lnSpc>
                <a:spcPct val="90000"/>
              </a:lnSpc>
              <a:spcAft>
                <a:spcPts val="0"/>
              </a:spcAft>
              <a:buFont typeface="Arial"/>
              <a:buChar char="•"/>
              <a:defRPr/>
            </a:pPr>
            <a:r>
              <a:rPr lang="en-US" dirty="0" smtClean="0">
                <a:ea typeface="+mn-ea"/>
              </a:rPr>
              <a:t>If not:</a:t>
            </a:r>
          </a:p>
          <a:p>
            <a:pPr lvl="2" eaLnBrk="1" fontAlgn="auto" hangingPunct="1">
              <a:lnSpc>
                <a:spcPct val="90000"/>
              </a:lnSpc>
              <a:spcAft>
                <a:spcPts val="0"/>
              </a:spcAft>
              <a:buFont typeface="Arial"/>
              <a:buChar char="•"/>
              <a:defRPr/>
            </a:pPr>
            <a:r>
              <a:rPr lang="en-US" b="1" dirty="0" smtClean="0">
                <a:solidFill>
                  <a:srgbClr val="7030A0"/>
                </a:solidFill>
              </a:rPr>
              <a:t>who</a:t>
            </a:r>
            <a:r>
              <a:rPr lang="en-US" b="1" dirty="0" smtClean="0">
                <a:solidFill>
                  <a:srgbClr val="3366FF"/>
                </a:solidFill>
              </a:rPr>
              <a:t> </a:t>
            </a:r>
            <a:r>
              <a:rPr lang="en-US" dirty="0" smtClean="0"/>
              <a:t>is making errors?</a:t>
            </a:r>
          </a:p>
          <a:p>
            <a:pPr lvl="2" eaLnBrk="1" fontAlgn="auto" hangingPunct="1">
              <a:lnSpc>
                <a:spcPct val="90000"/>
              </a:lnSpc>
              <a:spcAft>
                <a:spcPts val="0"/>
              </a:spcAft>
              <a:buFont typeface="Arial"/>
              <a:buChar char="•"/>
              <a:defRPr/>
            </a:pPr>
            <a:r>
              <a:rPr lang="en-US" b="1" dirty="0" smtClean="0">
                <a:solidFill>
                  <a:srgbClr val="7030A0"/>
                </a:solidFill>
              </a:rPr>
              <a:t>where </a:t>
            </a:r>
            <a:r>
              <a:rPr lang="en-US" dirty="0" smtClean="0"/>
              <a:t>are the errors occurring?</a:t>
            </a:r>
          </a:p>
          <a:p>
            <a:pPr lvl="2" eaLnBrk="1" fontAlgn="auto" hangingPunct="1">
              <a:lnSpc>
                <a:spcPct val="90000"/>
              </a:lnSpc>
              <a:spcAft>
                <a:spcPts val="0"/>
              </a:spcAft>
              <a:buFont typeface="Arial"/>
              <a:buChar char="•"/>
              <a:defRPr/>
            </a:pPr>
            <a:r>
              <a:rPr lang="en-US" b="1" dirty="0" smtClean="0">
                <a:solidFill>
                  <a:srgbClr val="7030A0"/>
                </a:solidFill>
              </a:rPr>
              <a:t>what</a:t>
            </a:r>
            <a:r>
              <a:rPr lang="en-US" dirty="0" smtClean="0">
                <a:solidFill>
                  <a:srgbClr val="7030A0"/>
                </a:solidFill>
              </a:rPr>
              <a:t> </a:t>
            </a:r>
            <a:r>
              <a:rPr lang="en-US" dirty="0" smtClean="0"/>
              <a:t>kind of errors are being made?</a:t>
            </a:r>
          </a:p>
          <a:p>
            <a:pPr eaLnBrk="1" fontAlgn="auto" hangingPunct="1">
              <a:lnSpc>
                <a:spcPct val="90000"/>
              </a:lnSpc>
              <a:spcAft>
                <a:spcPts val="0"/>
              </a:spcAft>
              <a:buFont typeface="Arial"/>
              <a:buChar char="•"/>
              <a:defRPr/>
            </a:pPr>
            <a:endParaRPr lang="en-US" sz="1400" dirty="0" smtClean="0">
              <a:cs typeface="ＭＳ Ｐゴシック" charset="-128"/>
            </a:endParaRPr>
          </a:p>
          <a:p>
            <a:pPr eaLnBrk="1" fontAlgn="auto" hangingPunct="1">
              <a:lnSpc>
                <a:spcPct val="90000"/>
              </a:lnSpc>
              <a:spcAft>
                <a:spcPts val="0"/>
              </a:spcAft>
              <a:buFont typeface="Arial"/>
              <a:buChar char="•"/>
              <a:defRPr/>
            </a:pPr>
            <a:r>
              <a:rPr lang="en-US" sz="4571" b="1" dirty="0" smtClean="0">
                <a:solidFill>
                  <a:srgbClr val="000000"/>
                </a:solidFill>
                <a:cs typeface="ＭＳ Ｐゴシック" charset="-128"/>
              </a:rPr>
              <a:t>Summarize data </a:t>
            </a:r>
            <a:r>
              <a:rPr lang="en-US" dirty="0" smtClean="0">
                <a:cs typeface="ＭＳ Ｐゴシック" charset="-128"/>
              </a:rPr>
              <a:t>(look for patterns)</a:t>
            </a:r>
          </a:p>
          <a:p>
            <a:pPr eaLnBrk="1" fontAlgn="auto" hangingPunct="1">
              <a:lnSpc>
                <a:spcPct val="90000"/>
              </a:lnSpc>
              <a:spcAft>
                <a:spcPts val="0"/>
              </a:spcAft>
              <a:buFont typeface="Arial"/>
              <a:buChar char="•"/>
              <a:defRPr/>
            </a:pPr>
            <a:endParaRPr lang="en-US" sz="1400" dirty="0" smtClean="0">
              <a:cs typeface="ＭＳ Ｐゴシック" charset="-128"/>
            </a:endParaRPr>
          </a:p>
          <a:p>
            <a:pPr eaLnBrk="1" fontAlgn="auto" hangingPunct="1">
              <a:lnSpc>
                <a:spcPct val="90000"/>
              </a:lnSpc>
              <a:spcAft>
                <a:spcPts val="0"/>
              </a:spcAft>
              <a:buFont typeface="Arial"/>
              <a:buChar char="•"/>
              <a:defRPr/>
            </a:pPr>
            <a:r>
              <a:rPr lang="en-US" sz="4571" b="1" dirty="0" smtClean="0">
                <a:solidFill>
                  <a:srgbClr val="000000"/>
                </a:solidFill>
                <a:cs typeface="ＭＳ Ｐゴシック" charset="-128"/>
              </a:rPr>
              <a:t>Use data to make decisions</a:t>
            </a:r>
          </a:p>
          <a:p>
            <a:pPr lvl="1" eaLnBrk="1" fontAlgn="auto" hangingPunct="1">
              <a:lnSpc>
                <a:spcPct val="90000"/>
              </a:lnSpc>
              <a:spcAft>
                <a:spcPts val="0"/>
              </a:spcAft>
              <a:buFont typeface="Arial"/>
              <a:buChar char="–"/>
              <a:defRPr/>
            </a:pPr>
            <a:r>
              <a:rPr lang="en-US" dirty="0" smtClean="0">
                <a:solidFill>
                  <a:srgbClr val="000000"/>
                </a:solidFill>
                <a:cs typeface="ＭＳ Ｐゴシック" charset="-128"/>
              </a:rPr>
              <a:t>Do </a:t>
            </a:r>
            <a:r>
              <a:rPr lang="en-US" dirty="0" smtClean="0">
                <a:solidFill>
                  <a:srgbClr val="7030A0"/>
                </a:solidFill>
                <a:cs typeface="ＭＳ Ｐゴシック" charset="-128"/>
              </a:rPr>
              <a:t>environmental/structural</a:t>
            </a:r>
            <a:r>
              <a:rPr lang="en-US" dirty="0" smtClean="0">
                <a:solidFill>
                  <a:srgbClr val="000000"/>
                </a:solidFill>
                <a:cs typeface="ＭＳ Ｐゴシック" charset="-128"/>
              </a:rPr>
              <a:t> changes need to be made?</a:t>
            </a:r>
          </a:p>
          <a:p>
            <a:pPr lvl="1" eaLnBrk="1" fontAlgn="auto" hangingPunct="1">
              <a:lnSpc>
                <a:spcPct val="90000"/>
              </a:lnSpc>
              <a:spcAft>
                <a:spcPts val="0"/>
              </a:spcAft>
              <a:buFont typeface="Arial"/>
              <a:buChar char="–"/>
              <a:defRPr/>
            </a:pPr>
            <a:r>
              <a:rPr lang="en-US" dirty="0" smtClean="0">
                <a:solidFill>
                  <a:srgbClr val="000000"/>
                </a:solidFill>
                <a:cs typeface="ＭＳ Ｐゴシック" charset="-128"/>
              </a:rPr>
              <a:t>Is the </a:t>
            </a:r>
            <a:r>
              <a:rPr lang="en-US" dirty="0" smtClean="0">
                <a:solidFill>
                  <a:srgbClr val="7030A0"/>
                </a:solidFill>
                <a:cs typeface="ＭＳ Ｐゴシック" charset="-128"/>
              </a:rPr>
              <a:t>instruction</a:t>
            </a:r>
            <a:r>
              <a:rPr lang="en-US" dirty="0" smtClean="0">
                <a:solidFill>
                  <a:srgbClr val="000000"/>
                </a:solidFill>
                <a:cs typeface="ＭＳ Ｐゴシック" charset="-128"/>
              </a:rPr>
              <a:t> effective or does it need to be redesigned?</a:t>
            </a:r>
          </a:p>
          <a:p>
            <a:pPr eaLnBrk="1" fontAlgn="auto" hangingPunct="1">
              <a:spcAft>
                <a:spcPts val="0"/>
              </a:spcAft>
              <a:buFont typeface="Arial"/>
              <a:buNone/>
              <a:defRPr/>
            </a:pPr>
            <a:r>
              <a:rPr lang="en-US" altLang="ja-JP" dirty="0" smtClean="0">
                <a:ea typeface="+mn-ea"/>
              </a:rPr>
              <a:t>	</a:t>
            </a:r>
          </a:p>
          <a:p>
            <a:pPr eaLnBrk="1" fontAlgn="auto" hangingPunct="1">
              <a:spcAft>
                <a:spcPts val="0"/>
              </a:spcAft>
              <a:buFont typeface="Arial"/>
              <a:buChar char="•"/>
              <a:defRPr/>
            </a:pPr>
            <a:endParaRPr lang="en-US" dirty="0">
              <a:ea typeface="+mn-ea"/>
            </a:endParaRPr>
          </a:p>
        </p:txBody>
      </p:sp>
      <p:sp>
        <p:nvSpPr>
          <p:cNvPr id="77827" name="Rectangle 3"/>
          <p:cNvSpPr>
            <a:spLocks noChangeArrowheads="1"/>
          </p:cNvSpPr>
          <p:nvPr/>
        </p:nvSpPr>
        <p:spPr bwMode="auto">
          <a:xfrm>
            <a:off x="2209800" y="533400"/>
            <a:ext cx="6705600" cy="625475"/>
          </a:xfrm>
          <a:prstGeom prst="rect">
            <a:avLst/>
          </a:prstGeom>
          <a:solidFill>
            <a:srgbClr val="000090"/>
          </a:solidFill>
          <a:ln w="9525">
            <a:solidFill>
              <a:srgbClr val="000090"/>
            </a:solidFill>
            <a:miter lim="800000"/>
            <a:headEnd/>
            <a:tailEnd/>
          </a:ln>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lnSpc>
                <a:spcPct val="90000"/>
              </a:lnSpc>
              <a:spcBef>
                <a:spcPct val="0"/>
              </a:spcBef>
              <a:buFontTx/>
              <a:buNone/>
            </a:pPr>
            <a:r>
              <a:rPr lang="en-US" altLang="en-US" b="1" dirty="0">
                <a:solidFill>
                  <a:schemeClr val="bg1"/>
                </a:solidFill>
                <a:ea typeface="Calibri" charset="0"/>
                <a:cs typeface="Calibri" charset="0"/>
              </a:rPr>
              <a:t>Students’ Behavior in Natural Setting</a:t>
            </a:r>
          </a:p>
        </p:txBody>
      </p:sp>
      <p:grpSp>
        <p:nvGrpSpPr>
          <p:cNvPr id="77828" name="Group 5"/>
          <p:cNvGrpSpPr>
            <a:grpSpLocks/>
          </p:cNvGrpSpPr>
          <p:nvPr/>
        </p:nvGrpSpPr>
        <p:grpSpPr bwMode="auto">
          <a:xfrm>
            <a:off x="304800" y="241300"/>
            <a:ext cx="2097088" cy="1408113"/>
            <a:chOff x="3670483" y="0"/>
            <a:chExt cx="2096597" cy="1649759"/>
          </a:xfrm>
        </p:grpSpPr>
        <p:sp>
          <p:nvSpPr>
            <p:cNvPr id="77830" name="Oval 6"/>
            <p:cNvSpPr>
              <a:spLocks noChangeArrowheads="1"/>
            </p:cNvSpPr>
            <p:nvPr/>
          </p:nvSpPr>
          <p:spPr bwMode="auto">
            <a:xfrm>
              <a:off x="3670483" y="0"/>
              <a:ext cx="2096597" cy="1649759"/>
            </a:xfrm>
            <a:prstGeom prst="ellipse">
              <a:avLst/>
            </a:prstGeom>
            <a:solidFill>
              <a:srgbClr val="FF0000"/>
            </a:solidFill>
            <a:ln>
              <a:noFill/>
            </a:ln>
            <a:effectLst>
              <a:outerShdw dist="23000" dir="5400000" rotWithShape="0">
                <a:srgbClr val="808080">
                  <a:alpha val="34998"/>
                </a:srgbClr>
              </a:outerShdw>
            </a:effectLst>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800"/>
            </a:p>
          </p:txBody>
        </p:sp>
        <p:sp>
          <p:nvSpPr>
            <p:cNvPr id="8" name="Oval 4"/>
            <p:cNvSpPr/>
            <p:nvPr/>
          </p:nvSpPr>
          <p:spPr>
            <a:xfrm>
              <a:off x="3976799" y="241791"/>
              <a:ext cx="1483964" cy="1166177"/>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anchor="ctr"/>
            <a:lstStyle/>
            <a:p>
              <a:pPr algn="ctr" defTabSz="1066800" eaLnBrk="1" fontAlgn="auto" hangingPunct="1">
                <a:lnSpc>
                  <a:spcPct val="90000"/>
                </a:lnSpc>
                <a:spcBef>
                  <a:spcPts val="0"/>
                </a:spcBef>
                <a:spcAft>
                  <a:spcPct val="35000"/>
                </a:spcAft>
                <a:defRPr/>
              </a:pPr>
              <a:r>
                <a:rPr lang="en-US" sz="2400" b="1" dirty="0">
                  <a:solidFill>
                    <a:srgbClr val="FFFFFF"/>
                  </a:solidFill>
                  <a:ea typeface="ＭＳ Ｐゴシック" pitchFamily="-111" charset="-128"/>
                </a:rPr>
                <a:t>Progress </a:t>
              </a:r>
            </a:p>
            <a:p>
              <a:pPr algn="ctr" defTabSz="1066800" eaLnBrk="1" fontAlgn="auto" hangingPunct="1">
                <a:lnSpc>
                  <a:spcPct val="90000"/>
                </a:lnSpc>
                <a:spcBef>
                  <a:spcPts val="0"/>
                </a:spcBef>
                <a:spcAft>
                  <a:spcPct val="35000"/>
                </a:spcAft>
                <a:defRPr/>
              </a:pPr>
              <a:r>
                <a:rPr lang="en-US" sz="2400" b="1" dirty="0">
                  <a:solidFill>
                    <a:srgbClr val="FFFFFF"/>
                  </a:solidFill>
                  <a:ea typeface="ＭＳ Ｐゴシック" pitchFamily="-111" charset="-128"/>
                </a:rPr>
                <a:t>Monitor</a:t>
              </a:r>
            </a:p>
          </p:txBody>
        </p:sp>
      </p:grpSp>
      <p:sp>
        <p:nvSpPr>
          <p:cNvPr id="77829" name="TextBox 12"/>
          <p:cNvSpPr txBox="1">
            <a:spLocks noChangeArrowheads="1"/>
          </p:cNvSpPr>
          <p:nvPr/>
        </p:nvSpPr>
        <p:spPr bwMode="auto">
          <a:xfrm>
            <a:off x="5300663" y="3948113"/>
            <a:ext cx="1841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65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650">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650">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65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AutoShape 2"/>
          <p:cNvSpPr>
            <a:spLocks noGrp="1" noChangeArrowheads="1"/>
          </p:cNvSpPr>
          <p:nvPr>
            <p:ph type="title"/>
          </p:nvPr>
        </p:nvSpPr>
        <p:spPr>
          <a:xfrm>
            <a:off x="0" y="0"/>
            <a:ext cx="9144000" cy="1066800"/>
          </a:xfrm>
        </p:spPr>
        <p:txBody>
          <a:bodyPr/>
          <a:lstStyle/>
          <a:p>
            <a:pPr eaLnBrk="1" hangingPunct="1"/>
            <a:r>
              <a:rPr lang="en-US" altLang="en-US" sz="3200">
                <a:ea typeface="ＭＳ Ｐゴシック" charset="-128"/>
              </a:rPr>
              <a:t>Evidence Based Practices: </a:t>
            </a:r>
            <a:r>
              <a:rPr lang="en-US" altLang="en-US" sz="3200">
                <a:solidFill>
                  <a:srgbClr val="0000FF"/>
                </a:solidFill>
                <a:ea typeface="ＭＳ Ｐゴシック" charset="-128"/>
              </a:rPr>
              <a:t>Classroom Management</a:t>
            </a:r>
          </a:p>
        </p:txBody>
      </p:sp>
      <p:sp>
        <p:nvSpPr>
          <p:cNvPr id="81923" name="Text Box 5"/>
          <p:cNvSpPr txBox="1">
            <a:spLocks noChangeArrowheads="1"/>
          </p:cNvSpPr>
          <p:nvPr/>
        </p:nvSpPr>
        <p:spPr bwMode="auto">
          <a:xfrm>
            <a:off x="2590800" y="6457950"/>
            <a:ext cx="6553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50000"/>
              </a:spcBef>
              <a:buFontTx/>
              <a:buNone/>
            </a:pPr>
            <a:endParaRPr lang="en-US" altLang="en-US" sz="2000"/>
          </a:p>
        </p:txBody>
      </p:sp>
      <p:sp>
        <p:nvSpPr>
          <p:cNvPr id="6" name="Rectangle 3"/>
          <p:cNvSpPr>
            <a:spLocks noGrp="1" noChangeArrowheads="1"/>
          </p:cNvSpPr>
          <p:nvPr>
            <p:ph idx="1"/>
          </p:nvPr>
        </p:nvSpPr>
        <p:spPr>
          <a:xfrm>
            <a:off x="304800" y="1285875"/>
            <a:ext cx="8534400" cy="4630831"/>
          </a:xfrm>
        </p:spPr>
        <p:txBody>
          <a:bodyPr rtlCol="0">
            <a:normAutofit/>
          </a:bodyPr>
          <a:lstStyle/>
          <a:p>
            <a:pPr marL="762000" indent="-762000" eaLnBrk="1" fontAlgn="auto" hangingPunct="1">
              <a:spcAft>
                <a:spcPts val="0"/>
              </a:spcAft>
              <a:buClr>
                <a:srgbClr val="0000FF"/>
              </a:buClr>
              <a:buFontTx/>
              <a:buAutoNum type="arabicPeriod"/>
              <a:defRPr/>
            </a:pPr>
            <a:r>
              <a:rPr lang="en-US" sz="2900" b="1" dirty="0">
                <a:cs typeface="ＭＳ Ｐゴシック" charset="-128"/>
              </a:rPr>
              <a:t>Maximize structure </a:t>
            </a:r>
            <a:r>
              <a:rPr lang="en-US" sz="2900" b="1" dirty="0">
                <a:solidFill>
                  <a:schemeClr val="bg1">
                    <a:lumMod val="50000"/>
                  </a:schemeClr>
                </a:solidFill>
                <a:cs typeface="ＭＳ Ｐゴシック" charset="-128"/>
              </a:rPr>
              <a:t>in your classroom. </a:t>
            </a:r>
          </a:p>
          <a:p>
            <a:pPr marL="762000" indent="-762000" eaLnBrk="1" fontAlgn="auto" hangingPunct="1">
              <a:spcAft>
                <a:spcPts val="0"/>
              </a:spcAft>
              <a:buClr>
                <a:srgbClr val="0000FF"/>
              </a:buClr>
              <a:buFontTx/>
              <a:buAutoNum type="arabicPeriod"/>
              <a:defRPr/>
            </a:pPr>
            <a:r>
              <a:rPr lang="en-US" sz="2900" b="1" dirty="0" smtClean="0">
                <a:solidFill>
                  <a:srgbClr val="000000"/>
                </a:solidFill>
                <a:cs typeface="ＭＳ Ｐゴシック" charset="-128"/>
              </a:rPr>
              <a:t>Establish and teach e</a:t>
            </a:r>
            <a:r>
              <a:rPr lang="en-US" sz="2900" b="1" dirty="0" smtClean="0">
                <a:cs typeface="ＭＳ Ｐゴシック" charset="-128"/>
              </a:rPr>
              <a:t>xpectation</a:t>
            </a:r>
            <a:r>
              <a:rPr lang="en-US" sz="2900" b="1" dirty="0" smtClean="0">
                <a:solidFill>
                  <a:srgbClr val="000000"/>
                </a:solidFill>
                <a:cs typeface="ＭＳ Ｐゴシック" charset="-128"/>
              </a:rPr>
              <a:t>s.</a:t>
            </a:r>
            <a:endParaRPr lang="en-US" sz="900" b="1" dirty="0">
              <a:cs typeface="ＭＳ Ｐゴシック" charset="-128"/>
            </a:endParaRPr>
          </a:p>
          <a:p>
            <a:pPr marL="762000" indent="-762000" eaLnBrk="1" fontAlgn="auto" hangingPunct="1">
              <a:spcAft>
                <a:spcPts val="0"/>
              </a:spcAft>
              <a:buClr>
                <a:srgbClr val="0000FF"/>
              </a:buClr>
              <a:buFontTx/>
              <a:buAutoNum type="arabicPeriod"/>
              <a:defRPr/>
            </a:pPr>
            <a:r>
              <a:rPr lang="en-US" sz="2900" b="1" dirty="0">
                <a:solidFill>
                  <a:srgbClr val="7030A0"/>
                </a:solidFill>
                <a:cs typeface="ＭＳ Ｐゴシック" charset="-128"/>
              </a:rPr>
              <a:t>Actively engage students in observable ways</a:t>
            </a:r>
            <a:r>
              <a:rPr lang="en-US" sz="2900" b="1" dirty="0" smtClean="0">
                <a:solidFill>
                  <a:srgbClr val="7030A0"/>
                </a:solidFill>
                <a:cs typeface="ＭＳ Ｐゴシック" charset="-128"/>
              </a:rPr>
              <a:t>.</a:t>
            </a:r>
            <a:endParaRPr lang="en-US" sz="900" b="1" dirty="0">
              <a:solidFill>
                <a:srgbClr val="7030A0"/>
              </a:solidFill>
              <a:cs typeface="ＭＳ Ｐゴシック" charset="-128"/>
            </a:endParaRPr>
          </a:p>
          <a:p>
            <a:pPr marL="762000" indent="-762000" eaLnBrk="1" fontAlgn="auto" hangingPunct="1">
              <a:spcAft>
                <a:spcPts val="0"/>
              </a:spcAft>
              <a:buClr>
                <a:srgbClr val="0000FF"/>
              </a:buClr>
              <a:buFontTx/>
              <a:buAutoNum type="arabicPeriod"/>
              <a:defRPr/>
            </a:pPr>
            <a:r>
              <a:rPr lang="en-US" sz="2900" b="1" dirty="0">
                <a:solidFill>
                  <a:srgbClr val="7F7F7F"/>
                </a:solidFill>
                <a:cs typeface="ＭＳ Ｐゴシック" charset="-128"/>
              </a:rPr>
              <a:t>Establish a </a:t>
            </a:r>
            <a:r>
              <a:rPr lang="en-US" sz="2900" b="1" dirty="0">
                <a:solidFill>
                  <a:srgbClr val="000000"/>
                </a:solidFill>
                <a:cs typeface="ＭＳ Ｐゴシック" charset="-128"/>
              </a:rPr>
              <a:t>continuum of strategies </a:t>
            </a:r>
            <a:r>
              <a:rPr lang="en-US" sz="2900" b="1" dirty="0">
                <a:cs typeface="ＭＳ Ｐゴシック" charset="-128"/>
              </a:rPr>
              <a:t>to </a:t>
            </a:r>
            <a:r>
              <a:rPr lang="en-US" sz="2900" b="1" dirty="0">
                <a:solidFill>
                  <a:srgbClr val="000000"/>
                </a:solidFill>
                <a:cs typeface="ＭＳ Ｐゴシック" charset="-128"/>
              </a:rPr>
              <a:t>acknowledge </a:t>
            </a:r>
            <a:r>
              <a:rPr lang="en-US" sz="2900" b="1" dirty="0" smtClean="0">
                <a:solidFill>
                  <a:srgbClr val="000000"/>
                </a:solidFill>
                <a:cs typeface="ＭＳ Ｐゴシック" charset="-128"/>
              </a:rPr>
              <a:t>expected </a:t>
            </a:r>
            <a:r>
              <a:rPr lang="en-US" sz="2900" b="1" dirty="0">
                <a:solidFill>
                  <a:srgbClr val="000000"/>
                </a:solidFill>
                <a:cs typeface="ＭＳ Ｐゴシック" charset="-128"/>
              </a:rPr>
              <a:t>behavior</a:t>
            </a:r>
            <a:r>
              <a:rPr lang="en-US" sz="2900" b="1" dirty="0" smtClean="0">
                <a:cs typeface="ＭＳ Ｐゴシック" charset="-128"/>
              </a:rPr>
              <a:t>.</a:t>
            </a:r>
            <a:endParaRPr lang="en-US" sz="900" b="1" dirty="0">
              <a:cs typeface="ＭＳ Ｐゴシック" charset="-128"/>
            </a:endParaRPr>
          </a:p>
          <a:p>
            <a:pPr marL="762000" indent="-762000" eaLnBrk="1" fontAlgn="auto" hangingPunct="1">
              <a:spcAft>
                <a:spcPts val="0"/>
              </a:spcAft>
              <a:buClr>
                <a:srgbClr val="0000FF"/>
              </a:buClr>
              <a:buFontTx/>
              <a:buAutoNum type="arabicPeriod"/>
              <a:defRPr/>
            </a:pPr>
            <a:r>
              <a:rPr lang="en-US" sz="2900" b="1" dirty="0">
                <a:solidFill>
                  <a:srgbClr val="7F7F7F"/>
                </a:solidFill>
                <a:cs typeface="ＭＳ Ｐゴシック" charset="-128"/>
              </a:rPr>
              <a:t>Establish a </a:t>
            </a:r>
            <a:r>
              <a:rPr lang="en-US" sz="2900" b="1" dirty="0">
                <a:solidFill>
                  <a:srgbClr val="000000"/>
                </a:solidFill>
                <a:cs typeface="ＭＳ Ｐゴシック" charset="-128"/>
              </a:rPr>
              <a:t>continuum of strategies </a:t>
            </a:r>
            <a:r>
              <a:rPr lang="en-US" sz="2900" b="1" dirty="0">
                <a:cs typeface="ＭＳ Ｐゴシック" charset="-128"/>
              </a:rPr>
              <a:t>to </a:t>
            </a:r>
            <a:r>
              <a:rPr lang="en-US" sz="2900" b="1" dirty="0">
                <a:solidFill>
                  <a:srgbClr val="000000"/>
                </a:solidFill>
                <a:cs typeface="ＭＳ Ｐゴシック" charset="-128"/>
              </a:rPr>
              <a:t>respond to </a:t>
            </a:r>
            <a:r>
              <a:rPr lang="en-US" sz="2900" b="1" dirty="0" smtClean="0">
                <a:solidFill>
                  <a:srgbClr val="000000"/>
                </a:solidFill>
                <a:cs typeface="ＭＳ Ｐゴシック" charset="-128"/>
              </a:rPr>
              <a:t>unexpected </a:t>
            </a:r>
            <a:r>
              <a:rPr lang="en-US" sz="2900" b="1" dirty="0">
                <a:solidFill>
                  <a:srgbClr val="000000"/>
                </a:solidFill>
                <a:cs typeface="ＭＳ Ｐゴシック" charset="-128"/>
              </a:rPr>
              <a:t>behavior</a:t>
            </a:r>
            <a:r>
              <a:rPr lang="en-US" sz="2900" b="1" dirty="0" smtClean="0">
                <a:cs typeface="ＭＳ Ｐゴシック" charset="-128"/>
              </a:rPr>
              <a:t>.</a:t>
            </a:r>
          </a:p>
          <a:p>
            <a:pPr marL="762000" indent="-762000" eaLnBrk="1" fontAlgn="auto" hangingPunct="1">
              <a:spcAft>
                <a:spcPts val="0"/>
              </a:spcAft>
              <a:buClr>
                <a:srgbClr val="0000FF"/>
              </a:buClr>
              <a:buFontTx/>
              <a:buAutoNum type="arabicPeriod"/>
              <a:defRPr/>
            </a:pPr>
            <a:r>
              <a:rPr lang="en-US" sz="2900" b="1" dirty="0" smtClean="0">
                <a:solidFill>
                  <a:schemeClr val="bg1">
                    <a:lumMod val="50000"/>
                  </a:schemeClr>
                </a:solidFill>
                <a:cs typeface="ＭＳ Ｐゴシック" charset="-128"/>
              </a:rPr>
              <a:t>Use self reflection and behavior data to </a:t>
            </a:r>
            <a:r>
              <a:rPr lang="en-US" sz="2900" b="1" dirty="0" smtClean="0">
                <a:cs typeface="ＭＳ Ｐゴシック" charset="-128"/>
              </a:rPr>
              <a:t>progress monitor and problem solve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achieve engagement?</a:t>
            </a:r>
            <a:endParaRPr lang="en-US" dirty="0"/>
          </a:p>
        </p:txBody>
      </p:sp>
      <p:sp>
        <p:nvSpPr>
          <p:cNvPr id="3" name="Content Placeholder 2"/>
          <p:cNvSpPr>
            <a:spLocks noGrp="1"/>
          </p:cNvSpPr>
          <p:nvPr>
            <p:ph idx="1"/>
          </p:nvPr>
        </p:nvSpPr>
        <p:spPr/>
        <p:txBody>
          <a:bodyPr/>
          <a:lstStyle/>
          <a:p>
            <a:r>
              <a:rPr lang="en-US" sz="2800" dirty="0" smtClean="0"/>
              <a:t>Effective instructional design, curriculum, delivery, and strategies</a:t>
            </a:r>
          </a:p>
          <a:p>
            <a:pPr lvl="1"/>
            <a:r>
              <a:rPr lang="en-US" sz="2400" dirty="0" smtClean="0"/>
              <a:t>Well-planned lessons – preparation is key!</a:t>
            </a:r>
          </a:p>
          <a:p>
            <a:pPr lvl="2"/>
            <a:r>
              <a:rPr lang="en-US" sz="2200" dirty="0" smtClean="0"/>
              <a:t>During lesson planning, always think: </a:t>
            </a:r>
            <a:r>
              <a:rPr lang="en-US" sz="2200" b="1" dirty="0" smtClean="0">
                <a:solidFill>
                  <a:srgbClr val="7030A0"/>
                </a:solidFill>
              </a:rPr>
              <a:t>“What could make this lesson more fun/engaging/relevant?”</a:t>
            </a:r>
          </a:p>
          <a:p>
            <a:pPr lvl="3"/>
            <a:r>
              <a:rPr lang="en-US" sz="2200" dirty="0" smtClean="0"/>
              <a:t>The students need to </a:t>
            </a:r>
            <a:r>
              <a:rPr lang="en-US" sz="2200" b="1" dirty="0" smtClean="0">
                <a:solidFill>
                  <a:srgbClr val="7030A0"/>
                </a:solidFill>
              </a:rPr>
              <a:t>WANT</a:t>
            </a:r>
            <a:r>
              <a:rPr lang="en-US" sz="2200" dirty="0" smtClean="0"/>
              <a:t> to be there</a:t>
            </a:r>
          </a:p>
          <a:p>
            <a:pPr lvl="3"/>
            <a:r>
              <a:rPr lang="en-US" sz="2200" dirty="0" smtClean="0"/>
              <a:t>Limit lecture-style</a:t>
            </a:r>
            <a:endParaRPr lang="en-US" sz="2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176583"/>
            <a:ext cx="2557517" cy="2557517"/>
          </a:xfrm>
          <a:prstGeom prst="rect">
            <a:avLst/>
          </a:prstGeom>
        </p:spPr>
      </p:pic>
    </p:spTree>
    <p:extLst>
      <p:ext uri="{BB962C8B-B14F-4D97-AF65-F5344CB8AC3E}">
        <p14:creationId xmlns:p14="http://schemas.microsoft.com/office/powerpoint/2010/main" val="84155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1" name="Rectangle 3"/>
          <p:cNvSpPr>
            <a:spLocks noChangeArrowheads="1"/>
          </p:cNvSpPr>
          <p:nvPr/>
        </p:nvSpPr>
        <p:spPr bwMode="auto">
          <a:xfrm>
            <a:off x="533400" y="1749972"/>
            <a:ext cx="7550150" cy="4367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lnSpcReduction="10000"/>
          </a:bodyPr>
          <a:lstStyle>
            <a:lvl1pPr marL="342900" indent="-34290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buClr>
                <a:schemeClr val="tx1"/>
              </a:buClr>
              <a:buSzPct val="75000"/>
            </a:pPr>
            <a:r>
              <a:rPr lang="en-US" altLang="en-US" sz="2200" dirty="0" smtClean="0"/>
              <a:t>Explicit instruction</a:t>
            </a:r>
          </a:p>
          <a:p>
            <a:pPr eaLnBrk="1" hangingPunct="1">
              <a:buClr>
                <a:schemeClr val="tx1"/>
              </a:buClr>
              <a:buSzPct val="75000"/>
            </a:pPr>
            <a:r>
              <a:rPr lang="en-US" altLang="en-US" sz="2200" dirty="0" smtClean="0"/>
              <a:t>Differentiated and developmentally-appropriate instruction</a:t>
            </a:r>
          </a:p>
          <a:p>
            <a:pPr eaLnBrk="1" hangingPunct="1">
              <a:buClr>
                <a:schemeClr val="tx1"/>
              </a:buClr>
              <a:buSzPct val="75000"/>
            </a:pPr>
            <a:r>
              <a:rPr lang="en-US" altLang="en-US" sz="2200" dirty="0" smtClean="0"/>
              <a:t>Multi-sensory instruction</a:t>
            </a:r>
          </a:p>
          <a:p>
            <a:pPr eaLnBrk="1" hangingPunct="1">
              <a:buClr>
                <a:schemeClr val="tx1"/>
              </a:buClr>
              <a:buSzPct val="75000"/>
            </a:pPr>
            <a:r>
              <a:rPr lang="en-US" altLang="en-US" sz="2200" dirty="0" smtClean="0"/>
              <a:t>Computer-assisted instruction</a:t>
            </a:r>
          </a:p>
          <a:p>
            <a:pPr eaLnBrk="1" hangingPunct="1">
              <a:buClr>
                <a:schemeClr val="tx1"/>
              </a:buClr>
              <a:buSzPct val="75000"/>
            </a:pPr>
            <a:r>
              <a:rPr lang="en-US" altLang="en-US" sz="2200" dirty="0" smtClean="0"/>
              <a:t>Class-wide </a:t>
            </a:r>
            <a:r>
              <a:rPr lang="en-US" altLang="en-US" sz="2200" dirty="0"/>
              <a:t>p</a:t>
            </a:r>
            <a:r>
              <a:rPr lang="en-US" altLang="en-US" sz="2200" dirty="0" smtClean="0"/>
              <a:t>eer tutoring</a:t>
            </a:r>
          </a:p>
          <a:p>
            <a:pPr eaLnBrk="1" hangingPunct="1">
              <a:buClr>
                <a:schemeClr val="tx1"/>
              </a:buClr>
              <a:buSzPct val="75000"/>
            </a:pPr>
            <a:r>
              <a:rPr lang="en-US" altLang="en-US" sz="2200" dirty="0" smtClean="0"/>
              <a:t>Regular feedback</a:t>
            </a:r>
          </a:p>
          <a:p>
            <a:pPr eaLnBrk="1" hangingPunct="1">
              <a:buClr>
                <a:schemeClr val="tx1"/>
              </a:buClr>
              <a:buSzPct val="75000"/>
            </a:pPr>
            <a:r>
              <a:rPr lang="en-US" altLang="en-US" sz="2200" dirty="0" smtClean="0"/>
              <a:t>High rates of opportunities to respond (OTR) (more on handout)</a:t>
            </a:r>
          </a:p>
          <a:p>
            <a:pPr eaLnBrk="1" hangingPunct="1">
              <a:buClr>
                <a:schemeClr val="tx1"/>
              </a:buClr>
              <a:buSzPct val="75000"/>
            </a:pPr>
            <a:r>
              <a:rPr lang="en-US" altLang="en-US" sz="2200" dirty="0" smtClean="0"/>
              <a:t>Instructional choice (more on handout)</a:t>
            </a:r>
          </a:p>
          <a:p>
            <a:pPr eaLnBrk="1" hangingPunct="1">
              <a:buClr>
                <a:schemeClr val="tx1"/>
              </a:buClr>
              <a:buSzPct val="75000"/>
            </a:pPr>
            <a:r>
              <a:rPr lang="en-US" altLang="en-US" sz="2200" dirty="0" smtClean="0"/>
              <a:t>Opportunities for emotional connection to curriculum</a:t>
            </a:r>
          </a:p>
          <a:p>
            <a:pPr eaLnBrk="1" hangingPunct="1">
              <a:buClr>
                <a:schemeClr val="tx1"/>
              </a:buClr>
              <a:buSzPct val="75000"/>
            </a:pPr>
            <a:r>
              <a:rPr lang="en-US" altLang="en-US" sz="2200" dirty="0" smtClean="0"/>
              <a:t>Link engagement with outcome objectives</a:t>
            </a:r>
            <a:endParaRPr lang="en-US" altLang="en-US" sz="2200" dirty="0">
              <a:latin typeface="Britannic Bold" charset="0"/>
            </a:endParaRPr>
          </a:p>
        </p:txBody>
      </p:sp>
      <p:sp>
        <p:nvSpPr>
          <p:cNvPr id="83970" name="Title 2"/>
          <p:cNvSpPr>
            <a:spLocks noGrp="1"/>
          </p:cNvSpPr>
          <p:nvPr>
            <p:ph type="title"/>
          </p:nvPr>
        </p:nvSpPr>
        <p:spPr>
          <a:xfrm>
            <a:off x="457200" y="274637"/>
            <a:ext cx="8229600" cy="1333445"/>
          </a:xfrm>
        </p:spPr>
        <p:txBody>
          <a:bodyPr/>
          <a:lstStyle/>
          <a:p>
            <a:pPr eaLnBrk="1" hangingPunct="1"/>
            <a:r>
              <a:rPr lang="en-US" altLang="en-US" dirty="0">
                <a:ea typeface="ＭＳ Ｐゴシック" charset="-128"/>
              </a:rPr>
              <a:t>Evidence based practices </a:t>
            </a:r>
            <a:br>
              <a:rPr lang="en-US" altLang="en-US" dirty="0">
                <a:ea typeface="ＭＳ Ｐゴシック" charset="-128"/>
              </a:rPr>
            </a:br>
            <a:r>
              <a:rPr lang="en-US" altLang="en-US" dirty="0">
                <a:ea typeface="ＭＳ Ｐゴシック" charset="-128"/>
              </a:rPr>
              <a:t>that promote </a:t>
            </a:r>
            <a:r>
              <a:rPr lang="en-US" altLang="en-US" dirty="0">
                <a:solidFill>
                  <a:schemeClr val="bg1"/>
                </a:solidFill>
                <a:ea typeface="ＭＳ Ｐゴシック" charset="-128"/>
              </a:rPr>
              <a:t>active engagement</a:t>
            </a:r>
            <a:endParaRPr lang="en-US" altLang="en-US" dirty="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8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8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85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85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85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85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853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853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85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384175" y="536575"/>
            <a:ext cx="8505825" cy="938213"/>
          </a:xfrm>
        </p:spPr>
        <p:txBody>
          <a:bodyPr/>
          <a:lstStyle/>
          <a:p>
            <a:pPr eaLnBrk="1" hangingPunct="1"/>
            <a:r>
              <a:rPr lang="en-US" altLang="en-US" sz="4800">
                <a:ea typeface="ＭＳ Ｐゴシック" charset="-128"/>
              </a:rPr>
              <a:t>Activity!</a:t>
            </a:r>
          </a:p>
        </p:txBody>
      </p:sp>
      <p:sp>
        <p:nvSpPr>
          <p:cNvPr id="87042" name="Content Placeholder 4"/>
          <p:cNvSpPr>
            <a:spLocks noGrp="1"/>
          </p:cNvSpPr>
          <p:nvPr>
            <p:ph idx="1"/>
          </p:nvPr>
        </p:nvSpPr>
        <p:spPr>
          <a:xfrm>
            <a:off x="708818" y="2144823"/>
            <a:ext cx="7832725" cy="1906915"/>
          </a:xfrm>
        </p:spPr>
        <p:txBody>
          <a:bodyPr/>
          <a:lstStyle/>
          <a:p>
            <a:pPr marL="0" indent="0" eaLnBrk="1" hangingPunct="1">
              <a:spcBef>
                <a:spcPct val="0"/>
              </a:spcBef>
              <a:spcAft>
                <a:spcPts val="600"/>
              </a:spcAft>
              <a:buClr>
                <a:srgbClr val="FF0000"/>
              </a:buClr>
              <a:buFont typeface="Arial" charset="0"/>
              <a:buNone/>
            </a:pPr>
            <a:r>
              <a:rPr lang="en-US" altLang="en-US" sz="2800" dirty="0">
                <a:ea typeface="ＭＳ Ｐゴシック" charset="-128"/>
              </a:rPr>
              <a:t>With your </a:t>
            </a:r>
            <a:r>
              <a:rPr lang="en-US" altLang="en-US" sz="2800" dirty="0" smtClean="0">
                <a:ea typeface="ＭＳ Ｐゴシック" charset="-128"/>
              </a:rPr>
              <a:t>neighbor, discuss </a:t>
            </a:r>
            <a:r>
              <a:rPr lang="en-US" altLang="en-US" sz="2800" dirty="0">
                <a:ea typeface="ＭＳ Ｐゴシック" charset="-128"/>
              </a:rPr>
              <a:t>what you currently do to ensure </a:t>
            </a:r>
            <a:r>
              <a:rPr lang="en-US" altLang="en-US" sz="2800" dirty="0" smtClean="0">
                <a:ea typeface="ＭＳ Ｐゴシック" charset="-128"/>
              </a:rPr>
              <a:t>that your students are engaged </a:t>
            </a:r>
            <a:r>
              <a:rPr lang="en-US" altLang="en-US" sz="2800" dirty="0">
                <a:ea typeface="ＭＳ Ｐゴシック" charset="-128"/>
              </a:rPr>
              <a:t>(e.g., practices to ensure that students are on task, responding frequently, and producing quality work matched to their ability)?</a:t>
            </a:r>
          </a:p>
        </p:txBody>
      </p:sp>
      <p:pic>
        <p:nvPicPr>
          <p:cNvPr id="87043" name="Picture 5" descr="Macintosh HD:Users:wellspl:Desktop:6-Free-Teamwork-Clipart-Illustration-Showing-Diversity.jpg"/>
          <p:cNvPicPr>
            <a:picLocks noChangeAspect="1"/>
          </p:cNvPicPr>
          <p:nvPr/>
        </p:nvPicPr>
        <p:blipFill>
          <a:blip r:embed="rId3">
            <a:extLst>
              <a:ext uri="{28A0092B-C50C-407E-A947-70E740481C1C}">
                <a14:useLocalDpi xmlns:a14="http://schemas.microsoft.com/office/drawing/2010/main" val="0"/>
              </a:ext>
            </a:extLst>
          </a:blip>
          <a:srcRect r="25555"/>
          <a:stretch>
            <a:fillRect/>
          </a:stretch>
        </p:blipFill>
        <p:spPr bwMode="auto">
          <a:xfrm>
            <a:off x="3760788" y="5389563"/>
            <a:ext cx="1728787"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AutoShape 2"/>
          <p:cNvSpPr>
            <a:spLocks noGrp="1" noChangeArrowheads="1"/>
          </p:cNvSpPr>
          <p:nvPr>
            <p:ph type="title"/>
          </p:nvPr>
        </p:nvSpPr>
        <p:spPr>
          <a:xfrm>
            <a:off x="0" y="0"/>
            <a:ext cx="9144000" cy="1066800"/>
          </a:xfrm>
        </p:spPr>
        <p:txBody>
          <a:bodyPr/>
          <a:lstStyle/>
          <a:p>
            <a:pPr eaLnBrk="1" hangingPunct="1"/>
            <a:r>
              <a:rPr lang="en-US" altLang="en-US" sz="3200">
                <a:ea typeface="ＭＳ Ｐゴシック" charset="-128"/>
              </a:rPr>
              <a:t>Evidence Based Practices: </a:t>
            </a:r>
            <a:r>
              <a:rPr lang="en-US" altLang="en-US" sz="3200">
                <a:solidFill>
                  <a:srgbClr val="0000FF"/>
                </a:solidFill>
                <a:ea typeface="ＭＳ Ｐゴシック" charset="-128"/>
              </a:rPr>
              <a:t>Classroom Management</a:t>
            </a:r>
          </a:p>
        </p:txBody>
      </p:sp>
      <p:sp>
        <p:nvSpPr>
          <p:cNvPr id="89091" name="Text Box 5"/>
          <p:cNvSpPr txBox="1">
            <a:spLocks noChangeArrowheads="1"/>
          </p:cNvSpPr>
          <p:nvPr/>
        </p:nvSpPr>
        <p:spPr bwMode="auto">
          <a:xfrm>
            <a:off x="2590800" y="6457950"/>
            <a:ext cx="6553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50000"/>
              </a:spcBef>
              <a:buFontTx/>
              <a:buNone/>
            </a:pPr>
            <a:endParaRPr lang="en-US" altLang="en-US" sz="2000"/>
          </a:p>
        </p:txBody>
      </p:sp>
      <p:sp>
        <p:nvSpPr>
          <p:cNvPr id="6" name="Rectangle 3"/>
          <p:cNvSpPr>
            <a:spLocks noGrp="1" noChangeArrowheads="1"/>
          </p:cNvSpPr>
          <p:nvPr>
            <p:ph idx="1"/>
          </p:nvPr>
        </p:nvSpPr>
        <p:spPr>
          <a:xfrm>
            <a:off x="304800" y="1285875"/>
            <a:ext cx="8534400" cy="4630831"/>
          </a:xfrm>
        </p:spPr>
        <p:txBody>
          <a:bodyPr rtlCol="0">
            <a:normAutofit/>
          </a:bodyPr>
          <a:lstStyle/>
          <a:p>
            <a:pPr marL="762000" indent="-762000" eaLnBrk="1" fontAlgn="auto" hangingPunct="1">
              <a:spcAft>
                <a:spcPts val="0"/>
              </a:spcAft>
              <a:buClr>
                <a:srgbClr val="0000FF"/>
              </a:buClr>
              <a:buFontTx/>
              <a:buAutoNum type="arabicPeriod"/>
              <a:defRPr/>
            </a:pPr>
            <a:r>
              <a:rPr lang="en-US" sz="2900" b="1" dirty="0">
                <a:cs typeface="ＭＳ Ｐゴシック" charset="-128"/>
              </a:rPr>
              <a:t>Maximize structure </a:t>
            </a:r>
            <a:r>
              <a:rPr lang="en-US" sz="2900" b="1" dirty="0">
                <a:solidFill>
                  <a:schemeClr val="bg1">
                    <a:lumMod val="50000"/>
                  </a:schemeClr>
                </a:solidFill>
                <a:cs typeface="ＭＳ Ｐゴシック" charset="-128"/>
              </a:rPr>
              <a:t>in your classroom. </a:t>
            </a:r>
          </a:p>
          <a:p>
            <a:pPr marL="762000" indent="-762000" eaLnBrk="1" fontAlgn="auto" hangingPunct="1">
              <a:spcAft>
                <a:spcPts val="0"/>
              </a:spcAft>
              <a:buClr>
                <a:srgbClr val="0000FF"/>
              </a:buClr>
              <a:buFontTx/>
              <a:buAutoNum type="arabicPeriod"/>
              <a:defRPr/>
            </a:pPr>
            <a:r>
              <a:rPr lang="en-US" sz="2900" b="1" dirty="0" smtClean="0">
                <a:solidFill>
                  <a:srgbClr val="000000"/>
                </a:solidFill>
                <a:cs typeface="ＭＳ Ｐゴシック" charset="-128"/>
              </a:rPr>
              <a:t>Establish and teach e</a:t>
            </a:r>
            <a:r>
              <a:rPr lang="en-US" sz="2900" b="1" dirty="0" smtClean="0">
                <a:cs typeface="ＭＳ Ｐゴシック" charset="-128"/>
              </a:rPr>
              <a:t>xpectation</a:t>
            </a:r>
            <a:r>
              <a:rPr lang="en-US" sz="2900" b="1" dirty="0" smtClean="0">
                <a:solidFill>
                  <a:srgbClr val="000000"/>
                </a:solidFill>
                <a:cs typeface="ＭＳ Ｐゴシック" charset="-128"/>
              </a:rPr>
              <a:t>s.</a:t>
            </a:r>
            <a:endParaRPr lang="en-US" sz="900" b="1" dirty="0">
              <a:cs typeface="ＭＳ Ｐゴシック" charset="-128"/>
            </a:endParaRPr>
          </a:p>
          <a:p>
            <a:pPr marL="762000" indent="-762000" eaLnBrk="1" fontAlgn="auto" hangingPunct="1">
              <a:spcAft>
                <a:spcPts val="0"/>
              </a:spcAft>
              <a:buClr>
                <a:srgbClr val="0000FF"/>
              </a:buClr>
              <a:buFontTx/>
              <a:buAutoNum type="arabicPeriod"/>
              <a:defRPr/>
            </a:pPr>
            <a:r>
              <a:rPr lang="en-US" sz="2900" b="1" dirty="0">
                <a:solidFill>
                  <a:srgbClr val="000000"/>
                </a:solidFill>
                <a:cs typeface="ＭＳ Ｐゴシック" charset="-128"/>
              </a:rPr>
              <a:t>Actively engage </a:t>
            </a:r>
            <a:r>
              <a:rPr lang="en-US" sz="2900" b="1" dirty="0">
                <a:cs typeface="ＭＳ Ｐゴシック" charset="-128"/>
              </a:rPr>
              <a:t>students </a:t>
            </a:r>
            <a:r>
              <a:rPr lang="en-US" sz="2900" b="1" dirty="0">
                <a:solidFill>
                  <a:srgbClr val="7F7F7F"/>
                </a:solidFill>
                <a:cs typeface="ＭＳ Ｐゴシック" charset="-128"/>
              </a:rPr>
              <a:t>in observable ways</a:t>
            </a:r>
            <a:r>
              <a:rPr lang="en-US" sz="2900" b="1" dirty="0" smtClean="0">
                <a:solidFill>
                  <a:srgbClr val="7F7F7F"/>
                </a:solidFill>
                <a:cs typeface="ＭＳ Ｐゴシック" charset="-128"/>
              </a:rPr>
              <a:t>.</a:t>
            </a:r>
            <a:endParaRPr lang="en-US" sz="900" b="1" dirty="0">
              <a:cs typeface="ＭＳ Ｐゴシック" charset="-128"/>
            </a:endParaRPr>
          </a:p>
          <a:p>
            <a:pPr marL="762000" indent="-762000" eaLnBrk="1" fontAlgn="auto" hangingPunct="1">
              <a:spcAft>
                <a:spcPts val="0"/>
              </a:spcAft>
              <a:buClr>
                <a:srgbClr val="0000FF"/>
              </a:buClr>
              <a:buFontTx/>
              <a:buAutoNum type="arabicPeriod"/>
              <a:defRPr/>
            </a:pPr>
            <a:r>
              <a:rPr lang="en-US" sz="2900" b="1" dirty="0">
                <a:solidFill>
                  <a:srgbClr val="7030A0"/>
                </a:solidFill>
                <a:cs typeface="ＭＳ Ｐゴシック" charset="-128"/>
              </a:rPr>
              <a:t>Establish a continuum of strategies to acknowledge </a:t>
            </a:r>
            <a:r>
              <a:rPr lang="en-US" sz="2900" b="1" dirty="0" smtClean="0">
                <a:solidFill>
                  <a:srgbClr val="7030A0"/>
                </a:solidFill>
                <a:cs typeface="ＭＳ Ｐゴシック" charset="-128"/>
              </a:rPr>
              <a:t>expected </a:t>
            </a:r>
            <a:r>
              <a:rPr lang="en-US" sz="2900" b="1" dirty="0">
                <a:solidFill>
                  <a:srgbClr val="7030A0"/>
                </a:solidFill>
                <a:cs typeface="ＭＳ Ｐゴシック" charset="-128"/>
              </a:rPr>
              <a:t>behavior</a:t>
            </a:r>
            <a:r>
              <a:rPr lang="en-US" sz="2900" b="1" dirty="0" smtClean="0">
                <a:solidFill>
                  <a:srgbClr val="7030A0"/>
                </a:solidFill>
                <a:cs typeface="ＭＳ Ｐゴシック" charset="-128"/>
              </a:rPr>
              <a:t>.</a:t>
            </a:r>
            <a:endParaRPr lang="en-US" sz="900" b="1" dirty="0">
              <a:solidFill>
                <a:srgbClr val="7030A0"/>
              </a:solidFill>
              <a:cs typeface="ＭＳ Ｐゴシック" charset="-128"/>
            </a:endParaRPr>
          </a:p>
          <a:p>
            <a:pPr marL="762000" indent="-762000" eaLnBrk="1" fontAlgn="auto" hangingPunct="1">
              <a:spcAft>
                <a:spcPts val="0"/>
              </a:spcAft>
              <a:buClr>
                <a:srgbClr val="0000FF"/>
              </a:buClr>
              <a:buFontTx/>
              <a:buAutoNum type="arabicPeriod"/>
              <a:defRPr/>
            </a:pPr>
            <a:r>
              <a:rPr lang="en-US" sz="2900" b="1" dirty="0">
                <a:solidFill>
                  <a:srgbClr val="7F7F7F"/>
                </a:solidFill>
                <a:cs typeface="ＭＳ Ｐゴシック" charset="-128"/>
              </a:rPr>
              <a:t>Establish a </a:t>
            </a:r>
            <a:r>
              <a:rPr lang="en-US" sz="2900" b="1" dirty="0">
                <a:solidFill>
                  <a:srgbClr val="000000"/>
                </a:solidFill>
                <a:cs typeface="ＭＳ Ｐゴシック" charset="-128"/>
              </a:rPr>
              <a:t>continuum of strategies </a:t>
            </a:r>
            <a:r>
              <a:rPr lang="en-US" sz="2900" b="1" dirty="0">
                <a:cs typeface="ＭＳ Ｐゴシック" charset="-128"/>
              </a:rPr>
              <a:t>to </a:t>
            </a:r>
            <a:r>
              <a:rPr lang="en-US" sz="2900" b="1" dirty="0">
                <a:solidFill>
                  <a:srgbClr val="000000"/>
                </a:solidFill>
                <a:cs typeface="ＭＳ Ｐゴシック" charset="-128"/>
              </a:rPr>
              <a:t>respond to </a:t>
            </a:r>
            <a:r>
              <a:rPr lang="en-US" sz="2900" b="1" dirty="0" smtClean="0">
                <a:solidFill>
                  <a:srgbClr val="000000"/>
                </a:solidFill>
                <a:cs typeface="ＭＳ Ｐゴシック" charset="-128"/>
              </a:rPr>
              <a:t>unexpected </a:t>
            </a:r>
            <a:r>
              <a:rPr lang="en-US" sz="2900" b="1" dirty="0">
                <a:solidFill>
                  <a:srgbClr val="000000"/>
                </a:solidFill>
                <a:cs typeface="ＭＳ Ｐゴシック" charset="-128"/>
              </a:rPr>
              <a:t>behavior</a:t>
            </a:r>
            <a:r>
              <a:rPr lang="en-US" sz="2900" b="1" dirty="0" smtClean="0">
                <a:cs typeface="ＭＳ Ｐゴシック" charset="-128"/>
              </a:rPr>
              <a:t>.</a:t>
            </a:r>
          </a:p>
          <a:p>
            <a:pPr marL="762000" indent="-762000" eaLnBrk="1" fontAlgn="auto" hangingPunct="1">
              <a:spcAft>
                <a:spcPts val="0"/>
              </a:spcAft>
              <a:buClr>
                <a:srgbClr val="0000FF"/>
              </a:buClr>
              <a:buFontTx/>
              <a:buAutoNum type="arabicPeriod"/>
              <a:defRPr/>
            </a:pPr>
            <a:r>
              <a:rPr lang="en-US" sz="2900" b="1" dirty="0" smtClean="0">
                <a:solidFill>
                  <a:schemeClr val="bg1">
                    <a:lumMod val="50000"/>
                  </a:schemeClr>
                </a:solidFill>
                <a:cs typeface="ＭＳ Ｐゴシック" charset="-128"/>
              </a:rPr>
              <a:t>Use self reflection and behavior data to </a:t>
            </a:r>
            <a:r>
              <a:rPr lang="en-US" sz="2900" b="1" dirty="0" smtClean="0">
                <a:cs typeface="ＭＳ Ｐゴシック" charset="-128"/>
              </a:rPr>
              <a:t>progress monitor and problem solve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p:cTn id="7"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6">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6">
                                            <p:txEl>
                                              <p:pRg st="3" end="3"/>
                                            </p:txEl>
                                          </p:spTgt>
                                        </p:tgtEl>
                                        <p:attrNameLst>
                                          <p:attrName>style.rotation</p:attrName>
                                        </p:attrNameLst>
                                      </p:cBhvr>
                                      <p:tavLst>
                                        <p:tav tm="0">
                                          <p:val>
                                            <p:fltVal val="360"/>
                                          </p:val>
                                        </p:tav>
                                        <p:tav tm="100000">
                                          <p:val>
                                            <p:fltVal val="0"/>
                                          </p:val>
                                        </p:tav>
                                      </p:tavLst>
                                    </p:anim>
                                    <p:animEffect transition="in" filter="fade">
                                      <p:cBhvr>
                                        <p:cTn id="1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3"/>
          <p:cNvSpPr>
            <a:spLocks noGrp="1" noChangeArrowheads="1"/>
          </p:cNvSpPr>
          <p:nvPr>
            <p:ph idx="1"/>
          </p:nvPr>
        </p:nvSpPr>
        <p:spPr>
          <a:xfrm>
            <a:off x="457201" y="1752600"/>
            <a:ext cx="5805948" cy="4490884"/>
          </a:xfrm>
        </p:spPr>
        <p:txBody>
          <a:bodyPr/>
          <a:lstStyle/>
          <a:p>
            <a:pPr eaLnBrk="1" hangingPunct="1"/>
            <a:r>
              <a:rPr lang="en-US" altLang="en-US" sz="2400" dirty="0" smtClean="0">
                <a:ea typeface="ＭＳ Ｐゴシック" charset="-128"/>
              </a:rPr>
              <a:t>Frequent Behavior-Specific Praise (BSP) (6:1 ratio) (more on handout)</a:t>
            </a:r>
          </a:p>
          <a:p>
            <a:pPr eaLnBrk="1" hangingPunct="1"/>
            <a:r>
              <a:rPr lang="en-US" altLang="en-US" sz="2400" dirty="0" smtClean="0">
                <a:ea typeface="ＭＳ Ｐゴシック" charset="-128"/>
              </a:rPr>
              <a:t>Group Contingencies</a:t>
            </a:r>
            <a:endParaRPr lang="en-US" altLang="en-US" sz="2400" dirty="0">
              <a:ea typeface="ＭＳ Ｐゴシック" charset="-128"/>
            </a:endParaRPr>
          </a:p>
          <a:p>
            <a:pPr eaLnBrk="1" hangingPunct="1"/>
            <a:r>
              <a:rPr lang="en-US" altLang="en-US" sz="2400" dirty="0">
                <a:ea typeface="ＭＳ Ｐゴシック" charset="-128"/>
              </a:rPr>
              <a:t>Behavior </a:t>
            </a:r>
            <a:r>
              <a:rPr lang="en-US" altLang="en-US" sz="2400" dirty="0" smtClean="0">
                <a:ea typeface="ＭＳ Ｐゴシック" charset="-128"/>
              </a:rPr>
              <a:t>Contracts</a:t>
            </a:r>
            <a:endParaRPr lang="en-US" altLang="en-US" sz="2400" dirty="0">
              <a:ea typeface="ＭＳ Ｐゴシック" charset="-128"/>
            </a:endParaRPr>
          </a:p>
          <a:p>
            <a:pPr eaLnBrk="1" hangingPunct="1"/>
            <a:r>
              <a:rPr lang="en-US" altLang="en-US" sz="2400" dirty="0">
                <a:ea typeface="ＭＳ Ｐゴシック" charset="-128"/>
              </a:rPr>
              <a:t>Token </a:t>
            </a:r>
            <a:r>
              <a:rPr lang="en-US" altLang="en-US" sz="2400" dirty="0" smtClean="0">
                <a:ea typeface="ＭＳ Ｐゴシック" charset="-128"/>
              </a:rPr>
              <a:t>Economies</a:t>
            </a:r>
          </a:p>
          <a:p>
            <a:pPr eaLnBrk="1" hangingPunct="1"/>
            <a:endParaRPr lang="en-US" sz="2400" b="1" dirty="0">
              <a:solidFill>
                <a:srgbClr val="0000FF"/>
              </a:solidFill>
              <a:ea typeface="ＭＳ Ｐゴシック" charset="-128"/>
              <a:cs typeface="ＭＳ Ｐゴシック" charset="-128"/>
            </a:endParaRPr>
          </a:p>
          <a:p>
            <a:pPr eaLnBrk="1" hangingPunct="1"/>
            <a:r>
              <a:rPr lang="en-US" sz="2400" dirty="0" smtClean="0">
                <a:ea typeface="ＭＳ Ｐゴシック" charset="-128"/>
                <a:cs typeface="ＭＳ Ｐゴシック" charset="-128"/>
              </a:rPr>
              <a:t>What do you do to acknowledge expected behavior?</a:t>
            </a:r>
          </a:p>
          <a:p>
            <a:pPr eaLnBrk="1" hangingPunct="1"/>
            <a:r>
              <a:rPr lang="en-US" sz="2400" dirty="0" smtClean="0">
                <a:ea typeface="ＭＳ Ｐゴシック" charset="-128"/>
                <a:cs typeface="ＭＳ Ｐゴシック" charset="-128"/>
              </a:rPr>
              <a:t>What do you do to recognize students who are the ones consistently rising above expectations?</a:t>
            </a:r>
            <a:endParaRPr lang="en-US" sz="2400" dirty="0">
              <a:cs typeface="ＭＳ Ｐゴシック" charset="-128"/>
            </a:endParaRPr>
          </a:p>
          <a:p>
            <a:pPr eaLnBrk="1" hangingPunct="1"/>
            <a:endParaRPr lang="en-US" altLang="en-US" sz="2400" dirty="0">
              <a:ea typeface="ＭＳ Ｐゴシック" charset="-128"/>
            </a:endParaRPr>
          </a:p>
          <a:p>
            <a:pPr eaLnBrk="1" hangingPunct="1"/>
            <a:endParaRPr lang="en-US" altLang="en-US" sz="2400" dirty="0">
              <a:ea typeface="ＭＳ Ｐゴシック" charset="-128"/>
            </a:endParaRPr>
          </a:p>
        </p:txBody>
      </p:sp>
      <p:pic>
        <p:nvPicPr>
          <p:cNvPr id="90114" name="Picture 4" descr="100_0646"/>
          <p:cNvPicPr>
            <a:picLocks noChangeAspect="1" noChangeArrowheads="1"/>
          </p:cNvPicPr>
          <p:nvPr/>
        </p:nvPicPr>
        <p:blipFill rotWithShape="1">
          <a:blip r:embed="rId3">
            <a:extLst>
              <a:ext uri="{28A0092B-C50C-407E-A947-70E740481C1C}">
                <a14:useLocalDpi xmlns:a14="http://schemas.microsoft.com/office/drawing/2010/main" val="0"/>
              </a:ext>
            </a:extLst>
          </a:blip>
          <a:srcRect t="11908" b="13158"/>
          <a:stretch/>
        </p:blipFill>
        <p:spPr bwMode="auto">
          <a:xfrm rot="303336">
            <a:off x="5099371" y="2492944"/>
            <a:ext cx="3381121" cy="18189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115" name="Title 1"/>
          <p:cNvSpPr>
            <a:spLocks noGrp="1"/>
          </p:cNvSpPr>
          <p:nvPr>
            <p:ph type="title"/>
          </p:nvPr>
        </p:nvSpPr>
        <p:spPr/>
        <p:txBody>
          <a:bodyPr/>
          <a:lstStyle/>
          <a:p>
            <a:pPr eaLnBrk="1" hangingPunct="1"/>
            <a:r>
              <a:rPr lang="en-US" altLang="en-US" dirty="0">
                <a:ea typeface="ＭＳ Ｐゴシック" charset="-128"/>
              </a:rPr>
              <a:t>Acknowledge </a:t>
            </a:r>
            <a:r>
              <a:rPr lang="en-US" altLang="en-US" dirty="0" smtClean="0">
                <a:ea typeface="ＭＳ Ｐゴシック" charset="-128"/>
              </a:rPr>
              <a:t>Expected </a:t>
            </a:r>
            <a:r>
              <a:rPr lang="en-US" altLang="en-US" dirty="0">
                <a:ea typeface="ＭＳ Ｐゴシック" charset="-128"/>
              </a:rPr>
              <a:t>Behavior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88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88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88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883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88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AutoShape 2"/>
          <p:cNvSpPr>
            <a:spLocks noGrp="1" noChangeArrowheads="1"/>
          </p:cNvSpPr>
          <p:nvPr>
            <p:ph type="title"/>
          </p:nvPr>
        </p:nvSpPr>
        <p:spPr>
          <a:xfrm>
            <a:off x="0" y="0"/>
            <a:ext cx="9144000" cy="1066800"/>
          </a:xfrm>
        </p:spPr>
        <p:txBody>
          <a:bodyPr/>
          <a:lstStyle/>
          <a:p>
            <a:pPr eaLnBrk="1" hangingPunct="1"/>
            <a:r>
              <a:rPr lang="en-US" altLang="en-US" sz="3200">
                <a:ea typeface="ＭＳ Ｐゴシック" charset="-128"/>
              </a:rPr>
              <a:t>Evidence Based Practices: </a:t>
            </a:r>
            <a:r>
              <a:rPr lang="en-US" altLang="en-US" sz="3200">
                <a:solidFill>
                  <a:srgbClr val="0000FF"/>
                </a:solidFill>
                <a:ea typeface="ＭＳ Ｐゴシック" charset="-128"/>
              </a:rPr>
              <a:t>Classroom Management</a:t>
            </a:r>
          </a:p>
        </p:txBody>
      </p:sp>
      <p:sp>
        <p:nvSpPr>
          <p:cNvPr id="92163" name="Text Box 5"/>
          <p:cNvSpPr txBox="1">
            <a:spLocks noChangeArrowheads="1"/>
          </p:cNvSpPr>
          <p:nvPr/>
        </p:nvSpPr>
        <p:spPr bwMode="auto">
          <a:xfrm>
            <a:off x="2590800" y="6457950"/>
            <a:ext cx="6553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50000"/>
              </a:spcBef>
              <a:buFontTx/>
              <a:buNone/>
            </a:pPr>
            <a:endParaRPr lang="en-US" altLang="en-US" sz="2000"/>
          </a:p>
        </p:txBody>
      </p:sp>
      <p:sp>
        <p:nvSpPr>
          <p:cNvPr id="6" name="Rectangle 3"/>
          <p:cNvSpPr>
            <a:spLocks noGrp="1" noChangeArrowheads="1"/>
          </p:cNvSpPr>
          <p:nvPr>
            <p:ph idx="1"/>
          </p:nvPr>
        </p:nvSpPr>
        <p:spPr>
          <a:xfrm>
            <a:off x="304800" y="1285875"/>
            <a:ext cx="8534400" cy="4630831"/>
          </a:xfrm>
        </p:spPr>
        <p:txBody>
          <a:bodyPr rtlCol="0">
            <a:normAutofit/>
          </a:bodyPr>
          <a:lstStyle/>
          <a:p>
            <a:pPr marL="762000" indent="-762000" eaLnBrk="1" fontAlgn="auto" hangingPunct="1">
              <a:spcAft>
                <a:spcPts val="0"/>
              </a:spcAft>
              <a:buClr>
                <a:srgbClr val="0000FF"/>
              </a:buClr>
              <a:buFontTx/>
              <a:buAutoNum type="arabicPeriod"/>
              <a:defRPr/>
            </a:pPr>
            <a:r>
              <a:rPr lang="en-US" sz="2900" b="1" dirty="0">
                <a:cs typeface="ＭＳ Ｐゴシック" charset="-128"/>
              </a:rPr>
              <a:t>Maximize structure </a:t>
            </a:r>
            <a:r>
              <a:rPr lang="en-US" sz="2900" b="1" dirty="0">
                <a:solidFill>
                  <a:schemeClr val="bg1">
                    <a:lumMod val="50000"/>
                  </a:schemeClr>
                </a:solidFill>
                <a:cs typeface="ＭＳ Ｐゴシック" charset="-128"/>
              </a:rPr>
              <a:t>in your classroom. </a:t>
            </a:r>
          </a:p>
          <a:p>
            <a:pPr marL="762000" indent="-762000" eaLnBrk="1" fontAlgn="auto" hangingPunct="1">
              <a:spcAft>
                <a:spcPts val="0"/>
              </a:spcAft>
              <a:buClr>
                <a:srgbClr val="0000FF"/>
              </a:buClr>
              <a:buFontTx/>
              <a:buAutoNum type="arabicPeriod"/>
              <a:defRPr/>
            </a:pPr>
            <a:r>
              <a:rPr lang="en-US" sz="2900" b="1" dirty="0" smtClean="0">
                <a:solidFill>
                  <a:srgbClr val="000000"/>
                </a:solidFill>
                <a:cs typeface="ＭＳ Ｐゴシック" charset="-128"/>
              </a:rPr>
              <a:t>Establish and teach e</a:t>
            </a:r>
            <a:r>
              <a:rPr lang="en-US" sz="2900" b="1" dirty="0" smtClean="0">
                <a:cs typeface="ＭＳ Ｐゴシック" charset="-128"/>
              </a:rPr>
              <a:t>xpectation</a:t>
            </a:r>
            <a:r>
              <a:rPr lang="en-US" sz="2900" b="1" dirty="0" smtClean="0">
                <a:solidFill>
                  <a:srgbClr val="000000"/>
                </a:solidFill>
                <a:cs typeface="ＭＳ Ｐゴシック" charset="-128"/>
              </a:rPr>
              <a:t>s.</a:t>
            </a:r>
            <a:endParaRPr lang="en-US" sz="900" b="1" dirty="0">
              <a:cs typeface="ＭＳ Ｐゴシック" charset="-128"/>
            </a:endParaRPr>
          </a:p>
          <a:p>
            <a:pPr marL="762000" indent="-762000" eaLnBrk="1" fontAlgn="auto" hangingPunct="1">
              <a:spcAft>
                <a:spcPts val="0"/>
              </a:spcAft>
              <a:buClr>
                <a:srgbClr val="0000FF"/>
              </a:buClr>
              <a:buFontTx/>
              <a:buAutoNum type="arabicPeriod"/>
              <a:defRPr/>
            </a:pPr>
            <a:r>
              <a:rPr lang="en-US" sz="2900" b="1" dirty="0">
                <a:solidFill>
                  <a:srgbClr val="000000"/>
                </a:solidFill>
                <a:cs typeface="ＭＳ Ｐゴシック" charset="-128"/>
              </a:rPr>
              <a:t>Actively engage </a:t>
            </a:r>
            <a:r>
              <a:rPr lang="en-US" sz="2900" b="1" dirty="0">
                <a:cs typeface="ＭＳ Ｐゴシック" charset="-128"/>
              </a:rPr>
              <a:t>students </a:t>
            </a:r>
            <a:r>
              <a:rPr lang="en-US" sz="2900" b="1" dirty="0">
                <a:solidFill>
                  <a:srgbClr val="7F7F7F"/>
                </a:solidFill>
                <a:cs typeface="ＭＳ Ｐゴシック" charset="-128"/>
              </a:rPr>
              <a:t>in observable ways</a:t>
            </a:r>
            <a:r>
              <a:rPr lang="en-US" sz="2900" b="1" dirty="0" smtClean="0">
                <a:solidFill>
                  <a:srgbClr val="7F7F7F"/>
                </a:solidFill>
                <a:cs typeface="ＭＳ Ｐゴシック" charset="-128"/>
              </a:rPr>
              <a:t>.</a:t>
            </a:r>
            <a:endParaRPr lang="en-US" sz="900" b="1" dirty="0">
              <a:cs typeface="ＭＳ Ｐゴシック" charset="-128"/>
            </a:endParaRPr>
          </a:p>
          <a:p>
            <a:pPr marL="762000" indent="-762000" eaLnBrk="1" fontAlgn="auto" hangingPunct="1">
              <a:spcAft>
                <a:spcPts val="0"/>
              </a:spcAft>
              <a:buClr>
                <a:srgbClr val="0000FF"/>
              </a:buClr>
              <a:buFontTx/>
              <a:buAutoNum type="arabicPeriod"/>
              <a:defRPr/>
            </a:pPr>
            <a:r>
              <a:rPr lang="en-US" sz="2900" b="1" dirty="0">
                <a:solidFill>
                  <a:srgbClr val="7F7F7F"/>
                </a:solidFill>
                <a:cs typeface="ＭＳ Ｐゴシック" charset="-128"/>
              </a:rPr>
              <a:t>Establish a </a:t>
            </a:r>
            <a:r>
              <a:rPr lang="en-US" sz="2900" b="1" dirty="0">
                <a:solidFill>
                  <a:srgbClr val="000000"/>
                </a:solidFill>
                <a:cs typeface="ＭＳ Ｐゴシック" charset="-128"/>
              </a:rPr>
              <a:t>continuum of strategies </a:t>
            </a:r>
            <a:r>
              <a:rPr lang="en-US" sz="2900" b="1" dirty="0">
                <a:cs typeface="ＭＳ Ｐゴシック" charset="-128"/>
              </a:rPr>
              <a:t>to </a:t>
            </a:r>
            <a:r>
              <a:rPr lang="en-US" sz="2900" b="1" dirty="0">
                <a:solidFill>
                  <a:srgbClr val="000000"/>
                </a:solidFill>
                <a:cs typeface="ＭＳ Ｐゴシック" charset="-128"/>
              </a:rPr>
              <a:t>acknowledge </a:t>
            </a:r>
            <a:r>
              <a:rPr lang="en-US" sz="2900" b="1" dirty="0" smtClean="0">
                <a:solidFill>
                  <a:srgbClr val="000000"/>
                </a:solidFill>
                <a:cs typeface="ＭＳ Ｐゴシック" charset="-128"/>
              </a:rPr>
              <a:t>expected </a:t>
            </a:r>
            <a:r>
              <a:rPr lang="en-US" sz="2900" b="1" dirty="0">
                <a:solidFill>
                  <a:srgbClr val="000000"/>
                </a:solidFill>
                <a:cs typeface="ＭＳ Ｐゴシック" charset="-128"/>
              </a:rPr>
              <a:t>behavior</a:t>
            </a:r>
            <a:r>
              <a:rPr lang="en-US" sz="2900" b="1" dirty="0" smtClean="0">
                <a:cs typeface="ＭＳ Ｐゴシック" charset="-128"/>
              </a:rPr>
              <a:t>.</a:t>
            </a:r>
            <a:endParaRPr lang="en-US" sz="900" b="1" dirty="0">
              <a:cs typeface="ＭＳ Ｐゴシック" charset="-128"/>
            </a:endParaRPr>
          </a:p>
          <a:p>
            <a:pPr marL="762000" indent="-762000" eaLnBrk="1" fontAlgn="auto" hangingPunct="1">
              <a:spcAft>
                <a:spcPts val="0"/>
              </a:spcAft>
              <a:buClr>
                <a:srgbClr val="0000FF"/>
              </a:buClr>
              <a:buFontTx/>
              <a:buAutoNum type="arabicPeriod"/>
              <a:defRPr/>
            </a:pPr>
            <a:r>
              <a:rPr lang="en-US" sz="2900" b="1" dirty="0">
                <a:solidFill>
                  <a:srgbClr val="7030A0"/>
                </a:solidFill>
                <a:cs typeface="ＭＳ Ｐゴシック" charset="-128"/>
              </a:rPr>
              <a:t>Establish a continuum of strategies to respond to </a:t>
            </a:r>
            <a:r>
              <a:rPr lang="en-US" sz="2900" b="1" dirty="0" smtClean="0">
                <a:solidFill>
                  <a:srgbClr val="7030A0"/>
                </a:solidFill>
                <a:cs typeface="ＭＳ Ｐゴシック" charset="-128"/>
              </a:rPr>
              <a:t>unexpected </a:t>
            </a:r>
            <a:r>
              <a:rPr lang="en-US" sz="2900" b="1" dirty="0">
                <a:solidFill>
                  <a:srgbClr val="7030A0"/>
                </a:solidFill>
                <a:cs typeface="ＭＳ Ｐゴシック" charset="-128"/>
              </a:rPr>
              <a:t>behavior</a:t>
            </a:r>
            <a:r>
              <a:rPr lang="en-US" sz="2900" b="1" dirty="0" smtClean="0">
                <a:solidFill>
                  <a:srgbClr val="7030A0"/>
                </a:solidFill>
                <a:cs typeface="ＭＳ Ｐゴシック" charset="-128"/>
              </a:rPr>
              <a:t>.</a:t>
            </a:r>
          </a:p>
          <a:p>
            <a:pPr marL="762000" indent="-762000" eaLnBrk="1" fontAlgn="auto" hangingPunct="1">
              <a:spcAft>
                <a:spcPts val="0"/>
              </a:spcAft>
              <a:buClr>
                <a:srgbClr val="0000FF"/>
              </a:buClr>
              <a:buFontTx/>
              <a:buAutoNum type="arabicPeriod"/>
              <a:defRPr/>
            </a:pPr>
            <a:r>
              <a:rPr lang="en-US" sz="2900" b="1" dirty="0" smtClean="0">
                <a:solidFill>
                  <a:schemeClr val="bg1">
                    <a:lumMod val="50000"/>
                  </a:schemeClr>
                </a:solidFill>
                <a:cs typeface="ＭＳ Ｐゴシック" charset="-128"/>
              </a:rPr>
              <a:t>Use self reflection and behavior data to </a:t>
            </a:r>
            <a:r>
              <a:rPr lang="en-US" sz="2900" b="1" dirty="0" smtClean="0">
                <a:cs typeface="ＭＳ Ｐゴシック" charset="-128"/>
              </a:rPr>
              <a:t>progress monitor and problem solve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p:cTn id="7"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3185" name="Picture 2" descr="George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2194" t="17050" r="14086" b="9800"/>
          <a:stretch/>
        </p:blipFill>
        <p:spPr>
          <a:xfrm>
            <a:off x="5533340" y="1427068"/>
            <a:ext cx="3153459" cy="4659577"/>
          </a:xfrm>
        </p:spPr>
      </p:pic>
      <p:sp>
        <p:nvSpPr>
          <p:cNvPr id="264195" name="Text Box 3"/>
          <p:cNvSpPr txBox="1">
            <a:spLocks noChangeArrowheads="1"/>
          </p:cNvSpPr>
          <p:nvPr/>
        </p:nvSpPr>
        <p:spPr bwMode="auto">
          <a:xfrm>
            <a:off x="355600" y="1831975"/>
            <a:ext cx="4953000" cy="2923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50000"/>
              </a:spcBef>
              <a:buFontTx/>
              <a:buChar char="•"/>
            </a:pPr>
            <a:r>
              <a:rPr lang="en-US" altLang="en-US" sz="2800" dirty="0"/>
              <a:t>Error </a:t>
            </a:r>
            <a:r>
              <a:rPr lang="en-US" altLang="en-US" sz="2800" dirty="0" smtClean="0"/>
              <a:t>Corrections</a:t>
            </a:r>
          </a:p>
          <a:p>
            <a:pPr lvl="1" eaLnBrk="1" hangingPunct="1">
              <a:spcBef>
                <a:spcPct val="50000"/>
              </a:spcBef>
              <a:buFontTx/>
              <a:buChar char="•"/>
            </a:pPr>
            <a:r>
              <a:rPr lang="en-US" altLang="en-US" sz="2000" dirty="0" smtClean="0"/>
              <a:t>Calm, neutral, private (when possible)</a:t>
            </a:r>
            <a:endParaRPr lang="en-US" altLang="en-US" sz="2000" dirty="0"/>
          </a:p>
          <a:p>
            <a:pPr eaLnBrk="1" hangingPunct="1">
              <a:spcBef>
                <a:spcPct val="50000"/>
              </a:spcBef>
              <a:buFontTx/>
              <a:buChar char="•"/>
            </a:pPr>
            <a:r>
              <a:rPr lang="en-US" altLang="en-US" sz="2800" dirty="0"/>
              <a:t>Differential Reinforcement</a:t>
            </a:r>
          </a:p>
          <a:p>
            <a:pPr eaLnBrk="1" hangingPunct="1">
              <a:spcBef>
                <a:spcPct val="50000"/>
              </a:spcBef>
              <a:buFontTx/>
              <a:buChar char="•"/>
            </a:pPr>
            <a:r>
              <a:rPr lang="en-US" altLang="en-US" sz="2800"/>
              <a:t>Planned </a:t>
            </a:r>
            <a:r>
              <a:rPr lang="en-US" altLang="en-US" sz="2800" smtClean="0"/>
              <a:t>ignoring</a:t>
            </a:r>
          </a:p>
          <a:p>
            <a:pPr eaLnBrk="1" hangingPunct="1">
              <a:spcBef>
                <a:spcPct val="50000"/>
              </a:spcBef>
              <a:buFontTx/>
              <a:buChar char="•"/>
            </a:pPr>
            <a:r>
              <a:rPr lang="en-US" altLang="en-US" sz="2800" smtClean="0"/>
              <a:t>Time </a:t>
            </a:r>
            <a:r>
              <a:rPr lang="en-US" altLang="en-US" sz="2800" dirty="0"/>
              <a:t>out from reinforcement</a:t>
            </a:r>
          </a:p>
        </p:txBody>
      </p:sp>
      <p:sp>
        <p:nvSpPr>
          <p:cNvPr id="264196" name="AutoShape 4"/>
          <p:cNvSpPr>
            <a:spLocks noChangeArrowheads="1"/>
          </p:cNvSpPr>
          <p:nvPr/>
        </p:nvSpPr>
        <p:spPr bwMode="auto">
          <a:xfrm>
            <a:off x="5114630" y="1525413"/>
            <a:ext cx="3990878" cy="387677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247" y="17875"/>
                </a:moveTo>
                <a:cubicBezTo>
                  <a:pt x="20061" y="15966"/>
                  <a:pt x="21073" y="13433"/>
                  <a:pt x="21073" y="10800"/>
                </a:cubicBezTo>
                <a:cubicBezTo>
                  <a:pt x="21073" y="5126"/>
                  <a:pt x="16473" y="527"/>
                  <a:pt x="10800" y="527"/>
                </a:cubicBezTo>
                <a:cubicBezTo>
                  <a:pt x="8166" y="526"/>
                  <a:pt x="5633" y="1538"/>
                  <a:pt x="3724" y="3352"/>
                </a:cubicBezTo>
                <a:lnTo>
                  <a:pt x="18247" y="17875"/>
                </a:lnTo>
                <a:close/>
                <a:moveTo>
                  <a:pt x="3352" y="3724"/>
                </a:moveTo>
                <a:cubicBezTo>
                  <a:pt x="1538" y="5633"/>
                  <a:pt x="526" y="8166"/>
                  <a:pt x="526" y="10799"/>
                </a:cubicBezTo>
                <a:cubicBezTo>
                  <a:pt x="527" y="16473"/>
                  <a:pt x="5126" y="21073"/>
                  <a:pt x="10800" y="21073"/>
                </a:cubicBezTo>
                <a:cubicBezTo>
                  <a:pt x="13433" y="21073"/>
                  <a:pt x="15966" y="20061"/>
                  <a:pt x="17875" y="18247"/>
                </a:cubicBezTo>
                <a:lnTo>
                  <a:pt x="3352" y="3724"/>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93189" name="Title 1"/>
          <p:cNvSpPr>
            <a:spLocks noGrp="1"/>
          </p:cNvSpPr>
          <p:nvPr>
            <p:ph type="title"/>
          </p:nvPr>
        </p:nvSpPr>
        <p:spPr/>
        <p:txBody>
          <a:bodyPr/>
          <a:lstStyle/>
          <a:p>
            <a:pPr eaLnBrk="1" hangingPunct="1"/>
            <a:r>
              <a:rPr lang="en-US" altLang="en-US" dirty="0">
                <a:ea typeface="ＭＳ Ｐゴシック" charset="-128"/>
              </a:rPr>
              <a:t>Respond </a:t>
            </a:r>
            <a:r>
              <a:rPr lang="en-US" altLang="en-US">
                <a:ea typeface="ＭＳ Ｐゴシック" charset="-128"/>
              </a:rPr>
              <a:t>to </a:t>
            </a:r>
            <a:r>
              <a:rPr lang="en-US" altLang="en-US" smtClean="0">
                <a:ea typeface="ＭＳ Ｐゴシック" charset="-128"/>
              </a:rPr>
              <a:t>Unexpected </a:t>
            </a:r>
            <a:r>
              <a:rPr lang="en-US" altLang="en-US" dirty="0">
                <a:ea typeface="ＭＳ Ｐゴシック" charset="-128"/>
              </a:rPr>
              <a:t>Behavior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1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41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419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419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419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4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Function </a:t>
            </a:r>
            <a:br>
              <a:rPr lang="en-US" dirty="0" smtClean="0"/>
            </a:br>
            <a:r>
              <a:rPr lang="en-US" dirty="0" smtClean="0"/>
              <a:t>of Behavior</a:t>
            </a:r>
            <a:endParaRPr lang="en-US" dirty="0"/>
          </a:p>
        </p:txBody>
      </p:sp>
      <p:sp>
        <p:nvSpPr>
          <p:cNvPr id="3" name="Content Placeholder 2"/>
          <p:cNvSpPr>
            <a:spLocks noGrp="1"/>
          </p:cNvSpPr>
          <p:nvPr>
            <p:ph idx="1"/>
          </p:nvPr>
        </p:nvSpPr>
        <p:spPr/>
        <p:txBody>
          <a:bodyPr/>
          <a:lstStyle/>
          <a:p>
            <a:r>
              <a:rPr lang="en-US" dirty="0" smtClean="0"/>
              <a:t>What does “</a:t>
            </a:r>
            <a:r>
              <a:rPr lang="en-US" dirty="0" smtClean="0">
                <a:solidFill>
                  <a:srgbClr val="7030A0"/>
                </a:solidFill>
              </a:rPr>
              <a:t>function</a:t>
            </a:r>
            <a:r>
              <a:rPr lang="en-US" dirty="0" smtClean="0"/>
              <a:t> of behavior” mean?</a:t>
            </a:r>
          </a:p>
          <a:p>
            <a:pPr lvl="1"/>
            <a:r>
              <a:rPr lang="en-US" dirty="0" smtClean="0"/>
              <a:t>The </a:t>
            </a:r>
            <a:r>
              <a:rPr lang="en-US" i="1" dirty="0" smtClean="0">
                <a:solidFill>
                  <a:srgbClr val="7030A0"/>
                </a:solidFill>
              </a:rPr>
              <a:t>why</a:t>
            </a:r>
            <a:r>
              <a:rPr lang="en-US" dirty="0" smtClean="0"/>
              <a:t> of a student’s behavior</a:t>
            </a:r>
          </a:p>
          <a:p>
            <a:r>
              <a:rPr lang="en-US" dirty="0" smtClean="0"/>
              <a:t>Why</a:t>
            </a:r>
            <a:r>
              <a:rPr lang="en-US" dirty="0"/>
              <a:t> </a:t>
            </a:r>
            <a:r>
              <a:rPr lang="en-US" dirty="0" smtClean="0"/>
              <a:t>should you think about it?</a:t>
            </a:r>
          </a:p>
          <a:p>
            <a:pPr lvl="1"/>
            <a:r>
              <a:rPr lang="en-US" dirty="0" smtClean="0"/>
              <a:t>To </a:t>
            </a:r>
            <a:r>
              <a:rPr lang="en-US" dirty="0" smtClean="0">
                <a:solidFill>
                  <a:srgbClr val="7030A0"/>
                </a:solidFill>
              </a:rPr>
              <a:t>minimize</a:t>
            </a:r>
            <a:r>
              <a:rPr lang="en-US" dirty="0" smtClean="0"/>
              <a:t> </a:t>
            </a:r>
            <a:r>
              <a:rPr lang="en-US" dirty="0"/>
              <a:t>inadvertent reward of the problem </a:t>
            </a:r>
            <a:r>
              <a:rPr lang="en-US" dirty="0" smtClean="0"/>
              <a:t>behavior</a:t>
            </a:r>
          </a:p>
          <a:p>
            <a:pPr lvl="1"/>
            <a:r>
              <a:rPr lang="en-US" dirty="0" smtClean="0"/>
              <a:t>Respond in a way that will </a:t>
            </a:r>
            <a:r>
              <a:rPr lang="en-US" dirty="0" smtClean="0">
                <a:solidFill>
                  <a:srgbClr val="7030A0"/>
                </a:solidFill>
              </a:rPr>
              <a:t>reduce</a:t>
            </a:r>
            <a:r>
              <a:rPr lang="en-US" dirty="0" smtClean="0"/>
              <a:t> behavior</a:t>
            </a:r>
          </a:p>
          <a:p>
            <a:pPr lvl="1"/>
            <a:r>
              <a:rPr lang="en-US" dirty="0" smtClean="0"/>
              <a:t>Will help you better </a:t>
            </a:r>
            <a:r>
              <a:rPr lang="en-US" dirty="0" smtClean="0">
                <a:solidFill>
                  <a:srgbClr val="7030A0"/>
                </a:solidFill>
              </a:rPr>
              <a:t>understand</a:t>
            </a:r>
            <a:r>
              <a:rPr lang="en-US" dirty="0" smtClean="0"/>
              <a:t> students’ behavior</a:t>
            </a:r>
            <a:endParaRPr lang="en-US" dirty="0"/>
          </a:p>
        </p:txBody>
      </p:sp>
    </p:spTree>
    <p:extLst>
      <p:ext uri="{BB962C8B-B14F-4D97-AF65-F5344CB8AC3E}">
        <p14:creationId xmlns:p14="http://schemas.microsoft.com/office/powerpoint/2010/main" val="171834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altLang="en-US" dirty="0">
                <a:ea typeface="ＭＳ Ｐゴシック" charset="-128"/>
              </a:rPr>
              <a:t>Learning Objectives:</a:t>
            </a:r>
          </a:p>
        </p:txBody>
      </p:sp>
      <p:sp>
        <p:nvSpPr>
          <p:cNvPr id="3" name="Content Placeholder 2"/>
          <p:cNvSpPr>
            <a:spLocks noGrp="1"/>
          </p:cNvSpPr>
          <p:nvPr>
            <p:ph idx="1"/>
          </p:nvPr>
        </p:nvSpPr>
        <p:spPr/>
        <p:txBody>
          <a:bodyPr/>
          <a:lstStyle/>
          <a:p>
            <a:pPr marL="0" indent="0" eaLnBrk="1" hangingPunct="1">
              <a:buFont typeface="Arial" charset="0"/>
              <a:buNone/>
              <a:defRPr/>
            </a:pPr>
            <a:r>
              <a:rPr lang="en-US" sz="2400" dirty="0" smtClean="0"/>
              <a:t>By the end of this training, you will have:</a:t>
            </a:r>
          </a:p>
          <a:p>
            <a:pPr eaLnBrk="1" hangingPunct="1">
              <a:defRPr/>
            </a:pPr>
            <a:r>
              <a:rPr lang="en-US" sz="2400" dirty="0" smtClean="0"/>
              <a:t>Discussed classroom management within the </a:t>
            </a:r>
            <a:r>
              <a:rPr lang="en-US" sz="2400" b="1" dirty="0" smtClean="0">
                <a:solidFill>
                  <a:srgbClr val="7030A0"/>
                </a:solidFill>
              </a:rPr>
              <a:t>context</a:t>
            </a:r>
            <a:r>
              <a:rPr lang="en-US" sz="2400" dirty="0" smtClean="0"/>
              <a:t> of PBIS</a:t>
            </a:r>
          </a:p>
          <a:p>
            <a:pPr eaLnBrk="1" hangingPunct="1">
              <a:defRPr/>
            </a:pPr>
            <a:r>
              <a:rPr lang="en-US" sz="2400" dirty="0" smtClean="0"/>
              <a:t>Reflected on and assessed </a:t>
            </a:r>
            <a:r>
              <a:rPr lang="en-US" sz="2400" b="1" dirty="0">
                <a:solidFill>
                  <a:srgbClr val="7030A0"/>
                </a:solidFill>
              </a:rPr>
              <a:t>current</a:t>
            </a:r>
            <a:r>
              <a:rPr lang="en-US" sz="2400" dirty="0"/>
              <a:t> </a:t>
            </a:r>
            <a:r>
              <a:rPr lang="en-US" sz="2400" dirty="0" smtClean="0"/>
              <a:t>strategies</a:t>
            </a:r>
          </a:p>
          <a:p>
            <a:pPr eaLnBrk="1" hangingPunct="1">
              <a:defRPr/>
            </a:pPr>
            <a:r>
              <a:rPr lang="en-US" sz="2400" dirty="0" smtClean="0"/>
              <a:t>Discussed foundational </a:t>
            </a:r>
            <a:r>
              <a:rPr lang="en-US" sz="2400" b="1" dirty="0" smtClean="0">
                <a:solidFill>
                  <a:srgbClr val="7030A0"/>
                </a:solidFill>
              </a:rPr>
              <a:t>systems</a:t>
            </a:r>
            <a:endParaRPr lang="en-US" sz="2400" dirty="0" smtClean="0"/>
          </a:p>
          <a:p>
            <a:pPr eaLnBrk="1" hangingPunct="1">
              <a:defRPr/>
            </a:pPr>
            <a:r>
              <a:rPr lang="en-US" sz="2400" dirty="0"/>
              <a:t>Learned and applied several </a:t>
            </a:r>
            <a:r>
              <a:rPr lang="en-US" sz="2400" dirty="0" smtClean="0"/>
              <a:t>low-intensity </a:t>
            </a:r>
            <a:r>
              <a:rPr lang="en-US" sz="2400" dirty="0"/>
              <a:t>classroom management </a:t>
            </a:r>
            <a:r>
              <a:rPr lang="en-US" sz="2400" b="1" dirty="0" smtClean="0">
                <a:solidFill>
                  <a:srgbClr val="7030A0"/>
                </a:solidFill>
              </a:rPr>
              <a:t>practices</a:t>
            </a:r>
            <a:endParaRPr lang="en-US" sz="2400" dirty="0" smtClean="0"/>
          </a:p>
          <a:p>
            <a:pPr eaLnBrk="1" hangingPunct="1">
              <a:defRPr/>
            </a:pPr>
            <a:r>
              <a:rPr lang="en-US" sz="2400" dirty="0"/>
              <a:t>Learned the importance of understanding the </a:t>
            </a:r>
            <a:r>
              <a:rPr lang="en-US" sz="2400" b="1" dirty="0">
                <a:solidFill>
                  <a:srgbClr val="7030A0"/>
                </a:solidFill>
              </a:rPr>
              <a:t>function</a:t>
            </a:r>
            <a:r>
              <a:rPr lang="en-US" sz="2400" dirty="0"/>
              <a:t> of </a:t>
            </a:r>
            <a:r>
              <a:rPr lang="en-US" sz="2400" dirty="0" smtClean="0"/>
              <a:t>behavior</a:t>
            </a:r>
          </a:p>
          <a:p>
            <a:pPr eaLnBrk="1" hangingPunct="1">
              <a:defRPr/>
            </a:pPr>
            <a:r>
              <a:rPr lang="en-US" sz="2400" dirty="0" smtClean="0"/>
              <a:t>Learned how to use </a:t>
            </a:r>
            <a:r>
              <a:rPr lang="en-US" sz="2400" b="1" dirty="0" smtClean="0">
                <a:solidFill>
                  <a:srgbClr val="7030A0"/>
                </a:solidFill>
              </a:rPr>
              <a:t>data</a:t>
            </a:r>
            <a:r>
              <a:rPr lang="en-US" sz="2400" dirty="0" smtClean="0"/>
              <a:t> to improve classroom management</a:t>
            </a:r>
          </a:p>
          <a:p>
            <a:pPr eaLnBrk="1" hangingPunct="1">
              <a:defRPr/>
            </a:pPr>
            <a:r>
              <a:rPr lang="en-US" sz="2400" dirty="0" smtClean="0"/>
              <a:t>Had a really </a:t>
            </a:r>
            <a:r>
              <a:rPr lang="en-US" sz="2400" b="1" dirty="0" smtClean="0">
                <a:solidFill>
                  <a:srgbClr val="7030A0"/>
                </a:solidFill>
              </a:rPr>
              <a:t>great</a:t>
            </a:r>
            <a:r>
              <a:rPr lang="en-US" sz="2400" dirty="0" smtClean="0"/>
              <a:t> time together!</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hape 207"/>
          <p:cNvPicPr preferRelativeResize="0"/>
          <p:nvPr/>
        </p:nvPicPr>
        <p:blipFill>
          <a:blip r:embed="rId3">
            <a:alphaModFix/>
          </a:blip>
          <a:stretch>
            <a:fillRect/>
          </a:stretch>
        </p:blipFill>
        <p:spPr>
          <a:xfrm>
            <a:off x="1258191" y="857250"/>
            <a:ext cx="6838673" cy="4623620"/>
          </a:xfrm>
          <a:prstGeom prst="rect">
            <a:avLst/>
          </a:prstGeom>
          <a:noFill/>
          <a:ln>
            <a:noFill/>
          </a:ln>
        </p:spPr>
      </p:pic>
      <p:sp>
        <p:nvSpPr>
          <p:cNvPr id="3" name="Content Placeholder 2"/>
          <p:cNvSpPr>
            <a:spLocks noGrp="1"/>
          </p:cNvSpPr>
          <p:nvPr>
            <p:ph idx="1"/>
          </p:nvPr>
        </p:nvSpPr>
        <p:spPr>
          <a:xfrm>
            <a:off x="1363718" y="4781539"/>
            <a:ext cx="6627618" cy="588461"/>
          </a:xfrm>
        </p:spPr>
        <p:txBody>
          <a:bodyPr/>
          <a:lstStyle/>
          <a:p>
            <a:pPr marL="0" indent="0" algn="ctr">
              <a:buNone/>
            </a:pPr>
            <a:r>
              <a:rPr lang="en-US" sz="1800" b="1" dirty="0">
                <a:latin typeface="Calibri"/>
                <a:ea typeface="Calibri"/>
                <a:cs typeface="Calibri"/>
                <a:sym typeface="Calibri"/>
              </a:rPr>
              <a:t>Behavior change occurs when the antecedents and consequences are manipulated effectively, based on function. </a:t>
            </a:r>
          </a:p>
          <a:p>
            <a:pPr algn="ctr"/>
            <a:endParaRPr lang="en-US" dirty="0"/>
          </a:p>
        </p:txBody>
      </p:sp>
      <p:sp>
        <p:nvSpPr>
          <p:cNvPr id="7" name="Shape 208"/>
          <p:cNvSpPr txBox="1"/>
          <p:nvPr/>
        </p:nvSpPr>
        <p:spPr>
          <a:xfrm>
            <a:off x="2875936" y="5609362"/>
            <a:ext cx="5009873" cy="269714"/>
          </a:xfrm>
          <a:prstGeom prst="rect">
            <a:avLst/>
          </a:prstGeom>
          <a:noFill/>
          <a:ln>
            <a:noFill/>
          </a:ln>
        </p:spPr>
        <p:txBody>
          <a:bodyPr lIns="68569" tIns="68569" rIns="68569" bIns="68569" anchor="t" anchorCtr="0">
            <a:noAutofit/>
          </a:bodyPr>
          <a:lstStyle/>
          <a:p>
            <a:pPr>
              <a:spcBef>
                <a:spcPts val="0"/>
              </a:spcBef>
            </a:pPr>
            <a:r>
              <a:rPr lang="en-US" sz="1050" dirty="0">
                <a:solidFill>
                  <a:schemeClr val="accent5">
                    <a:lumMod val="75000"/>
                  </a:schemeClr>
                </a:solidFill>
              </a:rPr>
              <a:t>Slide from Beautiful Minds of Princeton/Credit:  </a:t>
            </a:r>
            <a:r>
              <a:rPr lang="en-US" sz="1050" dirty="0">
                <a:solidFill>
                  <a:schemeClr val="accent5">
                    <a:lumMod val="75000"/>
                  </a:schemeClr>
                </a:solidFill>
                <a:hlinkClick r:id="rId4"/>
              </a:rPr>
              <a:t>Karen Umstead M.Ed BCBA</a:t>
            </a:r>
          </a:p>
        </p:txBody>
      </p:sp>
    </p:spTree>
    <p:extLst>
      <p:ext uri="{BB962C8B-B14F-4D97-AF65-F5344CB8AC3E}">
        <p14:creationId xmlns:p14="http://schemas.microsoft.com/office/powerpoint/2010/main" val="10873633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Shape 223"/>
          <p:cNvSpPr/>
          <p:nvPr/>
        </p:nvSpPr>
        <p:spPr>
          <a:xfrm>
            <a:off x="1154062" y="1852650"/>
            <a:ext cx="6858000" cy="0"/>
          </a:xfrm>
          <a:prstGeom prst="rect">
            <a:avLst/>
          </a:prstGeom>
          <a:noFill/>
          <a:ln>
            <a:noFill/>
          </a:ln>
        </p:spPr>
        <p:txBody>
          <a:bodyPr lIns="68569" tIns="34275" rIns="68569" bIns="34275" anchor="ctr" anchorCtr="0">
            <a:noAutofit/>
          </a:bodyPr>
          <a:lstStyle/>
          <a:p>
            <a:pPr>
              <a:buClr>
                <a:schemeClr val="dk1"/>
              </a:buClr>
            </a:pPr>
            <a:endParaRPr>
              <a:solidFill>
                <a:schemeClr val="dk1"/>
              </a:solidFill>
              <a:latin typeface="Calibri"/>
              <a:ea typeface="Calibri"/>
              <a:cs typeface="Calibri"/>
              <a:sym typeface="Calibri"/>
            </a:endParaRPr>
          </a:p>
        </p:txBody>
      </p:sp>
      <p:pic>
        <p:nvPicPr>
          <p:cNvPr id="224" name="Shape 224"/>
          <p:cNvPicPr preferRelativeResize="0"/>
          <p:nvPr/>
        </p:nvPicPr>
        <p:blipFill rotWithShape="1">
          <a:blip r:embed="rId3">
            <a:alphaModFix/>
          </a:blip>
          <a:srcRect/>
          <a:stretch/>
        </p:blipFill>
        <p:spPr>
          <a:xfrm>
            <a:off x="2628957" y="1498125"/>
            <a:ext cx="3771899" cy="4229100"/>
          </a:xfrm>
          <a:prstGeom prst="rect">
            <a:avLst/>
          </a:prstGeom>
          <a:noFill/>
          <a:ln>
            <a:noFill/>
          </a:ln>
        </p:spPr>
      </p:pic>
      <p:sp>
        <p:nvSpPr>
          <p:cNvPr id="225" name="Shape 225"/>
          <p:cNvSpPr/>
          <p:nvPr/>
        </p:nvSpPr>
        <p:spPr>
          <a:xfrm>
            <a:off x="2125612" y="3109950"/>
            <a:ext cx="1142991" cy="571496"/>
          </a:xfrm>
          <a:custGeom>
            <a:avLst/>
            <a:gdLst/>
            <a:ahLst/>
            <a:cxnLst/>
            <a:rect l="0" t="0" r="0" b="0"/>
            <a:pathLst>
              <a:path w="21600" h="21600" extrusionOk="0">
                <a:moveTo>
                  <a:pt x="16200" y="0"/>
                </a:moveTo>
                <a:lnTo>
                  <a:pt x="16200" y="5400"/>
                </a:lnTo>
                <a:lnTo>
                  <a:pt x="3375" y="5400"/>
                </a:lnTo>
                <a:lnTo>
                  <a:pt x="3375" y="16200"/>
                </a:lnTo>
                <a:lnTo>
                  <a:pt x="16200" y="16200"/>
                </a:lnTo>
                <a:lnTo>
                  <a:pt x="16200" y="21600"/>
                </a:lnTo>
                <a:lnTo>
                  <a:pt x="21600" y="10800"/>
                </a:lnTo>
                <a:close/>
              </a:path>
              <a:path w="21600" h="21600" extrusionOk="0">
                <a:moveTo>
                  <a:pt x="1350" y="5400"/>
                </a:moveTo>
                <a:lnTo>
                  <a:pt x="1350" y="16200"/>
                </a:lnTo>
                <a:lnTo>
                  <a:pt x="2700" y="16200"/>
                </a:lnTo>
                <a:lnTo>
                  <a:pt x="2700" y="5400"/>
                </a:lnTo>
                <a:close/>
              </a:path>
              <a:path w="21600" h="21600" extrusionOk="0">
                <a:moveTo>
                  <a:pt x="0" y="5400"/>
                </a:moveTo>
                <a:lnTo>
                  <a:pt x="0" y="16200"/>
                </a:lnTo>
                <a:lnTo>
                  <a:pt x="675" y="16200"/>
                </a:lnTo>
                <a:lnTo>
                  <a:pt x="675" y="5400"/>
                </a:lnTo>
                <a:close/>
              </a:path>
            </a:pathLst>
          </a:custGeom>
          <a:solidFill>
            <a:schemeClr val="folHlink"/>
          </a:solidFill>
          <a:ln w="9525" cap="flat" cmpd="sng">
            <a:solidFill>
              <a:schemeClr val="dk1"/>
            </a:solidFill>
            <a:prstDash val="solid"/>
            <a:miter/>
            <a:headEnd type="none" w="med" len="med"/>
            <a:tailEnd type="none" w="med" len="med"/>
          </a:ln>
        </p:spPr>
        <p:txBody>
          <a:bodyPr lIns="68569" tIns="34275" rIns="68569" bIns="34275" anchor="ctr" anchorCtr="0">
            <a:noAutofit/>
          </a:bodyPr>
          <a:lstStyle/>
          <a:p>
            <a:pPr algn="ctr">
              <a:buClr>
                <a:schemeClr val="dk1"/>
              </a:buClr>
              <a:buSzPct val="25000"/>
            </a:pPr>
            <a:r>
              <a:rPr lang="en-US" sz="900" b="1">
                <a:solidFill>
                  <a:schemeClr val="dk1"/>
                </a:solidFill>
                <a:latin typeface="Calibri"/>
                <a:ea typeface="Calibri"/>
                <a:cs typeface="Calibri"/>
                <a:sym typeface="Calibri"/>
              </a:rPr>
              <a:t>Positive </a:t>
            </a:r>
          </a:p>
          <a:p>
            <a:pPr algn="ctr">
              <a:buClr>
                <a:schemeClr val="dk1"/>
              </a:buClr>
              <a:buSzPct val="25000"/>
            </a:pPr>
            <a:r>
              <a:rPr lang="en-US" sz="900" b="1">
                <a:solidFill>
                  <a:schemeClr val="dk1"/>
                </a:solidFill>
                <a:latin typeface="Calibri"/>
                <a:ea typeface="Calibri"/>
                <a:cs typeface="Calibri"/>
                <a:sym typeface="Calibri"/>
              </a:rPr>
              <a:t>Reinforcement</a:t>
            </a:r>
          </a:p>
        </p:txBody>
      </p:sp>
      <p:sp>
        <p:nvSpPr>
          <p:cNvPr id="226" name="Shape 226"/>
          <p:cNvSpPr/>
          <p:nvPr/>
        </p:nvSpPr>
        <p:spPr>
          <a:xfrm rot="10800000">
            <a:off x="5954670" y="3109950"/>
            <a:ext cx="1142991" cy="514349"/>
          </a:xfrm>
          <a:custGeom>
            <a:avLst/>
            <a:gdLst/>
            <a:ahLst/>
            <a:cxnLst/>
            <a:rect l="0" t="0" r="0" b="0"/>
            <a:pathLst>
              <a:path w="21600" h="21600" extrusionOk="0">
                <a:moveTo>
                  <a:pt x="16200" y="0"/>
                </a:moveTo>
                <a:lnTo>
                  <a:pt x="16200" y="5400"/>
                </a:lnTo>
                <a:lnTo>
                  <a:pt x="3375" y="5400"/>
                </a:lnTo>
                <a:lnTo>
                  <a:pt x="3375" y="16200"/>
                </a:lnTo>
                <a:lnTo>
                  <a:pt x="16200" y="16200"/>
                </a:lnTo>
                <a:lnTo>
                  <a:pt x="16200" y="21600"/>
                </a:lnTo>
                <a:lnTo>
                  <a:pt x="21600" y="10800"/>
                </a:lnTo>
                <a:close/>
              </a:path>
              <a:path w="21600" h="21600" extrusionOk="0">
                <a:moveTo>
                  <a:pt x="1350" y="5400"/>
                </a:moveTo>
                <a:lnTo>
                  <a:pt x="1350" y="16200"/>
                </a:lnTo>
                <a:lnTo>
                  <a:pt x="2700" y="16200"/>
                </a:lnTo>
                <a:lnTo>
                  <a:pt x="2700" y="5400"/>
                </a:lnTo>
                <a:close/>
              </a:path>
              <a:path w="21600" h="21600" extrusionOk="0">
                <a:moveTo>
                  <a:pt x="0" y="5400"/>
                </a:moveTo>
                <a:lnTo>
                  <a:pt x="0" y="16200"/>
                </a:lnTo>
                <a:lnTo>
                  <a:pt x="675" y="16200"/>
                </a:lnTo>
                <a:lnTo>
                  <a:pt x="675" y="5400"/>
                </a:lnTo>
                <a:close/>
              </a:path>
            </a:pathLst>
          </a:custGeom>
          <a:solidFill>
            <a:schemeClr val="folHlink"/>
          </a:solidFill>
          <a:ln w="9525" cap="flat" cmpd="sng">
            <a:solidFill>
              <a:schemeClr val="dk1"/>
            </a:solidFill>
            <a:prstDash val="solid"/>
            <a:miter/>
            <a:headEnd type="none" w="med" len="med"/>
            <a:tailEnd type="none" w="med" len="med"/>
          </a:ln>
        </p:spPr>
        <p:txBody>
          <a:bodyPr lIns="68569" tIns="68569" rIns="68569" bIns="68569" anchor="ctr" anchorCtr="0">
            <a:noAutofit/>
          </a:bodyPr>
          <a:lstStyle/>
          <a:p>
            <a:pPr>
              <a:buClr>
                <a:schemeClr val="dk1"/>
              </a:buClr>
            </a:pPr>
            <a:endParaRPr>
              <a:solidFill>
                <a:schemeClr val="dk1"/>
              </a:solidFill>
              <a:latin typeface="Calibri"/>
              <a:ea typeface="Calibri"/>
              <a:cs typeface="Calibri"/>
              <a:sym typeface="Calibri"/>
            </a:endParaRPr>
          </a:p>
        </p:txBody>
      </p:sp>
      <p:sp>
        <p:nvSpPr>
          <p:cNvPr id="227" name="Shape 227"/>
          <p:cNvSpPr txBox="1"/>
          <p:nvPr/>
        </p:nvSpPr>
        <p:spPr>
          <a:xfrm>
            <a:off x="5954662" y="3109951"/>
            <a:ext cx="1143000" cy="514349"/>
          </a:xfrm>
          <a:prstGeom prst="rect">
            <a:avLst/>
          </a:prstGeom>
          <a:noFill/>
          <a:ln>
            <a:noFill/>
          </a:ln>
        </p:spPr>
        <p:txBody>
          <a:bodyPr lIns="68569" tIns="34275" rIns="68569" bIns="34275" anchor="ctr" anchorCtr="0">
            <a:noAutofit/>
          </a:bodyPr>
          <a:lstStyle/>
          <a:p>
            <a:pPr algn="ctr">
              <a:buClr>
                <a:schemeClr val="dk1"/>
              </a:buClr>
              <a:buSzPct val="25000"/>
            </a:pPr>
            <a:r>
              <a:rPr lang="en-US" sz="900" b="1">
                <a:solidFill>
                  <a:schemeClr val="dk1"/>
                </a:solidFill>
                <a:latin typeface="Calibri"/>
                <a:ea typeface="Calibri"/>
                <a:cs typeface="Calibri"/>
                <a:sym typeface="Calibri"/>
              </a:rPr>
              <a:t>Negative  </a:t>
            </a:r>
          </a:p>
          <a:p>
            <a:pPr algn="ctr">
              <a:buClr>
                <a:schemeClr val="dk1"/>
              </a:buClr>
              <a:buSzPct val="25000"/>
            </a:pPr>
            <a:r>
              <a:rPr lang="en-US" sz="900" b="1">
                <a:solidFill>
                  <a:schemeClr val="dk1"/>
                </a:solidFill>
                <a:latin typeface="Calibri"/>
                <a:ea typeface="Calibri"/>
                <a:cs typeface="Calibri"/>
                <a:sym typeface="Calibri"/>
              </a:rPr>
              <a:t>Reinforcement</a:t>
            </a:r>
          </a:p>
        </p:txBody>
      </p:sp>
      <p:sp>
        <p:nvSpPr>
          <p:cNvPr id="228" name="Shape 228"/>
          <p:cNvSpPr txBox="1"/>
          <p:nvPr/>
        </p:nvSpPr>
        <p:spPr>
          <a:xfrm>
            <a:off x="5740810" y="5487230"/>
            <a:ext cx="2046339" cy="547649"/>
          </a:xfrm>
          <a:prstGeom prst="rect">
            <a:avLst/>
          </a:prstGeom>
          <a:noFill/>
          <a:ln>
            <a:noFill/>
          </a:ln>
        </p:spPr>
        <p:txBody>
          <a:bodyPr lIns="68569" tIns="34275" rIns="68569" bIns="34275" anchor="t" anchorCtr="0">
            <a:noAutofit/>
          </a:bodyPr>
          <a:lstStyle/>
          <a:p>
            <a:pPr algn="ctr">
              <a:buClr>
                <a:schemeClr val="dk1"/>
              </a:buClr>
              <a:buSzPct val="25000"/>
            </a:pPr>
            <a:r>
              <a:rPr lang="en-US" sz="1050" dirty="0">
                <a:solidFill>
                  <a:schemeClr val="accent5">
                    <a:lumMod val="75000"/>
                  </a:schemeClr>
                </a:solidFill>
                <a:ea typeface="Calibri"/>
                <a:cs typeface="Calibri"/>
                <a:sym typeface="Calibri"/>
              </a:rPr>
              <a:t>from Horner &amp; </a:t>
            </a:r>
            <a:r>
              <a:rPr lang="en-US" sz="1050" dirty="0" err="1">
                <a:solidFill>
                  <a:schemeClr val="accent5">
                    <a:lumMod val="75000"/>
                  </a:schemeClr>
                </a:solidFill>
                <a:ea typeface="Calibri"/>
                <a:cs typeface="Calibri"/>
                <a:sym typeface="Calibri"/>
              </a:rPr>
              <a:t>Sugai</a:t>
            </a:r>
            <a:r>
              <a:rPr lang="en-US" sz="1050" dirty="0">
                <a:solidFill>
                  <a:schemeClr val="accent5">
                    <a:lumMod val="75000"/>
                  </a:schemeClr>
                </a:solidFill>
                <a:ea typeface="Calibri"/>
                <a:cs typeface="Calibri"/>
                <a:sym typeface="Calibri"/>
              </a:rPr>
              <a:t> at </a:t>
            </a:r>
            <a:r>
              <a:rPr lang="en-US" sz="1050" dirty="0" err="1">
                <a:solidFill>
                  <a:schemeClr val="accent5">
                    <a:lumMod val="75000"/>
                  </a:schemeClr>
                </a:solidFill>
                <a:ea typeface="Calibri"/>
                <a:cs typeface="Calibri"/>
                <a:sym typeface="Calibri"/>
              </a:rPr>
              <a:t>www.pbis.org</a:t>
            </a:r>
            <a:endParaRPr lang="en-US" sz="1050" dirty="0">
              <a:solidFill>
                <a:schemeClr val="accent5">
                  <a:lumMod val="75000"/>
                </a:schemeClr>
              </a:solidFill>
              <a:ea typeface="Calibri"/>
              <a:cs typeface="Calibri"/>
              <a:sym typeface="Calibri"/>
            </a:endParaRPr>
          </a:p>
        </p:txBody>
      </p:sp>
      <p:sp>
        <p:nvSpPr>
          <p:cNvPr id="229" name="Shape 229"/>
          <p:cNvSpPr/>
          <p:nvPr/>
        </p:nvSpPr>
        <p:spPr>
          <a:xfrm>
            <a:off x="3069411" y="2516501"/>
            <a:ext cx="1450875" cy="1255031"/>
          </a:xfrm>
          <a:custGeom>
            <a:avLst/>
            <a:gdLst/>
            <a:ahLst/>
            <a:cxnLst/>
            <a:rect l="0" t="0" r="0" b="0"/>
            <a:pathLst>
              <a:path w="77380" h="66935" extrusionOk="0">
                <a:moveTo>
                  <a:pt x="66435" y="7352"/>
                </a:moveTo>
                <a:cubicBezTo>
                  <a:pt x="54515" y="1652"/>
                  <a:pt x="39088" y="-2852"/>
                  <a:pt x="27078" y="2653"/>
                </a:cubicBezTo>
                <a:cubicBezTo>
                  <a:pt x="17617" y="6989"/>
                  <a:pt x="8609" y="14099"/>
                  <a:pt x="3582" y="23212"/>
                </a:cubicBezTo>
                <a:cubicBezTo>
                  <a:pt x="-675" y="30929"/>
                  <a:pt x="-1312" y="41956"/>
                  <a:pt x="2994" y="49646"/>
                </a:cubicBezTo>
                <a:cubicBezTo>
                  <a:pt x="13508" y="68420"/>
                  <a:pt x="51559" y="72833"/>
                  <a:pt x="67022" y="57869"/>
                </a:cubicBezTo>
                <a:cubicBezTo>
                  <a:pt x="73266" y="51825"/>
                  <a:pt x="78497" y="42347"/>
                  <a:pt x="77008" y="33786"/>
                </a:cubicBezTo>
                <a:cubicBezTo>
                  <a:pt x="75275" y="23827"/>
                  <a:pt x="69601" y="14975"/>
                  <a:pt x="65847" y="5590"/>
                </a:cubicBezTo>
              </a:path>
            </a:pathLst>
          </a:custGeom>
          <a:noFill/>
          <a:ln w="76200" cap="flat" cmpd="sng">
            <a:solidFill>
              <a:srgbClr val="000000"/>
            </a:solidFill>
            <a:prstDash val="solid"/>
            <a:round/>
            <a:headEnd type="none" w="med" len="med"/>
            <a:tailEnd type="none" w="med" len="med"/>
          </a:ln>
        </p:spPr>
        <p:txBody>
          <a:bodyPr lIns="68569" tIns="68569" rIns="68569" bIns="68569" anchor="ctr" anchorCtr="0">
            <a:noAutofit/>
          </a:bodyPr>
          <a:lstStyle/>
          <a:p>
            <a:endParaRPr/>
          </a:p>
        </p:txBody>
      </p:sp>
      <p:sp>
        <p:nvSpPr>
          <p:cNvPr id="230" name="Shape 230"/>
          <p:cNvSpPr/>
          <p:nvPr/>
        </p:nvSpPr>
        <p:spPr>
          <a:xfrm>
            <a:off x="4571473" y="2516501"/>
            <a:ext cx="1450875" cy="1255031"/>
          </a:xfrm>
          <a:custGeom>
            <a:avLst/>
            <a:gdLst/>
            <a:ahLst/>
            <a:cxnLst/>
            <a:rect l="0" t="0" r="0" b="0"/>
            <a:pathLst>
              <a:path w="77380" h="66935" extrusionOk="0">
                <a:moveTo>
                  <a:pt x="66435" y="7352"/>
                </a:moveTo>
                <a:cubicBezTo>
                  <a:pt x="54515" y="1652"/>
                  <a:pt x="39088" y="-2852"/>
                  <a:pt x="27078" y="2653"/>
                </a:cubicBezTo>
                <a:cubicBezTo>
                  <a:pt x="17617" y="6989"/>
                  <a:pt x="8609" y="14099"/>
                  <a:pt x="3582" y="23212"/>
                </a:cubicBezTo>
                <a:cubicBezTo>
                  <a:pt x="-675" y="30929"/>
                  <a:pt x="-1312" y="41956"/>
                  <a:pt x="2994" y="49646"/>
                </a:cubicBezTo>
                <a:cubicBezTo>
                  <a:pt x="13508" y="68420"/>
                  <a:pt x="51559" y="72833"/>
                  <a:pt x="67022" y="57869"/>
                </a:cubicBezTo>
                <a:cubicBezTo>
                  <a:pt x="73266" y="51825"/>
                  <a:pt x="78497" y="42347"/>
                  <a:pt x="77008" y="33786"/>
                </a:cubicBezTo>
                <a:cubicBezTo>
                  <a:pt x="75275" y="23827"/>
                  <a:pt x="69601" y="14975"/>
                  <a:pt x="65847" y="5590"/>
                </a:cubicBezTo>
              </a:path>
            </a:pathLst>
          </a:custGeom>
          <a:noFill/>
          <a:ln w="76200" cap="flat" cmpd="sng">
            <a:solidFill>
              <a:srgbClr val="000000"/>
            </a:solidFill>
            <a:prstDash val="solid"/>
            <a:round/>
            <a:headEnd type="none" w="med" len="med"/>
            <a:tailEnd type="none" w="med" len="med"/>
          </a:ln>
        </p:spPr>
        <p:txBody>
          <a:bodyPr lIns="68569" tIns="68569" rIns="68569" bIns="68569" anchor="ctr" anchorCtr="0">
            <a:noAutofit/>
          </a:bodyPr>
          <a:lstStyle/>
          <a:p>
            <a:endParaRPr/>
          </a:p>
        </p:txBody>
      </p:sp>
      <p:pic>
        <p:nvPicPr>
          <p:cNvPr id="1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623" y="5472113"/>
            <a:ext cx="1406128" cy="506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79557" y="5559840"/>
            <a:ext cx="1264444" cy="4024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itle 1"/>
          <p:cNvSpPr txBox="1">
            <a:spLocks/>
          </p:cNvSpPr>
          <p:nvPr/>
        </p:nvSpPr>
        <p:spPr>
          <a:xfrm>
            <a:off x="468262" y="306336"/>
            <a:ext cx="8229600" cy="1229698"/>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a:lstStyle>
          <a:p>
            <a:r>
              <a:rPr lang="en-US" dirty="0" smtClean="0"/>
              <a:t>Two Basic Functions</a:t>
            </a:r>
            <a:endParaRPr lang="en-US" dirty="0"/>
          </a:p>
        </p:txBody>
      </p:sp>
    </p:spTree>
    <p:extLst>
      <p:ext uri="{BB962C8B-B14F-4D97-AF65-F5344CB8AC3E}">
        <p14:creationId xmlns:p14="http://schemas.microsoft.com/office/powerpoint/2010/main" val="1122769821"/>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Function in Schools</a:t>
            </a:r>
            <a:endParaRPr lang="en-US" dirty="0"/>
          </a:p>
        </p:txBody>
      </p:sp>
      <p:sp>
        <p:nvSpPr>
          <p:cNvPr id="4" name="Footer Placeholder 3"/>
          <p:cNvSpPr>
            <a:spLocks noGrp="1"/>
          </p:cNvSpPr>
          <p:nvPr>
            <p:ph type="ftr" sz="quarter" idx="11"/>
          </p:nvPr>
        </p:nvSpPr>
        <p:spPr/>
        <p:txBody>
          <a:bodyPr/>
          <a:lstStyle/>
          <a:p>
            <a:pPr>
              <a:defRPr/>
            </a:pPr>
            <a:r>
              <a:rPr lang="en-US" smtClean="0"/>
              <a:t>Vermont PBIS Universal Training</a:t>
            </a:r>
            <a:endParaRPr lang="en-US"/>
          </a:p>
        </p:txBody>
      </p:sp>
      <p:sp>
        <p:nvSpPr>
          <p:cNvPr id="5" name="Shape 290"/>
          <p:cNvSpPr txBox="1">
            <a:spLocks/>
          </p:cNvSpPr>
          <p:nvPr/>
        </p:nvSpPr>
        <p:spPr bwMode="auto">
          <a:xfrm>
            <a:off x="457200" y="1882262"/>
            <a:ext cx="8646300" cy="38052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7850" tIns="33325" rIns="67850" bIns="33325"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63" indent="-42862">
              <a:lnSpc>
                <a:spcPct val="70000"/>
              </a:lnSpc>
              <a:spcBef>
                <a:spcPts val="0"/>
              </a:spcBef>
              <a:spcAft>
                <a:spcPts val="0"/>
              </a:spcAft>
              <a:buClr>
                <a:schemeClr val="accent1"/>
              </a:buClr>
              <a:buSzPct val="84291"/>
              <a:buFont typeface="Arial"/>
              <a:buChar char="•"/>
            </a:pPr>
            <a:r>
              <a:rPr lang="en-US" sz="1785" b="1" u="sng" dirty="0" smtClean="0">
                <a:latin typeface="Calibri" charset="0"/>
                <a:ea typeface="Calibri" charset="0"/>
                <a:cs typeface="Calibri" charset="0"/>
                <a:sym typeface="Questrial"/>
              </a:rPr>
              <a:t>Obtain/Get </a:t>
            </a:r>
            <a:r>
              <a:rPr lang="en-US" sz="1785" b="1" u="sng" dirty="0" err="1" smtClean="0">
                <a:latin typeface="Calibri" charset="0"/>
                <a:ea typeface="Calibri" charset="0"/>
                <a:cs typeface="Calibri" charset="0"/>
                <a:sym typeface="Questrial"/>
              </a:rPr>
              <a:t>Reinforcers</a:t>
            </a:r>
            <a:endParaRPr lang="en-US" sz="1785" b="1" u="sng" dirty="0" smtClean="0">
              <a:latin typeface="Calibri" charset="0"/>
              <a:ea typeface="Calibri" charset="0"/>
              <a:cs typeface="Calibri" charset="0"/>
              <a:sym typeface="Questrial"/>
            </a:endParaRPr>
          </a:p>
          <a:p>
            <a:pPr marL="457200" lvl="1" indent="-95218">
              <a:lnSpc>
                <a:spcPct val="70000"/>
              </a:lnSpc>
              <a:spcBef>
                <a:spcPts val="480"/>
              </a:spcBef>
              <a:spcAft>
                <a:spcPts val="0"/>
              </a:spcAft>
              <a:buClr>
                <a:schemeClr val="accent1"/>
              </a:buClr>
              <a:buSzPct val="100000"/>
              <a:buFont typeface="Arial"/>
              <a:buChar char="–"/>
            </a:pPr>
            <a:r>
              <a:rPr lang="en-US" sz="1800" dirty="0" smtClean="0">
                <a:latin typeface="Calibri" charset="0"/>
                <a:ea typeface="Calibri" charset="0"/>
                <a:cs typeface="Calibri" charset="0"/>
                <a:sym typeface="Questrial"/>
              </a:rPr>
              <a:t>I yell and others look at me</a:t>
            </a:r>
          </a:p>
          <a:p>
            <a:pPr marL="457200" lvl="1" indent="-95218">
              <a:lnSpc>
                <a:spcPct val="70000"/>
              </a:lnSpc>
              <a:spcBef>
                <a:spcPts val="480"/>
              </a:spcBef>
              <a:spcAft>
                <a:spcPts val="0"/>
              </a:spcAft>
              <a:buClr>
                <a:schemeClr val="accent1"/>
              </a:buClr>
              <a:buSzPct val="100000"/>
              <a:buFont typeface="Arial"/>
              <a:buChar char="–"/>
            </a:pPr>
            <a:r>
              <a:rPr lang="en-US" sz="1800" dirty="0" smtClean="0">
                <a:latin typeface="Calibri" charset="0"/>
                <a:ea typeface="Calibri" charset="0"/>
                <a:cs typeface="Calibri" charset="0"/>
                <a:sym typeface="Questrial"/>
              </a:rPr>
              <a:t>I fight and others listen to me</a:t>
            </a:r>
          </a:p>
          <a:p>
            <a:pPr marL="457200" lvl="1" indent="-95218">
              <a:lnSpc>
                <a:spcPct val="70000"/>
              </a:lnSpc>
              <a:spcBef>
                <a:spcPts val="480"/>
              </a:spcBef>
              <a:spcAft>
                <a:spcPts val="0"/>
              </a:spcAft>
              <a:buClr>
                <a:schemeClr val="accent1"/>
              </a:buClr>
              <a:buSzPct val="100000"/>
              <a:buFont typeface="Arial"/>
              <a:buChar char="–"/>
            </a:pPr>
            <a:r>
              <a:rPr lang="en-US" sz="1800" dirty="0" smtClean="0">
                <a:latin typeface="Calibri" charset="0"/>
                <a:ea typeface="Calibri" charset="0"/>
                <a:cs typeface="Calibri" charset="0"/>
                <a:sym typeface="Questrial"/>
              </a:rPr>
              <a:t>I wander and people talk to me</a:t>
            </a:r>
          </a:p>
          <a:p>
            <a:pPr marL="457200" lvl="1" indent="-95218">
              <a:lnSpc>
                <a:spcPct val="70000"/>
              </a:lnSpc>
              <a:spcBef>
                <a:spcPts val="480"/>
              </a:spcBef>
              <a:spcAft>
                <a:spcPts val="0"/>
              </a:spcAft>
              <a:buClr>
                <a:schemeClr val="accent1"/>
              </a:buClr>
              <a:buSzPct val="100000"/>
              <a:buFont typeface="Arial"/>
              <a:buChar char="–"/>
            </a:pPr>
            <a:r>
              <a:rPr lang="en-US" sz="1800" dirty="0" smtClean="0">
                <a:latin typeface="Calibri" charset="0"/>
                <a:ea typeface="Calibri" charset="0"/>
                <a:cs typeface="Calibri" charset="0"/>
                <a:sym typeface="Questrial"/>
              </a:rPr>
              <a:t>I hit in order to get toys from other kids</a:t>
            </a:r>
          </a:p>
          <a:p>
            <a:pPr marL="457200" lvl="1" indent="-63500">
              <a:lnSpc>
                <a:spcPct val="70000"/>
              </a:lnSpc>
              <a:spcBef>
                <a:spcPts val="480"/>
              </a:spcBef>
              <a:spcAft>
                <a:spcPts val="0"/>
              </a:spcAft>
              <a:buClr>
                <a:schemeClr val="accent1"/>
              </a:buClr>
              <a:buSzPct val="25000"/>
              <a:buFont typeface="Arial"/>
              <a:buNone/>
            </a:pPr>
            <a:endParaRPr lang="en-US" sz="1147" dirty="0" smtClean="0">
              <a:latin typeface="Calibri" charset="0"/>
              <a:ea typeface="Calibri" charset="0"/>
              <a:cs typeface="Calibri" charset="0"/>
              <a:sym typeface="Questrial"/>
            </a:endParaRPr>
          </a:p>
          <a:p>
            <a:pPr marL="182563" indent="-42862">
              <a:lnSpc>
                <a:spcPct val="70000"/>
              </a:lnSpc>
              <a:spcBef>
                <a:spcPts val="560"/>
              </a:spcBef>
              <a:spcAft>
                <a:spcPts val="0"/>
              </a:spcAft>
              <a:buClr>
                <a:schemeClr val="accent1"/>
              </a:buClr>
              <a:buSzPct val="84291"/>
              <a:buFont typeface="Arial"/>
              <a:buChar char="•"/>
            </a:pPr>
            <a:r>
              <a:rPr lang="en-US" sz="1785" b="1" u="sng" dirty="0" smtClean="0">
                <a:latin typeface="Calibri" charset="0"/>
                <a:ea typeface="Calibri" charset="0"/>
                <a:cs typeface="Calibri" charset="0"/>
                <a:sym typeface="Questrial"/>
              </a:rPr>
              <a:t>Escape/Avoid </a:t>
            </a:r>
            <a:r>
              <a:rPr lang="en-US" sz="1785" b="1" u="sng" dirty="0" err="1" smtClean="0">
                <a:latin typeface="Calibri" charset="0"/>
                <a:ea typeface="Calibri" charset="0"/>
                <a:cs typeface="Calibri" charset="0"/>
                <a:sym typeface="Questrial"/>
              </a:rPr>
              <a:t>Aversives</a:t>
            </a:r>
            <a:endParaRPr lang="en-US" sz="1785" b="1" u="sng" dirty="0" smtClean="0">
              <a:latin typeface="Calibri" charset="0"/>
              <a:ea typeface="Calibri" charset="0"/>
              <a:cs typeface="Calibri" charset="0"/>
              <a:sym typeface="Questrial"/>
            </a:endParaRPr>
          </a:p>
          <a:p>
            <a:pPr marL="457200" lvl="1" indent="-95218">
              <a:lnSpc>
                <a:spcPct val="70000"/>
              </a:lnSpc>
              <a:spcBef>
                <a:spcPts val="480"/>
              </a:spcBef>
              <a:spcAft>
                <a:spcPts val="0"/>
              </a:spcAft>
              <a:buClr>
                <a:schemeClr val="accent1"/>
              </a:buClr>
              <a:buSzPct val="100000"/>
              <a:buFont typeface="Arial"/>
              <a:buChar char="–"/>
            </a:pPr>
            <a:r>
              <a:rPr lang="en-US" sz="1800" dirty="0" smtClean="0">
                <a:latin typeface="Calibri" charset="0"/>
                <a:ea typeface="Calibri" charset="0"/>
                <a:cs typeface="Calibri" charset="0"/>
                <a:sym typeface="Questrial"/>
              </a:rPr>
              <a:t>I cry when work gets hard and the teacher tells me to take a time out</a:t>
            </a:r>
          </a:p>
          <a:p>
            <a:pPr marL="457200" lvl="1" indent="-95218">
              <a:lnSpc>
                <a:spcPct val="70000"/>
              </a:lnSpc>
              <a:spcBef>
                <a:spcPts val="480"/>
              </a:spcBef>
              <a:spcAft>
                <a:spcPts val="0"/>
              </a:spcAft>
              <a:buClr>
                <a:schemeClr val="accent1"/>
              </a:buClr>
              <a:buSzPct val="100000"/>
              <a:buFont typeface="Arial"/>
              <a:buChar char="–"/>
            </a:pPr>
            <a:r>
              <a:rPr lang="en-US" sz="1800" dirty="0" smtClean="0">
                <a:latin typeface="Calibri" charset="0"/>
                <a:ea typeface="Calibri" charset="0"/>
                <a:cs typeface="Calibri" charset="0"/>
                <a:sym typeface="Questrial"/>
              </a:rPr>
              <a:t>I throw a book during math class and the teacher will </a:t>
            </a:r>
            <a:r>
              <a:rPr lang="en-US" sz="1800" dirty="0" smtClean="0">
                <a:latin typeface="Calibri" charset="0"/>
                <a:ea typeface="Calibri" charset="0"/>
                <a:cs typeface="Calibri" charset="0"/>
              </a:rPr>
              <a:t>send me out of</a:t>
            </a:r>
            <a:r>
              <a:rPr lang="en-US" sz="1800" dirty="0" smtClean="0">
                <a:latin typeface="Calibri" charset="0"/>
                <a:ea typeface="Calibri" charset="0"/>
                <a:cs typeface="Calibri" charset="0"/>
                <a:sym typeface="Questrial"/>
              </a:rPr>
              <a:t> class</a:t>
            </a:r>
          </a:p>
          <a:p>
            <a:pPr marL="457200" lvl="1" indent="-63500">
              <a:lnSpc>
                <a:spcPct val="70000"/>
              </a:lnSpc>
              <a:spcBef>
                <a:spcPts val="480"/>
              </a:spcBef>
              <a:spcAft>
                <a:spcPts val="0"/>
              </a:spcAft>
              <a:buClr>
                <a:schemeClr val="accent1"/>
              </a:buClr>
              <a:buSzPct val="72250"/>
              <a:buFont typeface="Arial"/>
              <a:buChar char="–"/>
            </a:pPr>
            <a:r>
              <a:rPr lang="en-US" sz="1800" dirty="0" smtClean="0">
                <a:latin typeface="Calibri" charset="0"/>
                <a:ea typeface="Calibri" charset="0"/>
                <a:cs typeface="Calibri" charset="0"/>
                <a:sym typeface="Questrial"/>
              </a:rPr>
              <a:t>I stand </a:t>
            </a:r>
            <a:r>
              <a:rPr lang="en-US" sz="1800" dirty="0" smtClean="0">
                <a:latin typeface="Calibri" charset="0"/>
                <a:ea typeface="Calibri" charset="0"/>
                <a:cs typeface="Calibri" charset="0"/>
              </a:rPr>
              <a:t>against the wall</a:t>
            </a:r>
            <a:r>
              <a:rPr lang="en-US" sz="1800" dirty="0" smtClean="0">
                <a:latin typeface="Calibri" charset="0"/>
                <a:ea typeface="Calibri" charset="0"/>
                <a:cs typeface="Calibri" charset="0"/>
                <a:sym typeface="Questrial"/>
              </a:rPr>
              <a:t> </a:t>
            </a:r>
            <a:r>
              <a:rPr lang="en-US" sz="1800" dirty="0" smtClean="0">
                <a:latin typeface="Calibri" charset="0"/>
                <a:ea typeface="Calibri" charset="0"/>
                <a:cs typeface="Calibri" charset="0"/>
              </a:rPr>
              <a:t>in </a:t>
            </a:r>
            <a:r>
              <a:rPr lang="en-US" sz="1800" dirty="0" smtClean="0">
                <a:latin typeface="Calibri" charset="0"/>
                <a:ea typeface="Calibri" charset="0"/>
                <a:cs typeface="Calibri" charset="0"/>
                <a:sym typeface="Questrial"/>
              </a:rPr>
              <a:t>PE </a:t>
            </a:r>
            <a:r>
              <a:rPr lang="en-US" sz="1800" dirty="0" smtClean="0">
                <a:latin typeface="Calibri" charset="0"/>
                <a:ea typeface="Calibri" charset="0"/>
                <a:cs typeface="Calibri" charset="0"/>
              </a:rPr>
              <a:t>so my classmates do not throw </a:t>
            </a:r>
            <a:r>
              <a:rPr lang="en-US" sz="1800" dirty="0" smtClean="0">
                <a:latin typeface="Calibri" charset="0"/>
                <a:ea typeface="Calibri" charset="0"/>
                <a:cs typeface="Calibri" charset="0"/>
                <a:sym typeface="Questrial"/>
              </a:rPr>
              <a:t>the ball</a:t>
            </a:r>
            <a:r>
              <a:rPr lang="en-US" sz="1800" dirty="0" smtClean="0">
                <a:latin typeface="Calibri" charset="0"/>
                <a:ea typeface="Calibri" charset="0"/>
                <a:cs typeface="Calibri" charset="0"/>
              </a:rPr>
              <a:t> at me</a:t>
            </a:r>
            <a:r>
              <a:rPr lang="en-US" sz="1530" dirty="0" smtClean="0">
                <a:latin typeface="Calibri" charset="0"/>
                <a:ea typeface="Calibri" charset="0"/>
                <a:cs typeface="Calibri" charset="0"/>
                <a:sym typeface="Questrial"/>
              </a:rPr>
              <a:t/>
            </a:r>
            <a:br>
              <a:rPr lang="en-US" sz="1530" dirty="0" smtClean="0">
                <a:latin typeface="Calibri" charset="0"/>
                <a:ea typeface="Calibri" charset="0"/>
                <a:cs typeface="Calibri" charset="0"/>
                <a:sym typeface="Questrial"/>
              </a:rPr>
            </a:br>
            <a:endParaRPr lang="en-US" sz="1530" dirty="0">
              <a:latin typeface="Calibri" charset="0"/>
              <a:ea typeface="Calibri" charset="0"/>
              <a:cs typeface="Calibri" charset="0"/>
              <a:sym typeface="Questrial"/>
            </a:endParaRPr>
          </a:p>
        </p:txBody>
      </p:sp>
    </p:spTree>
    <p:extLst>
      <p:ext uri="{BB962C8B-B14F-4D97-AF65-F5344CB8AC3E}">
        <p14:creationId xmlns:p14="http://schemas.microsoft.com/office/powerpoint/2010/main" val="166102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29698"/>
          </a:xfrm>
        </p:spPr>
        <p:txBody>
          <a:bodyPr/>
          <a:lstStyle/>
          <a:p>
            <a:r>
              <a:rPr lang="en-US" dirty="0" smtClean="0"/>
              <a:t>It’s both about you</a:t>
            </a:r>
            <a:r>
              <a:rPr lang="is-IS" dirty="0" smtClean="0"/>
              <a:t>… </a:t>
            </a:r>
            <a:br>
              <a:rPr lang="is-IS" dirty="0" smtClean="0"/>
            </a:br>
            <a:r>
              <a:rPr lang="is-IS" dirty="0" smtClean="0"/>
              <a:t>and not about you</a:t>
            </a:r>
            <a:endParaRPr lang="en-US" dirty="0"/>
          </a:p>
        </p:txBody>
      </p:sp>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00808"/>
            <a:ext cx="3462029" cy="4466019"/>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1412" y="1621499"/>
            <a:ext cx="4385388" cy="4385388"/>
          </a:xfrm>
          <a:prstGeom prst="rect">
            <a:avLst/>
          </a:prstGeom>
        </p:spPr>
      </p:pic>
    </p:spTree>
    <p:extLst>
      <p:ext uri="{BB962C8B-B14F-4D97-AF65-F5344CB8AC3E}">
        <p14:creationId xmlns:p14="http://schemas.microsoft.com/office/powerpoint/2010/main" val="8602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ppt_x</p:attrName>
                                        </p:attrNameLst>
                                      </p:cBhvr>
                                      <p:tavLst>
                                        <p:tav tm="0">
                                          <p:val>
                                            <p:strVal val="#ppt_x+#ppt_w*1.125000"/>
                                          </p:val>
                                        </p:tav>
                                        <p:tav tm="100000">
                                          <p:val>
                                            <p:strVal val="#ppt_x"/>
                                          </p:val>
                                        </p:tav>
                                      </p:tavLst>
                                    </p:anim>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AutoShape 2"/>
          <p:cNvSpPr>
            <a:spLocks noGrp="1" noChangeArrowheads="1"/>
          </p:cNvSpPr>
          <p:nvPr>
            <p:ph type="title"/>
          </p:nvPr>
        </p:nvSpPr>
        <p:spPr>
          <a:xfrm>
            <a:off x="0" y="0"/>
            <a:ext cx="9144000" cy="1066800"/>
          </a:xfrm>
        </p:spPr>
        <p:txBody>
          <a:bodyPr/>
          <a:lstStyle/>
          <a:p>
            <a:pPr eaLnBrk="1" hangingPunct="1"/>
            <a:r>
              <a:rPr lang="en-US" altLang="en-US" sz="3200">
                <a:ea typeface="ＭＳ Ｐゴシック" charset="-128"/>
              </a:rPr>
              <a:t>Evidence Based Practices: </a:t>
            </a:r>
            <a:r>
              <a:rPr lang="en-US" altLang="en-US" sz="3200">
                <a:solidFill>
                  <a:srgbClr val="0000FF"/>
                </a:solidFill>
                <a:ea typeface="ＭＳ Ｐゴシック" charset="-128"/>
              </a:rPr>
              <a:t>Classroom Management</a:t>
            </a:r>
          </a:p>
        </p:txBody>
      </p:sp>
      <p:sp>
        <p:nvSpPr>
          <p:cNvPr id="94211" name="Text Box 5"/>
          <p:cNvSpPr txBox="1">
            <a:spLocks noChangeArrowheads="1"/>
          </p:cNvSpPr>
          <p:nvPr/>
        </p:nvSpPr>
        <p:spPr bwMode="auto">
          <a:xfrm>
            <a:off x="2590800" y="6457950"/>
            <a:ext cx="6553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50000"/>
              </a:spcBef>
              <a:buFontTx/>
              <a:buNone/>
            </a:pPr>
            <a:endParaRPr lang="en-US" altLang="en-US" sz="2000"/>
          </a:p>
        </p:txBody>
      </p:sp>
      <p:sp>
        <p:nvSpPr>
          <p:cNvPr id="6" name="Rectangle 3"/>
          <p:cNvSpPr>
            <a:spLocks noGrp="1" noChangeArrowheads="1"/>
          </p:cNvSpPr>
          <p:nvPr>
            <p:ph idx="1"/>
          </p:nvPr>
        </p:nvSpPr>
        <p:spPr>
          <a:xfrm>
            <a:off x="304800" y="1285875"/>
            <a:ext cx="8534400" cy="4630831"/>
          </a:xfrm>
        </p:spPr>
        <p:txBody>
          <a:bodyPr rtlCol="0">
            <a:normAutofit/>
          </a:bodyPr>
          <a:lstStyle/>
          <a:p>
            <a:pPr marL="762000" indent="-762000" eaLnBrk="1" fontAlgn="auto" hangingPunct="1">
              <a:spcAft>
                <a:spcPts val="0"/>
              </a:spcAft>
              <a:buClr>
                <a:srgbClr val="0000FF"/>
              </a:buClr>
              <a:buFontTx/>
              <a:buAutoNum type="arabicPeriod"/>
              <a:defRPr/>
            </a:pPr>
            <a:r>
              <a:rPr lang="en-US" sz="2900" b="1" dirty="0">
                <a:cs typeface="ＭＳ Ｐゴシック" charset="-128"/>
              </a:rPr>
              <a:t>Maximize structure </a:t>
            </a:r>
            <a:r>
              <a:rPr lang="en-US" sz="2900" b="1" dirty="0">
                <a:solidFill>
                  <a:schemeClr val="bg1">
                    <a:lumMod val="50000"/>
                  </a:schemeClr>
                </a:solidFill>
                <a:cs typeface="ＭＳ Ｐゴシック" charset="-128"/>
              </a:rPr>
              <a:t>in your classroom. </a:t>
            </a:r>
          </a:p>
          <a:p>
            <a:pPr marL="762000" indent="-762000" eaLnBrk="1" fontAlgn="auto" hangingPunct="1">
              <a:spcAft>
                <a:spcPts val="0"/>
              </a:spcAft>
              <a:buClr>
                <a:srgbClr val="0000FF"/>
              </a:buClr>
              <a:buFontTx/>
              <a:buAutoNum type="arabicPeriod"/>
              <a:defRPr/>
            </a:pPr>
            <a:r>
              <a:rPr lang="en-US" sz="2900" b="1" dirty="0" smtClean="0">
                <a:solidFill>
                  <a:srgbClr val="000000"/>
                </a:solidFill>
                <a:cs typeface="ＭＳ Ｐゴシック" charset="-128"/>
              </a:rPr>
              <a:t>Establish and teach e</a:t>
            </a:r>
            <a:r>
              <a:rPr lang="en-US" sz="2900" b="1" dirty="0" smtClean="0">
                <a:cs typeface="ＭＳ Ｐゴシック" charset="-128"/>
              </a:rPr>
              <a:t>xpectation</a:t>
            </a:r>
            <a:r>
              <a:rPr lang="en-US" sz="2900" b="1" dirty="0" smtClean="0">
                <a:solidFill>
                  <a:srgbClr val="000000"/>
                </a:solidFill>
                <a:cs typeface="ＭＳ Ｐゴシック" charset="-128"/>
              </a:rPr>
              <a:t>s.</a:t>
            </a:r>
            <a:endParaRPr lang="en-US" sz="900" b="1" dirty="0">
              <a:cs typeface="ＭＳ Ｐゴシック" charset="-128"/>
            </a:endParaRPr>
          </a:p>
          <a:p>
            <a:pPr marL="762000" indent="-762000" eaLnBrk="1" fontAlgn="auto" hangingPunct="1">
              <a:spcAft>
                <a:spcPts val="0"/>
              </a:spcAft>
              <a:buClr>
                <a:srgbClr val="0000FF"/>
              </a:buClr>
              <a:buFontTx/>
              <a:buAutoNum type="arabicPeriod"/>
              <a:defRPr/>
            </a:pPr>
            <a:r>
              <a:rPr lang="en-US" sz="2900" b="1" dirty="0">
                <a:solidFill>
                  <a:srgbClr val="000000"/>
                </a:solidFill>
                <a:cs typeface="ＭＳ Ｐゴシック" charset="-128"/>
              </a:rPr>
              <a:t>Actively engage </a:t>
            </a:r>
            <a:r>
              <a:rPr lang="en-US" sz="2900" b="1" dirty="0">
                <a:cs typeface="ＭＳ Ｐゴシック" charset="-128"/>
              </a:rPr>
              <a:t>students </a:t>
            </a:r>
            <a:r>
              <a:rPr lang="en-US" sz="2900" b="1" dirty="0">
                <a:solidFill>
                  <a:srgbClr val="7F7F7F"/>
                </a:solidFill>
                <a:cs typeface="ＭＳ Ｐゴシック" charset="-128"/>
              </a:rPr>
              <a:t>in observable ways</a:t>
            </a:r>
            <a:r>
              <a:rPr lang="en-US" sz="2900" b="1" dirty="0" smtClean="0">
                <a:solidFill>
                  <a:srgbClr val="7F7F7F"/>
                </a:solidFill>
                <a:cs typeface="ＭＳ Ｐゴシック" charset="-128"/>
              </a:rPr>
              <a:t>.</a:t>
            </a:r>
            <a:endParaRPr lang="en-US" sz="900" b="1" dirty="0">
              <a:cs typeface="ＭＳ Ｐゴシック" charset="-128"/>
            </a:endParaRPr>
          </a:p>
          <a:p>
            <a:pPr marL="762000" indent="-762000" eaLnBrk="1" fontAlgn="auto" hangingPunct="1">
              <a:spcAft>
                <a:spcPts val="0"/>
              </a:spcAft>
              <a:buClr>
                <a:srgbClr val="0000FF"/>
              </a:buClr>
              <a:buFontTx/>
              <a:buAutoNum type="arabicPeriod"/>
              <a:defRPr/>
            </a:pPr>
            <a:r>
              <a:rPr lang="en-US" sz="2900" b="1" dirty="0">
                <a:solidFill>
                  <a:srgbClr val="7F7F7F"/>
                </a:solidFill>
                <a:cs typeface="ＭＳ Ｐゴシック" charset="-128"/>
              </a:rPr>
              <a:t>Establish a </a:t>
            </a:r>
            <a:r>
              <a:rPr lang="en-US" sz="2900" b="1" dirty="0">
                <a:solidFill>
                  <a:srgbClr val="000000"/>
                </a:solidFill>
                <a:cs typeface="ＭＳ Ｐゴシック" charset="-128"/>
              </a:rPr>
              <a:t>continuum of strategies </a:t>
            </a:r>
            <a:r>
              <a:rPr lang="en-US" sz="2900" b="1" dirty="0">
                <a:cs typeface="ＭＳ Ｐゴシック" charset="-128"/>
              </a:rPr>
              <a:t>to </a:t>
            </a:r>
            <a:r>
              <a:rPr lang="en-US" sz="2900" b="1" dirty="0">
                <a:solidFill>
                  <a:srgbClr val="000000"/>
                </a:solidFill>
                <a:cs typeface="ＭＳ Ｐゴシック" charset="-128"/>
              </a:rPr>
              <a:t>acknowledge </a:t>
            </a:r>
            <a:r>
              <a:rPr lang="en-US" sz="2900" b="1" dirty="0" smtClean="0">
                <a:solidFill>
                  <a:srgbClr val="000000"/>
                </a:solidFill>
                <a:cs typeface="ＭＳ Ｐゴシック" charset="-128"/>
              </a:rPr>
              <a:t>expected </a:t>
            </a:r>
            <a:r>
              <a:rPr lang="en-US" sz="2900" b="1" dirty="0">
                <a:solidFill>
                  <a:srgbClr val="000000"/>
                </a:solidFill>
                <a:cs typeface="ＭＳ Ｐゴシック" charset="-128"/>
              </a:rPr>
              <a:t>behavior</a:t>
            </a:r>
            <a:r>
              <a:rPr lang="en-US" sz="2900" b="1" dirty="0" smtClean="0">
                <a:cs typeface="ＭＳ Ｐゴシック" charset="-128"/>
              </a:rPr>
              <a:t>.</a:t>
            </a:r>
            <a:endParaRPr lang="en-US" sz="900" b="1" dirty="0">
              <a:cs typeface="ＭＳ Ｐゴシック" charset="-128"/>
            </a:endParaRPr>
          </a:p>
          <a:p>
            <a:pPr marL="762000" indent="-762000" eaLnBrk="1" fontAlgn="auto" hangingPunct="1">
              <a:spcAft>
                <a:spcPts val="0"/>
              </a:spcAft>
              <a:buClr>
                <a:srgbClr val="0000FF"/>
              </a:buClr>
              <a:buFontTx/>
              <a:buAutoNum type="arabicPeriod"/>
              <a:defRPr/>
            </a:pPr>
            <a:r>
              <a:rPr lang="en-US" sz="2900" b="1" dirty="0">
                <a:solidFill>
                  <a:srgbClr val="7F7F7F"/>
                </a:solidFill>
                <a:cs typeface="ＭＳ Ｐゴシック" charset="-128"/>
              </a:rPr>
              <a:t>Establish a </a:t>
            </a:r>
            <a:r>
              <a:rPr lang="en-US" sz="2900" b="1" dirty="0">
                <a:solidFill>
                  <a:srgbClr val="000000"/>
                </a:solidFill>
                <a:cs typeface="ＭＳ Ｐゴシック" charset="-128"/>
              </a:rPr>
              <a:t>continuum of strategies </a:t>
            </a:r>
            <a:r>
              <a:rPr lang="en-US" sz="2900" b="1" dirty="0">
                <a:cs typeface="ＭＳ Ｐゴシック" charset="-128"/>
              </a:rPr>
              <a:t>to </a:t>
            </a:r>
            <a:r>
              <a:rPr lang="en-US" sz="2900" b="1" dirty="0">
                <a:solidFill>
                  <a:srgbClr val="000000"/>
                </a:solidFill>
                <a:cs typeface="ＭＳ Ｐゴシック" charset="-128"/>
              </a:rPr>
              <a:t>respond to </a:t>
            </a:r>
            <a:r>
              <a:rPr lang="en-US" sz="2900" b="1" dirty="0" smtClean="0">
                <a:solidFill>
                  <a:srgbClr val="000000"/>
                </a:solidFill>
                <a:cs typeface="ＭＳ Ｐゴシック" charset="-128"/>
              </a:rPr>
              <a:t>unexpected </a:t>
            </a:r>
            <a:r>
              <a:rPr lang="en-US" sz="2900" b="1" dirty="0">
                <a:solidFill>
                  <a:srgbClr val="000000"/>
                </a:solidFill>
                <a:cs typeface="ＭＳ Ｐゴシック" charset="-128"/>
              </a:rPr>
              <a:t>behavior</a:t>
            </a:r>
            <a:r>
              <a:rPr lang="en-US" sz="2900" b="1" dirty="0" smtClean="0">
                <a:cs typeface="ＭＳ Ｐゴシック" charset="-128"/>
              </a:rPr>
              <a:t>.</a:t>
            </a:r>
          </a:p>
          <a:p>
            <a:pPr marL="762000" indent="-762000" eaLnBrk="1" fontAlgn="auto" hangingPunct="1">
              <a:spcAft>
                <a:spcPts val="0"/>
              </a:spcAft>
              <a:buClr>
                <a:srgbClr val="0000FF"/>
              </a:buClr>
              <a:buFontTx/>
              <a:buAutoNum type="arabicPeriod"/>
              <a:defRPr/>
            </a:pPr>
            <a:r>
              <a:rPr lang="en-US" sz="2900" b="1" dirty="0" smtClean="0">
                <a:solidFill>
                  <a:srgbClr val="7030A0"/>
                </a:solidFill>
                <a:cs typeface="ＭＳ Ｐゴシック" charset="-128"/>
              </a:rPr>
              <a:t>Use self reflection and behavior data to progress monitor and problem solve.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wedge">
                                      <p:cBhvr>
                                        <p:cTn id="7"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5"/>
          <p:cNvSpPr>
            <a:spLocks noChangeArrowheads="1"/>
          </p:cNvSpPr>
          <p:nvPr/>
        </p:nvSpPr>
        <p:spPr bwMode="auto">
          <a:xfrm>
            <a:off x="0" y="180816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800"/>
          </a:p>
        </p:txBody>
      </p:sp>
      <p:sp>
        <p:nvSpPr>
          <p:cNvPr id="96258" name="Text Box 4"/>
          <p:cNvSpPr txBox="1">
            <a:spLocks noChangeArrowheads="1"/>
          </p:cNvSpPr>
          <p:nvPr/>
        </p:nvSpPr>
        <p:spPr bwMode="auto">
          <a:xfrm>
            <a:off x="7984524" y="1266827"/>
            <a:ext cx="1066800" cy="1295400"/>
          </a:xfrm>
          <a:prstGeom prst="rect">
            <a:avLst/>
          </a:prstGeom>
          <a:solidFill>
            <a:srgbClr val="FFFFFF"/>
          </a:solidFill>
          <a:ln w="9525">
            <a:solidFill>
              <a:srgbClr val="000000"/>
            </a:solidFill>
            <a:miter lim="800000"/>
            <a:headEnd/>
            <a:tailEnd/>
          </a:ln>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7800">
                <a:latin typeface="Times New Roman" charset="0"/>
              </a:rPr>
              <a:t>7r</a:t>
            </a:r>
            <a:endParaRPr lang="en-US" altLang="en-US" sz="2400">
              <a:latin typeface="Times New Roman" charset="0"/>
            </a:endParaRPr>
          </a:p>
        </p:txBody>
      </p:sp>
      <p:sp>
        <p:nvSpPr>
          <p:cNvPr id="96259" name="Rectangle 6"/>
          <p:cNvSpPr>
            <a:spLocks noChangeArrowheads="1"/>
          </p:cNvSpPr>
          <p:nvPr/>
        </p:nvSpPr>
        <p:spPr bwMode="auto">
          <a:xfrm>
            <a:off x="0" y="1321104"/>
            <a:ext cx="9144000" cy="563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1800" dirty="0">
                <a:latin typeface="Times New Roman" charset="0"/>
              </a:rPr>
              <a:t/>
            </a:r>
            <a:br>
              <a:rPr lang="en-US" altLang="en-US" sz="1800" dirty="0">
                <a:latin typeface="Times New Roman" charset="0"/>
              </a:rPr>
            </a:br>
            <a:r>
              <a:rPr lang="en-US" altLang="en-US" sz="4800" dirty="0">
                <a:latin typeface="Times New Roman" charset="0"/>
              </a:rPr>
              <a:t>Positive Behavior Support</a:t>
            </a:r>
            <a:endParaRPr lang="en-US" altLang="en-US" sz="1800" dirty="0">
              <a:latin typeface="Times New Roman" charset="0"/>
            </a:endParaRPr>
          </a:p>
          <a:p>
            <a:pPr algn="ctr" eaLnBrk="1" hangingPunct="1">
              <a:spcBef>
                <a:spcPct val="0"/>
              </a:spcBef>
              <a:buFontTx/>
              <a:buNone/>
            </a:pPr>
            <a:r>
              <a:rPr lang="en-US" altLang="en-US" sz="5400" dirty="0">
                <a:latin typeface="Times New Roman" charset="0"/>
              </a:rPr>
              <a:t>Classroom Management:</a:t>
            </a:r>
            <a:endParaRPr lang="en-US" altLang="en-US" sz="1800" dirty="0">
              <a:latin typeface="Times New Roman" charset="0"/>
            </a:endParaRPr>
          </a:p>
          <a:p>
            <a:pPr algn="ctr" eaLnBrk="1" hangingPunct="1">
              <a:spcBef>
                <a:spcPct val="0"/>
              </a:spcBef>
              <a:buFontTx/>
              <a:buNone/>
            </a:pPr>
            <a:r>
              <a:rPr lang="en-US" altLang="en-US" sz="5400" dirty="0">
                <a:latin typeface="Times New Roman" charset="0"/>
              </a:rPr>
              <a:t>Self-Assessment Revised</a:t>
            </a:r>
            <a:endParaRPr lang="en-US" altLang="en-US" sz="1800" dirty="0">
              <a:latin typeface="Times New Roman" charset="0"/>
            </a:endParaRPr>
          </a:p>
          <a:p>
            <a:pPr algn="ctr" eaLnBrk="1" hangingPunct="1">
              <a:spcBef>
                <a:spcPct val="0"/>
              </a:spcBef>
              <a:buFontTx/>
              <a:buNone/>
            </a:pPr>
            <a:endParaRPr lang="en-US" altLang="en-US" sz="2800" dirty="0">
              <a:latin typeface="Times New Roman" charset="0"/>
            </a:endParaRPr>
          </a:p>
          <a:p>
            <a:pPr algn="ctr" eaLnBrk="1" hangingPunct="1">
              <a:spcBef>
                <a:spcPct val="0"/>
              </a:spcBef>
              <a:buFontTx/>
              <a:buNone/>
            </a:pPr>
            <a:r>
              <a:rPr lang="en-US" altLang="en-US" sz="2400" dirty="0">
                <a:latin typeface="Times New Roman" charset="0"/>
              </a:rPr>
              <a:t>Brandi </a:t>
            </a:r>
            <a:r>
              <a:rPr lang="en-US" altLang="en-US" sz="2400" dirty="0" err="1">
                <a:latin typeface="Times New Roman" charset="0"/>
              </a:rPr>
              <a:t>Simonsen</a:t>
            </a:r>
            <a:r>
              <a:rPr lang="en-US" altLang="en-US" sz="2400" dirty="0">
                <a:latin typeface="Times New Roman" charset="0"/>
              </a:rPr>
              <a:t>, Sarah Fairbanks, Amy </a:t>
            </a:r>
            <a:r>
              <a:rPr lang="en-US" altLang="en-US" sz="2400" dirty="0" err="1">
                <a:latin typeface="Times New Roman" charset="0"/>
              </a:rPr>
              <a:t>Briesch</a:t>
            </a:r>
            <a:r>
              <a:rPr lang="en-US" altLang="en-US" sz="2400" dirty="0">
                <a:latin typeface="Times New Roman" charset="0"/>
              </a:rPr>
              <a:t>, &amp; George Sugai</a:t>
            </a:r>
          </a:p>
          <a:p>
            <a:pPr algn="ctr" eaLnBrk="1" hangingPunct="1">
              <a:spcBef>
                <a:spcPct val="0"/>
              </a:spcBef>
              <a:buFontTx/>
              <a:buNone/>
            </a:pPr>
            <a:endParaRPr lang="en-US" altLang="en-US" sz="2400" dirty="0">
              <a:latin typeface="Times New Roman" charset="0"/>
            </a:endParaRPr>
          </a:p>
          <a:p>
            <a:pPr algn="ctr" eaLnBrk="1" hangingPunct="1">
              <a:spcBef>
                <a:spcPct val="0"/>
              </a:spcBef>
              <a:buFontTx/>
              <a:buNone/>
            </a:pPr>
            <a:r>
              <a:rPr lang="en-US" altLang="en-US" sz="2400" dirty="0">
                <a:latin typeface="Times New Roman" charset="0"/>
              </a:rPr>
              <a:t>Center on Positive Behavioral Interventions and Supports</a:t>
            </a:r>
            <a:endParaRPr lang="en-US" altLang="en-US" sz="2800" dirty="0">
              <a:latin typeface="Times New Roman" charset="0"/>
            </a:endParaRPr>
          </a:p>
          <a:p>
            <a:pPr algn="ctr" eaLnBrk="1" hangingPunct="1">
              <a:spcBef>
                <a:spcPct val="0"/>
              </a:spcBef>
              <a:buFontTx/>
              <a:buNone/>
            </a:pPr>
            <a:r>
              <a:rPr lang="en-US" altLang="en-US" sz="2400" dirty="0">
                <a:latin typeface="Times New Roman" charset="0"/>
              </a:rPr>
              <a:t>University of Connecticut</a:t>
            </a:r>
            <a:endParaRPr lang="en-US" altLang="en-US" sz="1800" dirty="0">
              <a:latin typeface="Times New Roman" charset="0"/>
            </a:endParaRPr>
          </a:p>
          <a:p>
            <a:pPr algn="ctr" eaLnBrk="1" hangingPunct="1">
              <a:spcBef>
                <a:spcPct val="0"/>
              </a:spcBef>
              <a:buFontTx/>
              <a:buNone/>
            </a:pPr>
            <a:r>
              <a:rPr lang="en-US" altLang="en-US" sz="2400" dirty="0">
                <a:latin typeface="Times New Roman" charset="0"/>
              </a:rPr>
              <a:t>Version: April 7, 2006</a:t>
            </a:r>
            <a:endParaRPr lang="en-US" altLang="en-US" sz="1800" dirty="0">
              <a:latin typeface="Times New Roman" charset="0"/>
            </a:endParaRPr>
          </a:p>
          <a:p>
            <a:pPr algn="ctr" eaLnBrk="1" hangingPunct="1">
              <a:spcBef>
                <a:spcPct val="0"/>
              </a:spcBef>
              <a:buFontTx/>
              <a:buNone/>
            </a:pPr>
            <a:endParaRPr lang="en-US" altLang="en-US" sz="4400" dirty="0">
              <a:latin typeface="Times New Roman" charset="0"/>
            </a:endParaRPr>
          </a:p>
        </p:txBody>
      </p:sp>
      <p:sp>
        <p:nvSpPr>
          <p:cNvPr id="96260" name="Title 1"/>
          <p:cNvSpPr>
            <a:spLocks noGrp="1"/>
          </p:cNvSpPr>
          <p:nvPr>
            <p:ph type="title"/>
          </p:nvPr>
        </p:nvSpPr>
        <p:spPr>
          <a:xfrm>
            <a:off x="457200" y="123827"/>
            <a:ext cx="8229600" cy="1143000"/>
          </a:xfrm>
        </p:spPr>
        <p:txBody>
          <a:bodyPr/>
          <a:lstStyle/>
          <a:p>
            <a:pPr eaLnBrk="1" hangingPunct="1"/>
            <a:r>
              <a:rPr lang="en-US" altLang="en-US" dirty="0">
                <a:ea typeface="ＭＳ Ｐゴシック" charset="-128"/>
              </a:rPr>
              <a:t>H</a:t>
            </a:r>
            <a:r>
              <a:rPr lang="en-US" altLang="en-US" dirty="0" smtClean="0">
                <a:ea typeface="ＭＳ Ｐゴシック" charset="-128"/>
              </a:rPr>
              <a:t>elp </a:t>
            </a:r>
            <a:r>
              <a:rPr lang="en-US" altLang="en-US" dirty="0">
                <a:ea typeface="ＭＳ Ｐゴシック" charset="-128"/>
              </a:rPr>
              <a:t>teachers </a:t>
            </a:r>
            <a:r>
              <a:rPr lang="en-US" altLang="en-US" dirty="0" smtClean="0">
                <a:ea typeface="ＭＳ Ｐゴシック" charset="-128"/>
              </a:rPr>
              <a:t>to self-reflect</a:t>
            </a:r>
            <a:r>
              <a:rPr lang="is-IS" altLang="en-US" dirty="0" smtClean="0">
                <a:ea typeface="ＭＳ Ｐゴシック" charset="-128"/>
              </a:rPr>
              <a:t>…..</a:t>
            </a:r>
            <a:endParaRPr lang="en-US" altLang="en-US" dirty="0">
              <a:ea typeface="ＭＳ Ｐゴシック" charset="-128"/>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43208158"/>
              </p:ext>
            </p:extLst>
          </p:nvPr>
        </p:nvGraphicFramePr>
        <p:xfrm>
          <a:off x="599767" y="228600"/>
          <a:ext cx="7944465" cy="6194281"/>
        </p:xfrm>
        <a:graphic>
          <a:graphicData uri="http://schemas.openxmlformats.org/drawingml/2006/table">
            <a:tbl>
              <a:tblPr/>
              <a:tblGrid>
                <a:gridCol w="7177894"/>
                <a:gridCol w="766571"/>
              </a:tblGrid>
              <a:tr h="362379">
                <a:tc>
                  <a:txBody>
                    <a:bodyPr/>
                    <a:lstStyle>
                      <a:lvl1pPr marL="11430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114300" marR="0" lvl="0" indent="0" algn="ctr" defTabSz="914400" rtl="0" eaLnBrk="1" fontAlgn="base" latinLnBrk="0" hangingPunct="1">
                        <a:lnSpc>
                          <a:spcPct val="100000"/>
                        </a:lnSpc>
                        <a:spcBef>
                          <a:spcPts val="600"/>
                        </a:spcBef>
                        <a:spcAft>
                          <a:spcPts val="600"/>
                        </a:spcAft>
                        <a:buClrTx/>
                        <a:buSzTx/>
                        <a:buFontTx/>
                        <a:buNone/>
                        <a:tabLst/>
                      </a:pPr>
                      <a:r>
                        <a:rPr kumimoji="0" lang="en-US" altLang="en-US" sz="1300" b="1" i="0" u="none" strike="noStrike" cap="none" normalizeH="0" baseline="0">
                          <a:ln>
                            <a:noFill/>
                          </a:ln>
                          <a:solidFill>
                            <a:schemeClr val="tx1"/>
                          </a:solidFill>
                          <a:effectLst/>
                          <a:latin typeface="Arial" charset="0"/>
                          <a:ea typeface="ＭＳ Ｐゴシック" charset="-128"/>
                        </a:rPr>
                        <a:t>Classroom Management Practice</a:t>
                      </a:r>
                      <a:endParaRPr kumimoji="0" lang="en-US" altLang="en-US" sz="1300" b="0" i="0" u="none" strike="noStrike" cap="none" normalizeH="0" baseline="0">
                        <a:ln>
                          <a:noFill/>
                        </a:ln>
                        <a:solidFill>
                          <a:schemeClr val="tx1"/>
                        </a:solidFill>
                        <a:effectLst/>
                        <a:latin typeface="Times New Roman" charset="0"/>
                        <a:ea typeface="ＭＳ Ｐゴシック" charset="-128"/>
                      </a:endParaRPr>
                    </a:p>
                  </a:txBody>
                  <a:tcPr marL="61264" marR="61264" marT="83626" marB="83626"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altLang="en-US" sz="1100" b="1" i="0" u="none" strike="noStrike" cap="none" normalizeH="0" baseline="0">
                          <a:ln>
                            <a:noFill/>
                          </a:ln>
                          <a:solidFill>
                            <a:schemeClr val="tx1"/>
                          </a:solidFill>
                          <a:effectLst/>
                          <a:latin typeface="Arial" charset="0"/>
                          <a:ea typeface="ＭＳ Ｐゴシック" charset="-128"/>
                        </a:rPr>
                        <a:t>Rating</a:t>
                      </a:r>
                      <a:endParaRPr kumimoji="0" lang="en-US" altLang="en-US" sz="1100" b="0" i="0" u="none" strike="noStrike" cap="none" normalizeH="0" baseline="0">
                        <a:ln>
                          <a:noFill/>
                        </a:ln>
                        <a:solidFill>
                          <a:schemeClr val="tx1"/>
                        </a:solidFill>
                        <a:effectLst/>
                        <a:latin typeface="Times New Roman" charset="0"/>
                        <a:ea typeface="ＭＳ Ｐゴシック" charset="-128"/>
                      </a:endParaRPr>
                    </a:p>
                  </a:txBody>
                  <a:tcPr marL="61264" marR="61264" marT="83626" marB="83626"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2379">
                <a:tc>
                  <a:txBody>
                    <a:bodyPr/>
                    <a:lstStyle>
                      <a:lvl1pPr marL="342900" indent="-342900">
                        <a:spcBef>
                          <a:spcPct val="20000"/>
                        </a:spcBef>
                        <a:buFont typeface="Arial" charset="0"/>
                        <a:tabLst>
                          <a:tab pos="342900" algn="l"/>
                        </a:tabLst>
                        <a:defRPr sz="2800">
                          <a:solidFill>
                            <a:schemeClr val="tx1"/>
                          </a:solidFill>
                          <a:latin typeface="Calibri" charset="0"/>
                          <a:ea typeface="ＭＳ Ｐゴシック" charset="-128"/>
                        </a:defRPr>
                      </a:lvl1pPr>
                      <a:lvl2pPr marL="742950" indent="-285750">
                        <a:spcBef>
                          <a:spcPct val="20000"/>
                        </a:spcBef>
                        <a:buFont typeface="Arial" charset="0"/>
                        <a:tabLst>
                          <a:tab pos="342900" algn="l"/>
                        </a:tabLst>
                        <a:defRPr sz="2400">
                          <a:solidFill>
                            <a:schemeClr val="tx1"/>
                          </a:solidFill>
                          <a:latin typeface="Calibri" charset="0"/>
                          <a:ea typeface="ＭＳ Ｐゴシック" charset="-128"/>
                        </a:defRPr>
                      </a:lvl2pPr>
                      <a:lvl3pPr marL="1143000" indent="-228600">
                        <a:spcBef>
                          <a:spcPct val="20000"/>
                        </a:spcBef>
                        <a:buFont typeface="Arial" charset="0"/>
                        <a:tabLst>
                          <a:tab pos="342900" algn="l"/>
                        </a:tabLst>
                        <a:defRPr sz="2000">
                          <a:solidFill>
                            <a:schemeClr val="tx1"/>
                          </a:solidFill>
                          <a:latin typeface="Calibri" charset="0"/>
                          <a:ea typeface="ＭＳ Ｐゴシック" charset="-128"/>
                        </a:defRPr>
                      </a:lvl3pPr>
                      <a:lvl4pPr marL="1600200" indent="-228600">
                        <a:spcBef>
                          <a:spcPct val="20000"/>
                        </a:spcBef>
                        <a:buFont typeface="Arial" charset="0"/>
                        <a:tabLst>
                          <a:tab pos="342900" algn="l"/>
                        </a:tabLst>
                        <a:defRPr>
                          <a:solidFill>
                            <a:schemeClr val="tx1"/>
                          </a:solidFill>
                          <a:latin typeface="Calibri" charset="0"/>
                          <a:ea typeface="ＭＳ Ｐゴシック" charset="-128"/>
                        </a:defRPr>
                      </a:lvl4pPr>
                      <a:lvl5pPr marL="2057400" indent="-228600">
                        <a:spcBef>
                          <a:spcPct val="20000"/>
                        </a:spcBef>
                        <a:buFont typeface="Arial" charset="0"/>
                        <a:tabLst>
                          <a:tab pos="342900" algn="l"/>
                        </a:tabLst>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9pPr>
                    </a:lstStyle>
                    <a:p>
                      <a:pPr marL="342900" marR="0" lvl="0" indent="-342900" algn="l" defTabSz="914400" rtl="0" eaLnBrk="1" fontAlgn="base" latinLnBrk="0" hangingPunct="1">
                        <a:lnSpc>
                          <a:spcPct val="100000"/>
                        </a:lnSpc>
                        <a:spcBef>
                          <a:spcPts val="600"/>
                        </a:spcBef>
                        <a:spcAft>
                          <a:spcPts val="600"/>
                        </a:spcAft>
                        <a:buClrTx/>
                        <a:buSzTx/>
                        <a:buFont typeface="+mj-lt" charset="0"/>
                        <a:buNone/>
                        <a:tabLst>
                          <a:tab pos="342900" algn="l"/>
                        </a:tabLst>
                      </a:pPr>
                      <a:r>
                        <a:rPr kumimoji="0" lang="en-US" altLang="en-US" sz="1300" b="0" i="1" u="none" strike="noStrike" cap="none" normalizeH="0" baseline="0">
                          <a:ln>
                            <a:noFill/>
                          </a:ln>
                          <a:solidFill>
                            <a:schemeClr val="tx1"/>
                          </a:solidFill>
                          <a:effectLst/>
                          <a:latin typeface="Arial" charset="0"/>
                          <a:ea typeface="ＭＳ Ｐゴシック" charset="-128"/>
                        </a:rPr>
                        <a:t>1.    I have arranged my classroom to </a:t>
                      </a:r>
                      <a:r>
                        <a:rPr kumimoji="0" lang="en-US" altLang="en-US" sz="1300" b="1" i="1" u="none" strike="noStrike" cap="none" normalizeH="0" baseline="0">
                          <a:ln>
                            <a:noFill/>
                          </a:ln>
                          <a:solidFill>
                            <a:schemeClr val="tx1"/>
                          </a:solidFill>
                          <a:effectLst/>
                          <a:latin typeface="Arial" charset="0"/>
                          <a:ea typeface="ＭＳ Ｐゴシック" charset="-128"/>
                        </a:rPr>
                        <a:t>minimize crowding and distraction</a:t>
                      </a:r>
                      <a:endParaRPr kumimoji="0" lang="en-US" altLang="en-US" sz="1300" b="0" i="0" u="none" strike="noStrike" cap="none" normalizeH="0" baseline="0">
                        <a:ln>
                          <a:noFill/>
                        </a:ln>
                        <a:solidFill>
                          <a:schemeClr val="tx1"/>
                        </a:solidFill>
                        <a:effectLst/>
                        <a:latin typeface="Times New Roman" charset="0"/>
                        <a:ea typeface="ＭＳ Ｐゴシック" charset="-128"/>
                      </a:endParaRPr>
                    </a:p>
                  </a:txBody>
                  <a:tcPr marL="61264" marR="61264" marT="83626" marB="83626"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altLang="en-US" sz="1100" b="0" i="0" u="none" strike="noStrike" cap="none" normalizeH="0" baseline="0">
                          <a:ln>
                            <a:noFill/>
                          </a:ln>
                          <a:solidFill>
                            <a:schemeClr val="tx1"/>
                          </a:solidFill>
                          <a:effectLst/>
                          <a:latin typeface="Arial" charset="0"/>
                          <a:ea typeface="ＭＳ Ｐゴシック" charset="-128"/>
                        </a:rPr>
                        <a:t>Yes    No</a:t>
                      </a:r>
                      <a:endParaRPr kumimoji="0" lang="en-US" altLang="en-US" sz="1100" b="0" i="0" u="none" strike="noStrike" cap="none" normalizeH="0" baseline="0">
                        <a:ln>
                          <a:noFill/>
                        </a:ln>
                        <a:solidFill>
                          <a:schemeClr val="tx1"/>
                        </a:solidFill>
                        <a:effectLst/>
                        <a:latin typeface="Times New Roman" charset="0"/>
                        <a:ea typeface="ＭＳ Ｐゴシック" charset="-128"/>
                      </a:endParaRPr>
                    </a:p>
                  </a:txBody>
                  <a:tcPr marL="61264" marR="61264" marT="83626" marB="83626"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57506">
                <a:tc>
                  <a:txBody>
                    <a:bodyPr/>
                    <a:lstStyle>
                      <a:lvl1pPr marL="342900" indent="-342900">
                        <a:spcBef>
                          <a:spcPct val="20000"/>
                        </a:spcBef>
                        <a:buFont typeface="Arial" charset="0"/>
                        <a:tabLst>
                          <a:tab pos="342900" algn="l"/>
                        </a:tabLst>
                        <a:defRPr sz="2800">
                          <a:solidFill>
                            <a:schemeClr val="tx1"/>
                          </a:solidFill>
                          <a:latin typeface="Calibri" charset="0"/>
                          <a:ea typeface="ＭＳ Ｐゴシック" charset="-128"/>
                        </a:defRPr>
                      </a:lvl1pPr>
                      <a:lvl2pPr marL="742950" indent="-285750">
                        <a:spcBef>
                          <a:spcPct val="20000"/>
                        </a:spcBef>
                        <a:buFont typeface="Arial" charset="0"/>
                        <a:tabLst>
                          <a:tab pos="342900" algn="l"/>
                        </a:tabLst>
                        <a:defRPr sz="2400">
                          <a:solidFill>
                            <a:schemeClr val="tx1"/>
                          </a:solidFill>
                          <a:latin typeface="Calibri" charset="0"/>
                          <a:ea typeface="ＭＳ Ｐゴシック" charset="-128"/>
                        </a:defRPr>
                      </a:lvl2pPr>
                      <a:lvl3pPr marL="1143000" indent="-228600">
                        <a:spcBef>
                          <a:spcPct val="20000"/>
                        </a:spcBef>
                        <a:buFont typeface="Arial" charset="0"/>
                        <a:tabLst>
                          <a:tab pos="342900" algn="l"/>
                        </a:tabLst>
                        <a:defRPr sz="2000">
                          <a:solidFill>
                            <a:schemeClr val="tx1"/>
                          </a:solidFill>
                          <a:latin typeface="Calibri" charset="0"/>
                          <a:ea typeface="ＭＳ Ｐゴシック" charset="-128"/>
                        </a:defRPr>
                      </a:lvl3pPr>
                      <a:lvl4pPr marL="1600200" indent="-228600">
                        <a:spcBef>
                          <a:spcPct val="20000"/>
                        </a:spcBef>
                        <a:buFont typeface="Arial" charset="0"/>
                        <a:tabLst>
                          <a:tab pos="342900" algn="l"/>
                        </a:tabLst>
                        <a:defRPr>
                          <a:solidFill>
                            <a:schemeClr val="tx1"/>
                          </a:solidFill>
                          <a:latin typeface="Calibri" charset="0"/>
                          <a:ea typeface="ＭＳ Ｐゴシック" charset="-128"/>
                        </a:defRPr>
                      </a:lvl4pPr>
                      <a:lvl5pPr marL="2057400" indent="-228600">
                        <a:spcBef>
                          <a:spcPct val="20000"/>
                        </a:spcBef>
                        <a:buFont typeface="Arial" charset="0"/>
                        <a:tabLst>
                          <a:tab pos="342900" algn="l"/>
                        </a:tabLst>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9pPr>
                    </a:lstStyle>
                    <a:p>
                      <a:pPr marL="342900" marR="0" lvl="0" indent="-342900" algn="l" defTabSz="914400" rtl="0" eaLnBrk="1" fontAlgn="base" latinLnBrk="0" hangingPunct="1">
                        <a:lnSpc>
                          <a:spcPct val="100000"/>
                        </a:lnSpc>
                        <a:spcBef>
                          <a:spcPts val="600"/>
                        </a:spcBef>
                        <a:spcAft>
                          <a:spcPts val="600"/>
                        </a:spcAft>
                        <a:buClrTx/>
                        <a:buSzTx/>
                        <a:buFont typeface="+mj-lt" charset="0"/>
                        <a:buNone/>
                        <a:tabLst>
                          <a:tab pos="342900" algn="l"/>
                        </a:tabLst>
                      </a:pPr>
                      <a:r>
                        <a:rPr kumimoji="0" lang="en-US" altLang="en-US" sz="1300" b="0" i="1" u="none" strike="noStrike" cap="none" normalizeH="0" baseline="0">
                          <a:ln>
                            <a:noFill/>
                          </a:ln>
                          <a:solidFill>
                            <a:schemeClr val="tx1"/>
                          </a:solidFill>
                          <a:effectLst/>
                          <a:latin typeface="Arial" charset="0"/>
                          <a:ea typeface="ＭＳ Ｐゴシック" charset="-128"/>
                        </a:rPr>
                        <a:t>2.    I have </a:t>
                      </a:r>
                      <a:r>
                        <a:rPr kumimoji="0" lang="en-US" altLang="en-US" sz="1300" b="1" i="1" u="none" strike="noStrike" cap="none" normalizeH="0" baseline="0">
                          <a:ln>
                            <a:noFill/>
                          </a:ln>
                          <a:solidFill>
                            <a:schemeClr val="tx1"/>
                          </a:solidFill>
                          <a:effectLst/>
                          <a:latin typeface="Arial" charset="0"/>
                          <a:ea typeface="ＭＳ Ｐゴシック" charset="-128"/>
                        </a:rPr>
                        <a:t>maximized structure and predictability</a:t>
                      </a:r>
                      <a:r>
                        <a:rPr kumimoji="0" lang="en-US" altLang="en-US" sz="1300" b="0" i="1" u="none" strike="noStrike" cap="none" normalizeH="0" baseline="0">
                          <a:ln>
                            <a:noFill/>
                          </a:ln>
                          <a:solidFill>
                            <a:schemeClr val="tx1"/>
                          </a:solidFill>
                          <a:effectLst/>
                          <a:latin typeface="Arial" charset="0"/>
                          <a:ea typeface="ＭＳ Ｐゴシック" charset="-128"/>
                        </a:rPr>
                        <a:t> in my classroom (e.g., explicit classroom routines, specific directions, etc.).</a:t>
                      </a:r>
                      <a:endParaRPr kumimoji="0" lang="en-US" altLang="en-US" sz="1300" b="0" i="0" u="none" strike="noStrike" cap="none" normalizeH="0" baseline="0">
                        <a:ln>
                          <a:noFill/>
                        </a:ln>
                        <a:solidFill>
                          <a:schemeClr val="tx1"/>
                        </a:solidFill>
                        <a:effectLst/>
                        <a:latin typeface="Times New Roman" charset="0"/>
                        <a:ea typeface="ＭＳ Ｐゴシック" charset="-128"/>
                      </a:endParaRPr>
                    </a:p>
                  </a:txBody>
                  <a:tcPr marL="61264" marR="61264" marT="83626" marB="83626"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altLang="en-US" sz="1100" b="0" i="0" u="none" strike="noStrike" cap="none" normalizeH="0" baseline="0">
                          <a:ln>
                            <a:noFill/>
                          </a:ln>
                          <a:solidFill>
                            <a:schemeClr val="tx1"/>
                          </a:solidFill>
                          <a:effectLst/>
                          <a:latin typeface="Arial" charset="0"/>
                          <a:ea typeface="ＭＳ Ｐゴシック" charset="-128"/>
                        </a:rPr>
                        <a:t>Yes    No</a:t>
                      </a:r>
                      <a:endParaRPr kumimoji="0" lang="en-US" altLang="en-US" sz="1100" b="0" i="0" u="none" strike="noStrike" cap="none" normalizeH="0" baseline="0">
                        <a:ln>
                          <a:noFill/>
                        </a:ln>
                        <a:solidFill>
                          <a:schemeClr val="tx1"/>
                        </a:solidFill>
                        <a:effectLst/>
                        <a:latin typeface="Times New Roman" charset="0"/>
                        <a:ea typeface="ＭＳ Ｐゴシック" charset="-128"/>
                      </a:endParaRPr>
                    </a:p>
                  </a:txBody>
                  <a:tcPr marL="61264" marR="61264" marT="83626" marB="83626"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2379">
                <a:tc>
                  <a:txBody>
                    <a:bodyPr/>
                    <a:lstStyle>
                      <a:lvl1pPr marL="342900" indent="-342900">
                        <a:spcBef>
                          <a:spcPct val="20000"/>
                        </a:spcBef>
                        <a:buFont typeface="Arial" charset="0"/>
                        <a:tabLst>
                          <a:tab pos="342900" algn="l"/>
                        </a:tabLst>
                        <a:defRPr sz="2800">
                          <a:solidFill>
                            <a:schemeClr val="tx1"/>
                          </a:solidFill>
                          <a:latin typeface="Calibri" charset="0"/>
                          <a:ea typeface="ＭＳ Ｐゴシック" charset="-128"/>
                        </a:defRPr>
                      </a:lvl1pPr>
                      <a:lvl2pPr marL="742950" indent="-285750">
                        <a:spcBef>
                          <a:spcPct val="20000"/>
                        </a:spcBef>
                        <a:buFont typeface="Arial" charset="0"/>
                        <a:tabLst>
                          <a:tab pos="342900" algn="l"/>
                        </a:tabLst>
                        <a:defRPr sz="2400">
                          <a:solidFill>
                            <a:schemeClr val="tx1"/>
                          </a:solidFill>
                          <a:latin typeface="Calibri" charset="0"/>
                          <a:ea typeface="ＭＳ Ｐゴシック" charset="-128"/>
                        </a:defRPr>
                      </a:lvl2pPr>
                      <a:lvl3pPr marL="1143000" indent="-228600">
                        <a:spcBef>
                          <a:spcPct val="20000"/>
                        </a:spcBef>
                        <a:buFont typeface="Arial" charset="0"/>
                        <a:tabLst>
                          <a:tab pos="342900" algn="l"/>
                        </a:tabLst>
                        <a:defRPr sz="2000">
                          <a:solidFill>
                            <a:schemeClr val="tx1"/>
                          </a:solidFill>
                          <a:latin typeface="Calibri" charset="0"/>
                          <a:ea typeface="ＭＳ Ｐゴシック" charset="-128"/>
                        </a:defRPr>
                      </a:lvl3pPr>
                      <a:lvl4pPr marL="1600200" indent="-228600">
                        <a:spcBef>
                          <a:spcPct val="20000"/>
                        </a:spcBef>
                        <a:buFont typeface="Arial" charset="0"/>
                        <a:tabLst>
                          <a:tab pos="342900" algn="l"/>
                        </a:tabLst>
                        <a:defRPr>
                          <a:solidFill>
                            <a:schemeClr val="tx1"/>
                          </a:solidFill>
                          <a:latin typeface="Calibri" charset="0"/>
                          <a:ea typeface="ＭＳ Ｐゴシック" charset="-128"/>
                        </a:defRPr>
                      </a:lvl4pPr>
                      <a:lvl5pPr marL="2057400" indent="-228600">
                        <a:spcBef>
                          <a:spcPct val="20000"/>
                        </a:spcBef>
                        <a:buFont typeface="Arial" charset="0"/>
                        <a:tabLst>
                          <a:tab pos="342900" algn="l"/>
                        </a:tabLst>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9pPr>
                    </a:lstStyle>
                    <a:p>
                      <a:pPr marL="342900" marR="0" lvl="0" indent="-342900" algn="l" defTabSz="914400" rtl="0" eaLnBrk="1" fontAlgn="base" latinLnBrk="0" hangingPunct="1">
                        <a:lnSpc>
                          <a:spcPct val="100000"/>
                        </a:lnSpc>
                        <a:spcBef>
                          <a:spcPts val="600"/>
                        </a:spcBef>
                        <a:spcAft>
                          <a:spcPts val="600"/>
                        </a:spcAft>
                        <a:buClrTx/>
                        <a:buSzTx/>
                        <a:buFont typeface="+mj-lt" charset="0"/>
                        <a:buNone/>
                        <a:tabLst>
                          <a:tab pos="342900" algn="l"/>
                        </a:tabLst>
                      </a:pPr>
                      <a:r>
                        <a:rPr kumimoji="0" lang="en-US" altLang="en-US" sz="1300" b="0" i="1" u="none" strike="noStrike" cap="none" normalizeH="0" baseline="0">
                          <a:ln>
                            <a:noFill/>
                          </a:ln>
                          <a:solidFill>
                            <a:schemeClr val="tx1"/>
                          </a:solidFill>
                          <a:effectLst/>
                          <a:latin typeface="Arial" charset="0"/>
                          <a:ea typeface="ＭＳ Ｐゴシック" charset="-128"/>
                        </a:rPr>
                        <a:t>3.    I have posted, taught, reviewed, and reinforced 3-5 </a:t>
                      </a:r>
                      <a:r>
                        <a:rPr kumimoji="0" lang="en-US" altLang="en-US" sz="1300" b="1" i="1" u="none" strike="noStrike" cap="none" normalizeH="0" baseline="0">
                          <a:ln>
                            <a:noFill/>
                          </a:ln>
                          <a:solidFill>
                            <a:schemeClr val="tx1"/>
                          </a:solidFill>
                          <a:effectLst/>
                          <a:latin typeface="Arial" charset="0"/>
                          <a:ea typeface="ＭＳ Ｐゴシック" charset="-128"/>
                        </a:rPr>
                        <a:t>positively stated expectations</a:t>
                      </a:r>
                      <a:r>
                        <a:rPr kumimoji="0" lang="en-US" altLang="en-US" sz="1300" b="0" i="1" u="none" strike="noStrike" cap="none" normalizeH="0" baseline="0">
                          <a:ln>
                            <a:noFill/>
                          </a:ln>
                          <a:solidFill>
                            <a:schemeClr val="tx1"/>
                          </a:solidFill>
                          <a:effectLst/>
                          <a:latin typeface="Arial" charset="0"/>
                          <a:ea typeface="ＭＳ Ｐゴシック" charset="-128"/>
                        </a:rPr>
                        <a:t> (or rules).</a:t>
                      </a:r>
                      <a:endParaRPr kumimoji="0" lang="en-US" altLang="en-US" sz="1300" b="0" i="0" u="none" strike="noStrike" cap="none" normalizeH="0" baseline="0">
                        <a:ln>
                          <a:noFill/>
                        </a:ln>
                        <a:solidFill>
                          <a:schemeClr val="tx1"/>
                        </a:solidFill>
                        <a:effectLst/>
                        <a:latin typeface="Times New Roman" charset="0"/>
                        <a:ea typeface="ＭＳ Ｐゴシック" charset="-128"/>
                      </a:endParaRPr>
                    </a:p>
                  </a:txBody>
                  <a:tcPr marL="61264" marR="61264" marT="83626" marB="83626"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altLang="en-US" sz="1100" b="0" i="0" u="none" strike="noStrike" cap="none" normalizeH="0" baseline="0">
                          <a:ln>
                            <a:noFill/>
                          </a:ln>
                          <a:solidFill>
                            <a:schemeClr val="tx1"/>
                          </a:solidFill>
                          <a:effectLst/>
                          <a:latin typeface="Arial" charset="0"/>
                          <a:ea typeface="ＭＳ Ｐゴシック" charset="-128"/>
                        </a:rPr>
                        <a:t>Yes    No</a:t>
                      </a:r>
                      <a:endParaRPr kumimoji="0" lang="en-US" altLang="en-US" sz="1100" b="0" i="0" u="none" strike="noStrike" cap="none" normalizeH="0" baseline="0">
                        <a:ln>
                          <a:noFill/>
                        </a:ln>
                        <a:solidFill>
                          <a:schemeClr val="tx1"/>
                        </a:solidFill>
                        <a:effectLst/>
                        <a:latin typeface="Times New Roman" charset="0"/>
                        <a:ea typeface="ＭＳ Ｐゴシック" charset="-128"/>
                      </a:endParaRPr>
                    </a:p>
                  </a:txBody>
                  <a:tcPr marL="61264" marR="61264" marT="83626" marB="83626"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57506">
                <a:tc>
                  <a:txBody>
                    <a:bodyPr/>
                    <a:lstStyle>
                      <a:lvl1pPr marL="342900" indent="-342900">
                        <a:spcBef>
                          <a:spcPct val="20000"/>
                        </a:spcBef>
                        <a:buFont typeface="Arial" charset="0"/>
                        <a:tabLst>
                          <a:tab pos="342900" algn="l"/>
                        </a:tabLst>
                        <a:defRPr sz="2800">
                          <a:solidFill>
                            <a:schemeClr val="tx1"/>
                          </a:solidFill>
                          <a:latin typeface="Calibri" charset="0"/>
                          <a:ea typeface="ＭＳ Ｐゴシック" charset="-128"/>
                        </a:defRPr>
                      </a:lvl1pPr>
                      <a:lvl2pPr marL="742950" indent="-285750">
                        <a:spcBef>
                          <a:spcPct val="20000"/>
                        </a:spcBef>
                        <a:buFont typeface="Arial" charset="0"/>
                        <a:tabLst>
                          <a:tab pos="342900" algn="l"/>
                        </a:tabLst>
                        <a:defRPr sz="2400">
                          <a:solidFill>
                            <a:schemeClr val="tx1"/>
                          </a:solidFill>
                          <a:latin typeface="Calibri" charset="0"/>
                          <a:ea typeface="ＭＳ Ｐゴシック" charset="-128"/>
                        </a:defRPr>
                      </a:lvl2pPr>
                      <a:lvl3pPr marL="1143000" indent="-228600">
                        <a:spcBef>
                          <a:spcPct val="20000"/>
                        </a:spcBef>
                        <a:buFont typeface="Arial" charset="0"/>
                        <a:tabLst>
                          <a:tab pos="342900" algn="l"/>
                        </a:tabLst>
                        <a:defRPr sz="2000">
                          <a:solidFill>
                            <a:schemeClr val="tx1"/>
                          </a:solidFill>
                          <a:latin typeface="Calibri" charset="0"/>
                          <a:ea typeface="ＭＳ Ｐゴシック" charset="-128"/>
                        </a:defRPr>
                      </a:lvl3pPr>
                      <a:lvl4pPr marL="1600200" indent="-228600">
                        <a:spcBef>
                          <a:spcPct val="20000"/>
                        </a:spcBef>
                        <a:buFont typeface="Arial" charset="0"/>
                        <a:tabLst>
                          <a:tab pos="342900" algn="l"/>
                        </a:tabLst>
                        <a:defRPr>
                          <a:solidFill>
                            <a:schemeClr val="tx1"/>
                          </a:solidFill>
                          <a:latin typeface="Calibri" charset="0"/>
                          <a:ea typeface="ＭＳ Ｐゴシック" charset="-128"/>
                        </a:defRPr>
                      </a:lvl4pPr>
                      <a:lvl5pPr marL="2057400" indent="-228600">
                        <a:spcBef>
                          <a:spcPct val="20000"/>
                        </a:spcBef>
                        <a:buFont typeface="Arial" charset="0"/>
                        <a:tabLst>
                          <a:tab pos="342900" algn="l"/>
                        </a:tabLst>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9pPr>
                    </a:lstStyle>
                    <a:p>
                      <a:pPr marL="342900" marR="0" lvl="0" indent="-342900" algn="l" defTabSz="914400" rtl="0" eaLnBrk="1" fontAlgn="base" latinLnBrk="0" hangingPunct="1">
                        <a:lnSpc>
                          <a:spcPct val="100000"/>
                        </a:lnSpc>
                        <a:spcBef>
                          <a:spcPts val="600"/>
                        </a:spcBef>
                        <a:spcAft>
                          <a:spcPts val="600"/>
                        </a:spcAft>
                        <a:buClrTx/>
                        <a:buSzTx/>
                        <a:buFont typeface="+mj-lt" charset="0"/>
                        <a:buNone/>
                        <a:tabLst>
                          <a:tab pos="342900" algn="l"/>
                        </a:tabLst>
                      </a:pPr>
                      <a:r>
                        <a:rPr kumimoji="0" lang="en-US" altLang="en-US" sz="1300" b="0" i="1" u="none" strike="noStrike" cap="none" normalizeH="0" baseline="0">
                          <a:ln>
                            <a:noFill/>
                          </a:ln>
                          <a:solidFill>
                            <a:schemeClr val="tx1"/>
                          </a:solidFill>
                          <a:effectLst/>
                          <a:latin typeface="Arial" charset="0"/>
                          <a:ea typeface="ＭＳ Ｐゴシック" charset="-128"/>
                        </a:rPr>
                        <a:t>4.    I provided </a:t>
                      </a:r>
                      <a:r>
                        <a:rPr kumimoji="0" lang="en-US" altLang="en-US" sz="1300" b="1" i="1" u="none" strike="noStrike" cap="none" normalizeH="0" baseline="0">
                          <a:ln>
                            <a:noFill/>
                          </a:ln>
                          <a:solidFill>
                            <a:schemeClr val="tx1"/>
                          </a:solidFill>
                          <a:effectLst/>
                          <a:latin typeface="Arial" charset="0"/>
                          <a:ea typeface="ＭＳ Ｐゴシック" charset="-128"/>
                        </a:rPr>
                        <a:t>more frequent acknowledgement</a:t>
                      </a:r>
                      <a:r>
                        <a:rPr kumimoji="0" lang="en-US" altLang="en-US" sz="1300" b="0" i="1" u="none" strike="noStrike" cap="none" normalizeH="0" baseline="0">
                          <a:ln>
                            <a:noFill/>
                          </a:ln>
                          <a:solidFill>
                            <a:schemeClr val="tx1"/>
                          </a:solidFill>
                          <a:effectLst/>
                          <a:latin typeface="Arial" charset="0"/>
                          <a:ea typeface="ＭＳ Ｐゴシック" charset="-128"/>
                        </a:rPr>
                        <a:t> for appropriate behaviors than inappropriate behaviors (See top of page).</a:t>
                      </a:r>
                      <a:endParaRPr kumimoji="0" lang="en-US" altLang="en-US" sz="1300" b="0" i="0" u="none" strike="noStrike" cap="none" normalizeH="0" baseline="0">
                        <a:ln>
                          <a:noFill/>
                        </a:ln>
                        <a:solidFill>
                          <a:schemeClr val="tx1"/>
                        </a:solidFill>
                        <a:effectLst/>
                        <a:latin typeface="Times New Roman" charset="0"/>
                        <a:ea typeface="ＭＳ Ｐゴシック" charset="-128"/>
                      </a:endParaRPr>
                    </a:p>
                  </a:txBody>
                  <a:tcPr marL="61264" marR="61264" marT="83626" marB="83626"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altLang="en-US" sz="1100" b="0" i="0" u="none" strike="noStrike" cap="none" normalizeH="0" baseline="0">
                          <a:ln>
                            <a:noFill/>
                          </a:ln>
                          <a:solidFill>
                            <a:schemeClr val="tx1"/>
                          </a:solidFill>
                          <a:effectLst/>
                          <a:latin typeface="Arial" charset="0"/>
                          <a:ea typeface="ＭＳ Ｐゴシック" charset="-128"/>
                        </a:rPr>
                        <a:t>Yes    No</a:t>
                      </a:r>
                      <a:endParaRPr kumimoji="0" lang="en-US" altLang="en-US" sz="1100" b="0" i="0" u="none" strike="noStrike" cap="none" normalizeH="0" baseline="0">
                        <a:ln>
                          <a:noFill/>
                        </a:ln>
                        <a:solidFill>
                          <a:schemeClr val="tx1"/>
                        </a:solidFill>
                        <a:effectLst/>
                        <a:latin typeface="Times New Roman" charset="0"/>
                        <a:ea typeface="ＭＳ Ｐゴシック" charset="-128"/>
                      </a:endParaRPr>
                    </a:p>
                  </a:txBody>
                  <a:tcPr marL="61264" marR="61264" marT="83626" marB="83626"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57506">
                <a:tc>
                  <a:txBody>
                    <a:bodyPr/>
                    <a:lstStyle>
                      <a:lvl1pPr marL="342900" indent="-342900">
                        <a:spcBef>
                          <a:spcPct val="20000"/>
                        </a:spcBef>
                        <a:buFont typeface="Arial" charset="0"/>
                        <a:tabLst>
                          <a:tab pos="342900" algn="l"/>
                        </a:tabLst>
                        <a:defRPr sz="2800">
                          <a:solidFill>
                            <a:schemeClr val="tx1"/>
                          </a:solidFill>
                          <a:latin typeface="Calibri" charset="0"/>
                          <a:ea typeface="ＭＳ Ｐゴシック" charset="-128"/>
                        </a:defRPr>
                      </a:lvl1pPr>
                      <a:lvl2pPr marL="742950" indent="-285750">
                        <a:spcBef>
                          <a:spcPct val="20000"/>
                        </a:spcBef>
                        <a:buFont typeface="Arial" charset="0"/>
                        <a:tabLst>
                          <a:tab pos="342900" algn="l"/>
                        </a:tabLst>
                        <a:defRPr sz="2400">
                          <a:solidFill>
                            <a:schemeClr val="tx1"/>
                          </a:solidFill>
                          <a:latin typeface="Calibri" charset="0"/>
                          <a:ea typeface="ＭＳ Ｐゴシック" charset="-128"/>
                        </a:defRPr>
                      </a:lvl2pPr>
                      <a:lvl3pPr marL="1143000" indent="-228600">
                        <a:spcBef>
                          <a:spcPct val="20000"/>
                        </a:spcBef>
                        <a:buFont typeface="Arial" charset="0"/>
                        <a:tabLst>
                          <a:tab pos="342900" algn="l"/>
                        </a:tabLst>
                        <a:defRPr sz="2000">
                          <a:solidFill>
                            <a:schemeClr val="tx1"/>
                          </a:solidFill>
                          <a:latin typeface="Calibri" charset="0"/>
                          <a:ea typeface="ＭＳ Ｐゴシック" charset="-128"/>
                        </a:defRPr>
                      </a:lvl3pPr>
                      <a:lvl4pPr marL="1600200" indent="-228600">
                        <a:spcBef>
                          <a:spcPct val="20000"/>
                        </a:spcBef>
                        <a:buFont typeface="Arial" charset="0"/>
                        <a:tabLst>
                          <a:tab pos="342900" algn="l"/>
                        </a:tabLst>
                        <a:defRPr>
                          <a:solidFill>
                            <a:schemeClr val="tx1"/>
                          </a:solidFill>
                          <a:latin typeface="Calibri" charset="0"/>
                          <a:ea typeface="ＭＳ Ｐゴシック" charset="-128"/>
                        </a:defRPr>
                      </a:lvl4pPr>
                      <a:lvl5pPr marL="2057400" indent="-228600">
                        <a:spcBef>
                          <a:spcPct val="20000"/>
                        </a:spcBef>
                        <a:buFont typeface="Arial" charset="0"/>
                        <a:tabLst>
                          <a:tab pos="342900" algn="l"/>
                        </a:tabLst>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9pPr>
                    </a:lstStyle>
                    <a:p>
                      <a:pPr marL="342900" marR="0" lvl="0" indent="-342900" algn="l" defTabSz="914400" rtl="0" eaLnBrk="1" fontAlgn="base" latinLnBrk="0" hangingPunct="1">
                        <a:lnSpc>
                          <a:spcPct val="100000"/>
                        </a:lnSpc>
                        <a:spcBef>
                          <a:spcPts val="600"/>
                        </a:spcBef>
                        <a:spcAft>
                          <a:spcPts val="600"/>
                        </a:spcAft>
                        <a:buClrTx/>
                        <a:buSzTx/>
                        <a:buFont typeface="+mj-lt" charset="0"/>
                        <a:buNone/>
                        <a:tabLst>
                          <a:tab pos="342900" algn="l"/>
                        </a:tabLst>
                      </a:pPr>
                      <a:r>
                        <a:rPr kumimoji="0" lang="en-US" altLang="en-US" sz="1300" b="0" i="1" u="none" strike="noStrike" cap="none" normalizeH="0" baseline="0">
                          <a:ln>
                            <a:noFill/>
                          </a:ln>
                          <a:solidFill>
                            <a:schemeClr val="tx1"/>
                          </a:solidFill>
                          <a:effectLst/>
                          <a:latin typeface="Arial" charset="0"/>
                          <a:ea typeface="ＭＳ Ｐゴシック" charset="-128"/>
                        </a:rPr>
                        <a:t>5.    I provided each student with </a:t>
                      </a:r>
                      <a:r>
                        <a:rPr kumimoji="0" lang="en-US" altLang="en-US" sz="1300" b="1" i="1" u="none" strike="noStrike" cap="none" normalizeH="0" baseline="0">
                          <a:ln>
                            <a:noFill/>
                          </a:ln>
                          <a:solidFill>
                            <a:schemeClr val="tx1"/>
                          </a:solidFill>
                          <a:effectLst/>
                          <a:latin typeface="Arial" charset="0"/>
                          <a:ea typeface="ＭＳ Ｐゴシック" charset="-128"/>
                        </a:rPr>
                        <a:t>multiple opportunities to respond</a:t>
                      </a:r>
                      <a:r>
                        <a:rPr kumimoji="0" lang="en-US" altLang="en-US" sz="1300" b="0" i="1" u="none" strike="noStrike" cap="none" normalizeH="0" baseline="0">
                          <a:ln>
                            <a:noFill/>
                          </a:ln>
                          <a:solidFill>
                            <a:schemeClr val="tx1"/>
                          </a:solidFill>
                          <a:effectLst/>
                          <a:latin typeface="Arial" charset="0"/>
                          <a:ea typeface="ＭＳ Ｐゴシック" charset="-128"/>
                        </a:rPr>
                        <a:t> and participate during instruction.</a:t>
                      </a:r>
                      <a:endParaRPr kumimoji="0" lang="en-US" altLang="en-US" sz="1300" b="0" i="0" u="none" strike="noStrike" cap="none" normalizeH="0" baseline="0">
                        <a:ln>
                          <a:noFill/>
                        </a:ln>
                        <a:solidFill>
                          <a:schemeClr val="tx1"/>
                        </a:solidFill>
                        <a:effectLst/>
                        <a:latin typeface="Times New Roman" charset="0"/>
                        <a:ea typeface="ＭＳ Ｐゴシック" charset="-128"/>
                      </a:endParaRPr>
                    </a:p>
                  </a:txBody>
                  <a:tcPr marL="61264" marR="61264" marT="83626" marB="83626"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altLang="en-US" sz="1100" b="0" i="0" u="none" strike="noStrike" cap="none" normalizeH="0" baseline="0">
                          <a:ln>
                            <a:noFill/>
                          </a:ln>
                          <a:solidFill>
                            <a:schemeClr val="tx1"/>
                          </a:solidFill>
                          <a:effectLst/>
                          <a:latin typeface="Arial" charset="0"/>
                          <a:ea typeface="ＭＳ Ｐゴシック" charset="-128"/>
                        </a:rPr>
                        <a:t>Yes     No</a:t>
                      </a:r>
                      <a:endParaRPr kumimoji="0" lang="en-US" altLang="en-US" sz="1100" b="0" i="0" u="none" strike="noStrike" cap="none" normalizeH="0" baseline="0">
                        <a:ln>
                          <a:noFill/>
                        </a:ln>
                        <a:solidFill>
                          <a:schemeClr val="tx1"/>
                        </a:solidFill>
                        <a:effectLst/>
                        <a:latin typeface="Times New Roman" charset="0"/>
                        <a:ea typeface="ＭＳ Ｐゴシック" charset="-128"/>
                      </a:endParaRPr>
                    </a:p>
                  </a:txBody>
                  <a:tcPr marL="61264" marR="61264" marT="83626" marB="83626"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2379">
                <a:tc>
                  <a:txBody>
                    <a:bodyPr/>
                    <a:lstStyle>
                      <a:lvl1pPr marL="342900" indent="-342900">
                        <a:spcBef>
                          <a:spcPct val="20000"/>
                        </a:spcBef>
                        <a:buFont typeface="Arial" charset="0"/>
                        <a:tabLst>
                          <a:tab pos="342900" algn="l"/>
                        </a:tabLst>
                        <a:defRPr sz="2800">
                          <a:solidFill>
                            <a:schemeClr val="tx1"/>
                          </a:solidFill>
                          <a:latin typeface="Calibri" charset="0"/>
                          <a:ea typeface="ＭＳ Ｐゴシック" charset="-128"/>
                        </a:defRPr>
                      </a:lvl1pPr>
                      <a:lvl2pPr marL="742950" indent="-285750">
                        <a:spcBef>
                          <a:spcPct val="20000"/>
                        </a:spcBef>
                        <a:buFont typeface="Arial" charset="0"/>
                        <a:tabLst>
                          <a:tab pos="342900" algn="l"/>
                        </a:tabLst>
                        <a:defRPr sz="2400">
                          <a:solidFill>
                            <a:schemeClr val="tx1"/>
                          </a:solidFill>
                          <a:latin typeface="Calibri" charset="0"/>
                          <a:ea typeface="ＭＳ Ｐゴシック" charset="-128"/>
                        </a:defRPr>
                      </a:lvl2pPr>
                      <a:lvl3pPr marL="1143000" indent="-228600">
                        <a:spcBef>
                          <a:spcPct val="20000"/>
                        </a:spcBef>
                        <a:buFont typeface="Arial" charset="0"/>
                        <a:tabLst>
                          <a:tab pos="342900" algn="l"/>
                        </a:tabLst>
                        <a:defRPr sz="2000">
                          <a:solidFill>
                            <a:schemeClr val="tx1"/>
                          </a:solidFill>
                          <a:latin typeface="Calibri" charset="0"/>
                          <a:ea typeface="ＭＳ Ｐゴシック" charset="-128"/>
                        </a:defRPr>
                      </a:lvl3pPr>
                      <a:lvl4pPr marL="1600200" indent="-228600">
                        <a:spcBef>
                          <a:spcPct val="20000"/>
                        </a:spcBef>
                        <a:buFont typeface="Arial" charset="0"/>
                        <a:tabLst>
                          <a:tab pos="342900" algn="l"/>
                        </a:tabLst>
                        <a:defRPr>
                          <a:solidFill>
                            <a:schemeClr val="tx1"/>
                          </a:solidFill>
                          <a:latin typeface="Calibri" charset="0"/>
                          <a:ea typeface="ＭＳ Ｐゴシック" charset="-128"/>
                        </a:defRPr>
                      </a:lvl4pPr>
                      <a:lvl5pPr marL="2057400" indent="-228600">
                        <a:spcBef>
                          <a:spcPct val="20000"/>
                        </a:spcBef>
                        <a:buFont typeface="Arial" charset="0"/>
                        <a:tabLst>
                          <a:tab pos="342900" algn="l"/>
                        </a:tabLst>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9pPr>
                    </a:lstStyle>
                    <a:p>
                      <a:pPr marL="342900" marR="0" lvl="0" indent="-342900" algn="l" defTabSz="914400" rtl="0" eaLnBrk="1" fontAlgn="base" latinLnBrk="0" hangingPunct="1">
                        <a:lnSpc>
                          <a:spcPct val="100000"/>
                        </a:lnSpc>
                        <a:spcBef>
                          <a:spcPts val="600"/>
                        </a:spcBef>
                        <a:spcAft>
                          <a:spcPts val="600"/>
                        </a:spcAft>
                        <a:buClrTx/>
                        <a:buSzTx/>
                        <a:buFont typeface="+mj-lt" charset="0"/>
                        <a:buNone/>
                        <a:tabLst>
                          <a:tab pos="342900" algn="l"/>
                        </a:tabLst>
                      </a:pPr>
                      <a:r>
                        <a:rPr kumimoji="0" lang="en-US" altLang="en-US" sz="1300" b="0" i="1" u="none" strike="noStrike" cap="none" normalizeH="0" baseline="0">
                          <a:ln>
                            <a:noFill/>
                          </a:ln>
                          <a:solidFill>
                            <a:schemeClr val="tx1"/>
                          </a:solidFill>
                          <a:effectLst/>
                          <a:latin typeface="Arial" charset="0"/>
                          <a:ea typeface="ＭＳ Ｐゴシック" charset="-128"/>
                        </a:rPr>
                        <a:t>6.    My instruction </a:t>
                      </a:r>
                      <a:r>
                        <a:rPr kumimoji="0" lang="en-US" altLang="en-US" sz="1300" b="1" i="1" u="none" strike="noStrike" cap="none" normalizeH="0" baseline="0">
                          <a:ln>
                            <a:noFill/>
                          </a:ln>
                          <a:solidFill>
                            <a:schemeClr val="tx1"/>
                          </a:solidFill>
                          <a:effectLst/>
                          <a:latin typeface="Arial" charset="0"/>
                          <a:ea typeface="ＭＳ Ｐゴシック" charset="-128"/>
                        </a:rPr>
                        <a:t>actively engaged</a:t>
                      </a:r>
                      <a:r>
                        <a:rPr kumimoji="0" lang="en-US" altLang="en-US" sz="1300" b="0" i="1" u="none" strike="noStrike" cap="none" normalizeH="0" baseline="0">
                          <a:ln>
                            <a:noFill/>
                          </a:ln>
                          <a:solidFill>
                            <a:schemeClr val="tx1"/>
                          </a:solidFill>
                          <a:effectLst/>
                          <a:latin typeface="Arial" charset="0"/>
                          <a:ea typeface="ＭＳ Ｐゴシック" charset="-128"/>
                        </a:rPr>
                        <a:t> students in observable ways (e.g., writing, verbalizing)</a:t>
                      </a:r>
                      <a:endParaRPr kumimoji="0" lang="en-US" altLang="en-US" sz="1300" b="0" i="0" u="none" strike="noStrike" cap="none" normalizeH="0" baseline="0">
                        <a:ln>
                          <a:noFill/>
                        </a:ln>
                        <a:solidFill>
                          <a:schemeClr val="tx1"/>
                        </a:solidFill>
                        <a:effectLst/>
                        <a:latin typeface="Times New Roman" charset="0"/>
                        <a:ea typeface="ＭＳ Ｐゴシック" charset="-128"/>
                      </a:endParaRPr>
                    </a:p>
                  </a:txBody>
                  <a:tcPr marL="61264" marR="61264" marT="83626" marB="83626"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altLang="en-US" sz="1100" b="0" i="0" u="none" strike="noStrike" cap="none" normalizeH="0" baseline="0">
                          <a:ln>
                            <a:noFill/>
                          </a:ln>
                          <a:solidFill>
                            <a:schemeClr val="tx1"/>
                          </a:solidFill>
                          <a:effectLst/>
                          <a:latin typeface="Arial" charset="0"/>
                          <a:ea typeface="ＭＳ Ｐゴシック" charset="-128"/>
                        </a:rPr>
                        <a:t>Yes     No</a:t>
                      </a:r>
                      <a:endParaRPr kumimoji="0" lang="en-US" altLang="en-US" sz="1100" b="0" i="0" u="none" strike="noStrike" cap="none" normalizeH="0" baseline="0">
                        <a:ln>
                          <a:noFill/>
                        </a:ln>
                        <a:solidFill>
                          <a:schemeClr val="tx1"/>
                        </a:solidFill>
                        <a:effectLst/>
                        <a:latin typeface="Times New Roman" charset="0"/>
                        <a:ea typeface="ＭＳ Ｐゴシック" charset="-128"/>
                      </a:endParaRPr>
                    </a:p>
                  </a:txBody>
                  <a:tcPr marL="61264" marR="61264" marT="83626" marB="83626"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2379">
                <a:tc>
                  <a:txBody>
                    <a:bodyPr/>
                    <a:lstStyle>
                      <a:lvl1pPr marL="342900" indent="-342900">
                        <a:spcBef>
                          <a:spcPct val="20000"/>
                        </a:spcBef>
                        <a:buFont typeface="Arial" charset="0"/>
                        <a:tabLst>
                          <a:tab pos="342900" algn="l"/>
                        </a:tabLst>
                        <a:defRPr sz="2800">
                          <a:solidFill>
                            <a:schemeClr val="tx1"/>
                          </a:solidFill>
                          <a:latin typeface="Calibri" charset="0"/>
                          <a:ea typeface="ＭＳ Ｐゴシック" charset="-128"/>
                        </a:defRPr>
                      </a:lvl1pPr>
                      <a:lvl2pPr marL="742950" indent="-285750">
                        <a:spcBef>
                          <a:spcPct val="20000"/>
                        </a:spcBef>
                        <a:buFont typeface="Arial" charset="0"/>
                        <a:tabLst>
                          <a:tab pos="342900" algn="l"/>
                        </a:tabLst>
                        <a:defRPr sz="2400">
                          <a:solidFill>
                            <a:schemeClr val="tx1"/>
                          </a:solidFill>
                          <a:latin typeface="Calibri" charset="0"/>
                          <a:ea typeface="ＭＳ Ｐゴシック" charset="-128"/>
                        </a:defRPr>
                      </a:lvl2pPr>
                      <a:lvl3pPr marL="1143000" indent="-228600">
                        <a:spcBef>
                          <a:spcPct val="20000"/>
                        </a:spcBef>
                        <a:buFont typeface="Arial" charset="0"/>
                        <a:tabLst>
                          <a:tab pos="342900" algn="l"/>
                        </a:tabLst>
                        <a:defRPr sz="2000">
                          <a:solidFill>
                            <a:schemeClr val="tx1"/>
                          </a:solidFill>
                          <a:latin typeface="Calibri" charset="0"/>
                          <a:ea typeface="ＭＳ Ｐゴシック" charset="-128"/>
                        </a:defRPr>
                      </a:lvl3pPr>
                      <a:lvl4pPr marL="1600200" indent="-228600">
                        <a:spcBef>
                          <a:spcPct val="20000"/>
                        </a:spcBef>
                        <a:buFont typeface="Arial" charset="0"/>
                        <a:tabLst>
                          <a:tab pos="342900" algn="l"/>
                        </a:tabLst>
                        <a:defRPr>
                          <a:solidFill>
                            <a:schemeClr val="tx1"/>
                          </a:solidFill>
                          <a:latin typeface="Calibri" charset="0"/>
                          <a:ea typeface="ＭＳ Ｐゴシック" charset="-128"/>
                        </a:defRPr>
                      </a:lvl4pPr>
                      <a:lvl5pPr marL="2057400" indent="-228600">
                        <a:spcBef>
                          <a:spcPct val="20000"/>
                        </a:spcBef>
                        <a:buFont typeface="Arial" charset="0"/>
                        <a:tabLst>
                          <a:tab pos="342900" algn="l"/>
                        </a:tabLst>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9pPr>
                    </a:lstStyle>
                    <a:p>
                      <a:pPr marL="342900" marR="0" lvl="0" indent="-342900" algn="l" defTabSz="914400" rtl="0" eaLnBrk="1" fontAlgn="base" latinLnBrk="0" hangingPunct="1">
                        <a:lnSpc>
                          <a:spcPct val="100000"/>
                        </a:lnSpc>
                        <a:spcBef>
                          <a:spcPts val="600"/>
                        </a:spcBef>
                        <a:spcAft>
                          <a:spcPts val="600"/>
                        </a:spcAft>
                        <a:buClrTx/>
                        <a:buSzTx/>
                        <a:buFont typeface="+mj-lt" charset="0"/>
                        <a:buNone/>
                        <a:tabLst>
                          <a:tab pos="342900" algn="l"/>
                        </a:tabLst>
                      </a:pPr>
                      <a:r>
                        <a:rPr kumimoji="0" lang="en-US" altLang="en-US" sz="1300" b="0" i="1" u="none" strike="noStrike" cap="none" normalizeH="0" baseline="0">
                          <a:ln>
                            <a:noFill/>
                          </a:ln>
                          <a:solidFill>
                            <a:schemeClr val="tx1"/>
                          </a:solidFill>
                          <a:effectLst/>
                          <a:latin typeface="Arial" charset="0"/>
                          <a:ea typeface="ＭＳ Ｐゴシック" charset="-128"/>
                        </a:rPr>
                        <a:t>7.    I </a:t>
                      </a:r>
                      <a:r>
                        <a:rPr kumimoji="0" lang="en-US" altLang="en-US" sz="1300" b="1" i="1" u="none" strike="noStrike" cap="none" normalizeH="0" baseline="0">
                          <a:ln>
                            <a:noFill/>
                          </a:ln>
                          <a:solidFill>
                            <a:schemeClr val="tx1"/>
                          </a:solidFill>
                          <a:effectLst/>
                          <a:latin typeface="Arial" charset="0"/>
                          <a:ea typeface="ＭＳ Ｐゴシック" charset="-128"/>
                        </a:rPr>
                        <a:t>actively supervised</a:t>
                      </a:r>
                      <a:r>
                        <a:rPr kumimoji="0" lang="en-US" altLang="en-US" sz="1300" b="0" i="1" u="none" strike="noStrike" cap="none" normalizeH="0" baseline="0">
                          <a:ln>
                            <a:noFill/>
                          </a:ln>
                          <a:solidFill>
                            <a:schemeClr val="tx1"/>
                          </a:solidFill>
                          <a:effectLst/>
                          <a:latin typeface="Arial" charset="0"/>
                          <a:ea typeface="ＭＳ Ｐゴシック" charset="-128"/>
                        </a:rPr>
                        <a:t> my classroom (e.g., moving, scanning) during instruction.</a:t>
                      </a:r>
                      <a:endParaRPr kumimoji="0" lang="en-US" altLang="en-US" sz="1300" b="0" i="0" u="none" strike="noStrike" cap="none" normalizeH="0" baseline="0">
                        <a:ln>
                          <a:noFill/>
                        </a:ln>
                        <a:solidFill>
                          <a:schemeClr val="tx1"/>
                        </a:solidFill>
                        <a:effectLst/>
                        <a:latin typeface="Times New Roman" charset="0"/>
                        <a:ea typeface="ＭＳ Ｐゴシック" charset="-128"/>
                      </a:endParaRPr>
                    </a:p>
                  </a:txBody>
                  <a:tcPr marL="61264" marR="61264" marT="83626" marB="83626"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altLang="en-US" sz="1100" b="0" i="0" u="none" strike="noStrike" cap="none" normalizeH="0" baseline="0">
                          <a:ln>
                            <a:noFill/>
                          </a:ln>
                          <a:solidFill>
                            <a:schemeClr val="tx1"/>
                          </a:solidFill>
                          <a:effectLst/>
                          <a:latin typeface="Arial" charset="0"/>
                          <a:ea typeface="ＭＳ Ｐゴシック" charset="-128"/>
                        </a:rPr>
                        <a:t>Yes    No</a:t>
                      </a:r>
                      <a:endParaRPr kumimoji="0" lang="en-US" altLang="en-US" sz="1100" b="0" i="0" u="none" strike="noStrike" cap="none" normalizeH="0" baseline="0">
                        <a:ln>
                          <a:noFill/>
                        </a:ln>
                        <a:solidFill>
                          <a:schemeClr val="tx1"/>
                        </a:solidFill>
                        <a:effectLst/>
                        <a:latin typeface="Times New Roman" charset="0"/>
                        <a:ea typeface="ＭＳ Ｐゴシック" charset="-128"/>
                      </a:endParaRPr>
                    </a:p>
                  </a:txBody>
                  <a:tcPr marL="61264" marR="61264" marT="83626" marB="83626"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57506">
                <a:tc>
                  <a:txBody>
                    <a:bodyPr/>
                    <a:lstStyle>
                      <a:lvl1pPr marL="342900" indent="-342900">
                        <a:spcBef>
                          <a:spcPct val="20000"/>
                        </a:spcBef>
                        <a:buFont typeface="Arial" charset="0"/>
                        <a:tabLst>
                          <a:tab pos="342900" algn="l"/>
                        </a:tabLst>
                        <a:defRPr sz="2800">
                          <a:solidFill>
                            <a:schemeClr val="tx1"/>
                          </a:solidFill>
                          <a:latin typeface="Calibri" charset="0"/>
                          <a:ea typeface="ＭＳ Ｐゴシック" charset="-128"/>
                        </a:defRPr>
                      </a:lvl1pPr>
                      <a:lvl2pPr marL="742950" indent="-285750">
                        <a:spcBef>
                          <a:spcPct val="20000"/>
                        </a:spcBef>
                        <a:buFont typeface="Arial" charset="0"/>
                        <a:tabLst>
                          <a:tab pos="342900" algn="l"/>
                        </a:tabLst>
                        <a:defRPr sz="2400">
                          <a:solidFill>
                            <a:schemeClr val="tx1"/>
                          </a:solidFill>
                          <a:latin typeface="Calibri" charset="0"/>
                          <a:ea typeface="ＭＳ Ｐゴシック" charset="-128"/>
                        </a:defRPr>
                      </a:lvl2pPr>
                      <a:lvl3pPr marL="1143000" indent="-228600">
                        <a:spcBef>
                          <a:spcPct val="20000"/>
                        </a:spcBef>
                        <a:buFont typeface="Arial" charset="0"/>
                        <a:tabLst>
                          <a:tab pos="342900" algn="l"/>
                        </a:tabLst>
                        <a:defRPr sz="2000">
                          <a:solidFill>
                            <a:schemeClr val="tx1"/>
                          </a:solidFill>
                          <a:latin typeface="Calibri" charset="0"/>
                          <a:ea typeface="ＭＳ Ｐゴシック" charset="-128"/>
                        </a:defRPr>
                      </a:lvl3pPr>
                      <a:lvl4pPr marL="1600200" indent="-228600">
                        <a:spcBef>
                          <a:spcPct val="20000"/>
                        </a:spcBef>
                        <a:buFont typeface="Arial" charset="0"/>
                        <a:tabLst>
                          <a:tab pos="342900" algn="l"/>
                        </a:tabLst>
                        <a:defRPr>
                          <a:solidFill>
                            <a:schemeClr val="tx1"/>
                          </a:solidFill>
                          <a:latin typeface="Calibri" charset="0"/>
                          <a:ea typeface="ＭＳ Ｐゴシック" charset="-128"/>
                        </a:defRPr>
                      </a:lvl4pPr>
                      <a:lvl5pPr marL="2057400" indent="-228600">
                        <a:spcBef>
                          <a:spcPct val="20000"/>
                        </a:spcBef>
                        <a:buFont typeface="Arial" charset="0"/>
                        <a:tabLst>
                          <a:tab pos="342900" algn="l"/>
                        </a:tabLst>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9pPr>
                    </a:lstStyle>
                    <a:p>
                      <a:pPr marL="342900" marR="0" lvl="0" indent="-342900" algn="l" defTabSz="914400" rtl="0" eaLnBrk="1" fontAlgn="base" latinLnBrk="0" hangingPunct="1">
                        <a:lnSpc>
                          <a:spcPct val="100000"/>
                        </a:lnSpc>
                        <a:spcBef>
                          <a:spcPts val="600"/>
                        </a:spcBef>
                        <a:spcAft>
                          <a:spcPts val="600"/>
                        </a:spcAft>
                        <a:buClrTx/>
                        <a:buSzTx/>
                        <a:buFont typeface="+mj-lt" charset="0"/>
                        <a:buNone/>
                        <a:tabLst>
                          <a:tab pos="342900" algn="l"/>
                        </a:tabLst>
                      </a:pPr>
                      <a:r>
                        <a:rPr kumimoji="0" lang="en-US" altLang="en-US" sz="1300" b="0" i="1" u="none" strike="noStrike" cap="none" normalizeH="0" baseline="0">
                          <a:ln>
                            <a:noFill/>
                          </a:ln>
                          <a:solidFill>
                            <a:schemeClr val="tx1"/>
                          </a:solidFill>
                          <a:effectLst/>
                          <a:latin typeface="Arial" charset="0"/>
                          <a:ea typeface="ＭＳ Ｐゴシック" charset="-128"/>
                        </a:rPr>
                        <a:t>8.    I </a:t>
                      </a:r>
                      <a:r>
                        <a:rPr kumimoji="0" lang="en-US" altLang="en-US" sz="1300" b="1" i="1" u="none" strike="noStrike" cap="none" normalizeH="0" baseline="0">
                          <a:ln>
                            <a:noFill/>
                          </a:ln>
                          <a:solidFill>
                            <a:schemeClr val="tx1"/>
                          </a:solidFill>
                          <a:effectLst/>
                          <a:latin typeface="Arial" charset="0"/>
                          <a:ea typeface="ＭＳ Ｐゴシック" charset="-128"/>
                        </a:rPr>
                        <a:t>ignored</a:t>
                      </a:r>
                      <a:r>
                        <a:rPr kumimoji="0" lang="en-US" altLang="en-US" sz="1300" b="0" i="1" u="none" strike="noStrike" cap="none" normalizeH="0" baseline="0">
                          <a:ln>
                            <a:noFill/>
                          </a:ln>
                          <a:solidFill>
                            <a:schemeClr val="tx1"/>
                          </a:solidFill>
                          <a:effectLst/>
                          <a:latin typeface="Arial" charset="0"/>
                          <a:ea typeface="ＭＳ Ｐゴシック" charset="-128"/>
                        </a:rPr>
                        <a:t> or provided </a:t>
                      </a:r>
                      <a:r>
                        <a:rPr kumimoji="0" lang="en-US" altLang="en-US" sz="1300" b="1" i="1" u="none" strike="noStrike" cap="none" normalizeH="0" baseline="0">
                          <a:ln>
                            <a:noFill/>
                          </a:ln>
                          <a:solidFill>
                            <a:schemeClr val="tx1"/>
                          </a:solidFill>
                          <a:effectLst/>
                          <a:latin typeface="Arial" charset="0"/>
                          <a:ea typeface="ＭＳ Ｐゴシック" charset="-128"/>
                        </a:rPr>
                        <a:t>quick, direct, explicit reprimands/redirections</a:t>
                      </a:r>
                      <a:r>
                        <a:rPr kumimoji="0" lang="en-US" altLang="en-US" sz="1300" b="0" i="1" u="none" strike="noStrike" cap="none" normalizeH="0" baseline="0">
                          <a:ln>
                            <a:noFill/>
                          </a:ln>
                          <a:solidFill>
                            <a:schemeClr val="tx1"/>
                          </a:solidFill>
                          <a:effectLst/>
                          <a:latin typeface="Arial" charset="0"/>
                          <a:ea typeface="ＭＳ Ｐゴシック" charset="-128"/>
                        </a:rPr>
                        <a:t> in response to inappropriate behavior.</a:t>
                      </a:r>
                      <a:endParaRPr kumimoji="0" lang="en-US" altLang="en-US" sz="1300" b="0" i="0" u="none" strike="noStrike" cap="none" normalizeH="0" baseline="0">
                        <a:ln>
                          <a:noFill/>
                        </a:ln>
                        <a:solidFill>
                          <a:schemeClr val="tx1"/>
                        </a:solidFill>
                        <a:effectLst/>
                        <a:latin typeface="Times New Roman" charset="0"/>
                        <a:ea typeface="ＭＳ Ｐゴシック" charset="-128"/>
                      </a:endParaRPr>
                    </a:p>
                  </a:txBody>
                  <a:tcPr marL="61264" marR="61264" marT="83626" marB="83626"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altLang="en-US" sz="1100" b="0" i="0" u="none" strike="noStrike" cap="none" normalizeH="0" baseline="0">
                          <a:ln>
                            <a:noFill/>
                          </a:ln>
                          <a:solidFill>
                            <a:schemeClr val="tx1"/>
                          </a:solidFill>
                          <a:effectLst/>
                          <a:latin typeface="Arial" charset="0"/>
                          <a:ea typeface="ＭＳ Ｐゴシック" charset="-128"/>
                        </a:rPr>
                        <a:t>Yes    No</a:t>
                      </a:r>
                      <a:endParaRPr kumimoji="0" lang="en-US" altLang="en-US" sz="1100" b="0" i="0" u="none" strike="noStrike" cap="none" normalizeH="0" baseline="0">
                        <a:ln>
                          <a:noFill/>
                        </a:ln>
                        <a:solidFill>
                          <a:schemeClr val="tx1"/>
                        </a:solidFill>
                        <a:effectLst/>
                        <a:latin typeface="Times New Roman" charset="0"/>
                        <a:ea typeface="ＭＳ Ｐゴシック" charset="-128"/>
                      </a:endParaRPr>
                    </a:p>
                  </a:txBody>
                  <a:tcPr marL="61264" marR="61264" marT="83626" marB="83626"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57506">
                <a:tc>
                  <a:txBody>
                    <a:bodyPr/>
                    <a:lstStyle>
                      <a:lvl1pPr marL="342900" indent="-342900">
                        <a:spcBef>
                          <a:spcPct val="20000"/>
                        </a:spcBef>
                        <a:buFont typeface="Arial" charset="0"/>
                        <a:tabLst>
                          <a:tab pos="342900" algn="l"/>
                        </a:tabLst>
                        <a:defRPr sz="2800">
                          <a:solidFill>
                            <a:schemeClr val="tx1"/>
                          </a:solidFill>
                          <a:latin typeface="Calibri" charset="0"/>
                          <a:ea typeface="ＭＳ Ｐゴシック" charset="-128"/>
                        </a:defRPr>
                      </a:lvl1pPr>
                      <a:lvl2pPr marL="742950" indent="-285750">
                        <a:spcBef>
                          <a:spcPct val="20000"/>
                        </a:spcBef>
                        <a:buFont typeface="Arial" charset="0"/>
                        <a:tabLst>
                          <a:tab pos="342900" algn="l"/>
                        </a:tabLst>
                        <a:defRPr sz="2400">
                          <a:solidFill>
                            <a:schemeClr val="tx1"/>
                          </a:solidFill>
                          <a:latin typeface="Calibri" charset="0"/>
                          <a:ea typeface="ＭＳ Ｐゴシック" charset="-128"/>
                        </a:defRPr>
                      </a:lvl2pPr>
                      <a:lvl3pPr marL="1143000" indent="-228600">
                        <a:spcBef>
                          <a:spcPct val="20000"/>
                        </a:spcBef>
                        <a:buFont typeface="Arial" charset="0"/>
                        <a:tabLst>
                          <a:tab pos="342900" algn="l"/>
                        </a:tabLst>
                        <a:defRPr sz="2000">
                          <a:solidFill>
                            <a:schemeClr val="tx1"/>
                          </a:solidFill>
                          <a:latin typeface="Calibri" charset="0"/>
                          <a:ea typeface="ＭＳ Ｐゴシック" charset="-128"/>
                        </a:defRPr>
                      </a:lvl3pPr>
                      <a:lvl4pPr marL="1600200" indent="-228600">
                        <a:spcBef>
                          <a:spcPct val="20000"/>
                        </a:spcBef>
                        <a:buFont typeface="Arial" charset="0"/>
                        <a:tabLst>
                          <a:tab pos="342900" algn="l"/>
                        </a:tabLst>
                        <a:defRPr>
                          <a:solidFill>
                            <a:schemeClr val="tx1"/>
                          </a:solidFill>
                          <a:latin typeface="Calibri" charset="0"/>
                          <a:ea typeface="ＭＳ Ｐゴシック" charset="-128"/>
                        </a:defRPr>
                      </a:lvl4pPr>
                      <a:lvl5pPr marL="2057400" indent="-228600">
                        <a:spcBef>
                          <a:spcPct val="20000"/>
                        </a:spcBef>
                        <a:buFont typeface="Arial" charset="0"/>
                        <a:tabLst>
                          <a:tab pos="342900" algn="l"/>
                        </a:tabLst>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9pPr>
                    </a:lstStyle>
                    <a:p>
                      <a:pPr marL="342900" marR="0" lvl="0" indent="-342900" algn="l" defTabSz="914400" rtl="0" eaLnBrk="1" fontAlgn="base" latinLnBrk="0" hangingPunct="1">
                        <a:lnSpc>
                          <a:spcPct val="100000"/>
                        </a:lnSpc>
                        <a:spcBef>
                          <a:spcPts val="600"/>
                        </a:spcBef>
                        <a:spcAft>
                          <a:spcPts val="600"/>
                        </a:spcAft>
                        <a:buClrTx/>
                        <a:buSzTx/>
                        <a:buFont typeface="+mj-lt" charset="0"/>
                        <a:buNone/>
                        <a:tabLst>
                          <a:tab pos="342900" algn="l"/>
                        </a:tabLst>
                      </a:pPr>
                      <a:r>
                        <a:rPr kumimoji="0" lang="en-US" altLang="en-US" sz="1300" b="0" i="1" u="none" strike="noStrike" cap="none" normalizeH="0" baseline="0">
                          <a:ln>
                            <a:noFill/>
                          </a:ln>
                          <a:solidFill>
                            <a:schemeClr val="tx1"/>
                          </a:solidFill>
                          <a:effectLst/>
                          <a:latin typeface="Arial" charset="0"/>
                          <a:ea typeface="ＭＳ Ｐゴシック" charset="-128"/>
                        </a:rPr>
                        <a:t>9.    I have </a:t>
                      </a:r>
                      <a:r>
                        <a:rPr kumimoji="0" lang="en-US" altLang="en-US" sz="1300" b="1" i="1" u="none" strike="noStrike" cap="none" normalizeH="0" baseline="0">
                          <a:ln>
                            <a:noFill/>
                          </a:ln>
                          <a:solidFill>
                            <a:schemeClr val="tx1"/>
                          </a:solidFill>
                          <a:effectLst/>
                          <a:latin typeface="Arial" charset="0"/>
                          <a:ea typeface="ＭＳ Ｐゴシック" charset="-128"/>
                        </a:rPr>
                        <a:t>multiple strategies/systems</a:t>
                      </a:r>
                      <a:r>
                        <a:rPr kumimoji="0" lang="en-US" altLang="en-US" sz="1300" b="0" i="1" u="none" strike="noStrike" cap="none" normalizeH="0" baseline="0">
                          <a:ln>
                            <a:noFill/>
                          </a:ln>
                          <a:solidFill>
                            <a:schemeClr val="tx1"/>
                          </a:solidFill>
                          <a:effectLst/>
                          <a:latin typeface="Arial" charset="0"/>
                          <a:ea typeface="ＭＳ Ｐゴシック" charset="-128"/>
                        </a:rPr>
                        <a:t> in place to </a:t>
                      </a:r>
                      <a:r>
                        <a:rPr kumimoji="0" lang="en-US" altLang="en-US" sz="1300" b="1" i="1" u="none" strike="noStrike" cap="none" normalizeH="0" baseline="0">
                          <a:ln>
                            <a:noFill/>
                          </a:ln>
                          <a:solidFill>
                            <a:schemeClr val="tx1"/>
                          </a:solidFill>
                          <a:effectLst/>
                          <a:latin typeface="Arial" charset="0"/>
                          <a:ea typeface="ＭＳ Ｐゴシック" charset="-128"/>
                        </a:rPr>
                        <a:t>acknowledge</a:t>
                      </a:r>
                      <a:r>
                        <a:rPr kumimoji="0" lang="en-US" altLang="en-US" sz="1300" b="0" i="1" u="none" strike="noStrike" cap="none" normalizeH="0" baseline="0">
                          <a:ln>
                            <a:noFill/>
                          </a:ln>
                          <a:solidFill>
                            <a:schemeClr val="tx1"/>
                          </a:solidFill>
                          <a:effectLst/>
                          <a:latin typeface="Arial" charset="0"/>
                          <a:ea typeface="ＭＳ Ｐゴシック" charset="-128"/>
                        </a:rPr>
                        <a:t> appropriate behavior (e.g., class point systems, praise, etc.).</a:t>
                      </a:r>
                      <a:endParaRPr kumimoji="0" lang="en-US" altLang="en-US" sz="1300" b="0" i="0" u="none" strike="noStrike" cap="none" normalizeH="0" baseline="0">
                        <a:ln>
                          <a:noFill/>
                        </a:ln>
                        <a:solidFill>
                          <a:schemeClr val="tx1"/>
                        </a:solidFill>
                        <a:effectLst/>
                        <a:latin typeface="Times New Roman" charset="0"/>
                        <a:ea typeface="ＭＳ Ｐゴシック" charset="-128"/>
                      </a:endParaRPr>
                    </a:p>
                  </a:txBody>
                  <a:tcPr marL="61264" marR="61264" marT="83626" marB="83626"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altLang="en-US" sz="1100" b="0" i="0" u="none" strike="noStrike" cap="none" normalizeH="0" baseline="0">
                          <a:ln>
                            <a:noFill/>
                          </a:ln>
                          <a:solidFill>
                            <a:schemeClr val="tx1"/>
                          </a:solidFill>
                          <a:effectLst/>
                          <a:latin typeface="Arial" charset="0"/>
                          <a:ea typeface="ＭＳ Ｐゴシック" charset="-128"/>
                        </a:rPr>
                        <a:t>Yes    No</a:t>
                      </a:r>
                      <a:endParaRPr kumimoji="0" lang="en-US" altLang="en-US" sz="1100" b="0" i="0" u="none" strike="noStrike" cap="none" normalizeH="0" baseline="0">
                        <a:ln>
                          <a:noFill/>
                        </a:ln>
                        <a:solidFill>
                          <a:schemeClr val="tx1"/>
                        </a:solidFill>
                        <a:effectLst/>
                        <a:latin typeface="Times New Roman" charset="0"/>
                        <a:ea typeface="ＭＳ Ｐゴシック" charset="-128"/>
                      </a:endParaRPr>
                    </a:p>
                  </a:txBody>
                  <a:tcPr marL="61264" marR="61264" marT="83626" marB="83626"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57506">
                <a:tc>
                  <a:txBody>
                    <a:bodyPr/>
                    <a:lstStyle>
                      <a:lvl1pPr marL="342900" indent="-342900">
                        <a:spcBef>
                          <a:spcPct val="20000"/>
                        </a:spcBef>
                        <a:buFont typeface="Arial" charset="0"/>
                        <a:tabLst>
                          <a:tab pos="342900" algn="l"/>
                        </a:tabLst>
                        <a:defRPr sz="2800">
                          <a:solidFill>
                            <a:schemeClr val="tx1"/>
                          </a:solidFill>
                          <a:latin typeface="Calibri" charset="0"/>
                          <a:ea typeface="ＭＳ Ｐゴシック" charset="-128"/>
                        </a:defRPr>
                      </a:lvl1pPr>
                      <a:lvl2pPr marL="742950" indent="-285750">
                        <a:spcBef>
                          <a:spcPct val="20000"/>
                        </a:spcBef>
                        <a:buFont typeface="Arial" charset="0"/>
                        <a:tabLst>
                          <a:tab pos="342900" algn="l"/>
                        </a:tabLst>
                        <a:defRPr sz="2400">
                          <a:solidFill>
                            <a:schemeClr val="tx1"/>
                          </a:solidFill>
                          <a:latin typeface="Calibri" charset="0"/>
                          <a:ea typeface="ＭＳ Ｐゴシック" charset="-128"/>
                        </a:defRPr>
                      </a:lvl2pPr>
                      <a:lvl3pPr marL="1143000" indent="-228600">
                        <a:spcBef>
                          <a:spcPct val="20000"/>
                        </a:spcBef>
                        <a:buFont typeface="Arial" charset="0"/>
                        <a:tabLst>
                          <a:tab pos="342900" algn="l"/>
                        </a:tabLst>
                        <a:defRPr sz="2000">
                          <a:solidFill>
                            <a:schemeClr val="tx1"/>
                          </a:solidFill>
                          <a:latin typeface="Calibri" charset="0"/>
                          <a:ea typeface="ＭＳ Ｐゴシック" charset="-128"/>
                        </a:defRPr>
                      </a:lvl3pPr>
                      <a:lvl4pPr marL="1600200" indent="-228600">
                        <a:spcBef>
                          <a:spcPct val="20000"/>
                        </a:spcBef>
                        <a:buFont typeface="Arial" charset="0"/>
                        <a:tabLst>
                          <a:tab pos="342900" algn="l"/>
                        </a:tabLst>
                        <a:defRPr>
                          <a:solidFill>
                            <a:schemeClr val="tx1"/>
                          </a:solidFill>
                          <a:latin typeface="Calibri" charset="0"/>
                          <a:ea typeface="ＭＳ Ｐゴシック" charset="-128"/>
                        </a:defRPr>
                      </a:lvl4pPr>
                      <a:lvl5pPr marL="2057400" indent="-228600">
                        <a:spcBef>
                          <a:spcPct val="20000"/>
                        </a:spcBef>
                        <a:buFont typeface="Arial" charset="0"/>
                        <a:tabLst>
                          <a:tab pos="342900" algn="l"/>
                        </a:tabLst>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tabLst>
                          <a:tab pos="342900" algn="l"/>
                        </a:tabLst>
                        <a:defRPr>
                          <a:solidFill>
                            <a:schemeClr val="tx1"/>
                          </a:solidFill>
                          <a:latin typeface="Calibri" charset="0"/>
                          <a:ea typeface="ＭＳ Ｐゴシック" charset="-128"/>
                        </a:defRPr>
                      </a:lvl9pPr>
                    </a:lstStyle>
                    <a:p>
                      <a:pPr marL="342900" marR="0" lvl="0" indent="-342900" algn="l" defTabSz="914400" rtl="0" eaLnBrk="1" fontAlgn="base" latinLnBrk="0" hangingPunct="1">
                        <a:lnSpc>
                          <a:spcPct val="100000"/>
                        </a:lnSpc>
                        <a:spcBef>
                          <a:spcPts val="600"/>
                        </a:spcBef>
                        <a:spcAft>
                          <a:spcPts val="600"/>
                        </a:spcAft>
                        <a:buClrTx/>
                        <a:buSzTx/>
                        <a:buFont typeface="+mj-lt" charset="0"/>
                        <a:buNone/>
                        <a:tabLst>
                          <a:tab pos="342900" algn="l"/>
                        </a:tabLst>
                      </a:pPr>
                      <a:r>
                        <a:rPr kumimoji="0" lang="en-US" altLang="en-US" sz="1300" b="0" i="1" u="none" strike="noStrike" cap="none" normalizeH="0" baseline="0">
                          <a:ln>
                            <a:noFill/>
                          </a:ln>
                          <a:solidFill>
                            <a:schemeClr val="tx1"/>
                          </a:solidFill>
                          <a:effectLst/>
                          <a:latin typeface="Arial" charset="0"/>
                          <a:ea typeface="ＭＳ Ｐゴシック" charset="-128"/>
                        </a:rPr>
                        <a:t>10.  In general, I have provided </a:t>
                      </a:r>
                      <a:r>
                        <a:rPr kumimoji="0" lang="en-US" altLang="en-US" sz="1300" b="1" i="1" u="none" strike="noStrike" cap="none" normalizeH="0" baseline="0">
                          <a:ln>
                            <a:noFill/>
                          </a:ln>
                          <a:solidFill>
                            <a:schemeClr val="tx1"/>
                          </a:solidFill>
                          <a:effectLst/>
                          <a:latin typeface="Arial" charset="0"/>
                          <a:ea typeface="ＭＳ Ｐゴシック" charset="-128"/>
                        </a:rPr>
                        <a:t>specific feedback</a:t>
                      </a:r>
                      <a:r>
                        <a:rPr kumimoji="0" lang="en-US" altLang="en-US" sz="1300" b="0" i="1" u="none" strike="noStrike" cap="none" normalizeH="0" baseline="0">
                          <a:ln>
                            <a:noFill/>
                          </a:ln>
                          <a:solidFill>
                            <a:schemeClr val="tx1"/>
                          </a:solidFill>
                          <a:effectLst/>
                          <a:latin typeface="Arial" charset="0"/>
                          <a:ea typeface="ＭＳ Ｐゴシック" charset="-128"/>
                        </a:rPr>
                        <a:t> in response to social and academic behavior errors and correct responses.</a:t>
                      </a:r>
                      <a:endParaRPr kumimoji="0" lang="en-US" altLang="en-US" sz="1300" b="0" i="0" u="none" strike="noStrike" cap="none" normalizeH="0" baseline="0">
                        <a:ln>
                          <a:noFill/>
                        </a:ln>
                        <a:solidFill>
                          <a:schemeClr val="tx1"/>
                        </a:solidFill>
                        <a:effectLst/>
                        <a:latin typeface="Times New Roman" charset="0"/>
                        <a:ea typeface="ＭＳ Ｐゴシック" charset="-128"/>
                      </a:endParaRPr>
                    </a:p>
                  </a:txBody>
                  <a:tcPr marL="61264" marR="61264" marT="83626" marB="83626"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charset="0"/>
                          <a:ea typeface="ＭＳ Ｐゴシック" charset="-128"/>
                        </a:rPr>
                        <a:t>Yes    No</a:t>
                      </a:r>
                      <a:endParaRPr kumimoji="0" lang="en-US" altLang="en-US" sz="1100" b="0" i="0" u="none" strike="noStrike" cap="none" normalizeH="0" baseline="0">
                        <a:ln>
                          <a:noFill/>
                        </a:ln>
                        <a:solidFill>
                          <a:schemeClr val="tx1"/>
                        </a:solidFill>
                        <a:effectLst/>
                        <a:latin typeface="Times New Roman" charset="0"/>
                        <a:ea typeface="ＭＳ Ｐゴシック" charset="-128"/>
                      </a:endParaRPr>
                    </a:p>
                  </a:txBody>
                  <a:tcPr marL="61264" marR="61264" marT="83626" marB="83626"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88349">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altLang="en-US" sz="1300" b="0" i="1" u="none" strike="noStrike" cap="none" normalizeH="0" baseline="0" dirty="0">
                          <a:ln>
                            <a:noFill/>
                          </a:ln>
                          <a:solidFill>
                            <a:schemeClr val="tx1"/>
                          </a:solidFill>
                          <a:effectLst/>
                          <a:latin typeface="Arial" charset="0"/>
                          <a:ea typeface="ＭＳ Ｐゴシック" charset="-128"/>
                        </a:rPr>
                        <a:t>Overall classroom management score:</a:t>
                      </a:r>
                      <a:endParaRPr kumimoji="0" lang="en-US" altLang="en-US" sz="1300" b="0" i="0" u="none" strike="noStrike" cap="none" normalizeH="0" baseline="0" dirty="0">
                        <a:ln>
                          <a:noFill/>
                        </a:ln>
                        <a:solidFill>
                          <a:schemeClr val="tx1"/>
                        </a:solidFill>
                        <a:effectLst/>
                        <a:latin typeface="Times New Roman" charset="0"/>
                        <a:ea typeface="ＭＳ Ｐゴシック" charset="-128"/>
                      </a:endParaRPr>
                    </a:p>
                    <a:p>
                      <a:pPr marL="0" marR="0" lvl="0" indent="0" algn="l" defTabSz="914400" rtl="0" eaLnBrk="1" fontAlgn="base" latinLnBrk="0" hangingPunct="1">
                        <a:lnSpc>
                          <a:spcPct val="100000"/>
                        </a:lnSpc>
                        <a:spcBef>
                          <a:spcPts val="600"/>
                        </a:spcBef>
                        <a:spcAft>
                          <a:spcPts val="600"/>
                        </a:spcAft>
                        <a:buClrTx/>
                        <a:buSzTx/>
                        <a:buFontTx/>
                        <a:buNone/>
                        <a:tabLst/>
                      </a:pPr>
                      <a:r>
                        <a:rPr kumimoji="0" lang="en-US" altLang="en-US" sz="1300" b="0" i="1" u="none" strike="noStrike" cap="none" normalizeH="0" baseline="0" dirty="0">
                          <a:ln>
                            <a:noFill/>
                          </a:ln>
                          <a:solidFill>
                            <a:schemeClr val="tx1"/>
                          </a:solidFill>
                          <a:effectLst/>
                          <a:latin typeface="Arial" charset="0"/>
                          <a:ea typeface="ＭＳ Ｐゴシック" charset="-128"/>
                        </a:rPr>
                        <a:t>10-8  “yes”  =  “</a:t>
                      </a:r>
                      <a:r>
                        <a:rPr kumimoji="0" lang="en-US" altLang="ja-JP" sz="1300" b="1" i="1" u="none" strike="noStrike" cap="none" normalizeH="0" baseline="0" dirty="0">
                          <a:ln>
                            <a:noFill/>
                          </a:ln>
                          <a:solidFill>
                            <a:schemeClr val="tx1"/>
                          </a:solidFill>
                          <a:effectLst/>
                          <a:latin typeface="Arial" charset="0"/>
                          <a:ea typeface="ＭＳ Ｐゴシック" charset="-128"/>
                        </a:rPr>
                        <a:t>Super</a:t>
                      </a:r>
                      <a:r>
                        <a:rPr kumimoji="0" lang="en-US" altLang="en-US" sz="1300" b="0" i="1" u="none" strike="noStrike" cap="none" normalizeH="0" baseline="0" dirty="0">
                          <a:ln>
                            <a:noFill/>
                          </a:ln>
                          <a:solidFill>
                            <a:schemeClr val="tx1"/>
                          </a:solidFill>
                          <a:effectLst/>
                          <a:latin typeface="Arial" charset="0"/>
                          <a:ea typeface="ＭＳ Ｐゴシック" charset="-128"/>
                        </a:rPr>
                        <a:t>”</a:t>
                      </a:r>
                      <a:r>
                        <a:rPr kumimoji="0" lang="en-US" altLang="ja-JP" sz="1300" b="0" i="1" u="none" strike="noStrike" cap="none" normalizeH="0" baseline="0" dirty="0">
                          <a:ln>
                            <a:noFill/>
                          </a:ln>
                          <a:solidFill>
                            <a:schemeClr val="tx1"/>
                          </a:solidFill>
                          <a:effectLst/>
                          <a:latin typeface="Arial" charset="0"/>
                          <a:ea typeface="ＭＳ Ｐゴシック" charset="-128"/>
                        </a:rPr>
                        <a:t>        7-5  </a:t>
                      </a:r>
                      <a:r>
                        <a:rPr kumimoji="0" lang="en-US" altLang="en-US" sz="1300" b="0" i="1" u="none" strike="noStrike" cap="none" normalizeH="0" baseline="0" dirty="0">
                          <a:ln>
                            <a:noFill/>
                          </a:ln>
                          <a:solidFill>
                            <a:schemeClr val="tx1"/>
                          </a:solidFill>
                          <a:effectLst/>
                          <a:latin typeface="Arial" charset="0"/>
                          <a:ea typeface="ＭＳ Ｐゴシック" charset="-128"/>
                        </a:rPr>
                        <a:t>“</a:t>
                      </a:r>
                      <a:r>
                        <a:rPr kumimoji="0" lang="en-US" altLang="ja-JP" sz="1300" b="0" i="1" u="none" strike="noStrike" cap="none" normalizeH="0" baseline="0" dirty="0">
                          <a:ln>
                            <a:noFill/>
                          </a:ln>
                          <a:solidFill>
                            <a:schemeClr val="tx1"/>
                          </a:solidFill>
                          <a:effectLst/>
                          <a:latin typeface="Arial" charset="0"/>
                          <a:ea typeface="ＭＳ Ｐゴシック" charset="-128"/>
                        </a:rPr>
                        <a:t>yes</a:t>
                      </a:r>
                      <a:r>
                        <a:rPr kumimoji="0" lang="en-US" altLang="en-US" sz="1300" b="0" i="1" u="none" strike="noStrike" cap="none" normalizeH="0" baseline="0" dirty="0">
                          <a:ln>
                            <a:noFill/>
                          </a:ln>
                          <a:solidFill>
                            <a:schemeClr val="tx1"/>
                          </a:solidFill>
                          <a:effectLst/>
                          <a:latin typeface="Arial" charset="0"/>
                          <a:ea typeface="ＭＳ Ｐゴシック" charset="-128"/>
                        </a:rPr>
                        <a:t>”</a:t>
                      </a:r>
                      <a:r>
                        <a:rPr kumimoji="0" lang="en-US" altLang="ja-JP" sz="1300" b="0" i="1" u="none" strike="noStrike" cap="none" normalizeH="0" baseline="0" dirty="0">
                          <a:ln>
                            <a:noFill/>
                          </a:ln>
                          <a:solidFill>
                            <a:schemeClr val="tx1"/>
                          </a:solidFill>
                          <a:effectLst/>
                          <a:latin typeface="Arial" charset="0"/>
                          <a:ea typeface="ＭＳ Ｐゴシック" charset="-128"/>
                        </a:rPr>
                        <a:t>  =  </a:t>
                      </a:r>
                      <a:r>
                        <a:rPr kumimoji="0" lang="en-US" altLang="en-US" sz="1300" b="0" i="1" u="none" strike="noStrike" cap="none" normalizeH="0" baseline="0" dirty="0">
                          <a:ln>
                            <a:noFill/>
                          </a:ln>
                          <a:solidFill>
                            <a:schemeClr val="tx1"/>
                          </a:solidFill>
                          <a:effectLst/>
                          <a:latin typeface="Arial" charset="0"/>
                          <a:ea typeface="ＭＳ Ｐゴシック" charset="-128"/>
                        </a:rPr>
                        <a:t>“</a:t>
                      </a:r>
                      <a:r>
                        <a:rPr kumimoji="0" lang="en-US" altLang="ja-JP" sz="1300" b="1" i="1" u="none" strike="noStrike" cap="none" normalizeH="0" baseline="0" dirty="0">
                          <a:ln>
                            <a:noFill/>
                          </a:ln>
                          <a:solidFill>
                            <a:schemeClr val="tx1"/>
                          </a:solidFill>
                          <a:effectLst/>
                          <a:latin typeface="Arial" charset="0"/>
                          <a:ea typeface="ＭＳ Ｐゴシック" charset="-128"/>
                        </a:rPr>
                        <a:t>So-So</a:t>
                      </a:r>
                      <a:r>
                        <a:rPr kumimoji="0" lang="en-US" altLang="en-US" sz="1300" b="0" i="1" u="none" strike="noStrike" cap="none" normalizeH="0" baseline="0" dirty="0">
                          <a:ln>
                            <a:noFill/>
                          </a:ln>
                          <a:solidFill>
                            <a:schemeClr val="tx1"/>
                          </a:solidFill>
                          <a:effectLst/>
                          <a:latin typeface="Arial" charset="0"/>
                          <a:ea typeface="ＭＳ Ｐゴシック" charset="-128"/>
                        </a:rPr>
                        <a:t>”</a:t>
                      </a:r>
                      <a:r>
                        <a:rPr kumimoji="0" lang="en-US" altLang="ja-JP" sz="1300" b="0" i="1" u="none" strike="noStrike" cap="none" normalizeH="0" baseline="0" dirty="0">
                          <a:ln>
                            <a:noFill/>
                          </a:ln>
                          <a:solidFill>
                            <a:schemeClr val="tx1"/>
                          </a:solidFill>
                          <a:effectLst/>
                          <a:latin typeface="Arial" charset="0"/>
                          <a:ea typeface="ＭＳ Ｐゴシック" charset="-128"/>
                        </a:rPr>
                        <a:t>          </a:t>
                      </a:r>
                      <a:r>
                        <a:rPr kumimoji="0" lang="en-US" altLang="ja-JP" sz="1300" b="0" i="0" u="none" strike="noStrike" cap="none" normalizeH="0" baseline="0" dirty="0">
                          <a:ln>
                            <a:noFill/>
                          </a:ln>
                          <a:solidFill>
                            <a:schemeClr val="tx1"/>
                          </a:solidFill>
                          <a:effectLst/>
                          <a:latin typeface="Arial" charset="0"/>
                          <a:ea typeface="ＭＳ Ｐゴシック" charset="-128"/>
                        </a:rPr>
                        <a:t>&lt;</a:t>
                      </a:r>
                      <a:r>
                        <a:rPr kumimoji="0" lang="en-US" altLang="ja-JP" sz="1300" b="0" i="1" u="none" strike="noStrike" cap="none" normalizeH="0" baseline="0" dirty="0">
                          <a:ln>
                            <a:noFill/>
                          </a:ln>
                          <a:solidFill>
                            <a:schemeClr val="tx1"/>
                          </a:solidFill>
                          <a:effectLst/>
                          <a:latin typeface="Times New Roman" charset="0"/>
                          <a:ea typeface="ＭＳ Ｐゴシック" charset="-128"/>
                        </a:rPr>
                        <a:t>5</a:t>
                      </a:r>
                      <a:r>
                        <a:rPr kumimoji="0" lang="en-US" altLang="ja-JP" sz="1300" b="0" i="1" u="none" strike="noStrike" cap="none" normalizeH="0" baseline="0" dirty="0">
                          <a:ln>
                            <a:noFill/>
                          </a:ln>
                          <a:solidFill>
                            <a:schemeClr val="tx1"/>
                          </a:solidFill>
                          <a:effectLst/>
                          <a:latin typeface="Arial" charset="0"/>
                          <a:ea typeface="ＭＳ Ｐゴシック" charset="-128"/>
                        </a:rPr>
                        <a:t>  </a:t>
                      </a:r>
                      <a:r>
                        <a:rPr kumimoji="0" lang="en-US" altLang="en-US" sz="1300" b="0" i="1" u="none" strike="noStrike" cap="none" normalizeH="0" baseline="0" dirty="0">
                          <a:ln>
                            <a:noFill/>
                          </a:ln>
                          <a:solidFill>
                            <a:schemeClr val="tx1"/>
                          </a:solidFill>
                          <a:effectLst/>
                          <a:latin typeface="Arial" charset="0"/>
                          <a:ea typeface="ＭＳ Ｐゴシック" charset="-128"/>
                        </a:rPr>
                        <a:t>“</a:t>
                      </a:r>
                      <a:r>
                        <a:rPr kumimoji="0" lang="en-US" altLang="ja-JP" sz="1300" b="0" i="1" u="none" strike="noStrike" cap="none" normalizeH="0" baseline="0" dirty="0">
                          <a:ln>
                            <a:noFill/>
                          </a:ln>
                          <a:solidFill>
                            <a:schemeClr val="tx1"/>
                          </a:solidFill>
                          <a:effectLst/>
                          <a:latin typeface="Arial" charset="0"/>
                          <a:ea typeface="ＭＳ Ｐゴシック" charset="-128"/>
                        </a:rPr>
                        <a:t>yes</a:t>
                      </a:r>
                      <a:r>
                        <a:rPr kumimoji="0" lang="en-US" altLang="en-US" sz="1300" b="0" i="1" u="none" strike="noStrike" cap="none" normalizeH="0" baseline="0" dirty="0">
                          <a:ln>
                            <a:noFill/>
                          </a:ln>
                          <a:solidFill>
                            <a:schemeClr val="tx1"/>
                          </a:solidFill>
                          <a:effectLst/>
                          <a:latin typeface="Arial" charset="0"/>
                          <a:ea typeface="ＭＳ Ｐゴシック" charset="-128"/>
                        </a:rPr>
                        <a:t>”</a:t>
                      </a:r>
                      <a:r>
                        <a:rPr kumimoji="0" lang="en-US" altLang="ja-JP" sz="1300" b="0" i="1" u="none" strike="noStrike" cap="none" normalizeH="0" baseline="0" dirty="0">
                          <a:ln>
                            <a:noFill/>
                          </a:ln>
                          <a:solidFill>
                            <a:schemeClr val="tx1"/>
                          </a:solidFill>
                          <a:effectLst/>
                          <a:latin typeface="Arial" charset="0"/>
                          <a:ea typeface="ＭＳ Ｐゴシック" charset="-128"/>
                        </a:rPr>
                        <a:t>  =  </a:t>
                      </a:r>
                      <a:r>
                        <a:rPr kumimoji="0" lang="en-US" altLang="en-US" sz="1300" b="0" i="1" u="none" strike="noStrike" cap="none" normalizeH="0" baseline="0" dirty="0">
                          <a:ln>
                            <a:noFill/>
                          </a:ln>
                          <a:solidFill>
                            <a:schemeClr val="tx1"/>
                          </a:solidFill>
                          <a:effectLst/>
                          <a:latin typeface="Arial" charset="0"/>
                          <a:ea typeface="ＭＳ Ｐゴシック" charset="-128"/>
                        </a:rPr>
                        <a:t>“</a:t>
                      </a:r>
                      <a:r>
                        <a:rPr kumimoji="0" lang="en-US" altLang="ja-JP" sz="1300" b="1" i="1" u="none" strike="noStrike" cap="none" normalizeH="0" baseline="0" dirty="0">
                          <a:ln>
                            <a:noFill/>
                          </a:ln>
                          <a:solidFill>
                            <a:schemeClr val="tx1"/>
                          </a:solidFill>
                          <a:effectLst/>
                          <a:latin typeface="Arial" charset="0"/>
                          <a:ea typeface="ＭＳ Ｐゴシック" charset="-128"/>
                        </a:rPr>
                        <a:t>Improvement Needed</a:t>
                      </a:r>
                      <a:r>
                        <a:rPr kumimoji="0" lang="en-US" altLang="en-US" sz="1300" b="0" i="1" u="none" strike="noStrike" cap="none" normalizeH="0" baseline="0" dirty="0">
                          <a:ln>
                            <a:noFill/>
                          </a:ln>
                          <a:solidFill>
                            <a:schemeClr val="tx1"/>
                          </a:solidFill>
                          <a:effectLst/>
                          <a:latin typeface="Arial" charset="0"/>
                          <a:ea typeface="ＭＳ Ｐゴシック" charset="-128"/>
                        </a:rPr>
                        <a:t>”</a:t>
                      </a:r>
                      <a:endParaRPr kumimoji="0" lang="en-US" altLang="en-US" sz="1300" b="0" i="0" u="none" strike="noStrike" cap="none" normalizeH="0" baseline="0" dirty="0">
                        <a:ln>
                          <a:noFill/>
                        </a:ln>
                        <a:solidFill>
                          <a:schemeClr val="tx1"/>
                        </a:solidFill>
                        <a:effectLst/>
                        <a:latin typeface="Times New Roman" charset="0"/>
                        <a:ea typeface="ＭＳ Ｐゴシック" charset="-128"/>
                      </a:endParaRPr>
                    </a:p>
                  </a:txBody>
                  <a:tcPr marL="61264" marR="61264" marT="83626"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altLang="en-US" sz="1100" b="0" i="0" u="none" strike="noStrike" cap="none" normalizeH="0" baseline="0" dirty="0">
                          <a:ln>
                            <a:noFill/>
                          </a:ln>
                          <a:solidFill>
                            <a:schemeClr val="tx1"/>
                          </a:solidFill>
                          <a:effectLst/>
                          <a:latin typeface="Arial" charset="0"/>
                          <a:ea typeface="ＭＳ Ｐゴシック" charset="-128"/>
                        </a:rPr>
                        <a:t># Yes___</a:t>
                      </a:r>
                      <a:endParaRPr kumimoji="0" lang="en-US" altLang="en-US" sz="1100" b="0" i="0" u="none" strike="noStrike" cap="none" normalizeH="0" baseline="0" dirty="0">
                        <a:ln>
                          <a:noFill/>
                        </a:ln>
                        <a:solidFill>
                          <a:schemeClr val="tx1"/>
                        </a:solidFill>
                        <a:effectLst/>
                        <a:latin typeface="Times New Roman" charset="0"/>
                        <a:ea typeface="ＭＳ Ｐゴシック" charset="-128"/>
                      </a:endParaRPr>
                    </a:p>
                  </a:txBody>
                  <a:tcPr marL="61264" marR="61264" marT="83626" marB="83626"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97321" name="Rectangle 1"/>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endParaRPr lang="en-US" altLang="en-US" sz="1800"/>
          </a:p>
        </p:txBody>
      </p:sp>
      <p:sp>
        <p:nvSpPr>
          <p:cNvPr id="4" name="Rounded Rectangle 3"/>
          <p:cNvSpPr>
            <a:spLocks noChangeArrowheads="1"/>
          </p:cNvSpPr>
          <p:nvPr/>
        </p:nvSpPr>
        <p:spPr bwMode="auto">
          <a:xfrm>
            <a:off x="1295400" y="3276600"/>
            <a:ext cx="7467600" cy="3048000"/>
          </a:xfrm>
          <a:prstGeom prst="roundRect">
            <a:avLst>
              <a:gd name="adj" fmla="val 16667"/>
            </a:avLst>
          </a:prstGeom>
          <a:solidFill>
            <a:srgbClr val="FFFF00"/>
          </a:solidFill>
          <a:ln w="9525">
            <a:solidFill>
              <a:schemeClr val="tx1"/>
            </a:solidFill>
            <a:round/>
            <a:headEnd/>
            <a:tailEnd/>
          </a:ln>
        </p:spPr>
        <p:txBody>
          <a:bodyPr anchor="ctr"/>
          <a:lstStyle>
            <a:lvl1pPr marL="742950" indent="-74295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spcAft>
                <a:spcPts val="1200"/>
              </a:spcAft>
              <a:buFont typeface="Calibri" charset="0"/>
              <a:buAutoNum type="arabicPeriod"/>
            </a:pPr>
            <a:r>
              <a:rPr lang="en-US" altLang="en-US"/>
              <a:t>Actively supervise &amp; precorrect</a:t>
            </a:r>
          </a:p>
          <a:p>
            <a:pPr eaLnBrk="1" hangingPunct="1">
              <a:spcBef>
                <a:spcPct val="0"/>
              </a:spcBef>
              <a:spcAft>
                <a:spcPts val="1200"/>
              </a:spcAft>
              <a:buFont typeface="Calibri" charset="0"/>
              <a:buAutoNum type="arabicPeriod"/>
            </a:pPr>
            <a:r>
              <a:rPr lang="en-US" altLang="en-US"/>
              <a:t>Maximize active engagement</a:t>
            </a:r>
          </a:p>
          <a:p>
            <a:pPr eaLnBrk="1" hangingPunct="1">
              <a:spcBef>
                <a:spcPct val="0"/>
              </a:spcBef>
              <a:spcAft>
                <a:spcPts val="1200"/>
              </a:spcAft>
              <a:buFont typeface="Calibri" charset="0"/>
              <a:buAutoNum type="arabicPeriod"/>
            </a:pPr>
            <a:r>
              <a:rPr lang="en-US" altLang="en-US"/>
              <a:t>Maximize opportunities to respond</a:t>
            </a:r>
          </a:p>
          <a:p>
            <a:pPr eaLnBrk="1" hangingPunct="1">
              <a:spcBef>
                <a:spcPct val="0"/>
              </a:spcBef>
              <a:spcAft>
                <a:spcPts val="1200"/>
              </a:spcAft>
              <a:buFont typeface="Calibri" charset="0"/>
              <a:buAutoNum type="arabicPeriod"/>
            </a:pPr>
            <a:r>
              <a:rPr lang="en-US" altLang="en-US"/>
              <a:t>High rates of positive interactions</a:t>
            </a:r>
          </a:p>
        </p:txBody>
      </p:sp>
      <p:sp>
        <p:nvSpPr>
          <p:cNvPr id="3" name="Rectangle 2"/>
          <p:cNvSpPr/>
          <p:nvPr/>
        </p:nvSpPr>
        <p:spPr>
          <a:xfrm>
            <a:off x="2064774" y="6512981"/>
            <a:ext cx="5270090" cy="276999"/>
          </a:xfrm>
          <a:prstGeom prst="rect">
            <a:avLst/>
          </a:prstGeom>
        </p:spPr>
        <p:txBody>
          <a:bodyPr wrap="square">
            <a:spAutoFit/>
          </a:bodyPr>
          <a:lstStyle/>
          <a:p>
            <a:pPr marL="0" indent="0" algn="ctr">
              <a:buNone/>
            </a:pPr>
            <a:r>
              <a:rPr lang="en-US" sz="1200" dirty="0">
                <a:hlinkClick r:id="rId3"/>
              </a:rPr>
              <a:t>https://www.pbis.org/common/cms/files/pbisresources/gsclassman0907.doc</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4"/>
          <p:cNvSpPr>
            <a:spLocks noGrp="1"/>
          </p:cNvSpPr>
          <p:nvPr>
            <p:ph type="title"/>
          </p:nvPr>
        </p:nvSpPr>
        <p:spPr/>
        <p:txBody>
          <a:bodyPr/>
          <a:lstStyle/>
          <a:p>
            <a:pPr eaLnBrk="1" hangingPunct="1"/>
            <a:r>
              <a:rPr lang="en-US" altLang="en-US" dirty="0" smtClean="0">
                <a:ea typeface="ＭＳ Ｐゴシック" charset="-128"/>
              </a:rPr>
              <a:t>Other Data Sources to Consider</a:t>
            </a:r>
            <a:r>
              <a:rPr lang="is-IS" altLang="en-US" dirty="0" smtClean="0">
                <a:ea typeface="ＭＳ Ｐゴシック" charset="-128"/>
              </a:rPr>
              <a:t>…..</a:t>
            </a:r>
            <a:endParaRPr lang="en-US" altLang="en-US" dirty="0">
              <a:ea typeface="ＭＳ Ｐゴシック" charset="-128"/>
            </a:endParaRPr>
          </a:p>
        </p:txBody>
      </p:sp>
      <p:sp>
        <p:nvSpPr>
          <p:cNvPr id="95234" name="Vertical Text Placeholder 5"/>
          <p:cNvSpPr>
            <a:spLocks noGrp="1"/>
          </p:cNvSpPr>
          <p:nvPr>
            <p:ph idx="1"/>
          </p:nvPr>
        </p:nvSpPr>
        <p:spPr>
          <a:xfrm>
            <a:off x="457200" y="1417638"/>
            <a:ext cx="8229600" cy="4525963"/>
          </a:xfrm>
        </p:spPr>
        <p:txBody>
          <a:bodyPr/>
          <a:lstStyle/>
          <a:p>
            <a:pPr eaLnBrk="1" hangingPunct="1">
              <a:buFont typeface="Arial" charset="0"/>
              <a:buNone/>
            </a:pPr>
            <a:endParaRPr lang="en-US" altLang="en-US" dirty="0">
              <a:ea typeface="ＭＳ Ｐゴシック" charset="-128"/>
            </a:endParaRPr>
          </a:p>
          <a:p>
            <a:pPr eaLnBrk="1" hangingPunct="1"/>
            <a:r>
              <a:rPr lang="en-US" altLang="en-US" dirty="0">
                <a:ea typeface="ＭＳ Ｐゴシック" charset="-128"/>
              </a:rPr>
              <a:t>Observations</a:t>
            </a:r>
          </a:p>
          <a:p>
            <a:pPr eaLnBrk="1" hangingPunct="1"/>
            <a:r>
              <a:rPr lang="en-US" altLang="en-US" dirty="0">
                <a:ea typeface="ＭＳ Ｐゴシック" charset="-128"/>
              </a:rPr>
              <a:t>Number of </a:t>
            </a:r>
            <a:r>
              <a:rPr lang="en-US" altLang="en-US" dirty="0" smtClean="0">
                <a:ea typeface="ＭＳ Ｐゴシック" charset="-128"/>
              </a:rPr>
              <a:t>positive acknowledgements </a:t>
            </a:r>
            <a:r>
              <a:rPr lang="en-US" altLang="en-US" dirty="0">
                <a:ea typeface="ＭＳ Ｐゴシック" charset="-128"/>
              </a:rPr>
              <a:t>received</a:t>
            </a:r>
          </a:p>
          <a:p>
            <a:pPr eaLnBrk="1" hangingPunct="1"/>
            <a:r>
              <a:rPr lang="en-US" altLang="en-US" dirty="0">
                <a:ea typeface="ＭＳ Ｐゴシック" charset="-128"/>
              </a:rPr>
              <a:t>Office Discipline Referrals</a:t>
            </a:r>
          </a:p>
          <a:p>
            <a:pPr eaLnBrk="1" hangingPunct="1"/>
            <a:r>
              <a:rPr lang="en-US" altLang="en-US" dirty="0">
                <a:ea typeface="ＭＳ Ｐゴシック" charset="-128"/>
              </a:rPr>
              <a:t>Academic </a:t>
            </a:r>
            <a:r>
              <a:rPr lang="en-US" altLang="en-US" dirty="0" smtClean="0">
                <a:ea typeface="ＭＳ Ｐゴシック" charset="-128"/>
              </a:rPr>
              <a:t>Grades</a:t>
            </a:r>
          </a:p>
          <a:p>
            <a:pPr marL="0" indent="0" eaLnBrk="1" hangingPunct="1">
              <a:buNone/>
            </a:pPr>
            <a:endParaRPr lang="en-US" altLang="en-US" dirty="0">
              <a:ea typeface="ＭＳ Ｐゴシック" charset="-128"/>
            </a:endParaRPr>
          </a:p>
          <a:p>
            <a:pPr marL="0" indent="0" eaLnBrk="1" hangingPunct="1">
              <a:buNone/>
            </a:pPr>
            <a:r>
              <a:rPr lang="en-US" altLang="en-US" dirty="0" smtClean="0">
                <a:ea typeface="ＭＳ Ｐゴシック" charset="-128"/>
              </a:rPr>
              <a:t>						What else?</a:t>
            </a:r>
            <a:endParaRPr lang="en-US" altLang="en-US" dirty="0">
              <a:ea typeface="ＭＳ Ｐゴシック"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208" y="320714"/>
            <a:ext cx="8579874" cy="1272112"/>
          </a:xfrm>
        </p:spPr>
        <p:txBody>
          <a:bodyPr/>
          <a:lstStyle/>
          <a:p>
            <a:r>
              <a:rPr lang="en-US" dirty="0" smtClean="0"/>
              <a:t>Pick a problem </a:t>
            </a:r>
            <a:r>
              <a:rPr lang="en-US" dirty="0"/>
              <a:t>t</a:t>
            </a:r>
            <a:r>
              <a:rPr lang="en-US" dirty="0" smtClean="0"/>
              <a:t>ime in your classroom</a:t>
            </a:r>
            <a:endParaRPr lang="en-US" dirty="0"/>
          </a:p>
        </p:txBody>
      </p:sp>
      <p:graphicFrame>
        <p:nvGraphicFramePr>
          <p:cNvPr id="4" name="Shape 236"/>
          <p:cNvGraphicFramePr/>
          <p:nvPr>
            <p:extLst>
              <p:ext uri="{D42A27DB-BD31-4B8C-83A1-F6EECF244321}">
                <p14:modId xmlns:p14="http://schemas.microsoft.com/office/powerpoint/2010/main" val="1318343411"/>
              </p:ext>
            </p:extLst>
          </p:nvPr>
        </p:nvGraphicFramePr>
        <p:xfrm>
          <a:off x="1268361" y="1712301"/>
          <a:ext cx="6878665" cy="3746435"/>
        </p:xfrm>
        <a:graphic>
          <a:graphicData uri="http://schemas.openxmlformats.org/drawingml/2006/table">
            <a:tbl>
              <a:tblPr>
                <a:noFill/>
              </a:tblPr>
              <a:tblGrid>
                <a:gridCol w="2778535"/>
                <a:gridCol w="4100130"/>
              </a:tblGrid>
              <a:tr h="526256">
                <a:tc>
                  <a:txBody>
                    <a:bodyPr/>
                    <a:lstStyle/>
                    <a:p>
                      <a:pPr marL="0" marR="0" lvl="0" indent="0" algn="l" defTabSz="457200" rtl="0" eaLnBrk="1" fontAlgn="auto" latinLnBrk="0" hangingPunct="1">
                        <a:lnSpc>
                          <a:spcPct val="100000"/>
                        </a:lnSpc>
                        <a:spcBef>
                          <a:spcPts val="0"/>
                        </a:spcBef>
                        <a:spcAft>
                          <a:spcPts val="0"/>
                        </a:spcAft>
                        <a:buClr>
                          <a:schemeClr val="dk1"/>
                        </a:buClr>
                        <a:buSzPct val="25000"/>
                        <a:buFont typeface="Overlock"/>
                        <a:buNone/>
                        <a:tabLst/>
                        <a:defRPr/>
                      </a:pPr>
                      <a:r>
                        <a:rPr lang="en-US" sz="1400" b="0" i="0" u="none" strike="noStrike" cap="none" dirty="0">
                          <a:solidFill>
                            <a:schemeClr val="dk1"/>
                          </a:solidFill>
                          <a:latin typeface="Overlock"/>
                          <a:ea typeface="Overlock"/>
                          <a:cs typeface="Overlock"/>
                          <a:sym typeface="Overlock"/>
                        </a:rPr>
                        <a:t>Prevention</a:t>
                      </a:r>
                      <a:r>
                        <a:rPr lang="en-US" sz="1400" b="0" i="0" u="none" strike="noStrike" cap="none" dirty="0" smtClean="0">
                          <a:solidFill>
                            <a:schemeClr val="dk1"/>
                          </a:solidFill>
                          <a:latin typeface="Overlock"/>
                          <a:ea typeface="Overlock"/>
                          <a:cs typeface="Overlock"/>
                          <a:sym typeface="Overlock"/>
                        </a:rPr>
                        <a:t>: </a:t>
                      </a:r>
                      <a:r>
                        <a:rPr kumimoji="0" lang="en-US" sz="1400" b="0" i="1" u="none" strike="noStrike" cap="none" normalizeH="0" baseline="0" dirty="0" smtClean="0">
                          <a:ln>
                            <a:noFill/>
                          </a:ln>
                          <a:solidFill>
                            <a:schemeClr val="tx1"/>
                          </a:solidFill>
                          <a:effectLst/>
                          <a:latin typeface="Berlin Sans FB" charset="0"/>
                          <a:ea typeface="ＭＳ Ｐゴシック" charset="0"/>
                          <a:cs typeface="ＭＳ Ｐゴシック" charset="0"/>
                        </a:rPr>
                        <a:t>Remove/alter </a:t>
                      </a:r>
                      <a:r>
                        <a:rPr kumimoji="0" lang="ja-JP" altLang="en-US" sz="1400" b="0" i="1" u="none" strike="noStrike" cap="none" normalizeH="0" baseline="0" dirty="0" smtClean="0">
                          <a:ln>
                            <a:noFill/>
                          </a:ln>
                          <a:solidFill>
                            <a:schemeClr val="tx1"/>
                          </a:solidFill>
                          <a:effectLst/>
                          <a:latin typeface="Berlin Sans FB" charset="0"/>
                          <a:ea typeface="ＭＳ Ｐゴシック" charset="0"/>
                          <a:cs typeface="ＭＳ Ｐゴシック" charset="0"/>
                        </a:rPr>
                        <a:t>“</a:t>
                      </a:r>
                      <a:r>
                        <a:rPr kumimoji="0" lang="en-US" sz="1400" b="0" i="1" u="none" strike="noStrike" cap="none" normalizeH="0" baseline="0" dirty="0" smtClean="0">
                          <a:ln>
                            <a:noFill/>
                          </a:ln>
                          <a:solidFill>
                            <a:schemeClr val="tx1"/>
                          </a:solidFill>
                          <a:effectLst/>
                          <a:latin typeface="Berlin Sans FB" charset="0"/>
                          <a:ea typeface="ＭＳ Ｐゴシック" charset="0"/>
                          <a:cs typeface="ＭＳ Ｐゴシック" charset="0"/>
                        </a:rPr>
                        <a:t>trigger</a:t>
                      </a:r>
                      <a:r>
                        <a:rPr kumimoji="0" lang="ja-JP" altLang="en-US" sz="1400" b="0" i="1" u="none" strike="noStrike" cap="none" normalizeH="0" baseline="0" dirty="0" smtClean="0">
                          <a:ln>
                            <a:noFill/>
                          </a:ln>
                          <a:solidFill>
                            <a:schemeClr val="tx1"/>
                          </a:solidFill>
                          <a:effectLst/>
                          <a:latin typeface="Berlin Sans FB" charset="0"/>
                          <a:ea typeface="ＭＳ Ｐゴシック" charset="0"/>
                          <a:cs typeface="ＭＳ Ｐゴシック" charset="0"/>
                        </a:rPr>
                        <a:t>”</a:t>
                      </a:r>
                      <a:r>
                        <a:rPr kumimoji="0" lang="en-US" sz="1400" b="0" i="1" u="none" strike="noStrike" cap="none" normalizeH="0" baseline="0" dirty="0" smtClean="0">
                          <a:ln>
                            <a:noFill/>
                          </a:ln>
                          <a:solidFill>
                            <a:schemeClr val="tx1"/>
                          </a:solidFill>
                          <a:effectLst/>
                          <a:latin typeface="Berlin Sans FB" charset="0"/>
                          <a:ea typeface="ＭＳ Ｐゴシック" charset="0"/>
                          <a:cs typeface="ＭＳ Ｐゴシック" charset="0"/>
                        </a:rPr>
                        <a:t> for problem behavior</a:t>
                      </a:r>
                      <a:endParaRPr kumimoji="0" lang="en-US" sz="1400" b="0" i="0" u="none" strike="noStrike" cap="none" normalizeH="0" baseline="0" dirty="0" smtClean="0">
                        <a:ln>
                          <a:noFill/>
                        </a:ln>
                        <a:solidFill>
                          <a:schemeClr val="tx1"/>
                        </a:solidFill>
                        <a:effectLst/>
                        <a:latin typeface="Constantia" charset="0"/>
                        <a:ea typeface="ＭＳ Ｐゴシック" charset="0"/>
                        <a:cs typeface="ＭＳ Ｐゴシック" charset="0"/>
                      </a:endParaRPr>
                    </a:p>
                  </a:txBody>
                  <a:tcPr marL="68580" marR="0" marT="34294" marB="34294">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Overlock"/>
                        <a:buNone/>
                      </a:pPr>
                      <a:endParaRPr lang="en-US" sz="1400" b="0" i="0" u="none" strike="noStrike" cap="none" dirty="0">
                        <a:solidFill>
                          <a:schemeClr val="dk1"/>
                        </a:solidFill>
                        <a:latin typeface="Overlock"/>
                        <a:ea typeface="Overlock"/>
                        <a:cs typeface="Overlock"/>
                        <a:sym typeface="Overlock"/>
                      </a:endParaRPr>
                    </a:p>
                  </a:txBody>
                  <a:tcPr marL="68580" marR="0" marT="34294" marB="34294">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567919">
                <a:tc>
                  <a:txBody>
                    <a:bodyPr/>
                    <a:lstStyle/>
                    <a:p>
                      <a:pPr marL="0" marR="0" lvl="0" indent="0" algn="l" defTabSz="457200" rtl="0" eaLnBrk="1" fontAlgn="auto" latinLnBrk="0" hangingPunct="1">
                        <a:lnSpc>
                          <a:spcPct val="100000"/>
                        </a:lnSpc>
                        <a:spcBef>
                          <a:spcPts val="0"/>
                        </a:spcBef>
                        <a:spcAft>
                          <a:spcPts val="0"/>
                        </a:spcAft>
                        <a:buClr>
                          <a:schemeClr val="dk1"/>
                        </a:buClr>
                        <a:buSzPct val="25000"/>
                        <a:buFont typeface="Overlock"/>
                        <a:buNone/>
                        <a:tabLst/>
                        <a:defRPr/>
                      </a:pPr>
                      <a:r>
                        <a:rPr lang="en-US" sz="1400" b="0" i="0" u="none" strike="noStrike" cap="none" dirty="0">
                          <a:solidFill>
                            <a:schemeClr val="dk1"/>
                          </a:solidFill>
                          <a:latin typeface="Overlock"/>
                          <a:ea typeface="Overlock"/>
                          <a:cs typeface="Overlock"/>
                          <a:sym typeface="Overlock"/>
                        </a:rPr>
                        <a:t>Teaching</a:t>
                      </a:r>
                      <a:r>
                        <a:rPr lang="en-US" sz="1400" b="0" i="0" u="none" strike="noStrike" cap="none" dirty="0" smtClean="0">
                          <a:solidFill>
                            <a:schemeClr val="dk1"/>
                          </a:solidFill>
                          <a:latin typeface="Overlock"/>
                          <a:ea typeface="Overlock"/>
                          <a:cs typeface="Overlock"/>
                          <a:sym typeface="Overlock"/>
                        </a:rPr>
                        <a:t>: </a:t>
                      </a:r>
                      <a:r>
                        <a:rPr kumimoji="0" lang="en-US" sz="1400" b="0" i="1" u="none" strike="noStrike" cap="none" normalizeH="0" baseline="0" dirty="0" smtClean="0">
                          <a:ln>
                            <a:noFill/>
                          </a:ln>
                          <a:solidFill>
                            <a:schemeClr val="tx1"/>
                          </a:solidFill>
                          <a:effectLst/>
                          <a:latin typeface="Berlin Sans FB" charset="0"/>
                          <a:ea typeface="ＭＳ Ｐゴシック" charset="0"/>
                          <a:cs typeface="ＭＳ Ｐゴシック" charset="0"/>
                        </a:rPr>
                        <a:t>Define, instruct &amp; model expected behavior </a:t>
                      </a:r>
                      <a:endParaRPr kumimoji="0" lang="en-US" sz="1400" b="0" i="0" u="none" strike="noStrike" cap="none" normalizeH="0" baseline="0" dirty="0" smtClean="0">
                        <a:ln>
                          <a:noFill/>
                        </a:ln>
                        <a:solidFill>
                          <a:schemeClr val="tx1"/>
                        </a:solidFill>
                        <a:effectLst/>
                        <a:latin typeface="Berlin Sans FB" charset="0"/>
                        <a:ea typeface="ＭＳ Ｐゴシック" charset="0"/>
                        <a:cs typeface="ＭＳ Ｐゴシック" charset="0"/>
                      </a:endParaRPr>
                    </a:p>
                  </a:txBody>
                  <a:tcPr marL="68580" marR="0" marT="34294" marB="34294">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Overlock"/>
                        <a:buNone/>
                      </a:pPr>
                      <a:endParaRPr lang="en-US" sz="1400" b="0" i="0" u="none" strike="noStrike" cap="none" dirty="0">
                        <a:solidFill>
                          <a:schemeClr val="dk1"/>
                        </a:solidFill>
                        <a:latin typeface="Overlock"/>
                        <a:ea typeface="Overlock"/>
                        <a:cs typeface="Overlock"/>
                        <a:sym typeface="Overlock"/>
                      </a:endParaRPr>
                    </a:p>
                  </a:txBody>
                  <a:tcPr marL="68580" marR="0" marT="34294" marB="34294">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528638">
                <a:tc>
                  <a:txBody>
                    <a:bodyPr/>
                    <a:lstStyle/>
                    <a:p>
                      <a:pPr marL="0" marR="0" lvl="0" indent="0" algn="l" defTabSz="457200" rtl="0" eaLnBrk="1" fontAlgn="auto" latinLnBrk="0" hangingPunct="1">
                        <a:lnSpc>
                          <a:spcPct val="100000"/>
                        </a:lnSpc>
                        <a:spcBef>
                          <a:spcPts val="0"/>
                        </a:spcBef>
                        <a:spcAft>
                          <a:spcPts val="0"/>
                        </a:spcAft>
                        <a:buClr>
                          <a:schemeClr val="dk1"/>
                        </a:buClr>
                        <a:buSzPct val="25000"/>
                        <a:buFont typeface="Overlock"/>
                        <a:buNone/>
                        <a:tabLst/>
                        <a:defRPr/>
                      </a:pPr>
                      <a:r>
                        <a:rPr lang="en-US" sz="1400" b="0" i="0" u="none" strike="noStrike" cap="none" dirty="0">
                          <a:solidFill>
                            <a:schemeClr val="dk1"/>
                          </a:solidFill>
                          <a:latin typeface="Overlock"/>
                          <a:ea typeface="Overlock"/>
                          <a:cs typeface="Overlock"/>
                          <a:sym typeface="Overlock"/>
                        </a:rPr>
                        <a:t>Reward</a:t>
                      </a:r>
                      <a:r>
                        <a:rPr lang="en-US" sz="1400" b="0" i="0" u="none" strike="noStrike" cap="none" dirty="0" smtClean="0">
                          <a:solidFill>
                            <a:schemeClr val="dk1"/>
                          </a:solidFill>
                          <a:latin typeface="Overlock"/>
                          <a:ea typeface="Overlock"/>
                          <a:cs typeface="Overlock"/>
                          <a:sym typeface="Overlock"/>
                        </a:rPr>
                        <a:t>: </a:t>
                      </a:r>
                      <a:r>
                        <a:rPr kumimoji="0" lang="en-US" sz="1400" b="0" i="1" u="none" strike="noStrike" cap="none" normalizeH="0" baseline="0" dirty="0" smtClean="0">
                          <a:ln>
                            <a:noFill/>
                          </a:ln>
                          <a:solidFill>
                            <a:schemeClr val="tx1"/>
                          </a:solidFill>
                          <a:effectLst/>
                          <a:latin typeface="Berlin Sans FB" charset="0"/>
                          <a:ea typeface="ＭＳ Ｐゴシック" charset="0"/>
                          <a:cs typeface="ＭＳ Ｐゴシック" charset="0"/>
                        </a:rPr>
                        <a:t>Expected/alternative behavior when it occurs; prompt as necessary</a:t>
                      </a:r>
                      <a:endParaRPr kumimoji="0" lang="en-US" sz="1400" b="0" i="0" u="none" strike="noStrike" cap="none" normalizeH="0" baseline="0" dirty="0" smtClean="0">
                        <a:ln>
                          <a:noFill/>
                        </a:ln>
                        <a:solidFill>
                          <a:schemeClr val="tx1"/>
                        </a:solidFill>
                        <a:effectLst/>
                        <a:latin typeface="Berlin Sans FB" charset="0"/>
                        <a:ea typeface="ＭＳ Ｐゴシック" charset="0"/>
                        <a:cs typeface="ＭＳ Ｐゴシック" charset="0"/>
                      </a:endParaRPr>
                    </a:p>
                  </a:txBody>
                  <a:tcPr marL="68580" marR="0" marT="34294" marB="34294">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Overlock"/>
                        <a:buNone/>
                      </a:pPr>
                      <a:endParaRPr lang="en-US" sz="1400" b="0" i="0" u="none" strike="noStrike" cap="none" dirty="0">
                        <a:solidFill>
                          <a:schemeClr val="dk1"/>
                        </a:solidFill>
                        <a:latin typeface="Overlock"/>
                        <a:ea typeface="Overlock"/>
                        <a:cs typeface="Overlock"/>
                        <a:sym typeface="Overlock"/>
                      </a:endParaRPr>
                    </a:p>
                  </a:txBody>
                  <a:tcPr marL="68580" marR="0" marT="34294" marB="34294">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658406">
                <a:tc>
                  <a:txBody>
                    <a:bodyPr/>
                    <a:lstStyle/>
                    <a:p>
                      <a:pPr marL="0" marR="0" lvl="0" indent="0" algn="l" defTabSz="457200" rtl="0" eaLnBrk="1" fontAlgn="auto" latinLnBrk="0" hangingPunct="1">
                        <a:lnSpc>
                          <a:spcPct val="100000"/>
                        </a:lnSpc>
                        <a:spcBef>
                          <a:spcPts val="0"/>
                        </a:spcBef>
                        <a:spcAft>
                          <a:spcPts val="0"/>
                        </a:spcAft>
                        <a:buClr>
                          <a:schemeClr val="dk1"/>
                        </a:buClr>
                        <a:buSzPct val="25000"/>
                        <a:buFont typeface="Overlock"/>
                        <a:buNone/>
                        <a:tabLst/>
                        <a:defRPr/>
                      </a:pPr>
                      <a:r>
                        <a:rPr lang="en-US" sz="1400" b="0" i="0" u="none" strike="noStrike" cap="none" dirty="0">
                          <a:solidFill>
                            <a:schemeClr val="dk1"/>
                          </a:solidFill>
                          <a:latin typeface="Overlock"/>
                          <a:ea typeface="Overlock"/>
                          <a:cs typeface="Overlock"/>
                          <a:sym typeface="Overlock"/>
                        </a:rPr>
                        <a:t>Extinction</a:t>
                      </a:r>
                      <a:r>
                        <a:rPr lang="en-US" sz="1400" b="0" i="0" u="none" strike="noStrike" cap="none" dirty="0" smtClean="0">
                          <a:solidFill>
                            <a:schemeClr val="dk1"/>
                          </a:solidFill>
                          <a:latin typeface="Overlock"/>
                          <a:ea typeface="Overlock"/>
                          <a:cs typeface="Overlock"/>
                          <a:sym typeface="Overlock"/>
                        </a:rPr>
                        <a:t>: </a:t>
                      </a:r>
                      <a:r>
                        <a:rPr kumimoji="0" lang="en-US" sz="1400" b="0" i="1" u="none" strike="noStrike" cap="none" normalizeH="0" baseline="0" dirty="0" smtClean="0">
                          <a:ln>
                            <a:noFill/>
                          </a:ln>
                          <a:solidFill>
                            <a:schemeClr val="tx1"/>
                          </a:solidFill>
                          <a:effectLst/>
                          <a:latin typeface="Berlin Sans FB" charset="0"/>
                          <a:ea typeface="ＭＳ Ｐゴシック" charset="0"/>
                          <a:cs typeface="ＭＳ Ｐゴシック" charset="0"/>
                        </a:rPr>
                        <a:t>Increase acknowledgement of presence of desired behavior</a:t>
                      </a:r>
                      <a:endParaRPr kumimoji="0" lang="en-US" sz="1400" b="0" i="0" u="none" strike="noStrike" cap="none" normalizeH="0" baseline="0" dirty="0" smtClean="0">
                        <a:ln>
                          <a:noFill/>
                        </a:ln>
                        <a:solidFill>
                          <a:schemeClr val="tx1"/>
                        </a:solidFill>
                        <a:effectLst/>
                        <a:latin typeface="Berlin Sans FB" charset="0"/>
                        <a:ea typeface="ＭＳ Ｐゴシック" charset="0"/>
                        <a:cs typeface="ＭＳ Ｐゴシック" charset="0"/>
                      </a:endParaRPr>
                    </a:p>
                  </a:txBody>
                  <a:tcPr marL="68580" marR="0" marT="34294" marB="34294">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Overlock"/>
                        <a:buNone/>
                      </a:pPr>
                      <a:endParaRPr lang="en-US" sz="1400" b="0" i="0" u="none" strike="noStrike" cap="none" dirty="0">
                        <a:solidFill>
                          <a:schemeClr val="dk1"/>
                        </a:solidFill>
                        <a:latin typeface="Overlock"/>
                        <a:ea typeface="Overlock"/>
                        <a:cs typeface="Overlock"/>
                        <a:sym typeface="Overlock"/>
                      </a:endParaRPr>
                    </a:p>
                  </a:txBody>
                  <a:tcPr marL="68580" marR="0" marT="34294" marB="34294">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525788">
                <a:tc>
                  <a:txBody>
                    <a:bodyPr/>
                    <a:lstStyle/>
                    <a:p>
                      <a:pPr marL="0" marR="0" lvl="0" indent="0" algn="l" defTabSz="457200" rtl="0" eaLnBrk="1" fontAlgn="auto" latinLnBrk="0" hangingPunct="1">
                        <a:lnSpc>
                          <a:spcPct val="100000"/>
                        </a:lnSpc>
                        <a:spcBef>
                          <a:spcPts val="0"/>
                        </a:spcBef>
                        <a:spcAft>
                          <a:spcPts val="0"/>
                        </a:spcAft>
                        <a:buClr>
                          <a:schemeClr val="dk1"/>
                        </a:buClr>
                        <a:buSzPct val="25000"/>
                        <a:buFont typeface="Overlock"/>
                        <a:buNone/>
                        <a:tabLst/>
                        <a:defRPr/>
                      </a:pPr>
                      <a:r>
                        <a:rPr lang="en-US" sz="1400" b="0" i="0" u="none" strike="noStrike" cap="none" dirty="0">
                          <a:solidFill>
                            <a:schemeClr val="dk1"/>
                          </a:solidFill>
                          <a:latin typeface="Overlock"/>
                          <a:ea typeface="Overlock"/>
                          <a:cs typeface="Overlock"/>
                          <a:sym typeface="Overlock"/>
                        </a:rPr>
                        <a:t>Corrective Consequence</a:t>
                      </a:r>
                      <a:r>
                        <a:rPr lang="en-US" sz="1400" b="0" i="0" u="none" strike="noStrike" cap="none" dirty="0" smtClean="0">
                          <a:solidFill>
                            <a:schemeClr val="dk1"/>
                          </a:solidFill>
                          <a:latin typeface="Overlock"/>
                          <a:ea typeface="Overlock"/>
                          <a:cs typeface="Overlock"/>
                          <a:sym typeface="Overlock"/>
                        </a:rPr>
                        <a:t>: </a:t>
                      </a:r>
                      <a:r>
                        <a:rPr kumimoji="0" lang="en-US" sz="1400" b="0" i="1" u="none" strike="noStrike" cap="none" normalizeH="0" baseline="0" dirty="0" smtClean="0">
                          <a:ln>
                            <a:noFill/>
                          </a:ln>
                          <a:solidFill>
                            <a:schemeClr val="tx1"/>
                          </a:solidFill>
                          <a:effectLst/>
                          <a:latin typeface="Berlin Sans FB" charset="0"/>
                          <a:ea typeface="ＭＳ Ｐゴシック" charset="0"/>
                          <a:cs typeface="ＭＳ Ｐゴシック" charset="0"/>
                        </a:rPr>
                        <a:t>Use non-rewarding/non-reinforcing responses when problem behavior occurs </a:t>
                      </a:r>
                    </a:p>
                  </a:txBody>
                  <a:tcPr marL="68580" marR="0" marT="34294" marB="34294">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Overlock"/>
                        <a:buNone/>
                      </a:pPr>
                      <a:endParaRPr lang="en-US" sz="1400" b="0" i="0" u="none" strike="noStrike" cap="none" dirty="0">
                        <a:solidFill>
                          <a:schemeClr val="dk1"/>
                        </a:solidFill>
                        <a:latin typeface="Overlock"/>
                        <a:ea typeface="Overlock"/>
                        <a:cs typeface="Overlock"/>
                        <a:sym typeface="Overlock"/>
                      </a:endParaRPr>
                    </a:p>
                  </a:txBody>
                  <a:tcPr marL="68580" marR="0" marT="34294" marB="34294">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526256">
                <a:tc>
                  <a:txBody>
                    <a:bodyPr/>
                    <a:lstStyle/>
                    <a:p>
                      <a:pPr marL="0" marR="0" lvl="0" indent="0" algn="l" defTabSz="457200" rtl="0" eaLnBrk="1" fontAlgn="auto" latinLnBrk="0" hangingPunct="1">
                        <a:lnSpc>
                          <a:spcPct val="100000"/>
                        </a:lnSpc>
                        <a:spcBef>
                          <a:spcPts val="0"/>
                        </a:spcBef>
                        <a:spcAft>
                          <a:spcPts val="0"/>
                        </a:spcAft>
                        <a:buClr>
                          <a:schemeClr val="dk1"/>
                        </a:buClr>
                        <a:buSzPct val="25000"/>
                        <a:buFont typeface="Overlock"/>
                        <a:buNone/>
                        <a:tabLst/>
                        <a:defRPr/>
                      </a:pPr>
                      <a:r>
                        <a:rPr lang="en-US" sz="1400" b="0" i="0" u="none" strike="noStrike" cap="none" dirty="0">
                          <a:solidFill>
                            <a:schemeClr val="dk1"/>
                          </a:solidFill>
                          <a:latin typeface="Overlock"/>
                          <a:ea typeface="Overlock"/>
                          <a:cs typeface="Overlock"/>
                          <a:sym typeface="Overlock"/>
                        </a:rPr>
                        <a:t>Data Collection</a:t>
                      </a:r>
                      <a:r>
                        <a:rPr lang="en-US" sz="1400" b="0" i="0" u="none" strike="noStrike" cap="none" dirty="0" smtClean="0">
                          <a:solidFill>
                            <a:schemeClr val="dk1"/>
                          </a:solidFill>
                          <a:latin typeface="Overlock"/>
                          <a:ea typeface="Overlock"/>
                          <a:cs typeface="Overlock"/>
                          <a:sym typeface="Overlock"/>
                        </a:rPr>
                        <a:t>: </a:t>
                      </a:r>
                      <a:r>
                        <a:rPr kumimoji="0" lang="en-US" sz="1400" b="0" i="1" u="none" strike="noStrike" cap="none" normalizeH="0" baseline="0" dirty="0" smtClean="0">
                          <a:ln>
                            <a:noFill/>
                          </a:ln>
                          <a:solidFill>
                            <a:schemeClr val="tx1"/>
                          </a:solidFill>
                          <a:effectLst/>
                          <a:latin typeface="Berlin Sans FB" charset="0"/>
                          <a:ea typeface="ＭＳ Ｐゴシック" charset="0"/>
                          <a:cs typeface="ＭＳ Ｐゴシック" charset="0"/>
                        </a:rPr>
                        <a:t>Indicate how you know when you have a solution</a:t>
                      </a:r>
                      <a:endParaRPr kumimoji="0" lang="en-US" sz="1400" b="0" i="0" u="none" strike="noStrike" cap="none" normalizeH="0" baseline="0" dirty="0" smtClean="0">
                        <a:ln>
                          <a:noFill/>
                        </a:ln>
                        <a:solidFill>
                          <a:schemeClr val="tx1"/>
                        </a:solidFill>
                        <a:effectLst/>
                        <a:latin typeface="Berlin Sans FB" charset="0"/>
                        <a:ea typeface="ＭＳ Ｐゴシック" charset="0"/>
                        <a:cs typeface="ＭＳ Ｐゴシック" charset="0"/>
                      </a:endParaRPr>
                    </a:p>
                  </a:txBody>
                  <a:tcPr marL="68580" marR="0" marT="34294" marB="34294">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Overlock"/>
                        <a:buNone/>
                      </a:pPr>
                      <a:endParaRPr lang="en-US" sz="1400" b="0" i="0" u="none" strike="noStrike" cap="none" dirty="0">
                        <a:solidFill>
                          <a:schemeClr val="dk1"/>
                        </a:solidFill>
                        <a:latin typeface="Overlock"/>
                        <a:ea typeface="Overlock"/>
                        <a:cs typeface="Overlock"/>
                        <a:sym typeface="Overlock"/>
                      </a:endParaRPr>
                    </a:p>
                  </a:txBody>
                  <a:tcPr marL="68580" marR="0" marT="34294" marB="34294">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670548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26001" name="Group 49"/>
          <p:cNvGraphicFramePr>
            <a:graphicFrameLocks noGrp="1"/>
          </p:cNvGraphicFramePr>
          <p:nvPr>
            <p:ph idx="4294967295"/>
            <p:extLst>
              <p:ext uri="{D42A27DB-BD31-4B8C-83A1-F6EECF244321}">
                <p14:modId xmlns:p14="http://schemas.microsoft.com/office/powerpoint/2010/main" val="1643783591"/>
              </p:ext>
            </p:extLst>
          </p:nvPr>
        </p:nvGraphicFramePr>
        <p:xfrm>
          <a:off x="1725676" y="1405083"/>
          <a:ext cx="5768464" cy="3917002"/>
        </p:xfrm>
        <a:graphic>
          <a:graphicData uri="http://schemas.openxmlformats.org/drawingml/2006/table">
            <a:tbl>
              <a:tblPr/>
              <a:tblGrid>
                <a:gridCol w="2884232"/>
                <a:gridCol w="2884232"/>
              </a:tblGrid>
              <a:tr h="502914">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charset="0"/>
                        <a:buNone/>
                        <a:tabLst/>
                      </a:pPr>
                      <a:r>
                        <a:rPr kumimoji="0" lang="en-US" sz="1500" b="0" i="0" u="none" strike="noStrike" cap="none" normalizeH="0" baseline="0" dirty="0">
                          <a:ln>
                            <a:noFill/>
                          </a:ln>
                          <a:solidFill>
                            <a:schemeClr val="tx1"/>
                          </a:solidFill>
                          <a:effectLst/>
                          <a:latin typeface="Berlin Sans FB" charset="0"/>
                          <a:ea typeface="ＭＳ Ｐゴシック" charset="0"/>
                          <a:cs typeface="ＭＳ Ｐゴシック" charset="0"/>
                        </a:rPr>
                        <a:t>Prevention: </a:t>
                      </a:r>
                      <a:r>
                        <a:rPr kumimoji="0" lang="en-US" sz="1400" b="0" i="1" u="none" strike="noStrike" cap="none" normalizeH="0" baseline="0" dirty="0">
                          <a:ln>
                            <a:noFill/>
                          </a:ln>
                          <a:solidFill>
                            <a:schemeClr val="tx1"/>
                          </a:solidFill>
                          <a:effectLst/>
                          <a:latin typeface="Berlin Sans FB" charset="0"/>
                          <a:ea typeface="ＭＳ Ｐゴシック" charset="0"/>
                          <a:cs typeface="ＭＳ Ｐゴシック" charset="0"/>
                        </a:rPr>
                        <a:t>Remove/alter </a:t>
                      </a:r>
                      <a:r>
                        <a:rPr kumimoji="0" lang="ja-JP" altLang="en-US" sz="1400" b="0" i="1" u="none" strike="noStrike" cap="none" normalizeH="0" baseline="0" dirty="0">
                          <a:ln>
                            <a:noFill/>
                          </a:ln>
                          <a:solidFill>
                            <a:schemeClr val="tx1"/>
                          </a:solidFill>
                          <a:effectLst/>
                          <a:latin typeface="Berlin Sans FB" charset="0"/>
                          <a:ea typeface="ＭＳ Ｐゴシック" charset="0"/>
                          <a:cs typeface="ＭＳ Ｐゴシック" charset="0"/>
                        </a:rPr>
                        <a:t>“</a:t>
                      </a:r>
                      <a:r>
                        <a:rPr kumimoji="0" lang="en-US" sz="1400" b="0" i="1" u="none" strike="noStrike" cap="none" normalizeH="0" baseline="0" dirty="0">
                          <a:ln>
                            <a:noFill/>
                          </a:ln>
                          <a:solidFill>
                            <a:schemeClr val="tx1"/>
                          </a:solidFill>
                          <a:effectLst/>
                          <a:latin typeface="Berlin Sans FB" charset="0"/>
                          <a:ea typeface="ＭＳ Ｐゴシック" charset="0"/>
                          <a:cs typeface="ＭＳ Ｐゴシック" charset="0"/>
                        </a:rPr>
                        <a:t>trigger</a:t>
                      </a:r>
                      <a:r>
                        <a:rPr kumimoji="0" lang="ja-JP" altLang="en-US" sz="1400" b="0" i="1" u="none" strike="noStrike" cap="none" normalizeH="0" baseline="0" dirty="0">
                          <a:ln>
                            <a:noFill/>
                          </a:ln>
                          <a:solidFill>
                            <a:schemeClr val="tx1"/>
                          </a:solidFill>
                          <a:effectLst/>
                          <a:latin typeface="Berlin Sans FB" charset="0"/>
                          <a:ea typeface="ＭＳ Ｐゴシック" charset="0"/>
                          <a:cs typeface="ＭＳ Ｐゴシック" charset="0"/>
                        </a:rPr>
                        <a:t>”</a:t>
                      </a:r>
                      <a:r>
                        <a:rPr kumimoji="0" lang="en-US" sz="1400" b="0" i="1" u="none" strike="noStrike" cap="none" normalizeH="0" baseline="0" dirty="0">
                          <a:ln>
                            <a:noFill/>
                          </a:ln>
                          <a:solidFill>
                            <a:schemeClr val="tx1"/>
                          </a:solidFill>
                          <a:effectLst/>
                          <a:latin typeface="Berlin Sans FB" charset="0"/>
                          <a:ea typeface="ＭＳ Ｐゴシック" charset="0"/>
                          <a:cs typeface="ＭＳ Ｐゴシック" charset="0"/>
                        </a:rPr>
                        <a:t> for problem behavior</a:t>
                      </a:r>
                      <a:endParaRPr kumimoji="0" lang="en-US" sz="1400" b="0" i="0" u="none" strike="noStrike" cap="none" normalizeH="0" baseline="0" dirty="0">
                        <a:ln>
                          <a:noFill/>
                        </a:ln>
                        <a:solidFill>
                          <a:schemeClr val="tx1"/>
                        </a:solidFill>
                        <a:effectLst/>
                        <a:latin typeface="Constantia" charset="0"/>
                        <a:ea typeface="ＭＳ Ｐゴシック" charset="0"/>
                        <a:cs typeface="ＭＳ Ｐゴシック" charset="0"/>
                      </a:endParaRPr>
                    </a:p>
                  </a:txBody>
                  <a:tcPr marL="68580" marR="68580" marT="34287" marB="342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charset="0"/>
                        <a:buNone/>
                        <a:tabLst/>
                      </a:pPr>
                      <a:r>
                        <a:rPr kumimoji="0" lang="en-US" sz="1400" b="0" i="0" u="none" strike="noStrike" cap="none" normalizeH="0" baseline="0" dirty="0">
                          <a:ln>
                            <a:noFill/>
                          </a:ln>
                          <a:solidFill>
                            <a:srgbClr val="000000"/>
                          </a:solidFill>
                          <a:effectLst/>
                          <a:latin typeface="Berlin Sans FB" charset="0"/>
                          <a:ea typeface="ＭＳ Ｐゴシック" charset="0"/>
                          <a:cs typeface="ＭＳ Ｐゴシック" charset="0"/>
                        </a:rPr>
                        <a:t>Maintain current lunch schedule, but shift classes to balance numbers.</a:t>
                      </a:r>
                    </a:p>
                  </a:txBody>
                  <a:tcPr marL="68580" marR="68580" marT="34287" marB="342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132">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charset="0"/>
                        <a:buNone/>
                        <a:tabLst/>
                      </a:pPr>
                      <a:r>
                        <a:rPr kumimoji="0" lang="en-US" sz="1500" b="0" i="0" u="none" strike="noStrike" cap="none" normalizeH="0" baseline="0" dirty="0">
                          <a:ln>
                            <a:noFill/>
                          </a:ln>
                          <a:solidFill>
                            <a:schemeClr val="tx1"/>
                          </a:solidFill>
                          <a:effectLst/>
                          <a:latin typeface="Berlin Sans FB" charset="0"/>
                          <a:ea typeface="ＭＳ Ｐゴシック" charset="0"/>
                          <a:cs typeface="ＭＳ Ｐゴシック" charset="0"/>
                        </a:rPr>
                        <a:t>Teaching: </a:t>
                      </a:r>
                      <a:r>
                        <a:rPr kumimoji="0" lang="en-US" sz="1400" b="0" i="1" u="none" strike="noStrike" cap="none" normalizeH="0" baseline="0" dirty="0">
                          <a:ln>
                            <a:noFill/>
                          </a:ln>
                          <a:solidFill>
                            <a:schemeClr val="tx1"/>
                          </a:solidFill>
                          <a:effectLst/>
                          <a:latin typeface="Berlin Sans FB" charset="0"/>
                          <a:ea typeface="ＭＳ Ｐゴシック" charset="0"/>
                          <a:cs typeface="ＭＳ Ｐゴシック" charset="0"/>
                        </a:rPr>
                        <a:t>Define, instruct &amp; model expected behavior </a:t>
                      </a:r>
                      <a:endParaRPr kumimoji="0" lang="en-US" sz="1500" b="0" i="0" u="none" strike="noStrike" cap="none" normalizeH="0" baseline="0" dirty="0">
                        <a:ln>
                          <a:noFill/>
                        </a:ln>
                        <a:solidFill>
                          <a:schemeClr val="tx1"/>
                        </a:solidFill>
                        <a:effectLst/>
                        <a:latin typeface="Berlin Sans FB" charset="0"/>
                        <a:ea typeface="ＭＳ Ｐゴシック" charset="0"/>
                        <a:cs typeface="ＭＳ Ｐゴシック" charset="0"/>
                      </a:endParaRPr>
                    </a:p>
                  </a:txBody>
                  <a:tcPr marL="68580" marR="68580" marT="34287" marB="342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charset="0"/>
                        <a:buNone/>
                        <a:tabLst/>
                      </a:pPr>
                      <a:r>
                        <a:rPr kumimoji="0" lang="en-US" sz="1400" b="0" i="0" u="none" strike="noStrike" cap="none" normalizeH="0" baseline="0" dirty="0">
                          <a:ln>
                            <a:noFill/>
                          </a:ln>
                          <a:solidFill>
                            <a:srgbClr val="000000"/>
                          </a:solidFill>
                          <a:effectLst/>
                          <a:latin typeface="Berlin Sans FB" charset="0"/>
                          <a:ea typeface="ＭＳ Ｐゴシック" charset="0"/>
                          <a:cs typeface="ＭＳ Ｐゴシック" charset="0"/>
                        </a:rPr>
                        <a:t>Teach behavioral expectations in cafeteria</a:t>
                      </a:r>
                    </a:p>
                  </a:txBody>
                  <a:tcPr marL="68580" marR="68580" marT="34287" marB="342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654">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charset="0"/>
                        <a:buNone/>
                        <a:tabLst/>
                      </a:pPr>
                      <a:r>
                        <a:rPr kumimoji="0" lang="en-US" sz="1500" b="0" i="0" u="none" strike="noStrike" cap="none" normalizeH="0" baseline="0" dirty="0">
                          <a:ln>
                            <a:noFill/>
                          </a:ln>
                          <a:solidFill>
                            <a:schemeClr val="tx1"/>
                          </a:solidFill>
                          <a:effectLst/>
                          <a:latin typeface="Berlin Sans FB" charset="0"/>
                          <a:ea typeface="ＭＳ Ｐゴシック" charset="0"/>
                          <a:cs typeface="ＭＳ Ｐゴシック" charset="0"/>
                        </a:rPr>
                        <a:t>Reward: </a:t>
                      </a:r>
                      <a:r>
                        <a:rPr kumimoji="0" lang="en-US" sz="1400" b="0" i="1" u="none" strike="noStrike" cap="none" normalizeH="0" baseline="0" dirty="0">
                          <a:ln>
                            <a:noFill/>
                          </a:ln>
                          <a:solidFill>
                            <a:schemeClr val="tx1"/>
                          </a:solidFill>
                          <a:effectLst/>
                          <a:latin typeface="Berlin Sans FB" charset="0"/>
                          <a:ea typeface="ＭＳ Ｐゴシック" charset="0"/>
                          <a:cs typeface="ＭＳ Ｐゴシック" charset="0"/>
                        </a:rPr>
                        <a:t>Expected/alternative behavior when it occurs; prompt as necessary</a:t>
                      </a:r>
                      <a:endParaRPr kumimoji="0" lang="en-US" sz="1500" b="0" i="0" u="none" strike="noStrike" cap="none" normalizeH="0" baseline="0" dirty="0">
                        <a:ln>
                          <a:noFill/>
                        </a:ln>
                        <a:solidFill>
                          <a:schemeClr val="tx1"/>
                        </a:solidFill>
                        <a:effectLst/>
                        <a:latin typeface="Berlin Sans FB" charset="0"/>
                        <a:ea typeface="ＭＳ Ｐゴシック" charset="0"/>
                        <a:cs typeface="ＭＳ Ｐゴシック" charset="0"/>
                      </a:endParaRPr>
                    </a:p>
                  </a:txBody>
                  <a:tcPr marL="68580" marR="68580" marT="34287" marB="342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charset="0"/>
                        <a:buNone/>
                        <a:tabLst/>
                      </a:pPr>
                      <a:r>
                        <a:rPr kumimoji="0" lang="en-US" sz="1400" b="0" i="0" u="none" strike="noStrike" cap="none" normalizeH="0" baseline="0" dirty="0">
                          <a:ln>
                            <a:noFill/>
                          </a:ln>
                          <a:solidFill>
                            <a:srgbClr val="000000"/>
                          </a:solidFill>
                          <a:effectLst/>
                          <a:latin typeface="Berlin Sans FB" charset="0"/>
                          <a:ea typeface="ＭＳ Ｐゴシック" charset="0"/>
                          <a:cs typeface="ＭＳ Ｐゴシック" charset="0"/>
                        </a:rPr>
                        <a:t>Establish </a:t>
                      </a:r>
                      <a:r>
                        <a:rPr kumimoji="0" lang="ja-JP" altLang="en-US" sz="1400" b="0" i="0" u="none" strike="noStrike" cap="none" normalizeH="0" baseline="0" dirty="0">
                          <a:ln>
                            <a:noFill/>
                          </a:ln>
                          <a:solidFill>
                            <a:srgbClr val="000000"/>
                          </a:solidFill>
                          <a:effectLst/>
                          <a:latin typeface="Berlin Sans FB" charset="0"/>
                          <a:ea typeface="ＭＳ Ｐゴシック" charset="0"/>
                          <a:cs typeface="ＭＳ Ｐゴシック" charset="0"/>
                        </a:rPr>
                        <a:t>“</a:t>
                      </a:r>
                      <a:r>
                        <a:rPr kumimoji="0" lang="en-US" altLang="ja-JP" sz="1400" b="0" i="0" u="none" strike="noStrike" cap="none" normalizeH="0" baseline="0" dirty="0">
                          <a:ln>
                            <a:noFill/>
                          </a:ln>
                          <a:solidFill>
                            <a:srgbClr val="000000"/>
                          </a:solidFill>
                          <a:effectLst/>
                          <a:latin typeface="Berlin Sans FB" charset="0"/>
                          <a:ea typeface="ＭＳ Ｐゴシック" charset="0"/>
                          <a:cs typeface="ＭＳ Ｐゴシック" charset="0"/>
                        </a:rPr>
                        <a:t>Friday Five</a:t>
                      </a:r>
                      <a:r>
                        <a:rPr kumimoji="0" lang="ja-JP" altLang="en-US" sz="1400" b="0" i="0" u="none" strike="noStrike" cap="none" normalizeH="0" baseline="0" dirty="0">
                          <a:ln>
                            <a:noFill/>
                          </a:ln>
                          <a:solidFill>
                            <a:srgbClr val="000000"/>
                          </a:solidFill>
                          <a:effectLst/>
                          <a:latin typeface="Berlin Sans FB" charset="0"/>
                          <a:ea typeface="ＭＳ Ｐゴシック" charset="0"/>
                          <a:cs typeface="ＭＳ Ｐゴシック" charset="0"/>
                        </a:rPr>
                        <a:t>”</a:t>
                      </a:r>
                      <a:r>
                        <a:rPr kumimoji="0" lang="en-US" altLang="ja-JP" sz="1400" b="0" i="0" u="none" strike="noStrike" cap="none" normalizeH="0" baseline="0" dirty="0">
                          <a:ln>
                            <a:noFill/>
                          </a:ln>
                          <a:solidFill>
                            <a:srgbClr val="000000"/>
                          </a:solidFill>
                          <a:effectLst/>
                          <a:latin typeface="Berlin Sans FB" charset="0"/>
                          <a:ea typeface="ＭＳ Ｐゴシック" charset="0"/>
                          <a:cs typeface="ＭＳ Ｐゴシック" charset="0"/>
                        </a:rPr>
                        <a:t>: Extra 5 min of lunch on Friday for five good days.</a:t>
                      </a:r>
                      <a:endParaRPr kumimoji="0" lang="en-US" sz="1400" b="0" i="0" u="none" strike="noStrike" cap="none" normalizeH="0" baseline="0" dirty="0">
                        <a:ln>
                          <a:noFill/>
                        </a:ln>
                        <a:solidFill>
                          <a:srgbClr val="000000"/>
                        </a:solidFill>
                        <a:effectLst/>
                        <a:latin typeface="Berlin Sans FB" charset="0"/>
                        <a:ea typeface="ＭＳ Ｐゴシック" charset="0"/>
                        <a:cs typeface="ＭＳ Ｐゴシック" charset="0"/>
                      </a:endParaRPr>
                    </a:p>
                  </a:txBody>
                  <a:tcPr marL="68580" marR="68580" marT="34287" marB="342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1534">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charset="0"/>
                        <a:buNone/>
                        <a:tabLst/>
                      </a:pPr>
                      <a:r>
                        <a:rPr kumimoji="0" lang="en-US" sz="1500" b="0" i="0" u="none" strike="noStrike" cap="none" normalizeH="0" baseline="0" dirty="0">
                          <a:ln>
                            <a:noFill/>
                          </a:ln>
                          <a:solidFill>
                            <a:schemeClr val="tx1"/>
                          </a:solidFill>
                          <a:effectLst/>
                          <a:latin typeface="Berlin Sans FB" charset="0"/>
                          <a:ea typeface="ＭＳ Ｐゴシック" charset="0"/>
                          <a:cs typeface="ＭＳ Ｐゴシック" charset="0"/>
                        </a:rPr>
                        <a:t>Extinction: </a:t>
                      </a:r>
                      <a:r>
                        <a:rPr kumimoji="0" lang="en-US" sz="1400" b="0" i="1" u="none" strike="noStrike" cap="none" normalizeH="0" baseline="0" dirty="0">
                          <a:ln>
                            <a:noFill/>
                          </a:ln>
                          <a:solidFill>
                            <a:schemeClr val="tx1"/>
                          </a:solidFill>
                          <a:effectLst/>
                          <a:latin typeface="Berlin Sans FB" charset="0"/>
                          <a:ea typeface="ＭＳ Ｐゴシック" charset="0"/>
                          <a:cs typeface="ＭＳ Ｐゴシック" charset="0"/>
                        </a:rPr>
                        <a:t>Increase acknowledgement of presence of desired behavior</a:t>
                      </a:r>
                      <a:endParaRPr kumimoji="0" lang="en-US" sz="1500" b="0" i="0" u="none" strike="noStrike" cap="none" normalizeH="0" baseline="0" dirty="0">
                        <a:ln>
                          <a:noFill/>
                        </a:ln>
                        <a:solidFill>
                          <a:schemeClr val="tx1"/>
                        </a:solidFill>
                        <a:effectLst/>
                        <a:latin typeface="Berlin Sans FB" charset="0"/>
                        <a:ea typeface="ＭＳ Ｐゴシック" charset="0"/>
                        <a:cs typeface="ＭＳ Ｐゴシック" charset="0"/>
                      </a:endParaRPr>
                    </a:p>
                  </a:txBody>
                  <a:tcPr marL="68580" marR="68580" marT="34287" marB="342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charset="0"/>
                        <a:buNone/>
                        <a:tabLst/>
                      </a:pPr>
                      <a:r>
                        <a:rPr kumimoji="0" lang="en-US" sz="1400" b="0" i="0" u="none" strike="noStrike" cap="none" normalizeH="0" baseline="0" dirty="0">
                          <a:ln>
                            <a:noFill/>
                          </a:ln>
                          <a:solidFill>
                            <a:srgbClr val="000000"/>
                          </a:solidFill>
                          <a:effectLst/>
                          <a:latin typeface="Berlin Sans FB" charset="0"/>
                          <a:ea typeface="ＭＳ Ｐゴシック" charset="0"/>
                          <a:cs typeface="ＭＳ Ｐゴシック" charset="0"/>
                        </a:rPr>
                        <a:t>Encourage all students to work for </a:t>
                      </a:r>
                      <a:r>
                        <a:rPr kumimoji="0" lang="ja-JP" altLang="en-US" sz="1400" b="0" i="0" u="none" strike="noStrike" cap="none" normalizeH="0" baseline="0" dirty="0">
                          <a:ln>
                            <a:noFill/>
                          </a:ln>
                          <a:solidFill>
                            <a:srgbClr val="000000"/>
                          </a:solidFill>
                          <a:effectLst/>
                          <a:latin typeface="Berlin Sans FB" charset="0"/>
                          <a:ea typeface="ＭＳ Ｐゴシック" charset="0"/>
                          <a:cs typeface="ＭＳ Ｐゴシック" charset="0"/>
                        </a:rPr>
                        <a:t>“</a:t>
                      </a:r>
                      <a:r>
                        <a:rPr kumimoji="0" lang="en-US" altLang="ja-JP" sz="1400" b="0" i="0" u="none" strike="noStrike" cap="none" normalizeH="0" baseline="0" dirty="0">
                          <a:ln>
                            <a:noFill/>
                          </a:ln>
                          <a:solidFill>
                            <a:srgbClr val="000000"/>
                          </a:solidFill>
                          <a:effectLst/>
                          <a:latin typeface="Berlin Sans FB" charset="0"/>
                          <a:ea typeface="ＭＳ Ｐゴシック" charset="0"/>
                          <a:cs typeface="ＭＳ Ｐゴシック" charset="0"/>
                        </a:rPr>
                        <a:t>Friday Five</a:t>
                      </a:r>
                      <a:r>
                        <a:rPr kumimoji="0" lang="ja-JP" altLang="en-US" sz="1400" b="0" i="0" u="none" strike="noStrike" cap="none" normalizeH="0" baseline="0" dirty="0">
                          <a:ln>
                            <a:noFill/>
                          </a:ln>
                          <a:solidFill>
                            <a:srgbClr val="000000"/>
                          </a:solidFill>
                          <a:effectLst/>
                          <a:latin typeface="Berlin Sans FB" charset="0"/>
                          <a:ea typeface="ＭＳ Ｐゴシック" charset="0"/>
                          <a:cs typeface="ＭＳ Ｐゴシック" charset="0"/>
                        </a:rPr>
                        <a:t>”</a:t>
                      </a:r>
                      <a:r>
                        <a:rPr kumimoji="0" lang="en-US" altLang="ja-JP" sz="1400" b="0" i="0" u="none" strike="noStrike" cap="none" normalizeH="0" baseline="0" dirty="0">
                          <a:ln>
                            <a:noFill/>
                          </a:ln>
                          <a:solidFill>
                            <a:srgbClr val="000000"/>
                          </a:solidFill>
                          <a:effectLst/>
                          <a:latin typeface="Berlin Sans FB" charset="0"/>
                          <a:ea typeface="ＭＳ Ｐゴシック" charset="0"/>
                          <a:cs typeface="ＭＳ Ｐゴシック" charset="0"/>
                        </a:rPr>
                        <a:t>… make problem behavior less rewarding than desired behavior</a:t>
                      </a:r>
                      <a:endParaRPr kumimoji="0" lang="en-US" sz="1400" b="0" i="0" u="none" strike="noStrike" cap="none" normalizeH="0" baseline="0" dirty="0">
                        <a:ln>
                          <a:noFill/>
                        </a:ln>
                        <a:solidFill>
                          <a:srgbClr val="000000"/>
                        </a:solidFill>
                        <a:effectLst/>
                        <a:latin typeface="Berlin Sans FB" charset="0"/>
                        <a:ea typeface="ＭＳ Ｐゴシック" charset="0"/>
                        <a:cs typeface="ＭＳ Ｐゴシック" charset="0"/>
                      </a:endParaRPr>
                    </a:p>
                  </a:txBody>
                  <a:tcPr marL="68580" marR="68580" marT="34287" marB="342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654">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charset="0"/>
                        <a:buNone/>
                        <a:tabLst/>
                      </a:pPr>
                      <a:r>
                        <a:rPr kumimoji="0" lang="en-US" sz="1500" b="0" i="0" u="none" strike="noStrike" cap="none" normalizeH="0" baseline="0" dirty="0">
                          <a:ln>
                            <a:noFill/>
                          </a:ln>
                          <a:solidFill>
                            <a:schemeClr val="tx1"/>
                          </a:solidFill>
                          <a:effectLst/>
                          <a:latin typeface="Berlin Sans FB" charset="0"/>
                          <a:ea typeface="ＭＳ Ｐゴシック" charset="0"/>
                          <a:cs typeface="ＭＳ Ｐゴシック" charset="0"/>
                        </a:rPr>
                        <a:t>Corrective Consequence: </a:t>
                      </a:r>
                      <a:r>
                        <a:rPr kumimoji="0" lang="en-US" sz="1400" b="0" i="1" u="none" strike="noStrike" cap="none" normalizeH="0" baseline="0" dirty="0">
                          <a:ln>
                            <a:noFill/>
                          </a:ln>
                          <a:solidFill>
                            <a:schemeClr val="tx1"/>
                          </a:solidFill>
                          <a:effectLst/>
                          <a:latin typeface="Berlin Sans FB" charset="0"/>
                          <a:ea typeface="ＭＳ Ｐゴシック" charset="0"/>
                          <a:cs typeface="ＭＳ Ｐゴシック" charset="0"/>
                        </a:rPr>
                        <a:t>Use non-rewarding/non-reinforcing responses when problem behavior occurs </a:t>
                      </a:r>
                    </a:p>
                  </a:txBody>
                  <a:tcPr marL="68580" marR="68580" marT="34287" marB="342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charset="0"/>
                        <a:buNone/>
                        <a:tabLst/>
                      </a:pPr>
                      <a:r>
                        <a:rPr kumimoji="0" lang="en-US" sz="1400" b="0" i="0" u="none" strike="noStrike" cap="none" normalizeH="0" baseline="0">
                          <a:ln>
                            <a:noFill/>
                          </a:ln>
                          <a:solidFill>
                            <a:srgbClr val="000000"/>
                          </a:solidFill>
                          <a:effectLst/>
                          <a:latin typeface="Berlin Sans FB" charset="0"/>
                          <a:ea typeface="ＭＳ Ｐゴシック" charset="0"/>
                          <a:cs typeface="ＭＳ Ｐゴシック" charset="0"/>
                        </a:rPr>
                        <a:t>Active supervision and continued early consequence (ODR)</a:t>
                      </a:r>
                    </a:p>
                  </a:txBody>
                  <a:tcPr marL="68580" marR="68580" marT="34287" marB="342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914">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charset="0"/>
                        <a:buNone/>
                        <a:tabLst/>
                      </a:pPr>
                      <a:r>
                        <a:rPr kumimoji="0" lang="en-US" sz="1500" b="0" i="0" u="none" strike="noStrike" cap="none" normalizeH="0" baseline="0" dirty="0">
                          <a:ln>
                            <a:noFill/>
                          </a:ln>
                          <a:solidFill>
                            <a:schemeClr val="tx1"/>
                          </a:solidFill>
                          <a:effectLst/>
                          <a:latin typeface="Berlin Sans FB" charset="0"/>
                          <a:ea typeface="ＭＳ Ｐゴシック" charset="0"/>
                          <a:cs typeface="ＭＳ Ｐゴシック" charset="0"/>
                        </a:rPr>
                        <a:t>Data Collection: </a:t>
                      </a:r>
                      <a:r>
                        <a:rPr kumimoji="0" lang="en-US" sz="1400" b="0" i="1" u="none" strike="noStrike" cap="none" normalizeH="0" baseline="0" dirty="0">
                          <a:ln>
                            <a:noFill/>
                          </a:ln>
                          <a:solidFill>
                            <a:schemeClr val="tx1"/>
                          </a:solidFill>
                          <a:effectLst/>
                          <a:latin typeface="Berlin Sans FB" charset="0"/>
                          <a:ea typeface="ＭＳ Ｐゴシック" charset="0"/>
                          <a:cs typeface="ＭＳ Ｐゴシック" charset="0"/>
                        </a:rPr>
                        <a:t>Indicate how you know when you have a solution</a:t>
                      </a:r>
                      <a:endParaRPr kumimoji="0" lang="en-US" sz="1500" b="0" i="0" u="none" strike="noStrike" cap="none" normalizeH="0" baseline="0" dirty="0">
                        <a:ln>
                          <a:noFill/>
                        </a:ln>
                        <a:solidFill>
                          <a:schemeClr val="tx1"/>
                        </a:solidFill>
                        <a:effectLst/>
                        <a:latin typeface="Berlin Sans FB" charset="0"/>
                        <a:ea typeface="ＭＳ Ｐゴシック" charset="0"/>
                        <a:cs typeface="ＭＳ Ｐゴシック" charset="0"/>
                      </a:endParaRPr>
                    </a:p>
                  </a:txBody>
                  <a:tcPr marL="68580" marR="68580" marT="34287" marB="342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charset="0"/>
                        <a:buNone/>
                        <a:tabLst/>
                      </a:pPr>
                      <a:r>
                        <a:rPr kumimoji="0" lang="en-US" sz="1400" b="0" i="0" u="none" strike="noStrike" cap="none" normalizeH="0" baseline="0" dirty="0">
                          <a:ln>
                            <a:noFill/>
                          </a:ln>
                          <a:solidFill>
                            <a:srgbClr val="000000"/>
                          </a:solidFill>
                          <a:effectLst/>
                          <a:latin typeface="Berlin Sans FB" charset="0"/>
                          <a:ea typeface="ＭＳ Ｐゴシック" charset="0"/>
                          <a:cs typeface="ＭＳ Ｐゴシック" charset="0"/>
                        </a:rPr>
                        <a:t>Maintain ODR record and  supervisor  weekly report </a:t>
                      </a:r>
                    </a:p>
                  </a:txBody>
                  <a:tcPr marL="68580" marR="68580" marT="34287" marB="342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itle 1"/>
          <p:cNvSpPr txBox="1">
            <a:spLocks/>
          </p:cNvSpPr>
          <p:nvPr/>
        </p:nvSpPr>
        <p:spPr>
          <a:xfrm>
            <a:off x="488656" y="551489"/>
            <a:ext cx="7197213" cy="969771"/>
          </a:xfrm>
          <a:prstGeom prst="rect">
            <a:avLst/>
          </a:prstGeom>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sz="3000" dirty="0"/>
              <a:t>Example: Disruption in Cafeteria</a:t>
            </a:r>
          </a:p>
        </p:txBody>
      </p:sp>
    </p:spTree>
    <p:extLst>
      <p:ext uri="{BB962C8B-B14F-4D97-AF65-F5344CB8AC3E}">
        <p14:creationId xmlns:p14="http://schemas.microsoft.com/office/powerpoint/2010/main" val="10068306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0"/>
          <p:cNvSpPr txBox="1">
            <a:spLocks noChangeArrowheads="1"/>
          </p:cNvSpPr>
          <p:nvPr/>
        </p:nvSpPr>
        <p:spPr bwMode="auto">
          <a:xfrm>
            <a:off x="5888037" y="3632"/>
            <a:ext cx="3276600" cy="144655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400" dirty="0"/>
              <a:t>SWPBS</a:t>
            </a:r>
          </a:p>
          <a:p>
            <a:pPr algn="ctr" eaLnBrk="1" hangingPunct="1">
              <a:spcBef>
                <a:spcPct val="0"/>
              </a:spcBef>
              <a:buFontTx/>
              <a:buNone/>
            </a:pPr>
            <a:r>
              <a:rPr lang="en-US" altLang="en-US" sz="4400" dirty="0"/>
              <a:t>Systems</a:t>
            </a:r>
          </a:p>
        </p:txBody>
      </p:sp>
      <p:sp>
        <p:nvSpPr>
          <p:cNvPr id="32770"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800">
              <a:solidFill>
                <a:srgbClr val="000000"/>
              </a:solidFill>
            </a:endParaRPr>
          </a:p>
        </p:txBody>
      </p:sp>
      <p:sp>
        <p:nvSpPr>
          <p:cNvPr id="32771"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endParaRPr lang="en-US" altLang="en-US" sz="1800">
              <a:solidFill>
                <a:srgbClr val="000000"/>
              </a:solidFill>
              <a:latin typeface="Britannic Bold" charset="0"/>
            </a:endParaRPr>
          </a:p>
        </p:txBody>
      </p:sp>
      <p:sp>
        <p:nvSpPr>
          <p:cNvPr id="32772" name="Text Box 7"/>
          <p:cNvSpPr txBox="1">
            <a:spLocks noChangeArrowheads="1"/>
          </p:cNvSpPr>
          <p:nvPr/>
        </p:nvSpPr>
        <p:spPr bwMode="auto">
          <a:xfrm>
            <a:off x="2962275" y="1519238"/>
            <a:ext cx="21431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a:solidFill>
                  <a:srgbClr val="000000"/>
                </a:solidFill>
                <a:latin typeface="Britannic Bold" charset="0"/>
              </a:rPr>
              <a:t>Classroom</a:t>
            </a:r>
          </a:p>
        </p:txBody>
      </p:sp>
      <p:sp>
        <p:nvSpPr>
          <p:cNvPr id="32773"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800">
              <a:solidFill>
                <a:srgbClr val="000000"/>
              </a:solidFill>
              <a:latin typeface="Britannic Bold" charset="0"/>
            </a:endParaRPr>
          </a:p>
        </p:txBody>
      </p:sp>
      <p:sp>
        <p:nvSpPr>
          <p:cNvPr id="32774"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800">
              <a:solidFill>
                <a:srgbClr val="000000"/>
              </a:solidFill>
              <a:latin typeface="Britannic Bold" charset="0"/>
            </a:endParaRPr>
          </a:p>
        </p:txBody>
      </p:sp>
      <p:sp>
        <p:nvSpPr>
          <p:cNvPr id="32775"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endParaRPr lang="en-US" altLang="en-US" sz="1800">
              <a:solidFill>
                <a:srgbClr val="000000"/>
              </a:solidFill>
            </a:endParaRPr>
          </a:p>
        </p:txBody>
      </p:sp>
      <p:sp>
        <p:nvSpPr>
          <p:cNvPr id="32776" name="Text Box 7"/>
          <p:cNvSpPr txBox="1">
            <a:spLocks noChangeArrowheads="1"/>
          </p:cNvSpPr>
          <p:nvPr/>
        </p:nvSpPr>
        <p:spPr bwMode="auto">
          <a:xfrm>
            <a:off x="1112838" y="3200400"/>
            <a:ext cx="294005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a:solidFill>
                  <a:srgbClr val="000000"/>
                </a:solidFill>
                <a:latin typeface="Britannic Bold" charset="0"/>
              </a:rPr>
              <a:t>Non-classroom</a:t>
            </a:r>
          </a:p>
        </p:txBody>
      </p:sp>
      <p:sp>
        <p:nvSpPr>
          <p:cNvPr id="32777" name="Text Box 7"/>
          <p:cNvSpPr txBox="1">
            <a:spLocks noChangeArrowheads="1"/>
          </p:cNvSpPr>
          <p:nvPr/>
        </p:nvSpPr>
        <p:spPr bwMode="auto">
          <a:xfrm>
            <a:off x="5541963" y="3200400"/>
            <a:ext cx="1392237"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a:solidFill>
                  <a:srgbClr val="000000"/>
                </a:solidFill>
                <a:latin typeface="Britannic Bold" charset="0"/>
              </a:rPr>
              <a:t>Family</a:t>
            </a:r>
          </a:p>
        </p:txBody>
      </p:sp>
      <p:sp>
        <p:nvSpPr>
          <p:cNvPr id="32778" name="Text Box 7"/>
          <p:cNvSpPr txBox="1">
            <a:spLocks noChangeArrowheads="1"/>
          </p:cNvSpPr>
          <p:nvPr/>
        </p:nvSpPr>
        <p:spPr bwMode="auto">
          <a:xfrm>
            <a:off x="3429000" y="4953000"/>
            <a:ext cx="15970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a:solidFill>
                  <a:srgbClr val="000000"/>
                </a:solidFill>
                <a:latin typeface="Britannic Bold" charset="0"/>
              </a:rPr>
              <a:t>Student</a:t>
            </a:r>
          </a:p>
        </p:txBody>
      </p:sp>
      <p:sp>
        <p:nvSpPr>
          <p:cNvPr id="32779" name="TextBox 17"/>
          <p:cNvSpPr txBox="1">
            <a:spLocks noChangeArrowheads="1"/>
          </p:cNvSpPr>
          <p:nvPr/>
        </p:nvSpPr>
        <p:spPr bwMode="auto">
          <a:xfrm rot="-2363248">
            <a:off x="631825" y="1241425"/>
            <a:ext cx="259080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a:solidFill>
                  <a:srgbClr val="000000"/>
                </a:solidFill>
                <a:latin typeface="Britannic Bold" charset="0"/>
              </a:rPr>
              <a:t>School-wide</a:t>
            </a:r>
          </a:p>
        </p:txBody>
      </p:sp>
      <p:sp>
        <p:nvSpPr>
          <p:cNvPr id="23" name="AutoShape 10"/>
          <p:cNvSpPr>
            <a:spLocks noChangeArrowheads="1"/>
          </p:cNvSpPr>
          <p:nvPr/>
        </p:nvSpPr>
        <p:spPr bwMode="auto">
          <a:xfrm rot="-5400000">
            <a:off x="3352800" y="76200"/>
            <a:ext cx="1295400" cy="990600"/>
          </a:xfrm>
          <a:prstGeom prst="leftArrow">
            <a:avLst>
              <a:gd name="adj1" fmla="val 50000"/>
              <a:gd name="adj2" fmla="val 32692"/>
            </a:avLst>
          </a:prstGeom>
          <a:solidFill>
            <a:srgbClr val="FF0000"/>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Refining Your Craft</a:t>
            </a:r>
            <a:endParaRPr lang="en-US" dirty="0"/>
          </a:p>
        </p:txBody>
      </p:sp>
      <p:sp>
        <p:nvSpPr>
          <p:cNvPr id="3" name="Content Placeholder 2"/>
          <p:cNvSpPr>
            <a:spLocks noGrp="1"/>
          </p:cNvSpPr>
          <p:nvPr>
            <p:ph idx="1"/>
          </p:nvPr>
        </p:nvSpPr>
        <p:spPr/>
        <p:txBody>
          <a:bodyPr>
            <a:normAutofit/>
          </a:bodyPr>
          <a:lstStyle/>
          <a:p>
            <a:pPr marL="257175" indent="-257175">
              <a:buFont typeface="+mj-lt"/>
              <a:buAutoNum type="arabicPeriod"/>
            </a:pPr>
            <a:r>
              <a:rPr lang="en-US" sz="1800" dirty="0"/>
              <a:t>Review what you are already doing</a:t>
            </a:r>
          </a:p>
          <a:p>
            <a:pPr lvl="1"/>
            <a:r>
              <a:rPr lang="en-US" sz="1600" dirty="0"/>
              <a:t>Complete a self-assessment checklist</a:t>
            </a:r>
          </a:p>
          <a:p>
            <a:pPr lvl="1"/>
            <a:r>
              <a:rPr lang="en-US" sz="1600" dirty="0"/>
              <a:t>Video yourself teaching </a:t>
            </a:r>
          </a:p>
          <a:p>
            <a:pPr lvl="1"/>
            <a:r>
              <a:rPr lang="en-US" sz="1600" dirty="0"/>
              <a:t>Ask a trusted colleague/mentor to observe you and provide feedback/data</a:t>
            </a:r>
          </a:p>
          <a:p>
            <a:pPr lvl="1"/>
            <a:r>
              <a:rPr lang="en-US" sz="1600" dirty="0"/>
              <a:t>Ask to observe a teacher who is very strong in classroom management</a:t>
            </a:r>
          </a:p>
          <a:p>
            <a:pPr marL="257175" indent="-257175">
              <a:buFont typeface="+mj-lt"/>
              <a:buAutoNum type="arabicPeriod"/>
            </a:pPr>
            <a:endParaRPr lang="en-US" sz="1800" dirty="0"/>
          </a:p>
          <a:p>
            <a:pPr marL="257175" indent="-257175">
              <a:buFont typeface="+mj-lt"/>
              <a:buAutoNum type="arabicPeriod"/>
            </a:pPr>
            <a:r>
              <a:rPr lang="en-US" sz="1800" dirty="0"/>
              <a:t>Identify an area for growth and set a reasonable goal (i.e. I will increase my rate of positive, specific feedback.)</a:t>
            </a:r>
          </a:p>
          <a:p>
            <a:pPr marL="257175" indent="-257175">
              <a:buFont typeface="+mj-lt"/>
              <a:buAutoNum type="arabicPeriod"/>
            </a:pPr>
            <a:endParaRPr lang="en-US" sz="1800" dirty="0"/>
          </a:p>
          <a:p>
            <a:pPr marL="257175" indent="-257175">
              <a:buFont typeface="+mj-lt"/>
              <a:buAutoNum type="arabicPeriod"/>
            </a:pPr>
            <a:r>
              <a:rPr lang="en-US" sz="1800" dirty="0"/>
              <a:t>Monitor your progress on your goal</a:t>
            </a:r>
            <a:endParaRPr lang="en" sz="1800" dirty="0"/>
          </a:p>
        </p:txBody>
      </p:sp>
    </p:spTree>
    <p:extLst>
      <p:ext uri="{BB962C8B-B14F-4D97-AF65-F5344CB8AC3E}">
        <p14:creationId xmlns:p14="http://schemas.microsoft.com/office/powerpoint/2010/main" val="1760552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325562"/>
          </a:xfrm>
        </p:spPr>
        <p:txBody>
          <a:bodyPr/>
          <a:lstStyle/>
          <a:p>
            <a:r>
              <a:rPr lang="en-US" dirty="0" smtClean="0"/>
              <a:t>What was missing from Brandi’s </a:t>
            </a:r>
            <a:br>
              <a:rPr lang="en-US" dirty="0" smtClean="0"/>
            </a:br>
            <a:r>
              <a:rPr lang="en-US" dirty="0" smtClean="0"/>
              <a:t>6 Critical Features?</a:t>
            </a:r>
            <a:endParaRPr lang="en-US" dirty="0"/>
          </a:p>
        </p:txBody>
      </p:sp>
      <p:sp>
        <p:nvSpPr>
          <p:cNvPr id="4" name="Content Placeholder 3"/>
          <p:cNvSpPr>
            <a:spLocks noGrp="1"/>
          </p:cNvSpPr>
          <p:nvPr>
            <p:ph idx="1"/>
          </p:nvPr>
        </p:nvSpPr>
        <p:spPr>
          <a:xfrm>
            <a:off x="457200" y="1747685"/>
            <a:ext cx="8229600" cy="4358148"/>
          </a:xfrm>
        </p:spPr>
        <p:txBody>
          <a:bodyPr>
            <a:normAutofit fontScale="77500" lnSpcReduction="20000"/>
          </a:bodyPr>
          <a:lstStyle/>
          <a:p>
            <a:r>
              <a:rPr lang="en-US" dirty="0" smtClean="0"/>
              <a:t>Build classroom community and rapport with students</a:t>
            </a:r>
          </a:p>
          <a:p>
            <a:pPr lvl="1"/>
            <a:r>
              <a:rPr lang="en-US" dirty="0" smtClean="0"/>
              <a:t>Interact in a positive, caring way to develop strong relationships</a:t>
            </a:r>
          </a:p>
          <a:p>
            <a:r>
              <a:rPr lang="en-US" dirty="0" smtClean="0"/>
              <a:t>What do you do to develop relationships with all of your students?</a:t>
            </a:r>
          </a:p>
          <a:p>
            <a:pPr lvl="2"/>
            <a:r>
              <a:rPr lang="en-US" dirty="0" smtClean="0"/>
              <a:t>Morning handshake greeting</a:t>
            </a:r>
          </a:p>
          <a:p>
            <a:pPr lvl="2"/>
            <a:r>
              <a:rPr lang="en-US" dirty="0" smtClean="0"/>
              <a:t>Non-classroom teachers connecting with students outside of classroom (i.e. hallway, recess, lunch room)</a:t>
            </a:r>
            <a:endParaRPr lang="en-US" dirty="0"/>
          </a:p>
          <a:p>
            <a:pPr lvl="2"/>
            <a:r>
              <a:rPr lang="en-US" dirty="0" smtClean="0"/>
              <a:t>What else?</a:t>
            </a:r>
          </a:p>
          <a:p>
            <a:pPr lvl="1"/>
            <a:r>
              <a:rPr lang="en-US" dirty="0" smtClean="0"/>
              <a:t>Extra opportunities for relationship-building with struggling students</a:t>
            </a:r>
          </a:p>
          <a:p>
            <a:pPr lvl="2"/>
            <a:r>
              <a:rPr lang="en-US" dirty="0" smtClean="0"/>
              <a:t>Library helper volunteer example</a:t>
            </a:r>
          </a:p>
          <a:p>
            <a:pPr lvl="2"/>
            <a:r>
              <a:rPr lang="en-US" dirty="0" smtClean="0"/>
              <a:t>2x10 strategy</a:t>
            </a:r>
          </a:p>
          <a:p>
            <a:pPr lvl="2"/>
            <a:r>
              <a:rPr lang="en-US" dirty="0" smtClean="0"/>
              <a:t>What else?</a:t>
            </a:r>
          </a:p>
          <a:p>
            <a:endParaRPr lang="en-US" dirty="0"/>
          </a:p>
        </p:txBody>
      </p:sp>
    </p:spTree>
    <p:extLst>
      <p:ext uri="{BB962C8B-B14F-4D97-AF65-F5344CB8AC3E}">
        <p14:creationId xmlns:p14="http://schemas.microsoft.com/office/powerpoint/2010/main" val="158592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Activity</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800" dirty="0" smtClean="0"/>
              <a:t>Take 5 minutes of private reasoning time to reflect on the </a:t>
            </a:r>
            <a:r>
              <a:rPr lang="en-US" sz="2800" b="1" dirty="0" smtClean="0"/>
              <a:t>6 Critical </a:t>
            </a:r>
            <a:r>
              <a:rPr lang="en-US" sz="2800" b="1" dirty="0"/>
              <a:t>F</a:t>
            </a:r>
            <a:r>
              <a:rPr lang="en-US" sz="2800" b="1" dirty="0" smtClean="0"/>
              <a:t>eatures of Classroom Management</a:t>
            </a:r>
          </a:p>
          <a:p>
            <a:pPr marL="514350" indent="-514350">
              <a:buFont typeface="+mj-lt"/>
              <a:buAutoNum type="arabicPeriod"/>
            </a:pPr>
            <a:r>
              <a:rPr lang="en-US" sz="2800" dirty="0" smtClean="0"/>
              <a:t>Write down</a:t>
            </a:r>
            <a:r>
              <a:rPr lang="is-IS" sz="2800" dirty="0" smtClean="0"/>
              <a:t>…...</a:t>
            </a:r>
          </a:p>
          <a:p>
            <a:pPr marL="400050" lvl="1" indent="0">
              <a:buNone/>
            </a:pPr>
            <a:r>
              <a:rPr lang="is-IS" sz="2400" dirty="0"/>
              <a:t>	 </a:t>
            </a:r>
            <a:r>
              <a:rPr lang="is-IS" sz="2400" dirty="0" smtClean="0"/>
              <a:t>    </a:t>
            </a:r>
            <a:r>
              <a:rPr lang="en-US" dirty="0" smtClean="0"/>
              <a:t>3 </a:t>
            </a:r>
            <a:r>
              <a:rPr lang="en-US" dirty="0"/>
              <a:t>Things I learned</a:t>
            </a:r>
            <a:r>
              <a:rPr lang="en-US" dirty="0" smtClean="0"/>
              <a:t>……..</a:t>
            </a:r>
            <a:endParaRPr lang="en-US" dirty="0"/>
          </a:p>
          <a:p>
            <a:pPr marL="800100" lvl="2" indent="0">
              <a:buNone/>
            </a:pPr>
            <a:r>
              <a:rPr lang="en-US" sz="2800" dirty="0"/>
              <a:t>2 Things I want to pursue further</a:t>
            </a:r>
            <a:r>
              <a:rPr lang="en-US" sz="2800" dirty="0" smtClean="0"/>
              <a:t>……..</a:t>
            </a:r>
            <a:endParaRPr lang="en-US" sz="2800" dirty="0"/>
          </a:p>
          <a:p>
            <a:pPr marL="800100" lvl="2" indent="0">
              <a:buNone/>
            </a:pPr>
            <a:r>
              <a:rPr lang="en-US" sz="2800" dirty="0"/>
              <a:t>1 Thing I will do immediately</a:t>
            </a:r>
            <a:r>
              <a:rPr lang="en-US" sz="2800" dirty="0" smtClean="0"/>
              <a:t>……..</a:t>
            </a:r>
          </a:p>
          <a:p>
            <a:pPr marL="514350" indent="-514350">
              <a:buFont typeface="+mj-lt"/>
              <a:buAutoNum type="arabicPeriod"/>
            </a:pPr>
            <a:r>
              <a:rPr lang="en-US" sz="2800" dirty="0" smtClean="0"/>
              <a:t>Share with your neighbor</a:t>
            </a:r>
          </a:p>
          <a:p>
            <a:pPr marL="514350" indent="-514350">
              <a:buFont typeface="+mj-lt"/>
              <a:buAutoNum type="arabicPeriod"/>
            </a:pPr>
            <a:r>
              <a:rPr lang="en-US" sz="2800" dirty="0" smtClean="0"/>
              <a:t>We’ll hear a sampling of responses  </a:t>
            </a:r>
            <a:endParaRPr lang="en-US" sz="2800" dirty="0"/>
          </a:p>
          <a:p>
            <a:pPr marL="0" indent="0">
              <a:buNone/>
            </a:pPr>
            <a:endParaRPr lang="en-US" dirty="0"/>
          </a:p>
        </p:txBody>
      </p:sp>
    </p:spTree>
    <p:extLst>
      <p:ext uri="{BB962C8B-B14F-4D97-AF65-F5344CB8AC3E}">
        <p14:creationId xmlns:p14="http://schemas.microsoft.com/office/powerpoint/2010/main" val="5594129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and Next Steps</a:t>
            </a:r>
            <a:endParaRPr lang="en-US" dirty="0"/>
          </a:p>
        </p:txBody>
      </p:sp>
      <p:sp>
        <p:nvSpPr>
          <p:cNvPr id="3" name="Content Placeholder 2"/>
          <p:cNvSpPr>
            <a:spLocks noGrp="1"/>
          </p:cNvSpPr>
          <p:nvPr>
            <p:ph idx="1"/>
          </p:nvPr>
        </p:nvSpPr>
        <p:spPr/>
        <p:txBody>
          <a:bodyPr/>
          <a:lstStyle/>
          <a:p>
            <a:r>
              <a:rPr lang="en-US" dirty="0" smtClean="0"/>
              <a:t>Visit the following websites for additional resources:</a:t>
            </a:r>
          </a:p>
          <a:p>
            <a:pPr lvl="1"/>
            <a:r>
              <a:rPr lang="en-US" dirty="0" smtClean="0">
                <a:hlinkClick r:id="rId3"/>
              </a:rPr>
              <a:t>www.pbisvermont.org</a:t>
            </a:r>
            <a:endParaRPr lang="en-US" dirty="0" smtClean="0"/>
          </a:p>
          <a:p>
            <a:pPr lvl="1"/>
            <a:r>
              <a:rPr lang="en-US" dirty="0" smtClean="0">
                <a:hlinkClick r:id="rId4"/>
              </a:rPr>
              <a:t>www.pbis.org</a:t>
            </a:r>
            <a:endParaRPr lang="en-US" dirty="0" smtClean="0"/>
          </a:p>
          <a:p>
            <a:pPr lvl="2"/>
            <a:r>
              <a:rPr lang="en-US" dirty="0" smtClean="0">
                <a:hlinkClick r:id="rId5" invalidUrl="https://www.pbis.org/common/cms/files/pbisresources/Supporting and Responding to Behavior.pdf"/>
              </a:rPr>
              <a:t>Evidence-Based Classroom Strategies for Teachers</a:t>
            </a:r>
            <a:endParaRPr lang="en-US" dirty="0" smtClean="0"/>
          </a:p>
          <a:p>
            <a:pPr lvl="1"/>
            <a:r>
              <a:rPr lang="en-US" dirty="0">
                <a:hlinkClick r:id="rId6"/>
              </a:rPr>
              <a:t>http://</a:t>
            </a:r>
            <a:r>
              <a:rPr lang="en-US" dirty="0" smtClean="0">
                <a:hlinkClick r:id="rId6"/>
              </a:rPr>
              <a:t>www.ci3t.org</a:t>
            </a:r>
            <a:endParaRPr lang="en-US" dirty="0"/>
          </a:p>
          <a:p>
            <a:pPr lvl="1"/>
            <a:r>
              <a:rPr lang="en-US" dirty="0" smtClean="0">
                <a:hlinkClick r:id="rId7"/>
              </a:rPr>
              <a:t>www.pbisworld.com</a:t>
            </a:r>
            <a:r>
              <a:rPr lang="en-US" dirty="0" smtClean="0"/>
              <a:t> </a:t>
            </a:r>
          </a:p>
          <a:p>
            <a:pPr marL="457200" lvl="1" indent="0">
              <a:buNone/>
            </a:pPr>
            <a:endParaRPr lang="en-US" dirty="0" smtClean="0"/>
          </a:p>
          <a:p>
            <a:r>
              <a:rPr lang="en-US" dirty="0" smtClean="0"/>
              <a:t>Check out the BEST/VTPBiS PD Calendar</a:t>
            </a:r>
          </a:p>
          <a:p>
            <a:pPr lvl="1"/>
            <a:endParaRPr lang="en-US" dirty="0"/>
          </a:p>
        </p:txBody>
      </p:sp>
    </p:spTree>
    <p:extLst>
      <p:ext uri="{BB962C8B-B14F-4D97-AF65-F5344CB8AC3E}">
        <p14:creationId xmlns:p14="http://schemas.microsoft.com/office/powerpoint/2010/main" val="7148802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Additional Classroom Management Resources</a:t>
            </a:r>
            <a:endParaRPr lang="en-US" dirty="0"/>
          </a:p>
        </p:txBody>
      </p:sp>
      <p:sp>
        <p:nvSpPr>
          <p:cNvPr id="4" name="Footer Placeholder 3"/>
          <p:cNvSpPr>
            <a:spLocks noGrp="1"/>
          </p:cNvSpPr>
          <p:nvPr>
            <p:ph type="ftr" sz="quarter" idx="11"/>
          </p:nvPr>
        </p:nvSpPr>
        <p:spPr/>
        <p:txBody>
          <a:bodyPr/>
          <a:lstStyle/>
          <a:p>
            <a:pPr>
              <a:defRPr/>
            </a:pPr>
            <a:r>
              <a:rPr lang="en-US" smtClean="0"/>
              <a:t>Vermont PBIS Universal Training</a:t>
            </a:r>
            <a:endParaRPr lang="en-US"/>
          </a:p>
        </p:txBody>
      </p:sp>
    </p:spTree>
    <p:extLst>
      <p:ext uri="{BB962C8B-B14F-4D97-AF65-F5344CB8AC3E}">
        <p14:creationId xmlns:p14="http://schemas.microsoft.com/office/powerpoint/2010/main" val="16440644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a:xfrm>
            <a:off x="6942550" y="1430530"/>
            <a:ext cx="2201450" cy="969771"/>
          </a:xfrm>
        </p:spPr>
        <p:txBody>
          <a:bodyPr>
            <a:noAutofit/>
          </a:bodyPr>
          <a:lstStyle/>
          <a:p>
            <a:r>
              <a:rPr lang="en-US" sz="1800" dirty="0"/>
              <a:t>Using Data</a:t>
            </a:r>
          </a:p>
        </p:txBody>
      </p:sp>
      <p:sp>
        <p:nvSpPr>
          <p:cNvPr id="5" name="Rectangle 4"/>
          <p:cNvSpPr/>
          <p:nvPr/>
        </p:nvSpPr>
        <p:spPr>
          <a:xfrm>
            <a:off x="1572016" y="5516002"/>
            <a:ext cx="6187858" cy="646331"/>
          </a:xfrm>
          <a:prstGeom prst="rect">
            <a:avLst/>
          </a:prstGeom>
        </p:spPr>
        <p:txBody>
          <a:bodyPr wrap="square">
            <a:spAutoFit/>
          </a:bodyPr>
          <a:lstStyle/>
          <a:p>
            <a:r>
              <a:rPr lang="en-US" dirty="0" smtClean="0"/>
              <a:t>https://</a:t>
            </a:r>
            <a:r>
              <a:rPr lang="en-US" dirty="0" err="1" smtClean="0"/>
              <a:t>www.pbis.org</a:t>
            </a:r>
            <a:r>
              <a:rPr lang="en-US" dirty="0" smtClean="0"/>
              <a:t>/common/</a:t>
            </a:r>
            <a:r>
              <a:rPr lang="en-US" dirty="0" err="1" smtClean="0"/>
              <a:t>cms</a:t>
            </a:r>
            <a:r>
              <a:rPr lang="en-US" dirty="0" smtClean="0"/>
              <a:t>/files/</a:t>
            </a:r>
            <a:r>
              <a:rPr lang="en-US" dirty="0" err="1" smtClean="0"/>
              <a:t>pbisresources</a:t>
            </a:r>
            <a:r>
              <a:rPr lang="en-US" dirty="0" smtClean="0"/>
              <a:t>/Supporting%20and%20Responding%20to%20Behavior.pdf</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2016" y="790575"/>
            <a:ext cx="5142384" cy="4504278"/>
          </a:xfrm>
        </p:spPr>
      </p:pic>
    </p:spTree>
    <p:extLst>
      <p:ext uri="{BB962C8B-B14F-4D97-AF65-F5344CB8AC3E}">
        <p14:creationId xmlns:p14="http://schemas.microsoft.com/office/powerpoint/2010/main" val="15735035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478038" y="1430530"/>
            <a:ext cx="1665962" cy="969771"/>
          </a:xfrm>
        </p:spPr>
        <p:txBody>
          <a:bodyPr>
            <a:noAutofit/>
          </a:bodyPr>
          <a:lstStyle/>
          <a:p>
            <a:r>
              <a:rPr lang="en-US" sz="1800" dirty="0"/>
              <a:t>Data</a:t>
            </a:r>
            <a:br>
              <a:rPr lang="en-US" sz="1800" dirty="0"/>
            </a:br>
            <a:r>
              <a:rPr lang="en-US" sz="1800" dirty="0"/>
              <a:t>Collection Strategies</a:t>
            </a:r>
          </a:p>
        </p:txBody>
      </p:sp>
      <p:sp>
        <p:nvSpPr>
          <p:cNvPr id="5" name="Rectangle 4"/>
          <p:cNvSpPr/>
          <p:nvPr/>
        </p:nvSpPr>
        <p:spPr>
          <a:xfrm>
            <a:off x="1572016" y="5430382"/>
            <a:ext cx="6187858" cy="646331"/>
          </a:xfrm>
          <a:prstGeom prst="rect">
            <a:avLst/>
          </a:prstGeom>
        </p:spPr>
        <p:txBody>
          <a:bodyPr wrap="square">
            <a:spAutoFit/>
          </a:bodyPr>
          <a:lstStyle/>
          <a:p>
            <a:r>
              <a:rPr lang="en-US" dirty="0" smtClean="0"/>
              <a:t>https://</a:t>
            </a:r>
            <a:r>
              <a:rPr lang="en-US" dirty="0" err="1" smtClean="0"/>
              <a:t>www.pbis.org</a:t>
            </a:r>
            <a:r>
              <a:rPr lang="en-US" dirty="0" smtClean="0"/>
              <a:t>/common/</a:t>
            </a:r>
            <a:r>
              <a:rPr lang="en-US" dirty="0" err="1" smtClean="0"/>
              <a:t>cms</a:t>
            </a:r>
            <a:r>
              <a:rPr lang="en-US" dirty="0" smtClean="0"/>
              <a:t>/files/</a:t>
            </a:r>
            <a:r>
              <a:rPr lang="en-US" dirty="0" err="1" smtClean="0"/>
              <a:t>pbisresources</a:t>
            </a:r>
            <a:r>
              <a:rPr lang="en-US" dirty="0" smtClean="0"/>
              <a:t>/Supporting%20and%20Responding%20to%20Behavior.pdf</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5450" y="857250"/>
            <a:ext cx="4680313" cy="4573131"/>
          </a:xfrm>
        </p:spPr>
      </p:pic>
    </p:spTree>
    <p:extLst>
      <p:ext uri="{BB962C8B-B14F-4D97-AF65-F5344CB8AC3E}">
        <p14:creationId xmlns:p14="http://schemas.microsoft.com/office/powerpoint/2010/main" val="5079408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p:cNvSpPr>
            <a:spLocks noGrp="1"/>
          </p:cNvSpPr>
          <p:nvPr>
            <p:ph type="title"/>
          </p:nvPr>
        </p:nvSpPr>
        <p:spPr>
          <a:xfrm>
            <a:off x="6942550" y="1430530"/>
            <a:ext cx="2201450" cy="969771"/>
          </a:xfrm>
        </p:spPr>
        <p:txBody>
          <a:bodyPr>
            <a:noAutofit/>
          </a:bodyPr>
          <a:lstStyle/>
          <a:p>
            <a:r>
              <a:rPr lang="en-US" sz="1800" dirty="0"/>
              <a:t>Data</a:t>
            </a:r>
            <a:br>
              <a:rPr lang="en-US" sz="1800" dirty="0"/>
            </a:br>
            <a:r>
              <a:rPr lang="en-US" sz="1800" dirty="0"/>
              <a:t>Collection Strategies</a:t>
            </a:r>
          </a:p>
        </p:txBody>
      </p:sp>
      <p:sp>
        <p:nvSpPr>
          <p:cNvPr id="6" name="Rectangle 5"/>
          <p:cNvSpPr/>
          <p:nvPr/>
        </p:nvSpPr>
        <p:spPr>
          <a:xfrm>
            <a:off x="1572016" y="5430382"/>
            <a:ext cx="6187858" cy="646331"/>
          </a:xfrm>
          <a:prstGeom prst="rect">
            <a:avLst/>
          </a:prstGeom>
        </p:spPr>
        <p:txBody>
          <a:bodyPr wrap="square">
            <a:spAutoFit/>
          </a:bodyPr>
          <a:lstStyle/>
          <a:p>
            <a:r>
              <a:rPr lang="en-US" dirty="0" smtClean="0"/>
              <a:t>https://</a:t>
            </a:r>
            <a:r>
              <a:rPr lang="en-US" dirty="0" err="1" smtClean="0"/>
              <a:t>www.pbis.org</a:t>
            </a:r>
            <a:r>
              <a:rPr lang="en-US" dirty="0" smtClean="0"/>
              <a:t>/common/</a:t>
            </a:r>
            <a:r>
              <a:rPr lang="en-US" dirty="0" err="1" smtClean="0"/>
              <a:t>cms</a:t>
            </a:r>
            <a:r>
              <a:rPr lang="en-US" dirty="0" smtClean="0"/>
              <a:t>/files/</a:t>
            </a:r>
            <a:r>
              <a:rPr lang="en-US" dirty="0" err="1" smtClean="0"/>
              <a:t>pbisresources</a:t>
            </a:r>
            <a:r>
              <a:rPr lang="en-US" dirty="0" smtClean="0"/>
              <a:t>/Supporting%20and%20Responding%20to%20Behavior.pdf</a:t>
            </a:r>
            <a:endParaRPr lang="en-US"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t="15204"/>
          <a:stretch/>
        </p:blipFill>
        <p:spPr>
          <a:xfrm>
            <a:off x="1572016" y="857250"/>
            <a:ext cx="5056063" cy="4573131"/>
          </a:xfrm>
        </p:spPr>
      </p:pic>
    </p:spTree>
    <p:extLst>
      <p:ext uri="{BB962C8B-B14F-4D97-AF65-F5344CB8AC3E}">
        <p14:creationId xmlns:p14="http://schemas.microsoft.com/office/powerpoint/2010/main" val="714217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videoing yourself</a:t>
            </a:r>
            <a:endParaRPr lang="en-US" dirty="0"/>
          </a:p>
        </p:txBody>
      </p:sp>
      <p:sp>
        <p:nvSpPr>
          <p:cNvPr id="3" name="Content Placeholder 2"/>
          <p:cNvSpPr>
            <a:spLocks noGrp="1"/>
          </p:cNvSpPr>
          <p:nvPr>
            <p:ph idx="1"/>
          </p:nvPr>
        </p:nvSpPr>
        <p:spPr>
          <a:xfrm>
            <a:off x="514350" y="2400301"/>
            <a:ext cx="8115300" cy="3097530"/>
          </a:xfrm>
        </p:spPr>
        <p:txBody>
          <a:bodyPr>
            <a:normAutofit fontScale="40000" lnSpcReduction="20000"/>
          </a:bodyPr>
          <a:lstStyle/>
          <a:p>
            <a:r>
              <a:rPr lang="en-US" dirty="0" smtClean="0"/>
              <a:t>Video yourself at least twice:</a:t>
            </a:r>
          </a:p>
          <a:p>
            <a:pPr lvl="1"/>
            <a:r>
              <a:rPr lang="en-US" dirty="0" smtClean="0"/>
              <a:t>Once during a</a:t>
            </a:r>
            <a:r>
              <a:rPr lang="en" dirty="0" smtClean="0"/>
              <a:t> </a:t>
            </a:r>
            <a:r>
              <a:rPr lang="en" dirty="0"/>
              <a:t>time that is </a:t>
            </a:r>
            <a:r>
              <a:rPr lang="en" b="1" dirty="0"/>
              <a:t>challenging</a:t>
            </a:r>
            <a:r>
              <a:rPr lang="en" dirty="0"/>
              <a:t> (if you are having trouble deciding on a time, think about when you feel the most frustrated with the </a:t>
            </a:r>
            <a:r>
              <a:rPr lang="en" dirty="0" smtClean="0"/>
              <a:t>students)</a:t>
            </a:r>
            <a:endParaRPr lang="en-US" dirty="0" smtClean="0"/>
          </a:p>
          <a:p>
            <a:pPr lvl="1"/>
            <a:r>
              <a:rPr lang="en-US" dirty="0" smtClean="0"/>
              <a:t>Once during a time </a:t>
            </a:r>
            <a:r>
              <a:rPr lang="en-US" dirty="0"/>
              <a:t>that feels </a:t>
            </a:r>
            <a:r>
              <a:rPr lang="en-US" b="1" dirty="0"/>
              <a:t>successful</a:t>
            </a:r>
          </a:p>
          <a:p>
            <a:r>
              <a:rPr lang="en-US" dirty="0"/>
              <a:t>Look for:</a:t>
            </a:r>
          </a:p>
          <a:p>
            <a:pPr lvl="1"/>
            <a:r>
              <a:rPr lang="en-US" dirty="0"/>
              <a:t>Physical environment layout</a:t>
            </a:r>
          </a:p>
          <a:p>
            <a:pPr lvl="1"/>
            <a:r>
              <a:rPr lang="en-US" dirty="0"/>
              <a:t>Clear expectations</a:t>
            </a:r>
          </a:p>
          <a:p>
            <a:pPr lvl="1"/>
            <a:r>
              <a:rPr lang="en-US" dirty="0"/>
              <a:t>Opportunities to respond (rate and variability)</a:t>
            </a:r>
          </a:p>
          <a:p>
            <a:pPr lvl="1"/>
            <a:r>
              <a:rPr lang="en-US" dirty="0"/>
              <a:t>Behavior-specific praise</a:t>
            </a:r>
          </a:p>
          <a:p>
            <a:pPr lvl="1"/>
            <a:r>
              <a:rPr lang="en-US" dirty="0"/>
              <a:t>Instructional choice</a:t>
            </a:r>
          </a:p>
          <a:p>
            <a:pPr lvl="1"/>
            <a:r>
              <a:rPr lang="en-US" dirty="0"/>
              <a:t>Active supervision</a:t>
            </a:r>
          </a:p>
          <a:p>
            <a:pPr lvl="1"/>
            <a:r>
              <a:rPr lang="en-US" dirty="0"/>
              <a:t>Prompts/pre-corrections</a:t>
            </a:r>
          </a:p>
          <a:p>
            <a:pPr lvl="1"/>
            <a:r>
              <a:rPr lang="en-US" dirty="0"/>
              <a:t>Teacher movement</a:t>
            </a:r>
          </a:p>
          <a:p>
            <a:pPr lvl="1"/>
            <a:r>
              <a:rPr lang="en-US" dirty="0"/>
              <a:t>Teacher interaction with students</a:t>
            </a:r>
          </a:p>
          <a:p>
            <a:pPr lvl="1"/>
            <a:r>
              <a:rPr lang="en-US" dirty="0"/>
              <a:t>Error corrections</a:t>
            </a:r>
          </a:p>
          <a:p>
            <a:pPr lvl="1"/>
            <a:r>
              <a:rPr lang="en-US" dirty="0"/>
              <a:t>Response to problem behavior</a:t>
            </a:r>
          </a:p>
          <a:p>
            <a:pPr lvl="1"/>
            <a:r>
              <a:rPr lang="en-US" dirty="0"/>
              <a:t>Student engagement</a:t>
            </a:r>
          </a:p>
          <a:p>
            <a:endParaRPr lang="en-US" dirty="0"/>
          </a:p>
        </p:txBody>
      </p:sp>
    </p:spTree>
    <p:extLst>
      <p:ext uri="{BB962C8B-B14F-4D97-AF65-F5344CB8AC3E}">
        <p14:creationId xmlns:p14="http://schemas.microsoft.com/office/powerpoint/2010/main" val="1576162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7" name="Title 2"/>
          <p:cNvSpPr>
            <a:spLocks noGrp="1"/>
          </p:cNvSpPr>
          <p:nvPr>
            <p:ph type="ctrTitle"/>
          </p:nvPr>
        </p:nvSpPr>
        <p:spPr/>
        <p:txBody>
          <a:bodyPr/>
          <a:lstStyle/>
          <a:p>
            <a:pPr algn="l" eaLnBrk="1" hangingPunct="1"/>
            <a:r>
              <a:rPr lang="en-US" altLang="en-US" dirty="0">
                <a:ea typeface="ＭＳ Ｐゴシック" charset="-128"/>
              </a:rPr>
              <a:t>Evidence-based Strategies for Classroom Management:</a:t>
            </a:r>
            <a:br>
              <a:rPr lang="en-US" altLang="en-US" dirty="0">
                <a:ea typeface="ＭＳ Ｐゴシック" charset="-128"/>
              </a:rPr>
            </a:br>
            <a:r>
              <a:rPr lang="en-US" altLang="en-US" dirty="0">
                <a:ea typeface="ＭＳ Ｐゴシック" charset="-128"/>
              </a:rPr>
              <a:t>		</a:t>
            </a:r>
            <a:r>
              <a:rPr lang="en-US" altLang="en-US" sz="3600" dirty="0">
                <a:ea typeface="ＭＳ Ｐゴシック" charset="-128"/>
              </a:rPr>
              <a:t/>
            </a:r>
            <a:br>
              <a:rPr lang="en-US" altLang="en-US" sz="3600" dirty="0">
                <a:ea typeface="ＭＳ Ｐゴシック" charset="-128"/>
              </a:rPr>
            </a:br>
            <a:r>
              <a:rPr lang="en-US" altLang="en-US" sz="3600" dirty="0">
                <a:ea typeface="ＭＳ Ｐゴシック" charset="-128"/>
              </a:rPr>
              <a:t/>
            </a:r>
            <a:br>
              <a:rPr lang="en-US" altLang="en-US" sz="3600" dirty="0">
                <a:ea typeface="ＭＳ Ｐゴシック" charset="-128"/>
              </a:rPr>
            </a:br>
            <a:r>
              <a:rPr lang="en-US" altLang="en-US" sz="3600" dirty="0">
                <a:ea typeface="ＭＳ Ｐゴシック" charset="-128"/>
              </a:rPr>
              <a:t>     </a:t>
            </a:r>
            <a:br>
              <a:rPr lang="en-US" altLang="en-US" sz="3600" dirty="0">
                <a:ea typeface="ＭＳ Ｐゴシック" charset="-128"/>
              </a:rPr>
            </a:br>
            <a:r>
              <a:rPr lang="en-US" altLang="en-US" dirty="0">
                <a:ea typeface="ＭＳ Ｐゴシック" charset="-128"/>
              </a:rPr>
              <a:t/>
            </a:r>
            <a:br>
              <a:rPr lang="en-US" altLang="en-US" dirty="0">
                <a:ea typeface="ＭＳ Ｐゴシック" charset="-128"/>
              </a:rPr>
            </a:br>
            <a:endParaRPr lang="en-US" altLang="en-US" dirty="0">
              <a:ea typeface="ＭＳ Ｐゴシック" charset="-128"/>
            </a:endParaRPr>
          </a:p>
        </p:txBody>
      </p:sp>
      <p:pic>
        <p:nvPicPr>
          <p:cNvPr id="101378" name="Picture 4" descr="CI3T_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7965" y="4826000"/>
            <a:ext cx="4479925" cy="173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1379" name="TextBox 5"/>
          <p:cNvSpPr txBox="1">
            <a:spLocks noChangeArrowheads="1"/>
          </p:cNvSpPr>
          <p:nvPr/>
        </p:nvSpPr>
        <p:spPr bwMode="auto">
          <a:xfrm>
            <a:off x="2147888" y="2322513"/>
            <a:ext cx="5268912" cy="157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pPr>
            <a:r>
              <a:rPr lang="en-US" altLang="en-US" dirty="0"/>
              <a:t>Opportunities to Respond</a:t>
            </a:r>
          </a:p>
          <a:p>
            <a:pPr>
              <a:spcBef>
                <a:spcPct val="0"/>
              </a:spcBef>
            </a:pPr>
            <a:r>
              <a:rPr lang="en-US" altLang="en-US" dirty="0"/>
              <a:t>Behavior Specific Praise</a:t>
            </a:r>
          </a:p>
          <a:p>
            <a:pPr>
              <a:spcBef>
                <a:spcPct val="0"/>
              </a:spcBef>
            </a:pPr>
            <a:r>
              <a:rPr lang="en-US" altLang="en-US" dirty="0"/>
              <a:t>Instructional Choice</a:t>
            </a:r>
          </a:p>
        </p:txBody>
      </p:sp>
    </p:spTree>
    <p:extLst>
      <p:ext uri="{BB962C8B-B14F-4D97-AF65-F5344CB8AC3E}">
        <p14:creationId xmlns:p14="http://schemas.microsoft.com/office/powerpoint/2010/main" val="5075787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a:t>
            </a:r>
            <a:endParaRPr lang="en-US" dirty="0"/>
          </a:p>
        </p:txBody>
      </p:sp>
      <p:sp>
        <p:nvSpPr>
          <p:cNvPr id="4" name="Footer Placeholder 3"/>
          <p:cNvSpPr>
            <a:spLocks noGrp="1"/>
          </p:cNvSpPr>
          <p:nvPr>
            <p:ph type="ftr" sz="quarter" idx="11"/>
          </p:nvPr>
        </p:nvSpPr>
        <p:spPr/>
        <p:txBody>
          <a:bodyPr/>
          <a:lstStyle/>
          <a:p>
            <a:pPr>
              <a:defRPr/>
            </a:pPr>
            <a:r>
              <a:rPr lang="en-US" smtClean="0"/>
              <a:t>Vermont PBIS Universal Training</a:t>
            </a:r>
            <a:endParaRPr lang="en-US"/>
          </a:p>
        </p:txBody>
      </p:sp>
      <p:sp>
        <p:nvSpPr>
          <p:cNvPr id="5" name="Oval 2"/>
          <p:cNvSpPr>
            <a:spLocks noChangeArrowheads="1"/>
          </p:cNvSpPr>
          <p:nvPr/>
        </p:nvSpPr>
        <p:spPr bwMode="auto">
          <a:xfrm>
            <a:off x="2151063" y="1878914"/>
            <a:ext cx="2663825" cy="2403475"/>
          </a:xfrm>
          <a:prstGeom prst="ellipse">
            <a:avLst/>
          </a:prstGeom>
          <a:solidFill>
            <a:schemeClr val="accent1">
              <a:alpha val="50195"/>
            </a:schemeClr>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defTabSz="914400" eaLnBrk="1" hangingPunct="1">
              <a:spcBef>
                <a:spcPct val="0"/>
              </a:spcBef>
              <a:buFontTx/>
              <a:buNone/>
            </a:pPr>
            <a:endParaRPr lang="en-US" altLang="en-US" sz="1800">
              <a:solidFill>
                <a:srgbClr val="000000"/>
              </a:solidFill>
            </a:endParaRPr>
          </a:p>
        </p:txBody>
      </p:sp>
      <p:sp>
        <p:nvSpPr>
          <p:cNvPr id="6" name="Oval 3"/>
          <p:cNvSpPr>
            <a:spLocks noChangeArrowheads="1"/>
          </p:cNvSpPr>
          <p:nvPr/>
        </p:nvSpPr>
        <p:spPr bwMode="auto">
          <a:xfrm>
            <a:off x="4402138" y="1878914"/>
            <a:ext cx="2663825" cy="2403475"/>
          </a:xfrm>
          <a:prstGeom prst="ellipse">
            <a:avLst/>
          </a:prstGeom>
          <a:solidFill>
            <a:srgbClr val="FF33CC">
              <a:alpha val="50195"/>
            </a:srgbClr>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defTabSz="914400" eaLnBrk="1" hangingPunct="1">
              <a:spcBef>
                <a:spcPct val="0"/>
              </a:spcBef>
              <a:buFontTx/>
              <a:buNone/>
            </a:pPr>
            <a:endParaRPr lang="en-US" altLang="en-US" sz="1800">
              <a:solidFill>
                <a:srgbClr val="000000"/>
              </a:solidFill>
            </a:endParaRPr>
          </a:p>
        </p:txBody>
      </p:sp>
      <p:sp>
        <p:nvSpPr>
          <p:cNvPr id="7" name="Oval 4"/>
          <p:cNvSpPr>
            <a:spLocks noChangeArrowheads="1"/>
          </p:cNvSpPr>
          <p:nvPr/>
        </p:nvSpPr>
        <p:spPr bwMode="auto">
          <a:xfrm>
            <a:off x="3225800" y="3506102"/>
            <a:ext cx="2663825" cy="2405062"/>
          </a:xfrm>
          <a:prstGeom prst="ellipse">
            <a:avLst/>
          </a:prstGeom>
          <a:solidFill>
            <a:srgbClr val="FFFF00">
              <a:alpha val="50195"/>
            </a:srgbClr>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defTabSz="914400" eaLnBrk="1" hangingPunct="1">
              <a:spcBef>
                <a:spcPct val="0"/>
              </a:spcBef>
              <a:buFontTx/>
              <a:buNone/>
            </a:pPr>
            <a:endParaRPr lang="en-US" altLang="en-US" sz="2400">
              <a:solidFill>
                <a:srgbClr val="000000"/>
              </a:solidFill>
            </a:endParaRPr>
          </a:p>
        </p:txBody>
      </p:sp>
      <p:sp>
        <p:nvSpPr>
          <p:cNvPr id="8" name="Text Box 5"/>
          <p:cNvSpPr txBox="1">
            <a:spLocks noChangeArrowheads="1"/>
          </p:cNvSpPr>
          <p:nvPr/>
        </p:nvSpPr>
        <p:spPr bwMode="auto">
          <a:xfrm>
            <a:off x="2657475" y="2798077"/>
            <a:ext cx="1508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defTabSz="914400" eaLnBrk="1" hangingPunct="1">
              <a:spcBef>
                <a:spcPct val="0"/>
              </a:spcBef>
              <a:buFontTx/>
              <a:buNone/>
            </a:pPr>
            <a:r>
              <a:rPr lang="en-US" altLang="en-US" sz="2400" b="1">
                <a:solidFill>
                  <a:srgbClr val="000000"/>
                </a:solidFill>
              </a:rPr>
              <a:t>SYSTEMS</a:t>
            </a:r>
          </a:p>
        </p:txBody>
      </p:sp>
      <p:sp>
        <p:nvSpPr>
          <p:cNvPr id="9" name="Text Box 6"/>
          <p:cNvSpPr txBox="1">
            <a:spLocks noChangeArrowheads="1"/>
          </p:cNvSpPr>
          <p:nvPr/>
        </p:nvSpPr>
        <p:spPr bwMode="auto">
          <a:xfrm>
            <a:off x="3735388" y="4512577"/>
            <a:ext cx="16970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defTabSz="914400" eaLnBrk="1" hangingPunct="1">
              <a:spcBef>
                <a:spcPct val="0"/>
              </a:spcBef>
              <a:buFontTx/>
              <a:buNone/>
            </a:pPr>
            <a:r>
              <a:rPr lang="en-US" altLang="en-US" sz="2400" b="1">
                <a:solidFill>
                  <a:srgbClr val="000000"/>
                </a:solidFill>
              </a:rPr>
              <a:t>PRACTICES</a:t>
            </a:r>
          </a:p>
        </p:txBody>
      </p:sp>
      <p:sp>
        <p:nvSpPr>
          <p:cNvPr id="10" name="Text Box 7"/>
          <p:cNvSpPr txBox="1">
            <a:spLocks noChangeArrowheads="1"/>
          </p:cNvSpPr>
          <p:nvPr/>
        </p:nvSpPr>
        <p:spPr bwMode="auto">
          <a:xfrm>
            <a:off x="5432425" y="2815539"/>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defTabSz="914400" eaLnBrk="1" hangingPunct="1">
              <a:spcBef>
                <a:spcPct val="0"/>
              </a:spcBef>
              <a:buFontTx/>
              <a:buNone/>
            </a:pPr>
            <a:r>
              <a:rPr lang="en-US" altLang="en-US" sz="2400" b="1">
                <a:solidFill>
                  <a:srgbClr val="000000"/>
                </a:solidFill>
              </a:rPr>
              <a:t>DATA</a:t>
            </a:r>
          </a:p>
        </p:txBody>
      </p:sp>
    </p:spTree>
    <p:extLst>
      <p:ext uri="{BB962C8B-B14F-4D97-AF65-F5344CB8AC3E}">
        <p14:creationId xmlns:p14="http://schemas.microsoft.com/office/powerpoint/2010/main" val="15759289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225"/>
            <a:ext cx="8229600" cy="1143000"/>
          </a:xfrm>
          <a:solidFill>
            <a:schemeClr val="accent6"/>
          </a:solidFill>
        </p:spPr>
        <p:txBody>
          <a:bodyPr/>
          <a:lstStyle/>
          <a:p>
            <a:pPr eaLnBrk="1" hangingPunct="1">
              <a:defRPr/>
            </a:pPr>
            <a:r>
              <a:rPr lang="en-US" dirty="0" smtClean="0"/>
              <a:t>What is OTR?</a:t>
            </a:r>
            <a:endParaRPr lang="en-US" dirty="0"/>
          </a:p>
        </p:txBody>
      </p:sp>
      <p:sp>
        <p:nvSpPr>
          <p:cNvPr id="4" name="Content Placeholder 3"/>
          <p:cNvSpPr>
            <a:spLocks noGrp="1"/>
          </p:cNvSpPr>
          <p:nvPr>
            <p:ph idx="1"/>
          </p:nvPr>
        </p:nvSpPr>
        <p:spPr>
          <a:xfrm>
            <a:off x="457200" y="1600200"/>
            <a:ext cx="8229600" cy="4063181"/>
          </a:xfrm>
        </p:spPr>
        <p:txBody>
          <a:bodyPr>
            <a:noAutofit/>
          </a:bodyPr>
          <a:lstStyle/>
          <a:p>
            <a:pPr eaLnBrk="1" hangingPunct="1">
              <a:defRPr/>
            </a:pPr>
            <a:r>
              <a:rPr lang="en-US" sz="2100" dirty="0"/>
              <a:t>O</a:t>
            </a:r>
            <a:r>
              <a:rPr lang="en-US" sz="2100" dirty="0" smtClean="0"/>
              <a:t>pportunities to respond (OTR) is a strategy for students to:</a:t>
            </a:r>
          </a:p>
          <a:p>
            <a:pPr lvl="1" eaLnBrk="1" hangingPunct="1">
              <a:defRPr/>
            </a:pPr>
            <a:r>
              <a:rPr lang="en-US" sz="1700" dirty="0" smtClean="0"/>
              <a:t>review material, acquire skill fluency </a:t>
            </a:r>
            <a:endParaRPr lang="en-US" sz="1700" dirty="0"/>
          </a:p>
          <a:p>
            <a:pPr lvl="1" eaLnBrk="1" hangingPunct="1">
              <a:defRPr/>
            </a:pPr>
            <a:r>
              <a:rPr lang="en-US" sz="1700" dirty="0" smtClean="0"/>
              <a:t>commit information to memory</a:t>
            </a:r>
          </a:p>
          <a:p>
            <a:pPr lvl="1" eaLnBrk="1" hangingPunct="1">
              <a:defRPr/>
            </a:pPr>
            <a:r>
              <a:rPr lang="en-US" sz="1700" dirty="0" smtClean="0"/>
              <a:t>increase on-task behavior and reduce misbehavior</a:t>
            </a:r>
            <a:endParaRPr lang="en-US" sz="1700" dirty="0"/>
          </a:p>
          <a:p>
            <a:pPr eaLnBrk="1" hangingPunct="1">
              <a:defRPr/>
            </a:pPr>
            <a:r>
              <a:rPr lang="en-US" sz="2100" dirty="0" smtClean="0"/>
              <a:t>Allows for frequent </a:t>
            </a:r>
            <a:r>
              <a:rPr lang="en-US" sz="2100" dirty="0"/>
              <a:t>opportunities, within a set time period, to respond to teacher questions or prompts about targeted academic </a:t>
            </a:r>
            <a:r>
              <a:rPr lang="en-US" sz="2100" dirty="0" smtClean="0"/>
              <a:t>materials</a:t>
            </a:r>
            <a:endParaRPr lang="en-US" sz="2100" dirty="0"/>
          </a:p>
          <a:p>
            <a:pPr eaLnBrk="1" hangingPunct="1">
              <a:defRPr/>
            </a:pPr>
            <a:r>
              <a:rPr lang="en-US" sz="2100" dirty="0" smtClean="0"/>
              <a:t>Best used when material </a:t>
            </a:r>
            <a:r>
              <a:rPr lang="en-US" sz="2100" dirty="0"/>
              <a:t>or concepts </a:t>
            </a:r>
            <a:r>
              <a:rPr lang="en-US" sz="2100" dirty="0" smtClean="0"/>
              <a:t>have been taught</a:t>
            </a:r>
          </a:p>
          <a:p>
            <a:pPr lvl="1" eaLnBrk="1" hangingPunct="1">
              <a:defRPr/>
            </a:pPr>
            <a:r>
              <a:rPr lang="en-US" sz="1700" dirty="0"/>
              <a:t>P</a:t>
            </a:r>
            <a:r>
              <a:rPr lang="en-US" sz="1700" dirty="0" smtClean="0"/>
              <a:t>romotes student engagement </a:t>
            </a:r>
            <a:r>
              <a:rPr lang="en-US" sz="1700" dirty="0"/>
              <a:t>as they practice the information or </a:t>
            </a:r>
            <a:r>
              <a:rPr lang="en-US" sz="1700" dirty="0" smtClean="0"/>
              <a:t>skill</a:t>
            </a:r>
          </a:p>
          <a:p>
            <a:pPr eaLnBrk="1" hangingPunct="1">
              <a:defRPr/>
            </a:pPr>
            <a:r>
              <a:rPr lang="en-US" sz="2100" dirty="0" smtClean="0"/>
              <a:t>Students </a:t>
            </a:r>
            <a:r>
              <a:rPr lang="en-US" sz="2100" dirty="0"/>
              <a:t>respond individually or in unison (choral</a:t>
            </a:r>
            <a:r>
              <a:rPr lang="en-US" sz="2100" dirty="0" smtClean="0"/>
              <a:t>)</a:t>
            </a:r>
            <a:endParaRPr lang="en-US" sz="2100" dirty="0"/>
          </a:p>
        </p:txBody>
      </p:sp>
      <p:sp>
        <p:nvSpPr>
          <p:cNvPr id="102403" name="Rectangle 4"/>
          <p:cNvSpPr>
            <a:spLocks noChangeArrowheads="1"/>
          </p:cNvSpPr>
          <p:nvPr/>
        </p:nvSpPr>
        <p:spPr bwMode="auto">
          <a:xfrm>
            <a:off x="2647950" y="5756275"/>
            <a:ext cx="60388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1800" dirty="0">
                <a:latin typeface="Times New Roman" charset="0"/>
                <a:ea typeface="SimSun" charset="-122"/>
                <a:cs typeface="SimSun" charset="-122"/>
              </a:rPr>
              <a:t>(Lane, Menzies, Ennis, &amp; Oakes, 2015)</a:t>
            </a:r>
            <a:endParaRPr lang="en-US" altLang="en-US" sz="1800" dirty="0"/>
          </a:p>
        </p:txBody>
      </p:sp>
    </p:spTree>
    <p:extLst>
      <p:ext uri="{BB962C8B-B14F-4D97-AF65-F5344CB8AC3E}">
        <p14:creationId xmlns:p14="http://schemas.microsoft.com/office/powerpoint/2010/main" val="14024929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lstStyle/>
          <a:p>
            <a:pPr eaLnBrk="1" hangingPunct="1">
              <a:defRPr/>
            </a:pPr>
            <a:r>
              <a:rPr lang="en-US" dirty="0" smtClean="0"/>
              <a:t>What is OTR? </a:t>
            </a:r>
            <a:r>
              <a:rPr lang="en-US" sz="2000" dirty="0">
                <a:solidFill>
                  <a:srgbClr val="000000"/>
                </a:solidFill>
              </a:rPr>
              <a:t>(cont.)</a:t>
            </a:r>
            <a:endParaRPr lang="en-US" dirty="0"/>
          </a:p>
        </p:txBody>
      </p:sp>
      <p:sp>
        <p:nvSpPr>
          <p:cNvPr id="103426" name="Content Placeholder 3"/>
          <p:cNvSpPr>
            <a:spLocks noGrp="1"/>
          </p:cNvSpPr>
          <p:nvPr>
            <p:ph idx="1"/>
          </p:nvPr>
        </p:nvSpPr>
        <p:spPr>
          <a:xfrm>
            <a:off x="457200" y="1600200"/>
            <a:ext cx="3941379" cy="2790497"/>
          </a:xfrm>
        </p:spPr>
        <p:txBody>
          <a:bodyPr/>
          <a:lstStyle/>
          <a:p>
            <a:pPr eaLnBrk="1" hangingPunct="1"/>
            <a:r>
              <a:rPr lang="en-US" altLang="en-US" sz="2400" dirty="0" smtClean="0">
                <a:ea typeface="ＭＳ Ｐゴシック" charset="-128"/>
              </a:rPr>
              <a:t>Verbal Responding </a:t>
            </a:r>
          </a:p>
          <a:p>
            <a:pPr lvl="1" eaLnBrk="1" hangingPunct="1"/>
            <a:r>
              <a:rPr lang="en-US" altLang="en-US" sz="1800" dirty="0" smtClean="0">
                <a:ea typeface="ＭＳ Ｐゴシック" charset="-128"/>
              </a:rPr>
              <a:t>Choral </a:t>
            </a:r>
            <a:r>
              <a:rPr lang="en-US" altLang="en-US" sz="1800" dirty="0">
                <a:ea typeface="ＭＳ Ｐゴシック" charset="-128"/>
              </a:rPr>
              <a:t>Response (Haydon et al., 2009)</a:t>
            </a:r>
          </a:p>
          <a:p>
            <a:pPr lvl="2" eaLnBrk="1" hangingPunct="1"/>
            <a:r>
              <a:rPr lang="en-US" altLang="en-US" sz="1800" dirty="0">
                <a:ea typeface="ＭＳ Ｐゴシック" charset="-128"/>
              </a:rPr>
              <a:t>Every student answers question/prompt</a:t>
            </a:r>
          </a:p>
          <a:p>
            <a:pPr lvl="1" eaLnBrk="1" hangingPunct="1"/>
            <a:r>
              <a:rPr lang="en-US" altLang="en-US" sz="1800" dirty="0">
                <a:ea typeface="ＭＳ Ｐゴシック" charset="-128"/>
              </a:rPr>
              <a:t>Questioning</a:t>
            </a:r>
          </a:p>
          <a:p>
            <a:pPr lvl="2" eaLnBrk="1" hangingPunct="1"/>
            <a:r>
              <a:rPr lang="en-US" altLang="en-US" sz="1800" dirty="0">
                <a:ea typeface="ＭＳ Ｐゴシック" charset="-128"/>
              </a:rPr>
              <a:t>Think, Pair, Share </a:t>
            </a:r>
          </a:p>
          <a:p>
            <a:pPr lvl="2" eaLnBrk="1" hangingPunct="1"/>
            <a:r>
              <a:rPr lang="en-US" altLang="en-US" sz="1800" dirty="0">
                <a:ea typeface="ＭＳ Ｐゴシック" charset="-128"/>
              </a:rPr>
              <a:t>Partners </a:t>
            </a:r>
          </a:p>
        </p:txBody>
      </p:sp>
      <p:sp>
        <p:nvSpPr>
          <p:cNvPr id="103428" name="Text Placeholder 5"/>
          <p:cNvSpPr>
            <a:spLocks noGrp="1"/>
          </p:cNvSpPr>
          <p:nvPr>
            <p:ph type="body" sz="quarter" idx="4294967295"/>
          </p:nvPr>
        </p:nvSpPr>
        <p:spPr>
          <a:xfrm>
            <a:off x="4572000" y="1600200"/>
            <a:ext cx="4041775" cy="3436883"/>
          </a:xfrm>
        </p:spPr>
        <p:txBody>
          <a:bodyPr/>
          <a:lstStyle/>
          <a:p>
            <a:pPr eaLnBrk="1" hangingPunct="1"/>
            <a:r>
              <a:rPr lang="en-US" altLang="en-US" sz="2400" dirty="0" smtClean="0">
                <a:ea typeface="ＭＳ Ｐゴシック" charset="-128"/>
              </a:rPr>
              <a:t>Non-Verbal Responding</a:t>
            </a:r>
          </a:p>
          <a:p>
            <a:pPr lvl="1" eaLnBrk="1" hangingPunct="1">
              <a:defRPr/>
            </a:pPr>
            <a:r>
              <a:rPr lang="en-US" sz="1800" kern="0" dirty="0">
                <a:cs typeface="Arial"/>
              </a:rPr>
              <a:t>Signal</a:t>
            </a:r>
          </a:p>
          <a:p>
            <a:pPr lvl="2" eaLnBrk="1" hangingPunct="1">
              <a:defRPr/>
            </a:pPr>
            <a:r>
              <a:rPr lang="en-US" sz="1800" kern="0" dirty="0">
                <a:cs typeface="Arial"/>
              </a:rPr>
              <a:t>Thumbs up/down </a:t>
            </a:r>
          </a:p>
          <a:p>
            <a:pPr lvl="1" eaLnBrk="1" hangingPunct="1">
              <a:defRPr/>
            </a:pPr>
            <a:r>
              <a:rPr lang="en-US" sz="1800" kern="0" dirty="0">
                <a:cs typeface="Arial"/>
              </a:rPr>
              <a:t>Response Card</a:t>
            </a:r>
          </a:p>
          <a:p>
            <a:pPr lvl="2" eaLnBrk="1" hangingPunct="1">
              <a:defRPr/>
            </a:pPr>
            <a:r>
              <a:rPr lang="en-US" sz="1800" kern="0" dirty="0">
                <a:cs typeface="Arial"/>
              </a:rPr>
              <a:t>Agree/Disagree, A/B/C/D, True/False</a:t>
            </a:r>
          </a:p>
          <a:p>
            <a:pPr lvl="1" eaLnBrk="1" hangingPunct="1">
              <a:defRPr/>
            </a:pPr>
            <a:r>
              <a:rPr lang="en-US" sz="1800" kern="0" dirty="0">
                <a:cs typeface="Arial"/>
              </a:rPr>
              <a:t>Individual white boards</a:t>
            </a:r>
          </a:p>
          <a:p>
            <a:pPr lvl="1" eaLnBrk="1" hangingPunct="1">
              <a:defRPr/>
            </a:pPr>
            <a:r>
              <a:rPr lang="en-US" sz="1800" kern="0" dirty="0">
                <a:cs typeface="Arial"/>
              </a:rPr>
              <a:t>Guided Notes</a:t>
            </a:r>
          </a:p>
          <a:p>
            <a:pPr lvl="1" eaLnBrk="1" hangingPunct="1">
              <a:defRPr/>
            </a:pPr>
            <a:r>
              <a:rPr lang="en-US" sz="1800" kern="0" dirty="0">
                <a:cs typeface="Arial"/>
              </a:rPr>
              <a:t>Student Response Systems (Clickers; Blood &amp; </a:t>
            </a:r>
            <a:r>
              <a:rPr lang="en-US" sz="1800" kern="0" dirty="0" err="1">
                <a:cs typeface="Arial"/>
              </a:rPr>
              <a:t>Gulchak</a:t>
            </a:r>
            <a:r>
              <a:rPr lang="en-US" sz="1800" kern="0" dirty="0">
                <a:cs typeface="Arial"/>
              </a:rPr>
              <a:t>, 2013)</a:t>
            </a:r>
          </a:p>
          <a:p>
            <a:pPr eaLnBrk="1" hangingPunct="1">
              <a:defRPr/>
            </a:pPr>
            <a:endParaRPr lang="en-US" sz="2200" dirty="0"/>
          </a:p>
          <a:p>
            <a:pPr eaLnBrk="1" hangingPunct="1"/>
            <a:endParaRPr lang="en-US" altLang="en-US" dirty="0">
              <a:ea typeface="ＭＳ Ｐゴシック" charset="-128"/>
            </a:endParaRPr>
          </a:p>
        </p:txBody>
      </p:sp>
    </p:spTree>
    <p:extLst>
      <p:ext uri="{BB962C8B-B14F-4D97-AF65-F5344CB8AC3E}">
        <p14:creationId xmlns:p14="http://schemas.microsoft.com/office/powerpoint/2010/main" val="4706315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704850" y="139700"/>
            <a:ext cx="7886700" cy="1055688"/>
          </a:xfrm>
          <a:solidFill>
            <a:schemeClr val="accent6"/>
          </a:solidFill>
        </p:spPr>
        <p:txBody>
          <a:bodyPr/>
          <a:lstStyle/>
          <a:p>
            <a:pPr eaLnBrk="1" hangingPunct="1">
              <a:defRPr/>
            </a:pPr>
            <a:r>
              <a:rPr lang="en-US" dirty="0" smtClean="0"/>
              <a:t>Example</a:t>
            </a:r>
            <a:endParaRPr lang="en-US" dirty="0"/>
          </a:p>
        </p:txBody>
      </p:sp>
      <p:sp>
        <p:nvSpPr>
          <p:cNvPr id="3" name="Content Placeholder 2"/>
          <p:cNvSpPr>
            <a:spLocks noGrp="1"/>
          </p:cNvSpPr>
          <p:nvPr>
            <p:ph idx="1"/>
          </p:nvPr>
        </p:nvSpPr>
        <p:spPr>
          <a:xfrm>
            <a:off x="381000" y="1371600"/>
            <a:ext cx="8534400" cy="5181600"/>
          </a:xfrm>
        </p:spPr>
        <p:txBody>
          <a:bodyPr>
            <a:normAutofit fontScale="85000" lnSpcReduction="20000"/>
          </a:bodyPr>
          <a:lstStyle/>
          <a:p>
            <a:pPr marL="0" indent="0" eaLnBrk="1" hangingPunct="1">
              <a:buClr>
                <a:schemeClr val="tx1"/>
              </a:buClr>
              <a:buFont typeface="Arial" charset="0"/>
              <a:buNone/>
              <a:defRPr/>
            </a:pPr>
            <a:r>
              <a:rPr lang="en-US" sz="2800" dirty="0" smtClean="0">
                <a:cs typeface="Arial" panose="020B0604020202020204" pitchFamily="34" charset="0"/>
              </a:rPr>
              <a:t>Illustration: Activities to demonstrate knowledge using white boards: </a:t>
            </a:r>
          </a:p>
          <a:p>
            <a:pPr marL="0" indent="0" eaLnBrk="1" hangingPunct="1">
              <a:buClr>
                <a:schemeClr val="tx1"/>
              </a:buClr>
              <a:buFont typeface="Arial" charset="0"/>
              <a:buNone/>
              <a:defRPr/>
            </a:pPr>
            <a:endParaRPr lang="en-US" sz="2800" dirty="0">
              <a:cs typeface="Arial" panose="020B0604020202020204" pitchFamily="34" charset="0"/>
            </a:endParaRPr>
          </a:p>
          <a:p>
            <a:pPr eaLnBrk="1" hangingPunct="1">
              <a:buClr>
                <a:schemeClr val="tx1"/>
              </a:buClr>
              <a:defRPr/>
            </a:pPr>
            <a:r>
              <a:rPr lang="en-US" sz="2800" dirty="0" smtClean="0">
                <a:solidFill>
                  <a:schemeClr val="accent2"/>
                </a:solidFill>
                <a:cs typeface="Arial" panose="020B0604020202020204" pitchFamily="34" charset="0"/>
              </a:rPr>
              <a:t>Cue: </a:t>
            </a:r>
            <a:r>
              <a:rPr lang="en-US" sz="2800" dirty="0" smtClean="0">
                <a:cs typeface="Arial" panose="020B0604020202020204" pitchFamily="34" charset="0"/>
              </a:rPr>
              <a:t>“</a:t>
            </a:r>
            <a:r>
              <a:rPr lang="en-US" sz="2800" i="1" dirty="0" smtClean="0">
                <a:cs typeface="Arial" panose="020B0604020202020204" pitchFamily="34" charset="0"/>
              </a:rPr>
              <a:t>Class</a:t>
            </a:r>
            <a:r>
              <a:rPr lang="en-US" sz="2800" dirty="0" smtClean="0">
                <a:cs typeface="Arial" panose="020B0604020202020204" pitchFamily="34" charset="0"/>
              </a:rPr>
              <a:t>, please </a:t>
            </a:r>
            <a:r>
              <a:rPr lang="en-US" sz="2800" dirty="0">
                <a:cs typeface="Arial" panose="020B0604020202020204" pitchFamily="34" charset="0"/>
              </a:rPr>
              <a:t>solve for the product of 28 X 4.” </a:t>
            </a:r>
            <a:endParaRPr lang="en-US" sz="2800" dirty="0" smtClean="0">
              <a:cs typeface="Arial" panose="020B0604020202020204" pitchFamily="34" charset="0"/>
            </a:endParaRPr>
          </a:p>
          <a:p>
            <a:pPr marL="0" indent="0" eaLnBrk="1" hangingPunct="1">
              <a:buClr>
                <a:schemeClr val="tx1"/>
              </a:buClr>
              <a:buFont typeface="Arial" charset="0"/>
              <a:buNone/>
              <a:defRPr/>
            </a:pPr>
            <a:endParaRPr lang="en-US" sz="2800" dirty="0">
              <a:cs typeface="Arial" panose="020B0604020202020204" pitchFamily="34" charset="0"/>
            </a:endParaRPr>
          </a:p>
          <a:p>
            <a:pPr eaLnBrk="1" hangingPunct="1">
              <a:buClr>
                <a:schemeClr val="tx1"/>
              </a:buClr>
              <a:defRPr/>
            </a:pPr>
            <a:r>
              <a:rPr lang="en-US" sz="2800" dirty="0" smtClean="0">
                <a:solidFill>
                  <a:schemeClr val="accent2"/>
                </a:solidFill>
                <a:cs typeface="Arial" panose="020B0604020202020204" pitchFamily="34" charset="0"/>
              </a:rPr>
              <a:t> </a:t>
            </a:r>
            <a:r>
              <a:rPr lang="en-US" sz="2800" dirty="0">
                <a:solidFill>
                  <a:schemeClr val="accent2"/>
                </a:solidFill>
                <a:cs typeface="Arial" panose="020B0604020202020204" pitchFamily="34" charset="0"/>
              </a:rPr>
              <a:t>Wait</a:t>
            </a:r>
            <a:r>
              <a:rPr lang="en-US" sz="2800" dirty="0" smtClean="0">
                <a:cs typeface="Arial" panose="020B0604020202020204" pitchFamily="34" charset="0"/>
              </a:rPr>
              <a:t>: After </a:t>
            </a:r>
            <a:r>
              <a:rPr lang="en-US" sz="2800" dirty="0">
                <a:cs typeface="Arial" panose="020B0604020202020204" pitchFamily="34" charset="0"/>
              </a:rPr>
              <a:t>10 seconds: “Hold up your whiteboards</a:t>
            </a:r>
            <a:r>
              <a:rPr lang="en-US" sz="2800" dirty="0" smtClean="0">
                <a:cs typeface="Arial" panose="020B0604020202020204" pitchFamily="34" charset="0"/>
              </a:rPr>
              <a:t>.”  </a:t>
            </a:r>
          </a:p>
          <a:p>
            <a:pPr marL="0" indent="0" eaLnBrk="1" hangingPunct="1">
              <a:buClr>
                <a:schemeClr val="tx1"/>
              </a:buClr>
              <a:buFont typeface="Arial" charset="0"/>
              <a:buNone/>
              <a:defRPr/>
            </a:pPr>
            <a:r>
              <a:rPr lang="en-US" dirty="0">
                <a:cs typeface="Arial" panose="020B0604020202020204" pitchFamily="34" charset="0"/>
              </a:rPr>
              <a:t> </a:t>
            </a:r>
            <a:r>
              <a:rPr lang="en-US" dirty="0" smtClean="0">
                <a:cs typeface="Arial" panose="020B0604020202020204" pitchFamily="34" charset="0"/>
              </a:rPr>
              <a:t>           </a:t>
            </a:r>
            <a:r>
              <a:rPr lang="en-US" sz="2800" dirty="0" smtClean="0">
                <a:cs typeface="Arial" panose="020B0604020202020204" pitchFamily="34" charset="0"/>
              </a:rPr>
              <a:t>Prompt “What is the answer?”</a:t>
            </a:r>
          </a:p>
          <a:p>
            <a:pPr eaLnBrk="1" hangingPunct="1">
              <a:buClr>
                <a:schemeClr val="tx1"/>
              </a:buClr>
              <a:defRPr/>
            </a:pPr>
            <a:endParaRPr lang="en-US" sz="2800" dirty="0">
              <a:cs typeface="Arial" panose="020B0604020202020204" pitchFamily="34" charset="0"/>
            </a:endParaRPr>
          </a:p>
          <a:p>
            <a:pPr eaLnBrk="1" hangingPunct="1">
              <a:buClr>
                <a:schemeClr val="tx1"/>
              </a:buClr>
              <a:defRPr/>
            </a:pPr>
            <a:r>
              <a:rPr lang="en-US" sz="2800" dirty="0" smtClean="0">
                <a:solidFill>
                  <a:schemeClr val="accent2"/>
                </a:solidFill>
                <a:cs typeface="Arial" panose="020B0604020202020204" pitchFamily="34" charset="0"/>
              </a:rPr>
              <a:t>Feedback: </a:t>
            </a:r>
            <a:r>
              <a:rPr lang="en-US" sz="2800" dirty="0" smtClean="0">
                <a:cs typeface="Arial" panose="020B0604020202020204" pitchFamily="34" charset="0"/>
              </a:rPr>
              <a:t>“I </a:t>
            </a:r>
            <a:r>
              <a:rPr lang="en-US" sz="2800" dirty="0">
                <a:cs typeface="Arial" panose="020B0604020202020204" pitchFamily="34" charset="0"/>
              </a:rPr>
              <a:t>see almost all of you found the correct answer </a:t>
            </a:r>
            <a:endParaRPr lang="en-US" sz="2800" dirty="0" smtClean="0">
              <a:cs typeface="Arial" panose="020B0604020202020204" pitchFamily="34" charset="0"/>
            </a:endParaRPr>
          </a:p>
          <a:p>
            <a:pPr marL="0" indent="0" eaLnBrk="1" hangingPunct="1">
              <a:buClr>
                <a:schemeClr val="tx1"/>
              </a:buClr>
              <a:buFont typeface="Arial" charset="0"/>
              <a:buNone/>
              <a:defRPr/>
            </a:pPr>
            <a:r>
              <a:rPr lang="en-US" dirty="0" smtClean="0">
                <a:cs typeface="Arial" panose="020B0604020202020204" pitchFamily="34" charset="0"/>
              </a:rPr>
              <a:t>                      </a:t>
            </a:r>
            <a:r>
              <a:rPr lang="en-US" sz="2800" dirty="0" smtClean="0">
                <a:cs typeface="Arial" panose="020B0604020202020204" pitchFamily="34" charset="0"/>
              </a:rPr>
              <a:t>is </a:t>
            </a:r>
            <a:r>
              <a:rPr lang="en-US" sz="2800" dirty="0">
                <a:cs typeface="Arial" panose="020B0604020202020204" pitchFamily="34" charset="0"/>
              </a:rPr>
              <a:t>112. Nice work!” </a:t>
            </a:r>
            <a:endParaRPr lang="en-US" sz="2800" dirty="0" smtClean="0">
              <a:cs typeface="Arial" panose="020B0604020202020204" pitchFamily="34" charset="0"/>
            </a:endParaRPr>
          </a:p>
          <a:p>
            <a:pPr eaLnBrk="1" hangingPunct="1">
              <a:buClr>
                <a:schemeClr val="tx1"/>
              </a:buClr>
              <a:defRPr/>
            </a:pPr>
            <a:endParaRPr lang="en-US" sz="2800" dirty="0">
              <a:cs typeface="Arial" panose="020B0604020202020204" pitchFamily="34" charset="0"/>
            </a:endParaRPr>
          </a:p>
          <a:p>
            <a:pPr eaLnBrk="1" hangingPunct="1">
              <a:buClr>
                <a:schemeClr val="tx1"/>
              </a:buClr>
              <a:defRPr/>
            </a:pPr>
            <a:r>
              <a:rPr lang="en-US" sz="2800" dirty="0" smtClean="0">
                <a:solidFill>
                  <a:schemeClr val="accent2"/>
                </a:solidFill>
                <a:cs typeface="Arial" panose="020B0604020202020204" pitchFamily="34" charset="0"/>
              </a:rPr>
              <a:t>Next Question</a:t>
            </a:r>
            <a:r>
              <a:rPr lang="en-US" sz="2800" dirty="0" smtClean="0">
                <a:cs typeface="Arial" panose="020B0604020202020204" pitchFamily="34" charset="0"/>
              </a:rPr>
              <a:t>: “This is </a:t>
            </a:r>
            <a:r>
              <a:rPr lang="en-US" sz="2800" i="1" dirty="0" smtClean="0">
                <a:cs typeface="Arial" panose="020B0604020202020204" pitchFamily="34" charset="0"/>
              </a:rPr>
              <a:t>individual</a:t>
            </a:r>
            <a:r>
              <a:rPr lang="en-US" sz="2800" dirty="0" smtClean="0">
                <a:cs typeface="Arial" panose="020B0604020202020204" pitchFamily="34" charset="0"/>
              </a:rPr>
              <a:t>, </a:t>
            </a:r>
            <a:r>
              <a:rPr lang="en-US" sz="2800" dirty="0">
                <a:cs typeface="Arial" panose="020B0604020202020204" pitchFamily="34" charset="0"/>
              </a:rPr>
              <a:t>solve for the product </a:t>
            </a:r>
            <a:endParaRPr lang="en-US" sz="2800" dirty="0" smtClean="0">
              <a:cs typeface="Arial" panose="020B0604020202020204" pitchFamily="34" charset="0"/>
            </a:endParaRPr>
          </a:p>
          <a:p>
            <a:pPr marL="0" indent="0" eaLnBrk="1" hangingPunct="1">
              <a:buClr>
                <a:schemeClr val="tx1"/>
              </a:buClr>
              <a:buFont typeface="Arial" charset="0"/>
              <a:buNone/>
              <a:defRPr/>
            </a:pPr>
            <a:r>
              <a:rPr lang="en-US" dirty="0">
                <a:cs typeface="Arial" panose="020B0604020202020204" pitchFamily="34" charset="0"/>
              </a:rPr>
              <a:t> </a:t>
            </a:r>
            <a:r>
              <a:rPr lang="en-US" dirty="0" smtClean="0">
                <a:cs typeface="Arial" panose="020B0604020202020204" pitchFamily="34" charset="0"/>
              </a:rPr>
              <a:t>                             </a:t>
            </a:r>
            <a:r>
              <a:rPr lang="en-US" sz="2800" dirty="0" smtClean="0">
                <a:cs typeface="Arial" panose="020B0604020202020204" pitchFamily="34" charset="0"/>
              </a:rPr>
              <a:t>of </a:t>
            </a:r>
            <a:r>
              <a:rPr lang="en-US" sz="2800" dirty="0">
                <a:cs typeface="Arial" panose="020B0604020202020204" pitchFamily="34" charset="0"/>
              </a:rPr>
              <a:t>32 X 3.”</a:t>
            </a:r>
          </a:p>
          <a:p>
            <a:pPr eaLnBrk="1" hangingPunct="1">
              <a:defRPr/>
            </a:pPr>
            <a:endParaRPr lang="en-US" sz="2000" dirty="0" smtClean="0">
              <a:cs typeface="Arial" panose="020B0604020202020204" pitchFamily="34" charset="0"/>
            </a:endParaRPr>
          </a:p>
        </p:txBody>
      </p:sp>
    </p:spTree>
    <p:extLst>
      <p:ext uri="{BB962C8B-B14F-4D97-AF65-F5344CB8AC3E}">
        <p14:creationId xmlns:p14="http://schemas.microsoft.com/office/powerpoint/2010/main" val="7501677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lstStyle/>
          <a:p>
            <a:pPr eaLnBrk="1" hangingPunct="1">
              <a:defRPr/>
            </a:pPr>
            <a:r>
              <a:rPr lang="en-US" dirty="0" smtClean="0"/>
              <a:t>Why is OTR effective?</a:t>
            </a:r>
            <a:endParaRPr lang="en-US" dirty="0"/>
          </a:p>
        </p:txBody>
      </p:sp>
      <p:sp>
        <p:nvSpPr>
          <p:cNvPr id="105474" name="Content Placeholder 3"/>
          <p:cNvSpPr>
            <a:spLocks noGrp="1"/>
          </p:cNvSpPr>
          <p:nvPr>
            <p:ph idx="1"/>
          </p:nvPr>
        </p:nvSpPr>
        <p:spPr/>
        <p:txBody>
          <a:bodyPr/>
          <a:lstStyle/>
          <a:p>
            <a:pPr eaLnBrk="1" hangingPunct="1"/>
            <a:r>
              <a:rPr lang="en-US" altLang="en-US" sz="2400" dirty="0">
                <a:ea typeface="ＭＳ Ｐゴシック" charset="-128"/>
              </a:rPr>
              <a:t>Whole-group OTR allows teacher to quickly determine:</a:t>
            </a:r>
          </a:p>
          <a:p>
            <a:pPr lvl="1" eaLnBrk="1" hangingPunct="1"/>
            <a:r>
              <a:rPr lang="en-US" altLang="en-US" sz="2000" dirty="0">
                <a:ea typeface="ＭＳ Ｐゴシック" charset="-128"/>
              </a:rPr>
              <a:t>students’ proficiency with the </a:t>
            </a:r>
            <a:r>
              <a:rPr lang="en-US" altLang="en-US" sz="2000" dirty="0" smtClean="0">
                <a:ea typeface="ＭＳ Ｐゴシック" charset="-128"/>
              </a:rPr>
              <a:t>material</a:t>
            </a:r>
            <a:endParaRPr lang="en-US" altLang="en-US" sz="2000" dirty="0">
              <a:ea typeface="ＭＳ Ｐゴシック" charset="-128"/>
            </a:endParaRPr>
          </a:p>
          <a:p>
            <a:pPr lvl="1" eaLnBrk="1" hangingPunct="1"/>
            <a:r>
              <a:rPr lang="en-US" altLang="en-US" sz="2000" dirty="0">
                <a:ea typeface="ＭＳ Ｐゴシック" charset="-128"/>
              </a:rPr>
              <a:t>if more practice is </a:t>
            </a:r>
            <a:r>
              <a:rPr lang="en-US" altLang="en-US" sz="2000" dirty="0" smtClean="0">
                <a:ea typeface="ＭＳ Ｐゴシック" charset="-128"/>
              </a:rPr>
              <a:t>needed</a:t>
            </a:r>
          </a:p>
          <a:p>
            <a:pPr lvl="1" eaLnBrk="1" hangingPunct="1"/>
            <a:r>
              <a:rPr lang="en-US" altLang="en-US" sz="2000" dirty="0" smtClean="0">
                <a:ea typeface="ＭＳ Ｐゴシック" charset="-128"/>
              </a:rPr>
              <a:t>which </a:t>
            </a:r>
            <a:r>
              <a:rPr lang="en-US" altLang="en-US" sz="2000" dirty="0">
                <a:ea typeface="ＭＳ Ｐゴシック" charset="-128"/>
              </a:rPr>
              <a:t>students may require more intensive </a:t>
            </a:r>
            <a:r>
              <a:rPr lang="en-US" altLang="en-US" sz="2000" dirty="0" smtClean="0">
                <a:ea typeface="ＭＳ Ｐゴシック" charset="-128"/>
              </a:rPr>
              <a:t>supports</a:t>
            </a:r>
            <a:endParaRPr lang="en-US" altLang="en-US" sz="2000" dirty="0">
              <a:ea typeface="ＭＳ Ｐゴシック" charset="-128"/>
            </a:endParaRPr>
          </a:p>
          <a:p>
            <a:pPr eaLnBrk="1" hangingPunct="1"/>
            <a:r>
              <a:rPr lang="en-US" altLang="en-US" sz="2400" dirty="0">
                <a:ea typeface="ＭＳ Ｐゴシック" charset="-128"/>
              </a:rPr>
              <a:t>Promotes fluency and automaticity, freeing students to tackle more complex </a:t>
            </a:r>
            <a:r>
              <a:rPr lang="en-US" altLang="en-US" sz="2400" dirty="0" smtClean="0">
                <a:ea typeface="ＭＳ Ｐゴシック" charset="-128"/>
              </a:rPr>
              <a:t>concepts</a:t>
            </a:r>
            <a:endParaRPr lang="en-US" altLang="en-US" sz="2400" dirty="0">
              <a:ea typeface="ＭＳ Ｐゴシック" charset="-128"/>
            </a:endParaRPr>
          </a:p>
          <a:p>
            <a:pPr eaLnBrk="1" hangingPunct="1"/>
            <a:r>
              <a:rPr lang="en-US" altLang="en-US" sz="2400" dirty="0">
                <a:ea typeface="ＭＳ Ｐゴシック" charset="-128"/>
              </a:rPr>
              <a:t>Increases active participation, even during whole-group </a:t>
            </a:r>
            <a:r>
              <a:rPr lang="en-US" altLang="en-US" sz="2400" dirty="0" smtClean="0">
                <a:ea typeface="ＭＳ Ｐゴシック" charset="-128"/>
              </a:rPr>
              <a:t>delivery</a:t>
            </a:r>
            <a:endParaRPr lang="en-US" altLang="en-US" sz="2400" dirty="0">
              <a:ea typeface="ＭＳ Ｐゴシック" charset="-128"/>
            </a:endParaRPr>
          </a:p>
          <a:p>
            <a:pPr eaLnBrk="1" hangingPunct="1"/>
            <a:r>
              <a:rPr lang="en-US" altLang="en-US" sz="2400" dirty="0" smtClean="0">
                <a:ea typeface="ＭＳ Ｐゴシック" charset="-128"/>
              </a:rPr>
              <a:t>Feedback </a:t>
            </a:r>
            <a:r>
              <a:rPr lang="en-US" altLang="en-US" sz="2400" dirty="0">
                <a:ea typeface="ＭＳ Ｐゴシック" charset="-128"/>
              </a:rPr>
              <a:t>is rapid and matter-of-fact, which reduces the pressure of answering </a:t>
            </a:r>
            <a:r>
              <a:rPr lang="en-US" altLang="en-US" sz="2400" dirty="0" smtClean="0">
                <a:ea typeface="ＭＳ Ｐゴシック" charset="-128"/>
              </a:rPr>
              <a:t>correctly: </a:t>
            </a:r>
            <a:r>
              <a:rPr lang="en-US" altLang="en-US" sz="2400" dirty="0">
                <a:ea typeface="ＭＳ Ｐゴシック" charset="-128"/>
              </a:rPr>
              <a:t>“Correct” or “That is not correct, the answer is X”  (Haydon et al., 2010)</a:t>
            </a:r>
          </a:p>
          <a:p>
            <a:pPr eaLnBrk="1" hangingPunct="1"/>
            <a:endParaRPr lang="en-US" altLang="en-US" sz="2400" dirty="0">
              <a:ea typeface="ＭＳ Ｐゴシック" charset="-128"/>
            </a:endParaRPr>
          </a:p>
          <a:p>
            <a:pPr eaLnBrk="1" hangingPunct="1"/>
            <a:endParaRPr lang="en-US" altLang="en-US" sz="2400" dirty="0">
              <a:ea typeface="ＭＳ Ｐゴシック" charset="-128"/>
            </a:endParaRPr>
          </a:p>
        </p:txBody>
      </p:sp>
      <p:sp>
        <p:nvSpPr>
          <p:cNvPr id="105475" name="Rectangle 4"/>
          <p:cNvSpPr>
            <a:spLocks noChangeArrowheads="1"/>
          </p:cNvSpPr>
          <p:nvPr/>
        </p:nvSpPr>
        <p:spPr bwMode="auto">
          <a:xfrm>
            <a:off x="2354263" y="6126163"/>
            <a:ext cx="60388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1800">
                <a:ea typeface="SimSun" charset="-122"/>
                <a:cs typeface="SimSun" charset="-122"/>
              </a:rPr>
              <a:t>(Lane, Menzies, Ennis, &amp; Oakes, 2015)</a:t>
            </a:r>
            <a:endParaRPr lang="en-US" altLang="en-US" sz="1800"/>
          </a:p>
        </p:txBody>
      </p:sp>
    </p:spTree>
    <p:extLst>
      <p:ext uri="{BB962C8B-B14F-4D97-AF65-F5344CB8AC3E}">
        <p14:creationId xmlns:p14="http://schemas.microsoft.com/office/powerpoint/2010/main" val="11045618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normAutofit fontScale="90000"/>
          </a:bodyPr>
          <a:lstStyle/>
          <a:p>
            <a:pPr eaLnBrk="1" hangingPunct="1">
              <a:defRPr/>
            </a:pPr>
            <a:r>
              <a:rPr lang="en-US" dirty="0" smtClean="0"/>
              <a:t>What does the supporting </a:t>
            </a:r>
            <a:br>
              <a:rPr lang="en-US" dirty="0" smtClean="0"/>
            </a:br>
            <a:r>
              <a:rPr lang="en-US" dirty="0" smtClean="0"/>
              <a:t>research for OTR say?</a:t>
            </a:r>
            <a:endParaRPr lang="en-US" dirty="0"/>
          </a:p>
        </p:txBody>
      </p:sp>
      <p:sp>
        <p:nvSpPr>
          <p:cNvPr id="4" name="Content Placeholder 3"/>
          <p:cNvSpPr>
            <a:spLocks noGrp="1"/>
          </p:cNvSpPr>
          <p:nvPr>
            <p:ph idx="1"/>
          </p:nvPr>
        </p:nvSpPr>
        <p:spPr/>
        <p:txBody>
          <a:bodyPr>
            <a:normAutofit fontScale="85000" lnSpcReduction="10000"/>
          </a:bodyPr>
          <a:lstStyle/>
          <a:p>
            <a:pPr eaLnBrk="1" hangingPunct="1">
              <a:defRPr/>
            </a:pPr>
            <a:r>
              <a:rPr lang="en-US" dirty="0"/>
              <a:t>Effectiveness demonstrated </a:t>
            </a:r>
            <a:r>
              <a:rPr lang="en-US" dirty="0" smtClean="0"/>
              <a:t>from preschool </a:t>
            </a:r>
            <a:r>
              <a:rPr lang="en-US" dirty="0">
                <a:solidFill>
                  <a:schemeClr val="bg1">
                    <a:lumMod val="50000"/>
                  </a:schemeClr>
                </a:solidFill>
              </a:rPr>
              <a:t>(Godfrey et al., 2003) </a:t>
            </a:r>
            <a:r>
              <a:rPr lang="en-US" dirty="0"/>
              <a:t>to middle school </a:t>
            </a:r>
            <a:r>
              <a:rPr lang="en-US" dirty="0">
                <a:solidFill>
                  <a:schemeClr val="bg1">
                    <a:lumMod val="50000"/>
                  </a:schemeClr>
                </a:solidFill>
              </a:rPr>
              <a:t>(Haydon &amp; Hunter, 2011</a:t>
            </a:r>
            <a:r>
              <a:rPr lang="en-US" dirty="0" smtClean="0">
                <a:solidFill>
                  <a:schemeClr val="bg1">
                    <a:lumMod val="50000"/>
                  </a:schemeClr>
                </a:solidFill>
              </a:rPr>
              <a:t>)</a:t>
            </a:r>
            <a:endParaRPr lang="en-US" dirty="0" smtClean="0"/>
          </a:p>
          <a:p>
            <a:pPr eaLnBrk="1" hangingPunct="1">
              <a:defRPr/>
            </a:pPr>
            <a:r>
              <a:rPr lang="en-US" dirty="0" smtClean="0"/>
              <a:t>Increasing participation in elementary </a:t>
            </a:r>
            <a:r>
              <a:rPr lang="en-US" dirty="0"/>
              <a:t>and </a:t>
            </a:r>
            <a:r>
              <a:rPr lang="en-US" dirty="0" smtClean="0"/>
              <a:t>secondary classrooms </a:t>
            </a:r>
            <a:r>
              <a:rPr lang="en-US" dirty="0" smtClean="0">
                <a:solidFill>
                  <a:schemeClr val="bg1">
                    <a:lumMod val="50000"/>
                  </a:schemeClr>
                </a:solidFill>
              </a:rPr>
              <a:t>(</a:t>
            </a:r>
            <a:r>
              <a:rPr lang="en-US" dirty="0">
                <a:solidFill>
                  <a:schemeClr val="bg1">
                    <a:lumMod val="50000"/>
                  </a:schemeClr>
                </a:solidFill>
              </a:rPr>
              <a:t>Haydon &amp; Hunter, 2011; </a:t>
            </a:r>
            <a:r>
              <a:rPr lang="en-US" dirty="0" err="1">
                <a:solidFill>
                  <a:schemeClr val="bg1">
                    <a:lumMod val="50000"/>
                  </a:schemeClr>
                </a:solidFill>
              </a:rPr>
              <a:t>Maheady</a:t>
            </a:r>
            <a:r>
              <a:rPr lang="en-US" dirty="0">
                <a:solidFill>
                  <a:schemeClr val="bg1">
                    <a:lumMod val="50000"/>
                  </a:schemeClr>
                </a:solidFill>
              </a:rPr>
              <a:t> et al., </a:t>
            </a:r>
            <a:r>
              <a:rPr lang="en-US" dirty="0" smtClean="0">
                <a:solidFill>
                  <a:schemeClr val="bg1">
                    <a:lumMod val="50000"/>
                  </a:schemeClr>
                </a:solidFill>
              </a:rPr>
              <a:t>2002; Narayan </a:t>
            </a:r>
            <a:r>
              <a:rPr lang="en-US" dirty="0">
                <a:solidFill>
                  <a:schemeClr val="bg1">
                    <a:lumMod val="50000"/>
                  </a:schemeClr>
                </a:solidFill>
              </a:rPr>
              <a:t>et al., 1990;  Wood et al., </a:t>
            </a:r>
            <a:r>
              <a:rPr lang="en-US" dirty="0" smtClean="0">
                <a:solidFill>
                  <a:schemeClr val="bg1">
                    <a:lumMod val="50000"/>
                  </a:schemeClr>
                </a:solidFill>
              </a:rPr>
              <a:t>2009)</a:t>
            </a:r>
            <a:endParaRPr lang="en-US" dirty="0"/>
          </a:p>
          <a:p>
            <a:pPr eaLnBrk="1" hangingPunct="1">
              <a:defRPr/>
            </a:pPr>
            <a:r>
              <a:rPr lang="en-US" dirty="0" smtClean="0"/>
              <a:t>Decreasing disruptive behavior in elementary </a:t>
            </a:r>
            <a:r>
              <a:rPr lang="en-US" dirty="0"/>
              <a:t>classrooms </a:t>
            </a:r>
            <a:r>
              <a:rPr lang="en-US" dirty="0">
                <a:solidFill>
                  <a:schemeClr val="bg1">
                    <a:lumMod val="50000"/>
                  </a:schemeClr>
                </a:solidFill>
              </a:rPr>
              <a:t>(</a:t>
            </a:r>
            <a:r>
              <a:rPr lang="en-US" dirty="0" smtClean="0">
                <a:solidFill>
                  <a:schemeClr val="bg1">
                    <a:lumMod val="50000"/>
                  </a:schemeClr>
                </a:solidFill>
              </a:rPr>
              <a:t>Haydon et al., 2010; Haydon et al., 2009)</a:t>
            </a:r>
            <a:endParaRPr lang="en-US" dirty="0" smtClean="0"/>
          </a:p>
          <a:p>
            <a:pPr eaLnBrk="1" hangingPunct="1">
              <a:defRPr/>
            </a:pPr>
            <a:r>
              <a:rPr lang="en-US" dirty="0" smtClean="0"/>
              <a:t>Improving academic outcomes for students with emotional and behavioral disorders </a:t>
            </a:r>
            <a:r>
              <a:rPr lang="en-US" dirty="0" smtClean="0">
                <a:solidFill>
                  <a:schemeClr val="bg1">
                    <a:lumMod val="50000"/>
                  </a:schemeClr>
                </a:solidFill>
              </a:rPr>
              <a:t>(Sutherland et al., 2003)</a:t>
            </a:r>
          </a:p>
          <a:p>
            <a:pPr marL="0" indent="0" eaLnBrk="1" hangingPunct="1">
              <a:buFont typeface="Arial" charset="0"/>
              <a:buNone/>
              <a:defRPr/>
            </a:pPr>
            <a:endParaRPr lang="en-US" dirty="0" smtClean="0"/>
          </a:p>
          <a:p>
            <a:pPr marL="0" indent="0" eaLnBrk="1" hangingPunct="1">
              <a:buFont typeface="Arial" charset="0"/>
              <a:buNone/>
              <a:defRPr/>
            </a:pPr>
            <a:endParaRPr lang="en-US" dirty="0" smtClean="0"/>
          </a:p>
          <a:p>
            <a:pPr eaLnBrk="1" hangingPunct="1">
              <a:defRPr/>
            </a:pPr>
            <a:endParaRPr lang="en-US" dirty="0" smtClean="0"/>
          </a:p>
        </p:txBody>
      </p:sp>
      <p:sp>
        <p:nvSpPr>
          <p:cNvPr id="106499" name="Rectangle 4"/>
          <p:cNvSpPr>
            <a:spLocks noChangeArrowheads="1"/>
          </p:cNvSpPr>
          <p:nvPr/>
        </p:nvSpPr>
        <p:spPr bwMode="auto">
          <a:xfrm>
            <a:off x="2246313" y="6126163"/>
            <a:ext cx="60388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1800">
                <a:latin typeface="Times New Roman" charset="0"/>
                <a:ea typeface="SimSun" charset="-122"/>
                <a:cs typeface="SimSun" charset="-122"/>
              </a:rPr>
              <a:t>(Lane, Menzies, Ennis, &amp; Oakes, 2015)</a:t>
            </a:r>
            <a:endParaRPr lang="en-US" altLang="en-US" sz="1800"/>
          </a:p>
        </p:txBody>
      </p:sp>
      <p:pic>
        <p:nvPicPr>
          <p:cNvPr id="106500" name="Picture 2" descr="C:\Users\k923l138\AppData\Local\Microsoft\Windows\Temporary Internet Files\Content.IE5\N0KMUEJ5\MC90043478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114300"/>
            <a:ext cx="1828800" cy="182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8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accent6"/>
          </a:solidFill>
        </p:spPr>
        <p:txBody>
          <a:bodyPr>
            <a:normAutofit fontScale="90000"/>
          </a:bodyPr>
          <a:lstStyle/>
          <a:p>
            <a:pPr eaLnBrk="1" hangingPunct="1">
              <a:defRPr/>
            </a:pPr>
            <a:r>
              <a:rPr lang="en-US" dirty="0" smtClean="0"/>
              <a:t>What are the benefits and challenges</a:t>
            </a:r>
            <a:endParaRPr lang="en-US" dirty="0"/>
          </a:p>
        </p:txBody>
      </p:sp>
      <p:sp>
        <p:nvSpPr>
          <p:cNvPr id="107522" name="Content Placeholder 1"/>
          <p:cNvSpPr>
            <a:spLocks noGrp="1"/>
          </p:cNvSpPr>
          <p:nvPr>
            <p:ph idx="1"/>
          </p:nvPr>
        </p:nvSpPr>
        <p:spPr>
          <a:xfrm>
            <a:off x="457200" y="1687513"/>
            <a:ext cx="4392613" cy="4525962"/>
          </a:xfrm>
        </p:spPr>
        <p:txBody>
          <a:bodyPr/>
          <a:lstStyle/>
          <a:p>
            <a:pPr eaLnBrk="1" hangingPunct="1"/>
            <a:r>
              <a:rPr lang="en-US" altLang="en-US" sz="2000" dirty="0">
                <a:ea typeface="ＭＳ Ｐゴシック" charset="-128"/>
              </a:rPr>
              <a:t>Instructional format that is efficient and engaging</a:t>
            </a:r>
          </a:p>
          <a:p>
            <a:pPr eaLnBrk="1" hangingPunct="1"/>
            <a:r>
              <a:rPr lang="en-US" altLang="en-US" sz="2000" dirty="0">
                <a:ea typeface="ＭＳ Ｐゴシック" charset="-128"/>
              </a:rPr>
              <a:t>Facilitates participation of all students</a:t>
            </a:r>
          </a:p>
          <a:p>
            <a:pPr eaLnBrk="1" hangingPunct="1"/>
            <a:r>
              <a:rPr lang="en-US" altLang="en-US" sz="2000" dirty="0">
                <a:ea typeface="ＭＳ Ｐゴシック" charset="-128"/>
              </a:rPr>
              <a:t>Review of material or concepts in promoting fluency and engagement</a:t>
            </a:r>
          </a:p>
          <a:p>
            <a:pPr eaLnBrk="1" hangingPunct="1"/>
            <a:r>
              <a:rPr lang="en-US" altLang="en-US" sz="2000" dirty="0">
                <a:ea typeface="ＭＳ Ｐゴシック" charset="-128"/>
              </a:rPr>
              <a:t>Supports teachers in reaching levels of engagement for effective instruction – 75-80% academic engaged time</a:t>
            </a:r>
          </a:p>
          <a:p>
            <a:pPr eaLnBrk="1" hangingPunct="1"/>
            <a:r>
              <a:rPr lang="en-US" altLang="en-US" sz="2000" dirty="0">
                <a:ea typeface="ＭＳ Ｐゴシック" charset="-128"/>
              </a:rPr>
              <a:t>Requires relatively little preparation and can be used for a variety of lessons across all grade levels</a:t>
            </a:r>
          </a:p>
        </p:txBody>
      </p:sp>
      <p:sp>
        <p:nvSpPr>
          <p:cNvPr id="107523" name="Text Placeholder 7"/>
          <p:cNvSpPr>
            <a:spLocks noGrp="1"/>
          </p:cNvSpPr>
          <p:nvPr>
            <p:ph type="body" idx="4294967295"/>
          </p:nvPr>
        </p:nvSpPr>
        <p:spPr>
          <a:xfrm>
            <a:off x="0" y="1296988"/>
            <a:ext cx="3868738" cy="823912"/>
          </a:xfrm>
        </p:spPr>
        <p:txBody>
          <a:bodyPr/>
          <a:lstStyle/>
          <a:p>
            <a:pPr eaLnBrk="1" hangingPunct="1"/>
            <a:r>
              <a:rPr lang="en-US" altLang="en-US">
                <a:ea typeface="ＭＳ Ｐゴシック" charset="-128"/>
              </a:rPr>
              <a:t>Benefits</a:t>
            </a:r>
          </a:p>
        </p:txBody>
      </p:sp>
      <p:sp>
        <p:nvSpPr>
          <p:cNvPr id="107524" name="Text Placeholder 9"/>
          <p:cNvSpPr>
            <a:spLocks noGrp="1"/>
          </p:cNvSpPr>
          <p:nvPr>
            <p:ph type="body" sz="quarter" idx="4294967295"/>
          </p:nvPr>
        </p:nvSpPr>
        <p:spPr>
          <a:xfrm>
            <a:off x="4979988" y="1325563"/>
            <a:ext cx="4164012" cy="823912"/>
          </a:xfrm>
        </p:spPr>
        <p:txBody>
          <a:bodyPr/>
          <a:lstStyle/>
          <a:p>
            <a:pPr eaLnBrk="1" hangingPunct="1"/>
            <a:r>
              <a:rPr lang="en-US" altLang="en-US">
                <a:ea typeface="ＭＳ Ｐゴシック" charset="-128"/>
              </a:rPr>
              <a:t>Challenges</a:t>
            </a:r>
          </a:p>
        </p:txBody>
      </p:sp>
      <p:sp>
        <p:nvSpPr>
          <p:cNvPr id="107525" name="Content Placeholder 2"/>
          <p:cNvSpPr>
            <a:spLocks noGrp="1"/>
          </p:cNvSpPr>
          <p:nvPr>
            <p:ph sz="quarter" idx="4294967295"/>
          </p:nvPr>
        </p:nvSpPr>
        <p:spPr>
          <a:xfrm>
            <a:off x="5003800" y="2058988"/>
            <a:ext cx="4140200" cy="4243387"/>
          </a:xfrm>
        </p:spPr>
        <p:txBody>
          <a:bodyPr/>
          <a:lstStyle/>
          <a:p>
            <a:pPr eaLnBrk="1" hangingPunct="1">
              <a:lnSpc>
                <a:spcPct val="70000"/>
              </a:lnSpc>
            </a:pPr>
            <a:r>
              <a:rPr lang="en-US" altLang="en-US" sz="2000" dirty="0">
                <a:ea typeface="ＭＳ Ｐゴシック" charset="-128"/>
              </a:rPr>
              <a:t>Teacher’s adjustment to the rapid pacing</a:t>
            </a:r>
          </a:p>
          <a:p>
            <a:pPr eaLnBrk="1" hangingPunct="1">
              <a:lnSpc>
                <a:spcPct val="70000"/>
              </a:lnSpc>
            </a:pPr>
            <a:r>
              <a:rPr lang="en-US" altLang="en-US" sz="2000" dirty="0">
                <a:ea typeface="ＭＳ Ｐゴシック" charset="-128"/>
              </a:rPr>
              <a:t>Preparation of sufficient number or prompts or questions as part of lesson planning</a:t>
            </a:r>
          </a:p>
          <a:p>
            <a:pPr eaLnBrk="1" hangingPunct="1">
              <a:lnSpc>
                <a:spcPct val="70000"/>
              </a:lnSpc>
            </a:pPr>
            <a:r>
              <a:rPr lang="en-US" altLang="en-US" sz="2000" dirty="0">
                <a:ea typeface="ＭＳ Ｐゴシック" charset="-128"/>
              </a:rPr>
              <a:t>Monitoring student performance and adjusting level of difficulty for successful practice</a:t>
            </a:r>
          </a:p>
          <a:p>
            <a:pPr eaLnBrk="1" hangingPunct="1"/>
            <a:endParaRPr lang="en-US" altLang="en-US" sz="2600" dirty="0">
              <a:ea typeface="ＭＳ Ｐゴシック" charset="-128"/>
            </a:endParaRPr>
          </a:p>
        </p:txBody>
      </p:sp>
      <p:sp>
        <p:nvSpPr>
          <p:cNvPr id="107526" name="Rectangle 11"/>
          <p:cNvSpPr>
            <a:spLocks noChangeArrowheads="1"/>
          </p:cNvSpPr>
          <p:nvPr/>
        </p:nvSpPr>
        <p:spPr bwMode="auto">
          <a:xfrm>
            <a:off x="687388" y="5862638"/>
            <a:ext cx="84804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1800" dirty="0">
                <a:ea typeface="SimSun" charset="-122"/>
                <a:cs typeface="SimSun" charset="-122"/>
              </a:rPr>
              <a:t>(</a:t>
            </a:r>
            <a:r>
              <a:rPr lang="en-US" altLang="en-US" sz="1800" dirty="0" err="1">
                <a:ea typeface="SimSun" charset="-122"/>
                <a:cs typeface="SimSun" charset="-122"/>
              </a:rPr>
              <a:t>Kounin</a:t>
            </a:r>
            <a:r>
              <a:rPr lang="en-US" altLang="en-US" sz="1800" dirty="0">
                <a:ea typeface="SimSun" charset="-122"/>
                <a:cs typeface="SimSun" charset="-122"/>
              </a:rPr>
              <a:t>, 1970; Lane, Menzies, Ennis, &amp; Oakes, 2015; Sutherland &amp; Wright, 2013; Walker &amp; Severson, 1992)</a:t>
            </a:r>
            <a:endParaRPr lang="en-US" altLang="en-US" sz="1800" dirty="0"/>
          </a:p>
        </p:txBody>
      </p:sp>
    </p:spTree>
    <p:extLst>
      <p:ext uri="{BB962C8B-B14F-4D97-AF65-F5344CB8AC3E}">
        <p14:creationId xmlns:p14="http://schemas.microsoft.com/office/powerpoint/2010/main" val="737703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normAutofit fontScale="90000"/>
          </a:bodyPr>
          <a:lstStyle/>
          <a:p>
            <a:pPr eaLnBrk="1" hangingPunct="1">
              <a:defRPr/>
            </a:pPr>
            <a:r>
              <a:rPr lang="en-US" dirty="0" smtClean="0"/>
              <a:t>How do I implement OTR in my classroom?</a:t>
            </a:r>
            <a:endParaRPr lang="en-US" dirty="0"/>
          </a:p>
        </p:txBody>
      </p:sp>
      <p:sp>
        <p:nvSpPr>
          <p:cNvPr id="5" name="Rounded Rectangle 4"/>
          <p:cNvSpPr/>
          <p:nvPr/>
        </p:nvSpPr>
        <p:spPr>
          <a:xfrm>
            <a:off x="2187575" y="2301875"/>
            <a:ext cx="6457950" cy="7381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a:t>Identify the lesson content to be taught and the instructional objective.</a:t>
            </a:r>
            <a:endParaRPr lang="en-US" sz="2000" b="1" dirty="0">
              <a:solidFill>
                <a:schemeClr val="bg1"/>
              </a:solidFill>
              <a:ea typeface="ＭＳ Ｐゴシック" charset="0"/>
            </a:endParaRPr>
          </a:p>
        </p:txBody>
      </p:sp>
      <p:sp>
        <p:nvSpPr>
          <p:cNvPr id="6" name="Rounded Rectangle 5"/>
          <p:cNvSpPr/>
          <p:nvPr/>
        </p:nvSpPr>
        <p:spPr>
          <a:xfrm>
            <a:off x="2187575" y="3503613"/>
            <a:ext cx="6457950" cy="73818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a:t>Prepare a list of questions, prompts, or cues related to the content. </a:t>
            </a:r>
            <a:endParaRPr lang="en-US" sz="2000" dirty="0">
              <a:solidFill>
                <a:schemeClr val="bg1"/>
              </a:solidFill>
              <a:ea typeface="ＭＳ Ｐゴシック" charset="0"/>
            </a:endParaRPr>
          </a:p>
        </p:txBody>
      </p:sp>
      <p:sp>
        <p:nvSpPr>
          <p:cNvPr id="7" name="Rounded Rectangle 6"/>
          <p:cNvSpPr/>
          <p:nvPr/>
        </p:nvSpPr>
        <p:spPr>
          <a:xfrm>
            <a:off x="2187575" y="4614863"/>
            <a:ext cx="6457950" cy="73818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a:t>Determine the modality by which content will be delivered.</a:t>
            </a:r>
            <a:endParaRPr lang="en-US" sz="2400" dirty="0">
              <a:solidFill>
                <a:schemeClr val="bg1"/>
              </a:solidFill>
              <a:ea typeface="ＭＳ Ｐゴシック" charset="0"/>
            </a:endParaRPr>
          </a:p>
        </p:txBody>
      </p:sp>
      <p:sp>
        <p:nvSpPr>
          <p:cNvPr id="8" name="Rounded Rectangle 7"/>
          <p:cNvSpPr/>
          <p:nvPr/>
        </p:nvSpPr>
        <p:spPr>
          <a:xfrm>
            <a:off x="2187575" y="5767388"/>
            <a:ext cx="6457950" cy="73818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a:t>Determine the modality by which students will respond.</a:t>
            </a:r>
            <a:endParaRPr lang="en-US" sz="2000" dirty="0">
              <a:solidFill>
                <a:schemeClr val="bg1"/>
              </a:solidFill>
              <a:ea typeface="ＭＳ Ｐゴシック" charset="0"/>
            </a:endParaRPr>
          </a:p>
        </p:txBody>
      </p:sp>
      <p:grpSp>
        <p:nvGrpSpPr>
          <p:cNvPr id="108550" name="Group 25"/>
          <p:cNvGrpSpPr>
            <a:grpSpLocks/>
          </p:cNvGrpSpPr>
          <p:nvPr/>
        </p:nvGrpSpPr>
        <p:grpSpPr bwMode="auto">
          <a:xfrm>
            <a:off x="152400" y="2178050"/>
            <a:ext cx="1865313" cy="4467225"/>
            <a:chOff x="228600" y="761999"/>
            <a:chExt cx="1981200" cy="3586921"/>
          </a:xfrm>
        </p:grpSpPr>
        <p:sp>
          <p:nvSpPr>
            <p:cNvPr id="10" name="Rounded Rectangle 9"/>
            <p:cNvSpPr>
              <a:spLocks noChangeArrowheads="1"/>
            </p:cNvSpPr>
            <p:nvPr/>
          </p:nvSpPr>
          <p:spPr bwMode="auto">
            <a:xfrm>
              <a:off x="228600" y="1700081"/>
              <a:ext cx="1981200" cy="817217"/>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3200" b="1" dirty="0">
                  <a:solidFill>
                    <a:schemeClr val="dk1"/>
                  </a:solidFill>
                  <a:latin typeface="+mn-lt"/>
                  <a:ea typeface="+mn-ea"/>
                </a:rPr>
                <a:t>Step 2</a:t>
              </a:r>
              <a:endParaRPr lang="en-US" sz="3200" dirty="0">
                <a:solidFill>
                  <a:schemeClr val="dk1"/>
                </a:solidFill>
                <a:latin typeface="+mn-lt"/>
                <a:ea typeface="+mn-ea"/>
              </a:endParaRPr>
            </a:p>
          </p:txBody>
        </p:sp>
        <p:sp>
          <p:nvSpPr>
            <p:cNvPr id="11" name="Rounded Rectangle 10"/>
            <p:cNvSpPr>
              <a:spLocks noChangeArrowheads="1"/>
            </p:cNvSpPr>
            <p:nvPr/>
          </p:nvSpPr>
          <p:spPr bwMode="auto">
            <a:xfrm>
              <a:off x="228600" y="2626936"/>
              <a:ext cx="1981200" cy="768626"/>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3200" b="1" dirty="0">
                  <a:solidFill>
                    <a:schemeClr val="dk1"/>
                  </a:solidFill>
                  <a:latin typeface="+mn-lt"/>
                  <a:ea typeface="+mn-ea"/>
                </a:rPr>
                <a:t>Step 3</a:t>
              </a:r>
              <a:endParaRPr lang="en-US" sz="3200" dirty="0">
                <a:solidFill>
                  <a:schemeClr val="dk1"/>
                </a:solidFill>
                <a:latin typeface="+mn-lt"/>
                <a:ea typeface="+mn-ea"/>
              </a:endParaRPr>
            </a:p>
          </p:txBody>
        </p:sp>
        <p:sp>
          <p:nvSpPr>
            <p:cNvPr id="12" name="Rounded Rectangle 11"/>
            <p:cNvSpPr>
              <a:spLocks noChangeArrowheads="1"/>
            </p:cNvSpPr>
            <p:nvPr/>
          </p:nvSpPr>
          <p:spPr bwMode="auto">
            <a:xfrm>
              <a:off x="228600" y="3505199"/>
              <a:ext cx="1981200" cy="843721"/>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3200" b="1" dirty="0">
                  <a:solidFill>
                    <a:schemeClr val="dk1"/>
                  </a:solidFill>
                  <a:latin typeface="+mn-lt"/>
                  <a:ea typeface="+mn-ea"/>
                </a:rPr>
                <a:t>Step 4</a:t>
              </a:r>
              <a:endParaRPr lang="en-US" sz="3200" dirty="0">
                <a:solidFill>
                  <a:schemeClr val="dk1"/>
                </a:solidFill>
                <a:latin typeface="+mn-lt"/>
                <a:ea typeface="+mn-ea"/>
              </a:endParaRPr>
            </a:p>
          </p:txBody>
        </p:sp>
        <p:sp>
          <p:nvSpPr>
            <p:cNvPr id="13" name="Rounded Rectangle 12"/>
            <p:cNvSpPr>
              <a:spLocks noChangeArrowheads="1"/>
            </p:cNvSpPr>
            <p:nvPr/>
          </p:nvSpPr>
          <p:spPr bwMode="auto">
            <a:xfrm>
              <a:off x="228600" y="761999"/>
              <a:ext cx="1981200" cy="828445"/>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3200" b="1" dirty="0">
                  <a:solidFill>
                    <a:schemeClr val="dk1"/>
                  </a:solidFill>
                </a:rPr>
                <a:t>Step 1</a:t>
              </a:r>
            </a:p>
          </p:txBody>
        </p:sp>
      </p:grpSp>
      <p:pic>
        <p:nvPicPr>
          <p:cNvPr id="14" name="Picture 17" descr="C:\Users\k923l138\AppData\Local\Microsoft\Windows\Temporary Internet Files\Content.IE5\N0KMUEJ5\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147888"/>
            <a:ext cx="1084263" cy="1084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7" descr="C:\Users\k923l138\AppData\Local\Microsoft\Windows\Temporary Internet Files\Content.IE5\N0KMUEJ5\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411538"/>
            <a:ext cx="1084263" cy="1084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7" descr="C:\Users\k923l138\AppData\Local\Microsoft\Windows\Temporary Internet Files\Content.IE5\N0KMUEJ5\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4437063"/>
            <a:ext cx="1084263" cy="1084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7" descr="C:\Users\k923l138\AppData\Local\Microsoft\Windows\Temporary Internet Files\Content.IE5\N0KMUEJ5\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5594350"/>
            <a:ext cx="1084263" cy="1084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754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normAutofit fontScale="90000"/>
          </a:bodyPr>
          <a:lstStyle/>
          <a:p>
            <a:pPr eaLnBrk="1" hangingPunct="1">
              <a:defRPr/>
            </a:pPr>
            <a:r>
              <a:rPr lang="en-US" dirty="0" smtClean="0"/>
              <a:t>How do I implement OTR in my classroom?</a:t>
            </a:r>
            <a:endParaRPr lang="en-US" dirty="0"/>
          </a:p>
        </p:txBody>
      </p:sp>
      <p:sp>
        <p:nvSpPr>
          <p:cNvPr id="5" name="Rounded Rectangle 4"/>
          <p:cNvSpPr/>
          <p:nvPr/>
        </p:nvSpPr>
        <p:spPr>
          <a:xfrm>
            <a:off x="2187575" y="2320925"/>
            <a:ext cx="6457950" cy="7381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a:t>Explain to students how the format works and the rationale for using it.</a:t>
            </a:r>
            <a:endParaRPr lang="en-US" sz="2000" b="1" dirty="0">
              <a:solidFill>
                <a:schemeClr val="bg1"/>
              </a:solidFill>
              <a:ea typeface="ＭＳ Ｐゴシック" charset="0"/>
            </a:endParaRPr>
          </a:p>
        </p:txBody>
      </p:sp>
      <p:sp>
        <p:nvSpPr>
          <p:cNvPr id="6" name="Rounded Rectangle 5"/>
          <p:cNvSpPr/>
          <p:nvPr/>
        </p:nvSpPr>
        <p:spPr>
          <a:xfrm>
            <a:off x="2122488" y="3316288"/>
            <a:ext cx="6588125" cy="10572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a:t>Conduct the lesson with a minimum of three opportunities to respond per minute using either single-student or unison responding. </a:t>
            </a:r>
            <a:endParaRPr lang="en-US" sz="2000" dirty="0">
              <a:solidFill>
                <a:schemeClr val="bg1"/>
              </a:solidFill>
              <a:ea typeface="ＭＳ Ｐゴシック" charset="0"/>
            </a:endParaRPr>
          </a:p>
        </p:txBody>
      </p:sp>
      <p:sp>
        <p:nvSpPr>
          <p:cNvPr id="7" name="Rounded Rectangle 6"/>
          <p:cNvSpPr/>
          <p:nvPr/>
        </p:nvSpPr>
        <p:spPr>
          <a:xfrm>
            <a:off x="2252663" y="4629150"/>
            <a:ext cx="6457950" cy="7381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a:t>Respond to student answers with evaluative and encouraging feedback.</a:t>
            </a:r>
            <a:endParaRPr lang="en-US" sz="2400" dirty="0">
              <a:solidFill>
                <a:schemeClr val="bg1"/>
              </a:solidFill>
              <a:ea typeface="ＭＳ Ｐゴシック" charset="0"/>
            </a:endParaRPr>
          </a:p>
        </p:txBody>
      </p:sp>
      <p:sp>
        <p:nvSpPr>
          <p:cNvPr id="8" name="Rounded Rectangle 7"/>
          <p:cNvSpPr/>
          <p:nvPr/>
        </p:nvSpPr>
        <p:spPr>
          <a:xfrm>
            <a:off x="2252663" y="5730875"/>
            <a:ext cx="6457950" cy="7381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a:t>Offer students an opportunity to give feedback.</a:t>
            </a:r>
            <a:endParaRPr lang="en-US" sz="2000" dirty="0">
              <a:solidFill>
                <a:schemeClr val="bg1"/>
              </a:solidFill>
              <a:ea typeface="ＭＳ Ｐゴシック" charset="0"/>
            </a:endParaRPr>
          </a:p>
        </p:txBody>
      </p:sp>
      <p:grpSp>
        <p:nvGrpSpPr>
          <p:cNvPr id="109574" name="Group 25"/>
          <p:cNvGrpSpPr>
            <a:grpSpLocks/>
          </p:cNvGrpSpPr>
          <p:nvPr/>
        </p:nvGrpSpPr>
        <p:grpSpPr bwMode="auto">
          <a:xfrm>
            <a:off x="152400" y="2178050"/>
            <a:ext cx="1865313" cy="4467225"/>
            <a:chOff x="228600" y="761999"/>
            <a:chExt cx="1981200" cy="3586921"/>
          </a:xfrm>
        </p:grpSpPr>
        <p:sp>
          <p:nvSpPr>
            <p:cNvPr id="10" name="Rounded Rectangle 9"/>
            <p:cNvSpPr>
              <a:spLocks noChangeArrowheads="1"/>
            </p:cNvSpPr>
            <p:nvPr/>
          </p:nvSpPr>
          <p:spPr bwMode="auto">
            <a:xfrm>
              <a:off x="228600" y="1700081"/>
              <a:ext cx="1981200" cy="817217"/>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3200" b="1" dirty="0">
                  <a:solidFill>
                    <a:schemeClr val="dk1"/>
                  </a:solidFill>
                  <a:latin typeface="+mn-lt"/>
                  <a:ea typeface="+mn-ea"/>
                </a:rPr>
                <a:t>Step 6</a:t>
              </a:r>
              <a:endParaRPr lang="en-US" sz="3200" dirty="0">
                <a:solidFill>
                  <a:schemeClr val="dk1"/>
                </a:solidFill>
                <a:latin typeface="+mn-lt"/>
                <a:ea typeface="+mn-ea"/>
              </a:endParaRPr>
            </a:p>
          </p:txBody>
        </p:sp>
        <p:sp>
          <p:nvSpPr>
            <p:cNvPr id="11" name="Rounded Rectangle 10"/>
            <p:cNvSpPr>
              <a:spLocks noChangeArrowheads="1"/>
            </p:cNvSpPr>
            <p:nvPr/>
          </p:nvSpPr>
          <p:spPr bwMode="auto">
            <a:xfrm>
              <a:off x="228600" y="2626936"/>
              <a:ext cx="1981200" cy="768626"/>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3200" b="1" dirty="0">
                  <a:solidFill>
                    <a:schemeClr val="dk1"/>
                  </a:solidFill>
                  <a:latin typeface="+mn-lt"/>
                  <a:ea typeface="+mn-ea"/>
                </a:rPr>
                <a:t>Step 7</a:t>
              </a:r>
              <a:endParaRPr lang="en-US" sz="3200" dirty="0">
                <a:solidFill>
                  <a:schemeClr val="dk1"/>
                </a:solidFill>
                <a:latin typeface="+mn-lt"/>
                <a:ea typeface="+mn-ea"/>
              </a:endParaRPr>
            </a:p>
          </p:txBody>
        </p:sp>
        <p:sp>
          <p:nvSpPr>
            <p:cNvPr id="12" name="Rounded Rectangle 11"/>
            <p:cNvSpPr>
              <a:spLocks noChangeArrowheads="1"/>
            </p:cNvSpPr>
            <p:nvPr/>
          </p:nvSpPr>
          <p:spPr bwMode="auto">
            <a:xfrm>
              <a:off x="228600" y="3505199"/>
              <a:ext cx="1981200" cy="843721"/>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3200" b="1" dirty="0">
                  <a:solidFill>
                    <a:schemeClr val="dk1"/>
                  </a:solidFill>
                  <a:latin typeface="+mn-lt"/>
                  <a:ea typeface="+mn-ea"/>
                </a:rPr>
                <a:t>Step 8</a:t>
              </a:r>
              <a:endParaRPr lang="en-US" sz="3200" dirty="0">
                <a:solidFill>
                  <a:schemeClr val="dk1"/>
                </a:solidFill>
                <a:latin typeface="+mn-lt"/>
                <a:ea typeface="+mn-ea"/>
              </a:endParaRPr>
            </a:p>
          </p:txBody>
        </p:sp>
        <p:sp>
          <p:nvSpPr>
            <p:cNvPr id="13" name="Rounded Rectangle 12"/>
            <p:cNvSpPr>
              <a:spLocks noChangeArrowheads="1"/>
            </p:cNvSpPr>
            <p:nvPr/>
          </p:nvSpPr>
          <p:spPr bwMode="auto">
            <a:xfrm>
              <a:off x="228600" y="761999"/>
              <a:ext cx="1981200" cy="828445"/>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3200" b="1" dirty="0">
                  <a:solidFill>
                    <a:schemeClr val="dk1"/>
                  </a:solidFill>
                </a:rPr>
                <a:t>Step 5</a:t>
              </a:r>
            </a:p>
          </p:txBody>
        </p:sp>
      </p:grpSp>
      <p:pic>
        <p:nvPicPr>
          <p:cNvPr id="14" name="Picture 17" descr="C:\Users\k923l138\AppData\Local\Microsoft\Windows\Temporary Internet Files\Content.IE5\N0KMUEJ5\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147888"/>
            <a:ext cx="1084263" cy="1084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7" descr="C:\Users\k923l138\AppData\Local\Microsoft\Windows\Temporary Internet Files\Content.IE5\N0KMUEJ5\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411538"/>
            <a:ext cx="1084263" cy="1084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7" descr="C:\Users\k923l138\AppData\Local\Microsoft\Windows\Temporary Internet Files\Content.IE5\N0KMUEJ5\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4437063"/>
            <a:ext cx="1084263" cy="1084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7" descr="C:\Users\k923l138\AppData\Local\Microsoft\Windows\Temporary Internet Files\Content.IE5\N0KMUEJ5\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5594350"/>
            <a:ext cx="1084263" cy="1084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503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normAutofit fontScale="90000"/>
          </a:bodyPr>
          <a:lstStyle/>
          <a:p>
            <a:pPr eaLnBrk="1" hangingPunct="1">
              <a:defRPr/>
            </a:pPr>
            <a:r>
              <a:rPr lang="en-US" dirty="0"/>
              <a:t>How do I increase </a:t>
            </a:r>
            <a:r>
              <a:rPr lang="en-US" dirty="0" smtClean="0"/>
              <a:t>OTR </a:t>
            </a:r>
            <a:r>
              <a:rPr lang="en-US" dirty="0"/>
              <a:t>in my classroom? Checklist for Success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6525" y="1577975"/>
            <a:ext cx="3648075" cy="4722813"/>
          </a:xfrm>
          <a:effectLst>
            <a:outerShdw blurRad="292100" dist="139700" dir="2700000" algn="tl" rotWithShape="0">
              <a:srgbClr val="333333">
                <a:alpha val="64998"/>
              </a:srgbClr>
            </a:outerShdw>
          </a:effectLst>
        </p:spPr>
      </p:pic>
      <p:sp>
        <p:nvSpPr>
          <p:cNvPr id="110595" name="Content Placeholder 2"/>
          <p:cNvSpPr txBox="1">
            <a:spLocks/>
          </p:cNvSpPr>
          <p:nvPr/>
        </p:nvSpPr>
        <p:spPr bwMode="auto">
          <a:xfrm>
            <a:off x="4124325" y="1577975"/>
            <a:ext cx="5019675" cy="51673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685800" indent="-22860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defTabSz="914400" eaLnBrk="1" hangingPunct="1">
              <a:lnSpc>
                <a:spcPct val="90000"/>
              </a:lnSpc>
              <a:spcBef>
                <a:spcPts val="1000"/>
              </a:spcBef>
              <a:buFont typeface="Arial" charset="0"/>
              <a:buNone/>
            </a:pPr>
            <a:r>
              <a:rPr lang="en-US" altLang="en-US" sz="1800" b="1" dirty="0">
                <a:latin typeface="Arial" charset="0"/>
              </a:rPr>
              <a:t>Step 1: </a:t>
            </a:r>
            <a:r>
              <a:rPr lang="en-US" altLang="en-US" sz="1800" dirty="0"/>
              <a:t>Identify the lesson content to be taught and the instructional </a:t>
            </a:r>
            <a:r>
              <a:rPr lang="en-US" altLang="en-US" sz="1800" dirty="0" smtClean="0"/>
              <a:t>objective</a:t>
            </a:r>
            <a:endParaRPr lang="en-US" altLang="en-US" sz="1800" dirty="0"/>
          </a:p>
          <a:p>
            <a:pPr defTabSz="914400" eaLnBrk="1" hangingPunct="1">
              <a:lnSpc>
                <a:spcPct val="90000"/>
              </a:lnSpc>
              <a:spcBef>
                <a:spcPts val="1000"/>
              </a:spcBef>
              <a:buFont typeface="Arial" charset="0"/>
              <a:buNone/>
            </a:pPr>
            <a:r>
              <a:rPr lang="en-US" altLang="en-US" sz="1800" b="1" dirty="0">
                <a:latin typeface="Arial" charset="0"/>
              </a:rPr>
              <a:t>Step 2: </a:t>
            </a:r>
            <a:r>
              <a:rPr lang="en-US" altLang="en-US" sz="1800" dirty="0">
                <a:latin typeface="Arial" charset="0"/>
              </a:rPr>
              <a:t>Prepare a list of questions, prompts, or cues related to the </a:t>
            </a:r>
            <a:r>
              <a:rPr lang="en-US" altLang="en-US" sz="1800" dirty="0" smtClean="0">
                <a:latin typeface="Arial" charset="0"/>
              </a:rPr>
              <a:t>content</a:t>
            </a:r>
            <a:endParaRPr lang="en-US" altLang="en-US" sz="1800" dirty="0">
              <a:latin typeface="Arial" charset="0"/>
            </a:endParaRPr>
          </a:p>
          <a:p>
            <a:pPr defTabSz="914400" eaLnBrk="1" hangingPunct="1">
              <a:lnSpc>
                <a:spcPct val="90000"/>
              </a:lnSpc>
              <a:spcBef>
                <a:spcPts val="1000"/>
              </a:spcBef>
              <a:buFont typeface="Arial" charset="0"/>
              <a:buNone/>
            </a:pPr>
            <a:r>
              <a:rPr lang="en-US" altLang="en-US" sz="1800" b="1" dirty="0">
                <a:latin typeface="Arial" charset="0"/>
              </a:rPr>
              <a:t>Step 3: </a:t>
            </a:r>
            <a:r>
              <a:rPr lang="en-US" altLang="en-US" sz="1800" dirty="0">
                <a:latin typeface="Arial" charset="0"/>
              </a:rPr>
              <a:t>Determine the modality by which content will be </a:t>
            </a:r>
            <a:r>
              <a:rPr lang="en-US" altLang="en-US" sz="1800" dirty="0" smtClean="0">
                <a:latin typeface="Arial" charset="0"/>
              </a:rPr>
              <a:t>delivered</a:t>
            </a:r>
            <a:endParaRPr lang="en-US" altLang="en-US" sz="1800" dirty="0">
              <a:latin typeface="Arial" charset="0"/>
            </a:endParaRPr>
          </a:p>
          <a:p>
            <a:pPr defTabSz="914400" eaLnBrk="1" hangingPunct="1">
              <a:lnSpc>
                <a:spcPct val="90000"/>
              </a:lnSpc>
              <a:spcBef>
                <a:spcPts val="1000"/>
              </a:spcBef>
              <a:buFont typeface="Arial" charset="0"/>
              <a:buNone/>
            </a:pPr>
            <a:r>
              <a:rPr lang="en-US" altLang="en-US" sz="1800" b="1" dirty="0">
                <a:latin typeface="Arial" charset="0"/>
              </a:rPr>
              <a:t>Step 4: </a:t>
            </a:r>
            <a:r>
              <a:rPr lang="en-US" altLang="en-US" sz="1800" dirty="0">
                <a:latin typeface="Arial" charset="0"/>
              </a:rPr>
              <a:t>Determine the modality by which students will </a:t>
            </a:r>
            <a:r>
              <a:rPr lang="en-US" altLang="en-US" sz="1800" dirty="0" smtClean="0">
                <a:latin typeface="Arial" charset="0"/>
              </a:rPr>
              <a:t>respond</a:t>
            </a:r>
            <a:endParaRPr lang="en-US" altLang="en-US" sz="1800" dirty="0">
              <a:latin typeface="Arial" charset="0"/>
            </a:endParaRPr>
          </a:p>
          <a:p>
            <a:pPr defTabSz="914400" eaLnBrk="1" hangingPunct="1">
              <a:lnSpc>
                <a:spcPct val="90000"/>
              </a:lnSpc>
              <a:spcBef>
                <a:spcPts val="1000"/>
              </a:spcBef>
              <a:buFont typeface="Arial" charset="0"/>
              <a:buNone/>
            </a:pPr>
            <a:r>
              <a:rPr lang="en-US" altLang="en-US" sz="1800" b="1" dirty="0">
                <a:latin typeface="Arial" charset="0"/>
              </a:rPr>
              <a:t>Step 5: </a:t>
            </a:r>
            <a:r>
              <a:rPr lang="en-US" altLang="en-US" sz="1800" dirty="0">
                <a:latin typeface="Arial" charset="0"/>
              </a:rPr>
              <a:t>Explain to students how the format works and the rationale for using </a:t>
            </a:r>
            <a:r>
              <a:rPr lang="en-US" altLang="en-US" sz="1800" dirty="0" smtClean="0">
                <a:latin typeface="Arial" charset="0"/>
              </a:rPr>
              <a:t>it</a:t>
            </a:r>
            <a:endParaRPr lang="en-US" altLang="en-US" sz="1800" dirty="0">
              <a:latin typeface="Arial" charset="0"/>
            </a:endParaRPr>
          </a:p>
          <a:p>
            <a:pPr defTabSz="914400" eaLnBrk="1" hangingPunct="1">
              <a:lnSpc>
                <a:spcPct val="90000"/>
              </a:lnSpc>
              <a:spcBef>
                <a:spcPts val="1000"/>
              </a:spcBef>
              <a:buFont typeface="Arial" charset="0"/>
              <a:buNone/>
            </a:pPr>
            <a:r>
              <a:rPr lang="en-US" altLang="en-US" sz="1800" b="1" dirty="0">
                <a:latin typeface="Arial" charset="0"/>
              </a:rPr>
              <a:t>Step 6: </a:t>
            </a:r>
            <a:r>
              <a:rPr lang="en-US" altLang="en-US" sz="1800" dirty="0">
                <a:latin typeface="Arial" charset="0"/>
              </a:rPr>
              <a:t>Conduct the lesson with a minimum of three opportunities to respond per minute using either single-student or unison </a:t>
            </a:r>
            <a:r>
              <a:rPr lang="en-US" altLang="en-US" sz="1800" dirty="0" smtClean="0">
                <a:latin typeface="Arial" charset="0"/>
              </a:rPr>
              <a:t>responding</a:t>
            </a:r>
            <a:endParaRPr lang="en-US" altLang="en-US" sz="1800" dirty="0">
              <a:latin typeface="Arial" charset="0"/>
            </a:endParaRPr>
          </a:p>
          <a:p>
            <a:pPr defTabSz="914400" eaLnBrk="1" hangingPunct="1">
              <a:lnSpc>
                <a:spcPct val="90000"/>
              </a:lnSpc>
              <a:spcBef>
                <a:spcPts val="1000"/>
              </a:spcBef>
              <a:buFont typeface="Arial" charset="0"/>
              <a:buNone/>
            </a:pPr>
            <a:r>
              <a:rPr lang="en-US" altLang="en-US" sz="1800" b="1" dirty="0">
                <a:latin typeface="Arial" charset="0"/>
              </a:rPr>
              <a:t>Step 7: </a:t>
            </a:r>
            <a:r>
              <a:rPr lang="en-US" altLang="en-US" sz="1800" dirty="0">
                <a:latin typeface="Arial" charset="0"/>
              </a:rPr>
              <a:t>Respond to student answers with evaluative and encouraging </a:t>
            </a:r>
            <a:r>
              <a:rPr lang="en-US" altLang="en-US" sz="1800" dirty="0" smtClean="0">
                <a:latin typeface="Arial" charset="0"/>
              </a:rPr>
              <a:t>feedback</a:t>
            </a:r>
            <a:endParaRPr lang="en-US" altLang="en-US" sz="1800" dirty="0">
              <a:latin typeface="Arial" charset="0"/>
            </a:endParaRPr>
          </a:p>
          <a:p>
            <a:pPr defTabSz="914400" eaLnBrk="1" hangingPunct="1">
              <a:lnSpc>
                <a:spcPct val="90000"/>
              </a:lnSpc>
              <a:spcBef>
                <a:spcPts val="1000"/>
              </a:spcBef>
              <a:buFont typeface="Arial" charset="0"/>
              <a:buNone/>
            </a:pPr>
            <a:r>
              <a:rPr lang="en-US" altLang="en-US" sz="1800" b="1" dirty="0">
                <a:latin typeface="Arial" charset="0"/>
              </a:rPr>
              <a:t>Step 8: </a:t>
            </a:r>
            <a:r>
              <a:rPr lang="en-US" altLang="en-US" sz="1800" dirty="0">
                <a:latin typeface="Arial" charset="0"/>
              </a:rPr>
              <a:t>Offer students an opportunity to give </a:t>
            </a:r>
            <a:r>
              <a:rPr lang="en-US" altLang="en-US" sz="1800" dirty="0" smtClean="0">
                <a:latin typeface="Arial" charset="0"/>
              </a:rPr>
              <a:t>feedback</a:t>
            </a:r>
            <a:endParaRPr lang="en-US" altLang="en-US" sz="1800" dirty="0">
              <a:latin typeface="Arial" charset="0"/>
            </a:endParaRPr>
          </a:p>
        </p:txBody>
      </p:sp>
      <p:sp>
        <p:nvSpPr>
          <p:cNvPr id="5" name="Rounded Rectangle 4"/>
          <p:cNvSpPr/>
          <p:nvPr/>
        </p:nvSpPr>
        <p:spPr>
          <a:xfrm>
            <a:off x="457200" y="5321300"/>
            <a:ext cx="3048000" cy="838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See “OTR Implementation Checklist for Success”</a:t>
            </a:r>
          </a:p>
        </p:txBody>
      </p:sp>
    </p:spTree>
    <p:extLst>
      <p:ext uri="{BB962C8B-B14F-4D97-AF65-F5344CB8AC3E}">
        <p14:creationId xmlns:p14="http://schemas.microsoft.com/office/powerpoint/2010/main" val="17380762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7" name="Title 1"/>
          <p:cNvSpPr>
            <a:spLocks noGrp="1"/>
          </p:cNvSpPr>
          <p:nvPr>
            <p:ph type="title"/>
          </p:nvPr>
        </p:nvSpPr>
        <p:spPr>
          <a:xfrm>
            <a:off x="457200" y="152400"/>
            <a:ext cx="8229600" cy="990600"/>
          </a:xfrm>
          <a:solidFill>
            <a:srgbClr val="81D840"/>
          </a:solidFill>
        </p:spPr>
        <p:txBody>
          <a:bodyPr/>
          <a:lstStyle/>
          <a:p>
            <a:pPr eaLnBrk="1" hangingPunct="1"/>
            <a:r>
              <a:rPr lang="en-US" altLang="en-US">
                <a:ea typeface="ＭＳ Ｐゴシック" charset="-128"/>
              </a:rPr>
              <a:t>What is Behavior Specific Praise?</a:t>
            </a:r>
          </a:p>
        </p:txBody>
      </p:sp>
      <p:sp>
        <p:nvSpPr>
          <p:cNvPr id="3" name="Content Placeholder 2"/>
          <p:cNvSpPr>
            <a:spLocks noGrp="1"/>
          </p:cNvSpPr>
          <p:nvPr>
            <p:ph idx="1"/>
          </p:nvPr>
        </p:nvSpPr>
        <p:spPr>
          <a:xfrm>
            <a:off x="381000" y="1219200"/>
            <a:ext cx="8153400" cy="5334000"/>
          </a:xfrm>
        </p:spPr>
        <p:txBody>
          <a:bodyPr>
            <a:normAutofit fontScale="85000" lnSpcReduction="20000"/>
          </a:bodyPr>
          <a:lstStyle/>
          <a:p>
            <a:pPr eaLnBrk="1" hangingPunct="1">
              <a:defRPr/>
            </a:pPr>
            <a:r>
              <a:rPr lang="en-US" sz="2800" dirty="0" smtClean="0"/>
              <a:t>Behavior Specific Praise (BSP): Praise </a:t>
            </a:r>
            <a:r>
              <a:rPr lang="en-US" sz="2800" dirty="0"/>
              <a:t>statements that include reference to the specific behavior for which the student is being recognized </a:t>
            </a:r>
            <a:r>
              <a:rPr lang="en-US" sz="2400" dirty="0" smtClean="0"/>
              <a:t>(</a:t>
            </a:r>
            <a:r>
              <a:rPr lang="en-US" sz="2400" dirty="0" err="1"/>
              <a:t>Brophy</a:t>
            </a:r>
            <a:r>
              <a:rPr lang="en-US" sz="2400" dirty="0"/>
              <a:t>, 1981; Sutherland, Wehby, &amp; Copeland, 2000</a:t>
            </a:r>
            <a:r>
              <a:rPr lang="en-US" sz="2400" dirty="0" smtClean="0"/>
              <a:t>)</a:t>
            </a:r>
          </a:p>
          <a:p>
            <a:pPr marL="0" indent="0" eaLnBrk="1" hangingPunct="1">
              <a:buFont typeface="Arial" charset="0"/>
              <a:buNone/>
              <a:defRPr/>
            </a:pPr>
            <a:endParaRPr lang="en-US" sz="2800" dirty="0"/>
          </a:p>
          <a:p>
            <a:pPr eaLnBrk="1" hangingPunct="1">
              <a:defRPr/>
            </a:pPr>
            <a:r>
              <a:rPr lang="en-US" sz="2800" dirty="0" smtClean="0">
                <a:latin typeface="Arial" panose="020B0604020202020204" pitchFamily="34" charset="0"/>
                <a:cs typeface="Arial" panose="020B0604020202020204" pitchFamily="34" charset="0"/>
              </a:rPr>
              <a:t>Key Components</a:t>
            </a:r>
          </a:p>
          <a:p>
            <a:pPr lvl="1" eaLnBrk="1" hangingPunct="1">
              <a:defRPr/>
            </a:pPr>
            <a:r>
              <a:rPr lang="en-US" dirty="0" smtClean="0"/>
              <a:t>Praise statement must be linked to a behavior</a:t>
            </a:r>
          </a:p>
          <a:p>
            <a:pPr lvl="1" eaLnBrk="1" hangingPunct="1">
              <a:defRPr/>
            </a:pPr>
            <a:r>
              <a:rPr lang="en-US" dirty="0" smtClean="0"/>
              <a:t>Provide feedback specific to the behavior</a:t>
            </a:r>
          </a:p>
          <a:p>
            <a:pPr lvl="1" eaLnBrk="1" hangingPunct="1">
              <a:defRPr/>
            </a:pPr>
            <a:r>
              <a:rPr lang="en-US" dirty="0" smtClean="0"/>
              <a:t>Be sincere</a:t>
            </a:r>
          </a:p>
          <a:p>
            <a:pPr lvl="1" eaLnBrk="1" hangingPunct="1">
              <a:defRPr/>
            </a:pPr>
            <a:r>
              <a:rPr lang="en-US" dirty="0" smtClean="0"/>
              <a:t>Reflect skill level</a:t>
            </a:r>
          </a:p>
          <a:p>
            <a:pPr lvl="1" eaLnBrk="1" hangingPunct="1">
              <a:defRPr/>
            </a:pPr>
            <a:r>
              <a:rPr lang="en-US" dirty="0" smtClean="0"/>
              <a:t>Evaluate effectiveness</a:t>
            </a:r>
          </a:p>
          <a:p>
            <a:pPr lvl="1" eaLnBrk="1" hangingPunct="1">
              <a:defRPr/>
            </a:pPr>
            <a:r>
              <a:rPr lang="en-US" dirty="0" smtClean="0"/>
              <a:t>Praise effort – not ability</a:t>
            </a:r>
          </a:p>
          <a:p>
            <a:pPr lvl="1" eaLnBrk="1" hangingPunct="1">
              <a:defRPr/>
            </a:pPr>
            <a:endParaRPr lang="en-US" dirty="0" smtClean="0"/>
          </a:p>
          <a:p>
            <a:pPr marL="57150" lvl="1" indent="0" eaLnBrk="1" hangingPunct="1">
              <a:buFont typeface="Arial" charset="0"/>
              <a:buNone/>
              <a:defRPr/>
            </a:pPr>
            <a:endParaRPr lang="en-US" dirty="0"/>
          </a:p>
          <a:p>
            <a:pPr marL="57150" lvl="1" indent="0" eaLnBrk="1" hangingPunct="1">
              <a:buFont typeface="Arial" charset="0"/>
              <a:buNone/>
              <a:defRPr/>
            </a:pPr>
            <a:r>
              <a:rPr lang="en-US" sz="2400" dirty="0"/>
              <a:t>	</a:t>
            </a:r>
            <a:r>
              <a:rPr lang="en-US" sz="2400" dirty="0" smtClean="0"/>
              <a:t>		(Haydon, </a:t>
            </a:r>
            <a:r>
              <a:rPr lang="en-US" sz="2400" dirty="0" err="1" smtClean="0"/>
              <a:t>Musti</a:t>
            </a:r>
            <a:r>
              <a:rPr lang="en-US" sz="2400" dirty="0" smtClean="0"/>
              <a:t>-Rao, 2011, p. 31</a:t>
            </a:r>
            <a:r>
              <a:rPr lang="en-US" sz="2400" dirty="0" smtClean="0">
                <a:latin typeface="Arial" panose="020B0604020202020204" pitchFamily="34" charset="0"/>
                <a:cs typeface="Arial" panose="020B0604020202020204" pitchFamily="34" charset="0"/>
              </a:rPr>
              <a:t>)</a:t>
            </a:r>
            <a:r>
              <a:rPr lang="en-US" sz="2400" dirty="0" smtClean="0"/>
              <a:t> </a:t>
            </a:r>
            <a:endParaRPr lang="en-US" sz="2400" dirty="0"/>
          </a:p>
        </p:txBody>
      </p:sp>
      <p:sp>
        <p:nvSpPr>
          <p:cNvPr id="111619" name="TextBox 3"/>
          <p:cNvSpPr txBox="1">
            <a:spLocks noChangeArrowheads="1"/>
          </p:cNvSpPr>
          <p:nvPr/>
        </p:nvSpPr>
        <p:spPr bwMode="auto">
          <a:xfrm>
            <a:off x="4876800" y="5067300"/>
            <a:ext cx="3581400" cy="584200"/>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US" altLang="en-US">
                <a:solidFill>
                  <a:schemeClr val="bg1"/>
                </a:solidFill>
                <a:latin typeface="Bradley Hand ITC" charset="0"/>
              </a:rPr>
              <a:t>General v. Specific</a:t>
            </a:r>
          </a:p>
        </p:txBody>
      </p:sp>
    </p:spTree>
    <p:extLst>
      <p:ext uri="{BB962C8B-B14F-4D97-AF65-F5344CB8AC3E}">
        <p14:creationId xmlns:p14="http://schemas.microsoft.com/office/powerpoint/2010/main" val="1887665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457200" y="1374775"/>
            <a:ext cx="8229600" cy="5034990"/>
          </a:xfrm>
        </p:spPr>
        <p:txBody>
          <a:bodyPr/>
          <a:lstStyle/>
          <a:p>
            <a:pPr eaLnBrk="1" hangingPunct="1"/>
            <a:r>
              <a:rPr lang="en-US" altLang="en-US" sz="2400" dirty="0">
                <a:ea typeface="ＭＳ Ｐゴシック" charset="-128"/>
              </a:rPr>
              <a:t>Teachers typically receive little pre- or in-service training in classroom management </a:t>
            </a:r>
          </a:p>
          <a:p>
            <a:pPr eaLnBrk="1" hangingPunct="1">
              <a:buFontTx/>
              <a:buNone/>
            </a:pPr>
            <a:r>
              <a:rPr lang="en-US" altLang="en-US" sz="1600" dirty="0">
                <a:solidFill>
                  <a:srgbClr val="7F7F7F"/>
                </a:solidFill>
                <a:ea typeface="ＭＳ Ｐゴシック" charset="-128"/>
              </a:rPr>
              <a:t>	(</a:t>
            </a:r>
            <a:r>
              <a:rPr lang="en-US" altLang="en-US" sz="1600" dirty="0" err="1">
                <a:solidFill>
                  <a:srgbClr val="7F7F7F"/>
                </a:solidFill>
                <a:ea typeface="ＭＳ Ｐゴシック" charset="-128"/>
              </a:rPr>
              <a:t>Begeny</a:t>
            </a:r>
            <a:r>
              <a:rPr lang="en-US" altLang="en-US" sz="1600" dirty="0">
                <a:solidFill>
                  <a:srgbClr val="7F7F7F"/>
                </a:solidFill>
                <a:ea typeface="ＭＳ Ｐゴシック" charset="-128"/>
              </a:rPr>
              <a:t> &amp; Martens, 2006; Freeman, </a:t>
            </a:r>
            <a:r>
              <a:rPr lang="en-US" altLang="en-US" sz="1600" dirty="0" err="1">
                <a:solidFill>
                  <a:srgbClr val="7F7F7F"/>
                </a:solidFill>
                <a:ea typeface="ＭＳ Ｐゴシック" charset="-128"/>
              </a:rPr>
              <a:t>Simonsen</a:t>
            </a:r>
            <a:r>
              <a:rPr lang="en-US" altLang="en-US" sz="1600" dirty="0">
                <a:solidFill>
                  <a:srgbClr val="7F7F7F"/>
                </a:solidFill>
                <a:ea typeface="ＭＳ Ｐゴシック" charset="-128"/>
              </a:rPr>
              <a:t>, </a:t>
            </a:r>
            <a:r>
              <a:rPr lang="en-US" altLang="en-US" sz="1600" dirty="0" err="1">
                <a:solidFill>
                  <a:srgbClr val="7F7F7F"/>
                </a:solidFill>
                <a:ea typeface="ＭＳ Ｐゴシック" charset="-128"/>
              </a:rPr>
              <a:t>Briere</a:t>
            </a:r>
            <a:r>
              <a:rPr lang="en-US" altLang="en-US" sz="1600" dirty="0">
                <a:solidFill>
                  <a:srgbClr val="7F7F7F"/>
                </a:solidFill>
                <a:ea typeface="ＭＳ Ｐゴシック" charset="-128"/>
              </a:rPr>
              <a:t>, &amp; </a:t>
            </a:r>
            <a:r>
              <a:rPr lang="en-US" altLang="en-US" sz="1600" dirty="0" err="1">
                <a:solidFill>
                  <a:srgbClr val="7F7F7F"/>
                </a:solidFill>
                <a:ea typeface="ＭＳ Ｐゴシック" charset="-128"/>
              </a:rPr>
              <a:t>MacSuga</a:t>
            </a:r>
            <a:r>
              <a:rPr lang="en-US" altLang="en-US" sz="1600" dirty="0">
                <a:solidFill>
                  <a:srgbClr val="7F7F7F"/>
                </a:solidFill>
                <a:ea typeface="ＭＳ Ｐゴシック" charset="-128"/>
              </a:rPr>
              <a:t>, under review; </a:t>
            </a:r>
            <a:r>
              <a:rPr lang="en-US" altLang="en-US" sz="1600" dirty="0" err="1">
                <a:solidFill>
                  <a:srgbClr val="7F7F7F"/>
                </a:solidFill>
                <a:ea typeface="ＭＳ Ｐゴシック" charset="-128"/>
              </a:rPr>
              <a:t>Markow</a:t>
            </a:r>
            <a:r>
              <a:rPr lang="en-US" altLang="en-US" sz="1600" dirty="0">
                <a:solidFill>
                  <a:srgbClr val="7F7F7F"/>
                </a:solidFill>
                <a:ea typeface="ＭＳ Ｐゴシック" charset="-128"/>
              </a:rPr>
              <a:t>, </a:t>
            </a:r>
            <a:r>
              <a:rPr lang="en-US" altLang="en-US" sz="1600" dirty="0" err="1">
                <a:solidFill>
                  <a:srgbClr val="7F7F7F"/>
                </a:solidFill>
                <a:ea typeface="ＭＳ Ｐゴシック" charset="-128"/>
              </a:rPr>
              <a:t>Moessner</a:t>
            </a:r>
            <a:r>
              <a:rPr lang="en-US" altLang="en-US" sz="1600" dirty="0">
                <a:solidFill>
                  <a:srgbClr val="7F7F7F"/>
                </a:solidFill>
                <a:ea typeface="ＭＳ Ｐゴシック" charset="-128"/>
              </a:rPr>
              <a:t>, &amp; Horowitz, 2006; Special Education Elementary Longitudinal Study, 2001, 2002, 2004; Wei, Darling-Hammond, &amp; </a:t>
            </a:r>
            <a:r>
              <a:rPr lang="en-US" altLang="en-US" sz="1600" dirty="0" err="1">
                <a:solidFill>
                  <a:srgbClr val="7F7F7F"/>
                </a:solidFill>
                <a:ea typeface="ＭＳ Ｐゴシック" charset="-128"/>
              </a:rPr>
              <a:t>Adomson</a:t>
            </a:r>
            <a:r>
              <a:rPr lang="en-US" altLang="en-US" sz="1600" dirty="0">
                <a:solidFill>
                  <a:srgbClr val="7F7F7F"/>
                </a:solidFill>
                <a:ea typeface="ＭＳ Ｐゴシック" charset="-128"/>
              </a:rPr>
              <a:t>, 2010)</a:t>
            </a:r>
          </a:p>
          <a:p>
            <a:pPr eaLnBrk="1" hangingPunct="1"/>
            <a:endParaRPr lang="en-US" altLang="en-US" sz="1000" dirty="0">
              <a:ea typeface="ＭＳ Ｐゴシック" charset="-128"/>
            </a:endParaRPr>
          </a:p>
          <a:p>
            <a:pPr eaLnBrk="1" hangingPunct="1"/>
            <a:r>
              <a:rPr lang="en-US" altLang="en-US" sz="2400" dirty="0">
                <a:ea typeface="ＭＳ Ｐゴシック" charset="-128"/>
              </a:rPr>
              <a:t>Multi-component training packages (didactic training + coaching + performance feedback + etc.) result in desired behavior change, especially when trained skills are effective</a:t>
            </a:r>
          </a:p>
          <a:p>
            <a:pPr marL="341313" lvl="1" indent="0" eaLnBrk="1" hangingPunct="1">
              <a:buFontTx/>
              <a:buNone/>
            </a:pPr>
            <a:r>
              <a:rPr lang="en-US" altLang="en-US" sz="1600" dirty="0">
                <a:solidFill>
                  <a:srgbClr val="7F7F7F"/>
                </a:solidFill>
                <a:ea typeface="ＭＳ Ｐゴシック" charset="-128"/>
              </a:rPr>
              <a:t>(e.g., Abbott et al., 1998; Allan &amp; Forman, 1984; </a:t>
            </a:r>
            <a:r>
              <a:rPr lang="en-US" altLang="en-US" sz="1600" dirty="0" err="1">
                <a:solidFill>
                  <a:srgbClr val="7F7F7F"/>
                </a:solidFill>
                <a:ea typeface="ＭＳ Ｐゴシック" charset="-128"/>
              </a:rPr>
              <a:t>Hiralall</a:t>
            </a:r>
            <a:r>
              <a:rPr lang="en-US" altLang="en-US" sz="1600" dirty="0">
                <a:solidFill>
                  <a:srgbClr val="7F7F7F"/>
                </a:solidFill>
                <a:ea typeface="ＭＳ Ｐゴシック" charset="-128"/>
              </a:rPr>
              <a:t> &amp; Martens, 1998; Madsen, Becker, &amp; Thomas, 1968; The Metropolitan Area Child Study Research Group &amp; Gorman-Smith, 2003; Rollins et al., 1974; </a:t>
            </a:r>
            <a:r>
              <a:rPr lang="en-US" altLang="en-US" sz="1600" dirty="0" err="1">
                <a:solidFill>
                  <a:srgbClr val="7F7F7F"/>
                </a:solidFill>
                <a:ea typeface="ＭＳ Ｐゴシック" charset="-128"/>
              </a:rPr>
              <a:t>Simonsen</a:t>
            </a:r>
            <a:r>
              <a:rPr lang="en-US" altLang="en-US" sz="1600" dirty="0">
                <a:solidFill>
                  <a:srgbClr val="7F7F7F"/>
                </a:solidFill>
                <a:ea typeface="ＭＳ Ｐゴシック" charset="-128"/>
              </a:rPr>
              <a:t>, Myers, &amp; Deluca, 2010). </a:t>
            </a:r>
          </a:p>
          <a:p>
            <a:pPr marL="341313" lvl="1" indent="0" eaLnBrk="1" hangingPunct="1">
              <a:buFontTx/>
              <a:buNone/>
            </a:pPr>
            <a:endParaRPr lang="en-US" altLang="en-US" sz="1000" dirty="0">
              <a:solidFill>
                <a:srgbClr val="7F7F7F"/>
              </a:solidFill>
              <a:ea typeface="ＭＳ Ｐゴシック" charset="-128"/>
            </a:endParaRPr>
          </a:p>
          <a:p>
            <a:pPr eaLnBrk="1" hangingPunct="1"/>
            <a:r>
              <a:rPr lang="en-US" altLang="en-US" sz="2400" dirty="0">
                <a:latin typeface="Arial" charset="0"/>
                <a:ea typeface="ＭＳ Ｐゴシック" charset="-128"/>
              </a:rPr>
              <a:t>Bottom line: </a:t>
            </a:r>
            <a:r>
              <a:rPr lang="en-US" altLang="en-US" sz="2400" dirty="0" smtClean="0">
                <a:latin typeface="Arial" charset="0"/>
                <a:ea typeface="ＭＳ Ｐゴシック" charset="-128"/>
              </a:rPr>
              <a:t>“Training </a:t>
            </a:r>
            <a:r>
              <a:rPr lang="en-US" altLang="en-US" sz="2400" dirty="0">
                <a:latin typeface="Arial" charset="0"/>
                <a:ea typeface="ＭＳ Ｐゴシック" charset="-128"/>
              </a:rPr>
              <a:t>by itself does not result in positive </a:t>
            </a:r>
            <a:r>
              <a:rPr lang="en-US" altLang="en-US" sz="2400" dirty="0" smtClean="0">
                <a:latin typeface="Arial" charset="0"/>
                <a:ea typeface="ＭＳ Ｐゴシック" charset="-128"/>
              </a:rPr>
              <a:t>implementation…or </a:t>
            </a:r>
            <a:r>
              <a:rPr lang="en-US" altLang="en-US" sz="2400" dirty="0">
                <a:latin typeface="Arial" charset="0"/>
                <a:ea typeface="ＭＳ Ｐゴシック" charset="-128"/>
              </a:rPr>
              <a:t>intervention outcomes” </a:t>
            </a:r>
          </a:p>
          <a:p>
            <a:pPr eaLnBrk="1" hangingPunct="1">
              <a:buFontTx/>
              <a:buNone/>
            </a:pPr>
            <a:r>
              <a:rPr lang="en-US" altLang="en-US" sz="1600" dirty="0">
                <a:solidFill>
                  <a:srgbClr val="7F7F7F"/>
                </a:solidFill>
                <a:latin typeface="Arial" charset="0"/>
                <a:ea typeface="ＭＳ Ｐゴシック" charset="-128"/>
              </a:rPr>
              <a:t>	              (</a:t>
            </a:r>
            <a:r>
              <a:rPr lang="en-US" altLang="en-US" sz="1600" dirty="0" err="1">
                <a:solidFill>
                  <a:srgbClr val="7F7F7F"/>
                </a:solidFill>
                <a:latin typeface="Arial" charset="0"/>
                <a:ea typeface="ＭＳ Ｐゴシック" charset="-128"/>
              </a:rPr>
              <a:t>Fixen</a:t>
            </a:r>
            <a:r>
              <a:rPr lang="en-US" altLang="en-US" sz="1600" dirty="0">
                <a:solidFill>
                  <a:srgbClr val="7F7F7F"/>
                </a:solidFill>
                <a:latin typeface="Arial" charset="0"/>
                <a:ea typeface="ＭＳ Ｐゴシック" charset="-128"/>
              </a:rPr>
              <a:t>, </a:t>
            </a:r>
            <a:r>
              <a:rPr lang="en-US" altLang="en-US" sz="1600" dirty="0" err="1">
                <a:solidFill>
                  <a:srgbClr val="7F7F7F"/>
                </a:solidFill>
                <a:latin typeface="Arial" charset="0"/>
                <a:ea typeface="ＭＳ Ｐゴシック" charset="-128"/>
              </a:rPr>
              <a:t>Naoom</a:t>
            </a:r>
            <a:r>
              <a:rPr lang="en-US" altLang="en-US" sz="1600" dirty="0">
                <a:solidFill>
                  <a:srgbClr val="7F7F7F"/>
                </a:solidFill>
                <a:latin typeface="Arial" charset="0"/>
                <a:ea typeface="ＭＳ Ｐゴシック" charset="-128"/>
              </a:rPr>
              <a:t>, Blasé, Friedman, &amp; Wallace, 2005, pp. 40-41)</a:t>
            </a:r>
          </a:p>
          <a:p>
            <a:pPr marL="341313" lvl="1" indent="0" eaLnBrk="1" hangingPunct="1">
              <a:buFontTx/>
              <a:buNone/>
            </a:pPr>
            <a:endParaRPr lang="en-US" altLang="en-US" sz="1600" dirty="0">
              <a:solidFill>
                <a:srgbClr val="7F7F7F"/>
              </a:solidFill>
              <a:ea typeface="ＭＳ Ｐゴシック" charset="-128"/>
            </a:endParaRPr>
          </a:p>
        </p:txBody>
      </p:sp>
      <p:sp>
        <p:nvSpPr>
          <p:cNvPr id="33794" name="Title 2"/>
          <p:cNvSpPr>
            <a:spLocks noGrp="1"/>
          </p:cNvSpPr>
          <p:nvPr>
            <p:ph type="title"/>
          </p:nvPr>
        </p:nvSpPr>
        <p:spPr/>
        <p:txBody>
          <a:bodyPr/>
          <a:lstStyle/>
          <a:p>
            <a:pPr eaLnBrk="1" hangingPunct="1"/>
            <a:r>
              <a:rPr lang="en-US" altLang="en-US">
                <a:ea typeface="ＭＳ Ｐゴシック" charset="-128"/>
              </a:rPr>
              <a:t>What does the research say?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10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3665" name="Picture 5"/>
          <p:cNvPicPr>
            <a:picLocks noChangeAspect="1" noChangeArrowheads="1"/>
          </p:cNvPicPr>
          <p:nvPr/>
        </p:nvPicPr>
        <p:blipFill>
          <a:blip r:embed="rId3">
            <a:extLst>
              <a:ext uri="{28A0092B-C50C-407E-A947-70E740481C1C}">
                <a14:useLocalDpi xmlns:a14="http://schemas.microsoft.com/office/drawing/2010/main" val="0"/>
              </a:ext>
            </a:extLst>
          </a:blip>
          <a:srcRect l="60838" t="18536" r="9505" b="12685"/>
          <a:stretch>
            <a:fillRect/>
          </a:stretch>
        </p:blipFill>
        <p:spPr bwMode="auto">
          <a:xfrm>
            <a:off x="5029200" y="3322638"/>
            <a:ext cx="3733800"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75515">
            <a:off x="307975" y="4144963"/>
            <a:ext cx="3433763" cy="1720850"/>
          </a:xfrm>
          <a:prstGeom prst="rect">
            <a:avLst/>
          </a:prstGeom>
          <a:noFill/>
          <a:ln w="9525">
            <a:solidFill>
              <a:schemeClr val="tx1"/>
            </a:solidFill>
            <a:miter lim="800000"/>
            <a:headEnd/>
            <a:tailEnd/>
          </a:ln>
          <a:effectLst>
            <a:outerShdw blurRad="292100" dist="139700" dir="2700000" algn="tl" rotWithShape="0">
              <a:srgbClr val="333333">
                <a:alpha val="64998"/>
              </a:srgbClr>
            </a:outerShdw>
          </a:effectLst>
          <a:extLst>
            <a:ext uri="{909E8E84-426E-40dd-AFC4-6F175D3DCCD1}">
              <a14:hiddenFill xmlns="" xmlns:a14="http://schemas.microsoft.com/office/drawing/2010/main">
                <a:solidFill>
                  <a:srgbClr val="FFFFFF"/>
                </a:solidFill>
              </a14:hiddenFill>
            </a:ext>
          </a:extLst>
        </p:spPr>
      </p:pic>
      <p:sp>
        <p:nvSpPr>
          <p:cNvPr id="113667" name="Title 1"/>
          <p:cNvSpPr>
            <a:spLocks noGrp="1"/>
          </p:cNvSpPr>
          <p:nvPr>
            <p:ph type="title"/>
          </p:nvPr>
        </p:nvSpPr>
        <p:spPr>
          <a:xfrm>
            <a:off x="381000" y="152400"/>
            <a:ext cx="8229600" cy="1060450"/>
          </a:xfrm>
          <a:solidFill>
            <a:srgbClr val="81D840"/>
          </a:solidFill>
        </p:spPr>
        <p:txBody>
          <a:bodyPr/>
          <a:lstStyle/>
          <a:p>
            <a:pPr eaLnBrk="1" hangingPunct="1"/>
            <a:r>
              <a:rPr lang="en-US" altLang="en-US">
                <a:ea typeface="ＭＳ Ｐゴシック" charset="-128"/>
              </a:rPr>
              <a:t>Examples</a:t>
            </a:r>
          </a:p>
        </p:txBody>
      </p:sp>
      <p:sp>
        <p:nvSpPr>
          <p:cNvPr id="113668" name="Content Placeholder 2"/>
          <p:cNvSpPr>
            <a:spLocks noGrp="1"/>
          </p:cNvSpPr>
          <p:nvPr>
            <p:ph idx="1"/>
          </p:nvPr>
        </p:nvSpPr>
        <p:spPr>
          <a:xfrm>
            <a:off x="152400" y="1295400"/>
            <a:ext cx="8686800" cy="4953000"/>
          </a:xfrm>
        </p:spPr>
        <p:txBody>
          <a:bodyPr/>
          <a:lstStyle/>
          <a:p>
            <a:pPr eaLnBrk="1" hangingPunct="1"/>
            <a:r>
              <a:rPr lang="en-US" altLang="en-US" sz="2800" dirty="0">
                <a:ea typeface="ＭＳ Ｐゴシック" charset="-128"/>
              </a:rPr>
              <a:t>“Bob, great job showing your work on your math homework.” </a:t>
            </a:r>
          </a:p>
          <a:p>
            <a:pPr eaLnBrk="1" hangingPunct="1"/>
            <a:r>
              <a:rPr lang="en-US" altLang="en-US" sz="2800" dirty="0">
                <a:ea typeface="ＭＳ Ｐゴシック" charset="-128"/>
              </a:rPr>
              <a:t>“I appreciate how you pushed in your chair on the way to line up for lunch. That keeps the walkways safe.” </a:t>
            </a:r>
          </a:p>
          <a:p>
            <a:pPr eaLnBrk="1" hangingPunct="1"/>
            <a:endParaRPr lang="en-US" altLang="en-US" sz="2800" dirty="0">
              <a:latin typeface="Arial" charset="0"/>
              <a:ea typeface="ＭＳ Ｐゴシック" charset="-128"/>
            </a:endParaRPr>
          </a:p>
        </p:txBody>
      </p:sp>
      <p:sp>
        <p:nvSpPr>
          <p:cNvPr id="113669" name="TextBox 3"/>
          <p:cNvSpPr txBox="1">
            <a:spLocks noChangeArrowheads="1"/>
          </p:cNvSpPr>
          <p:nvPr/>
        </p:nvSpPr>
        <p:spPr bwMode="auto">
          <a:xfrm>
            <a:off x="1219200" y="4713288"/>
            <a:ext cx="7239000" cy="584200"/>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US" altLang="en-US">
                <a:solidFill>
                  <a:schemeClr val="bg1"/>
                </a:solidFill>
                <a:latin typeface="Bradley Hand ITC" charset="0"/>
              </a:rPr>
              <a:t>BSP is a form of positive reinforcement</a:t>
            </a:r>
          </a:p>
        </p:txBody>
      </p:sp>
    </p:spTree>
    <p:extLst>
      <p:ext uri="{BB962C8B-B14F-4D97-AF65-F5344CB8AC3E}">
        <p14:creationId xmlns:p14="http://schemas.microsoft.com/office/powerpoint/2010/main" val="1119399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3" name="Title 1"/>
          <p:cNvSpPr>
            <a:spLocks noGrp="1"/>
          </p:cNvSpPr>
          <p:nvPr>
            <p:ph type="title"/>
          </p:nvPr>
        </p:nvSpPr>
        <p:spPr>
          <a:solidFill>
            <a:srgbClr val="81D840"/>
          </a:solidFill>
        </p:spPr>
        <p:txBody>
          <a:bodyPr/>
          <a:lstStyle/>
          <a:p>
            <a:pPr eaLnBrk="1" hangingPunct="1"/>
            <a:r>
              <a:rPr lang="en-US" altLang="en-US" sz="4000">
                <a:ea typeface="ＭＳ Ｐゴシック" charset="-128"/>
              </a:rPr>
              <a:t>Why is Behavior Specific Praise effective?</a:t>
            </a:r>
          </a:p>
        </p:txBody>
      </p:sp>
      <p:sp>
        <p:nvSpPr>
          <p:cNvPr id="3" name="Content Placeholder 2"/>
          <p:cNvSpPr>
            <a:spLocks noGrp="1"/>
          </p:cNvSpPr>
          <p:nvPr>
            <p:ph idx="1"/>
          </p:nvPr>
        </p:nvSpPr>
        <p:spPr>
          <a:xfrm>
            <a:off x="381000" y="1447800"/>
            <a:ext cx="8305800" cy="5181600"/>
          </a:xfrm>
        </p:spPr>
        <p:txBody>
          <a:bodyPr>
            <a:normAutofit fontScale="85000" lnSpcReduction="20000"/>
          </a:bodyPr>
          <a:lstStyle/>
          <a:p>
            <a:pPr eaLnBrk="1" hangingPunct="1">
              <a:defRPr/>
            </a:pPr>
            <a:r>
              <a:rPr lang="en-US" sz="2800" dirty="0" smtClean="0"/>
              <a:t>More effective </a:t>
            </a:r>
            <a:r>
              <a:rPr lang="en-US" sz="2800" dirty="0"/>
              <a:t>when </a:t>
            </a:r>
            <a:endParaRPr lang="en-US" sz="2800" dirty="0" smtClean="0"/>
          </a:p>
          <a:p>
            <a:pPr lvl="1" eaLnBrk="1" hangingPunct="1">
              <a:defRPr/>
            </a:pPr>
            <a:r>
              <a:rPr lang="en-US" sz="2400" dirty="0" smtClean="0"/>
              <a:t>it </a:t>
            </a:r>
            <a:r>
              <a:rPr lang="en-US" sz="2400" dirty="0"/>
              <a:t>is behavior specific rather than </a:t>
            </a:r>
            <a:r>
              <a:rPr lang="en-US" sz="2400" dirty="0" smtClean="0"/>
              <a:t>general praise</a:t>
            </a:r>
          </a:p>
          <a:p>
            <a:pPr lvl="1" eaLnBrk="1" hangingPunct="1">
              <a:defRPr/>
            </a:pPr>
            <a:r>
              <a:rPr lang="en-US" sz="2400" dirty="0" smtClean="0"/>
              <a:t>teachers </a:t>
            </a:r>
            <a:r>
              <a:rPr lang="en-US" sz="2400" dirty="0"/>
              <a:t>use strategies to intentionally increase their rate of BSP and target their delivery of BSP to identified students (Thompson, Marchant, Anderson, Prater, &amp; Gibb, 2012</a:t>
            </a:r>
            <a:r>
              <a:rPr lang="en-US" sz="2400" dirty="0" smtClean="0"/>
              <a:t>).</a:t>
            </a:r>
          </a:p>
          <a:p>
            <a:pPr eaLnBrk="1" hangingPunct="1">
              <a:defRPr/>
            </a:pPr>
            <a:endParaRPr lang="en-US" sz="2800" dirty="0" smtClean="0">
              <a:latin typeface="Arial" panose="020B0604020202020204" pitchFamily="34" charset="0"/>
              <a:cs typeface="Arial" panose="020B0604020202020204" pitchFamily="34" charset="0"/>
            </a:endParaRPr>
          </a:p>
          <a:p>
            <a:pPr eaLnBrk="1" hangingPunct="1">
              <a:defRPr/>
            </a:pPr>
            <a:r>
              <a:rPr lang="en-US" sz="2800" dirty="0" smtClean="0">
                <a:latin typeface="Arial" panose="020B0604020202020204" pitchFamily="34" charset="0"/>
                <a:cs typeface="Arial" panose="020B0604020202020204" pitchFamily="34" charset="0"/>
              </a:rPr>
              <a:t>Simple, effective, requires minimal effort</a:t>
            </a:r>
          </a:p>
          <a:p>
            <a:pPr eaLnBrk="1" hangingPunct="1">
              <a:defRPr/>
            </a:pPr>
            <a:r>
              <a:rPr lang="en-US" sz="2800" dirty="0" smtClean="0">
                <a:latin typeface="Arial" panose="020B0604020202020204" pitchFamily="34" charset="0"/>
                <a:cs typeface="Arial" panose="020B0604020202020204" pitchFamily="34" charset="0"/>
              </a:rPr>
              <a:t>Instructional feedback delivered at a rate of four positive to one negative </a:t>
            </a:r>
            <a:r>
              <a:rPr lang="en-US" sz="2400" dirty="0" smtClean="0">
                <a:latin typeface="Arial" panose="020B0604020202020204" pitchFamily="34" charset="0"/>
                <a:cs typeface="Arial" panose="020B0604020202020204" pitchFamily="34" charset="0"/>
              </a:rPr>
              <a:t>(4:1 ratio; Myers, Simonsen, &amp; Sugai, 2011) </a:t>
            </a:r>
          </a:p>
          <a:p>
            <a:pPr eaLnBrk="1" hangingPunct="1">
              <a:defRPr/>
            </a:pPr>
            <a:r>
              <a:rPr lang="en-US" sz="2800" dirty="0">
                <a:latin typeface="Arial" panose="020B0604020202020204" pitchFamily="34" charset="0"/>
                <a:cs typeface="Arial" panose="020B0604020202020204" pitchFamily="34" charset="0"/>
              </a:rPr>
              <a:t>Most effective when delivered consistently and immediately after desired </a:t>
            </a:r>
            <a:r>
              <a:rPr lang="en-US" sz="2800" dirty="0" smtClean="0">
                <a:latin typeface="Arial" panose="020B0604020202020204" pitchFamily="34" charset="0"/>
                <a:cs typeface="Arial" panose="020B0604020202020204" pitchFamily="34" charset="0"/>
              </a:rPr>
              <a:t>behavior</a:t>
            </a:r>
          </a:p>
          <a:p>
            <a:pPr eaLnBrk="1" hangingPunct="1">
              <a:defRPr/>
            </a:pPr>
            <a:r>
              <a:rPr lang="en-US" sz="2800" dirty="0" smtClean="0">
                <a:latin typeface="Arial" panose="020B0604020202020204" pitchFamily="34" charset="0"/>
                <a:cs typeface="Arial" panose="020B0604020202020204" pitchFamily="34" charset="0"/>
              </a:rPr>
              <a:t>Establishes supportive and positive classroom environment </a:t>
            </a:r>
          </a:p>
          <a:p>
            <a:pPr marL="0" indent="0" algn="r" eaLnBrk="1" hangingPunct="1">
              <a:buFont typeface="Arial" charset="0"/>
              <a:buNone/>
              <a:defRPr/>
            </a:pPr>
            <a:r>
              <a:rPr lang="en-US" sz="2400" dirty="0" smtClean="0">
                <a:latin typeface="Arial" panose="020B0604020202020204" pitchFamily="34" charset="0"/>
                <a:cs typeface="Arial" panose="020B0604020202020204" pitchFamily="34" charset="0"/>
              </a:rPr>
              <a:t>(Marchant &amp; </a:t>
            </a:r>
            <a:r>
              <a:rPr lang="en-US" sz="2400" dirty="0">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nderson, 2012; </a:t>
            </a:r>
            <a:r>
              <a:rPr lang="en-US" sz="2400" dirty="0">
                <a:latin typeface="Arial" panose="020B0604020202020204" pitchFamily="34" charset="0"/>
                <a:cs typeface="Arial" panose="020B0604020202020204" pitchFamily="34" charset="0"/>
              </a:rPr>
              <a:t>Kennedy &amp; Jolivette, 2008 </a:t>
            </a:r>
            <a:r>
              <a:rPr lang="en-US" sz="2400" dirty="0" smtClean="0">
                <a:latin typeface="Arial" panose="020B0604020202020204" pitchFamily="34" charset="0"/>
                <a:cs typeface="Arial" panose="020B0604020202020204" pitchFamily="34" charset="0"/>
              </a:rPr>
              <a:t>; Stormont &amp; Reinke, 2009)</a:t>
            </a:r>
          </a:p>
          <a:p>
            <a:pPr eaLnBrk="1" hangingPunct="1">
              <a:defRPr/>
            </a:pPr>
            <a:endParaRPr lang="en-US" dirty="0"/>
          </a:p>
        </p:txBody>
      </p:sp>
      <p:sp>
        <p:nvSpPr>
          <p:cNvPr id="4" name="Flowchart: Process 3"/>
          <p:cNvSpPr/>
          <p:nvPr/>
        </p:nvSpPr>
        <p:spPr>
          <a:xfrm>
            <a:off x="5105400" y="2057400"/>
            <a:ext cx="3200400" cy="3406775"/>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511175">
              <a:defRPr/>
            </a:pPr>
            <a:r>
              <a:rPr lang="en-US" sz="2400" b="1" dirty="0">
                <a:solidFill>
                  <a:schemeClr val="bg1"/>
                </a:solidFill>
              </a:rPr>
              <a:t>IFEED-AV</a:t>
            </a:r>
          </a:p>
          <a:p>
            <a:pPr marL="511175">
              <a:defRPr/>
            </a:pPr>
            <a:r>
              <a:rPr lang="en-US" sz="2400" b="1" dirty="0">
                <a:solidFill>
                  <a:schemeClr val="bg1"/>
                </a:solidFill>
              </a:rPr>
              <a:t>I</a:t>
            </a:r>
            <a:r>
              <a:rPr lang="en-US" sz="2400" dirty="0">
                <a:solidFill>
                  <a:schemeClr val="bg1"/>
                </a:solidFill>
              </a:rPr>
              <a:t>mmediately, </a:t>
            </a:r>
          </a:p>
          <a:p>
            <a:pPr marL="511175">
              <a:defRPr/>
            </a:pPr>
            <a:r>
              <a:rPr lang="en-US" sz="2400" b="1" dirty="0">
                <a:solidFill>
                  <a:schemeClr val="bg1"/>
                </a:solidFill>
              </a:rPr>
              <a:t>F</a:t>
            </a:r>
            <a:r>
              <a:rPr lang="en-US" sz="2400" dirty="0">
                <a:solidFill>
                  <a:schemeClr val="bg1"/>
                </a:solidFill>
              </a:rPr>
              <a:t>requently, </a:t>
            </a:r>
          </a:p>
          <a:p>
            <a:pPr marL="511175">
              <a:defRPr/>
            </a:pPr>
            <a:r>
              <a:rPr lang="en-US" sz="2400" b="1" dirty="0">
                <a:solidFill>
                  <a:schemeClr val="bg1"/>
                </a:solidFill>
              </a:rPr>
              <a:t>E</a:t>
            </a:r>
            <a:r>
              <a:rPr lang="en-US" sz="2400" dirty="0">
                <a:solidFill>
                  <a:schemeClr val="bg1"/>
                </a:solidFill>
              </a:rPr>
              <a:t>nthusiasm, </a:t>
            </a:r>
          </a:p>
          <a:p>
            <a:pPr marL="511175">
              <a:defRPr/>
            </a:pPr>
            <a:r>
              <a:rPr lang="en-US" sz="2400" b="1" dirty="0">
                <a:solidFill>
                  <a:schemeClr val="bg1"/>
                </a:solidFill>
              </a:rPr>
              <a:t>E</a:t>
            </a:r>
            <a:r>
              <a:rPr lang="en-US" sz="2400" dirty="0">
                <a:solidFill>
                  <a:schemeClr val="bg1"/>
                </a:solidFill>
              </a:rPr>
              <a:t>ye Contact, </a:t>
            </a:r>
          </a:p>
          <a:p>
            <a:pPr marL="511175">
              <a:defRPr/>
            </a:pPr>
            <a:r>
              <a:rPr lang="en-US" sz="2400" b="1" dirty="0">
                <a:solidFill>
                  <a:schemeClr val="bg1"/>
                </a:solidFill>
              </a:rPr>
              <a:t>D</a:t>
            </a:r>
            <a:r>
              <a:rPr lang="en-US" sz="2400" dirty="0">
                <a:solidFill>
                  <a:schemeClr val="bg1"/>
                </a:solidFill>
              </a:rPr>
              <a:t>escribe, </a:t>
            </a:r>
          </a:p>
          <a:p>
            <a:pPr marL="511175">
              <a:defRPr/>
            </a:pPr>
            <a:r>
              <a:rPr lang="en-US" sz="2400" b="1" dirty="0">
                <a:solidFill>
                  <a:schemeClr val="bg1"/>
                </a:solidFill>
              </a:rPr>
              <a:t>A</a:t>
            </a:r>
            <a:r>
              <a:rPr lang="en-US" sz="2400" dirty="0">
                <a:solidFill>
                  <a:schemeClr val="bg1"/>
                </a:solidFill>
              </a:rPr>
              <a:t>nticipation, </a:t>
            </a:r>
          </a:p>
          <a:p>
            <a:pPr marL="511175">
              <a:defRPr/>
            </a:pPr>
            <a:r>
              <a:rPr lang="en-US" sz="2400" b="1" dirty="0">
                <a:solidFill>
                  <a:schemeClr val="bg1"/>
                </a:solidFill>
              </a:rPr>
              <a:t>V</a:t>
            </a:r>
            <a:r>
              <a:rPr lang="en-US" sz="2400" dirty="0">
                <a:solidFill>
                  <a:schemeClr val="bg1"/>
                </a:solidFill>
              </a:rPr>
              <a:t>ariety </a:t>
            </a:r>
          </a:p>
          <a:p>
            <a:pPr>
              <a:defRPr/>
            </a:pPr>
            <a:r>
              <a:rPr lang="en-US" dirty="0">
                <a:solidFill>
                  <a:schemeClr val="bg1">
                    <a:lumMod val="65000"/>
                  </a:schemeClr>
                </a:solidFill>
              </a:rPr>
              <a:t>(Rhode, Jenson, &amp; </a:t>
            </a:r>
            <a:r>
              <a:rPr lang="en-US" dirty="0" err="1">
                <a:solidFill>
                  <a:schemeClr val="bg1">
                    <a:lumMod val="65000"/>
                  </a:schemeClr>
                </a:solidFill>
              </a:rPr>
              <a:t>Reavis</a:t>
            </a:r>
            <a:r>
              <a:rPr lang="en-US" dirty="0">
                <a:solidFill>
                  <a:schemeClr val="bg1">
                    <a:lumMod val="65000"/>
                  </a:schemeClr>
                </a:solidFill>
              </a:rPr>
              <a:t>, 1992) </a:t>
            </a:r>
          </a:p>
        </p:txBody>
      </p:sp>
    </p:spTree>
    <p:extLst>
      <p:ext uri="{BB962C8B-B14F-4D97-AF65-F5344CB8AC3E}">
        <p14:creationId xmlns:p14="http://schemas.microsoft.com/office/powerpoint/2010/main" val="386839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5" presetClass="exit" presetSubtype="0" fill="hold" grpId="1" nodeType="clickEffect">
                                  <p:stCondLst>
                                    <p:cond delay="0"/>
                                  </p:stCondLst>
                                  <p:childTnLst>
                                    <p:animEffect transition="out" filter="fade">
                                      <p:cBhvr>
                                        <p:cTn id="12" dur="2000"/>
                                        <p:tgtEl>
                                          <p:spTgt spid="4"/>
                                        </p:tgtEl>
                                      </p:cBhvr>
                                    </p:animEffect>
                                    <p:anim calcmode="lin" valueType="num">
                                      <p:cBhvr>
                                        <p:cTn id="13"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 dur="2000"/>
                                        <p:tgtEl>
                                          <p:spTgt spid="4"/>
                                        </p:tgtEl>
                                        <p:attrNameLst>
                                          <p:attrName>ppt_h</p:attrName>
                                        </p:attrNameLst>
                                      </p:cBhvr>
                                      <p:tavLst>
                                        <p:tav tm="0">
                                          <p:val>
                                            <p:strVal val="ppt_h"/>
                                          </p:val>
                                        </p:tav>
                                        <p:tav tm="100000">
                                          <p:val>
                                            <p:strVal val="ppt_h"/>
                                          </p:val>
                                        </p:tav>
                                      </p:tavLst>
                                    </p:anim>
                                    <p:set>
                                      <p:cBhvr>
                                        <p:cTn id="15"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338"/>
            <a:ext cx="8229600" cy="1143000"/>
          </a:xfrm>
          <a:solidFill>
            <a:srgbClr val="7CE537"/>
          </a:solidFill>
        </p:spPr>
        <p:txBody>
          <a:bodyPr>
            <a:normAutofit fontScale="90000"/>
          </a:bodyPr>
          <a:lstStyle/>
          <a:p>
            <a:pPr eaLnBrk="1" hangingPunct="1">
              <a:defRPr/>
            </a:pPr>
            <a:r>
              <a:rPr lang="en-US" dirty="0" smtClean="0"/>
              <a:t>What does the supporting research for BSP say?</a:t>
            </a:r>
            <a:endParaRPr lang="en-US" dirty="0"/>
          </a:p>
        </p:txBody>
      </p:sp>
      <p:sp>
        <p:nvSpPr>
          <p:cNvPr id="3" name="Content Placeholder 2"/>
          <p:cNvSpPr>
            <a:spLocks noGrp="1"/>
          </p:cNvSpPr>
          <p:nvPr>
            <p:ph idx="1"/>
          </p:nvPr>
        </p:nvSpPr>
        <p:spPr/>
        <p:txBody>
          <a:bodyPr>
            <a:normAutofit fontScale="92500" lnSpcReduction="20000"/>
          </a:bodyPr>
          <a:lstStyle/>
          <a:p>
            <a:pPr eaLnBrk="1" hangingPunct="1">
              <a:defRPr/>
            </a:pPr>
            <a:r>
              <a:rPr lang="en-US" dirty="0" smtClean="0"/>
              <a:t>Increasing preschool student’s on-task behavior during transitions in inclusion classrooms (Fullerton, Conroy, &amp; Correa, 2009)</a:t>
            </a:r>
          </a:p>
          <a:p>
            <a:pPr eaLnBrk="1" hangingPunct="1">
              <a:defRPr/>
            </a:pPr>
            <a:endParaRPr lang="en-US" dirty="0" smtClean="0"/>
          </a:p>
          <a:p>
            <a:pPr eaLnBrk="1" hangingPunct="1">
              <a:defRPr/>
            </a:pPr>
            <a:r>
              <a:rPr lang="en-US" dirty="0" smtClean="0"/>
              <a:t>Increasing teachers’ use of behavior specific praise in self-contained classrooms (Hawkins &amp; </a:t>
            </a:r>
            <a:r>
              <a:rPr lang="en-US" dirty="0" err="1" smtClean="0"/>
              <a:t>Helfin</a:t>
            </a:r>
            <a:r>
              <a:rPr lang="en-US" dirty="0" smtClean="0"/>
              <a:t>, 2011)</a:t>
            </a:r>
          </a:p>
          <a:p>
            <a:pPr eaLnBrk="1" hangingPunct="1">
              <a:defRPr/>
            </a:pPr>
            <a:endParaRPr lang="en-US" dirty="0" smtClean="0"/>
          </a:p>
          <a:p>
            <a:pPr eaLnBrk="1" hangingPunct="1">
              <a:defRPr/>
            </a:pPr>
            <a:r>
              <a:rPr lang="en-US" dirty="0" smtClean="0"/>
              <a:t>Increasing time spent inside the classroom in a residential facility (Kennedy &amp; </a:t>
            </a:r>
            <a:r>
              <a:rPr lang="en-US" dirty="0" err="1" smtClean="0"/>
              <a:t>Jolivette</a:t>
            </a:r>
            <a:r>
              <a:rPr lang="en-US" dirty="0" smtClean="0"/>
              <a:t>, 2008)</a:t>
            </a:r>
          </a:p>
          <a:p>
            <a:pPr eaLnBrk="1" hangingPunct="1">
              <a:defRPr/>
            </a:pPr>
            <a:endParaRPr lang="en-US" dirty="0" smtClean="0"/>
          </a:p>
          <a:p>
            <a:pPr eaLnBrk="1" hangingPunct="1">
              <a:defRPr/>
            </a:pPr>
            <a:endParaRPr lang="en-US" dirty="0" smtClean="0"/>
          </a:p>
          <a:p>
            <a:pPr eaLnBrk="1" hangingPunct="1">
              <a:defRPr/>
            </a:pPr>
            <a:endParaRPr lang="en-US" dirty="0"/>
          </a:p>
        </p:txBody>
      </p:sp>
    </p:spTree>
    <p:extLst>
      <p:ext uri="{BB962C8B-B14F-4D97-AF65-F5344CB8AC3E}">
        <p14:creationId xmlns:p14="http://schemas.microsoft.com/office/powerpoint/2010/main" val="9427247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5" name="Title 1"/>
          <p:cNvSpPr>
            <a:spLocks noGrp="1"/>
          </p:cNvSpPr>
          <p:nvPr>
            <p:ph type="title"/>
          </p:nvPr>
        </p:nvSpPr>
        <p:spPr>
          <a:solidFill>
            <a:srgbClr val="81D840"/>
          </a:solidFill>
        </p:spPr>
        <p:txBody>
          <a:bodyPr/>
          <a:lstStyle/>
          <a:p>
            <a:pPr eaLnBrk="1" hangingPunct="1"/>
            <a:r>
              <a:rPr lang="en-US" altLang="en-US" sz="4000">
                <a:ea typeface="ＭＳ Ｐゴシック" charset="-128"/>
              </a:rPr>
              <a:t>What are the benefits and challenges?</a:t>
            </a:r>
          </a:p>
        </p:txBody>
      </p:sp>
      <p:sp>
        <p:nvSpPr>
          <p:cNvPr id="3" name="Content Placeholder 2"/>
          <p:cNvSpPr>
            <a:spLocks noGrp="1"/>
          </p:cNvSpPr>
          <p:nvPr>
            <p:ph idx="1"/>
          </p:nvPr>
        </p:nvSpPr>
        <p:spPr>
          <a:xfrm>
            <a:off x="244475" y="2063750"/>
            <a:ext cx="4976813" cy="4525963"/>
          </a:xfrm>
        </p:spPr>
        <p:txBody>
          <a:bodyPr>
            <a:normAutofit/>
          </a:bodyPr>
          <a:lstStyle/>
          <a:p>
            <a:pPr eaLnBrk="1" hangingPunct="1">
              <a:defRPr/>
            </a:pPr>
            <a:r>
              <a:rPr lang="en-US" sz="2000" dirty="0" smtClean="0">
                <a:latin typeface="Arial" panose="020B0604020202020204" pitchFamily="34" charset="0"/>
                <a:cs typeface="Arial" panose="020B0604020202020204" pitchFamily="34" charset="0"/>
              </a:rPr>
              <a:t>Takes little effort and costs nothing </a:t>
            </a:r>
          </a:p>
          <a:p>
            <a:pPr eaLnBrk="1" hangingPunct="1">
              <a:defRPr/>
            </a:pPr>
            <a:r>
              <a:rPr lang="en-US" sz="2000" dirty="0" smtClean="0">
                <a:latin typeface="Arial" panose="020B0604020202020204" pitchFamily="34" charset="0"/>
                <a:cs typeface="Arial" panose="020B0604020202020204" pitchFamily="34" charset="0"/>
              </a:rPr>
              <a:t>Improves student- teacher relationships</a:t>
            </a:r>
          </a:p>
          <a:p>
            <a:pPr eaLnBrk="1" hangingPunct="1">
              <a:defRPr/>
            </a:pPr>
            <a:r>
              <a:rPr lang="en-US" sz="2000" dirty="0" smtClean="0">
                <a:latin typeface="Arial" panose="020B0604020202020204" pitchFamily="34" charset="0"/>
                <a:cs typeface="Arial" panose="020B0604020202020204" pitchFamily="34" charset="0"/>
              </a:rPr>
              <a:t>Not time consuming or intrusive </a:t>
            </a:r>
          </a:p>
          <a:p>
            <a:pPr eaLnBrk="1" hangingPunct="1">
              <a:defRPr/>
            </a:pPr>
            <a:r>
              <a:rPr lang="en-US" sz="2000" dirty="0" smtClean="0">
                <a:latin typeface="Arial" panose="020B0604020202020204" pitchFamily="34" charset="0"/>
                <a:cs typeface="Arial" panose="020B0604020202020204" pitchFamily="34" charset="0"/>
              </a:rPr>
              <a:t>Increases on-task behavior and reduces problem behavior</a:t>
            </a:r>
          </a:p>
          <a:p>
            <a:pPr eaLnBrk="1" hangingPunct="1">
              <a:defRPr/>
            </a:pPr>
            <a:r>
              <a:rPr lang="en-US" sz="2000" dirty="0">
                <a:latin typeface="Arial" panose="020B0604020202020204" pitchFamily="34" charset="0"/>
                <a:cs typeface="Arial" panose="020B0604020202020204" pitchFamily="34" charset="0"/>
              </a:rPr>
              <a:t>Increases positive social and academic </a:t>
            </a:r>
            <a:r>
              <a:rPr lang="en-US" sz="2000" dirty="0" smtClean="0">
                <a:latin typeface="Arial" panose="020B0604020202020204" pitchFamily="34" charset="0"/>
                <a:cs typeface="Arial" panose="020B0604020202020204" pitchFamily="34" charset="0"/>
              </a:rPr>
              <a:t>behaviors</a:t>
            </a:r>
          </a:p>
          <a:p>
            <a:pPr marL="0" indent="0" algn="r" eaLnBrk="1" hangingPunct="1">
              <a:buFont typeface="Arial" charset="0"/>
              <a:buNone/>
              <a:defRPr/>
            </a:pPr>
            <a:endParaRPr lang="en-US" sz="2000" dirty="0">
              <a:solidFill>
                <a:srgbClr val="7F7F7F"/>
              </a:solidFill>
              <a:latin typeface="Arial" panose="020B0604020202020204" pitchFamily="34" charset="0"/>
              <a:cs typeface="Arial" panose="020B0604020202020204" pitchFamily="34" charset="0"/>
            </a:endParaRPr>
          </a:p>
          <a:p>
            <a:pPr marL="0" indent="0" eaLnBrk="1" hangingPunct="1">
              <a:buFont typeface="Arial" charset="0"/>
              <a:buNone/>
              <a:defRPr/>
            </a:pPr>
            <a:r>
              <a:rPr lang="en-US" sz="2000" dirty="0" smtClean="0">
                <a:solidFill>
                  <a:srgbClr val="7F7F7F"/>
                </a:solidFill>
                <a:latin typeface="Arial" panose="020B0604020202020204" pitchFamily="34" charset="0"/>
                <a:cs typeface="Arial" panose="020B0604020202020204" pitchFamily="34" charset="0"/>
              </a:rPr>
              <a:t>(</a:t>
            </a:r>
            <a:r>
              <a:rPr lang="en-US" sz="2000" dirty="0" err="1">
                <a:solidFill>
                  <a:srgbClr val="7F7F7F"/>
                </a:solidFill>
                <a:latin typeface="Arial" panose="020B0604020202020204" pitchFamily="34" charset="0"/>
                <a:cs typeface="Arial" panose="020B0604020202020204" pitchFamily="34" charset="0"/>
              </a:rPr>
              <a:t>Lampi</a:t>
            </a:r>
            <a:r>
              <a:rPr lang="en-US" sz="2000" dirty="0">
                <a:solidFill>
                  <a:srgbClr val="7F7F7F"/>
                </a:solidFill>
                <a:latin typeface="Arial" panose="020B0604020202020204" pitchFamily="34" charset="0"/>
                <a:cs typeface="Arial" panose="020B0604020202020204" pitchFamily="34" charset="0"/>
              </a:rPr>
              <a:t>, </a:t>
            </a:r>
            <a:r>
              <a:rPr lang="en-US" sz="2000" dirty="0" err="1">
                <a:solidFill>
                  <a:srgbClr val="7F7F7F"/>
                </a:solidFill>
                <a:latin typeface="Arial" panose="020B0604020202020204" pitchFamily="34" charset="0"/>
                <a:cs typeface="Arial" panose="020B0604020202020204" pitchFamily="34" charset="0"/>
              </a:rPr>
              <a:t>Fenty</a:t>
            </a:r>
            <a:r>
              <a:rPr lang="en-US" sz="2000" dirty="0">
                <a:solidFill>
                  <a:srgbClr val="7F7F7F"/>
                </a:solidFill>
                <a:latin typeface="Arial" panose="020B0604020202020204" pitchFamily="34" charset="0"/>
                <a:cs typeface="Arial" panose="020B0604020202020204" pitchFamily="34" charset="0"/>
              </a:rPr>
              <a:t>, &amp; </a:t>
            </a:r>
            <a:r>
              <a:rPr lang="en-US" sz="2000" dirty="0" err="1">
                <a:solidFill>
                  <a:srgbClr val="7F7F7F"/>
                </a:solidFill>
                <a:latin typeface="Arial" panose="020B0604020202020204" pitchFamily="34" charset="0"/>
                <a:cs typeface="Arial" panose="020B0604020202020204" pitchFamily="34" charset="0"/>
              </a:rPr>
              <a:t>Beaunae</a:t>
            </a:r>
            <a:r>
              <a:rPr lang="en-US" sz="2000" dirty="0">
                <a:solidFill>
                  <a:srgbClr val="7F7F7F"/>
                </a:solidFill>
                <a:latin typeface="Arial" panose="020B0604020202020204" pitchFamily="34" charset="0"/>
                <a:cs typeface="Arial" panose="020B0604020202020204" pitchFamily="34" charset="0"/>
              </a:rPr>
              <a:t>, </a:t>
            </a:r>
            <a:r>
              <a:rPr lang="en-US" sz="2000" dirty="0" smtClean="0">
                <a:solidFill>
                  <a:srgbClr val="7F7F7F"/>
                </a:solidFill>
                <a:latin typeface="Arial" panose="020B0604020202020204" pitchFamily="34" charset="0"/>
                <a:cs typeface="Arial" panose="020B0604020202020204" pitchFamily="34" charset="0"/>
              </a:rPr>
              <a:t>2005; </a:t>
            </a:r>
            <a:r>
              <a:rPr lang="en-US" sz="2000" dirty="0">
                <a:solidFill>
                  <a:srgbClr val="7F7F7F"/>
                </a:solidFill>
                <a:latin typeface="Arial" panose="020B0604020202020204" pitchFamily="34" charset="0"/>
                <a:cs typeface="Arial" panose="020B0604020202020204" pitchFamily="34" charset="0"/>
              </a:rPr>
              <a:t>Marchant &amp; </a:t>
            </a:r>
            <a:r>
              <a:rPr lang="en-US" sz="2000" dirty="0" smtClean="0">
                <a:solidFill>
                  <a:srgbClr val="7F7F7F"/>
                </a:solidFill>
                <a:latin typeface="Arial" panose="020B0604020202020204" pitchFamily="34" charset="0"/>
                <a:cs typeface="Arial" panose="020B0604020202020204" pitchFamily="34" charset="0"/>
              </a:rPr>
              <a:t>Anderson, 2012; </a:t>
            </a:r>
            <a:r>
              <a:rPr lang="en-US" sz="2000" dirty="0">
                <a:solidFill>
                  <a:srgbClr val="7F7F7F"/>
                </a:solidFill>
                <a:latin typeface="Arial" panose="020B0604020202020204" pitchFamily="34" charset="0"/>
                <a:cs typeface="Arial" panose="020B0604020202020204" pitchFamily="34" charset="0"/>
              </a:rPr>
              <a:t>Stormont &amp; Reinke, 2009</a:t>
            </a:r>
            <a:r>
              <a:rPr lang="en-US" sz="2000" dirty="0" smtClean="0">
                <a:solidFill>
                  <a:srgbClr val="7F7F7F"/>
                </a:solidFill>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118787" name="Text Placeholder 3"/>
          <p:cNvSpPr>
            <a:spLocks noGrp="1"/>
          </p:cNvSpPr>
          <p:nvPr>
            <p:ph type="body" idx="4294967295"/>
          </p:nvPr>
        </p:nvSpPr>
        <p:spPr>
          <a:xfrm>
            <a:off x="0" y="1535113"/>
            <a:ext cx="4040188" cy="639762"/>
          </a:xfrm>
        </p:spPr>
        <p:txBody>
          <a:bodyPr/>
          <a:lstStyle/>
          <a:p>
            <a:pPr eaLnBrk="1" hangingPunct="1"/>
            <a:r>
              <a:rPr lang="en-US" altLang="en-US" dirty="0">
                <a:ea typeface="ＭＳ Ｐゴシック" charset="-128"/>
              </a:rPr>
              <a:t>Benefits			</a:t>
            </a:r>
          </a:p>
        </p:txBody>
      </p:sp>
      <p:sp>
        <p:nvSpPr>
          <p:cNvPr id="118788" name="Text Placeholder 4"/>
          <p:cNvSpPr>
            <a:spLocks noGrp="1"/>
          </p:cNvSpPr>
          <p:nvPr>
            <p:ph type="body" sz="quarter" idx="4294967295"/>
          </p:nvPr>
        </p:nvSpPr>
        <p:spPr>
          <a:xfrm>
            <a:off x="5102225" y="1535113"/>
            <a:ext cx="4041775" cy="639762"/>
          </a:xfrm>
        </p:spPr>
        <p:txBody>
          <a:bodyPr/>
          <a:lstStyle/>
          <a:p>
            <a:pPr eaLnBrk="1" hangingPunct="1"/>
            <a:r>
              <a:rPr lang="en-US" altLang="en-US">
                <a:ea typeface="ＭＳ Ｐゴシック" charset="-128"/>
              </a:rPr>
              <a:t>Challenges</a:t>
            </a:r>
          </a:p>
        </p:txBody>
      </p:sp>
      <p:sp>
        <p:nvSpPr>
          <p:cNvPr id="118789" name="Content Placeholder 5"/>
          <p:cNvSpPr>
            <a:spLocks noGrp="1"/>
          </p:cNvSpPr>
          <p:nvPr>
            <p:ph sz="quarter" idx="4294967295"/>
          </p:nvPr>
        </p:nvSpPr>
        <p:spPr>
          <a:xfrm>
            <a:off x="5102225" y="2174875"/>
            <a:ext cx="4041775" cy="3951288"/>
          </a:xfrm>
        </p:spPr>
        <p:txBody>
          <a:bodyPr/>
          <a:lstStyle/>
          <a:p>
            <a:pPr eaLnBrk="1" hangingPunct="1"/>
            <a:r>
              <a:rPr lang="en-US" altLang="en-US" sz="2000" dirty="0">
                <a:latin typeface="Arial" charset="0"/>
                <a:ea typeface="ＭＳ Ｐゴシック" charset="-128"/>
              </a:rPr>
              <a:t>Determine students’ preferred method of praise – public or private</a:t>
            </a:r>
          </a:p>
          <a:p>
            <a:pPr eaLnBrk="1" hangingPunct="1"/>
            <a:r>
              <a:rPr lang="en-US" altLang="en-US" sz="2000" dirty="0">
                <a:latin typeface="Arial" charset="0"/>
                <a:ea typeface="ＭＳ Ｐゴシック" charset="-128"/>
              </a:rPr>
              <a:t>Consider the needs of students who are more motivated by escaping tasks or activities rather than accessing teacher attention </a:t>
            </a:r>
          </a:p>
          <a:p>
            <a:pPr eaLnBrk="1" hangingPunct="1"/>
            <a:endParaRPr lang="en-US" altLang="en-US" dirty="0">
              <a:ea typeface="ＭＳ Ｐゴシック" charset="-128"/>
            </a:endParaRPr>
          </a:p>
        </p:txBody>
      </p:sp>
    </p:spTree>
    <p:extLst>
      <p:ext uri="{BB962C8B-B14F-4D97-AF65-F5344CB8AC3E}">
        <p14:creationId xmlns:p14="http://schemas.microsoft.com/office/powerpoint/2010/main" val="18334882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ounded Rectangle 4"/>
          <p:cNvSpPr/>
          <p:nvPr/>
        </p:nvSpPr>
        <p:spPr>
          <a:xfrm>
            <a:off x="2057400" y="873125"/>
            <a:ext cx="6858000" cy="94456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a:t>Evaluate current rates of general and behavior specific praise.</a:t>
            </a:r>
            <a:endParaRPr lang="en-US" sz="2000" b="1" dirty="0">
              <a:solidFill>
                <a:schemeClr val="bg1"/>
              </a:solidFill>
              <a:ea typeface="ＭＳ Ｐゴシック" charset="0"/>
            </a:endParaRPr>
          </a:p>
        </p:txBody>
      </p:sp>
      <p:sp>
        <p:nvSpPr>
          <p:cNvPr id="28" name="Rounded Rectangle 27"/>
          <p:cNvSpPr/>
          <p:nvPr/>
        </p:nvSpPr>
        <p:spPr>
          <a:xfrm>
            <a:off x="2057400" y="2324100"/>
            <a:ext cx="6858000" cy="94456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a:t>Identify behaviors to reinforce. </a:t>
            </a:r>
            <a:endParaRPr lang="en-US" sz="2000" dirty="0">
              <a:solidFill>
                <a:schemeClr val="bg1"/>
              </a:solidFill>
              <a:ea typeface="ＭＳ Ｐゴシック" charset="0"/>
            </a:endParaRPr>
          </a:p>
        </p:txBody>
      </p:sp>
      <p:sp>
        <p:nvSpPr>
          <p:cNvPr id="29" name="Rounded Rectangle 28"/>
          <p:cNvSpPr/>
          <p:nvPr/>
        </p:nvSpPr>
        <p:spPr>
          <a:xfrm>
            <a:off x="2057400" y="3776663"/>
            <a:ext cx="6858000" cy="94456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a:t>Practice delivery of BSP.</a:t>
            </a:r>
            <a:endParaRPr lang="en-US" sz="2400" dirty="0">
              <a:solidFill>
                <a:schemeClr val="bg1"/>
              </a:solidFill>
              <a:ea typeface="ＭＳ Ｐゴシック" charset="0"/>
            </a:endParaRPr>
          </a:p>
        </p:txBody>
      </p:sp>
      <p:sp>
        <p:nvSpPr>
          <p:cNvPr id="30" name="Rounded Rectangle 29"/>
          <p:cNvSpPr/>
          <p:nvPr/>
        </p:nvSpPr>
        <p:spPr>
          <a:xfrm>
            <a:off x="2057400" y="5227638"/>
            <a:ext cx="6858000" cy="94456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a:t>Observe student behavior.</a:t>
            </a:r>
            <a:endParaRPr lang="en-US" sz="2000" dirty="0">
              <a:solidFill>
                <a:schemeClr val="bg1"/>
              </a:solidFill>
              <a:ea typeface="ＭＳ Ｐゴシック" charset="0"/>
            </a:endParaRPr>
          </a:p>
        </p:txBody>
      </p:sp>
      <p:sp>
        <p:nvSpPr>
          <p:cNvPr id="88066" name="Title 1"/>
          <p:cNvSpPr>
            <a:spLocks noGrp="1"/>
          </p:cNvSpPr>
          <p:nvPr>
            <p:ph type="title"/>
          </p:nvPr>
        </p:nvSpPr>
        <p:spPr>
          <a:xfrm>
            <a:off x="76200" y="152400"/>
            <a:ext cx="9067800" cy="838200"/>
          </a:xfrm>
        </p:spPr>
        <p:txBody>
          <a:bodyPr>
            <a:normAutofit fontScale="90000"/>
          </a:bodyPr>
          <a:lstStyle/>
          <a:p>
            <a:pPr eaLnBrk="1" hangingPunct="1">
              <a:defRPr/>
            </a:pPr>
            <a:r>
              <a:rPr lang="en-US" sz="2400" b="1" dirty="0"/>
              <a:t>How do I implement behavior specific praise in my classroom?     </a:t>
            </a:r>
            <a:r>
              <a:rPr lang="en-US" sz="2400" b="1" dirty="0" smtClean="0"/>
              <a:t/>
            </a:r>
            <a:br>
              <a:rPr lang="en-US" sz="2400" b="1" dirty="0" smtClean="0"/>
            </a:br>
            <a:r>
              <a:rPr lang="en-US" sz="2700" b="1" dirty="0" smtClean="0"/>
              <a:t>Checklist </a:t>
            </a:r>
            <a:r>
              <a:rPr lang="en-US" sz="2700" b="1" dirty="0"/>
              <a:t>for </a:t>
            </a:r>
            <a:r>
              <a:rPr lang="en-US" sz="2700" b="1" dirty="0" smtClean="0"/>
              <a:t>Success</a:t>
            </a:r>
            <a:r>
              <a:rPr lang="en-US" sz="2800" b="1" dirty="0" smtClean="0"/>
              <a:t/>
            </a:r>
            <a:br>
              <a:rPr lang="en-US" sz="2800" b="1" dirty="0" smtClean="0"/>
            </a:br>
            <a:endParaRPr lang="en-US" altLang="en-US" sz="2800" dirty="0" smtClean="0"/>
          </a:p>
        </p:txBody>
      </p:sp>
      <p:grpSp>
        <p:nvGrpSpPr>
          <p:cNvPr id="120838" name="Group 25"/>
          <p:cNvGrpSpPr>
            <a:grpSpLocks/>
          </p:cNvGrpSpPr>
          <p:nvPr/>
        </p:nvGrpSpPr>
        <p:grpSpPr bwMode="auto">
          <a:xfrm>
            <a:off x="152400" y="685800"/>
            <a:ext cx="1981200" cy="5715000"/>
            <a:chOff x="228600" y="761999"/>
            <a:chExt cx="1981200" cy="3586921"/>
          </a:xfrm>
        </p:grpSpPr>
        <p:sp>
          <p:nvSpPr>
            <p:cNvPr id="20" name="Rounded Rectangle 19"/>
            <p:cNvSpPr>
              <a:spLocks noChangeArrowheads="1"/>
            </p:cNvSpPr>
            <p:nvPr/>
          </p:nvSpPr>
          <p:spPr bwMode="auto">
            <a:xfrm>
              <a:off x="228600" y="1700081"/>
              <a:ext cx="1981200" cy="817217"/>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3200" b="1" dirty="0">
                  <a:solidFill>
                    <a:schemeClr val="dk1"/>
                  </a:solidFill>
                  <a:latin typeface="+mn-lt"/>
                  <a:ea typeface="+mn-ea"/>
                </a:rPr>
                <a:t>Step 2</a:t>
              </a:r>
              <a:endParaRPr lang="en-US" sz="3200" dirty="0">
                <a:solidFill>
                  <a:schemeClr val="dk1"/>
                </a:solidFill>
                <a:latin typeface="+mn-lt"/>
                <a:ea typeface="+mn-ea"/>
              </a:endParaRPr>
            </a:p>
          </p:txBody>
        </p:sp>
        <p:sp>
          <p:nvSpPr>
            <p:cNvPr id="21" name="Rounded Rectangle 20"/>
            <p:cNvSpPr>
              <a:spLocks noChangeArrowheads="1"/>
            </p:cNvSpPr>
            <p:nvPr/>
          </p:nvSpPr>
          <p:spPr bwMode="auto">
            <a:xfrm>
              <a:off x="228600" y="2626936"/>
              <a:ext cx="1981200" cy="768626"/>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3200" b="1" dirty="0">
                  <a:solidFill>
                    <a:schemeClr val="dk1"/>
                  </a:solidFill>
                  <a:latin typeface="+mn-lt"/>
                  <a:ea typeface="+mn-ea"/>
                </a:rPr>
                <a:t>Step 3</a:t>
              </a:r>
              <a:endParaRPr lang="en-US" sz="3200" dirty="0">
                <a:solidFill>
                  <a:schemeClr val="dk1"/>
                </a:solidFill>
                <a:latin typeface="+mn-lt"/>
                <a:ea typeface="+mn-ea"/>
              </a:endParaRPr>
            </a:p>
          </p:txBody>
        </p:sp>
        <p:sp>
          <p:nvSpPr>
            <p:cNvPr id="22" name="Rounded Rectangle 21"/>
            <p:cNvSpPr>
              <a:spLocks noChangeArrowheads="1"/>
            </p:cNvSpPr>
            <p:nvPr/>
          </p:nvSpPr>
          <p:spPr bwMode="auto">
            <a:xfrm>
              <a:off x="228600" y="3505199"/>
              <a:ext cx="1981200" cy="843721"/>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3200" b="1" dirty="0">
                  <a:solidFill>
                    <a:schemeClr val="dk1"/>
                  </a:solidFill>
                  <a:latin typeface="+mn-lt"/>
                  <a:ea typeface="+mn-ea"/>
                </a:rPr>
                <a:t>Step 4</a:t>
              </a:r>
              <a:endParaRPr lang="en-US" sz="3200" dirty="0">
                <a:solidFill>
                  <a:schemeClr val="dk1"/>
                </a:solidFill>
                <a:latin typeface="+mn-lt"/>
                <a:ea typeface="+mn-ea"/>
              </a:endParaRPr>
            </a:p>
          </p:txBody>
        </p:sp>
        <p:sp>
          <p:nvSpPr>
            <p:cNvPr id="25" name="Rounded Rectangle 24"/>
            <p:cNvSpPr>
              <a:spLocks noChangeArrowheads="1"/>
            </p:cNvSpPr>
            <p:nvPr/>
          </p:nvSpPr>
          <p:spPr bwMode="auto">
            <a:xfrm>
              <a:off x="228600" y="761999"/>
              <a:ext cx="1981200" cy="828445"/>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3200" b="1" dirty="0">
                  <a:solidFill>
                    <a:schemeClr val="dk1"/>
                  </a:solidFill>
                </a:rPr>
                <a:t>Step 1</a:t>
              </a:r>
            </a:p>
          </p:txBody>
        </p:sp>
      </p:grpSp>
      <p:pic>
        <p:nvPicPr>
          <p:cNvPr id="88075" name="Picture 17" descr="C:\Users\k923l138\AppData\Local\Microsoft\Windows\Temporary Internet Files\Content.IE5\N0KMUEJ5\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81000"/>
            <a:ext cx="1431925"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17" descr="C:\Users\k923l138\AppData\Local\Microsoft\Windows\Temporary Internet Files\Content.IE5\N0KMUEJ5\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1431925"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Picture 17" descr="C:\Users\k923l138\AppData\Local\Microsoft\Windows\Temporary Internet Files\Content.IE5\N0KMUEJ5\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124200"/>
            <a:ext cx="1431925"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17" descr="C:\Users\k923l138\AppData\Local\Microsoft\Windows\Temporary Internet Files\Content.IE5\N0KMUEJ5\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572000"/>
            <a:ext cx="1431925"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323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8075"/>
                                        </p:tgtEl>
                                        <p:attrNameLst>
                                          <p:attrName>style.visibility</p:attrName>
                                        </p:attrNameLst>
                                      </p:cBhvr>
                                      <p:to>
                                        <p:strVal val="visible"/>
                                      </p:to>
                                    </p:set>
                                    <p:anim calcmode="lin" valueType="num">
                                      <p:cBhvr additive="base">
                                        <p:cTn id="7" dur="500" fill="hold"/>
                                        <p:tgtEl>
                                          <p:spTgt spid="88075"/>
                                        </p:tgtEl>
                                        <p:attrNameLst>
                                          <p:attrName>ppt_x</p:attrName>
                                        </p:attrNameLst>
                                      </p:cBhvr>
                                      <p:tavLst>
                                        <p:tav tm="0">
                                          <p:val>
                                            <p:strVal val="0-#ppt_w/2"/>
                                          </p:val>
                                        </p:tav>
                                        <p:tav tm="100000">
                                          <p:val>
                                            <p:strVal val="#ppt_x"/>
                                          </p:val>
                                        </p:tav>
                                      </p:tavLst>
                                    </p:anim>
                                    <p:anim calcmode="lin" valueType="num">
                                      <p:cBhvr additive="base">
                                        <p:cTn id="8" dur="500" fill="hold"/>
                                        <p:tgtEl>
                                          <p:spTgt spid="8807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0-#ppt_w/2"/>
                                          </p:val>
                                        </p:tav>
                                        <p:tav tm="100000">
                                          <p:val>
                                            <p:strVal val="#ppt_x"/>
                                          </p:val>
                                        </p:tav>
                                      </p:tavLst>
                                    </p:anim>
                                    <p:anim calcmode="lin" valueType="num">
                                      <p:cBhvr additive="base">
                                        <p:cTn id="1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0-#ppt_w/2"/>
                                          </p:val>
                                        </p:tav>
                                        <p:tav tm="100000">
                                          <p:val>
                                            <p:strVal val="#ppt_x"/>
                                          </p:val>
                                        </p:tav>
                                      </p:tavLst>
                                    </p:anim>
                                    <p:anim calcmode="lin" valueType="num">
                                      <p:cBhvr additive="base">
                                        <p:cTn id="26"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ounded Rectangle 4"/>
          <p:cNvSpPr/>
          <p:nvPr/>
        </p:nvSpPr>
        <p:spPr>
          <a:xfrm>
            <a:off x="2057400" y="1230313"/>
            <a:ext cx="6858000" cy="94456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a:t>Provide BSP. </a:t>
            </a:r>
            <a:endParaRPr lang="en-US" sz="2400" dirty="0">
              <a:solidFill>
                <a:schemeClr val="bg1"/>
              </a:solidFill>
              <a:ea typeface="ＭＳ Ｐゴシック" charset="0"/>
            </a:endParaRPr>
          </a:p>
        </p:txBody>
      </p:sp>
      <p:sp>
        <p:nvSpPr>
          <p:cNvPr id="28" name="Rounded Rectangle 27"/>
          <p:cNvSpPr/>
          <p:nvPr/>
        </p:nvSpPr>
        <p:spPr>
          <a:xfrm>
            <a:off x="2057400" y="2713038"/>
            <a:ext cx="6858000" cy="94456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400" b="1" dirty="0"/>
              <a:t>Monitor BSP delivery.</a:t>
            </a:r>
            <a:endParaRPr lang="en-US" sz="2400" dirty="0"/>
          </a:p>
        </p:txBody>
      </p:sp>
      <p:sp>
        <p:nvSpPr>
          <p:cNvPr id="29" name="Rounded Rectangle 28"/>
          <p:cNvSpPr/>
          <p:nvPr/>
        </p:nvSpPr>
        <p:spPr>
          <a:xfrm>
            <a:off x="2057400" y="4084638"/>
            <a:ext cx="6858000" cy="94456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a:t>Seek student input.</a:t>
            </a:r>
            <a:endParaRPr lang="en-US" sz="2000" dirty="0">
              <a:solidFill>
                <a:schemeClr val="bg1"/>
              </a:solidFill>
              <a:ea typeface="ＭＳ Ｐゴシック" charset="0"/>
            </a:endParaRPr>
          </a:p>
        </p:txBody>
      </p:sp>
      <p:sp>
        <p:nvSpPr>
          <p:cNvPr id="88066" name="Title 1"/>
          <p:cNvSpPr>
            <a:spLocks noGrp="1"/>
          </p:cNvSpPr>
          <p:nvPr>
            <p:ph type="title"/>
          </p:nvPr>
        </p:nvSpPr>
        <p:spPr>
          <a:xfrm>
            <a:off x="47625" y="228600"/>
            <a:ext cx="9067800" cy="838200"/>
          </a:xfrm>
        </p:spPr>
        <p:txBody>
          <a:bodyPr>
            <a:normAutofit fontScale="90000"/>
          </a:bodyPr>
          <a:lstStyle/>
          <a:p>
            <a:pPr eaLnBrk="1" hangingPunct="1">
              <a:defRPr/>
            </a:pPr>
            <a:r>
              <a:rPr lang="en-US" sz="2400" b="1" dirty="0"/>
              <a:t>How do I implement </a:t>
            </a:r>
            <a:r>
              <a:rPr lang="en-US" sz="2400" b="1" dirty="0" smtClean="0"/>
              <a:t>behavior specific praise in my classroom</a:t>
            </a:r>
            <a:r>
              <a:rPr lang="en-US" sz="2400" b="1" dirty="0"/>
              <a:t>? </a:t>
            </a:r>
            <a:r>
              <a:rPr lang="en-US" sz="2400" b="1" dirty="0" smtClean="0"/>
              <a:t>    </a:t>
            </a:r>
            <a:br>
              <a:rPr lang="en-US" sz="2400" b="1" dirty="0" smtClean="0"/>
            </a:br>
            <a:r>
              <a:rPr lang="en-US" sz="2700" b="1" dirty="0" smtClean="0"/>
              <a:t>Checklist </a:t>
            </a:r>
            <a:r>
              <a:rPr lang="en-US" sz="2700" b="1" dirty="0"/>
              <a:t>for Success</a:t>
            </a:r>
            <a:r>
              <a:rPr lang="en-US" sz="2800" b="1" dirty="0"/>
              <a:t/>
            </a:r>
            <a:br>
              <a:rPr lang="en-US" sz="2800" b="1" dirty="0"/>
            </a:br>
            <a:endParaRPr lang="en-US" altLang="en-US" sz="2800" dirty="0" smtClean="0"/>
          </a:p>
        </p:txBody>
      </p:sp>
      <p:grpSp>
        <p:nvGrpSpPr>
          <p:cNvPr id="121861" name="Group 25"/>
          <p:cNvGrpSpPr>
            <a:grpSpLocks/>
          </p:cNvGrpSpPr>
          <p:nvPr/>
        </p:nvGrpSpPr>
        <p:grpSpPr bwMode="auto">
          <a:xfrm>
            <a:off x="163513" y="1042988"/>
            <a:ext cx="1981200" cy="4138612"/>
            <a:chOff x="228600" y="761999"/>
            <a:chExt cx="1981200" cy="2597426"/>
          </a:xfrm>
        </p:grpSpPr>
        <p:sp>
          <p:nvSpPr>
            <p:cNvPr id="20" name="Rounded Rectangle 19"/>
            <p:cNvSpPr>
              <a:spLocks noChangeArrowheads="1"/>
            </p:cNvSpPr>
            <p:nvPr/>
          </p:nvSpPr>
          <p:spPr bwMode="auto">
            <a:xfrm>
              <a:off x="228600" y="1676400"/>
              <a:ext cx="1981200" cy="817217"/>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3200" b="1" dirty="0">
                  <a:solidFill>
                    <a:schemeClr val="dk1"/>
                  </a:solidFill>
                  <a:latin typeface="+mn-lt"/>
                  <a:ea typeface="+mn-ea"/>
                </a:rPr>
                <a:t>Step 6</a:t>
              </a:r>
              <a:endParaRPr lang="en-US" sz="3200" dirty="0">
                <a:solidFill>
                  <a:schemeClr val="dk1"/>
                </a:solidFill>
                <a:latin typeface="+mn-lt"/>
                <a:ea typeface="+mn-ea"/>
              </a:endParaRPr>
            </a:p>
          </p:txBody>
        </p:sp>
        <p:sp>
          <p:nvSpPr>
            <p:cNvPr id="21" name="Rounded Rectangle 20"/>
            <p:cNvSpPr>
              <a:spLocks noChangeArrowheads="1"/>
            </p:cNvSpPr>
            <p:nvPr/>
          </p:nvSpPr>
          <p:spPr bwMode="auto">
            <a:xfrm>
              <a:off x="228600" y="2590799"/>
              <a:ext cx="1981200" cy="768626"/>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3200" b="1" dirty="0">
                  <a:solidFill>
                    <a:schemeClr val="dk1"/>
                  </a:solidFill>
                  <a:latin typeface="+mn-lt"/>
                  <a:ea typeface="+mn-ea"/>
                </a:rPr>
                <a:t>Step 7</a:t>
              </a:r>
              <a:endParaRPr lang="en-US" sz="3200" dirty="0">
                <a:solidFill>
                  <a:schemeClr val="dk1"/>
                </a:solidFill>
                <a:latin typeface="+mn-lt"/>
                <a:ea typeface="+mn-ea"/>
              </a:endParaRPr>
            </a:p>
          </p:txBody>
        </p:sp>
        <p:sp>
          <p:nvSpPr>
            <p:cNvPr id="25" name="Rounded Rectangle 24"/>
            <p:cNvSpPr>
              <a:spLocks noChangeArrowheads="1"/>
            </p:cNvSpPr>
            <p:nvPr/>
          </p:nvSpPr>
          <p:spPr bwMode="auto">
            <a:xfrm>
              <a:off x="228600" y="761999"/>
              <a:ext cx="1981200" cy="828445"/>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3200" b="1" dirty="0">
                  <a:solidFill>
                    <a:schemeClr val="dk1"/>
                  </a:solidFill>
                </a:rPr>
                <a:t>Step 5</a:t>
              </a:r>
            </a:p>
          </p:txBody>
        </p:sp>
      </p:grpSp>
      <p:pic>
        <p:nvPicPr>
          <p:cNvPr id="13" name="Picture 17" descr="C:\Users\k923l138\AppData\Local\Microsoft\Windows\Temporary Internet Files\Content.IE5\N0KMUEJ5\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38188"/>
            <a:ext cx="1431925"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7" descr="C:\Users\k923l138\AppData\Local\Microsoft\Windows\Temporary Internet Files\Content.IE5\N0KMUEJ5\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957388"/>
            <a:ext cx="1431925"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7" descr="C:\Users\k923l138\AppData\Local\Microsoft\Windows\Temporary Internet Files\Content.IE5\N0KMUEJ5\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81388"/>
            <a:ext cx="1431925"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5700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3944938" cy="5105400"/>
          </a:xfrm>
          <a:prstGeom prst="rect">
            <a:avLst/>
          </a:prstGeom>
          <a:noFill/>
          <a:ln w="9525">
            <a:solidFill>
              <a:srgbClr val="4F81BD"/>
            </a:solidFill>
            <a:miter lim="800000"/>
            <a:headEnd/>
            <a:tailEnd/>
          </a:ln>
          <a:effectLst>
            <a:outerShdw blurRad="292100" dist="139700" dir="2700000" algn="tl" rotWithShape="0">
              <a:srgbClr val="333333">
                <a:alpha val="64998"/>
              </a:srgbClr>
            </a:outerShdw>
          </a:effectLst>
          <a:extLst>
            <a:ext uri="{909E8E84-426E-40dd-AFC4-6F175D3DCCD1}">
              <a14:hiddenFill xmlns="" xmlns:a14="http://schemas.microsoft.com/office/drawing/2010/main">
                <a:solidFill>
                  <a:srgbClr val="FFFFFF"/>
                </a:solidFill>
              </a14:hiddenFill>
            </a:ext>
          </a:extLst>
        </p:spPr>
      </p:pic>
      <p:sp>
        <p:nvSpPr>
          <p:cNvPr id="122882" name="Title 1"/>
          <p:cNvSpPr>
            <a:spLocks noGrp="1"/>
          </p:cNvSpPr>
          <p:nvPr>
            <p:ph type="title"/>
          </p:nvPr>
        </p:nvSpPr>
        <p:spPr>
          <a:solidFill>
            <a:srgbClr val="81D840"/>
          </a:solidFill>
        </p:spPr>
        <p:txBody>
          <a:bodyPr/>
          <a:lstStyle/>
          <a:p>
            <a:pPr eaLnBrk="1" hangingPunct="1"/>
            <a:r>
              <a:rPr lang="en-US" altLang="en-US" sz="4000">
                <a:ea typeface="ＭＳ Ｐゴシック" charset="-128"/>
              </a:rPr>
              <a:t>How do I increase BSP in my classroom? Checklist for Success</a:t>
            </a:r>
          </a:p>
        </p:txBody>
      </p:sp>
      <p:sp>
        <p:nvSpPr>
          <p:cNvPr id="122883" name="Content Placeholder 2"/>
          <p:cNvSpPr>
            <a:spLocks noGrp="1"/>
          </p:cNvSpPr>
          <p:nvPr>
            <p:ph sz="half" idx="1"/>
          </p:nvPr>
        </p:nvSpPr>
        <p:spPr/>
        <p:txBody>
          <a:bodyPr/>
          <a:lstStyle/>
          <a:p>
            <a:pPr eaLnBrk="1" hangingPunct="1"/>
            <a:r>
              <a:rPr lang="en-US" altLang="en-US" sz="2000" b="1">
                <a:latin typeface="Arial" charset="0"/>
                <a:ea typeface="ＭＳ Ｐゴシック" charset="-128"/>
              </a:rPr>
              <a:t>Step 1: </a:t>
            </a:r>
            <a:r>
              <a:rPr lang="en-US" altLang="en-US" sz="2000">
                <a:ea typeface="ＭＳ Ｐゴシック" charset="-128"/>
              </a:rPr>
              <a:t>Evaluate current rates of general and behavior specific praise</a:t>
            </a:r>
          </a:p>
          <a:p>
            <a:pPr eaLnBrk="1" hangingPunct="1"/>
            <a:r>
              <a:rPr lang="en-US" altLang="en-US" sz="2000" b="1">
                <a:latin typeface="Arial" charset="0"/>
                <a:ea typeface="ＭＳ Ｐゴシック" charset="-128"/>
              </a:rPr>
              <a:t>Step 2: </a:t>
            </a:r>
            <a:r>
              <a:rPr lang="en-US" altLang="en-US" sz="2000">
                <a:latin typeface="Arial" charset="0"/>
                <a:ea typeface="ＭＳ Ｐゴシック" charset="-128"/>
              </a:rPr>
              <a:t>Identify behaviors to reinforce</a:t>
            </a:r>
          </a:p>
          <a:p>
            <a:pPr eaLnBrk="1" hangingPunct="1"/>
            <a:r>
              <a:rPr lang="en-US" altLang="en-US" sz="2000" b="1">
                <a:latin typeface="Arial" charset="0"/>
                <a:ea typeface="ＭＳ Ｐゴシック" charset="-128"/>
              </a:rPr>
              <a:t>Step 3: </a:t>
            </a:r>
            <a:r>
              <a:rPr lang="en-US" altLang="en-US" sz="2000">
                <a:latin typeface="Arial" charset="0"/>
                <a:ea typeface="ＭＳ Ｐゴシック" charset="-128"/>
              </a:rPr>
              <a:t>Practice delivery of BSP</a:t>
            </a:r>
          </a:p>
          <a:p>
            <a:pPr eaLnBrk="1" hangingPunct="1"/>
            <a:r>
              <a:rPr lang="en-US" altLang="en-US" sz="2000" b="1">
                <a:latin typeface="Arial" charset="0"/>
                <a:ea typeface="ＭＳ Ｐゴシック" charset="-128"/>
              </a:rPr>
              <a:t>Step 4: </a:t>
            </a:r>
            <a:r>
              <a:rPr lang="en-US" altLang="en-US" sz="2000">
                <a:latin typeface="Arial" charset="0"/>
                <a:ea typeface="ＭＳ Ｐゴシック" charset="-128"/>
              </a:rPr>
              <a:t>Observe student behavior</a:t>
            </a:r>
          </a:p>
          <a:p>
            <a:pPr eaLnBrk="1" hangingPunct="1"/>
            <a:r>
              <a:rPr lang="en-US" altLang="en-US" sz="2000" b="1">
                <a:latin typeface="Arial" charset="0"/>
                <a:ea typeface="ＭＳ Ｐゴシック" charset="-128"/>
              </a:rPr>
              <a:t>Step 5: </a:t>
            </a:r>
            <a:r>
              <a:rPr lang="en-US" altLang="en-US" sz="2000">
                <a:latin typeface="Arial" charset="0"/>
                <a:ea typeface="ＭＳ Ｐゴシック" charset="-128"/>
              </a:rPr>
              <a:t>Provide BSP</a:t>
            </a:r>
          </a:p>
          <a:p>
            <a:pPr eaLnBrk="1" hangingPunct="1"/>
            <a:r>
              <a:rPr lang="en-US" altLang="en-US" sz="2000" b="1">
                <a:latin typeface="Arial" charset="0"/>
                <a:ea typeface="ＭＳ Ｐゴシック" charset="-128"/>
              </a:rPr>
              <a:t>Step 6: </a:t>
            </a:r>
            <a:r>
              <a:rPr lang="en-US" altLang="en-US" sz="2000">
                <a:latin typeface="Arial" charset="0"/>
                <a:ea typeface="ＭＳ Ｐゴシック" charset="-128"/>
              </a:rPr>
              <a:t>Monitor BSP delivery</a:t>
            </a:r>
          </a:p>
          <a:p>
            <a:pPr eaLnBrk="1" hangingPunct="1"/>
            <a:r>
              <a:rPr lang="en-US" altLang="en-US" sz="2000" b="1">
                <a:latin typeface="Arial" charset="0"/>
                <a:ea typeface="ＭＳ Ｐゴシック" charset="-128"/>
              </a:rPr>
              <a:t>Step 7: </a:t>
            </a:r>
            <a:r>
              <a:rPr lang="en-US" altLang="en-US" sz="2000">
                <a:latin typeface="Arial" charset="0"/>
                <a:ea typeface="ＭＳ Ｐゴシック" charset="-128"/>
              </a:rPr>
              <a:t>Seek student input</a:t>
            </a:r>
            <a:endParaRPr lang="en-US" altLang="en-US" sz="2000" b="1">
              <a:latin typeface="Arial" charset="0"/>
              <a:ea typeface="ＭＳ Ｐゴシック" charset="-128"/>
            </a:endParaRPr>
          </a:p>
        </p:txBody>
      </p:sp>
      <p:sp>
        <p:nvSpPr>
          <p:cNvPr id="10" name="Rounded Rectangle 9"/>
          <p:cNvSpPr/>
          <p:nvPr/>
        </p:nvSpPr>
        <p:spPr>
          <a:xfrm>
            <a:off x="5943600" y="5029200"/>
            <a:ext cx="3048000" cy="838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See “Behavior Specific Praise Implementation Checklist for Success”</a:t>
            </a:r>
          </a:p>
        </p:txBody>
      </p:sp>
    </p:spTree>
    <p:extLst>
      <p:ext uri="{BB962C8B-B14F-4D97-AF65-F5344CB8AC3E}">
        <p14:creationId xmlns:p14="http://schemas.microsoft.com/office/powerpoint/2010/main" val="3013735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75000"/>
            </a:schemeClr>
          </a:solidFill>
        </p:spPr>
        <p:txBody>
          <a:bodyPr/>
          <a:lstStyle/>
          <a:p>
            <a:pPr eaLnBrk="1" hangingPunct="1">
              <a:defRPr/>
            </a:pPr>
            <a:r>
              <a:rPr lang="en-US" dirty="0" smtClean="0"/>
              <a:t>What is </a:t>
            </a:r>
            <a:r>
              <a:rPr lang="en-US" dirty="0"/>
              <a:t>i</a:t>
            </a:r>
            <a:r>
              <a:rPr lang="en-US" dirty="0" smtClean="0"/>
              <a:t>nstructional choice?</a:t>
            </a:r>
            <a:endParaRPr lang="en-US" dirty="0"/>
          </a:p>
        </p:txBody>
      </p:sp>
      <p:sp>
        <p:nvSpPr>
          <p:cNvPr id="3" name="Content Placeholder 2"/>
          <p:cNvSpPr>
            <a:spLocks noGrp="1"/>
          </p:cNvSpPr>
          <p:nvPr>
            <p:ph idx="1"/>
          </p:nvPr>
        </p:nvSpPr>
        <p:spPr/>
        <p:txBody>
          <a:bodyPr>
            <a:normAutofit/>
          </a:bodyPr>
          <a:lstStyle/>
          <a:p>
            <a:pPr eaLnBrk="1" hangingPunct="1">
              <a:defRPr/>
            </a:pPr>
            <a:r>
              <a:rPr lang="en-US" sz="3000" dirty="0" smtClean="0"/>
              <a:t>Instructional Choice </a:t>
            </a:r>
          </a:p>
          <a:p>
            <a:pPr lvl="1" eaLnBrk="1" hangingPunct="1">
              <a:defRPr/>
            </a:pPr>
            <a:r>
              <a:rPr lang="en-US" dirty="0" smtClean="0"/>
              <a:t>“…</a:t>
            </a:r>
            <a:r>
              <a:rPr lang="en-US" dirty="0"/>
              <a:t>opportunities to make choices means that the student is provided with two or more options, is allowed to independently select an option, and is provided with the selected option" </a:t>
            </a:r>
            <a:r>
              <a:rPr lang="en-US" sz="2600" dirty="0" smtClean="0"/>
              <a:t>(Jolivette, Stichter, &amp; McCormick, 2002, p. 28)</a:t>
            </a:r>
          </a:p>
          <a:p>
            <a:pPr marL="342900" lvl="1" indent="-342900" eaLnBrk="1" hangingPunct="1">
              <a:buFont typeface="Arial" panose="020B0604020202020204" pitchFamily="34" charset="0"/>
              <a:buChar char="•"/>
              <a:defRPr/>
            </a:pPr>
            <a:r>
              <a:rPr lang="en-US" sz="3000" dirty="0" smtClean="0"/>
              <a:t>Types of instructional </a:t>
            </a:r>
            <a:r>
              <a:rPr lang="en-US" sz="3000" dirty="0"/>
              <a:t>choices </a:t>
            </a:r>
            <a:r>
              <a:rPr lang="en-US" sz="2600" dirty="0"/>
              <a:t>(Rispoli et al., </a:t>
            </a:r>
            <a:r>
              <a:rPr lang="en-US" sz="2600" dirty="0" smtClean="0"/>
              <a:t>2013)</a:t>
            </a:r>
            <a:endParaRPr lang="en-US" sz="3000" dirty="0" smtClean="0"/>
          </a:p>
          <a:p>
            <a:pPr lvl="1" eaLnBrk="1" hangingPunct="1">
              <a:defRPr/>
            </a:pPr>
            <a:r>
              <a:rPr lang="en-US" dirty="0" smtClean="0"/>
              <a:t>Across-activity </a:t>
            </a:r>
            <a:r>
              <a:rPr lang="en-US" dirty="0"/>
              <a:t>choices </a:t>
            </a:r>
            <a:endParaRPr lang="en-US" dirty="0" smtClean="0"/>
          </a:p>
          <a:p>
            <a:pPr lvl="1" eaLnBrk="1" hangingPunct="1">
              <a:defRPr/>
            </a:pPr>
            <a:r>
              <a:rPr lang="en-US" dirty="0" smtClean="0"/>
              <a:t>Within-activity choices</a:t>
            </a:r>
            <a:endParaRPr lang="en-US" dirty="0"/>
          </a:p>
        </p:txBody>
      </p:sp>
      <p:pic>
        <p:nvPicPr>
          <p:cNvPr id="124931" name="Picture 3" descr="C:\Users\k923l138\AppData\Local\Microsoft\Windows\Temporary Internet Files\Content.IE5\17PB97J1\MP90040898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897438"/>
            <a:ext cx="16764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4932" name="Picture 6" descr="C:\Users\k923l138\AppData\Local\Microsoft\Windows\Temporary Internet Files\Content.IE5\N0KMUEJ5\MP90040224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4313" y="4938713"/>
            <a:ext cx="145415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288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bg1">
              <a:lumMod val="75000"/>
            </a:schemeClr>
          </a:solidFill>
        </p:spPr>
        <p:txBody>
          <a:bodyPr/>
          <a:lstStyle/>
          <a:p>
            <a:pPr eaLnBrk="1" hangingPunct="1">
              <a:defRPr/>
            </a:pPr>
            <a:r>
              <a:rPr lang="en-US" dirty="0" smtClean="0"/>
              <a:t>Examples of Instructional </a:t>
            </a:r>
            <a:r>
              <a:rPr lang="en-US" dirty="0"/>
              <a:t>C</a:t>
            </a:r>
            <a:r>
              <a:rPr lang="en-US" dirty="0" smtClean="0"/>
              <a:t>hoice</a:t>
            </a:r>
            <a:endParaRPr lang="en-US" dirty="0"/>
          </a:p>
        </p:txBody>
      </p:sp>
      <p:sp>
        <p:nvSpPr>
          <p:cNvPr id="7" name="Content Placeholder 6"/>
          <p:cNvSpPr>
            <a:spLocks noGrp="1"/>
          </p:cNvSpPr>
          <p:nvPr>
            <p:ph idx="1"/>
          </p:nvPr>
        </p:nvSpPr>
        <p:spPr>
          <a:xfrm>
            <a:off x="457200" y="2613454"/>
            <a:ext cx="4645024" cy="4525963"/>
          </a:xfrm>
        </p:spPr>
        <p:txBody>
          <a:bodyPr/>
          <a:lstStyle/>
          <a:p>
            <a:pPr eaLnBrk="1" hangingPunct="1">
              <a:defRPr/>
            </a:pPr>
            <a:r>
              <a:rPr lang="en-US" sz="2000" dirty="0" smtClean="0"/>
              <a:t>Paper, presentation, or YouTube video to show me what you know?</a:t>
            </a:r>
          </a:p>
          <a:p>
            <a:pPr eaLnBrk="1" hangingPunct="1">
              <a:defRPr/>
            </a:pPr>
            <a:r>
              <a:rPr lang="en-US" sz="2000" dirty="0" smtClean="0"/>
              <a:t>Which activity would you like to do first?</a:t>
            </a:r>
          </a:p>
          <a:p>
            <a:pPr eaLnBrk="1" hangingPunct="1">
              <a:defRPr/>
            </a:pPr>
            <a:r>
              <a:rPr lang="en-US" sz="2000" dirty="0" smtClean="0"/>
              <a:t>Pick a learning center?</a:t>
            </a:r>
          </a:p>
          <a:p>
            <a:pPr eaLnBrk="1" hangingPunct="1">
              <a:defRPr/>
            </a:pPr>
            <a:r>
              <a:rPr lang="en-US" sz="2000" dirty="0" smtClean="0"/>
              <a:t>Make your schedule for the day.</a:t>
            </a:r>
          </a:p>
          <a:p>
            <a:pPr eaLnBrk="1" hangingPunct="1">
              <a:defRPr/>
            </a:pPr>
            <a:r>
              <a:rPr lang="en-US" sz="2000" dirty="0" smtClean="0"/>
              <a:t>Think-</a:t>
            </a:r>
            <a:r>
              <a:rPr lang="en-US" sz="2000" dirty="0" err="1" smtClean="0"/>
              <a:t>Tac</a:t>
            </a:r>
            <a:r>
              <a:rPr lang="en-US" sz="2000" dirty="0" smtClean="0"/>
              <a:t>-Toe Boards</a:t>
            </a:r>
          </a:p>
          <a:p>
            <a:pPr marL="0" indent="0" eaLnBrk="1" hangingPunct="1">
              <a:buFont typeface="Arial" charset="0"/>
              <a:buNone/>
              <a:defRPr/>
            </a:pPr>
            <a:endParaRPr lang="en-US" dirty="0" smtClean="0"/>
          </a:p>
          <a:p>
            <a:pPr marL="0" indent="0" eaLnBrk="1" hangingPunct="1">
              <a:buFont typeface="Arial" charset="0"/>
              <a:buNone/>
              <a:defRPr/>
            </a:pPr>
            <a:endParaRPr lang="en-US" dirty="0" smtClean="0"/>
          </a:p>
          <a:p>
            <a:pPr marL="0" indent="0" eaLnBrk="1" hangingPunct="1">
              <a:buFont typeface="Arial" charset="0"/>
              <a:buNone/>
              <a:defRPr/>
            </a:pPr>
            <a:endParaRPr lang="en-US" dirty="0"/>
          </a:p>
        </p:txBody>
      </p:sp>
      <p:sp>
        <p:nvSpPr>
          <p:cNvPr id="125954" name="Text Placeholder 5"/>
          <p:cNvSpPr>
            <a:spLocks noGrp="1"/>
          </p:cNvSpPr>
          <p:nvPr>
            <p:ph type="body" idx="4294967295"/>
          </p:nvPr>
        </p:nvSpPr>
        <p:spPr>
          <a:xfrm>
            <a:off x="0" y="1535113"/>
            <a:ext cx="4040188" cy="639762"/>
          </a:xfrm>
        </p:spPr>
        <p:txBody>
          <a:bodyPr/>
          <a:lstStyle/>
          <a:p>
            <a:pPr eaLnBrk="1" hangingPunct="1"/>
            <a:r>
              <a:rPr lang="en-US" altLang="en-US">
                <a:ea typeface="ＭＳ Ｐゴシック" charset="-128"/>
              </a:rPr>
              <a:t>Across-activities Choices</a:t>
            </a:r>
          </a:p>
        </p:txBody>
      </p:sp>
      <p:sp>
        <p:nvSpPr>
          <p:cNvPr id="8" name="Text Placeholder 7"/>
          <p:cNvSpPr>
            <a:spLocks noGrp="1"/>
          </p:cNvSpPr>
          <p:nvPr>
            <p:ph type="body" sz="quarter" idx="4294967295"/>
          </p:nvPr>
        </p:nvSpPr>
        <p:spPr>
          <a:xfrm>
            <a:off x="5102225" y="1535113"/>
            <a:ext cx="4041775" cy="639762"/>
          </a:xfrm>
        </p:spPr>
        <p:txBody>
          <a:bodyPr/>
          <a:lstStyle/>
          <a:p>
            <a:pPr eaLnBrk="1" hangingPunct="1"/>
            <a:r>
              <a:rPr lang="en-US" altLang="en-US">
                <a:ea typeface="ＭＳ Ｐゴシック" charset="-128"/>
              </a:rPr>
              <a:t>Within-activity Choices</a:t>
            </a:r>
          </a:p>
        </p:txBody>
      </p:sp>
      <p:sp>
        <p:nvSpPr>
          <p:cNvPr id="9" name="Content Placeholder 8"/>
          <p:cNvSpPr>
            <a:spLocks noGrp="1"/>
          </p:cNvSpPr>
          <p:nvPr>
            <p:ph sz="quarter" idx="4294967295"/>
          </p:nvPr>
        </p:nvSpPr>
        <p:spPr>
          <a:xfrm>
            <a:off x="5102224" y="2613454"/>
            <a:ext cx="4041775" cy="3951288"/>
          </a:xfrm>
        </p:spPr>
        <p:txBody>
          <a:bodyPr/>
          <a:lstStyle/>
          <a:p>
            <a:pPr eaLnBrk="1" hangingPunct="1"/>
            <a:r>
              <a:rPr lang="en-US" altLang="en-US" sz="2000" dirty="0">
                <a:ea typeface="ＭＳ Ｐゴシック" charset="-128"/>
              </a:rPr>
              <a:t>Crayons or sparkly markers?</a:t>
            </a:r>
          </a:p>
          <a:p>
            <a:pPr eaLnBrk="1" hangingPunct="1"/>
            <a:r>
              <a:rPr lang="en-US" altLang="en-US" sz="2000" dirty="0">
                <a:ea typeface="ＭＳ Ｐゴシック" charset="-128"/>
              </a:rPr>
              <a:t>At your desk or in the library?</a:t>
            </a:r>
          </a:p>
          <a:p>
            <a:pPr eaLnBrk="1" hangingPunct="1"/>
            <a:r>
              <a:rPr lang="en-US" altLang="en-US" sz="2000" dirty="0">
                <a:ea typeface="ＭＳ Ｐゴシック" charset="-128"/>
              </a:rPr>
              <a:t>In the reading corner or at your desk?</a:t>
            </a:r>
          </a:p>
          <a:p>
            <a:pPr eaLnBrk="1" hangingPunct="1"/>
            <a:r>
              <a:rPr lang="en-US" altLang="en-US" sz="2000" dirty="0">
                <a:ea typeface="ＭＳ Ｐゴシック" charset="-128"/>
              </a:rPr>
              <a:t>Work independently or with a partner?</a:t>
            </a:r>
          </a:p>
          <a:p>
            <a:pPr eaLnBrk="1" hangingPunct="1"/>
            <a:r>
              <a:rPr lang="en-US" altLang="en-US" sz="2000" dirty="0">
                <a:ea typeface="ＭＳ Ｐゴシック" charset="-128"/>
              </a:rPr>
              <a:t>Which book would you like to read?</a:t>
            </a:r>
          </a:p>
          <a:p>
            <a:pPr eaLnBrk="1" hangingPunct="1"/>
            <a:r>
              <a:rPr lang="en-US" altLang="en-US" sz="2000" dirty="0">
                <a:ea typeface="ＭＳ Ｐゴシック" charset="-128"/>
              </a:rPr>
              <a:t>Finish in class or at home?</a:t>
            </a:r>
          </a:p>
          <a:p>
            <a:pPr eaLnBrk="1" hangingPunct="1"/>
            <a:r>
              <a:rPr lang="en-US" altLang="en-US" sz="2000" dirty="0">
                <a:ea typeface="ＭＳ Ｐゴシック" charset="-128"/>
              </a:rPr>
              <a:t>Typed or handwritten?</a:t>
            </a:r>
          </a:p>
          <a:p>
            <a:pPr eaLnBrk="1" hangingPunct="1"/>
            <a:r>
              <a:rPr lang="en-US" altLang="en-US" sz="2000" dirty="0">
                <a:ea typeface="ＭＳ Ｐゴシック" charset="-128"/>
              </a:rPr>
              <a:t>Even or odds?</a:t>
            </a:r>
          </a:p>
        </p:txBody>
      </p:sp>
    </p:spTree>
    <p:extLst>
      <p:ext uri="{BB962C8B-B14F-4D97-AF65-F5344CB8AC3E}">
        <p14:creationId xmlns:p14="http://schemas.microsoft.com/office/powerpoint/2010/main" val="12893608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001" name="Content Placeholder 2"/>
          <p:cNvSpPr>
            <a:spLocks noGrp="1"/>
          </p:cNvSpPr>
          <p:nvPr>
            <p:ph sz="half" idx="1"/>
          </p:nvPr>
        </p:nvSpPr>
        <p:spPr>
          <a:xfrm>
            <a:off x="457200" y="1600200"/>
            <a:ext cx="5029200" cy="4525963"/>
          </a:xfrm>
        </p:spPr>
        <p:txBody>
          <a:bodyPr/>
          <a:lstStyle/>
          <a:p>
            <a:pPr eaLnBrk="1" hangingPunct="1"/>
            <a:r>
              <a:rPr lang="en-US" altLang="en-US" dirty="0">
                <a:ea typeface="ＭＳ Ｐゴシック" charset="-128"/>
              </a:rPr>
              <a:t>Easy</a:t>
            </a:r>
          </a:p>
          <a:p>
            <a:pPr eaLnBrk="1" hangingPunct="1"/>
            <a:r>
              <a:rPr lang="en-US" altLang="en-US" dirty="0">
                <a:ea typeface="ＭＳ Ｐゴシック" charset="-128"/>
              </a:rPr>
              <a:t>Little time</a:t>
            </a:r>
          </a:p>
          <a:p>
            <a:pPr eaLnBrk="1" hangingPunct="1"/>
            <a:r>
              <a:rPr lang="en-US" altLang="en-US" dirty="0">
                <a:ea typeface="ＭＳ Ｐゴシック" charset="-128"/>
              </a:rPr>
              <a:t>Offers students control</a:t>
            </a:r>
          </a:p>
          <a:p>
            <a:pPr eaLnBrk="1" hangingPunct="1"/>
            <a:r>
              <a:rPr lang="en-US" altLang="en-US" dirty="0">
                <a:ea typeface="ＭＳ Ｐゴシック" charset="-128"/>
              </a:rPr>
              <a:t>Promotes decision making and other self-determined behaviors</a:t>
            </a:r>
          </a:p>
        </p:txBody>
      </p:sp>
      <p:pic>
        <p:nvPicPr>
          <p:cNvPr id="128002" name="Picture 2" descr="C:\Users\k923l138\AppData\Local\Microsoft\Windows\Temporary Internet Files\Content.IE5\C16BPSGT\MP900402268[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30913" y="2667000"/>
            <a:ext cx="2587625" cy="1724025"/>
          </a:xfrm>
          <a:noFill/>
        </p:spPr>
      </p:pic>
      <p:pic>
        <p:nvPicPr>
          <p:cNvPr id="128003" name="Picture 4" descr="C:\Users\k923l138\AppData\Local\Microsoft\Windows\Temporary Internet Files\Content.IE5\N0KMUEJ5\MP90040119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419600"/>
            <a:ext cx="2522538" cy="2017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8004" name="Picture 5" descr="C:\Users\k923l138\AppData\Local\Microsoft\Windows\Temporary Internet Files\Content.IE5\17PB97J1\MP900442339[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609600"/>
            <a:ext cx="2674938" cy="225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solidFill>
            <a:schemeClr val="bg1">
              <a:lumMod val="75000"/>
            </a:schemeClr>
          </a:solidFill>
        </p:spPr>
        <p:txBody>
          <a:bodyPr>
            <a:normAutofit fontScale="90000"/>
          </a:bodyPr>
          <a:lstStyle/>
          <a:p>
            <a:pPr eaLnBrk="1" hangingPunct="1">
              <a:defRPr/>
            </a:pPr>
            <a:r>
              <a:rPr lang="en-US" dirty="0" smtClean="0"/>
              <a:t>Why is instructional choice effective?</a:t>
            </a:r>
            <a:endParaRPr lang="en-US" dirty="0"/>
          </a:p>
        </p:txBody>
      </p:sp>
    </p:spTree>
    <p:extLst>
      <p:ext uri="{BB962C8B-B14F-4D97-AF65-F5344CB8AC3E}">
        <p14:creationId xmlns:p14="http://schemas.microsoft.com/office/powerpoint/2010/main" val="2345769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Did you receive </a:t>
            </a:r>
            <a:r>
              <a:rPr lang="en-US" dirty="0" smtClean="0">
                <a:solidFill>
                  <a:srgbClr val="7030A0"/>
                </a:solidFill>
              </a:rPr>
              <a:t>pre-service</a:t>
            </a:r>
            <a:r>
              <a:rPr lang="en-US" dirty="0" smtClean="0"/>
              <a:t> training in classroom management?</a:t>
            </a:r>
          </a:p>
          <a:p>
            <a:pPr marL="514350" indent="-514350">
              <a:buFont typeface="+mj-lt"/>
              <a:buAutoNum type="arabicPeriod"/>
            </a:pPr>
            <a:r>
              <a:rPr lang="en-US" dirty="0" smtClean="0"/>
              <a:t>Do you receive </a:t>
            </a:r>
            <a:r>
              <a:rPr lang="en-US" dirty="0" smtClean="0">
                <a:solidFill>
                  <a:srgbClr val="7030A0"/>
                </a:solidFill>
              </a:rPr>
              <a:t>in-service</a:t>
            </a:r>
            <a:r>
              <a:rPr lang="en-US" dirty="0" smtClean="0"/>
              <a:t> training in classroom management?</a:t>
            </a:r>
          </a:p>
          <a:p>
            <a:pPr marL="514350" indent="-514350">
              <a:buFont typeface="+mj-lt"/>
              <a:buAutoNum type="arabicPeriod"/>
            </a:pPr>
            <a:r>
              <a:rPr lang="en-US" dirty="0" smtClean="0"/>
              <a:t>Have you ever received </a:t>
            </a:r>
            <a:r>
              <a:rPr lang="en-US" dirty="0" smtClean="0">
                <a:solidFill>
                  <a:srgbClr val="7030A0"/>
                </a:solidFill>
              </a:rPr>
              <a:t>coaching and performance feedback</a:t>
            </a:r>
            <a:r>
              <a:rPr lang="en-US" dirty="0" smtClean="0"/>
              <a:t> around classroom management?</a:t>
            </a:r>
          </a:p>
        </p:txBody>
      </p:sp>
    </p:spTree>
    <p:extLst>
      <p:ext uri="{BB962C8B-B14F-4D97-AF65-F5344CB8AC3E}">
        <p14:creationId xmlns:p14="http://schemas.microsoft.com/office/powerpoint/2010/main" val="186703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75000"/>
            </a:schemeClr>
          </a:solidFill>
        </p:spPr>
        <p:txBody>
          <a:bodyPr>
            <a:noAutofit/>
          </a:bodyPr>
          <a:lstStyle/>
          <a:p>
            <a:pPr eaLnBrk="1" hangingPunct="1">
              <a:defRPr/>
            </a:pPr>
            <a:r>
              <a:rPr lang="en-US" sz="4000" dirty="0"/>
              <a:t>What does the supporting research for instructional choice say</a:t>
            </a:r>
            <a:r>
              <a:rPr lang="en-US" sz="4000" dirty="0" smtClean="0"/>
              <a:t>?</a:t>
            </a:r>
            <a:endParaRPr lang="en-US" sz="4000" dirty="0"/>
          </a:p>
        </p:txBody>
      </p:sp>
      <p:sp>
        <p:nvSpPr>
          <p:cNvPr id="129026" name="Content Placeholder 2"/>
          <p:cNvSpPr>
            <a:spLocks noGrp="1"/>
          </p:cNvSpPr>
          <p:nvPr>
            <p:ph idx="1"/>
          </p:nvPr>
        </p:nvSpPr>
        <p:spPr/>
        <p:txBody>
          <a:bodyPr/>
          <a:lstStyle/>
          <a:p>
            <a:pPr eaLnBrk="1" hangingPunct="1"/>
            <a:r>
              <a:rPr lang="en-US" altLang="en-US" sz="2800" dirty="0">
                <a:ea typeface="ＭＳ Ｐゴシック" charset="-128"/>
              </a:rPr>
              <a:t>Increasing Engagement and Decreasing Disruption in Elementary Self-Contained Classrooms (Dunlap et al., 1994) </a:t>
            </a:r>
          </a:p>
          <a:p>
            <a:pPr eaLnBrk="1" hangingPunct="1"/>
            <a:r>
              <a:rPr lang="en-US" altLang="en-US" sz="2800" dirty="0">
                <a:ea typeface="ＭＳ Ｐゴシック" charset="-128"/>
              </a:rPr>
              <a:t>Increasing Time On-Task, Task Completion, and Accuracy in Residential Facilities (Ramsey, </a:t>
            </a:r>
            <a:r>
              <a:rPr lang="en-US" altLang="en-US" sz="2800" dirty="0" err="1">
                <a:ea typeface="ＭＳ Ｐゴシック" charset="-128"/>
              </a:rPr>
              <a:t>Jolivette</a:t>
            </a:r>
            <a:r>
              <a:rPr lang="en-US" altLang="en-US" sz="2800" dirty="0">
                <a:ea typeface="ＭＳ Ｐゴシック" charset="-128"/>
              </a:rPr>
              <a:t>, Patterson,&amp; Kennedy, 2010) </a:t>
            </a:r>
          </a:p>
          <a:p>
            <a:pPr eaLnBrk="1" hangingPunct="1"/>
            <a:r>
              <a:rPr lang="en-US" altLang="en-US" sz="2800" dirty="0">
                <a:ea typeface="ＭＳ Ｐゴシック" charset="-128"/>
              </a:rPr>
              <a:t>Increasing Task Engagement and Improving Academic Performance in an Inclusive Setting (</a:t>
            </a:r>
            <a:r>
              <a:rPr lang="en-US" altLang="en-US" sz="2800" dirty="0" err="1">
                <a:ea typeface="ＭＳ Ｐゴシック" charset="-128"/>
              </a:rPr>
              <a:t>Skerbetz</a:t>
            </a:r>
            <a:r>
              <a:rPr lang="en-US" altLang="en-US" sz="2800" dirty="0">
                <a:ea typeface="ＭＳ Ｐゴシック" charset="-128"/>
              </a:rPr>
              <a:t> &amp; </a:t>
            </a:r>
            <a:r>
              <a:rPr lang="en-US" altLang="en-US" sz="2800" dirty="0" err="1">
                <a:ea typeface="ＭＳ Ｐゴシック" charset="-128"/>
              </a:rPr>
              <a:t>Kostweicz</a:t>
            </a:r>
            <a:r>
              <a:rPr lang="en-US" altLang="en-US" sz="2800" dirty="0">
                <a:ea typeface="ＭＳ Ｐゴシック" charset="-128"/>
              </a:rPr>
              <a:t>, 2013) </a:t>
            </a:r>
          </a:p>
          <a:p>
            <a:pPr eaLnBrk="1" hangingPunct="1"/>
            <a:endParaRPr lang="en-US" altLang="en-US" dirty="0">
              <a:ea typeface="ＭＳ Ｐゴシック" charset="-128"/>
            </a:endParaRPr>
          </a:p>
        </p:txBody>
      </p:sp>
    </p:spTree>
    <p:extLst>
      <p:ext uri="{BB962C8B-B14F-4D97-AF65-F5344CB8AC3E}">
        <p14:creationId xmlns:p14="http://schemas.microsoft.com/office/powerpoint/2010/main" val="18663558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75000"/>
            </a:schemeClr>
          </a:solidFill>
        </p:spPr>
        <p:txBody>
          <a:bodyPr>
            <a:normAutofit fontScale="90000"/>
          </a:bodyPr>
          <a:lstStyle/>
          <a:p>
            <a:pPr eaLnBrk="1" hangingPunct="1">
              <a:defRPr/>
            </a:pPr>
            <a:r>
              <a:rPr lang="en-US" dirty="0" smtClean="0"/>
              <a:t>What are the benefits &amp; challenges?</a:t>
            </a:r>
            <a:endParaRPr lang="en-US" dirty="0"/>
          </a:p>
        </p:txBody>
      </p:sp>
      <p:sp>
        <p:nvSpPr>
          <p:cNvPr id="130050" name="Text Placeholder 9"/>
          <p:cNvSpPr>
            <a:spLocks noGrp="1"/>
          </p:cNvSpPr>
          <p:nvPr>
            <p:ph type="body" idx="1"/>
          </p:nvPr>
        </p:nvSpPr>
        <p:spPr/>
        <p:txBody>
          <a:bodyPr/>
          <a:lstStyle/>
          <a:p>
            <a:pPr eaLnBrk="1" hangingPunct="1"/>
            <a:r>
              <a:rPr lang="en-US" altLang="en-US">
                <a:ea typeface="ＭＳ Ｐゴシック" charset="-128"/>
              </a:rPr>
              <a:t>Benefits</a:t>
            </a:r>
          </a:p>
        </p:txBody>
      </p:sp>
      <p:sp>
        <p:nvSpPr>
          <p:cNvPr id="130051" name="Content Placeholder 2"/>
          <p:cNvSpPr>
            <a:spLocks noGrp="1"/>
          </p:cNvSpPr>
          <p:nvPr>
            <p:ph sz="half" idx="2"/>
          </p:nvPr>
        </p:nvSpPr>
        <p:spPr/>
        <p:txBody>
          <a:bodyPr/>
          <a:lstStyle/>
          <a:p>
            <a:pPr eaLnBrk="1" hangingPunct="1"/>
            <a:r>
              <a:rPr lang="en-US" altLang="en-US" dirty="0">
                <a:ea typeface="ＭＳ Ｐゴシック" charset="-128"/>
              </a:rPr>
              <a:t>feasible, does not require excessive preparation, is easy to implement, and supports content instruction (Kern &amp; State, 2008; Morgan, 2006; Ramsey et al., 2010). </a:t>
            </a:r>
          </a:p>
          <a:p>
            <a:pPr eaLnBrk="1" hangingPunct="1"/>
            <a:r>
              <a:rPr lang="en-US" altLang="en-US" dirty="0">
                <a:ea typeface="ＭＳ Ｐゴシック" charset="-128"/>
              </a:rPr>
              <a:t>teaches self-determined behaviors</a:t>
            </a:r>
          </a:p>
          <a:p>
            <a:pPr eaLnBrk="1" hangingPunct="1"/>
            <a:endParaRPr lang="en-US" altLang="en-US" dirty="0">
              <a:ea typeface="ＭＳ Ｐゴシック" charset="-128"/>
            </a:endParaRPr>
          </a:p>
        </p:txBody>
      </p:sp>
      <p:sp>
        <p:nvSpPr>
          <p:cNvPr id="130052" name="Text Placeholder 10"/>
          <p:cNvSpPr>
            <a:spLocks noGrp="1"/>
          </p:cNvSpPr>
          <p:nvPr>
            <p:ph type="body" sz="quarter" idx="3"/>
          </p:nvPr>
        </p:nvSpPr>
        <p:spPr/>
        <p:txBody>
          <a:bodyPr/>
          <a:lstStyle/>
          <a:p>
            <a:pPr eaLnBrk="1" hangingPunct="1"/>
            <a:r>
              <a:rPr lang="en-US" altLang="en-US">
                <a:ea typeface="ＭＳ Ｐゴシック" charset="-128"/>
              </a:rPr>
              <a:t>Challenges</a:t>
            </a:r>
          </a:p>
        </p:txBody>
      </p:sp>
      <p:sp>
        <p:nvSpPr>
          <p:cNvPr id="130053" name="Content Placeholder 11"/>
          <p:cNvSpPr>
            <a:spLocks noGrp="1"/>
          </p:cNvSpPr>
          <p:nvPr>
            <p:ph sz="quarter" idx="4"/>
          </p:nvPr>
        </p:nvSpPr>
        <p:spPr/>
        <p:txBody>
          <a:bodyPr/>
          <a:lstStyle/>
          <a:p>
            <a:pPr eaLnBrk="1" hangingPunct="1"/>
            <a:r>
              <a:rPr lang="en-US" altLang="en-US" dirty="0">
                <a:ea typeface="ＭＳ Ｐゴシック" charset="-128"/>
              </a:rPr>
              <a:t>challenges in preparing independent tasks for the time provided</a:t>
            </a:r>
          </a:p>
          <a:p>
            <a:pPr eaLnBrk="1" hangingPunct="1"/>
            <a:r>
              <a:rPr lang="en-US" altLang="en-US" dirty="0">
                <a:ea typeface="ＭＳ Ｐゴシック" charset="-128"/>
              </a:rPr>
              <a:t>important to think about procedures for collecting and evaluating different types of assignments</a:t>
            </a:r>
          </a:p>
        </p:txBody>
      </p:sp>
    </p:spTree>
    <p:extLst>
      <p:ext uri="{BB962C8B-B14F-4D97-AF65-F5344CB8AC3E}">
        <p14:creationId xmlns:p14="http://schemas.microsoft.com/office/powerpoint/2010/main" val="3421465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Title 1"/>
          <p:cNvSpPr>
            <a:spLocks noGrp="1"/>
          </p:cNvSpPr>
          <p:nvPr>
            <p:ph type="title"/>
          </p:nvPr>
        </p:nvSpPr>
        <p:spPr>
          <a:xfrm>
            <a:off x="0" y="228600"/>
            <a:ext cx="9067800" cy="838200"/>
          </a:xfrm>
        </p:spPr>
        <p:txBody>
          <a:bodyPr>
            <a:normAutofit fontScale="90000"/>
          </a:bodyPr>
          <a:lstStyle/>
          <a:p>
            <a:pPr eaLnBrk="1" hangingPunct="1">
              <a:defRPr/>
            </a:pPr>
            <a:r>
              <a:rPr lang="en-US" sz="2400" b="1" dirty="0" smtClean="0"/>
              <a:t>How do I implement instructional choice in my classroom?        </a:t>
            </a:r>
            <a:br>
              <a:rPr lang="en-US" sz="2400" b="1" dirty="0" smtClean="0"/>
            </a:br>
            <a:r>
              <a:rPr lang="en-US" sz="2400" b="1" dirty="0" smtClean="0"/>
              <a:t> Implementation Checklist</a:t>
            </a:r>
            <a:r>
              <a:rPr lang="en-US" sz="2400" b="1" dirty="0"/>
              <a:t/>
            </a:r>
            <a:br>
              <a:rPr lang="en-US" sz="2400" b="1" dirty="0"/>
            </a:br>
            <a:r>
              <a:rPr lang="en-US" altLang="en-US" sz="2800" dirty="0" smtClean="0"/>
              <a:t>!</a:t>
            </a:r>
          </a:p>
        </p:txBody>
      </p:sp>
      <p:sp>
        <p:nvSpPr>
          <p:cNvPr id="5" name="Rounded Rectangle 4"/>
          <p:cNvSpPr/>
          <p:nvPr/>
        </p:nvSpPr>
        <p:spPr>
          <a:xfrm>
            <a:off x="2057400" y="873125"/>
            <a:ext cx="6858000" cy="94456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a:solidFill>
                  <a:prstClr val="white"/>
                </a:solidFill>
              </a:rPr>
              <a:t>Determine which type of choices you feel comfortable offering and create a menu of choices</a:t>
            </a:r>
            <a:r>
              <a:rPr lang="en-US" sz="2000" b="1" dirty="0">
                <a:solidFill>
                  <a:prstClr val="white"/>
                </a:solidFill>
              </a:rPr>
              <a:t>.</a:t>
            </a:r>
            <a:endParaRPr lang="en-US" sz="2000" dirty="0">
              <a:solidFill>
                <a:prstClr val="white"/>
              </a:solidFill>
              <a:ea typeface="ＭＳ Ｐゴシック" charset="0"/>
            </a:endParaRPr>
          </a:p>
        </p:txBody>
      </p:sp>
      <p:sp>
        <p:nvSpPr>
          <p:cNvPr id="28" name="Rounded Rectangle 27"/>
          <p:cNvSpPr/>
          <p:nvPr/>
        </p:nvSpPr>
        <p:spPr>
          <a:xfrm>
            <a:off x="2057400" y="2352675"/>
            <a:ext cx="6858000" cy="94456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a:solidFill>
                  <a:prstClr val="white"/>
                </a:solidFill>
              </a:rPr>
              <a:t>Use the menu to determine which type of choice to add to a particular lesson.</a:t>
            </a:r>
            <a:endParaRPr lang="en-US" sz="2000" dirty="0">
              <a:solidFill>
                <a:prstClr val="white"/>
              </a:solidFill>
              <a:ea typeface="ＭＳ Ｐゴシック" charset="0"/>
            </a:endParaRPr>
          </a:p>
        </p:txBody>
      </p:sp>
      <p:sp>
        <p:nvSpPr>
          <p:cNvPr id="29" name="Rounded Rectangle 28"/>
          <p:cNvSpPr/>
          <p:nvPr/>
        </p:nvSpPr>
        <p:spPr>
          <a:xfrm>
            <a:off x="2057400" y="3783013"/>
            <a:ext cx="6858000" cy="94456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a:solidFill>
                  <a:prstClr val="white"/>
                </a:solidFill>
              </a:rPr>
              <a:t>After choice is built into the lesson, offer the established choices. </a:t>
            </a:r>
            <a:endParaRPr lang="en-US" sz="2400" dirty="0">
              <a:solidFill>
                <a:prstClr val="white"/>
              </a:solidFill>
              <a:ea typeface="ＭＳ Ｐゴシック" charset="0"/>
            </a:endParaRPr>
          </a:p>
        </p:txBody>
      </p:sp>
      <p:sp>
        <p:nvSpPr>
          <p:cNvPr id="30" name="Rounded Rectangle 29"/>
          <p:cNvSpPr/>
          <p:nvPr/>
        </p:nvSpPr>
        <p:spPr>
          <a:xfrm>
            <a:off x="2057400" y="5235575"/>
            <a:ext cx="6858000" cy="94456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a:solidFill>
                  <a:prstClr val="white"/>
                </a:solidFill>
              </a:rPr>
              <a:t>Ask the student to make his or her choice</a:t>
            </a:r>
            <a:r>
              <a:rPr lang="en-US" sz="2000" b="1" dirty="0">
                <a:solidFill>
                  <a:prstClr val="white"/>
                </a:solidFill>
              </a:rPr>
              <a:t>.</a:t>
            </a:r>
            <a:endParaRPr lang="en-US" sz="2000" dirty="0">
              <a:solidFill>
                <a:prstClr val="white"/>
              </a:solidFill>
              <a:ea typeface="ＭＳ Ｐゴシック" charset="0"/>
            </a:endParaRPr>
          </a:p>
        </p:txBody>
      </p:sp>
      <p:grpSp>
        <p:nvGrpSpPr>
          <p:cNvPr id="131078" name="Group 1"/>
          <p:cNvGrpSpPr>
            <a:grpSpLocks/>
          </p:cNvGrpSpPr>
          <p:nvPr/>
        </p:nvGrpSpPr>
        <p:grpSpPr bwMode="auto">
          <a:xfrm>
            <a:off x="152400" y="685800"/>
            <a:ext cx="1981200" cy="5694363"/>
            <a:chOff x="152400" y="685800"/>
            <a:chExt cx="1981200" cy="5693938"/>
          </a:xfrm>
        </p:grpSpPr>
        <p:sp>
          <p:nvSpPr>
            <p:cNvPr id="20" name="Rounded Rectangle 19"/>
            <p:cNvSpPr>
              <a:spLocks noChangeArrowheads="1"/>
            </p:cNvSpPr>
            <p:nvPr/>
          </p:nvSpPr>
          <p:spPr bwMode="auto">
            <a:xfrm>
              <a:off x="152400" y="2173415"/>
              <a:ext cx="1981200" cy="1302062"/>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3200" b="1" dirty="0">
                  <a:solidFill>
                    <a:prstClr val="black"/>
                  </a:solidFill>
                </a:rPr>
                <a:t>Step 2</a:t>
              </a:r>
              <a:endParaRPr lang="en-US" sz="3200" dirty="0">
                <a:solidFill>
                  <a:prstClr val="black"/>
                </a:solidFill>
              </a:endParaRPr>
            </a:p>
          </p:txBody>
        </p:sp>
        <p:sp>
          <p:nvSpPr>
            <p:cNvPr id="21" name="Rounded Rectangle 20"/>
            <p:cNvSpPr>
              <a:spLocks noChangeArrowheads="1"/>
            </p:cNvSpPr>
            <p:nvPr/>
          </p:nvSpPr>
          <p:spPr bwMode="auto">
            <a:xfrm>
              <a:off x="152400" y="3643140"/>
              <a:ext cx="1981200" cy="1224643"/>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3200" b="1" dirty="0">
                  <a:solidFill>
                    <a:prstClr val="black"/>
                  </a:solidFill>
                </a:rPr>
                <a:t>Step 3</a:t>
              </a:r>
              <a:endParaRPr lang="en-US" sz="3200" dirty="0">
                <a:solidFill>
                  <a:prstClr val="black"/>
                </a:solidFill>
              </a:endParaRPr>
            </a:p>
          </p:txBody>
        </p:sp>
        <p:sp>
          <p:nvSpPr>
            <p:cNvPr id="22" name="Rounded Rectangle 21"/>
            <p:cNvSpPr>
              <a:spLocks noChangeArrowheads="1"/>
            </p:cNvSpPr>
            <p:nvPr/>
          </p:nvSpPr>
          <p:spPr bwMode="auto">
            <a:xfrm>
              <a:off x="152400" y="5035447"/>
              <a:ext cx="1981200" cy="1344291"/>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3200" b="1" dirty="0">
                  <a:solidFill>
                    <a:prstClr val="black"/>
                  </a:solidFill>
                </a:rPr>
                <a:t>Step 4</a:t>
              </a:r>
              <a:endParaRPr lang="en-US" sz="3200" dirty="0">
                <a:solidFill>
                  <a:prstClr val="black"/>
                </a:solidFill>
              </a:endParaRPr>
            </a:p>
          </p:txBody>
        </p:sp>
        <p:sp>
          <p:nvSpPr>
            <p:cNvPr id="25" name="Rounded Rectangle 24"/>
            <p:cNvSpPr>
              <a:spLocks noChangeArrowheads="1"/>
            </p:cNvSpPr>
            <p:nvPr/>
          </p:nvSpPr>
          <p:spPr bwMode="auto">
            <a:xfrm>
              <a:off x="152400" y="685800"/>
              <a:ext cx="1981200" cy="1319952"/>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3200" b="1" dirty="0">
                  <a:solidFill>
                    <a:prstClr val="black"/>
                  </a:solidFill>
                </a:rPr>
                <a:t>Step 1</a:t>
              </a:r>
            </a:p>
          </p:txBody>
        </p:sp>
      </p:grpSp>
      <p:pic>
        <p:nvPicPr>
          <p:cNvPr id="88075" name="Picture 17" descr="C:\Users\k923l138\AppData\Local\Microsoft\Windows\Temporary Internet Files\Content.IE5\N0KMUEJ5\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438" y="376238"/>
            <a:ext cx="1431925"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17" descr="C:\Users\k923l138\AppData\Local\Microsoft\Windows\Temporary Internet Files\Content.IE5\N0KMUEJ5\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438" y="1625600"/>
            <a:ext cx="1431925"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Picture 17" descr="C:\Users\k923l138\AppData\Local\Microsoft\Windows\Temporary Internet Files\Content.IE5\N0KMUEJ5\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438" y="3067050"/>
            <a:ext cx="1431925"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17" descr="C:\Users\k923l138\AppData\Local\Microsoft\Windows\Temporary Internet Files\Content.IE5\N0KMUEJ5\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438" y="4592638"/>
            <a:ext cx="1431925"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5783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8075"/>
                                        </p:tgtEl>
                                        <p:attrNameLst>
                                          <p:attrName>style.visibility</p:attrName>
                                        </p:attrNameLst>
                                      </p:cBhvr>
                                      <p:to>
                                        <p:strVal val="visible"/>
                                      </p:to>
                                    </p:set>
                                    <p:anim calcmode="lin" valueType="num">
                                      <p:cBhvr additive="base">
                                        <p:cTn id="7" dur="500" fill="hold"/>
                                        <p:tgtEl>
                                          <p:spTgt spid="88075"/>
                                        </p:tgtEl>
                                        <p:attrNameLst>
                                          <p:attrName>ppt_x</p:attrName>
                                        </p:attrNameLst>
                                      </p:cBhvr>
                                      <p:tavLst>
                                        <p:tav tm="0">
                                          <p:val>
                                            <p:strVal val="0-#ppt_w/2"/>
                                          </p:val>
                                        </p:tav>
                                        <p:tav tm="100000">
                                          <p:val>
                                            <p:strVal val="#ppt_x"/>
                                          </p:val>
                                        </p:tav>
                                      </p:tavLst>
                                    </p:anim>
                                    <p:anim calcmode="lin" valueType="num">
                                      <p:cBhvr additive="base">
                                        <p:cTn id="8" dur="500" fill="hold"/>
                                        <p:tgtEl>
                                          <p:spTgt spid="8807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0-#ppt_w/2"/>
                                          </p:val>
                                        </p:tav>
                                        <p:tav tm="100000">
                                          <p:val>
                                            <p:strVal val="#ppt_x"/>
                                          </p:val>
                                        </p:tav>
                                      </p:tavLst>
                                    </p:anim>
                                    <p:anim calcmode="lin" valueType="num">
                                      <p:cBhvr additive="base">
                                        <p:cTn id="1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0-#ppt_w/2"/>
                                          </p:val>
                                        </p:tav>
                                        <p:tav tm="100000">
                                          <p:val>
                                            <p:strVal val="#ppt_x"/>
                                          </p:val>
                                        </p:tav>
                                      </p:tavLst>
                                    </p:anim>
                                    <p:anim calcmode="lin" valueType="num">
                                      <p:cBhvr additive="base">
                                        <p:cTn id="26"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097" name="Title 1"/>
          <p:cNvSpPr>
            <a:spLocks noGrp="1"/>
          </p:cNvSpPr>
          <p:nvPr>
            <p:ph type="title"/>
          </p:nvPr>
        </p:nvSpPr>
        <p:spPr>
          <a:xfrm>
            <a:off x="38100" y="46038"/>
            <a:ext cx="9067800" cy="838200"/>
          </a:xfrm>
        </p:spPr>
        <p:txBody>
          <a:bodyPr/>
          <a:lstStyle/>
          <a:p>
            <a:pPr eaLnBrk="1" hangingPunct="1"/>
            <a:r>
              <a:rPr lang="en-US" altLang="en-US" sz="2400" b="1">
                <a:ea typeface="ＭＳ Ｐゴシック" charset="-128"/>
              </a:rPr>
              <a:t>How do I implement instructional choice in my classroom?         </a:t>
            </a:r>
            <a:br>
              <a:rPr lang="en-US" altLang="en-US" sz="2400" b="1">
                <a:ea typeface="ＭＳ Ｐゴシック" charset="-128"/>
              </a:rPr>
            </a:br>
            <a:r>
              <a:rPr lang="en-US" altLang="en-US" sz="2400" b="1">
                <a:ea typeface="ＭＳ Ｐゴシック" charset="-128"/>
              </a:rPr>
              <a:t>Implementation Checklist</a:t>
            </a:r>
            <a:endParaRPr lang="en-US" altLang="en-US" sz="2800">
              <a:ea typeface="ＭＳ Ｐゴシック" charset="-128"/>
            </a:endParaRPr>
          </a:p>
        </p:txBody>
      </p:sp>
      <p:sp>
        <p:nvSpPr>
          <p:cNvPr id="5" name="Rounded Rectangle 4"/>
          <p:cNvSpPr/>
          <p:nvPr/>
        </p:nvSpPr>
        <p:spPr>
          <a:xfrm>
            <a:off x="2057400" y="873125"/>
            <a:ext cx="6858000" cy="94456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a:solidFill>
                  <a:prstClr val="white"/>
                </a:solidFill>
              </a:rPr>
              <a:t>Provide wait time for the student to select their choice.</a:t>
            </a:r>
            <a:endParaRPr lang="en-US" sz="2400" dirty="0">
              <a:solidFill>
                <a:prstClr val="white"/>
              </a:solidFill>
              <a:ea typeface="ＭＳ Ｐゴシック" charset="0"/>
            </a:endParaRPr>
          </a:p>
        </p:txBody>
      </p:sp>
      <p:sp>
        <p:nvSpPr>
          <p:cNvPr id="28" name="Rounded Rectangle 27"/>
          <p:cNvSpPr/>
          <p:nvPr/>
        </p:nvSpPr>
        <p:spPr>
          <a:xfrm>
            <a:off x="2057400" y="2339975"/>
            <a:ext cx="6858000" cy="94456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a:solidFill>
                  <a:prstClr val="white"/>
                </a:solidFill>
              </a:rPr>
              <a:t>Listen to (or observe) the student’s response</a:t>
            </a:r>
            <a:endParaRPr lang="en-US" sz="2000" dirty="0">
              <a:solidFill>
                <a:prstClr val="white"/>
              </a:solidFill>
              <a:ea typeface="ＭＳ Ｐゴシック" charset="0"/>
            </a:endParaRPr>
          </a:p>
        </p:txBody>
      </p:sp>
      <p:sp>
        <p:nvSpPr>
          <p:cNvPr id="29" name="Rounded Rectangle 28"/>
          <p:cNvSpPr/>
          <p:nvPr/>
        </p:nvSpPr>
        <p:spPr>
          <a:xfrm>
            <a:off x="2057400" y="3744913"/>
            <a:ext cx="6858000" cy="103981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a:solidFill>
                  <a:prstClr val="white"/>
                </a:solidFill>
              </a:rPr>
              <a:t>Prompt the student to make a choice from one of the available options if the student has not made a choice within the time allotted</a:t>
            </a:r>
            <a:r>
              <a:rPr lang="en-US" sz="2000" b="1" dirty="0">
                <a:solidFill>
                  <a:prstClr val="white"/>
                </a:solidFill>
              </a:rPr>
              <a:t>.</a:t>
            </a:r>
            <a:endParaRPr lang="en-US" sz="2000" dirty="0">
              <a:solidFill>
                <a:prstClr val="white"/>
              </a:solidFill>
              <a:ea typeface="ＭＳ Ｐゴシック" charset="0"/>
            </a:endParaRPr>
          </a:p>
        </p:txBody>
      </p:sp>
      <p:sp>
        <p:nvSpPr>
          <p:cNvPr id="30" name="Rounded Rectangle 29"/>
          <p:cNvSpPr/>
          <p:nvPr/>
        </p:nvSpPr>
        <p:spPr>
          <a:xfrm>
            <a:off x="2057400" y="5235575"/>
            <a:ext cx="6858000" cy="94456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defRPr/>
            </a:pPr>
            <a:r>
              <a:rPr lang="en-US" sz="2400" b="1" dirty="0">
                <a:solidFill>
                  <a:prstClr val="white"/>
                </a:solidFill>
              </a:rPr>
              <a:t>Reinforce the student’s choice, providing them with the option they selected.</a:t>
            </a:r>
            <a:endParaRPr lang="en-US" sz="2400" dirty="0">
              <a:solidFill>
                <a:prstClr val="white"/>
              </a:solidFill>
            </a:endParaRPr>
          </a:p>
        </p:txBody>
      </p:sp>
      <p:grpSp>
        <p:nvGrpSpPr>
          <p:cNvPr id="132102" name="Group 1"/>
          <p:cNvGrpSpPr>
            <a:grpSpLocks/>
          </p:cNvGrpSpPr>
          <p:nvPr/>
        </p:nvGrpSpPr>
        <p:grpSpPr bwMode="auto">
          <a:xfrm>
            <a:off x="163513" y="685800"/>
            <a:ext cx="1981200" cy="5694363"/>
            <a:chOff x="163748" y="685800"/>
            <a:chExt cx="1981200" cy="5693938"/>
          </a:xfrm>
        </p:grpSpPr>
        <p:sp>
          <p:nvSpPr>
            <p:cNvPr id="20" name="Rounded Rectangle 19"/>
            <p:cNvSpPr>
              <a:spLocks noChangeArrowheads="1"/>
            </p:cNvSpPr>
            <p:nvPr/>
          </p:nvSpPr>
          <p:spPr bwMode="auto">
            <a:xfrm>
              <a:off x="163748" y="2173415"/>
              <a:ext cx="1981200" cy="1302062"/>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3200" b="1" dirty="0">
                  <a:solidFill>
                    <a:prstClr val="black"/>
                  </a:solidFill>
                </a:rPr>
                <a:t>Step 6</a:t>
              </a:r>
              <a:endParaRPr lang="en-US" sz="3200" dirty="0">
                <a:solidFill>
                  <a:prstClr val="black"/>
                </a:solidFill>
              </a:endParaRPr>
            </a:p>
          </p:txBody>
        </p:sp>
        <p:sp>
          <p:nvSpPr>
            <p:cNvPr id="21" name="Rounded Rectangle 20"/>
            <p:cNvSpPr>
              <a:spLocks noChangeArrowheads="1"/>
            </p:cNvSpPr>
            <p:nvPr/>
          </p:nvSpPr>
          <p:spPr bwMode="auto">
            <a:xfrm>
              <a:off x="163748" y="3643140"/>
              <a:ext cx="1981200" cy="1224643"/>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3200" b="1" dirty="0">
                  <a:solidFill>
                    <a:prstClr val="black"/>
                  </a:solidFill>
                </a:rPr>
                <a:t>Step 7</a:t>
              </a:r>
              <a:endParaRPr lang="en-US" sz="3200" dirty="0">
                <a:solidFill>
                  <a:prstClr val="black"/>
                </a:solidFill>
              </a:endParaRPr>
            </a:p>
          </p:txBody>
        </p:sp>
        <p:sp>
          <p:nvSpPr>
            <p:cNvPr id="22" name="Rounded Rectangle 21"/>
            <p:cNvSpPr>
              <a:spLocks noChangeArrowheads="1"/>
            </p:cNvSpPr>
            <p:nvPr/>
          </p:nvSpPr>
          <p:spPr bwMode="auto">
            <a:xfrm>
              <a:off x="163748" y="5035447"/>
              <a:ext cx="1981200" cy="1344291"/>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3200" b="1" dirty="0">
                  <a:solidFill>
                    <a:prstClr val="black"/>
                  </a:solidFill>
                </a:rPr>
                <a:t>Step 8</a:t>
              </a:r>
              <a:endParaRPr lang="en-US" sz="3200" dirty="0">
                <a:solidFill>
                  <a:prstClr val="black"/>
                </a:solidFill>
              </a:endParaRPr>
            </a:p>
          </p:txBody>
        </p:sp>
        <p:sp>
          <p:nvSpPr>
            <p:cNvPr id="25" name="Rounded Rectangle 24"/>
            <p:cNvSpPr>
              <a:spLocks noChangeArrowheads="1"/>
            </p:cNvSpPr>
            <p:nvPr/>
          </p:nvSpPr>
          <p:spPr bwMode="auto">
            <a:xfrm>
              <a:off x="163748" y="685800"/>
              <a:ext cx="1981200" cy="1319952"/>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3200" b="1" dirty="0">
                  <a:solidFill>
                    <a:prstClr val="black"/>
                  </a:solidFill>
                </a:rPr>
                <a:t>Step 5</a:t>
              </a:r>
            </a:p>
          </p:txBody>
        </p:sp>
      </p:grpSp>
      <p:pic>
        <p:nvPicPr>
          <p:cNvPr id="13" name="Picture 17" descr="C:\Users\k923l138\AppData\Local\Microsoft\Windows\Temporary Internet Files\Content.IE5\N0KMUEJ5\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75" y="304800"/>
            <a:ext cx="1431925"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7" descr="C:\Users\k923l138\AppData\Local\Microsoft\Windows\Temporary Internet Files\Content.IE5\N0KMUEJ5\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75" y="1609725"/>
            <a:ext cx="1431925"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7" descr="C:\Users\k923l138\AppData\Local\Microsoft\Windows\Temporary Internet Files\Content.IE5\N0KMUEJ5\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75" y="3124200"/>
            <a:ext cx="1431925"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7" descr="C:\Users\k923l138\AppData\Local\Microsoft\Windows\Temporary Internet Files\Content.IE5\N0KMUEJ5\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75" y="4648200"/>
            <a:ext cx="1431925"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5639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1" name="Title 1"/>
          <p:cNvSpPr>
            <a:spLocks noGrp="1"/>
          </p:cNvSpPr>
          <p:nvPr>
            <p:ph type="title"/>
          </p:nvPr>
        </p:nvSpPr>
        <p:spPr>
          <a:xfrm>
            <a:off x="0" y="228600"/>
            <a:ext cx="9067800" cy="838200"/>
          </a:xfrm>
        </p:spPr>
        <p:txBody>
          <a:bodyPr/>
          <a:lstStyle/>
          <a:p>
            <a:pPr eaLnBrk="1" hangingPunct="1"/>
            <a:r>
              <a:rPr lang="en-US" altLang="en-US" sz="2400" b="1">
                <a:ea typeface="ＭＳ Ｐゴシック" charset="-128"/>
              </a:rPr>
              <a:t>How do I implement instructional choice in my classroom?         </a:t>
            </a:r>
            <a:br>
              <a:rPr lang="en-US" altLang="en-US" sz="2400" b="1">
                <a:ea typeface="ＭＳ Ｐゴシック" charset="-128"/>
              </a:rPr>
            </a:br>
            <a:r>
              <a:rPr lang="en-US" altLang="en-US" sz="2400" b="1">
                <a:ea typeface="ＭＳ Ｐゴシック" charset="-128"/>
              </a:rPr>
              <a:t>Implementation Checklist</a:t>
            </a:r>
            <a:endParaRPr lang="en-US" altLang="en-US" sz="2800">
              <a:ea typeface="ＭＳ Ｐゴシック" charset="-128"/>
            </a:endParaRPr>
          </a:p>
        </p:txBody>
      </p:sp>
      <p:sp>
        <p:nvSpPr>
          <p:cNvPr id="5" name="Rounded Rectangle 4"/>
          <p:cNvSpPr/>
          <p:nvPr/>
        </p:nvSpPr>
        <p:spPr>
          <a:xfrm>
            <a:off x="2066925" y="1427163"/>
            <a:ext cx="6858000" cy="94456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a:solidFill>
                  <a:prstClr val="white"/>
                </a:solidFill>
              </a:rPr>
              <a:t> Offer students an opportunity to give feedback on the choice they selected.</a:t>
            </a:r>
            <a:endParaRPr lang="en-US" sz="2400" dirty="0">
              <a:solidFill>
                <a:prstClr val="white"/>
              </a:solidFill>
              <a:ea typeface="ＭＳ Ｐゴシック" charset="0"/>
            </a:endParaRPr>
          </a:p>
        </p:txBody>
      </p:sp>
      <p:sp>
        <p:nvSpPr>
          <p:cNvPr id="25" name="Rounded Rectangle 24"/>
          <p:cNvSpPr>
            <a:spLocks noChangeArrowheads="1"/>
          </p:cNvSpPr>
          <p:nvPr/>
        </p:nvSpPr>
        <p:spPr bwMode="auto">
          <a:xfrm>
            <a:off x="212725" y="1239838"/>
            <a:ext cx="1981200" cy="1319212"/>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en-US" sz="3200" b="1" dirty="0">
                <a:solidFill>
                  <a:prstClr val="black"/>
                </a:solidFill>
              </a:rPr>
              <a:t>Step 9</a:t>
            </a:r>
          </a:p>
        </p:txBody>
      </p:sp>
      <p:pic>
        <p:nvPicPr>
          <p:cNvPr id="13" name="Picture 17" descr="C:\Users\k923l138\AppData\Local\Microsoft\Windows\Temporary Internet Files\Content.IE5\N0KMUEJ5\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5" y="838200"/>
            <a:ext cx="1431925"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7253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1143000"/>
          </a:xfrm>
          <a:solidFill>
            <a:schemeClr val="bg1">
              <a:lumMod val="75000"/>
            </a:schemeClr>
          </a:solidFill>
        </p:spPr>
        <p:txBody>
          <a:bodyPr>
            <a:noAutofit/>
          </a:bodyPr>
          <a:lstStyle/>
          <a:p>
            <a:pPr eaLnBrk="1" hangingPunct="1">
              <a:defRPr/>
            </a:pPr>
            <a:r>
              <a:rPr lang="en-US" sz="4000" dirty="0"/>
              <a:t>How do I implement instructional choice in my classroom? </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384800" y="1524000"/>
            <a:ext cx="3622675" cy="4678363"/>
          </a:xfrm>
          <a:effectLst>
            <a:outerShdw blurRad="292100" dist="139700" dir="2700000" algn="tl" rotWithShape="0">
              <a:srgbClr val="333333">
                <a:alpha val="64998"/>
              </a:srgbClr>
            </a:outerShdw>
          </a:effectLst>
        </p:spPr>
      </p:pic>
      <p:sp>
        <p:nvSpPr>
          <p:cNvPr id="134147" name="Content Placeholder 4"/>
          <p:cNvSpPr txBox="1">
            <a:spLocks/>
          </p:cNvSpPr>
          <p:nvPr/>
        </p:nvSpPr>
        <p:spPr bwMode="auto">
          <a:xfrm>
            <a:off x="381000" y="1600200"/>
            <a:ext cx="46482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defTabSz="914400" eaLnBrk="1" hangingPunct="1"/>
            <a:r>
              <a:rPr lang="en-US" altLang="en-US" sz="2000" b="1" dirty="0">
                <a:latin typeface="Arial" charset="0"/>
              </a:rPr>
              <a:t>Step 1: </a:t>
            </a:r>
            <a:r>
              <a:rPr lang="en-US" altLang="en-US" sz="2000" dirty="0">
                <a:latin typeface="Arial" charset="0"/>
              </a:rPr>
              <a:t>Determine which type of choices you would feel comfortable offering to students in your classroom and create a menu of choices. </a:t>
            </a:r>
          </a:p>
          <a:p>
            <a:pPr lvl="1" defTabSz="914400" eaLnBrk="1" hangingPunct="1"/>
            <a:r>
              <a:rPr lang="en-US" altLang="en-US" sz="2000" dirty="0">
                <a:latin typeface="Arial" charset="0"/>
              </a:rPr>
              <a:t>Consider within activity or across activity choices. </a:t>
            </a:r>
          </a:p>
          <a:p>
            <a:pPr defTabSz="914400" eaLnBrk="1" hangingPunct="1"/>
            <a:r>
              <a:rPr lang="en-US" altLang="en-US" sz="2000" b="1" dirty="0">
                <a:latin typeface="Arial" charset="0"/>
              </a:rPr>
              <a:t>Step 2: </a:t>
            </a:r>
            <a:r>
              <a:rPr lang="en-US" altLang="en-US" sz="2000" dirty="0">
                <a:latin typeface="Arial" charset="0"/>
              </a:rPr>
              <a:t>Use the menu to determine which type of choices to add to a particular lesson. </a:t>
            </a:r>
          </a:p>
          <a:p>
            <a:pPr defTabSz="914400" eaLnBrk="1" hangingPunct="1"/>
            <a:r>
              <a:rPr lang="en-US" altLang="en-US" sz="2000" b="1" dirty="0">
                <a:latin typeface="Arial" charset="0"/>
              </a:rPr>
              <a:t>Step 3: </a:t>
            </a:r>
            <a:r>
              <a:rPr lang="en-US" altLang="en-US" sz="2000" dirty="0">
                <a:latin typeface="Arial" charset="0"/>
              </a:rPr>
              <a:t>After choice is built into the lesson, offer the established choices</a:t>
            </a:r>
          </a:p>
          <a:p>
            <a:pPr defTabSz="914400" eaLnBrk="1" hangingPunct="1"/>
            <a:r>
              <a:rPr lang="en-US" altLang="en-US" sz="2000" b="1" dirty="0">
                <a:latin typeface="Arial" charset="0"/>
              </a:rPr>
              <a:t>Step 4: </a:t>
            </a:r>
            <a:r>
              <a:rPr lang="en-US" altLang="en-US" sz="2000" dirty="0">
                <a:latin typeface="Arial" charset="0"/>
              </a:rPr>
              <a:t>Ask the student to make his or her choice. </a:t>
            </a:r>
          </a:p>
        </p:txBody>
      </p:sp>
      <p:sp>
        <p:nvSpPr>
          <p:cNvPr id="7" name="Rounded Rectangle 6"/>
          <p:cNvSpPr/>
          <p:nvPr/>
        </p:nvSpPr>
        <p:spPr>
          <a:xfrm>
            <a:off x="5791200" y="5783263"/>
            <a:ext cx="3048000" cy="838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See “Instructional Choice Implementation Checklist”</a:t>
            </a:r>
          </a:p>
        </p:txBody>
      </p:sp>
    </p:spTree>
    <p:extLst>
      <p:ext uri="{BB962C8B-B14F-4D97-AF65-F5344CB8AC3E}">
        <p14:creationId xmlns:p14="http://schemas.microsoft.com/office/powerpoint/2010/main" val="9785876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1143000"/>
          </a:xfrm>
          <a:solidFill>
            <a:schemeClr val="bg1">
              <a:lumMod val="75000"/>
            </a:schemeClr>
          </a:solidFill>
        </p:spPr>
        <p:txBody>
          <a:bodyPr>
            <a:noAutofit/>
          </a:bodyPr>
          <a:lstStyle/>
          <a:p>
            <a:pPr eaLnBrk="1" hangingPunct="1">
              <a:defRPr/>
            </a:pPr>
            <a:r>
              <a:rPr lang="en-US" sz="4000" dirty="0"/>
              <a:t>How do I implement instructional choice in my classroom?         </a:t>
            </a:r>
          </a:p>
        </p:txBody>
      </p:sp>
      <p:sp>
        <p:nvSpPr>
          <p:cNvPr id="8" name="Content Placeholder 4"/>
          <p:cNvSpPr txBox="1">
            <a:spLocks noGrp="1"/>
          </p:cNvSpPr>
          <p:nvPr>
            <p:ph idx="1"/>
          </p:nvPr>
        </p:nvSpPr>
        <p:spPr/>
        <p:txBody>
          <a:bodyPr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rgbClr val="505153"/>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rgbClr val="505153"/>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rgbClr val="505153"/>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rgbClr val="505153"/>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rgbClr val="50515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600" b="1" dirty="0" smtClean="0">
                <a:solidFill>
                  <a:schemeClr val="tx1"/>
                </a:solidFill>
                <a:latin typeface="Arial" panose="020B0604020202020204" pitchFamily="34" charset="0"/>
                <a:cs typeface="Arial" panose="020B0604020202020204" pitchFamily="34" charset="0"/>
              </a:rPr>
              <a:t>Step 5: </a:t>
            </a:r>
            <a:r>
              <a:rPr lang="en-US" sz="2600" dirty="0" smtClean="0">
                <a:solidFill>
                  <a:schemeClr val="tx1"/>
                </a:solidFill>
                <a:latin typeface="Arial" panose="020B0604020202020204" pitchFamily="34" charset="0"/>
                <a:cs typeface="Arial" panose="020B0604020202020204" pitchFamily="34" charset="0"/>
              </a:rPr>
              <a:t>Provide wait time for the student to select </a:t>
            </a:r>
            <a:r>
              <a:rPr lang="en-US" sz="2600" dirty="0">
                <a:solidFill>
                  <a:schemeClr val="tx1"/>
                </a:solidFill>
                <a:latin typeface="Arial" panose="020B0604020202020204" pitchFamily="34" charset="0"/>
                <a:cs typeface="Arial" panose="020B0604020202020204" pitchFamily="34" charset="0"/>
              </a:rPr>
              <a:t>t</a:t>
            </a:r>
            <a:r>
              <a:rPr lang="en-US" sz="2600" dirty="0" smtClean="0">
                <a:solidFill>
                  <a:schemeClr val="tx1"/>
                </a:solidFill>
                <a:latin typeface="Arial" panose="020B0604020202020204" pitchFamily="34" charset="0"/>
                <a:cs typeface="Arial" panose="020B0604020202020204" pitchFamily="34" charset="0"/>
              </a:rPr>
              <a:t>heir choice. </a:t>
            </a:r>
          </a:p>
          <a:p>
            <a:pPr>
              <a:defRPr/>
            </a:pPr>
            <a:r>
              <a:rPr lang="en-US" sz="2600" b="1" dirty="0" smtClean="0">
                <a:solidFill>
                  <a:schemeClr val="tx1"/>
                </a:solidFill>
                <a:latin typeface="Arial" panose="020B0604020202020204" pitchFamily="34" charset="0"/>
                <a:cs typeface="Arial" panose="020B0604020202020204" pitchFamily="34" charset="0"/>
              </a:rPr>
              <a:t>Step 6: </a:t>
            </a:r>
            <a:r>
              <a:rPr lang="en-US" sz="2600" dirty="0" smtClean="0">
                <a:solidFill>
                  <a:schemeClr val="tx1"/>
                </a:solidFill>
                <a:latin typeface="Arial" panose="020B0604020202020204" pitchFamily="34" charset="0"/>
                <a:cs typeface="Arial" panose="020B0604020202020204" pitchFamily="34" charset="0"/>
              </a:rPr>
              <a:t>Listen to (or observe) the student’s response.</a:t>
            </a:r>
          </a:p>
          <a:p>
            <a:pPr>
              <a:defRPr/>
            </a:pPr>
            <a:r>
              <a:rPr lang="en-US" sz="2600" b="1" dirty="0" smtClean="0">
                <a:solidFill>
                  <a:schemeClr val="tx1"/>
                </a:solidFill>
                <a:latin typeface="Arial" panose="020B0604020202020204" pitchFamily="34" charset="0"/>
                <a:cs typeface="Arial" panose="020B0604020202020204" pitchFamily="34" charset="0"/>
              </a:rPr>
              <a:t>Step 7: </a:t>
            </a:r>
            <a:r>
              <a:rPr lang="en-US" sz="2600" dirty="0" smtClean="0">
                <a:solidFill>
                  <a:schemeClr val="tx1"/>
                </a:solidFill>
                <a:latin typeface="Arial" panose="020B0604020202020204" pitchFamily="34" charset="0"/>
                <a:cs typeface="Arial" panose="020B0604020202020204" pitchFamily="34" charset="0"/>
              </a:rPr>
              <a:t>Prompt the student to make a choice from one of the available options if the student has not made a choice within the time allotted.</a:t>
            </a:r>
          </a:p>
          <a:p>
            <a:pPr>
              <a:defRPr/>
            </a:pPr>
            <a:r>
              <a:rPr lang="en-US" sz="2600" b="1" dirty="0" smtClean="0">
                <a:solidFill>
                  <a:schemeClr val="tx1"/>
                </a:solidFill>
                <a:latin typeface="Arial" panose="020B0604020202020204" pitchFamily="34" charset="0"/>
                <a:cs typeface="Arial" panose="020B0604020202020204" pitchFamily="34" charset="0"/>
              </a:rPr>
              <a:t>Step 8: </a:t>
            </a:r>
            <a:r>
              <a:rPr lang="en-US" sz="2600" dirty="0" smtClean="0">
                <a:solidFill>
                  <a:schemeClr val="tx1"/>
                </a:solidFill>
                <a:latin typeface="Arial" panose="020B0604020202020204" pitchFamily="34" charset="0"/>
                <a:cs typeface="Arial" panose="020B0604020202020204" pitchFamily="34" charset="0"/>
              </a:rPr>
              <a:t>Reinforce the student’s choice, providing them with the option they selected. </a:t>
            </a:r>
          </a:p>
          <a:p>
            <a:pPr>
              <a:defRPr/>
            </a:pPr>
            <a:r>
              <a:rPr lang="en-US" sz="2600" b="1" dirty="0" smtClean="0">
                <a:solidFill>
                  <a:schemeClr val="tx1"/>
                </a:solidFill>
                <a:latin typeface="Arial" panose="020B0604020202020204" pitchFamily="34" charset="0"/>
                <a:cs typeface="Arial" panose="020B0604020202020204" pitchFamily="34" charset="0"/>
              </a:rPr>
              <a:t>Step 9</a:t>
            </a:r>
            <a:r>
              <a:rPr lang="en-US" sz="2600" dirty="0" smtClean="0">
                <a:solidFill>
                  <a:schemeClr val="tx1"/>
                </a:solidFill>
                <a:latin typeface="Arial" panose="020B0604020202020204" pitchFamily="34" charset="0"/>
                <a:cs typeface="Arial" panose="020B0604020202020204" pitchFamily="34" charset="0"/>
              </a:rPr>
              <a:t>: Offer students an opportunity to give feedback on the choice they selected. </a:t>
            </a:r>
          </a:p>
          <a:p>
            <a:pPr marL="0" indent="0">
              <a:buFont typeface="Arial" pitchFamily="34" charset="0"/>
              <a:buNone/>
              <a:defRPr/>
            </a:pPr>
            <a:endParaRPr lang="en-US" sz="18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98930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ea typeface="Calibri" charset="0"/>
                <a:cs typeface="Calibri" charset="0"/>
              </a:rPr>
              <a:t>Why Focus on </a:t>
            </a:r>
            <a:r>
              <a:rPr lang="en-US" dirty="0" smtClean="0">
                <a:ea typeface="Calibri" charset="0"/>
                <a:cs typeface="Calibri" charset="0"/>
              </a:rPr>
              <a:t/>
            </a:r>
            <a:br>
              <a:rPr lang="en-US" dirty="0" smtClean="0">
                <a:ea typeface="Calibri" charset="0"/>
                <a:cs typeface="Calibri" charset="0"/>
              </a:rPr>
            </a:br>
            <a:r>
              <a:rPr lang="en-US" dirty="0" smtClean="0">
                <a:ea typeface="Calibri" charset="0"/>
                <a:cs typeface="Calibri" charset="0"/>
              </a:rPr>
              <a:t>Classroom Management?</a:t>
            </a:r>
            <a:endParaRPr lang="en-US" dirty="0">
              <a:ea typeface="Calibri" charset="0"/>
              <a:cs typeface="Calibri" charset="0"/>
            </a:endParaRPr>
          </a:p>
        </p:txBody>
      </p:sp>
      <p:sp>
        <p:nvSpPr>
          <p:cNvPr id="37890" name="Content Placeholder 2"/>
          <p:cNvSpPr>
            <a:spLocks noGrp="1"/>
          </p:cNvSpPr>
          <p:nvPr>
            <p:ph idx="1"/>
          </p:nvPr>
        </p:nvSpPr>
        <p:spPr>
          <a:xfrm>
            <a:off x="457200" y="1881188"/>
            <a:ext cx="8229600" cy="1399894"/>
          </a:xfrm>
        </p:spPr>
        <p:txBody>
          <a:bodyPr/>
          <a:lstStyle/>
          <a:p>
            <a:pPr eaLnBrk="1" hangingPunct="1"/>
            <a:r>
              <a:rPr lang="en-US" altLang="en-US" sz="2400" dirty="0" smtClean="0">
                <a:ea typeface="ＭＳ Ｐゴシック" charset="-128"/>
              </a:rPr>
              <a:t>Improves classroom </a:t>
            </a:r>
            <a:r>
              <a:rPr lang="en-US" altLang="en-US" sz="2400" dirty="0" smtClean="0">
                <a:solidFill>
                  <a:srgbClr val="7030A0"/>
                </a:solidFill>
                <a:ea typeface="ＭＳ Ｐゴシック" charset="-128"/>
              </a:rPr>
              <a:t>climate</a:t>
            </a:r>
          </a:p>
          <a:p>
            <a:pPr eaLnBrk="1" hangingPunct="1"/>
            <a:r>
              <a:rPr lang="en-US" altLang="en-US" sz="2400" dirty="0" smtClean="0">
                <a:ea typeface="ＭＳ Ｐゴシック" charset="-128"/>
              </a:rPr>
              <a:t>Creates shared </a:t>
            </a:r>
            <a:r>
              <a:rPr lang="en-US" altLang="en-US" sz="2400" dirty="0" smtClean="0">
                <a:solidFill>
                  <a:srgbClr val="7030A0"/>
                </a:solidFill>
                <a:ea typeface="ＭＳ Ｐゴシック" charset="-128"/>
              </a:rPr>
              <a:t>ownership</a:t>
            </a:r>
            <a:r>
              <a:rPr lang="en-US" altLang="en-US" sz="2400" dirty="0" smtClean="0">
                <a:ea typeface="ＭＳ Ｐゴシック" charset="-128"/>
              </a:rPr>
              <a:t> of the classroom</a:t>
            </a:r>
          </a:p>
          <a:p>
            <a:pPr eaLnBrk="1" hangingPunct="1"/>
            <a:r>
              <a:rPr lang="en-US" altLang="en-US" sz="2400" dirty="0" smtClean="0">
                <a:ea typeface="ＭＳ Ｐゴシック" charset="-128"/>
              </a:rPr>
              <a:t>Develops students’ </a:t>
            </a:r>
            <a:r>
              <a:rPr lang="en-US" altLang="en-US" sz="2400" dirty="0" smtClean="0">
                <a:solidFill>
                  <a:srgbClr val="7030A0"/>
                </a:solidFill>
                <a:ea typeface="ＭＳ Ｐゴシック" charset="-128"/>
              </a:rPr>
              <a:t>self-discipline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334" y="4707106"/>
            <a:ext cx="3281082" cy="1978948"/>
          </a:xfrm>
          <a:prstGeom prst="rect">
            <a:avLst/>
          </a:prstGeom>
        </p:spPr>
      </p:pic>
      <p:graphicFrame>
        <p:nvGraphicFramePr>
          <p:cNvPr id="11" name="Diagram 10"/>
          <p:cNvGraphicFramePr/>
          <p:nvPr>
            <p:extLst>
              <p:ext uri="{D42A27DB-BD31-4B8C-83A1-F6EECF244321}">
                <p14:modId xmlns:p14="http://schemas.microsoft.com/office/powerpoint/2010/main" val="348854426"/>
              </p:ext>
            </p:extLst>
          </p:nvPr>
        </p:nvGraphicFramePr>
        <p:xfrm>
          <a:off x="277906" y="2967316"/>
          <a:ext cx="8668870" cy="19632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theme/theme1.xml><?xml version="1.0" encoding="utf-8"?>
<a:theme xmlns:a="http://schemas.openxmlformats.org/drawingml/2006/main" name="Content-Webina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Content-Webinars</Template>
  <TotalTime>1259</TotalTime>
  <Words>5792</Words>
  <Application>Microsoft Macintosh PowerPoint</Application>
  <PresentationFormat>On-screen Show (4:3)</PresentationFormat>
  <Paragraphs>956</Paragraphs>
  <Slides>86</Slides>
  <Notes>85</Notes>
  <HiddenSlides>33</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86</vt:i4>
      </vt:variant>
    </vt:vector>
  </HeadingPairs>
  <TitlesOfParts>
    <vt:vector size="100" baseType="lpstr">
      <vt:lpstr>Berlin Sans FB</vt:lpstr>
      <vt:lpstr>Bradley Hand ITC</vt:lpstr>
      <vt:lpstr>Britannic Bold</vt:lpstr>
      <vt:lpstr>Calibri</vt:lpstr>
      <vt:lpstr>Constantia</vt:lpstr>
      <vt:lpstr>ＭＳ Ｐゴシック</vt:lpstr>
      <vt:lpstr>Overlock</vt:lpstr>
      <vt:lpstr>Questrial</vt:lpstr>
      <vt:lpstr>SimSun</vt:lpstr>
      <vt:lpstr>Times New Roman</vt:lpstr>
      <vt:lpstr>Wingdings</vt:lpstr>
      <vt:lpstr>Arial</vt:lpstr>
      <vt:lpstr>Content-Webinars</vt:lpstr>
      <vt:lpstr>1_Office Theme</vt:lpstr>
      <vt:lpstr>Enhancing Teacher’s  Classroom Management: Efficient and Effective  Evidence-Based Strategies</vt:lpstr>
      <vt:lpstr>Adapted From….</vt:lpstr>
      <vt:lpstr>Survey Says!  Sampling of Responses</vt:lpstr>
      <vt:lpstr>Learning Objectives:</vt:lpstr>
      <vt:lpstr>PowerPoint Presentation</vt:lpstr>
      <vt:lpstr>Framework</vt:lpstr>
      <vt:lpstr>What does the research say?</vt:lpstr>
      <vt:lpstr>Share:</vt:lpstr>
      <vt:lpstr>Why Focus on  Classroom Management?</vt:lpstr>
      <vt:lpstr>What “kind” of students can display problematic behavior?</vt:lpstr>
      <vt:lpstr>6 Critical Features of Evidence-Based Classroom Management</vt:lpstr>
      <vt:lpstr>Evidence Based Practices: Classroom Management</vt:lpstr>
      <vt:lpstr>Evidence Based Practices: Classroom Management</vt:lpstr>
      <vt:lpstr>Maximize Structure</vt:lpstr>
      <vt:lpstr>PowerPoint Presentation</vt:lpstr>
      <vt:lpstr>Develop Predictable Routines</vt:lpstr>
      <vt:lpstr>Examples of Effective Routines</vt:lpstr>
      <vt:lpstr>Activity!</vt:lpstr>
      <vt:lpstr>Evidence Based Practices: Classroom Management</vt:lpstr>
      <vt:lpstr>5 P’s of Teaching Expectations</vt:lpstr>
      <vt:lpstr>PowerPoint Presentation</vt:lpstr>
      <vt:lpstr>Post Expectations</vt:lpstr>
      <vt:lpstr>PowerPoint Presentation</vt:lpstr>
      <vt:lpstr>Social Skills Lesson Plan</vt:lpstr>
      <vt:lpstr>PowerPoint Presentation</vt:lpstr>
      <vt:lpstr>PowerPoint Presentation</vt:lpstr>
      <vt:lpstr>Active Supervision:</vt:lpstr>
      <vt:lpstr>Active Supervision:</vt:lpstr>
      <vt:lpstr>Active Supervision:</vt:lpstr>
      <vt:lpstr>PowerPoint Presentation</vt:lpstr>
      <vt:lpstr>Evidence Based Practices: Classroom Management</vt:lpstr>
      <vt:lpstr>How do you achieve engagement?</vt:lpstr>
      <vt:lpstr>Evidence based practices  that promote active engagement</vt:lpstr>
      <vt:lpstr>Activity!</vt:lpstr>
      <vt:lpstr>Evidence Based Practices: Classroom Management</vt:lpstr>
      <vt:lpstr>Acknowledge Expected Behavior</vt:lpstr>
      <vt:lpstr>Evidence Based Practices: Classroom Management</vt:lpstr>
      <vt:lpstr>Respond to Unexpected Behavior</vt:lpstr>
      <vt:lpstr>Understanding Function  of Behavior</vt:lpstr>
      <vt:lpstr>PowerPoint Presentation</vt:lpstr>
      <vt:lpstr>PowerPoint Presentation</vt:lpstr>
      <vt:lpstr>Examples of Function in Schools</vt:lpstr>
      <vt:lpstr>It’s both about you…  and not about you</vt:lpstr>
      <vt:lpstr>Evidence Based Practices: Classroom Management</vt:lpstr>
      <vt:lpstr>Help teachers to self-reflect…..</vt:lpstr>
      <vt:lpstr>PowerPoint Presentation</vt:lpstr>
      <vt:lpstr>Other Data Sources to Consider…..</vt:lpstr>
      <vt:lpstr>Pick a problem time in your classroom</vt:lpstr>
      <vt:lpstr>PowerPoint Presentation</vt:lpstr>
      <vt:lpstr>Strategies for Refining Your Craft</vt:lpstr>
      <vt:lpstr>What was missing from Brandi’s  6 Critical Features?</vt:lpstr>
      <vt:lpstr>Closing Activity</vt:lpstr>
      <vt:lpstr>Thank You and Next Steps</vt:lpstr>
      <vt:lpstr>Additional Classroom Management Resources</vt:lpstr>
      <vt:lpstr>Using Data</vt:lpstr>
      <vt:lpstr>Data Collection Strategies</vt:lpstr>
      <vt:lpstr>Data Collection Strategies</vt:lpstr>
      <vt:lpstr>Tips for videoing yourself</vt:lpstr>
      <vt:lpstr>Evidence-based Strategies for Classroom Management:            </vt:lpstr>
      <vt:lpstr>What is OTR?</vt:lpstr>
      <vt:lpstr>What is OTR? (cont.)</vt:lpstr>
      <vt:lpstr>Example</vt:lpstr>
      <vt:lpstr>Why is OTR effective?</vt:lpstr>
      <vt:lpstr>What does the supporting  research for OTR say?</vt:lpstr>
      <vt:lpstr>What are the benefits and challenges</vt:lpstr>
      <vt:lpstr>How do I implement OTR in my classroom?</vt:lpstr>
      <vt:lpstr>How do I implement OTR in my classroom?</vt:lpstr>
      <vt:lpstr>How do I increase OTR in my classroom? Checklist for Success</vt:lpstr>
      <vt:lpstr>What is Behavior Specific Praise?</vt:lpstr>
      <vt:lpstr>Examples</vt:lpstr>
      <vt:lpstr>Why is Behavior Specific Praise effective?</vt:lpstr>
      <vt:lpstr>What does the supporting research for BSP say?</vt:lpstr>
      <vt:lpstr>What are the benefits and challenges?</vt:lpstr>
      <vt:lpstr>How do I implement behavior specific praise in my classroom?      Checklist for Success </vt:lpstr>
      <vt:lpstr>How do I implement behavior specific praise in my classroom?      Checklist for Success </vt:lpstr>
      <vt:lpstr>How do I increase BSP in my classroom? Checklist for Success</vt:lpstr>
      <vt:lpstr>What is instructional choice?</vt:lpstr>
      <vt:lpstr>Examples of Instructional Choice</vt:lpstr>
      <vt:lpstr>Why is instructional choice effective?</vt:lpstr>
      <vt:lpstr>What does the supporting research for instructional choice say?</vt:lpstr>
      <vt:lpstr>What are the benefits &amp; challenges?</vt:lpstr>
      <vt:lpstr>How do I implement instructional choice in my classroom?          Implementation Checklist !</vt:lpstr>
      <vt:lpstr>How do I implement instructional choice in my classroom?          Implementation Checklist</vt:lpstr>
      <vt:lpstr>How do I implement instructional choice in my classroom?          Implementation Checklist</vt:lpstr>
      <vt:lpstr>How do I implement instructional choice in my classroom? </vt:lpstr>
      <vt:lpstr>How do I implement instructional choice in my classroom?         </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Cassandra Townshend</dc:creator>
  <cp:lastModifiedBy>Amy Wheeler-Sutton</cp:lastModifiedBy>
  <cp:revision>86</cp:revision>
  <cp:lastPrinted>2016-08-08T15:16:24Z</cp:lastPrinted>
  <dcterms:created xsi:type="dcterms:W3CDTF">2016-10-18T02:28:30Z</dcterms:created>
  <dcterms:modified xsi:type="dcterms:W3CDTF">2016-10-20T16:52:07Z</dcterms:modified>
</cp:coreProperties>
</file>