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74" r:id="rId4"/>
    <p:sldId id="258" r:id="rId5"/>
    <p:sldId id="260" r:id="rId6"/>
    <p:sldId id="261" r:id="rId7"/>
    <p:sldId id="259" r:id="rId8"/>
    <p:sldId id="275" r:id="rId9"/>
    <p:sldId id="269" r:id="rId10"/>
    <p:sldId id="276" r:id="rId11"/>
    <p:sldId id="277" r:id="rId12"/>
    <p:sldId id="278" r:id="rId13"/>
    <p:sldId id="279" r:id="rId14"/>
    <p:sldId id="262" r:id="rId15"/>
    <p:sldId id="263" r:id="rId16"/>
    <p:sldId id="266" r:id="rId17"/>
    <p:sldId id="264" r:id="rId18"/>
    <p:sldId id="265" r:id="rId19"/>
    <p:sldId id="271" r:id="rId20"/>
    <p:sldId id="272" r:id="rId21"/>
    <p:sldId id="267" r:id="rId22"/>
    <p:sldId id="268" r:id="rId23"/>
    <p:sldId id="270" r:id="rId24"/>
    <p:sldId id="27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367C0FB-0CBC-479E-99DD-F4AA60C2F3AC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286073-B275-40F1-A048-34247BCD2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32AAE-AE03-4C3E-A923-17B0AD53A4C7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97F8D-C810-4BB9-BB97-8DE96CA72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50328-860A-4797-BF1E-B6CDB9E9CD71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162E-F9B2-40C7-A53D-A9525509C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E0268-E2EE-4A6A-B977-B219ABB2F477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BA07A-CB28-4D88-8DB4-C72BCE011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5FE6D-94F8-4AE9-BA71-CF3D2460744C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A391-9DE7-4473-821F-EA8808849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16589-3C2C-4568-9AC5-7A90CEE45C1B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0F38D-086C-4D01-B6BC-7CED123CD6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AA173-1BF2-4D78-931C-91CAE9F648CB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6D05C-1DDE-4834-8723-83D88C879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15B02-3871-4D17-AB3B-C8AD97F249CF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48167-4336-4CE3-9AA1-51F0FC3DC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3598E-7099-4834-A33E-F2056C95F69C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E000A-5F69-4A88-9722-9FCAD4075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CE3E-33F1-4C58-A5DA-0675902109AD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5D6E3-BB70-4BAD-86C4-0FE62A63E8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12232-6620-431E-B0AB-A6291FD0E53F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AE187-6634-497D-BB80-CF101C740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7F8F-5E60-4225-B80F-2C5C0A5CCE21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03372-B270-48FF-B727-C79AF4D34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E94958-FE60-49BF-989B-CE7DAB64AC2A}" type="datetimeFigureOut">
              <a:rPr lang="en-US"/>
              <a:pPr>
                <a:defRPr/>
              </a:pPr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60D2AB-C4A0-4BE2-B6B7-B6645827C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Children and Race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smtClean="0"/>
              <a:t>Van Ausdale and Feagin Findings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Using Racial and Ethnic Concepts to:</a:t>
            </a:r>
          </a:p>
          <a:p>
            <a:pPr lvl="1"/>
            <a:r>
              <a:rPr lang="en-US" smtClean="0"/>
              <a:t>Exclude</a:t>
            </a:r>
          </a:p>
          <a:p>
            <a:pPr lvl="1"/>
            <a:r>
              <a:rPr lang="en-US" smtClean="0"/>
              <a:t>Include</a:t>
            </a:r>
          </a:p>
          <a:p>
            <a:pPr lvl="1"/>
            <a:r>
              <a:rPr lang="en-US" smtClean="0"/>
              <a:t>Define Oneself</a:t>
            </a:r>
          </a:p>
          <a:p>
            <a:pPr lvl="1"/>
            <a:r>
              <a:rPr lang="en-US" smtClean="0"/>
              <a:t>Define Others</a:t>
            </a:r>
          </a:p>
          <a:p>
            <a:pPr lvl="1"/>
            <a:r>
              <a:rPr lang="en-US" smtClean="0"/>
              <a:t>Control</a:t>
            </a:r>
          </a:p>
          <a:p>
            <a:r>
              <a:rPr lang="en-US" smtClean="0"/>
              <a:t>Adult Misperceptions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Talking to kids about race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2006 University of Texas study</a:t>
            </a:r>
          </a:p>
          <a:p>
            <a:pPr lvl="1"/>
            <a:r>
              <a:rPr lang="en-US" smtClean="0"/>
              <a:t>Parents unable to discuss race with children</a:t>
            </a:r>
          </a:p>
          <a:p>
            <a:pPr lvl="1"/>
            <a:r>
              <a:rPr lang="en-US" smtClean="0"/>
              <a:t>Children had views on race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r>
              <a:rPr lang="en-US" smtClean="0"/>
              <a:t>2007 study: Nonwhites less able to talk with their children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Katz Study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Tested children for 1</a:t>
            </a:r>
            <a:r>
              <a:rPr lang="en-US" baseline="30000" smtClean="0"/>
              <a:t>st</a:t>
            </a:r>
            <a:r>
              <a:rPr lang="en-US" smtClean="0"/>
              <a:t> six years</a:t>
            </a:r>
          </a:p>
          <a:p>
            <a:r>
              <a:rPr lang="en-US" smtClean="0"/>
              <a:t>Color-blindness did not exist</a:t>
            </a:r>
          </a:p>
          <a:p>
            <a:endParaRPr lang="en-US" smtClean="0"/>
          </a:p>
          <a:p>
            <a:r>
              <a:rPr lang="en-US" i="1" smtClean="0"/>
              <a:t>This period of children’s lives (when parents think it is important NOT to talk about race) is the very time when children’s minds are forming conclusions about race.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Biracial Children</a:t>
            </a:r>
          </a:p>
        </p:txBody>
      </p:sp>
      <p:pic>
        <p:nvPicPr>
          <p:cNvPr id="24578" name="Content Placeholder 3" descr="Obama with bat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657600" y="1447800"/>
            <a:ext cx="1973263" cy="22860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Obama with his mother</a:t>
            </a:r>
          </a:p>
        </p:txBody>
      </p:sp>
      <p:pic>
        <p:nvPicPr>
          <p:cNvPr id="25602" name="Content Placeholder 3" descr="Obama as child with mom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81400" y="1295400"/>
            <a:ext cx="1768475" cy="256063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Obama with his father</a:t>
            </a:r>
          </a:p>
        </p:txBody>
      </p:sp>
      <p:pic>
        <p:nvPicPr>
          <p:cNvPr id="26626" name="Content Placeholder 3" descr="Obama with father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05200" y="1524000"/>
            <a:ext cx="2049463" cy="210343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Obama and his grandfather</a:t>
            </a:r>
          </a:p>
        </p:txBody>
      </p:sp>
      <p:pic>
        <p:nvPicPr>
          <p:cNvPr id="27650" name="Content Placeholder 3" descr="Obama with grandfather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81400" y="1371600"/>
            <a:ext cx="2247900" cy="265112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Obama at school</a:t>
            </a:r>
          </a:p>
        </p:txBody>
      </p:sp>
      <p:pic>
        <p:nvPicPr>
          <p:cNvPr id="28674" name="Content Placeholder 3" descr="Obama school picture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733800" y="1295400"/>
            <a:ext cx="1668463" cy="237807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was unique about Obama’s childhood experience with race?</a:t>
            </a:r>
          </a:p>
          <a:p>
            <a:r>
              <a:rPr lang="en-US" smtClean="0"/>
              <a:t>In what ways were his experiences typical or common for American children?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Kenneth and Mamie Clark</a:t>
            </a:r>
          </a:p>
        </p:txBody>
      </p:sp>
      <p:pic>
        <p:nvPicPr>
          <p:cNvPr id="15362" name="Content Placeholder 3" descr="Clark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86200" y="1981200"/>
            <a:ext cx="2362200" cy="251460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smtClean="0"/>
              <a:t>Children and Biracial Experience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400" smtClean="0"/>
              <a:t>Interracial Unions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Mixed-Race marriages Illegal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Ruled unconstitutional in 1967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Mixed Race in U.S.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2000 Census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7 Million Americans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Half under the age of 18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Self Concept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		Racial Ambiguity</a:t>
            </a:r>
            <a:endParaRPr lang="en-US" sz="2400" i="1" smtClean="0"/>
          </a:p>
          <a:p>
            <a:pPr>
              <a:lnSpc>
                <a:spcPct val="80000"/>
              </a:lnSpc>
            </a:pPr>
            <a:r>
              <a:rPr lang="en-US" sz="2400" i="1" smtClean="0"/>
              <a:t>		“What are you?”</a:t>
            </a:r>
            <a:r>
              <a:rPr lang="en-US" sz="2400" smtClean="0"/>
              <a:t> Questions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Group Identity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Children and Biracial Experience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Interracial Unions</a:t>
            </a:r>
          </a:p>
          <a:p>
            <a:pPr lvl="1" eaLnBrk="1" hangingPunct="1"/>
            <a:r>
              <a:rPr lang="en-US" smtClean="0"/>
              <a:t>Mixed–race  marriages illegal</a:t>
            </a:r>
          </a:p>
          <a:p>
            <a:pPr lvl="1" eaLnBrk="1" hangingPunct="1"/>
            <a:r>
              <a:rPr lang="en-US" smtClean="0"/>
              <a:t>Ruled unconstitutional  in 1967</a:t>
            </a:r>
          </a:p>
          <a:p>
            <a:pPr lvl="1" eaLnBrk="1" hangingPunct="1"/>
            <a:r>
              <a:rPr lang="en-US" smtClean="0"/>
              <a:t>Loving v. Virginia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Mixed Race in the U.S.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2000 Census</a:t>
            </a:r>
          </a:p>
          <a:p>
            <a:pPr eaLnBrk="1" hangingPunct="1"/>
            <a:r>
              <a:rPr lang="en-US" smtClean="0"/>
              <a:t>7 Million Americans</a:t>
            </a:r>
          </a:p>
          <a:p>
            <a:pPr eaLnBrk="1" hangingPunct="1"/>
            <a:r>
              <a:rPr lang="en-US" smtClean="0"/>
              <a:t>Half under the age of 18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Self Concept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Racial Ambiguity</a:t>
            </a:r>
          </a:p>
          <a:p>
            <a:pPr eaLnBrk="1" hangingPunct="1"/>
            <a:r>
              <a:rPr lang="en-US" smtClean="0"/>
              <a:t>“What are you?” Questions</a:t>
            </a:r>
          </a:p>
          <a:p>
            <a:pPr eaLnBrk="1" hangingPunct="1"/>
            <a:r>
              <a:rPr lang="en-US" smtClean="0"/>
              <a:t>Group Identity</a:t>
            </a:r>
          </a:p>
          <a:p>
            <a:pPr eaLnBrk="1" hangingPunct="1"/>
            <a:r>
              <a:rPr lang="en-US" smtClean="0"/>
              <a:t>“Racial Moments”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u="sng" smtClean="0"/>
              <a:t>Recent Research on Children and Biracial Identity</a:t>
            </a:r>
            <a:r>
              <a:rPr lang="en-US" sz="3200" smtClean="0"/>
              <a:t/>
            </a:r>
            <a:br>
              <a:rPr lang="en-US" sz="3200" smtClean="0"/>
            </a:br>
            <a:endParaRPr lang="en-US" sz="3200" smtClean="0"/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Coping Strategies</a:t>
            </a:r>
          </a:p>
          <a:p>
            <a:r>
              <a:rPr lang="en-US" smtClean="0"/>
              <a:t>Complex Identities</a:t>
            </a:r>
          </a:p>
          <a:p>
            <a:r>
              <a:rPr lang="en-US" smtClean="0"/>
              <a:t>“Racial Moments”</a:t>
            </a:r>
          </a:p>
          <a:p>
            <a:r>
              <a:rPr lang="en-US" smtClean="0"/>
              <a:t>Obama’s Experience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Background on Research on </a:t>
            </a:r>
            <a:br>
              <a:rPr lang="en-US" sz="4000" smtClean="0"/>
            </a:br>
            <a:r>
              <a:rPr lang="en-US" sz="4000" smtClean="0"/>
              <a:t>Childhood and Race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Since 1930s</a:t>
            </a:r>
          </a:p>
          <a:p>
            <a:r>
              <a:rPr lang="en-US" smtClean="0"/>
              <a:t>Few studies of young children</a:t>
            </a:r>
          </a:p>
          <a:p>
            <a:r>
              <a:rPr lang="en-US" smtClean="0"/>
              <a:t>Traditional views</a:t>
            </a:r>
          </a:p>
          <a:p>
            <a:r>
              <a:rPr lang="en-US" smtClean="0"/>
              <a:t>		Piaget</a:t>
            </a:r>
          </a:p>
          <a:p>
            <a:r>
              <a:rPr lang="en-US" smtClean="0"/>
              <a:t>		Egocentric</a:t>
            </a:r>
          </a:p>
          <a:p>
            <a:r>
              <a:rPr lang="en-US" smtClean="0"/>
              <a:t>		Neglects social worlds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Doll Experiments</a:t>
            </a:r>
          </a:p>
        </p:txBody>
      </p:sp>
      <p:pic>
        <p:nvPicPr>
          <p:cNvPr id="17410" name="Content Placeholder 3" descr="Doll Experiment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733800" y="1600200"/>
            <a:ext cx="1905000" cy="2057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Kiri Davis</a:t>
            </a:r>
          </a:p>
        </p:txBody>
      </p:sp>
      <p:pic>
        <p:nvPicPr>
          <p:cNvPr id="18434" name="Content Placeholder 3" descr="Kiri Davi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429000" y="1600200"/>
            <a:ext cx="2209800" cy="20574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Davis’s Doll Experiment</a:t>
            </a:r>
          </a:p>
        </p:txBody>
      </p:sp>
      <p:pic>
        <p:nvPicPr>
          <p:cNvPr id="19458" name="Content Placeholder 3" descr="Doll experiment recent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676400"/>
            <a:ext cx="2892425" cy="2193925"/>
          </a:xfrm>
        </p:spPr>
      </p:pic>
      <p:pic>
        <p:nvPicPr>
          <p:cNvPr id="19459" name="Picture 4" descr="Doll experiment recent #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676400"/>
            <a:ext cx="2979738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Joe Feagin</a:t>
            </a:r>
          </a:p>
        </p:txBody>
      </p:sp>
      <p:pic>
        <p:nvPicPr>
          <p:cNvPr id="20482" name="Content Placeholder 3" descr="Joe Feagin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0" y="2057400"/>
            <a:ext cx="1676400" cy="2667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Research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Van Ausdale and Feagin Study</a:t>
            </a:r>
          </a:p>
          <a:p>
            <a:r>
              <a:rPr lang="en-US" smtClean="0"/>
              <a:t>		Challenges Piaget</a:t>
            </a:r>
          </a:p>
          <a:p>
            <a:r>
              <a:rPr lang="en-US" smtClean="0"/>
              <a:t>		Children ages 3-5</a:t>
            </a:r>
          </a:p>
          <a:p>
            <a:r>
              <a:rPr lang="en-US" smtClean="0"/>
              <a:t>		Field Observations</a:t>
            </a:r>
          </a:p>
          <a:p>
            <a:r>
              <a:rPr lang="en-US" smtClean="0"/>
              <a:t>		11 Month Period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Van Ausdale and Feagin</a:t>
            </a:r>
          </a:p>
        </p:txBody>
      </p:sp>
      <p:pic>
        <p:nvPicPr>
          <p:cNvPr id="22530" name="Content Placeholder 3" descr="The First R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352800" y="1295400"/>
            <a:ext cx="2330450" cy="36576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286</Words>
  <Application>Microsoft Office PowerPoint</Application>
  <PresentationFormat>On-screen Show (4:3)</PresentationFormat>
  <Paragraphs>81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Children and Race</vt:lpstr>
      <vt:lpstr>Kenneth and Mamie Clark</vt:lpstr>
      <vt:lpstr>Background on Research on  Childhood and Race</vt:lpstr>
      <vt:lpstr>Doll Experiments</vt:lpstr>
      <vt:lpstr>Kiri Davis</vt:lpstr>
      <vt:lpstr>Davis’s Doll Experiment</vt:lpstr>
      <vt:lpstr>Joe Feagin</vt:lpstr>
      <vt:lpstr>New Research</vt:lpstr>
      <vt:lpstr>Van Ausdale and Feagin</vt:lpstr>
      <vt:lpstr>Van Ausdale and Feagin Findings</vt:lpstr>
      <vt:lpstr>Talking to kids about race</vt:lpstr>
      <vt:lpstr>Katz Study</vt:lpstr>
      <vt:lpstr>Slide 13</vt:lpstr>
      <vt:lpstr>Biracial Children</vt:lpstr>
      <vt:lpstr>Obama with his mother</vt:lpstr>
      <vt:lpstr>Obama with his father</vt:lpstr>
      <vt:lpstr>Obama and his grandfather</vt:lpstr>
      <vt:lpstr>Obama at school</vt:lpstr>
      <vt:lpstr>Questions</vt:lpstr>
      <vt:lpstr>Children and Biracial Experience</vt:lpstr>
      <vt:lpstr>Children and Biracial Experience</vt:lpstr>
      <vt:lpstr>Mixed Race in the U.S.</vt:lpstr>
      <vt:lpstr>Self Concept</vt:lpstr>
      <vt:lpstr>Recent Research on Children and Biracial Identity 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and Race</dc:title>
  <dc:creator>afotherg</dc:creator>
  <cp:lastModifiedBy>CAS Computing Services</cp:lastModifiedBy>
  <cp:revision>7</cp:revision>
  <dcterms:created xsi:type="dcterms:W3CDTF">2010-03-24T01:32:31Z</dcterms:created>
  <dcterms:modified xsi:type="dcterms:W3CDTF">2011-10-25T16:21:54Z</dcterms:modified>
</cp:coreProperties>
</file>