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70" r:id="rId3"/>
    <p:sldId id="277" r:id="rId4"/>
    <p:sldId id="279" r:id="rId5"/>
    <p:sldId id="304" r:id="rId6"/>
    <p:sldId id="278" r:id="rId7"/>
    <p:sldId id="280" r:id="rId8"/>
    <p:sldId id="281" r:id="rId9"/>
    <p:sldId id="282" r:id="rId10"/>
    <p:sldId id="283" r:id="rId11"/>
    <p:sldId id="287" r:id="rId12"/>
    <p:sldId id="286" r:id="rId13"/>
    <p:sldId id="288" r:id="rId14"/>
    <p:sldId id="290" r:id="rId15"/>
    <p:sldId id="291" r:id="rId16"/>
    <p:sldId id="302" r:id="rId17"/>
    <p:sldId id="296" r:id="rId18"/>
    <p:sldId id="298" r:id="rId19"/>
    <p:sldId id="300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2">
          <p15:clr>
            <a:srgbClr val="A4A3A4"/>
          </p15:clr>
        </p15:guide>
        <p15:guide id="2" pos="33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4673"/>
  </p:normalViewPr>
  <p:slideViewPr>
    <p:cSldViewPr snapToGrid="0" snapToObjects="1" showGuides="1">
      <p:cViewPr varScale="1">
        <p:scale>
          <a:sx n="74" d="100"/>
          <a:sy n="74" d="100"/>
        </p:scale>
        <p:origin x="-2064" y="-112"/>
      </p:cViewPr>
      <p:guideLst>
        <p:guide orient="horz" pos="4112"/>
        <p:guide pos="33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miles:Google%20Drive:Thesis%20Materials:Thesis%20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miles:Google%20Drive:Thesis%20Materials:Thesis%20Tab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miles:Google%20Drive:Thesis%20Materials:Thesis%20Tab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miles:Google%20Drive:Thesis%20Materials:Thesis%20Tab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miles:Library:Containers:com.apple.mail:Data:Library:Mail%20Downloads:2350E0A6-B3BD-44E8-A32F-AE91B680724A:poster%20chart%20indust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miles:Google%20Drive:Thesis%20Materials:Thesis%20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Type</a:t>
            </a:r>
            <a:r>
              <a:rPr lang="en-US" sz="2800" baseline="0" dirty="0" smtClean="0"/>
              <a:t> of Scheme Used</a:t>
            </a:r>
            <a:endParaRPr lang="en-US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216666666666667"/>
          <c:y val="0.118395771378333"/>
          <c:w val="0.956666666666667"/>
          <c:h val="0.697428269281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Sheet5!$AP$47</c:f>
              <c:strCache>
                <c:ptCount val="1"/>
                <c:pt idx="0">
                  <c:v>Vermont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Sheet5!$AO$48:$AO$53</c:f>
              <c:strCache>
                <c:ptCount val="6"/>
                <c:pt idx="0">
                  <c:v>Vendor Fraud</c:v>
                </c:pt>
                <c:pt idx="1">
                  <c:v>Theft/Conversion of Cash</c:v>
                </c:pt>
                <c:pt idx="2">
                  <c:v>Payroll Shenanigans</c:v>
                </c:pt>
                <c:pt idx="3">
                  <c:v>Inventory/Equipment Theft/Conversion</c:v>
                </c:pt>
                <c:pt idx="4">
                  <c:v>Forged/Unauthorized Checks</c:v>
                </c:pt>
                <c:pt idx="5">
                  <c:v>Credit Card/Account Fraud</c:v>
                </c:pt>
              </c:strCache>
            </c:strRef>
          </c:cat>
          <c:val>
            <c:numRef>
              <c:f>Sheet5!$AP$48:$AP$53</c:f>
              <c:numCache>
                <c:formatCode>0%</c:formatCode>
                <c:ptCount val="6"/>
                <c:pt idx="0">
                  <c:v>0.025</c:v>
                </c:pt>
                <c:pt idx="1">
                  <c:v>0.225</c:v>
                </c:pt>
                <c:pt idx="2">
                  <c:v>0.05</c:v>
                </c:pt>
                <c:pt idx="3">
                  <c:v>0.025</c:v>
                </c:pt>
                <c:pt idx="4">
                  <c:v>0.575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Sheet5!$AQ$47</c:f>
              <c:strCache>
                <c:ptCount val="1"/>
                <c:pt idx="0">
                  <c:v>Nationwide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Sheet5!$AO$48:$AO$53</c:f>
              <c:strCache>
                <c:ptCount val="6"/>
                <c:pt idx="0">
                  <c:v>Vendor Fraud</c:v>
                </c:pt>
                <c:pt idx="1">
                  <c:v>Theft/Conversion of Cash</c:v>
                </c:pt>
                <c:pt idx="2">
                  <c:v>Payroll Shenanigans</c:v>
                </c:pt>
                <c:pt idx="3">
                  <c:v>Inventory/Equipment Theft/Conversion</c:v>
                </c:pt>
                <c:pt idx="4">
                  <c:v>Forged/Unauthorized Checks</c:v>
                </c:pt>
                <c:pt idx="5">
                  <c:v>Credit Card/Account Fraud</c:v>
                </c:pt>
              </c:strCache>
            </c:strRef>
          </c:cat>
          <c:val>
            <c:numRef>
              <c:f>Sheet5!$AQ$48:$AQ$53</c:f>
              <c:numCache>
                <c:formatCode>0%</c:formatCode>
                <c:ptCount val="6"/>
                <c:pt idx="0">
                  <c:v>0.052</c:v>
                </c:pt>
                <c:pt idx="1">
                  <c:v>0.193</c:v>
                </c:pt>
                <c:pt idx="2">
                  <c:v>0.07</c:v>
                </c:pt>
                <c:pt idx="3">
                  <c:v>0.023</c:v>
                </c:pt>
                <c:pt idx="4">
                  <c:v>0.356</c:v>
                </c:pt>
                <c:pt idx="5">
                  <c:v>0.065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4649272"/>
        <c:axId val="2144652392"/>
      </c:barChart>
      <c:catAx>
        <c:axId val="2144649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4652392"/>
        <c:crosses val="autoZero"/>
        <c:auto val="1"/>
        <c:lblAlgn val="ctr"/>
        <c:lblOffset val="100"/>
        <c:noMultiLvlLbl val="0"/>
      </c:catAx>
      <c:valAx>
        <c:axId val="2144652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4649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Gender of Main Perpetrator  (Vermont)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Sheet5!$B$7</c:f>
              <c:strCache>
                <c:ptCount val="1"/>
                <c:pt idx="0">
                  <c:v>Gender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Male
15%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639654418198"/>
                  <c:y val="-0.209677419354839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Female
85%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Sheet5!$A$8:$A$9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Sheet5!$B$8:$B$9</c:f>
              <c:numCache>
                <c:formatCode>General</c:formatCode>
                <c:ptCount val="2"/>
                <c:pt idx="0">
                  <c:v>6.0</c:v>
                </c:pt>
                <c:pt idx="1">
                  <c:v>33.0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Age</a:t>
            </a:r>
            <a:r>
              <a:rPr lang="en-US" sz="2400" baseline="0"/>
              <a:t> Group Frequency</a:t>
            </a:r>
            <a:endParaRPr lang="en-US" sz="2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'Sentencing and Geography'!$Z$1</c:f>
              <c:strCache>
                <c:ptCount val="1"/>
                <c:pt idx="0">
                  <c:v>Vermont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'Sentencing and Geography'!$Y$2:$Y$7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'Sentencing and Geography'!$Z$2:$Z$7</c:f>
              <c:numCache>
                <c:formatCode>0%</c:formatCode>
                <c:ptCount val="6"/>
                <c:pt idx="0">
                  <c:v>0.02</c:v>
                </c:pt>
                <c:pt idx="1">
                  <c:v>0.18</c:v>
                </c:pt>
                <c:pt idx="2">
                  <c:v>0.44</c:v>
                </c:pt>
                <c:pt idx="3">
                  <c:v>0.28</c:v>
                </c:pt>
                <c:pt idx="4">
                  <c:v>0.08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'Sentencing and Geography'!$AA$1</c:f>
              <c:strCache>
                <c:ptCount val="1"/>
                <c:pt idx="0">
                  <c:v>Nationwide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'Sentencing and Geography'!$Y$2:$Y$7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'Sentencing and Geography'!$AA$2:$AA$7</c:f>
              <c:numCache>
                <c:formatCode>0%</c:formatCode>
                <c:ptCount val="6"/>
                <c:pt idx="0">
                  <c:v>0.03</c:v>
                </c:pt>
                <c:pt idx="1">
                  <c:v>0.21</c:v>
                </c:pt>
                <c:pt idx="2">
                  <c:v>0.32</c:v>
                </c:pt>
                <c:pt idx="3">
                  <c:v>0.3</c:v>
                </c:pt>
                <c:pt idx="4">
                  <c:v>0.12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5723720"/>
        <c:axId val="2145634248"/>
      </c:barChart>
      <c:catAx>
        <c:axId val="2145723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5634248"/>
        <c:crosses val="autoZero"/>
        <c:auto val="1"/>
        <c:lblAlgn val="ctr"/>
        <c:lblOffset val="100"/>
        <c:noMultiLvlLbl val="0"/>
      </c:catAx>
      <c:valAx>
        <c:axId val="2145634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57237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Position</a:t>
            </a:r>
            <a:r>
              <a:rPr lang="en-US" sz="2800" baseline="0"/>
              <a:t> Frequency</a:t>
            </a:r>
            <a:endParaRPr lang="en-US" sz="2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Sheet5!$E$49</c:f>
              <c:strCache>
                <c:ptCount val="1"/>
                <c:pt idx="0">
                  <c:v>Vermont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Sheet5!$D$50:$D$54</c:f>
              <c:strCache>
                <c:ptCount val="5"/>
                <c:pt idx="0">
                  <c:v>Admin</c:v>
                </c:pt>
                <c:pt idx="1">
                  <c:v>Executive</c:v>
                </c:pt>
                <c:pt idx="2">
                  <c:v>Finance/Accounting</c:v>
                </c:pt>
                <c:pt idx="3">
                  <c:v>Manager</c:v>
                </c:pt>
                <c:pt idx="4">
                  <c:v>Other</c:v>
                </c:pt>
              </c:strCache>
            </c:strRef>
          </c:cat>
          <c:val>
            <c:numRef>
              <c:f>Sheet5!$E$50:$E$54</c:f>
              <c:numCache>
                <c:formatCode>0%</c:formatCode>
                <c:ptCount val="5"/>
                <c:pt idx="0">
                  <c:v>0.15</c:v>
                </c:pt>
                <c:pt idx="1">
                  <c:v>0.05</c:v>
                </c:pt>
                <c:pt idx="2">
                  <c:v>0.525</c:v>
                </c:pt>
                <c:pt idx="3">
                  <c:v>0.075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Sheet5!$F$49</c:f>
              <c:strCache>
                <c:ptCount val="1"/>
                <c:pt idx="0">
                  <c:v>Nationwide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Sheet5!$D$50:$D$54</c:f>
              <c:strCache>
                <c:ptCount val="5"/>
                <c:pt idx="0">
                  <c:v>Admin</c:v>
                </c:pt>
                <c:pt idx="1">
                  <c:v>Executive</c:v>
                </c:pt>
                <c:pt idx="2">
                  <c:v>Finance/Accounting</c:v>
                </c:pt>
                <c:pt idx="3">
                  <c:v>Manager</c:v>
                </c:pt>
                <c:pt idx="4">
                  <c:v>Other</c:v>
                </c:pt>
              </c:strCache>
            </c:strRef>
          </c:cat>
          <c:val>
            <c:numRef>
              <c:f>Sheet5!$F$50:$F$54</c:f>
              <c:numCache>
                <c:formatCode>0%</c:formatCode>
                <c:ptCount val="5"/>
                <c:pt idx="0">
                  <c:v>0.03</c:v>
                </c:pt>
                <c:pt idx="1">
                  <c:v>0.14</c:v>
                </c:pt>
                <c:pt idx="2">
                  <c:v>0.68</c:v>
                </c:pt>
                <c:pt idx="3">
                  <c:v>0.12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4785416"/>
        <c:axId val="2144788488"/>
      </c:barChart>
      <c:catAx>
        <c:axId val="2144785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4788488"/>
        <c:crosses val="autoZero"/>
        <c:auto val="1"/>
        <c:lblAlgn val="ctr"/>
        <c:lblOffset val="100"/>
        <c:noMultiLvlLbl val="0"/>
      </c:catAx>
      <c:valAx>
        <c:axId val="2144788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447854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Percent</a:t>
            </a:r>
            <a:r>
              <a:rPr lang="en-US" sz="2400" baseline="0"/>
              <a:t> of Overall Embezzlements Committed Within Specific Industry Classification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Vermont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Government Entity</c:v>
                </c:pt>
                <c:pt idx="1">
                  <c:v>Non-Profit</c:v>
                </c:pt>
                <c:pt idx="2">
                  <c:v>Education</c:v>
                </c:pt>
                <c:pt idx="3">
                  <c:v>Retail</c:v>
                </c:pt>
                <c:pt idx="4">
                  <c:v>Financial Services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0.13</c:v>
                </c:pt>
                <c:pt idx="2">
                  <c:v>0.1</c:v>
                </c:pt>
                <c:pt idx="3">
                  <c:v>0.1</c:v>
                </c:pt>
                <c:pt idx="4">
                  <c:v>0.025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Nationwide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Government Entity</c:v>
                </c:pt>
                <c:pt idx="1">
                  <c:v>Non-Profit</c:v>
                </c:pt>
                <c:pt idx="2">
                  <c:v>Education</c:v>
                </c:pt>
                <c:pt idx="3">
                  <c:v>Retail</c:v>
                </c:pt>
                <c:pt idx="4">
                  <c:v>Financial Services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</c:v>
                </c:pt>
                <c:pt idx="1">
                  <c:v>0.08</c:v>
                </c:pt>
                <c:pt idx="2">
                  <c:v>0.066</c:v>
                </c:pt>
                <c:pt idx="3">
                  <c:v>0.02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5788296"/>
        <c:axId val="2145792040"/>
      </c:barChart>
      <c:catAx>
        <c:axId val="214578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792040"/>
        <c:crosses val="autoZero"/>
        <c:auto val="1"/>
        <c:lblAlgn val="ctr"/>
        <c:lblOffset val="100"/>
        <c:noMultiLvlLbl val="0"/>
      </c:catAx>
      <c:valAx>
        <c:axId val="2145792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578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'Sentencing and Geography'!$L$1</c:f>
              <c:strCache>
                <c:ptCount val="1"/>
                <c:pt idx="0">
                  <c:v>Average Sentence (Months)</c:v>
                </c:pt>
              </c:strCache>
            </c:strRef>
          </c:tx>
          <c:marker>
            <c:symbol val="none"/>
          </c:marker>
          <c:cat>
            <c:strRef>
              <c:f>'Sentencing and Geography'!$K$2:$K$6</c:f>
              <c:strCache>
                <c:ptCount val="5"/>
                <c:pt idx="0">
                  <c:v>$20,000-$99,999</c:v>
                </c:pt>
                <c:pt idx="1">
                  <c:v>$100,000-$199,999</c:v>
                </c:pt>
                <c:pt idx="2">
                  <c:v>$200,000-$399,999</c:v>
                </c:pt>
                <c:pt idx="3">
                  <c:v>$400,000-$999,999</c:v>
                </c:pt>
                <c:pt idx="4">
                  <c:v>$1,000,000+</c:v>
                </c:pt>
              </c:strCache>
            </c:strRef>
          </c:cat>
          <c:val>
            <c:numRef>
              <c:f>'Sentencing and Geography'!$L$2:$L$6</c:f>
              <c:numCache>
                <c:formatCode>General</c:formatCode>
                <c:ptCount val="5"/>
                <c:pt idx="0">
                  <c:v>9.9</c:v>
                </c:pt>
                <c:pt idx="1">
                  <c:v>19.5</c:v>
                </c:pt>
                <c:pt idx="2">
                  <c:v>19.7</c:v>
                </c:pt>
                <c:pt idx="3">
                  <c:v>24.5</c:v>
                </c:pt>
                <c:pt idx="4">
                  <c:v>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826344"/>
        <c:axId val="2145825304"/>
      </c:lineChart>
      <c:catAx>
        <c:axId val="2145826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5825304"/>
        <c:crosses val="autoZero"/>
        <c:auto val="1"/>
        <c:lblAlgn val="ctr"/>
        <c:lblOffset val="100"/>
        <c:noMultiLvlLbl val="0"/>
      </c:catAx>
      <c:valAx>
        <c:axId val="21458253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5826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DF4C-6624-224B-9935-0605CCD4192B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A95B1-9268-8644-9A7D-9E6A2186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8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EA79-73DE-1F44-821B-027B4F0B1554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8037-F57C-7040-AC32-DF9455218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this was an undergrad honors thesis, interested in the topic because I am a Vermonter. Mention</a:t>
            </a:r>
            <a:r>
              <a:rPr lang="en-US" baseline="0" dirty="0" smtClean="0"/>
              <a:t> that this is a descriptive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all at 0% for Vermont and make into an other row, so it adds up to 100%, increase font, make % columns narrower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</a:t>
            </a:r>
            <a:r>
              <a:rPr lang="en-US" baseline="0" dirty="0" smtClean="0"/>
              <a:t> to always determine where the failure was in the controls, in the majority of cases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of duties, go through and check what percentage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of duties was an issue, in </a:t>
            </a:r>
            <a:r>
              <a:rPr lang="en-US" baseline="0" dirty="0" err="1" smtClean="0"/>
              <a:t>vt</a:t>
            </a:r>
            <a:r>
              <a:rPr lang="en-US" baseline="0" dirty="0" smtClean="0"/>
              <a:t> with smaller businesses and towns there isn’t always enough folks, tone at the top can help with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issues.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of duties PDF with recommendations for a two person set up custody, recording, 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Bullet,</a:t>
            </a:r>
            <a:r>
              <a:rPr lang="en-US" baseline="0" dirty="0" smtClean="0"/>
              <a:t> pick out </a:t>
            </a:r>
            <a:r>
              <a:rPr lang="en-US" baseline="0" smtClean="0"/>
              <a:t>key phrases,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6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1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Kiana</a:t>
            </a:r>
            <a:r>
              <a:rPr lang="en-US" baseline="0" dirty="0" smtClean="0"/>
              <a:t> stole from Pinewood to pay her restitution due to Tempo. Pinewood unaware of previous embezzlement. Received five year deferred sentence. </a:t>
            </a:r>
            <a:r>
              <a:rPr lang="en-US" baseline="0" dirty="0" err="1" smtClean="0"/>
              <a:t>Agri</a:t>
            </a:r>
            <a:r>
              <a:rPr lang="en-US" baseline="0" dirty="0" smtClean="0"/>
              <a:t>-Mark just last week it was revealed that Ronald Rup (Head Technology Officer) was buying It equipment and selling it for cash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 page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Marquet</a:t>
            </a:r>
            <a:r>
              <a:rPr lang="en-US" baseline="0" dirty="0" smtClean="0"/>
              <a:t> Report, ACFE logo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Marquet’s</a:t>
            </a:r>
            <a:r>
              <a:rPr lang="en-US" baseline="0" dirty="0" smtClean="0"/>
              <a:t> Propensity factor highest this year and has been the highest three of the six years this has been measured top 12 in 5 of 6 </a:t>
            </a:r>
            <a:r>
              <a:rPr lang="en-US" baseline="0" dirty="0" err="1" smtClean="0"/>
              <a:t>yrs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of</a:t>
            </a:r>
            <a:r>
              <a:rPr lang="en-US" baseline="0" dirty="0" smtClean="0"/>
              <a:t> Vermont picture play with size of font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4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larger, note</a:t>
            </a:r>
            <a:r>
              <a:rPr lang="en-US" baseline="0" dirty="0" smtClean="0"/>
              <a:t> the kinds of data collected, since </a:t>
            </a:r>
            <a:r>
              <a:rPr lang="en-US" baseline="0" dirty="0" err="1" smtClean="0"/>
              <a:t>SarbOX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one person committed two crimes, losses</a:t>
            </a:r>
            <a:r>
              <a:rPr lang="en-US" baseline="0" dirty="0" smtClean="0"/>
              <a:t> by amount (band)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definitions, explain four or five most relevant ones for Vermont</a:t>
            </a:r>
          </a:p>
          <a:p>
            <a:r>
              <a:rPr lang="en-US" baseline="0" dirty="0" smtClean="0"/>
              <a:t>Explain: credit card, forged checks, vendor fraud (creating a bogus vendor), payroll shenanigans (improper reporting of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8037-F57C-7040-AC32-DF94552189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Cover_NYStreet_Walk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Cover_Nasdaq.jp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Section_Intro_page.jp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Section_page_Campus.jp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Section_page_GlobalBus.jpg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Section_page_Classroom.jp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Section_page_Sustainable.jp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file://localhost/Users/ksvemployee/Desktop/10_17_12/UVM_3062_12_Brand_PPT_Template/Section%20Page_Images_ppt/SBA_Section_Back_page.jp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BA_Cover_NYStreet_Walk.jpg" descr="/Users/ksvemployee/Desktop/10_17_12/UVM_3062_12_Brand_PPT_Template/Section Page_Images_ppt/SBA_Cover_NYStreet_Wal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806" y="1994527"/>
            <a:ext cx="7772400" cy="902146"/>
          </a:xfrm>
        </p:spPr>
        <p:txBody>
          <a:bodyPr/>
          <a:lstStyle>
            <a:lvl1pPr>
              <a:defRPr>
                <a:solidFill>
                  <a:srgbClr val="9E23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9806" y="2964027"/>
            <a:ext cx="5781565" cy="58601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7771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0642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1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BA_Cover_Nasdaq.jpg" descr="/Users/ksvemployee/Desktop/10_17_12/UVM_3062_12_Brand_PPT_Template/Section Page_Images_ppt/SBA_Cover_Nasdaq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838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0642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89806" y="1981827"/>
            <a:ext cx="7772400" cy="902146"/>
          </a:xfrm>
        </p:spPr>
        <p:txBody>
          <a:bodyPr/>
          <a:lstStyle>
            <a:lvl1pPr>
              <a:defRPr>
                <a:solidFill>
                  <a:srgbClr val="9E23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89806" y="2951327"/>
            <a:ext cx="5781565" cy="58601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4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BA_Section_Intro_page.jpg" descr="/Users/ksvemployee/Desktop/10_17_12/UVM_3062_12_Brand_PPT_Template/Section Page_Images_ppt/SBA_Section_Intro_pag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BA_Section_page_Campus.jpg" descr="/Users/ksvemployee/Desktop/10_17_12/UVM_3062_12_Brand_PPT_Template/Section Page_Images_ppt/SBA_Section_page_Campus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00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1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al Business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BA_Section_page_GlobalBus.jpg" descr="/Users/ksvemployee/Desktop/10_17_12/UVM_3062_12_Brand_PPT_Template/Section Page_Images_ppt/SBA_Section_page_GlobalBus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00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BA_Section_page_Classroom.jpg" descr="/Users/ksvemployee/Desktop/10_17_12/UVM_3062_12_Brand_PPT_Template/Section Page_Images_ppt/SBA_Section_page_Classroom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00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le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BA_Section_page_Sustainable.jpg" descr="/Users/ksvemployee/Desktop/10_17_12/UVM_3062_12_Brand_PPT_Template/Section Page_Images_ppt/SBA_Section_page_Sustainabl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00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3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BA_Section_Back_page.jpg" descr="/Users/ksvemployee/Desktop/10_17_12/UVM_3062_12_Brand_PPT_Template/Section Page_Images_ppt/SBA_Section_Back_pag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207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37663"/>
            <a:ext cx="9144000" cy="72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BEA6DDEA-9DAC-784F-9047-D1AF6CD22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80" y="6210542"/>
            <a:ext cx="1578820" cy="5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4" r:id="rId4"/>
    <p:sldLayoutId id="2147483654" r:id="rId5"/>
    <p:sldLayoutId id="2147483659" r:id="rId6"/>
    <p:sldLayoutId id="2147483660" r:id="rId7"/>
    <p:sldLayoutId id="2147483661" r:id="rId8"/>
    <p:sldLayoutId id="2147483663" r:id="rId9"/>
    <p:sldLayoutId id="214748366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9E2324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Wingdings" charset="2"/>
        <a:buChar char="§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Lucida Grande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Lucida Grande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Lucida Grande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ategories/handcuff-20clipart" TargetMode="External"/><Relationship Id="rId4" Type="http://schemas.openxmlformats.org/officeDocument/2006/relationships/hyperlink" Target="http://archive.burlingtonfreepress.com/article/20120117/NEWS02/120117020/Joyce-Bellavance-sentenced-3-5-years-1-6M-embezzlement" TargetMode="External"/><Relationship Id="rId5" Type="http://schemas.openxmlformats.org/officeDocument/2006/relationships/hyperlink" Target="https://www.sircon.com/stateInformationCenter/vermont.jsp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n.wikipedia.org/wiki/List_of_counties_in_Vermo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3233"/>
            <a:ext cx="8229600" cy="4507323"/>
          </a:xfrm>
        </p:spPr>
        <p:txBody>
          <a:bodyPr/>
          <a:lstStyle/>
          <a:p>
            <a:pPr algn="ctr"/>
            <a:r>
              <a:rPr lang="en-US" sz="4800" dirty="0" smtClean="0"/>
              <a:t>Examining Instances of Embezzlement in Vermont</a:t>
            </a:r>
            <a:br>
              <a:rPr lang="en-US" sz="48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Tyler Miles</a:t>
            </a:r>
            <a:br>
              <a:rPr lang="en-US" sz="2400" dirty="0" smtClean="0"/>
            </a:br>
            <a:r>
              <a:rPr lang="en-US" sz="2400" dirty="0" smtClean="0"/>
              <a:t>Barbara Arel Ph.D.</a:t>
            </a:r>
            <a:br>
              <a:rPr lang="en-US" sz="2400" dirty="0" smtClean="0"/>
            </a:br>
            <a:r>
              <a:rPr lang="en-US" sz="2400" dirty="0" smtClean="0"/>
              <a:t>University of Vermont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Grossman School of Business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9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91866"/>
            <a:ext cx="8229600" cy="4525963"/>
          </a:xfrm>
        </p:spPr>
        <p:txBody>
          <a:bodyPr/>
          <a:lstStyle/>
          <a:p>
            <a:r>
              <a:rPr lang="en-US" sz="2400" dirty="0"/>
              <a:t>From the </a:t>
            </a:r>
            <a:r>
              <a:rPr lang="en-US" sz="2400" dirty="0" err="1"/>
              <a:t>Marquet</a:t>
            </a:r>
            <a:r>
              <a:rPr lang="en-US" sz="2400" dirty="0"/>
              <a:t> </a:t>
            </a:r>
            <a:r>
              <a:rPr lang="en-US" sz="2400" dirty="0" smtClean="0"/>
              <a:t>Report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Credit </a:t>
            </a:r>
            <a:r>
              <a:rPr lang="en-US" sz="2400" dirty="0"/>
              <a:t>card/account fraud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Forged</a:t>
            </a:r>
            <a:r>
              <a:rPr lang="en-US" sz="2400" dirty="0"/>
              <a:t>/unauthorized </a:t>
            </a:r>
            <a:r>
              <a:rPr lang="en-US" sz="2400" dirty="0" smtClean="0"/>
              <a:t>checks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Fraudulent reimbursement schemes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Inventory</a:t>
            </a:r>
            <a:r>
              <a:rPr lang="en-US" sz="2400" dirty="0"/>
              <a:t>/equipment </a:t>
            </a:r>
            <a:r>
              <a:rPr lang="en-US" sz="2400" dirty="0" smtClean="0"/>
              <a:t>theft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Payroll </a:t>
            </a:r>
            <a:r>
              <a:rPr lang="en-US" sz="2400" dirty="0" smtClean="0"/>
              <a:t>shenanigans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Theft</a:t>
            </a:r>
            <a:r>
              <a:rPr lang="en-US" sz="2400" dirty="0"/>
              <a:t>/conversion of cash receipt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Unauthorized </a:t>
            </a:r>
            <a:r>
              <a:rPr lang="en-US" sz="2400" dirty="0"/>
              <a:t>electronic funds transfers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Vendor fraud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1134"/>
            <a:ext cx="8229600" cy="1143000"/>
          </a:xfrm>
        </p:spPr>
        <p:txBody>
          <a:bodyPr/>
          <a:lstStyle/>
          <a:p>
            <a:r>
              <a:rPr lang="en-US" sz="4800" dirty="0"/>
              <a:t>Kinds of Schemes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38880"/>
              </p:ext>
            </p:extLst>
          </p:nvPr>
        </p:nvGraphicFramePr>
        <p:xfrm>
          <a:off x="940173" y="0"/>
          <a:ext cx="7521378" cy="609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4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1086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Losses By Scheme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23625"/>
              </p:ext>
            </p:extLst>
          </p:nvPr>
        </p:nvGraphicFramePr>
        <p:xfrm>
          <a:off x="131086" y="1040094"/>
          <a:ext cx="8862730" cy="459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954"/>
                <a:gridCol w="1956670"/>
                <a:gridCol w="909680"/>
                <a:gridCol w="2591730"/>
                <a:gridCol w="806696"/>
              </a:tblGrid>
              <a:tr h="656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Embezzlement Scheme 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Vermont Losses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Nationwide (2013) 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9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Forged/Unauthorized Checks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$6,511,193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$139,118,000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Vendor Fraud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$5,300,000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$47,919,000 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Theft/Conversion of Cash Receipts</a:t>
                      </a:r>
                      <a:endParaRPr lang="en-US" sz="20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$866,651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$79,088,000 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 Card / Account Abuse</a:t>
                      </a:r>
                      <a:endParaRPr lang="en-US" sz="20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$301,000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$23,097,000 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Payroll Shenanigans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$296,726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$166,260,000 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3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Other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$139,146,000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23%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495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$13,322,320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$594,628,000 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4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801889"/>
              </p:ext>
            </p:extLst>
          </p:nvPr>
        </p:nvGraphicFramePr>
        <p:xfrm>
          <a:off x="-709253" y="1948052"/>
          <a:ext cx="5542068" cy="38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9908783"/>
              </p:ext>
            </p:extLst>
          </p:nvPr>
        </p:nvGraphicFramePr>
        <p:xfrm>
          <a:off x="4000500" y="228600"/>
          <a:ext cx="5143500" cy="579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801" y="34322"/>
            <a:ext cx="4840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E2324"/>
                </a:solidFill>
              </a:rPr>
              <a:t>Characteristics of Perpetrators</a:t>
            </a:r>
            <a:endParaRPr lang="en-US" sz="4800" b="1" dirty="0">
              <a:solidFill>
                <a:srgbClr val="9E23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16186"/>
              </p:ext>
            </p:extLst>
          </p:nvPr>
        </p:nvGraphicFramePr>
        <p:xfrm>
          <a:off x="0" y="-1"/>
          <a:ext cx="9144000" cy="616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9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835445"/>
              </p:ext>
            </p:extLst>
          </p:nvPr>
        </p:nvGraphicFramePr>
        <p:xfrm>
          <a:off x="0" y="-1"/>
          <a:ext cx="9144000" cy="613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04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72" y="33413"/>
            <a:ext cx="3837433" cy="6075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0286" y="135162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1440" y="25611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7155" y="372806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035" y="4950605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2301" y="3301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5682" y="1840342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19345" y="25267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1646" y="5148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1501" y="99944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97" y="3301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54852" y="135162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83422" y="51352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72603" y="372806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71841"/>
            <a:ext cx="458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E2324"/>
                </a:solidFill>
              </a:rPr>
              <a:t>Embezzlements by County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819" y="1913092"/>
            <a:ext cx="376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Chittenden - 25% population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80819" y="2768251"/>
            <a:ext cx="406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Washington - 10% population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819" y="3767700"/>
            <a:ext cx="406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Bennington - 6% population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80819" y="4719772"/>
            <a:ext cx="35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Grand Isle - 1% population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82974" y="3432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4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695825"/>
              </p:ext>
            </p:extLst>
          </p:nvPr>
        </p:nvGraphicFramePr>
        <p:xfrm>
          <a:off x="0" y="-1"/>
          <a:ext cx="9144000" cy="608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9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Segregation of </a:t>
            </a:r>
            <a:r>
              <a:rPr lang="en-US" sz="2800" dirty="0" smtClean="0"/>
              <a:t>duties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Approximately 80% of cases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Authorization, Recording, Custody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/>
              <a:t>VT State Auditor </a:t>
            </a:r>
            <a:r>
              <a:rPr lang="en-US" sz="2400" dirty="0" smtClean="0"/>
              <a:t>recommendations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Forced </a:t>
            </a:r>
            <a:r>
              <a:rPr lang="en-US" sz="2800" dirty="0" smtClean="0"/>
              <a:t>vacations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Tone </a:t>
            </a:r>
            <a:r>
              <a:rPr lang="en-US" sz="2800" dirty="0"/>
              <a:t>at the </a:t>
            </a:r>
            <a:r>
              <a:rPr lang="en-US" sz="2800" dirty="0" smtClean="0"/>
              <a:t>top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Code of ethics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Engaged management </a:t>
            </a:r>
          </a:p>
          <a:p>
            <a:pPr marL="1200150" lvl="1" indent="-457200">
              <a:buFont typeface="Arial"/>
              <a:buChar char="•"/>
            </a:pPr>
            <a:endParaRPr lang="en-US" sz="2400" dirty="0" smtClean="0"/>
          </a:p>
          <a:p>
            <a:pPr marL="1200150" lvl="1" indent="-457200">
              <a:buFont typeface="Arial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Research Question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Perpetrators tend to be middle aged women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Men steal more on average than women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Perpetrators usually held a position with some relation to accounting or finance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Usually organizations had lax internal controls in place and lacked the staff to properly segregate duties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Most embezzlement occurred through the perpetrator forging/tampering with checks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281" y="1221009"/>
            <a:ext cx="8832715" cy="464250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Background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Research Questions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Results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838" y="0"/>
            <a:ext cx="8229600" cy="823205"/>
          </a:xfrm>
        </p:spPr>
        <p:txBody>
          <a:bodyPr/>
          <a:lstStyle/>
          <a:p>
            <a:pPr algn="ctr"/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16" y="350123"/>
            <a:ext cx="2271876" cy="174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33" y="2564978"/>
            <a:ext cx="2517969" cy="3298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134" y="1735843"/>
            <a:ext cx="2343225" cy="31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</a:t>
            </a:r>
            <a:r>
              <a:rPr lang="en-US" dirty="0" smtClean="0">
                <a:hlinkClick r:id="rId2"/>
              </a:rPr>
              <a:t>List_of_counties_in_Vermont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http://www.clipartpanda.com/categories/handcuff-</a:t>
            </a:r>
            <a:r>
              <a:rPr lang="en-US" dirty="0" smtClean="0">
                <a:hlinkClick r:id="rId3"/>
              </a:rPr>
              <a:t>20clipart</a:t>
            </a:r>
            <a:endParaRPr lang="en-US" dirty="0" smtClean="0"/>
          </a:p>
          <a:p>
            <a:r>
              <a:rPr lang="en-US" dirty="0">
                <a:hlinkClick r:id="rId4"/>
              </a:rPr>
              <a:t>http://archive.burlingtonfreepress.com/article/20120117/NEWS02/120117020/Joyce-Bellavance-sentenced-3-5-years-1-6M-</a:t>
            </a:r>
            <a:r>
              <a:rPr lang="en-US" dirty="0" smtClean="0">
                <a:hlinkClick r:id="rId4"/>
              </a:rPr>
              <a:t>embezzlement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https://www.sircon.com/stateInformationCenter/</a:t>
            </a:r>
            <a:r>
              <a:rPr lang="en-US" dirty="0" smtClean="0">
                <a:hlinkClick r:id="rId5"/>
              </a:rPr>
              <a:t>vermont.jsp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6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6038"/>
            <a:ext cx="5121026" cy="4394098"/>
          </a:xfrm>
        </p:spPr>
        <p:txBody>
          <a:bodyPr/>
          <a:lstStyle/>
          <a:p>
            <a:r>
              <a:rPr lang="en-US" sz="2800" dirty="0" err="1"/>
              <a:t>Kiana</a:t>
            </a:r>
            <a:r>
              <a:rPr lang="en-US" sz="2800" dirty="0"/>
              <a:t> </a:t>
            </a:r>
            <a:r>
              <a:rPr lang="en-US" sz="2800" dirty="0" err="1"/>
              <a:t>Donegan</a:t>
            </a:r>
            <a:r>
              <a:rPr lang="en-US" sz="2800" dirty="0"/>
              <a:t> case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/>
              <a:t>Pinewood Development LLC </a:t>
            </a:r>
            <a:r>
              <a:rPr lang="en-US" sz="2400" dirty="0" smtClean="0"/>
              <a:t>and </a:t>
            </a:r>
            <a:r>
              <a:rPr lang="en-US" sz="2400" dirty="0"/>
              <a:t>Tempo Home </a:t>
            </a:r>
            <a:r>
              <a:rPr lang="en-US" sz="2400" dirty="0" smtClean="0"/>
              <a:t>Furnishings victimized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Second embezzlement perpetrated to cover restitution for first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Five year deferred sentence</a:t>
            </a:r>
          </a:p>
          <a:p>
            <a:r>
              <a:rPr lang="en-US" sz="2800" dirty="0" err="1" smtClean="0"/>
              <a:t>Agri</a:t>
            </a:r>
            <a:r>
              <a:rPr lang="en-US" sz="2800" dirty="0" smtClean="0"/>
              <a:t>-Mark case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pPr algn="ctr"/>
            <a:r>
              <a:rPr lang="en-US" sz="4800" dirty="0" smtClean="0"/>
              <a:t>Introduction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404" y="1316038"/>
            <a:ext cx="3037513" cy="40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Burlington Free Press Embezzlement </a:t>
            </a:r>
            <a:r>
              <a:rPr lang="en-US" sz="2400" dirty="0" smtClean="0"/>
              <a:t>Epidemic series (2011)</a:t>
            </a:r>
            <a:endParaRPr lang="en-US" sz="2400" dirty="0"/>
          </a:p>
          <a:p>
            <a:r>
              <a:rPr lang="en-US" sz="2400" dirty="0" err="1"/>
              <a:t>Marquet</a:t>
            </a:r>
            <a:r>
              <a:rPr lang="en-US" sz="2400" dirty="0"/>
              <a:t> Report </a:t>
            </a:r>
          </a:p>
          <a:p>
            <a:r>
              <a:rPr lang="en-US" sz="2400" dirty="0"/>
              <a:t>Three Types of </a:t>
            </a:r>
            <a:r>
              <a:rPr lang="en-US" sz="2400" dirty="0" smtClean="0"/>
              <a:t>Fraud from </a:t>
            </a:r>
            <a:r>
              <a:rPr lang="en-US" sz="2400" dirty="0"/>
              <a:t>ACFE 2014 </a:t>
            </a:r>
            <a:r>
              <a:rPr lang="en-US" sz="2400" dirty="0" smtClean="0"/>
              <a:t>Report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Corruption – ex. FIFA, Wal-Mart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Financial Statement </a:t>
            </a:r>
            <a:r>
              <a:rPr lang="en-US" sz="2400" dirty="0" smtClean="0"/>
              <a:t>Fraud - Enron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Asset Misappropriation – Rita </a:t>
            </a:r>
            <a:r>
              <a:rPr lang="en-US" sz="2400" dirty="0" err="1" smtClean="0"/>
              <a:t>Crundwell</a:t>
            </a:r>
            <a:r>
              <a:rPr lang="en-US" sz="2400" dirty="0" smtClean="0"/>
              <a:t>, renowned </a:t>
            </a:r>
            <a:r>
              <a:rPr lang="en-US" sz="2400" dirty="0"/>
              <a:t>q</a:t>
            </a:r>
            <a:r>
              <a:rPr lang="en-US" sz="2400" dirty="0" smtClean="0"/>
              <a:t>uarter </a:t>
            </a:r>
            <a:r>
              <a:rPr lang="en-US" sz="2400" dirty="0"/>
              <a:t>h</a:t>
            </a:r>
            <a:r>
              <a:rPr lang="en-US" sz="2400" dirty="0" smtClean="0"/>
              <a:t>ouse horse breeder, Dixon, IL over $50 million stolen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Background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92" y="0"/>
            <a:ext cx="36703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799" y="5222660"/>
            <a:ext cx="5630647" cy="8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3" y="326060"/>
            <a:ext cx="8616214" cy="55601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920314" y="570158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 Report </a:t>
            </a:r>
            <a:r>
              <a:rPr lang="en-US" dirty="0" err="1" smtClean="0"/>
              <a:t>Marquet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does embezzlement occur in Vermont?</a:t>
            </a:r>
          </a:p>
          <a:p>
            <a:endParaRPr lang="en-US" sz="2800" dirty="0"/>
          </a:p>
          <a:p>
            <a:r>
              <a:rPr lang="en-US" sz="2800" dirty="0" smtClean="0"/>
              <a:t>What can be done to curtail embezzlement in Vermont in the future?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928" y="3294286"/>
            <a:ext cx="3603252" cy="2161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46" y="3715833"/>
            <a:ext cx="1750768" cy="20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1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Descriptive study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Timeframe</a:t>
            </a:r>
            <a:r>
              <a:rPr lang="en-US" sz="2800" dirty="0"/>
              <a:t>: 2002 – </a:t>
            </a:r>
            <a:r>
              <a:rPr lang="en-US" sz="2800" dirty="0" smtClean="0"/>
              <a:t>2014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Greater than $20,000 in </a:t>
            </a:r>
            <a:r>
              <a:rPr lang="en-US" sz="2800" dirty="0" smtClean="0"/>
              <a:t>losses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Searched </a:t>
            </a:r>
            <a:r>
              <a:rPr lang="en-US" sz="2800" dirty="0"/>
              <a:t>databases of BFP and FBI records, etc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Collected data about perpetrator’s age, industry of victim entity, losses, sentence length, scheme used, etc.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Methodology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1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40 </a:t>
            </a:r>
            <a:r>
              <a:rPr lang="en-US" sz="2800" dirty="0"/>
              <a:t>instances of embezzlement meeting the criteria were identified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39 </a:t>
            </a:r>
            <a:r>
              <a:rPr lang="en-US" sz="2800" dirty="0"/>
              <a:t>different perpetrators </a:t>
            </a:r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Total estimated </a:t>
            </a:r>
            <a:r>
              <a:rPr lang="en-US" sz="2800" dirty="0" smtClean="0"/>
              <a:t>losses upwards of $13,000,000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Average </a:t>
            </a:r>
            <a:r>
              <a:rPr lang="en-US" sz="2800" dirty="0" smtClean="0"/>
              <a:t>loss of about $333,000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Results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8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740430"/>
              </p:ext>
            </p:extLst>
          </p:nvPr>
        </p:nvGraphicFramePr>
        <p:xfrm>
          <a:off x="457200" y="999039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025548"/>
                <a:gridCol w="1460852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Alleged Main Perpetrator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Victim Organization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Losses ($)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Kenneth MacKay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Willis Management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5,300,000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Joyce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Bellavance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Hardwick Electric Department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1,400,000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Debra Kinney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Border Lodge Credit Union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633,702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Gisele Adams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Brault’s Mobile Homes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567,000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Katy Lantagne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Vermont Department of Children and Families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490,471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Karen Brisson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Town of Weybridge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476,480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Sarah Sanville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Radiantec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417,000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Manon Cote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DeLaBruere’s</a:t>
                      </a: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Auto Sales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400,000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Donald Hewitt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Town of Ira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350,000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Tonnie Sullivan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Rhino Foods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311,000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Ten </a:t>
            </a:r>
            <a:r>
              <a:rPr lang="en-US" dirty="0" smtClean="0"/>
              <a:t>Largest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DDEA-9DAC-784F-9047-D1AF6CD220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jay's opening remarks_FECC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Sanjay's opening remarks_FECC[1].potx</Template>
  <TotalTime>2510</TotalTime>
  <Words>961</Words>
  <Application>Microsoft Macintosh PowerPoint</Application>
  <PresentationFormat>On-screen Show (4:3)</PresentationFormat>
  <Paragraphs>221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Sanjay's opening remarks_FECC[1]</vt:lpstr>
      <vt:lpstr>Examining Instances of Embezzlement in Vermont  Tyler Miles Barbara Arel Ph.D. University of Vermont Grossman School of Business</vt:lpstr>
      <vt:lpstr>Agenda</vt:lpstr>
      <vt:lpstr>Introduction </vt:lpstr>
      <vt:lpstr>Background</vt:lpstr>
      <vt:lpstr>PowerPoint Presentation</vt:lpstr>
      <vt:lpstr>Research Questions</vt:lpstr>
      <vt:lpstr>Methodology</vt:lpstr>
      <vt:lpstr>Results</vt:lpstr>
      <vt:lpstr>Ten Largest Cases</vt:lpstr>
      <vt:lpstr>Kinds of Schemes Used</vt:lpstr>
      <vt:lpstr>PowerPoint Presentation</vt:lpstr>
      <vt:lpstr>Losses By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Question #2</vt:lpstr>
      <vt:lpstr>Conclusion</vt:lpstr>
      <vt:lpstr>Image 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KSV EMPLOYEE</dc:creator>
  <cp:lastModifiedBy>Tyler Miles</cp:lastModifiedBy>
  <cp:revision>133</cp:revision>
  <dcterms:created xsi:type="dcterms:W3CDTF">2012-10-17T14:13:24Z</dcterms:created>
  <dcterms:modified xsi:type="dcterms:W3CDTF">2015-10-29T19:36:08Z</dcterms:modified>
</cp:coreProperties>
</file>