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9"/>
  </p:notesMasterIdLst>
  <p:sldIdLst>
    <p:sldId id="272" r:id="rId3"/>
    <p:sldId id="299" r:id="rId4"/>
    <p:sldId id="273" r:id="rId5"/>
    <p:sldId id="300" r:id="rId6"/>
    <p:sldId id="306" r:id="rId7"/>
    <p:sldId id="307" r:id="rId8"/>
    <p:sldId id="308" r:id="rId9"/>
    <p:sldId id="309" r:id="rId10"/>
    <p:sldId id="310" r:id="rId11"/>
    <p:sldId id="311" r:id="rId12"/>
    <p:sldId id="312" r:id="rId13"/>
    <p:sldId id="317" r:id="rId14"/>
    <p:sldId id="316" r:id="rId15"/>
    <p:sldId id="313" r:id="rId16"/>
    <p:sldId id="314"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87229" autoAdjust="0"/>
  </p:normalViewPr>
  <p:slideViewPr>
    <p:cSldViewPr snapToGrid="0">
      <p:cViewPr varScale="1">
        <p:scale>
          <a:sx n="93" d="100"/>
          <a:sy n="93" d="100"/>
        </p:scale>
        <p:origin x="33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6/3/2017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377742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1734564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78846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31102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do we do?  </a:t>
            </a:r>
            <a:r>
              <a:rPr lang="en-US" dirty="0" smtClean="0"/>
              <a:t>Support you on your journey.  We walk with you – not in</a:t>
            </a:r>
            <a:r>
              <a:rPr lang="en-US" baseline="0" dirty="0" smtClean="0"/>
              <a:t> front of you, not behind you – but with you.  We show you the tools and resources you’ll need to be successful.  This is your journey, this is your degree.  We are here by choice, just as you are, and we both have expectations and responsibilities.  How do we support you?  Course selection, Study Abroad, connecting you to resources on campus.</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27852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Tutoring</a:t>
            </a:r>
            <a:r>
              <a:rPr lang="en-US" baseline="0" dirty="0" smtClean="0"/>
              <a:t> Center: In Living and Learning. Online scheduling for most classes and you can arrange to meet your tutor at a convenient place on campus</a:t>
            </a:r>
          </a:p>
          <a:p>
            <a:r>
              <a:rPr lang="en-US" baseline="0" dirty="0" smtClean="0"/>
              <a:t>The Writing Center: Located in the Bailey Howe Library. Schedule an appointment to work on variety of different writing assignments; research papers, labs, resumes, essays.  Appointments can be made online at the Writing Center website.</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344483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PM’s – Website</a:t>
            </a:r>
            <a:r>
              <a:rPr lang="en-US" baseline="0" dirty="0" smtClean="0"/>
              <a:t> with bios and you can select who you’d like to meet with. Peer mentors are available to meet with students individually or in groups.  You can also meet with more than one peer mentor throughout the year.</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362553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 save the email with links to all of the campus resources we talked about!  This should arrive in your email about</a:t>
            </a:r>
            <a:r>
              <a:rPr lang="en-US" baseline="0" dirty="0" smtClean="0"/>
              <a:t> a week before classes begin.</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413699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 on gray sheet</a:t>
            </a:r>
            <a:r>
              <a:rPr lang="en-US" baseline="0" dirty="0" smtClean="0"/>
              <a:t> in your folder.</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212957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206276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381197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6/3/2017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6/3/2017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6/3/2017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6/3/2017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6/3/2017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1613" y="559341"/>
            <a:ext cx="4477249" cy="981182"/>
          </a:xfrm>
        </p:spPr>
        <p:txBody>
          <a:bodyPr/>
          <a:lstStyle/>
          <a:p>
            <a:pPr algn="ctr"/>
            <a:r>
              <a:rPr lang="en-US" dirty="0" smtClean="0"/>
              <a:t>Welcome…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188" y="1540523"/>
            <a:ext cx="8360228" cy="4437888"/>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681" y="2535844"/>
            <a:ext cx="8267272" cy="4746674"/>
          </a:xfrm>
        </p:spPr>
        <p:txBody>
          <a:bodyPr>
            <a:normAutofit/>
          </a:bodyPr>
          <a:lstStyle/>
          <a:p>
            <a:r>
              <a:rPr lang="en-US" dirty="0" smtClean="0"/>
              <a:t>Read the syllabus</a:t>
            </a:r>
          </a:p>
          <a:p>
            <a:pPr lvl="1"/>
            <a:r>
              <a:rPr lang="en-US" dirty="0" smtClean="0"/>
              <a:t>Mark due dates on your calendar</a:t>
            </a:r>
          </a:p>
          <a:p>
            <a:pPr lvl="1"/>
            <a:r>
              <a:rPr lang="en-US" dirty="0" smtClean="0"/>
              <a:t>Purchase all books and materials</a:t>
            </a:r>
          </a:p>
          <a:p>
            <a:pPr lvl="1"/>
            <a:r>
              <a:rPr lang="en-US" dirty="0" smtClean="0"/>
              <a:t>Schedule homework/study time</a:t>
            </a:r>
          </a:p>
          <a:p>
            <a:pPr lvl="1"/>
            <a:endParaRPr lang="en-US" dirty="0"/>
          </a:p>
          <a:p>
            <a:r>
              <a:rPr lang="en-US" dirty="0" smtClean="0"/>
              <a:t>Ask for help and/or guidance</a:t>
            </a:r>
          </a:p>
          <a:p>
            <a:endParaRPr lang="en-US" dirty="0"/>
          </a:p>
          <a:p>
            <a:r>
              <a:rPr lang="en-US" dirty="0" smtClean="0"/>
              <a:t>Be respectful of peers and faculty</a:t>
            </a:r>
          </a:p>
        </p:txBody>
      </p:sp>
      <p:sp>
        <p:nvSpPr>
          <p:cNvPr id="3" name="Title 2"/>
          <p:cNvSpPr>
            <a:spLocks noGrp="1"/>
          </p:cNvSpPr>
          <p:nvPr>
            <p:ph type="title"/>
          </p:nvPr>
        </p:nvSpPr>
        <p:spPr>
          <a:xfrm>
            <a:off x="609600" y="704088"/>
            <a:ext cx="10632831" cy="1143000"/>
          </a:xfrm>
        </p:spPr>
        <p:txBody>
          <a:bodyPr>
            <a:normAutofit/>
          </a:bodyPr>
          <a:lstStyle/>
          <a:p>
            <a:r>
              <a:rPr lang="en-US" dirty="0" smtClean="0"/>
              <a:t>Taking Classes at UVM</a:t>
            </a:r>
            <a:endParaRPr lang="en-US" dirty="0"/>
          </a:p>
        </p:txBody>
      </p:sp>
      <p:pic>
        <p:nvPicPr>
          <p:cNvPr id="5" name="Picture 4"/>
          <p:cNvPicPr>
            <a:picLocks noChangeAspect="1"/>
          </p:cNvPicPr>
          <p:nvPr/>
        </p:nvPicPr>
        <p:blipFill>
          <a:blip r:embed="rId3"/>
          <a:stretch>
            <a:fillRect/>
          </a:stretch>
        </p:blipFill>
        <p:spPr>
          <a:xfrm>
            <a:off x="6041205" y="2422829"/>
            <a:ext cx="5847246" cy="3901209"/>
          </a:xfrm>
          <a:prstGeom prst="rect">
            <a:avLst/>
          </a:prstGeom>
        </p:spPr>
      </p:pic>
    </p:spTree>
    <p:extLst>
      <p:ext uri="{BB962C8B-B14F-4D97-AF65-F5344CB8AC3E}">
        <p14:creationId xmlns:p14="http://schemas.microsoft.com/office/powerpoint/2010/main" val="29750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35480"/>
            <a:ext cx="10938933" cy="2812366"/>
          </a:xfrm>
        </p:spPr>
        <p:txBody>
          <a:bodyPr>
            <a:normAutofit/>
          </a:bodyPr>
          <a:lstStyle/>
          <a:p>
            <a:r>
              <a:rPr lang="en-US" dirty="0" smtClean="0"/>
              <a:t>Be familiar with the Academic Integrity Policy</a:t>
            </a:r>
          </a:p>
          <a:p>
            <a:pPr lvl="1"/>
            <a:r>
              <a:rPr lang="en-US" dirty="0" smtClean="0"/>
              <a:t>If it is not yours, cite it.</a:t>
            </a:r>
          </a:p>
          <a:p>
            <a:pPr lvl="1"/>
            <a:r>
              <a:rPr lang="en-US" dirty="0" smtClean="0"/>
              <a:t>All your work, assignments, </a:t>
            </a:r>
          </a:p>
          <a:p>
            <a:pPr marL="393192" lvl="1" indent="0">
              <a:buNone/>
            </a:pPr>
            <a:r>
              <a:rPr lang="en-US" dirty="0"/>
              <a:t> </a:t>
            </a:r>
            <a:r>
              <a:rPr lang="en-US" dirty="0" smtClean="0"/>
              <a:t>  tests, etc., must be done by you.</a:t>
            </a:r>
          </a:p>
          <a:p>
            <a:pPr lvl="1"/>
            <a:endParaRPr lang="en-US" dirty="0"/>
          </a:p>
          <a:p>
            <a:r>
              <a:rPr lang="en-US" dirty="0" smtClean="0"/>
              <a:t>Attend class!</a:t>
            </a:r>
          </a:p>
        </p:txBody>
      </p:sp>
      <p:sp>
        <p:nvSpPr>
          <p:cNvPr id="3" name="Title 2"/>
          <p:cNvSpPr>
            <a:spLocks noGrp="1"/>
          </p:cNvSpPr>
          <p:nvPr>
            <p:ph type="title"/>
          </p:nvPr>
        </p:nvSpPr>
        <p:spPr>
          <a:xfrm>
            <a:off x="609600" y="704088"/>
            <a:ext cx="10632831" cy="1143000"/>
          </a:xfrm>
        </p:spPr>
        <p:txBody>
          <a:bodyPr>
            <a:normAutofit/>
          </a:bodyPr>
          <a:lstStyle/>
          <a:p>
            <a:r>
              <a:rPr lang="en-US" dirty="0" smtClean="0"/>
              <a:t>Taking Classes at UVM</a:t>
            </a:r>
            <a:endParaRPr lang="en-US" dirty="0"/>
          </a:p>
        </p:txBody>
      </p:sp>
      <p:pic>
        <p:nvPicPr>
          <p:cNvPr id="4" name="Picture 3"/>
          <p:cNvPicPr>
            <a:picLocks noChangeAspect="1"/>
          </p:cNvPicPr>
          <p:nvPr/>
        </p:nvPicPr>
        <p:blipFill>
          <a:blip r:embed="rId3"/>
          <a:stretch>
            <a:fillRect/>
          </a:stretch>
        </p:blipFill>
        <p:spPr>
          <a:xfrm>
            <a:off x="5813778" y="2540353"/>
            <a:ext cx="6096000" cy="4057650"/>
          </a:xfrm>
          <a:prstGeom prst="rect">
            <a:avLst/>
          </a:prstGeom>
        </p:spPr>
      </p:pic>
    </p:spTree>
    <p:extLst>
      <p:ext uri="{BB962C8B-B14F-4D97-AF65-F5344CB8AC3E}">
        <p14:creationId xmlns:p14="http://schemas.microsoft.com/office/powerpoint/2010/main" val="77874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0292" y="1847088"/>
            <a:ext cx="10972800" cy="4389120"/>
          </a:xfrm>
        </p:spPr>
        <p:txBody>
          <a:bodyPr/>
          <a:lstStyle/>
          <a:p>
            <a:endParaRPr lang="en-US" dirty="0"/>
          </a:p>
        </p:txBody>
      </p:sp>
      <p:sp>
        <p:nvSpPr>
          <p:cNvPr id="3" name="Title 2"/>
          <p:cNvSpPr>
            <a:spLocks noGrp="1"/>
          </p:cNvSpPr>
          <p:nvPr>
            <p:ph type="title"/>
          </p:nvPr>
        </p:nvSpPr>
        <p:spPr/>
        <p:txBody>
          <a:bodyPr/>
          <a:lstStyle/>
          <a:p>
            <a:r>
              <a:rPr lang="en-US" dirty="0" smtClean="0"/>
              <a:t>Four Year Plan for Career Success</a:t>
            </a:r>
            <a:endParaRPr lang="en-US" dirty="0"/>
          </a:p>
        </p:txBody>
      </p:sp>
      <p:sp>
        <p:nvSpPr>
          <p:cNvPr id="4" name="TextBox 3"/>
          <p:cNvSpPr txBox="1"/>
          <p:nvPr/>
        </p:nvSpPr>
        <p:spPr>
          <a:xfrm>
            <a:off x="1010292" y="1847088"/>
            <a:ext cx="4972692" cy="1384995"/>
          </a:xfrm>
          <a:prstGeom prst="rect">
            <a:avLst/>
          </a:prstGeom>
          <a:noFill/>
          <a:ln>
            <a:solidFill>
              <a:schemeClr val="bg2"/>
            </a:solidFill>
          </a:ln>
        </p:spPr>
        <p:txBody>
          <a:bodyPr wrap="square" rtlCol="0">
            <a:spAutoFit/>
          </a:bodyPr>
          <a:lstStyle/>
          <a:p>
            <a:pPr>
              <a:lnSpc>
                <a:spcPct val="150000"/>
              </a:lnSpc>
            </a:pPr>
            <a:r>
              <a:rPr lang="en-US" sz="2400" dirty="0" smtClean="0"/>
              <a:t>FIRST YEAR: </a:t>
            </a:r>
            <a:r>
              <a:rPr lang="en-US" sz="2400" b="1" dirty="0" smtClean="0"/>
              <a:t>EXPLORE</a:t>
            </a:r>
          </a:p>
          <a:p>
            <a:r>
              <a:rPr lang="en-US" sz="2400" dirty="0" smtClean="0"/>
              <a:t>Join a club     Catamount Job Link</a:t>
            </a:r>
          </a:p>
          <a:p>
            <a:r>
              <a:rPr lang="en-US" sz="2400" dirty="0" smtClean="0"/>
              <a:t>College resume    Career Workshop</a:t>
            </a:r>
          </a:p>
        </p:txBody>
      </p:sp>
      <p:sp>
        <p:nvSpPr>
          <p:cNvPr id="5" name="TextBox 4"/>
          <p:cNvSpPr txBox="1"/>
          <p:nvPr/>
        </p:nvSpPr>
        <p:spPr>
          <a:xfrm>
            <a:off x="6435136" y="1825753"/>
            <a:ext cx="5599416" cy="1384995"/>
          </a:xfrm>
          <a:prstGeom prst="rect">
            <a:avLst/>
          </a:prstGeom>
          <a:noFill/>
          <a:ln>
            <a:solidFill>
              <a:schemeClr val="bg2"/>
            </a:solidFill>
          </a:ln>
        </p:spPr>
        <p:txBody>
          <a:bodyPr wrap="square" rtlCol="0">
            <a:spAutoFit/>
          </a:bodyPr>
          <a:lstStyle/>
          <a:p>
            <a:pPr>
              <a:lnSpc>
                <a:spcPct val="150000"/>
              </a:lnSpc>
            </a:pPr>
            <a:r>
              <a:rPr lang="en-US" sz="2400" dirty="0" smtClean="0"/>
              <a:t>SECOND YEAR: </a:t>
            </a:r>
            <a:r>
              <a:rPr lang="en-US" sz="2400" b="1" dirty="0" smtClean="0"/>
              <a:t>EXPERIENCE</a:t>
            </a:r>
          </a:p>
          <a:p>
            <a:r>
              <a:rPr lang="en-US" sz="2400" dirty="0" smtClean="0"/>
              <a:t>Study Abroad     Leadership Opportunities    Alumni Connections</a:t>
            </a:r>
          </a:p>
        </p:txBody>
      </p:sp>
      <p:sp>
        <p:nvSpPr>
          <p:cNvPr id="6" name="TextBox 5"/>
          <p:cNvSpPr txBox="1"/>
          <p:nvPr/>
        </p:nvSpPr>
        <p:spPr>
          <a:xfrm flipH="1">
            <a:off x="1010292" y="4503217"/>
            <a:ext cx="4972692" cy="1384995"/>
          </a:xfrm>
          <a:prstGeom prst="rect">
            <a:avLst/>
          </a:prstGeom>
          <a:noFill/>
          <a:ln>
            <a:solidFill>
              <a:schemeClr val="bg2"/>
            </a:solidFill>
          </a:ln>
        </p:spPr>
        <p:txBody>
          <a:bodyPr wrap="square" rtlCol="0">
            <a:spAutoFit/>
          </a:bodyPr>
          <a:lstStyle/>
          <a:p>
            <a:pPr>
              <a:lnSpc>
                <a:spcPct val="150000"/>
              </a:lnSpc>
            </a:pPr>
            <a:r>
              <a:rPr lang="en-US" sz="2400" dirty="0" smtClean="0"/>
              <a:t>THIRD YEAR: </a:t>
            </a:r>
            <a:r>
              <a:rPr lang="en-US" sz="2400" b="1" dirty="0" smtClean="0"/>
              <a:t>FOCUS</a:t>
            </a:r>
          </a:p>
          <a:p>
            <a:r>
              <a:rPr lang="en-US" sz="2400" dirty="0" smtClean="0"/>
              <a:t>Internships     Job Shadow</a:t>
            </a:r>
          </a:p>
          <a:p>
            <a:r>
              <a:rPr lang="en-US" sz="2400" dirty="0" smtClean="0"/>
              <a:t>Practice interviews       LinkedIn</a:t>
            </a:r>
          </a:p>
        </p:txBody>
      </p:sp>
      <p:sp>
        <p:nvSpPr>
          <p:cNvPr id="7" name="TextBox 6"/>
          <p:cNvSpPr txBox="1"/>
          <p:nvPr/>
        </p:nvSpPr>
        <p:spPr>
          <a:xfrm>
            <a:off x="7027612" y="4503217"/>
            <a:ext cx="5006940" cy="1754326"/>
          </a:xfrm>
          <a:prstGeom prst="rect">
            <a:avLst/>
          </a:prstGeom>
          <a:noFill/>
          <a:ln>
            <a:solidFill>
              <a:schemeClr val="bg2"/>
            </a:solidFill>
          </a:ln>
        </p:spPr>
        <p:txBody>
          <a:bodyPr wrap="square" rtlCol="0">
            <a:spAutoFit/>
          </a:bodyPr>
          <a:lstStyle/>
          <a:p>
            <a:pPr>
              <a:lnSpc>
                <a:spcPct val="150000"/>
              </a:lnSpc>
            </a:pPr>
            <a:r>
              <a:rPr lang="en-US" sz="2400" dirty="0" smtClean="0"/>
              <a:t>FOURTH YEAR: </a:t>
            </a:r>
            <a:r>
              <a:rPr lang="en-US" sz="2400" b="1" dirty="0" smtClean="0"/>
              <a:t>ACHIEVE</a:t>
            </a:r>
          </a:p>
          <a:p>
            <a:r>
              <a:rPr lang="en-US" sz="2400" dirty="0" smtClean="0"/>
              <a:t>Request recommendations  </a:t>
            </a:r>
          </a:p>
          <a:p>
            <a:r>
              <a:rPr lang="en-US" sz="2400" dirty="0" smtClean="0"/>
              <a:t>Join Professional Associations</a:t>
            </a:r>
          </a:p>
          <a:p>
            <a:r>
              <a:rPr lang="en-US" sz="2400" dirty="0" smtClean="0"/>
              <a:t>Career Fairs</a:t>
            </a:r>
            <a:r>
              <a:rPr lang="en-US" sz="2400" dirty="0"/>
              <a:t> </a:t>
            </a:r>
            <a:r>
              <a:rPr lang="en-US" sz="2400" dirty="0" smtClean="0"/>
              <a:t>     Elevator Pitch</a:t>
            </a:r>
          </a:p>
        </p:txBody>
      </p:sp>
      <p:sp>
        <p:nvSpPr>
          <p:cNvPr id="17" name="TextBox 16"/>
          <p:cNvSpPr txBox="1"/>
          <p:nvPr/>
        </p:nvSpPr>
        <p:spPr>
          <a:xfrm>
            <a:off x="1138496" y="3305194"/>
            <a:ext cx="10716391" cy="954107"/>
          </a:xfrm>
          <a:prstGeom prst="rect">
            <a:avLst/>
          </a:prstGeom>
          <a:solidFill>
            <a:schemeClr val="accent3">
              <a:lumMod val="75000"/>
            </a:schemeClr>
          </a:solidFill>
          <a:ln>
            <a:solidFill>
              <a:schemeClr val="bg2"/>
            </a:solidFill>
          </a:ln>
        </p:spPr>
        <p:txBody>
          <a:bodyPr wrap="square" rtlCol="0">
            <a:spAutoFit/>
          </a:bodyPr>
          <a:lstStyle/>
          <a:p>
            <a:pPr algn="ctr"/>
            <a:r>
              <a:rPr lang="en-US" sz="2800" dirty="0" smtClean="0">
                <a:solidFill>
                  <a:schemeClr val="bg1"/>
                </a:solidFill>
              </a:rPr>
              <a:t>98 % of GSB graduates are employed or continuing their education </a:t>
            </a:r>
          </a:p>
          <a:p>
            <a:pPr algn="ctr"/>
            <a:r>
              <a:rPr lang="en-US" sz="2800" dirty="0" smtClean="0">
                <a:solidFill>
                  <a:schemeClr val="bg1"/>
                </a:solidFill>
              </a:rPr>
              <a:t>within one year of graduation.</a:t>
            </a:r>
          </a:p>
        </p:txBody>
      </p:sp>
    </p:spTree>
    <p:extLst>
      <p:ext uri="{BB962C8B-B14F-4D97-AF65-F5344CB8AC3E}">
        <p14:creationId xmlns:p14="http://schemas.microsoft.com/office/powerpoint/2010/main" val="383933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753036"/>
            <a:ext cx="10972800" cy="803596"/>
          </a:xfrm>
        </p:spPr>
        <p:txBody>
          <a:bodyPr>
            <a:normAutofit fontScale="90000"/>
          </a:bodyPr>
          <a:lstStyle/>
          <a:p>
            <a:r>
              <a:rPr lang="en-US" dirty="0" smtClean="0"/>
              <a:t>Summer Reading</a:t>
            </a:r>
            <a:endParaRPr lang="en-US" dirty="0"/>
          </a:p>
        </p:txBody>
      </p:sp>
      <p:pic>
        <p:nvPicPr>
          <p:cNvPr id="4" name="Picture 3" descr="Image result for a deadly wandering book images"/>
          <p:cNvPicPr/>
          <p:nvPr/>
        </p:nvPicPr>
        <p:blipFill>
          <a:blip r:embed="rId2">
            <a:extLst>
              <a:ext uri="{28A0092B-C50C-407E-A947-70E740481C1C}">
                <a14:useLocalDpi xmlns:a14="http://schemas.microsoft.com/office/drawing/2010/main" val="0"/>
              </a:ext>
            </a:extLst>
          </a:blip>
          <a:srcRect/>
          <a:stretch>
            <a:fillRect/>
          </a:stretch>
        </p:blipFill>
        <p:spPr bwMode="auto">
          <a:xfrm>
            <a:off x="1805715" y="1764254"/>
            <a:ext cx="3347197" cy="4193689"/>
          </a:xfrm>
          <a:prstGeom prst="rect">
            <a:avLst/>
          </a:prstGeom>
          <a:noFill/>
          <a:ln>
            <a:noFill/>
          </a:ln>
        </p:spPr>
      </p:pic>
      <p:pic>
        <p:nvPicPr>
          <p:cNvPr id="5" name="Picture 4" descr="Image result for career match book images"/>
          <p:cNvPicPr/>
          <p:nvPr/>
        </p:nvPicPr>
        <p:blipFill>
          <a:blip r:embed="rId3">
            <a:extLst>
              <a:ext uri="{28A0092B-C50C-407E-A947-70E740481C1C}">
                <a14:useLocalDpi xmlns:a14="http://schemas.microsoft.com/office/drawing/2010/main" val="0"/>
              </a:ext>
            </a:extLst>
          </a:blip>
          <a:srcRect/>
          <a:stretch>
            <a:fillRect/>
          </a:stretch>
        </p:blipFill>
        <p:spPr bwMode="auto">
          <a:xfrm>
            <a:off x="6766223" y="1764254"/>
            <a:ext cx="3130811" cy="4193689"/>
          </a:xfrm>
          <a:prstGeom prst="rect">
            <a:avLst/>
          </a:prstGeom>
          <a:noFill/>
          <a:ln>
            <a:noFill/>
          </a:ln>
        </p:spPr>
      </p:pic>
    </p:spTree>
    <p:extLst>
      <p:ext uri="{BB962C8B-B14F-4D97-AF65-F5344CB8AC3E}">
        <p14:creationId xmlns:p14="http://schemas.microsoft.com/office/powerpoint/2010/main" val="166821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470494"/>
            <a:ext cx="10972800" cy="2933404"/>
          </a:xfrm>
          <a:solidFill>
            <a:schemeClr val="accent3">
              <a:lumMod val="75000"/>
              <a:alpha val="69000"/>
            </a:schemeClr>
          </a:solidFill>
        </p:spPr>
        <p:txBody>
          <a:bodyPr numCol="2">
            <a:normAutofit lnSpcReduction="10000"/>
          </a:bodyPr>
          <a:lstStyle/>
          <a:p>
            <a:r>
              <a:rPr lang="en-US" dirty="0" smtClean="0"/>
              <a:t>Complete Summer Reading </a:t>
            </a:r>
          </a:p>
          <a:p>
            <a:r>
              <a:rPr lang="en-US" dirty="0" smtClean="0"/>
              <a:t>Complete BSAD 010 readings</a:t>
            </a:r>
          </a:p>
          <a:p>
            <a:r>
              <a:rPr lang="en-US" dirty="0"/>
              <a:t> </a:t>
            </a:r>
            <a:r>
              <a:rPr lang="en-US" dirty="0" smtClean="0"/>
              <a:t>Send final HS transcript to </a:t>
            </a:r>
            <a:r>
              <a:rPr lang="en-US" smtClean="0"/>
              <a:t>UVM        Admissions</a:t>
            </a:r>
            <a:endParaRPr lang="en-US" dirty="0" smtClean="0"/>
          </a:p>
          <a:p>
            <a:r>
              <a:rPr lang="en-US" dirty="0" smtClean="0"/>
              <a:t>AP Credits from College Board to Transfer Affairs</a:t>
            </a:r>
          </a:p>
          <a:p>
            <a:r>
              <a:rPr lang="en-US" dirty="0" smtClean="0"/>
              <a:t>Purchase Laptop</a:t>
            </a:r>
          </a:p>
          <a:p>
            <a:r>
              <a:rPr lang="en-US" dirty="0" smtClean="0"/>
              <a:t>Look for Student Staff paid positions </a:t>
            </a:r>
            <a:r>
              <a:rPr lang="en-US" sz="2000" dirty="0" smtClean="0"/>
              <a:t>(Federal Financial Aid)</a:t>
            </a:r>
          </a:p>
          <a:p>
            <a:r>
              <a:rPr lang="en-US" dirty="0" smtClean="0"/>
              <a:t>Check your UVM email every day</a:t>
            </a:r>
          </a:p>
          <a:p>
            <a:r>
              <a:rPr lang="en-US" dirty="0" smtClean="0"/>
              <a:t>Buy textbooks early</a:t>
            </a:r>
          </a:p>
          <a:p>
            <a:r>
              <a:rPr lang="en-US" dirty="0" smtClean="0"/>
              <a:t>Contact Student Services with any questions/concerns</a:t>
            </a:r>
          </a:p>
        </p:txBody>
      </p:sp>
      <p:sp>
        <p:nvSpPr>
          <p:cNvPr id="3" name="Title 2"/>
          <p:cNvSpPr>
            <a:spLocks noGrp="1"/>
          </p:cNvSpPr>
          <p:nvPr>
            <p:ph type="title"/>
          </p:nvPr>
        </p:nvSpPr>
        <p:spPr>
          <a:xfrm>
            <a:off x="609600" y="704088"/>
            <a:ext cx="10632831" cy="1143000"/>
          </a:xfrm>
        </p:spPr>
        <p:txBody>
          <a:bodyPr>
            <a:normAutofit/>
          </a:bodyPr>
          <a:lstStyle/>
          <a:p>
            <a:r>
              <a:rPr lang="en-US" dirty="0" smtClean="0"/>
              <a:t>To Do List</a:t>
            </a:r>
            <a:endParaRPr lang="en-US" dirty="0"/>
          </a:p>
        </p:txBody>
      </p:sp>
    </p:spTree>
    <p:extLst>
      <p:ext uri="{BB962C8B-B14F-4D97-AF65-F5344CB8AC3E}">
        <p14:creationId xmlns:p14="http://schemas.microsoft.com/office/powerpoint/2010/main" val="20670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5000" y="1056904"/>
            <a:ext cx="5158154" cy="4938991"/>
          </a:xfrm>
          <a:solidFill>
            <a:schemeClr val="accent3">
              <a:lumMod val="75000"/>
              <a:alpha val="68000"/>
            </a:schemeClr>
          </a:solidFill>
        </p:spPr>
        <p:txBody>
          <a:bodyPr>
            <a:normAutofit/>
          </a:bodyPr>
          <a:lstStyle/>
          <a:p>
            <a:r>
              <a:rPr lang="en-US" dirty="0" smtClean="0"/>
              <a:t>Advising</a:t>
            </a:r>
          </a:p>
          <a:p>
            <a:pPr lvl="1"/>
            <a:r>
              <a:rPr lang="en-US" dirty="0" smtClean="0"/>
              <a:t>Appointment times on your advising cards</a:t>
            </a:r>
          </a:p>
          <a:p>
            <a:pPr lvl="1"/>
            <a:endParaRPr lang="en-US" dirty="0"/>
          </a:p>
          <a:p>
            <a:r>
              <a:rPr lang="en-US" dirty="0" smtClean="0"/>
              <a:t>Registration</a:t>
            </a:r>
          </a:p>
          <a:p>
            <a:pPr lvl="1"/>
            <a:r>
              <a:rPr lang="en-US" dirty="0"/>
              <a:t>Registration is at Bailey-Howe Library</a:t>
            </a:r>
          </a:p>
          <a:p>
            <a:pPr lvl="1"/>
            <a:r>
              <a:rPr lang="en-US" dirty="0" smtClean="0"/>
              <a:t>Check-in 15 minutes early</a:t>
            </a:r>
          </a:p>
          <a:p>
            <a:pPr lvl="1"/>
            <a:r>
              <a:rPr lang="en-US" dirty="0" smtClean="0"/>
              <a:t>Be on time!</a:t>
            </a:r>
          </a:p>
        </p:txBody>
      </p:sp>
      <p:sp>
        <p:nvSpPr>
          <p:cNvPr id="3" name="Title 2"/>
          <p:cNvSpPr>
            <a:spLocks noGrp="1"/>
          </p:cNvSpPr>
          <p:nvPr>
            <p:ph type="title"/>
          </p:nvPr>
        </p:nvSpPr>
        <p:spPr>
          <a:xfrm>
            <a:off x="609600" y="704088"/>
            <a:ext cx="10632831" cy="1143000"/>
          </a:xfrm>
        </p:spPr>
        <p:txBody>
          <a:bodyPr>
            <a:normAutofit/>
          </a:bodyPr>
          <a:lstStyle/>
          <a:p>
            <a:r>
              <a:rPr lang="en-US" dirty="0" smtClean="0"/>
              <a:t>For tomorrow…</a:t>
            </a:r>
            <a:endParaRPr lang="en-US" dirty="0"/>
          </a:p>
        </p:txBody>
      </p:sp>
      <p:pic>
        <p:nvPicPr>
          <p:cNvPr id="4" name="Picture 3"/>
          <p:cNvPicPr>
            <a:picLocks noChangeAspect="1"/>
          </p:cNvPicPr>
          <p:nvPr/>
        </p:nvPicPr>
        <p:blipFill>
          <a:blip r:embed="rId3"/>
          <a:stretch>
            <a:fillRect/>
          </a:stretch>
        </p:blipFill>
        <p:spPr>
          <a:xfrm>
            <a:off x="431410" y="2100043"/>
            <a:ext cx="6096000" cy="4057650"/>
          </a:xfrm>
          <a:prstGeom prst="rect">
            <a:avLst/>
          </a:prstGeom>
        </p:spPr>
      </p:pic>
    </p:spTree>
    <p:extLst>
      <p:ext uri="{BB962C8B-B14F-4D97-AF65-F5344CB8AC3E}">
        <p14:creationId xmlns:p14="http://schemas.microsoft.com/office/powerpoint/2010/main" val="1915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664" y="880100"/>
            <a:ext cx="8480213" cy="5657892"/>
          </a:xfrm>
          <a:prstGeom prst="rect">
            <a:avLst/>
          </a:prstGeom>
        </p:spPr>
      </p:pic>
      <p:sp>
        <p:nvSpPr>
          <p:cNvPr id="3" name="Title 2"/>
          <p:cNvSpPr>
            <a:spLocks noGrp="1"/>
          </p:cNvSpPr>
          <p:nvPr>
            <p:ph type="title"/>
          </p:nvPr>
        </p:nvSpPr>
        <p:spPr>
          <a:xfrm>
            <a:off x="6516903" y="5687366"/>
            <a:ext cx="3763974" cy="850626"/>
          </a:xfrm>
          <a:solidFill>
            <a:schemeClr val="accent3">
              <a:alpha val="73000"/>
            </a:schemeClr>
          </a:solidFill>
        </p:spPr>
        <p:txBody>
          <a:bodyPr>
            <a:normAutofit/>
          </a:bodyPr>
          <a:lstStyle/>
          <a:p>
            <a:pPr algn="ctr"/>
            <a:r>
              <a:rPr lang="en-US" dirty="0" smtClean="0">
                <a:solidFill>
                  <a:schemeClr val="bg1"/>
                </a:solidFill>
              </a:rPr>
              <a:t>Questions?</a:t>
            </a:r>
            <a:endParaRPr lang="en-US" dirty="0">
              <a:solidFill>
                <a:schemeClr val="bg1"/>
              </a:solidFill>
            </a:endParaRPr>
          </a:p>
        </p:txBody>
      </p:sp>
    </p:spTree>
    <p:extLst>
      <p:ext uri="{BB962C8B-B14F-4D97-AF65-F5344CB8AC3E}">
        <p14:creationId xmlns:p14="http://schemas.microsoft.com/office/powerpoint/2010/main" val="2315341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62" y="434040"/>
            <a:ext cx="7477952" cy="4989196"/>
          </a:xfrm>
          <a:prstGeom prst="rect">
            <a:avLst/>
          </a:prstGeom>
          <a:effectLst>
            <a:reflection endPos="0" dist="50800" dir="5400000" sy="-100000" algn="bl" rotWithShape="0"/>
            <a:softEdge rad="0"/>
          </a:effectLst>
        </p:spPr>
      </p:pic>
      <p:sp>
        <p:nvSpPr>
          <p:cNvPr id="5" name="Subtitle 4"/>
          <p:cNvSpPr>
            <a:spLocks noGrp="1"/>
          </p:cNvSpPr>
          <p:nvPr>
            <p:ph type="subTitle" idx="1"/>
          </p:nvPr>
        </p:nvSpPr>
        <p:spPr>
          <a:xfrm>
            <a:off x="9106299" y="6271563"/>
            <a:ext cx="2769593" cy="676714"/>
          </a:xfrm>
        </p:spPr>
        <p:txBody>
          <a:bodyPr/>
          <a:lstStyle/>
          <a:p>
            <a:r>
              <a:rPr lang="en-US" dirty="0" smtClean="0"/>
              <a:t>Orientation 2017</a:t>
            </a:r>
            <a:endParaRPr lang="en-US" dirty="0"/>
          </a:p>
          <a:p>
            <a:endParaRPr lang="en-US" dirty="0"/>
          </a:p>
        </p:txBody>
      </p:sp>
      <p:sp>
        <p:nvSpPr>
          <p:cNvPr id="4" name="Title 3"/>
          <p:cNvSpPr>
            <a:spLocks noGrp="1"/>
          </p:cNvSpPr>
          <p:nvPr>
            <p:ph type="ctrTitle"/>
          </p:nvPr>
        </p:nvSpPr>
        <p:spPr>
          <a:xfrm>
            <a:off x="3043550" y="4710884"/>
            <a:ext cx="8922613" cy="1424705"/>
          </a:xfrm>
          <a:noFill/>
        </p:spPr>
        <p:txBody>
          <a:bodyPr>
            <a:normAutofit fontScale="90000"/>
          </a:bodyPr>
          <a:lstStyle/>
          <a:p>
            <a:r>
              <a:rPr lang="en-US" dirty="0" smtClean="0"/>
              <a:t/>
            </a:r>
            <a:br>
              <a:rPr lang="en-US" dirty="0" smtClean="0"/>
            </a:br>
            <a:r>
              <a:rPr lang="en-US" dirty="0"/>
              <a:t> </a:t>
            </a:r>
            <a:r>
              <a:rPr lang="en-US" dirty="0" smtClean="0"/>
              <a:t>   </a:t>
            </a:r>
            <a:br>
              <a:rPr lang="en-US" dirty="0" smtClean="0"/>
            </a:br>
            <a:r>
              <a:rPr lang="en-US" dirty="0" smtClean="0"/>
              <a:t>…to the</a:t>
            </a:r>
            <a:br>
              <a:rPr lang="en-US" dirty="0" smtClean="0"/>
            </a:br>
            <a:r>
              <a:rPr lang="en-US" dirty="0" smtClean="0"/>
              <a:t>Grossman School of Business</a:t>
            </a:r>
            <a:endParaRPr lang="en-US" dirty="0"/>
          </a:p>
        </p:txBody>
      </p:sp>
      <p:sp>
        <p:nvSpPr>
          <p:cNvPr id="3" name="TextBox 2"/>
          <p:cNvSpPr txBox="1"/>
          <p:nvPr/>
        </p:nvSpPr>
        <p:spPr>
          <a:xfrm>
            <a:off x="10165278" y="4817594"/>
            <a:ext cx="184731" cy="369332"/>
          </a:xfrm>
          <a:prstGeom prst="rect">
            <a:avLst/>
          </a:prstGeom>
          <a:noFill/>
          <a:ln>
            <a:solidFill>
              <a:schemeClr val="bg2"/>
            </a:solidFill>
          </a:ln>
        </p:spPr>
        <p:txBody>
          <a:bodyPr wrap="none" rtlCol="0">
            <a:spAutoFit/>
          </a:bodyPr>
          <a:lstStyle/>
          <a:p>
            <a:endParaRPr lang="en-US" dirty="0" err="1" smtClean="0"/>
          </a:p>
        </p:txBody>
      </p:sp>
    </p:spTree>
    <p:extLst>
      <p:ext uri="{BB962C8B-B14F-4D97-AF65-F5344CB8AC3E}">
        <p14:creationId xmlns:p14="http://schemas.microsoft.com/office/powerpoint/2010/main" val="22863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4" y="1066759"/>
            <a:ext cx="8128000" cy="5422900"/>
          </a:xfrm>
          <a:prstGeom prst="rect">
            <a:avLst/>
          </a:prstGeom>
        </p:spPr>
      </p:pic>
      <p:sp>
        <p:nvSpPr>
          <p:cNvPr id="2" name="Content Placeholder 1"/>
          <p:cNvSpPr>
            <a:spLocks noGrp="1"/>
          </p:cNvSpPr>
          <p:nvPr>
            <p:ph idx="1"/>
          </p:nvPr>
        </p:nvSpPr>
        <p:spPr>
          <a:xfrm>
            <a:off x="8497454" y="1999990"/>
            <a:ext cx="3641766" cy="4627245"/>
          </a:xfrm>
        </p:spPr>
        <p:txBody>
          <a:bodyPr>
            <a:normAutofit/>
          </a:bodyPr>
          <a:lstStyle/>
          <a:p>
            <a:r>
              <a:rPr lang="en-US" dirty="0" smtClean="0"/>
              <a:t>About Grossman</a:t>
            </a:r>
          </a:p>
          <a:p>
            <a:r>
              <a:rPr lang="en-US" dirty="0" smtClean="0"/>
              <a:t>Advising</a:t>
            </a:r>
          </a:p>
          <a:p>
            <a:r>
              <a:rPr lang="en-US" dirty="0" smtClean="0"/>
              <a:t>Resources</a:t>
            </a:r>
          </a:p>
          <a:p>
            <a:r>
              <a:rPr lang="en-US" dirty="0" smtClean="0"/>
              <a:t>Laws</a:t>
            </a:r>
          </a:p>
          <a:p>
            <a:r>
              <a:rPr lang="en-US" dirty="0" smtClean="0"/>
              <a:t>Taking Classes</a:t>
            </a:r>
          </a:p>
          <a:p>
            <a:r>
              <a:rPr lang="en-US" dirty="0" smtClean="0"/>
              <a:t>To Do List</a:t>
            </a:r>
          </a:p>
          <a:p>
            <a:r>
              <a:rPr lang="en-US" dirty="0" smtClean="0"/>
              <a:t>Tomorrow’s Plan</a:t>
            </a:r>
          </a:p>
          <a:p>
            <a:r>
              <a:rPr lang="en-US" dirty="0" smtClean="0"/>
              <a:t>Questions</a:t>
            </a:r>
            <a:endParaRPr lang="en-US" dirty="0"/>
          </a:p>
        </p:txBody>
      </p:sp>
      <p:sp>
        <p:nvSpPr>
          <p:cNvPr id="3" name="Title 2"/>
          <p:cNvSpPr>
            <a:spLocks noGrp="1"/>
          </p:cNvSpPr>
          <p:nvPr>
            <p:ph type="title"/>
          </p:nvPr>
        </p:nvSpPr>
        <p:spPr>
          <a:xfrm>
            <a:off x="8930903" y="1014330"/>
            <a:ext cx="2774868" cy="695182"/>
          </a:xfrm>
        </p:spPr>
        <p:txBody>
          <a:bodyPr>
            <a:normAutofit fontScale="90000"/>
          </a:bodyPr>
          <a:lstStyle/>
          <a:p>
            <a:r>
              <a:rPr lang="en-US" dirty="0"/>
              <a:t>Agenda</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610" t="345" r="35864" b="12214"/>
          <a:stretch/>
        </p:blipFill>
        <p:spPr>
          <a:xfrm>
            <a:off x="1009836" y="1383139"/>
            <a:ext cx="2925039" cy="4722768"/>
          </a:xfrm>
          <a:prstGeom prst="rect">
            <a:avLst/>
          </a:prstGeom>
        </p:spPr>
      </p:pic>
      <p:sp>
        <p:nvSpPr>
          <p:cNvPr id="5" name="Rectangle 4"/>
          <p:cNvSpPr/>
          <p:nvPr/>
        </p:nvSpPr>
        <p:spPr>
          <a:xfrm>
            <a:off x="3934875" y="769328"/>
            <a:ext cx="4520789" cy="477054"/>
          </a:xfrm>
          <a:prstGeom prst="rect">
            <a:avLst/>
          </a:prstGeom>
        </p:spPr>
        <p:txBody>
          <a:bodyPr wrap="none">
            <a:spAutoFit/>
          </a:bodyPr>
          <a:lstStyle/>
          <a:p>
            <a:r>
              <a:rPr lang="en-US" sz="2500" b="1" dirty="0" smtClean="0"/>
              <a:t>Grossman School of Business</a:t>
            </a:r>
          </a:p>
        </p:txBody>
      </p:sp>
      <p:pic>
        <p:nvPicPr>
          <p:cNvPr id="6" name="Picture 2" descr="https://www.uvm.edu/~arch/projects/images/kalkin.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73" t="-95" b="-1"/>
          <a:stretch/>
        </p:blipFill>
        <p:spPr bwMode="auto">
          <a:xfrm>
            <a:off x="7760583" y="1383139"/>
            <a:ext cx="3729887" cy="47227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36317" y="2686243"/>
            <a:ext cx="2258952" cy="477054"/>
          </a:xfrm>
          <a:prstGeom prst="rect">
            <a:avLst/>
          </a:prstGeom>
        </p:spPr>
        <p:txBody>
          <a:bodyPr wrap="none">
            <a:spAutoFit/>
          </a:bodyPr>
          <a:lstStyle/>
          <a:p>
            <a:r>
              <a:rPr lang="en-US" sz="2500" b="1" dirty="0" smtClean="0">
                <a:latin typeface="Arial Narrow" panose="020B0606020202030204" pitchFamily="34" charset="0"/>
              </a:rPr>
              <a:t>Steve Grossman</a:t>
            </a:r>
          </a:p>
        </p:txBody>
      </p:sp>
      <p:sp>
        <p:nvSpPr>
          <p:cNvPr id="8" name="Rectangle 7"/>
          <p:cNvSpPr/>
          <p:nvPr/>
        </p:nvSpPr>
        <p:spPr>
          <a:xfrm>
            <a:off x="6105057" y="3989347"/>
            <a:ext cx="1529586" cy="477054"/>
          </a:xfrm>
          <a:prstGeom prst="rect">
            <a:avLst/>
          </a:prstGeom>
        </p:spPr>
        <p:txBody>
          <a:bodyPr wrap="none">
            <a:spAutoFit/>
          </a:bodyPr>
          <a:lstStyle/>
          <a:p>
            <a:r>
              <a:rPr lang="en-US" sz="2500" b="1" dirty="0" smtClean="0">
                <a:latin typeface="Arial Narrow" panose="020B0606020202030204" pitchFamily="34" charset="0"/>
              </a:rPr>
              <a:t>Kalkin Hall</a:t>
            </a:r>
          </a:p>
        </p:txBody>
      </p:sp>
      <p:sp>
        <p:nvSpPr>
          <p:cNvPr id="9" name="Right Arrow 8"/>
          <p:cNvSpPr/>
          <p:nvPr/>
        </p:nvSpPr>
        <p:spPr>
          <a:xfrm rot="10800000">
            <a:off x="4052236" y="2213811"/>
            <a:ext cx="1270535" cy="404261"/>
          </a:xfrm>
          <a:prstGeom prst="rightArrow">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Right Arrow 9"/>
          <p:cNvSpPr/>
          <p:nvPr/>
        </p:nvSpPr>
        <p:spPr>
          <a:xfrm>
            <a:off x="6342659" y="4466401"/>
            <a:ext cx="1270535" cy="404261"/>
          </a:xfrm>
          <a:prstGeom prst="rightArrow">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533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18607"/>
            <a:ext cx="7228114" cy="4389120"/>
          </a:xfrm>
        </p:spPr>
        <p:txBody>
          <a:bodyPr>
            <a:normAutofit lnSpcReduction="10000"/>
          </a:bodyPr>
          <a:lstStyle/>
          <a:p>
            <a:r>
              <a:rPr lang="en-US" dirty="0" smtClean="0"/>
              <a:t>First and Second Years</a:t>
            </a:r>
            <a:endParaRPr lang="en-US" dirty="0"/>
          </a:p>
          <a:p>
            <a:pPr lvl="1"/>
            <a:r>
              <a:rPr lang="en-US" dirty="0" smtClean="0"/>
              <a:t>Jennifer Fath, Director</a:t>
            </a:r>
          </a:p>
          <a:p>
            <a:pPr lvl="1"/>
            <a:r>
              <a:rPr lang="en-US" dirty="0" smtClean="0"/>
              <a:t>Academic Advisors </a:t>
            </a:r>
          </a:p>
          <a:p>
            <a:pPr marL="393192" lvl="1" indent="0">
              <a:buNone/>
            </a:pPr>
            <a:r>
              <a:rPr lang="en-US" dirty="0" smtClean="0"/>
              <a:t>   (Stephanie, David, Travis, and Lisa)</a:t>
            </a:r>
          </a:p>
          <a:p>
            <a:pPr lvl="1"/>
            <a:r>
              <a:rPr lang="en-US" dirty="0" smtClean="0"/>
              <a:t>Kalkin 101 – By appointment and Drop-in Office Hours</a:t>
            </a:r>
          </a:p>
          <a:p>
            <a:pPr lvl="1"/>
            <a:r>
              <a:rPr lang="en-US" dirty="0" smtClean="0"/>
              <a:t>What do we do?</a:t>
            </a:r>
          </a:p>
          <a:p>
            <a:pPr marL="393192" lvl="1" indent="0">
              <a:buNone/>
            </a:pPr>
            <a:endParaRPr lang="en-US" dirty="0" smtClean="0"/>
          </a:p>
          <a:p>
            <a:r>
              <a:rPr lang="en-US" dirty="0" smtClean="0"/>
              <a:t>Third and Fourth Years</a:t>
            </a:r>
          </a:p>
          <a:p>
            <a:pPr lvl="1"/>
            <a:r>
              <a:rPr lang="en-US" dirty="0" smtClean="0"/>
              <a:t>Assigned Faculty Advisor in your area of study</a:t>
            </a:r>
          </a:p>
          <a:p>
            <a:pPr lvl="1"/>
            <a:endParaRPr lang="en-US" dirty="0"/>
          </a:p>
          <a:p>
            <a:endParaRPr lang="en-US" dirty="0"/>
          </a:p>
          <a:p>
            <a:pPr lvl="1"/>
            <a:endParaRPr lang="en-US" dirty="0" smtClean="0"/>
          </a:p>
        </p:txBody>
      </p:sp>
      <p:sp>
        <p:nvSpPr>
          <p:cNvPr id="3" name="Title 2"/>
          <p:cNvSpPr>
            <a:spLocks noGrp="1"/>
          </p:cNvSpPr>
          <p:nvPr>
            <p:ph type="title"/>
          </p:nvPr>
        </p:nvSpPr>
        <p:spPr/>
        <p:txBody>
          <a:bodyPr>
            <a:normAutofit/>
          </a:bodyPr>
          <a:lstStyle/>
          <a:p>
            <a:r>
              <a:rPr lang="en-US" dirty="0" smtClean="0"/>
              <a:t>Advising</a:t>
            </a:r>
            <a:endParaRPr lang="en-US" dirty="0"/>
          </a:p>
        </p:txBody>
      </p:sp>
      <p:pic>
        <p:nvPicPr>
          <p:cNvPr id="4" name="Picture 3"/>
          <p:cNvPicPr>
            <a:picLocks noChangeAspect="1"/>
          </p:cNvPicPr>
          <p:nvPr/>
        </p:nvPicPr>
        <p:blipFill>
          <a:blip r:embed="rId3"/>
          <a:stretch>
            <a:fillRect/>
          </a:stretch>
        </p:blipFill>
        <p:spPr>
          <a:xfrm>
            <a:off x="8338742" y="1515799"/>
            <a:ext cx="3243658" cy="2522845"/>
          </a:xfrm>
          <a:prstGeom prst="rect">
            <a:avLst/>
          </a:prstGeom>
        </p:spPr>
      </p:pic>
    </p:spTree>
    <p:extLst>
      <p:ext uri="{BB962C8B-B14F-4D97-AF65-F5344CB8AC3E}">
        <p14:creationId xmlns:p14="http://schemas.microsoft.com/office/powerpoint/2010/main" val="360643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440" y="934948"/>
            <a:ext cx="4971803" cy="5616762"/>
          </a:xfrm>
          <a:solidFill>
            <a:schemeClr val="accent3">
              <a:lumMod val="75000"/>
              <a:alpha val="69000"/>
            </a:schemeClr>
          </a:solidFill>
        </p:spPr>
        <p:txBody>
          <a:bodyPr>
            <a:normAutofit lnSpcReduction="10000"/>
          </a:bodyPr>
          <a:lstStyle/>
          <a:p>
            <a:pPr marL="0" indent="0">
              <a:buNone/>
            </a:pPr>
            <a:r>
              <a:rPr lang="en-US" dirty="0"/>
              <a:t>Center for Academic Success	</a:t>
            </a:r>
          </a:p>
          <a:p>
            <a:r>
              <a:rPr lang="en-US" dirty="0"/>
              <a:t>The Tutoring Center</a:t>
            </a:r>
          </a:p>
          <a:p>
            <a:pPr lvl="1"/>
            <a:r>
              <a:rPr lang="en-US" dirty="0"/>
              <a:t>Subject Area Tutoring (one hour per week, per class is free!)</a:t>
            </a:r>
          </a:p>
          <a:p>
            <a:pPr lvl="1"/>
            <a:r>
              <a:rPr lang="en-US" dirty="0"/>
              <a:t>Study </a:t>
            </a:r>
            <a:r>
              <a:rPr lang="en-US" dirty="0" smtClean="0"/>
              <a:t>Skills</a:t>
            </a:r>
            <a:endParaRPr lang="en-US" dirty="0"/>
          </a:p>
          <a:p>
            <a:pPr lvl="0">
              <a:buClr>
                <a:srgbClr val="C0CF3A"/>
              </a:buClr>
            </a:pPr>
            <a:r>
              <a:rPr lang="en-US" dirty="0"/>
              <a:t>Student Accessibility Services</a:t>
            </a:r>
          </a:p>
          <a:p>
            <a:pPr lvl="1"/>
            <a:r>
              <a:rPr lang="en-US" dirty="0"/>
              <a:t>Advising for students with learning and physical disabilities</a:t>
            </a:r>
          </a:p>
          <a:p>
            <a:pPr lvl="1"/>
            <a:r>
              <a:rPr lang="en-US" dirty="0"/>
              <a:t>Exam Proctoring Center</a:t>
            </a:r>
          </a:p>
          <a:p>
            <a:pPr lvl="1"/>
            <a:r>
              <a:rPr lang="en-US" dirty="0"/>
              <a:t>Students with IEP or 504</a:t>
            </a:r>
          </a:p>
          <a:p>
            <a:pPr marL="393192" lvl="1" indent="0">
              <a:buNone/>
            </a:pPr>
            <a:endParaRPr lang="en-US" dirty="0"/>
          </a:p>
          <a:p>
            <a:r>
              <a:rPr lang="en-US" dirty="0"/>
              <a:t>The Writing </a:t>
            </a:r>
            <a:r>
              <a:rPr lang="en-US" dirty="0" smtClean="0"/>
              <a:t>Center</a:t>
            </a:r>
            <a:endParaRPr lang="en-US" dirty="0"/>
          </a:p>
          <a:p>
            <a:pPr lvl="1"/>
            <a:endParaRPr lang="en-US" dirty="0" smtClean="0"/>
          </a:p>
        </p:txBody>
      </p:sp>
      <p:sp>
        <p:nvSpPr>
          <p:cNvPr id="3" name="Title 2"/>
          <p:cNvSpPr>
            <a:spLocks noGrp="1"/>
          </p:cNvSpPr>
          <p:nvPr>
            <p:ph type="title"/>
          </p:nvPr>
        </p:nvSpPr>
        <p:spPr>
          <a:xfrm>
            <a:off x="609600" y="819397"/>
            <a:ext cx="3131127" cy="718932"/>
          </a:xfrm>
        </p:spPr>
        <p:txBody>
          <a:bodyPr>
            <a:noAutofit/>
          </a:bodyPr>
          <a:lstStyle/>
          <a:p>
            <a:r>
              <a:rPr lang="en-US" dirty="0" smtClean="0"/>
              <a:t>Resources</a:t>
            </a:r>
            <a:endParaRPr lang="en-US" dirty="0"/>
          </a:p>
        </p:txBody>
      </p:sp>
      <p:pic>
        <p:nvPicPr>
          <p:cNvPr id="4" name="Picture 3"/>
          <p:cNvPicPr>
            <a:picLocks noChangeAspect="1"/>
          </p:cNvPicPr>
          <p:nvPr/>
        </p:nvPicPr>
        <p:blipFill>
          <a:blip r:embed="rId3"/>
          <a:stretch>
            <a:fillRect/>
          </a:stretch>
        </p:blipFill>
        <p:spPr>
          <a:xfrm>
            <a:off x="609600" y="1847088"/>
            <a:ext cx="6096000" cy="4067175"/>
          </a:xfrm>
          <a:prstGeom prst="rect">
            <a:avLst/>
          </a:prstGeom>
        </p:spPr>
      </p:pic>
    </p:spTree>
    <p:extLst>
      <p:ext uri="{BB962C8B-B14F-4D97-AF65-F5344CB8AC3E}">
        <p14:creationId xmlns:p14="http://schemas.microsoft.com/office/powerpoint/2010/main" val="335808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3979" y="2278853"/>
            <a:ext cx="4568575" cy="4389120"/>
          </a:xfrm>
        </p:spPr>
        <p:txBody>
          <a:bodyPr>
            <a:normAutofit/>
          </a:bodyPr>
          <a:lstStyle/>
          <a:p>
            <a:r>
              <a:rPr lang="en-US" dirty="0" smtClean="0"/>
              <a:t>Counseling and Psychiatric Services (CAPS)</a:t>
            </a:r>
          </a:p>
          <a:p>
            <a:r>
              <a:rPr lang="en-US" dirty="0" smtClean="0"/>
              <a:t>Student Health Services </a:t>
            </a:r>
            <a:endParaRPr lang="en-US" dirty="0"/>
          </a:p>
          <a:p>
            <a:r>
              <a:rPr lang="en-US" dirty="0" smtClean="0"/>
              <a:t>GSB Peer Mentors</a:t>
            </a:r>
            <a:endParaRPr lang="en-US" dirty="0"/>
          </a:p>
          <a:p>
            <a:r>
              <a:rPr lang="en-US" dirty="0" smtClean="0"/>
              <a:t>IT Support</a:t>
            </a:r>
            <a:endParaRPr lang="en-US" dirty="0"/>
          </a:p>
          <a:p>
            <a:pPr lvl="1"/>
            <a:r>
              <a:rPr lang="en-US" dirty="0" smtClean="0"/>
              <a:t>Free printing</a:t>
            </a:r>
          </a:p>
          <a:p>
            <a:pPr lvl="1"/>
            <a:r>
              <a:rPr lang="en-US" dirty="0" smtClean="0"/>
              <a:t>Hardware and Software support</a:t>
            </a:r>
            <a:endParaRPr lang="en-US" dirty="0"/>
          </a:p>
          <a:p>
            <a:pPr lvl="1"/>
            <a:endParaRPr lang="en-US" dirty="0" smtClean="0"/>
          </a:p>
        </p:txBody>
      </p:sp>
      <p:sp>
        <p:nvSpPr>
          <p:cNvPr id="3" name="Title 2"/>
          <p:cNvSpPr>
            <a:spLocks noGrp="1"/>
          </p:cNvSpPr>
          <p:nvPr>
            <p:ph type="title"/>
          </p:nvPr>
        </p:nvSpPr>
        <p:spPr>
          <a:xfrm>
            <a:off x="753979" y="1020387"/>
            <a:ext cx="3888828" cy="812870"/>
          </a:xfrm>
        </p:spPr>
        <p:txBody>
          <a:bodyPr>
            <a:normAutofit/>
          </a:bodyPr>
          <a:lstStyle/>
          <a:p>
            <a:r>
              <a:rPr lang="en-US" dirty="0" smtClean="0"/>
              <a:t>Resources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867" t="237"/>
          <a:stretch/>
        </p:blipFill>
        <p:spPr>
          <a:xfrm>
            <a:off x="5578869" y="1244976"/>
            <a:ext cx="5923512" cy="4855793"/>
          </a:xfrm>
          <a:prstGeom prst="rect">
            <a:avLst/>
          </a:prstGeom>
          <a:ln w="38100">
            <a:solidFill>
              <a:schemeClr val="accent2">
                <a:lumMod val="50000"/>
              </a:schemeClr>
            </a:solidFill>
          </a:ln>
        </p:spPr>
      </p:pic>
    </p:spTree>
    <p:extLst>
      <p:ext uri="{BB962C8B-B14F-4D97-AF65-F5344CB8AC3E}">
        <p14:creationId xmlns:p14="http://schemas.microsoft.com/office/powerpoint/2010/main" val="159529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145" y="260051"/>
            <a:ext cx="10025709" cy="6687071"/>
          </a:xfrm>
          <a:prstGeom prst="rect">
            <a:avLst/>
          </a:prstGeom>
        </p:spPr>
      </p:pic>
      <p:sp>
        <p:nvSpPr>
          <p:cNvPr id="13" name="Title 12"/>
          <p:cNvSpPr>
            <a:spLocks noGrp="1"/>
          </p:cNvSpPr>
          <p:nvPr>
            <p:ph type="title"/>
          </p:nvPr>
        </p:nvSpPr>
        <p:spPr>
          <a:xfrm>
            <a:off x="609600" y="790060"/>
            <a:ext cx="3166753" cy="754558"/>
          </a:xfrm>
        </p:spPr>
        <p:txBody>
          <a:bodyPr>
            <a:normAutofit fontScale="90000"/>
          </a:bodyPr>
          <a:lstStyle/>
          <a:p>
            <a:endParaRPr lang="en-US" dirty="0"/>
          </a:p>
        </p:txBody>
      </p:sp>
      <p:sp>
        <p:nvSpPr>
          <p:cNvPr id="14" name="Content Placeholder 13"/>
          <p:cNvSpPr>
            <a:spLocks noGrp="1"/>
          </p:cNvSpPr>
          <p:nvPr>
            <p:ph idx="1"/>
          </p:nvPr>
        </p:nvSpPr>
        <p:spPr/>
        <p:txBody>
          <a:bodyPr/>
          <a:lstStyle/>
          <a:p>
            <a:endParaRPr lang="en-US" dirty="0"/>
          </a:p>
        </p:txBody>
      </p:sp>
      <p:sp>
        <p:nvSpPr>
          <p:cNvPr id="15" name="TextBox 14"/>
          <p:cNvSpPr txBox="1"/>
          <p:nvPr/>
        </p:nvSpPr>
        <p:spPr>
          <a:xfrm>
            <a:off x="6014340" y="948820"/>
            <a:ext cx="5094514" cy="5650778"/>
          </a:xfrm>
          <a:prstGeom prst="rect">
            <a:avLst/>
          </a:prstGeom>
          <a:solidFill>
            <a:schemeClr val="accent3">
              <a:lumMod val="40000"/>
              <a:lumOff val="60000"/>
              <a:alpha val="58000"/>
            </a:schemeClr>
          </a:solidFill>
          <a:ln>
            <a:solidFill>
              <a:schemeClr val="bg2"/>
            </a:solidFill>
          </a:ln>
        </p:spPr>
        <p:txBody>
          <a:bodyPr wrap="square" rtlCol="0">
            <a:spAutoFit/>
          </a:bodyPr>
          <a:lstStyle/>
          <a:p>
            <a:r>
              <a:rPr lang="en-US" sz="5000" dirty="0" smtClean="0">
                <a:solidFill>
                  <a:schemeClr val="bg1"/>
                </a:solidFill>
                <a:latin typeface="Century Gothic" panose="020B0502020202020204"/>
                <a:ea typeface="+mj-ea"/>
                <a:cs typeface="+mj-cs"/>
              </a:rPr>
              <a:t>Resources</a:t>
            </a:r>
          </a:p>
          <a:p>
            <a:pPr marL="274320" lvl="0" indent="-274320">
              <a:spcBef>
                <a:spcPct val="20000"/>
              </a:spcBef>
              <a:buClr>
                <a:srgbClr val="C0CF3A"/>
              </a:buClr>
              <a:buSzPct val="95000"/>
              <a:buFont typeface="Wingdings 2"/>
              <a:buChar char=""/>
            </a:pPr>
            <a:r>
              <a:rPr lang="en-US" sz="2600" dirty="0" smtClean="0">
                <a:solidFill>
                  <a:prstClr val="black"/>
                </a:solidFill>
              </a:rPr>
              <a:t>Academic Advisors</a:t>
            </a:r>
            <a:endParaRPr lang="en-US" sz="2600" dirty="0">
              <a:solidFill>
                <a:prstClr val="black"/>
              </a:solidFill>
            </a:endParaRPr>
          </a:p>
          <a:p>
            <a:pPr marL="274320" lvl="0" indent="-274320">
              <a:spcBef>
                <a:spcPct val="20000"/>
              </a:spcBef>
              <a:buClr>
                <a:srgbClr val="C0CF3A"/>
              </a:buClr>
              <a:buSzPct val="95000"/>
              <a:buFont typeface="Wingdings 2"/>
              <a:buChar char=""/>
            </a:pPr>
            <a:r>
              <a:rPr lang="en-US" sz="2600" dirty="0" smtClean="0">
                <a:solidFill>
                  <a:prstClr val="black"/>
                </a:solidFill>
              </a:rPr>
              <a:t>Faculty Members</a:t>
            </a:r>
            <a:endParaRPr lang="en-US" sz="2600" dirty="0">
              <a:solidFill>
                <a:prstClr val="black"/>
              </a:solidFill>
            </a:endParaRPr>
          </a:p>
          <a:p>
            <a:pPr marL="274320" lvl="0" indent="-274320">
              <a:spcBef>
                <a:spcPct val="20000"/>
              </a:spcBef>
              <a:buClr>
                <a:srgbClr val="C0CF3A"/>
              </a:buClr>
              <a:buSzPct val="95000"/>
              <a:buFont typeface="Wingdings 2"/>
              <a:buChar char=""/>
            </a:pPr>
            <a:r>
              <a:rPr lang="en-US" sz="2600" dirty="0" smtClean="0">
                <a:solidFill>
                  <a:prstClr val="black"/>
                </a:solidFill>
              </a:rPr>
              <a:t>Connect with campus </a:t>
            </a:r>
            <a:r>
              <a:rPr lang="en-US" sz="2600" dirty="0">
                <a:solidFill>
                  <a:prstClr val="black"/>
                </a:solidFill>
              </a:rPr>
              <a:t>resources</a:t>
            </a:r>
          </a:p>
          <a:p>
            <a:pPr marL="274320" lvl="0" indent="-274320">
              <a:spcBef>
                <a:spcPct val="20000"/>
              </a:spcBef>
              <a:buClr>
                <a:srgbClr val="C0CF3A"/>
              </a:buClr>
              <a:buSzPct val="95000"/>
              <a:buFont typeface="Wingdings 2"/>
              <a:buChar char=""/>
            </a:pPr>
            <a:endParaRPr lang="en-US" sz="2600" dirty="0" smtClean="0">
              <a:solidFill>
                <a:prstClr val="black"/>
              </a:solidFill>
            </a:endParaRPr>
          </a:p>
          <a:p>
            <a:pPr marL="274320" lvl="0" indent="-274320">
              <a:spcBef>
                <a:spcPct val="20000"/>
              </a:spcBef>
              <a:buClr>
                <a:srgbClr val="C0CF3A"/>
              </a:buClr>
              <a:buSzPct val="95000"/>
              <a:buFont typeface="Wingdings 2"/>
              <a:buChar char=""/>
            </a:pPr>
            <a:endParaRPr lang="en-US" sz="2600" dirty="0">
              <a:solidFill>
                <a:prstClr val="black"/>
              </a:solidFill>
            </a:endParaRPr>
          </a:p>
          <a:p>
            <a:pPr marL="274320" lvl="0" indent="-274320">
              <a:spcBef>
                <a:spcPct val="20000"/>
              </a:spcBef>
              <a:buClr>
                <a:srgbClr val="C0CF3A"/>
              </a:buClr>
              <a:buSzPct val="95000"/>
              <a:buFont typeface="Wingdings 2"/>
              <a:buChar char=""/>
            </a:pPr>
            <a:r>
              <a:rPr lang="en-US" sz="2600" dirty="0">
                <a:solidFill>
                  <a:prstClr val="black"/>
                </a:solidFill>
              </a:rPr>
              <a:t>Most </a:t>
            </a:r>
            <a:r>
              <a:rPr lang="en-US" sz="2600" dirty="0" smtClean="0">
                <a:solidFill>
                  <a:prstClr val="black"/>
                </a:solidFill>
              </a:rPr>
              <a:t>important point…</a:t>
            </a:r>
          </a:p>
          <a:p>
            <a:pPr lvl="0"/>
            <a:endParaRPr lang="en-US" sz="4000" dirty="0" smtClean="0">
              <a:solidFill>
                <a:prstClr val="black"/>
              </a:solidFill>
            </a:endParaRPr>
          </a:p>
          <a:p>
            <a:pPr lvl="0"/>
            <a:r>
              <a:rPr lang="en-US" sz="4000" dirty="0" smtClean="0">
                <a:solidFill>
                  <a:prstClr val="black"/>
                </a:solidFill>
              </a:rPr>
              <a:t>You </a:t>
            </a:r>
            <a:r>
              <a:rPr lang="en-US" sz="4000" dirty="0">
                <a:solidFill>
                  <a:prstClr val="black"/>
                </a:solidFill>
              </a:rPr>
              <a:t>are NOT alone!  </a:t>
            </a:r>
            <a:endParaRPr lang="en-US" sz="2600" dirty="0">
              <a:solidFill>
                <a:prstClr val="black"/>
              </a:solidFill>
            </a:endParaRPr>
          </a:p>
          <a:p>
            <a:endParaRPr lang="en-US" dirty="0" err="1" smtClean="0"/>
          </a:p>
        </p:txBody>
      </p:sp>
    </p:spTree>
    <p:extLst>
      <p:ext uri="{BB962C8B-B14F-4D97-AF65-F5344CB8AC3E}">
        <p14:creationId xmlns:p14="http://schemas.microsoft.com/office/powerpoint/2010/main" val="46652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FERPA</a:t>
            </a:r>
          </a:p>
          <a:p>
            <a:pPr lvl="1"/>
            <a:r>
              <a:rPr lang="en-US" dirty="0" smtClean="0"/>
              <a:t>Federal Law</a:t>
            </a:r>
          </a:p>
          <a:p>
            <a:pPr lvl="1"/>
            <a:r>
              <a:rPr lang="en-US" dirty="0" smtClean="0"/>
              <a:t>What does it mean to you?</a:t>
            </a:r>
          </a:p>
          <a:p>
            <a:pPr lvl="1"/>
            <a:r>
              <a:rPr lang="en-US" dirty="0" smtClean="0"/>
              <a:t>We cannot discuss any information about you or your academic records to anyone outside of UVM.</a:t>
            </a:r>
          </a:p>
          <a:p>
            <a:pPr lvl="1"/>
            <a:r>
              <a:rPr lang="en-US" dirty="0" smtClean="0"/>
              <a:t>We require your permission to do so.</a:t>
            </a:r>
          </a:p>
          <a:p>
            <a:pPr lvl="1"/>
            <a:r>
              <a:rPr lang="en-US" dirty="0" smtClean="0"/>
              <a:t>Waivers are available at Student Services.</a:t>
            </a:r>
          </a:p>
          <a:p>
            <a:pPr lvl="1"/>
            <a:r>
              <a:rPr lang="en-US" dirty="0" smtClean="0"/>
              <a:t>Alcohol and Drug violations are not protected by FERPA.</a:t>
            </a:r>
          </a:p>
          <a:p>
            <a:pPr lvl="1"/>
            <a:r>
              <a:rPr lang="en-US" dirty="0" smtClean="0"/>
              <a:t>Talk to your parents about the law!</a:t>
            </a:r>
            <a:endParaRPr lang="en-US" dirty="0"/>
          </a:p>
          <a:p>
            <a:pPr lvl="1"/>
            <a:endParaRPr lang="en-US" dirty="0"/>
          </a:p>
          <a:p>
            <a:pPr lvl="1"/>
            <a:endParaRPr lang="en-US" dirty="0" smtClean="0"/>
          </a:p>
        </p:txBody>
      </p:sp>
      <p:sp>
        <p:nvSpPr>
          <p:cNvPr id="3" name="Title 2"/>
          <p:cNvSpPr>
            <a:spLocks noGrp="1"/>
          </p:cNvSpPr>
          <p:nvPr>
            <p:ph type="title"/>
          </p:nvPr>
        </p:nvSpPr>
        <p:spPr>
          <a:xfrm>
            <a:off x="609600" y="642443"/>
            <a:ext cx="11347938" cy="1143000"/>
          </a:xfrm>
        </p:spPr>
        <p:txBody>
          <a:bodyPr>
            <a:normAutofit fontScale="90000"/>
          </a:bodyPr>
          <a:lstStyle/>
          <a:p>
            <a:r>
              <a:rPr lang="en-US" dirty="0" smtClean="0"/>
              <a:t>Family Education Rights and Privacy Act</a:t>
            </a:r>
            <a:endParaRPr lang="en-US" dirty="0"/>
          </a:p>
        </p:txBody>
      </p:sp>
    </p:spTree>
    <p:extLst>
      <p:ext uri="{BB962C8B-B14F-4D97-AF65-F5344CB8AC3E}">
        <p14:creationId xmlns:p14="http://schemas.microsoft.com/office/powerpoint/2010/main" val="370677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664</Words>
  <Application>Microsoft Office PowerPoint</Application>
  <PresentationFormat>Widescreen</PresentationFormat>
  <Paragraphs>131</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Narrow</vt:lpstr>
      <vt:lpstr>Calibri</vt:lpstr>
      <vt:lpstr>Century Gothic</vt:lpstr>
      <vt:lpstr>Palatino Linotype</vt:lpstr>
      <vt:lpstr>Wingdings 2</vt:lpstr>
      <vt:lpstr>Presentation on brainstorming</vt:lpstr>
      <vt:lpstr>Welcome…</vt:lpstr>
      <vt:lpstr>      …to the Grossman School of Business</vt:lpstr>
      <vt:lpstr>Agenda</vt:lpstr>
      <vt:lpstr>PowerPoint Presentation</vt:lpstr>
      <vt:lpstr>Advising</vt:lpstr>
      <vt:lpstr>Resources</vt:lpstr>
      <vt:lpstr>Resources</vt:lpstr>
      <vt:lpstr>PowerPoint Presentation</vt:lpstr>
      <vt:lpstr>Family Education Rights and Privacy Act</vt:lpstr>
      <vt:lpstr>Taking Classes at UVM</vt:lpstr>
      <vt:lpstr>Taking Classes at UVM</vt:lpstr>
      <vt:lpstr>Four Year Plan for Career Success</vt:lpstr>
      <vt:lpstr>Summer Reading</vt:lpstr>
      <vt:lpstr>To Do List</vt:lpstr>
      <vt:lpstr>For tomorrow…</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2017-03-02T13:19:55Z</dcterms:created>
  <dcterms:modified xsi:type="dcterms:W3CDTF">2017-06-03T13:52:48Z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