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3"/>
  </p:notesMasterIdLst>
  <p:sldIdLst>
    <p:sldId id="272" r:id="rId3"/>
    <p:sldId id="273" r:id="rId4"/>
    <p:sldId id="317" r:id="rId5"/>
    <p:sldId id="318" r:id="rId6"/>
    <p:sldId id="319" r:id="rId7"/>
    <p:sldId id="321" r:id="rId8"/>
    <p:sldId id="331" r:id="rId9"/>
    <p:sldId id="322" r:id="rId10"/>
    <p:sldId id="323" r:id="rId11"/>
    <p:sldId id="324" r:id="rId12"/>
    <p:sldId id="306" r:id="rId13"/>
    <p:sldId id="326" r:id="rId14"/>
    <p:sldId id="327" r:id="rId15"/>
    <p:sldId id="328" r:id="rId16"/>
    <p:sldId id="308" r:id="rId17"/>
    <p:sldId id="309" r:id="rId18"/>
    <p:sldId id="330" r:id="rId19"/>
    <p:sldId id="329" r:id="rId20"/>
    <p:sldId id="316" r:id="rId21"/>
    <p:sldId id="3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8" autoAdjust="0"/>
    <p:restoredTop sz="87229" autoAdjust="0"/>
  </p:normalViewPr>
  <p:slideViewPr>
    <p:cSldViewPr snapToGrid="0">
      <p:cViewPr varScale="1">
        <p:scale>
          <a:sx n="97" d="100"/>
          <a:sy n="97" d="100"/>
        </p:scale>
        <p:origin x="25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1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00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7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91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63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42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34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93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31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94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0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81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69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9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1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3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2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20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18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8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6/3/2017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6/3/2017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6/3/2017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6/3/2017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6/3/2017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/>
          <p:cNvSpPr txBox="1">
            <a:spLocks/>
          </p:cNvSpPr>
          <p:nvPr/>
        </p:nvSpPr>
        <p:spPr>
          <a:xfrm>
            <a:off x="5320803" y="5033602"/>
            <a:ext cx="6871197" cy="1076742"/>
          </a:xfrm>
          <a:prstGeom prst="rect">
            <a:avLst/>
          </a:prstGeom>
        </p:spPr>
        <p:txBody>
          <a:bodyPr vert="horz" lIns="0" rIns="18288" anchor="t">
            <a:normAutofit lnSpcReduction="1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r>
              <a:rPr lang="en-US" sz="2000" dirty="0" smtClean="0"/>
              <a:t>Jennifer K. Fath, M.Ed., </a:t>
            </a:r>
            <a:r>
              <a:rPr lang="en-US" sz="1800" i="1" dirty="0" smtClean="0"/>
              <a:t>Director of Student Services</a:t>
            </a:r>
          </a:p>
          <a:p>
            <a:r>
              <a:rPr lang="en-US" sz="2000" dirty="0" smtClean="0"/>
              <a:t>Amy M. Tomas, Ph.D., </a:t>
            </a:r>
            <a:r>
              <a:rPr lang="en-US" sz="1800" i="1" dirty="0"/>
              <a:t>Director of </a:t>
            </a:r>
            <a:r>
              <a:rPr lang="en-US" sz="1800" i="1" dirty="0" smtClean="0"/>
              <a:t>Undergraduate Programs</a:t>
            </a:r>
            <a:endParaRPr lang="en-US" sz="1800" dirty="0"/>
          </a:p>
          <a:p>
            <a:endParaRPr lang="en-US" dirty="0"/>
          </a:p>
          <a:p>
            <a:endParaRPr lang="en-US" sz="180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32" y="1420480"/>
            <a:ext cx="5903187" cy="24449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45857" y="3972451"/>
            <a:ext cx="418813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/>
              <a:t>Family Orientation </a:t>
            </a:r>
            <a:r>
              <a:rPr lang="en-US" sz="2500" b="1" dirty="0"/>
              <a:t>2017</a:t>
            </a:r>
          </a:p>
        </p:txBody>
      </p:sp>
      <p:pic>
        <p:nvPicPr>
          <p:cNvPr id="5" name="Picture 2" descr="https://encrypted-tbn3.gstatic.com/images?q=tbn:ANd9GcQZ4vkvQ1DXc3b7-_bEAiXvGxaGHy_bTQdaKuMKGIGorSgZC26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6" y="4449505"/>
            <a:ext cx="1566250" cy="15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12035" y="783598"/>
            <a:ext cx="8799443" cy="79340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/>
              <a:t>Grade Point Average (GPA)</a:t>
            </a:r>
            <a:endParaRPr lang="en-US" sz="45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89113" y="1577007"/>
            <a:ext cx="11184835" cy="514184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Final grades carry a corresponding point value.  The quality point value and the credit hour value determine a student’s semester grade point average (GPA).  The cumulative grade point average is the student’s total quality points for all semesters divided by his/her total credit hours. 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dirty="0" smtClean="0">
                <a:latin typeface="Arial" charset="0"/>
              </a:rPr>
              <a:t>Quality Points by Letter Grade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400" b="1" dirty="0">
              <a:latin typeface="Arial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400" b="1" dirty="0" smtClean="0">
              <a:latin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500" b="1" dirty="0" smtClean="0">
                <a:solidFill>
                  <a:srgbClr val="000000"/>
                </a:solidFill>
                <a:latin typeface="Arial" charset="0"/>
              </a:rPr>
              <a:t>Computation of Grade Point Average (GPA)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To calculate the total quality points, multiply the quality points for each grade by the number of credits earned for the course.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500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BSAD 010	A	3 credits</a:t>
            </a:r>
            <a:r>
              <a:rPr lang="en-US" sz="15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x 4.00 = 12.00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MATH 021	B	4 credits x	3.00</a:t>
            </a:r>
            <a:r>
              <a:rPr lang="en-US" sz="15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= 12.00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EC 011		A-	3 credits x	3.67 = 11.01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SOC 019	B+	3 credits x	3.33 =  9.99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ENGS 001	A-	3 credits x	3.67 = 11.01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Total:  	16 credits and 56.01 quality points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500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56.01quality points/16 credits = </a:t>
            </a:r>
            <a:r>
              <a:rPr lang="en-US" sz="1500" b="1" dirty="0" smtClean="0">
                <a:solidFill>
                  <a:srgbClr val="000000"/>
                </a:solidFill>
                <a:latin typeface="Arial" charset="0"/>
              </a:rPr>
              <a:t>3.50 GPA</a:t>
            </a:r>
            <a:endParaRPr lang="en-US" sz="1500" dirty="0" smtClean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172534"/>
              </p:ext>
            </p:extLst>
          </p:nvPr>
        </p:nvGraphicFramePr>
        <p:xfrm>
          <a:off x="2491408" y="2593404"/>
          <a:ext cx="8019222" cy="846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9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68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48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4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45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540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52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78"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9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2018607"/>
            <a:ext cx="7423355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First and Second Year Students</a:t>
            </a:r>
            <a:endParaRPr lang="en-US" dirty="0"/>
          </a:p>
          <a:p>
            <a:pPr lvl="1"/>
            <a:r>
              <a:rPr lang="en-US" dirty="0" smtClean="0"/>
              <a:t>Jennifer Fath, Director</a:t>
            </a:r>
          </a:p>
          <a:p>
            <a:pPr lvl="1"/>
            <a:r>
              <a:rPr lang="en-US" dirty="0" smtClean="0"/>
              <a:t>Academic Advisors </a:t>
            </a:r>
          </a:p>
          <a:p>
            <a:pPr marL="393192" lvl="1" indent="0">
              <a:buNone/>
            </a:pPr>
            <a:r>
              <a:rPr lang="en-US" dirty="0" smtClean="0"/>
              <a:t>   (Stephanie, David, Travis, and Lisa)</a:t>
            </a:r>
          </a:p>
          <a:p>
            <a:pPr lvl="1"/>
            <a:r>
              <a:rPr lang="en-US" dirty="0" smtClean="0"/>
              <a:t>Kalkin 101 – By appointment and Drop-in Hours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Third and Fourth Year Students</a:t>
            </a:r>
          </a:p>
          <a:p>
            <a:pPr lvl="1"/>
            <a:r>
              <a:rPr lang="en-US" dirty="0" smtClean="0"/>
              <a:t>Assigned Grossman faculty </a:t>
            </a:r>
            <a:r>
              <a:rPr lang="en-US" dirty="0"/>
              <a:t>a</a:t>
            </a:r>
            <a:r>
              <a:rPr lang="en-US" dirty="0" smtClean="0"/>
              <a:t>dvisor in student’s area of student (align with declared concentration or theme)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742" y="1515799"/>
            <a:ext cx="3243658" cy="252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3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53562"/>
            <a:ext cx="10999304" cy="4558747"/>
          </a:xfrm>
        </p:spPr>
        <p:txBody>
          <a:bodyPr>
            <a:normAutofit fontScale="92500" lnSpcReduction="20000"/>
          </a:bodyPr>
          <a:lstStyle/>
          <a:p>
            <a:pPr marL="344488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</a:pPr>
            <a:r>
              <a:rPr lang="en-US" sz="2600" dirty="0">
                <a:solidFill>
                  <a:srgbClr val="000000"/>
                </a:solidFill>
              </a:rPr>
              <a:t>Questions about dual-degrees, majors and </a:t>
            </a:r>
            <a:r>
              <a:rPr lang="en-US" sz="2600" dirty="0" smtClean="0">
                <a:solidFill>
                  <a:srgbClr val="000000"/>
                </a:solidFill>
              </a:rPr>
              <a:t>minors</a:t>
            </a:r>
          </a:p>
          <a:p>
            <a:pPr marL="344488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</a:pPr>
            <a:r>
              <a:rPr lang="en-US" sz="2600" dirty="0">
                <a:solidFill>
                  <a:srgbClr val="000000"/>
                </a:solidFill>
              </a:rPr>
              <a:t>Connecting with faculty members</a:t>
            </a:r>
          </a:p>
          <a:p>
            <a:pPr marL="344488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</a:pPr>
            <a:r>
              <a:rPr lang="en-US" sz="2600" dirty="0">
                <a:solidFill>
                  <a:srgbClr val="000000"/>
                </a:solidFill>
              </a:rPr>
              <a:t>Referrals to campus resources</a:t>
            </a:r>
          </a:p>
          <a:p>
            <a:pPr marL="344488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</a:pPr>
            <a:r>
              <a:rPr lang="en-US" sz="2600" dirty="0">
                <a:solidFill>
                  <a:srgbClr val="000000"/>
                </a:solidFill>
              </a:rPr>
              <a:t>Manage GPA </a:t>
            </a:r>
            <a:r>
              <a:rPr lang="en-US" sz="2600" dirty="0" smtClean="0">
                <a:solidFill>
                  <a:srgbClr val="000000"/>
                </a:solidFill>
              </a:rPr>
              <a:t>requirements</a:t>
            </a:r>
          </a:p>
          <a:p>
            <a:pPr marL="344488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</a:pPr>
            <a:r>
              <a:rPr lang="en-US" sz="2600" dirty="0">
                <a:solidFill>
                  <a:srgbClr val="000000"/>
                </a:solidFill>
              </a:rPr>
              <a:t>Engagement opportunities</a:t>
            </a:r>
          </a:p>
          <a:p>
            <a:pPr marL="344488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</a:pPr>
            <a:r>
              <a:rPr lang="en-US" sz="2600" dirty="0" smtClean="0">
                <a:solidFill>
                  <a:srgbClr val="000000"/>
                </a:solidFill>
              </a:rPr>
              <a:t>Honors Day &amp; BGS</a:t>
            </a:r>
          </a:p>
          <a:p>
            <a:pPr marL="344488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</a:pPr>
            <a:r>
              <a:rPr lang="en-US" sz="2600" dirty="0" smtClean="0">
                <a:solidFill>
                  <a:srgbClr val="000000"/>
                </a:solidFill>
              </a:rPr>
              <a:t>Study </a:t>
            </a:r>
            <a:r>
              <a:rPr lang="en-US" sz="2600" dirty="0">
                <a:solidFill>
                  <a:srgbClr val="000000"/>
                </a:solidFill>
              </a:rPr>
              <a:t>abroad </a:t>
            </a:r>
            <a:r>
              <a:rPr lang="en-US" sz="2600" dirty="0" smtClean="0">
                <a:solidFill>
                  <a:srgbClr val="000000"/>
                </a:solidFill>
              </a:rPr>
              <a:t>advising</a:t>
            </a:r>
          </a:p>
          <a:p>
            <a:pPr marL="344488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</a:pPr>
            <a:r>
              <a:rPr lang="en-US" sz="2600" dirty="0" smtClean="0">
                <a:solidFill>
                  <a:srgbClr val="000000"/>
                </a:solidFill>
              </a:rPr>
              <a:t>NCAA compliance</a:t>
            </a:r>
          </a:p>
          <a:p>
            <a:pPr marL="344488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</a:pPr>
            <a:r>
              <a:rPr lang="en-US" sz="2600" dirty="0" smtClean="0">
                <a:solidFill>
                  <a:srgbClr val="000000"/>
                </a:solidFill>
              </a:rPr>
              <a:t>Commencement</a:t>
            </a:r>
          </a:p>
          <a:p>
            <a:pPr marL="344488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</a:pPr>
            <a:endParaRPr lang="en-US" sz="2600" dirty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649356"/>
            <a:ext cx="8711381" cy="919436"/>
          </a:xfrm>
        </p:spPr>
        <p:txBody>
          <a:bodyPr>
            <a:normAutofit/>
          </a:bodyPr>
          <a:lstStyle/>
          <a:p>
            <a:r>
              <a:rPr lang="en-US" dirty="0" smtClean="0"/>
              <a:t>Grossman Student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86" y="2517058"/>
            <a:ext cx="4579473" cy="350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3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36104" y="1983127"/>
            <a:ext cx="10548730" cy="438912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1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</a:pPr>
            <a:r>
              <a:rPr lang="en-US" sz="2000" dirty="0"/>
              <a:t>Family Educational Rights and Privacy Act</a:t>
            </a:r>
          </a:p>
          <a:p>
            <a:pPr marL="463550" lvl="1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</a:pPr>
            <a:r>
              <a:rPr lang="en-US" sz="2000" dirty="0"/>
              <a:t>Federal law that protects the privacy of student education records.  The law applies to all schools that receive funds under an applicable program for the U.S. Department of Education.</a:t>
            </a:r>
          </a:p>
          <a:p>
            <a:pPr marL="463550" lvl="1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</a:pPr>
            <a:r>
              <a:rPr lang="en-US" sz="2000" dirty="0"/>
              <a:t>Rights to academic information transfer to the student when s/he reaches the age of 18 or attends a school beyond high school.</a:t>
            </a:r>
          </a:p>
          <a:p>
            <a:pPr marL="463550" lvl="1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</a:pPr>
            <a:r>
              <a:rPr lang="en-US" sz="2000" dirty="0"/>
              <a:t>Alcohol and drug violations are not protected by FERPA!</a:t>
            </a:r>
          </a:p>
          <a:p>
            <a:pPr marL="463550" lvl="1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</a:pPr>
            <a:r>
              <a:rPr lang="en-US" sz="2000" dirty="0"/>
              <a:t>PLEASE TALK TO YOUR STUDENTS!  Students can opt to sign a waiver, but collaboration is key.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25286" y="1158938"/>
            <a:ext cx="11648661" cy="79340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/>
              <a:t>Family Educational Rights and Privacy Act (FERPA)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6739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90329" y="946906"/>
            <a:ext cx="10853531" cy="79340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/>
              <a:t>How to Support Your College Student</a:t>
            </a:r>
            <a:endParaRPr lang="en-US" sz="45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1762536"/>
            <a:ext cx="5247861" cy="456772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Questions to Ask:</a:t>
            </a:r>
            <a:endParaRPr lang="en-US" sz="2400" b="1" dirty="0"/>
          </a:p>
          <a:p>
            <a:pPr lvl="5"/>
            <a:endParaRPr lang="en-US" sz="1000" dirty="0"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000" b="1" dirty="0"/>
              <a:t> </a:t>
            </a:r>
            <a:r>
              <a:rPr lang="en-US" sz="2000" dirty="0"/>
              <a:t>What is your favorite class?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000" dirty="0"/>
              <a:t> What is your least favorite class?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000" dirty="0"/>
              <a:t> Do you understand your syllabi?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000" dirty="0"/>
              <a:t> Have you had any exams recently?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000" dirty="0"/>
              <a:t> Have you found a good place to study?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000" dirty="0"/>
              <a:t> Have you received any academic alert notices?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000" dirty="0"/>
              <a:t> How are you figuring out your current grade in each course?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000" dirty="0"/>
              <a:t> Have you contacted your advisor?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000" dirty="0"/>
              <a:t> Are you getting involved? ~ Clubs, Sports, Greek Life, TREK, VIA, Study Abroad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281531" y="1762536"/>
            <a:ext cx="5274366" cy="456772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When to contact Student Services:</a:t>
            </a:r>
            <a:endParaRPr lang="en-US" sz="2000" b="1" dirty="0"/>
          </a:p>
          <a:p>
            <a:pPr lvl="5"/>
            <a:endParaRPr lang="en-US" sz="10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700" dirty="0"/>
              <a:t> Any emergency!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700" dirty="0"/>
              <a:t> You suspect something is wrong academically or personally with your student.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700" dirty="0"/>
              <a:t> There is a family issue which affects the well-being of your student.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700" dirty="0"/>
              <a:t> Basic curriculum/university policy questions.</a:t>
            </a:r>
          </a:p>
        </p:txBody>
      </p:sp>
    </p:spTree>
    <p:extLst>
      <p:ext uri="{BB962C8B-B14F-4D97-AF65-F5344CB8AC3E}">
        <p14:creationId xmlns:p14="http://schemas.microsoft.com/office/powerpoint/2010/main" val="1065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466" y="1649619"/>
            <a:ext cx="5574890" cy="40671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Center for Academic Success </a:t>
            </a:r>
          </a:p>
          <a:p>
            <a:pPr lvl="1"/>
            <a:r>
              <a:rPr lang="en-US" sz="2000" dirty="0" smtClean="0"/>
              <a:t>Tutoring</a:t>
            </a:r>
          </a:p>
          <a:p>
            <a:pPr lvl="1"/>
            <a:r>
              <a:rPr lang="en-US" sz="2000" dirty="0" smtClean="0"/>
              <a:t>Study Skills</a:t>
            </a:r>
          </a:p>
          <a:p>
            <a:pPr lvl="1"/>
            <a:r>
              <a:rPr lang="en-US" sz="2000" dirty="0" smtClean="0"/>
              <a:t>Advising Hub</a:t>
            </a:r>
          </a:p>
          <a:p>
            <a:r>
              <a:rPr lang="en-US" sz="2000" dirty="0" smtClean="0"/>
              <a:t>Writing Center</a:t>
            </a:r>
          </a:p>
          <a:p>
            <a:r>
              <a:rPr lang="en-US" sz="2000" dirty="0" smtClean="0"/>
              <a:t>Career Center</a:t>
            </a:r>
          </a:p>
          <a:p>
            <a:r>
              <a:rPr lang="en-US" sz="2000" dirty="0" smtClean="0"/>
              <a:t>Residential Learning Communities</a:t>
            </a:r>
          </a:p>
          <a:p>
            <a:r>
              <a:rPr lang="en-US" sz="2000" dirty="0" smtClean="0"/>
              <a:t>Counseling &amp; Psychiatric </a:t>
            </a:r>
            <a:r>
              <a:rPr lang="en-US" sz="2000" dirty="0"/>
              <a:t>Services (CAPS)</a:t>
            </a:r>
          </a:p>
          <a:p>
            <a:r>
              <a:rPr lang="en-US" sz="2000" dirty="0"/>
              <a:t>Student Health </a:t>
            </a:r>
            <a:r>
              <a:rPr lang="en-US" sz="2000" dirty="0" smtClean="0"/>
              <a:t>Services</a:t>
            </a:r>
          </a:p>
          <a:p>
            <a:r>
              <a:rPr lang="en-US" sz="2000" dirty="0" smtClean="0"/>
              <a:t>Student Accessibility Services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2955" y="1020386"/>
            <a:ext cx="4267200" cy="125846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Campus Resources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865" y="1649619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1401" y="1095271"/>
            <a:ext cx="5638229" cy="5857976"/>
          </a:xfrm>
          <a:prstGeom prst="rect">
            <a:avLst/>
          </a:prstGeom>
          <a:solidFill>
            <a:schemeClr val="accent3">
              <a:lumMod val="40000"/>
              <a:lumOff val="60000"/>
              <a:alpha val="58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panose="020B0502020202020204"/>
                <a:ea typeface="+mj-ea"/>
                <a:cs typeface="+mj-cs"/>
              </a:rPr>
              <a:t>Grossman Resources</a:t>
            </a:r>
          </a:p>
          <a:p>
            <a:pPr marL="274320" lvl="0" indent="-274320">
              <a:spcBef>
                <a:spcPct val="20000"/>
              </a:spcBef>
              <a:buClr>
                <a:srgbClr val="C0CF3A"/>
              </a:buClr>
              <a:buSzPct val="95000"/>
              <a:buFont typeface="Wingdings 2"/>
              <a:buChar char=""/>
            </a:pPr>
            <a:r>
              <a:rPr lang="en-US" sz="2600" dirty="0" smtClean="0">
                <a:solidFill>
                  <a:prstClr val="black"/>
                </a:solidFill>
              </a:rPr>
              <a:t>Academic Advisors</a:t>
            </a:r>
          </a:p>
          <a:p>
            <a:pPr marL="274320" lvl="0" indent="-274320">
              <a:spcBef>
                <a:spcPct val="20000"/>
              </a:spcBef>
              <a:buClr>
                <a:srgbClr val="C0CF3A"/>
              </a:buClr>
              <a:buSzPct val="95000"/>
              <a:buFont typeface="Wingdings 2"/>
              <a:buChar char=""/>
            </a:pPr>
            <a:r>
              <a:rPr lang="en-US" sz="2600" dirty="0" smtClean="0">
                <a:solidFill>
                  <a:prstClr val="black"/>
                </a:solidFill>
              </a:rPr>
              <a:t>Career Advisors</a:t>
            </a:r>
          </a:p>
          <a:p>
            <a:pPr marL="274320" lvl="0" indent="-274320">
              <a:spcBef>
                <a:spcPct val="20000"/>
              </a:spcBef>
              <a:buClr>
                <a:srgbClr val="C0CF3A"/>
              </a:buClr>
              <a:buSzPct val="95000"/>
              <a:buFont typeface="Wingdings 2"/>
              <a:buChar char=""/>
            </a:pPr>
            <a:r>
              <a:rPr lang="en-US" sz="2600" dirty="0" smtClean="0">
                <a:solidFill>
                  <a:prstClr val="black"/>
                </a:solidFill>
              </a:rPr>
              <a:t>Peer Mentors</a:t>
            </a:r>
            <a:endParaRPr lang="en-US" sz="26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C0CF3A"/>
              </a:buClr>
              <a:buSzPct val="95000"/>
              <a:buFont typeface="Wingdings 2"/>
              <a:buChar char=""/>
            </a:pPr>
            <a:r>
              <a:rPr lang="en-US" sz="2600" dirty="0" smtClean="0">
                <a:solidFill>
                  <a:prstClr val="black"/>
                </a:solidFill>
              </a:rPr>
              <a:t>Faculty Members</a:t>
            </a:r>
          </a:p>
          <a:p>
            <a:pPr marL="274320" lvl="0" indent="-274320">
              <a:spcBef>
                <a:spcPct val="20000"/>
              </a:spcBef>
              <a:buClr>
                <a:srgbClr val="C0CF3A"/>
              </a:buClr>
              <a:buSzPct val="95000"/>
              <a:buFont typeface="Wingdings 2"/>
              <a:buChar char=""/>
            </a:pPr>
            <a:r>
              <a:rPr lang="en-US" sz="2600" dirty="0" smtClean="0">
                <a:solidFill>
                  <a:prstClr val="black"/>
                </a:solidFill>
              </a:rPr>
              <a:t>Degree Audit, Handbook, Catalogue</a:t>
            </a:r>
          </a:p>
          <a:p>
            <a:pPr marL="274320" lvl="0" indent="-274320">
              <a:spcBef>
                <a:spcPct val="20000"/>
              </a:spcBef>
              <a:buClr>
                <a:srgbClr val="C0CF3A"/>
              </a:buClr>
              <a:buSzPct val="95000"/>
              <a:buFont typeface="Wingdings 2"/>
              <a:buChar char=""/>
            </a:pPr>
            <a:r>
              <a:rPr lang="en-US" sz="2600" dirty="0">
                <a:solidFill>
                  <a:prstClr val="black"/>
                </a:solidFill>
              </a:rPr>
              <a:t>I</a:t>
            </a:r>
            <a:r>
              <a:rPr lang="en-US" sz="2600" dirty="0" smtClean="0"/>
              <a:t>T Services</a:t>
            </a:r>
          </a:p>
          <a:p>
            <a:pPr marL="731520" lvl="1" indent="-274320">
              <a:spcBef>
                <a:spcPct val="20000"/>
              </a:spcBef>
              <a:buClr>
                <a:srgbClr val="C0CF3A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Free printing</a:t>
            </a:r>
          </a:p>
          <a:p>
            <a:pPr marL="731520" lvl="1" indent="-274320">
              <a:spcBef>
                <a:spcPct val="20000"/>
              </a:spcBef>
              <a:buClr>
                <a:srgbClr val="C0CF3A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Hardware &amp; </a:t>
            </a:r>
            <a:r>
              <a:rPr lang="en-US" sz="2600" dirty="0"/>
              <a:t>Software support</a:t>
            </a:r>
          </a:p>
          <a:p>
            <a:pPr lvl="0"/>
            <a:endParaRPr lang="en-US" sz="4000" dirty="0" smtClean="0">
              <a:solidFill>
                <a:prstClr val="black"/>
              </a:solidFill>
            </a:endParaRPr>
          </a:p>
          <a:p>
            <a:endParaRPr lang="en-US" dirty="0" err="1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t="237"/>
          <a:stretch/>
        </p:blipFill>
        <p:spPr>
          <a:xfrm>
            <a:off x="6792470" y="1995948"/>
            <a:ext cx="3698550" cy="4129549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65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Year Plan for Career Success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0292" y="1847088"/>
            <a:ext cx="4972692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FIRST YEAR: </a:t>
            </a:r>
            <a:r>
              <a:rPr lang="en-US" sz="2400" b="1" dirty="0" smtClean="0"/>
              <a:t>EXPLORE</a:t>
            </a:r>
          </a:p>
          <a:p>
            <a:r>
              <a:rPr lang="en-US" sz="2400" dirty="0" smtClean="0"/>
              <a:t>Join a club     Catamount Job Link</a:t>
            </a:r>
          </a:p>
          <a:p>
            <a:r>
              <a:rPr lang="en-US" sz="2400" dirty="0" smtClean="0"/>
              <a:t>College resume    Career Workshop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5136" y="1825753"/>
            <a:ext cx="5599416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SECOND YEAR: </a:t>
            </a:r>
            <a:r>
              <a:rPr lang="en-US" sz="2400" b="1" dirty="0" smtClean="0"/>
              <a:t>EXPERIENCE</a:t>
            </a:r>
          </a:p>
          <a:p>
            <a:r>
              <a:rPr lang="en-US" sz="2400" dirty="0" smtClean="0"/>
              <a:t>Study Abroad     Leadership Opportunities    Alumni Connections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010292" y="4476917"/>
            <a:ext cx="4972692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THIRD YEAR: </a:t>
            </a:r>
            <a:r>
              <a:rPr lang="en-US" sz="2400" b="1" dirty="0" smtClean="0"/>
              <a:t>FOCUS</a:t>
            </a:r>
          </a:p>
          <a:p>
            <a:r>
              <a:rPr lang="en-US" sz="2400" dirty="0" smtClean="0"/>
              <a:t>Internships     Job Shadow</a:t>
            </a:r>
          </a:p>
          <a:p>
            <a:r>
              <a:rPr lang="en-US" sz="2400" dirty="0" smtClean="0"/>
              <a:t>Practice interviews       LinkedIn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6152" y="4476917"/>
            <a:ext cx="5006940" cy="17543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FOURTH YEAR: </a:t>
            </a:r>
            <a:r>
              <a:rPr lang="en-US" sz="2400" b="1" dirty="0" smtClean="0"/>
              <a:t>ACHIEVE</a:t>
            </a:r>
          </a:p>
          <a:p>
            <a:r>
              <a:rPr lang="en-US" sz="2400" dirty="0" smtClean="0"/>
              <a:t>Request recommendations  </a:t>
            </a:r>
          </a:p>
          <a:p>
            <a:r>
              <a:rPr lang="en-US" sz="2400" dirty="0" smtClean="0"/>
              <a:t>Join Professional Associations</a:t>
            </a:r>
          </a:p>
          <a:p>
            <a:r>
              <a:rPr lang="en-US" sz="2400" dirty="0" smtClean="0"/>
              <a:t>Career Fairs</a:t>
            </a:r>
            <a:r>
              <a:rPr lang="en-US" sz="2400" dirty="0"/>
              <a:t> </a:t>
            </a:r>
            <a:r>
              <a:rPr lang="en-US" sz="2400" dirty="0" smtClean="0"/>
              <a:t>     Elevator Pitch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38496" y="3305194"/>
            <a:ext cx="10716391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98% of GSB graduates are employed or continuing their education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within one year of graduation.</a:t>
            </a:r>
          </a:p>
        </p:txBody>
      </p:sp>
    </p:spTree>
    <p:extLst>
      <p:ext uri="{BB962C8B-B14F-4D97-AF65-F5344CB8AC3E}">
        <p14:creationId xmlns:p14="http://schemas.microsoft.com/office/powerpoint/2010/main" val="428079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36103" y="1700981"/>
            <a:ext cx="11123278" cy="373625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UVM summer reading </a:t>
            </a:r>
            <a:r>
              <a:rPr lang="en-US" sz="1800" dirty="0"/>
              <a:t>&amp; </a:t>
            </a:r>
            <a:r>
              <a:rPr lang="en-US" sz="1800" dirty="0" smtClean="0"/>
              <a:t>complete BSAD </a:t>
            </a:r>
            <a:r>
              <a:rPr lang="en-US" sz="1800" dirty="0"/>
              <a:t>010 reading and reflection activities: </a:t>
            </a:r>
            <a:r>
              <a:rPr lang="en-US" sz="1800" dirty="0" smtClean="0"/>
              <a:t>books </a:t>
            </a:r>
            <a:r>
              <a:rPr lang="en-US" sz="1800" dirty="0"/>
              <a:t>on sale at UVM </a:t>
            </a:r>
            <a:r>
              <a:rPr lang="en-US" sz="1800" dirty="0" smtClean="0"/>
              <a:t>Bookstore during orientation for a 20% discount</a:t>
            </a:r>
          </a:p>
          <a:p>
            <a:r>
              <a:rPr lang="en-US" sz="1800" dirty="0" smtClean="0"/>
              <a:t>Send final high school transcript to UVM’s Admissions Office</a:t>
            </a:r>
            <a:endParaRPr lang="en-US" sz="1800" dirty="0"/>
          </a:p>
          <a:p>
            <a:r>
              <a:rPr lang="en-US" sz="1800" dirty="0"/>
              <a:t>Send AP credits directly from College Board and official college level transcripts to UVM’s Transfer Affairs Office - (Questions? transfer@uvm.edu)</a:t>
            </a:r>
          </a:p>
          <a:p>
            <a:r>
              <a:rPr lang="en-US" sz="1800" dirty="0"/>
              <a:t>Purchase Laptop </a:t>
            </a:r>
            <a:r>
              <a:rPr lang="en-US" sz="1800" dirty="0" smtClean="0"/>
              <a:t>Computer (Questions? help@bsad.uvm.edu)</a:t>
            </a:r>
            <a:endParaRPr lang="en-US" sz="1800" dirty="0"/>
          </a:p>
          <a:p>
            <a:r>
              <a:rPr lang="en-US" sz="1800" dirty="0"/>
              <a:t>Contact Student </a:t>
            </a:r>
            <a:r>
              <a:rPr lang="en-US" sz="1800" dirty="0" smtClean="0"/>
              <a:t>Services (studentservices@bsad.uvm.edu) </a:t>
            </a:r>
            <a:r>
              <a:rPr lang="en-US" sz="1800" dirty="0"/>
              <a:t>regarding any changes to fall course schedule</a:t>
            </a:r>
          </a:p>
          <a:p>
            <a:r>
              <a:rPr lang="en-US" sz="1800" dirty="0"/>
              <a:t>Research work-study </a:t>
            </a:r>
            <a:r>
              <a:rPr lang="en-US" sz="1800" dirty="0" smtClean="0"/>
              <a:t>positions</a:t>
            </a:r>
          </a:p>
          <a:p>
            <a:pPr lvl="1"/>
            <a:r>
              <a:rPr lang="en-US" sz="1800" dirty="0" smtClean="0"/>
              <a:t>Student Services has office positions available (pick up an application at orientation)</a:t>
            </a:r>
          </a:p>
          <a:p>
            <a:r>
              <a:rPr lang="en-US" sz="1800" dirty="0" smtClean="0"/>
              <a:t>Check </a:t>
            </a:r>
            <a:r>
              <a:rPr lang="en-US" sz="1800" dirty="0"/>
              <a:t>UVM email regularly. E-mail is the MAIN METHOD of all formal UVM communications!</a:t>
            </a:r>
          </a:p>
          <a:p>
            <a:r>
              <a:rPr lang="en-US" sz="1800" dirty="0"/>
              <a:t>Text book information will be available in early August through the UVM bookstore website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25286" y="1022556"/>
            <a:ext cx="11347282" cy="38345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Summer To Do List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29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53036"/>
            <a:ext cx="10972800" cy="8035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Summer Reading…</a:t>
            </a:r>
            <a:endParaRPr lang="en-US" dirty="0"/>
          </a:p>
        </p:txBody>
      </p:sp>
      <p:pic>
        <p:nvPicPr>
          <p:cNvPr id="4" name="Picture 3" descr="Image result for a deadly wandering book imag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15" y="1764254"/>
            <a:ext cx="3347197" cy="419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career match book imag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223" y="1764254"/>
            <a:ext cx="3130811" cy="41936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15984" y="6165565"/>
            <a:ext cx="3126658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University Summer Reading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223" y="6165565"/>
            <a:ext cx="3130812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BSAD 010 Summer Reading </a:t>
            </a:r>
          </a:p>
        </p:txBody>
      </p:sp>
    </p:spTree>
    <p:extLst>
      <p:ext uri="{BB962C8B-B14F-4D97-AF65-F5344CB8AC3E}">
        <p14:creationId xmlns:p14="http://schemas.microsoft.com/office/powerpoint/2010/main" val="16682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825" y="1878676"/>
            <a:ext cx="6252103" cy="463555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Business Core &amp; Field Requirements</a:t>
            </a:r>
          </a:p>
          <a:p>
            <a:r>
              <a:rPr lang="en-US" dirty="0" smtClean="0"/>
              <a:t>Business Concentrations &amp; Themes</a:t>
            </a:r>
            <a:endParaRPr lang="en-US" dirty="0"/>
          </a:p>
          <a:p>
            <a:r>
              <a:rPr lang="en-US" dirty="0" smtClean="0"/>
              <a:t>General Education &amp; University Requirements</a:t>
            </a:r>
          </a:p>
          <a:p>
            <a:r>
              <a:rPr lang="en-US" dirty="0" smtClean="0"/>
              <a:t>Minors</a:t>
            </a:r>
          </a:p>
          <a:p>
            <a:r>
              <a:rPr lang="en-US" dirty="0" smtClean="0"/>
              <a:t>Grade Point Average (GPA)</a:t>
            </a:r>
          </a:p>
          <a:p>
            <a:r>
              <a:rPr lang="en-US" dirty="0" smtClean="0"/>
              <a:t>Advising &amp; Student Services</a:t>
            </a:r>
          </a:p>
          <a:p>
            <a:r>
              <a:rPr lang="en-US" dirty="0" smtClean="0"/>
              <a:t>Federal Laws (FERPA)</a:t>
            </a:r>
          </a:p>
          <a:p>
            <a:r>
              <a:rPr lang="en-US" dirty="0" smtClean="0"/>
              <a:t>Support</a:t>
            </a:r>
          </a:p>
          <a:p>
            <a:r>
              <a:rPr lang="en-US" dirty="0" smtClean="0"/>
              <a:t>Campus &amp; Grossman Resources</a:t>
            </a:r>
          </a:p>
          <a:p>
            <a:r>
              <a:rPr lang="en-US" dirty="0" smtClean="0"/>
              <a:t>Four Year Plan for Career Success</a:t>
            </a:r>
          </a:p>
          <a:p>
            <a:r>
              <a:rPr lang="en-US" dirty="0" smtClean="0"/>
              <a:t>Summer To </a:t>
            </a:r>
            <a:r>
              <a:rPr lang="en-US" dirty="0"/>
              <a:t>Do List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042" y="986013"/>
            <a:ext cx="2774868" cy="695182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345" r="35864" b="12214"/>
          <a:stretch/>
        </p:blipFill>
        <p:spPr>
          <a:xfrm>
            <a:off x="7934632" y="2025324"/>
            <a:ext cx="2821858" cy="3765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16413" y="5909187"/>
            <a:ext cx="1818968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Steve Grossman</a:t>
            </a: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793402" y="1435510"/>
            <a:ext cx="6576508" cy="90456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75" y="2708667"/>
            <a:ext cx="5332491" cy="3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4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887896" y="1952346"/>
            <a:ext cx="6414052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BSAD 010: The Business Enterprise</a:t>
            </a:r>
          </a:p>
          <a:p>
            <a:r>
              <a:rPr lang="en-US" sz="2000" dirty="0"/>
              <a:t>BSAD 015: Business Communications</a:t>
            </a:r>
          </a:p>
          <a:p>
            <a:r>
              <a:rPr lang="en-US" sz="2000" dirty="0" smtClean="0"/>
              <a:t>BSAD </a:t>
            </a:r>
            <a:r>
              <a:rPr lang="en-US" sz="2000" dirty="0"/>
              <a:t>025: Sustainable Business Strategies</a:t>
            </a:r>
          </a:p>
          <a:p>
            <a:r>
              <a:rPr lang="en-US" sz="2000" dirty="0"/>
              <a:t>BSAD 030: Decision </a:t>
            </a:r>
            <a:r>
              <a:rPr lang="en-US" sz="2000" dirty="0" smtClean="0"/>
              <a:t>Analysis</a:t>
            </a:r>
          </a:p>
          <a:p>
            <a:r>
              <a:rPr lang="en-US" sz="2000" dirty="0"/>
              <a:t>BSAD 040: Information Technology &amp; </a:t>
            </a:r>
            <a:r>
              <a:rPr lang="en-US" sz="2000" dirty="0" smtClean="0"/>
              <a:t>Management</a:t>
            </a:r>
            <a:endParaRPr lang="en-US" sz="2000" dirty="0"/>
          </a:p>
          <a:p>
            <a:r>
              <a:rPr lang="en-US" sz="2000" dirty="0"/>
              <a:t>EC 011: Macroeconomics</a:t>
            </a:r>
          </a:p>
          <a:p>
            <a:r>
              <a:rPr lang="en-US" sz="2000" dirty="0"/>
              <a:t>EC 012: Microeconomics</a:t>
            </a:r>
          </a:p>
          <a:p>
            <a:r>
              <a:rPr lang="en-US" sz="2000" dirty="0"/>
              <a:t>MATH 019 or 021: Calculus (MRT Placement)</a:t>
            </a:r>
          </a:p>
          <a:p>
            <a:r>
              <a:rPr lang="en-US" sz="2000" dirty="0"/>
              <a:t>BSAD 060: Financial Accounting</a:t>
            </a:r>
          </a:p>
          <a:p>
            <a:r>
              <a:rPr lang="en-US" sz="2000" dirty="0"/>
              <a:t>BSAD 061: Managerial Accounting</a:t>
            </a:r>
          </a:p>
          <a:p>
            <a:r>
              <a:rPr lang="en-US" sz="2000" dirty="0"/>
              <a:t>STAT 141: Basic Statistical Methods</a:t>
            </a:r>
          </a:p>
          <a:p>
            <a:pPr lvl="1"/>
            <a:endParaRPr lang="en-US" sz="1800" dirty="0" smtClean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185530" y="902868"/>
            <a:ext cx="9515061" cy="79340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/>
              <a:t>Basic Business Core Requirements</a:t>
            </a:r>
            <a:endParaRPr lang="en-US" sz="4500" dirty="0"/>
          </a:p>
        </p:txBody>
      </p:sp>
      <p:pic>
        <p:nvPicPr>
          <p:cNvPr id="4" name="Picture 3" descr="architect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014" y="2117253"/>
            <a:ext cx="3567064" cy="3757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31276" y="5972618"/>
            <a:ext cx="3008671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Ifshin</a:t>
            </a:r>
            <a:r>
              <a:rPr lang="en-US" dirty="0" smtClean="0"/>
              <a:t> Hall opens fall 2018	</a:t>
            </a:r>
          </a:p>
        </p:txBody>
      </p:sp>
    </p:spTree>
    <p:extLst>
      <p:ext uri="{BB962C8B-B14F-4D97-AF65-F5344CB8AC3E}">
        <p14:creationId xmlns:p14="http://schemas.microsoft.com/office/powerpoint/2010/main" val="10352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887896" y="2177632"/>
            <a:ext cx="6414052" cy="159923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Helvetica-Normal" pitchFamily="2" charset="0"/>
              </a:rPr>
              <a:t>No </a:t>
            </a:r>
            <a:r>
              <a:rPr lang="en-US" sz="2000" dirty="0" smtClean="0">
                <a:latin typeface="Helvetica-Normal" pitchFamily="2" charset="0"/>
              </a:rPr>
              <a:t>grade </a:t>
            </a:r>
            <a:r>
              <a:rPr lang="en-US" sz="2000" dirty="0">
                <a:latin typeface="Helvetica-Normal" pitchFamily="2" charset="0"/>
              </a:rPr>
              <a:t>lower than a </a:t>
            </a:r>
            <a:r>
              <a:rPr lang="en-US" sz="2000" dirty="0" smtClean="0">
                <a:latin typeface="Helvetica-Normal" pitchFamily="2" charset="0"/>
              </a:rPr>
              <a:t>C-</a:t>
            </a:r>
          </a:p>
          <a:p>
            <a:r>
              <a:rPr lang="en-US" sz="2000" dirty="0" smtClean="0">
                <a:latin typeface="Helvetica-Normal" pitchFamily="2" charset="0"/>
              </a:rPr>
              <a:t>Overall </a:t>
            </a:r>
            <a:r>
              <a:rPr lang="en-US" sz="2000" dirty="0">
                <a:latin typeface="Helvetica-Normal" pitchFamily="2" charset="0"/>
              </a:rPr>
              <a:t>GPA of 2.25 or </a:t>
            </a:r>
            <a:r>
              <a:rPr lang="en-US" sz="2000" dirty="0" smtClean="0">
                <a:latin typeface="Helvetica-Normal" pitchFamily="2" charset="0"/>
              </a:rPr>
              <a:t>higher</a:t>
            </a:r>
          </a:p>
          <a:p>
            <a:r>
              <a:rPr lang="en-US" sz="2000" dirty="0" smtClean="0">
                <a:latin typeface="Helvetica-Normal" pitchFamily="2" charset="0"/>
              </a:rPr>
              <a:t>Core </a:t>
            </a:r>
            <a:r>
              <a:rPr lang="en-US" sz="2000" dirty="0">
                <a:latin typeface="Helvetica-Normal" pitchFamily="2" charset="0"/>
              </a:rPr>
              <a:t>classes must be completed by the end of sophomore year or </a:t>
            </a:r>
            <a:r>
              <a:rPr lang="en-US" sz="2000" dirty="0" smtClean="0">
                <a:latin typeface="Helvetica-Normal" pitchFamily="2" charset="0"/>
              </a:rPr>
              <a:t>75 </a:t>
            </a:r>
            <a:r>
              <a:rPr lang="en-US" sz="2000" dirty="0">
                <a:latin typeface="Helvetica-Normal" pitchFamily="2" charset="0"/>
              </a:rPr>
              <a:t>earned </a:t>
            </a:r>
            <a:r>
              <a:rPr lang="en-US" sz="2000" dirty="0" smtClean="0">
                <a:latin typeface="Helvetica-Normal" pitchFamily="2" charset="0"/>
              </a:rPr>
              <a:t>credits</a:t>
            </a:r>
            <a:endParaRPr lang="en-US" sz="2000" dirty="0">
              <a:latin typeface="Helvetica-Normal" pitchFamily="2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185530" y="902868"/>
            <a:ext cx="11542644" cy="79340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/>
              <a:t>Basic Business Core Requirements, cont.</a:t>
            </a:r>
            <a:endParaRPr lang="en-US" sz="4500" dirty="0"/>
          </a:p>
        </p:txBody>
      </p:sp>
      <p:sp>
        <p:nvSpPr>
          <p:cNvPr id="4" name="TextBox 3"/>
          <p:cNvSpPr txBox="1"/>
          <p:nvPr/>
        </p:nvSpPr>
        <p:spPr>
          <a:xfrm>
            <a:off x="2813515" y="4275505"/>
            <a:ext cx="1646237" cy="1230313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u="sng" kern="0" cap="all" dirty="0">
                <a:solidFill>
                  <a:srgbClr val="4D6A2A">
                    <a:lumMod val="75000"/>
                  </a:srgbClr>
                </a:solidFill>
                <a:latin typeface="Helvetica-Normal" pitchFamily="2" charset="0"/>
                <a:cs typeface="Arial" pitchFamily="34" charset="0"/>
              </a:rPr>
              <a:t>Semester 1</a:t>
            </a:r>
          </a:p>
          <a:p>
            <a:pPr algn="ctr" defTabSz="914400">
              <a:defRPr/>
            </a:pPr>
            <a:r>
              <a:rPr lang="en-US" sz="1400" kern="0" dirty="0">
                <a:solidFill>
                  <a:srgbClr val="000000"/>
                </a:solidFill>
                <a:latin typeface="Helvetica-Normal" pitchFamily="2" charset="0"/>
                <a:cs typeface="Arial" pitchFamily="34" charset="0"/>
              </a:rPr>
              <a:t>BSAD 010</a:t>
            </a:r>
          </a:p>
          <a:p>
            <a:pPr algn="ctr" defTabSz="914400">
              <a:defRPr/>
            </a:pPr>
            <a:r>
              <a:rPr lang="en-US" sz="1400" kern="0" dirty="0">
                <a:solidFill>
                  <a:srgbClr val="000000"/>
                </a:solidFill>
                <a:latin typeface="Helvetica-Normal" pitchFamily="2" charset="0"/>
                <a:cs typeface="Arial" pitchFamily="34" charset="0"/>
              </a:rPr>
              <a:t>EC 011</a:t>
            </a:r>
          </a:p>
          <a:p>
            <a:pPr algn="ctr" defTabSz="914400">
              <a:defRPr/>
            </a:pPr>
            <a:r>
              <a:rPr lang="en-US" sz="1400" kern="0" dirty="0">
                <a:solidFill>
                  <a:srgbClr val="000000"/>
                </a:solidFill>
                <a:latin typeface="Helvetica-Normal" pitchFamily="2" charset="0"/>
                <a:cs typeface="Arial" pitchFamily="34" charset="0"/>
              </a:rPr>
              <a:t>MATH 019</a:t>
            </a:r>
          </a:p>
          <a:p>
            <a:pPr algn="ctr" defTabSz="914400">
              <a:defRPr/>
            </a:pPr>
            <a:r>
              <a:rPr lang="en-US" sz="1400" kern="0" dirty="0">
                <a:solidFill>
                  <a:srgbClr val="000000"/>
                </a:solidFill>
                <a:latin typeface="Helvetica-Normal" pitchFamily="2" charset="0"/>
                <a:cs typeface="Arial" pitchFamily="34" charset="0"/>
              </a:rPr>
              <a:t>(2) Gen Ed/Minor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2794" y="4258225"/>
            <a:ext cx="1638300" cy="1230313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u="sng" kern="0" cap="all" dirty="0">
                <a:solidFill>
                  <a:srgbClr val="4D6A2A">
                    <a:lumMod val="75000"/>
                  </a:srgbClr>
                </a:solidFill>
                <a:latin typeface="Helvetica-Normal" pitchFamily="2" charset="0"/>
                <a:cs typeface="Arial" pitchFamily="34" charset="0"/>
              </a:rPr>
              <a:t>Semester 2</a:t>
            </a:r>
          </a:p>
          <a:p>
            <a:pPr algn="ctr" defTabSz="914400">
              <a:defRPr/>
            </a:pPr>
            <a:r>
              <a:rPr lang="en-US" sz="1400" kern="0" dirty="0">
                <a:solidFill>
                  <a:srgbClr val="000000"/>
                </a:solidFill>
                <a:latin typeface="Helvetica-Normal" pitchFamily="2" charset="0"/>
                <a:cs typeface="Arial" pitchFamily="34" charset="0"/>
              </a:rPr>
              <a:t>BSAD 015</a:t>
            </a:r>
          </a:p>
          <a:p>
            <a:pPr algn="ctr" defTabSz="914400">
              <a:defRPr/>
            </a:pPr>
            <a:r>
              <a:rPr lang="en-US" sz="1400" kern="0" dirty="0">
                <a:solidFill>
                  <a:srgbClr val="000000"/>
                </a:solidFill>
                <a:latin typeface="Helvetica-Normal" pitchFamily="2" charset="0"/>
                <a:cs typeface="Arial" pitchFamily="34" charset="0"/>
              </a:rPr>
              <a:t>EC 012</a:t>
            </a:r>
          </a:p>
          <a:p>
            <a:pPr algn="ctr" defTabSz="914400"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Helvetica-Normal" pitchFamily="2" charset="0"/>
                <a:cs typeface="Arial" pitchFamily="34" charset="0"/>
              </a:rPr>
              <a:t>BSAD 040</a:t>
            </a:r>
            <a:endParaRPr lang="en-US" sz="1400" kern="0" dirty="0">
              <a:solidFill>
                <a:srgbClr val="000000"/>
              </a:solidFill>
              <a:latin typeface="Helvetica-Normal" pitchFamily="2" charset="0"/>
              <a:cs typeface="Arial" pitchFamily="34" charset="0"/>
            </a:endParaRPr>
          </a:p>
          <a:p>
            <a:pPr algn="ctr" defTabSz="914400">
              <a:defRPr/>
            </a:pPr>
            <a:r>
              <a:rPr lang="en-US" sz="1400" kern="0" dirty="0">
                <a:solidFill>
                  <a:srgbClr val="000000"/>
                </a:solidFill>
                <a:latin typeface="Helvetica-Normal" pitchFamily="2" charset="0"/>
                <a:cs typeface="Arial" pitchFamily="34" charset="0"/>
              </a:rPr>
              <a:t>(2) Gen Ed/Minor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4136" y="4275505"/>
            <a:ext cx="1647825" cy="1230313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u="sng" kern="0" cap="all" dirty="0">
                <a:solidFill>
                  <a:srgbClr val="4D6A2A">
                    <a:lumMod val="75000"/>
                  </a:srgbClr>
                </a:solidFill>
                <a:latin typeface="Helvetica-Normal" pitchFamily="2" charset="0"/>
                <a:cs typeface="Arial" pitchFamily="34" charset="0"/>
              </a:rPr>
              <a:t>Semester 3</a:t>
            </a:r>
          </a:p>
          <a:p>
            <a:pPr algn="ctr" defTabSz="914400">
              <a:defRPr/>
            </a:pPr>
            <a:r>
              <a:rPr lang="en-US" sz="1400" kern="0" dirty="0">
                <a:solidFill>
                  <a:srgbClr val="000000"/>
                </a:solidFill>
                <a:latin typeface="Helvetica-Normal" pitchFamily="2" charset="0"/>
                <a:cs typeface="Arial" pitchFamily="34" charset="0"/>
              </a:rPr>
              <a:t>BSAD 025</a:t>
            </a:r>
          </a:p>
          <a:p>
            <a:pPr algn="ctr" defTabSz="914400">
              <a:defRPr/>
            </a:pPr>
            <a:r>
              <a:rPr lang="en-US" sz="1400" kern="0" dirty="0">
                <a:solidFill>
                  <a:srgbClr val="000000"/>
                </a:solidFill>
                <a:latin typeface="Helvetica-Normal" pitchFamily="2" charset="0"/>
                <a:cs typeface="Arial" pitchFamily="34" charset="0"/>
              </a:rPr>
              <a:t>BSAD 060</a:t>
            </a:r>
          </a:p>
          <a:p>
            <a:pPr algn="ctr" defTabSz="914400">
              <a:defRPr/>
            </a:pPr>
            <a:r>
              <a:rPr lang="en-US" sz="1400" kern="0" dirty="0">
                <a:solidFill>
                  <a:srgbClr val="000000"/>
                </a:solidFill>
                <a:latin typeface="Helvetica-Normal" pitchFamily="2" charset="0"/>
                <a:cs typeface="Arial" pitchFamily="34" charset="0"/>
              </a:rPr>
              <a:t>STAT 141</a:t>
            </a:r>
          </a:p>
          <a:p>
            <a:pPr algn="ctr" defTabSz="914400">
              <a:defRPr/>
            </a:pPr>
            <a:r>
              <a:rPr lang="en-US" sz="1400" kern="0" dirty="0">
                <a:solidFill>
                  <a:srgbClr val="000000"/>
                </a:solidFill>
                <a:latin typeface="Helvetica-Normal" pitchFamily="2" charset="0"/>
                <a:cs typeface="Arial" pitchFamily="34" charset="0"/>
              </a:rPr>
              <a:t>(2) Gen Ed/Minor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5242" y="4269464"/>
            <a:ext cx="1644650" cy="1231106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u="sng" kern="0" cap="all" dirty="0" smtClean="0">
                <a:solidFill>
                  <a:srgbClr val="4D6A2A">
                    <a:lumMod val="75000"/>
                  </a:srgbClr>
                </a:solidFill>
                <a:latin typeface="Helvetica-Normal" pitchFamily="2" charset="0"/>
                <a:cs typeface="Arial" pitchFamily="34" charset="0"/>
              </a:rPr>
              <a:t>Semester 4</a:t>
            </a:r>
          </a:p>
          <a:p>
            <a:pPr algn="ctr" defTabSz="914400"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Helvetica-Normal"/>
                <a:cs typeface="Arial" pitchFamily="34" charset="0"/>
              </a:rPr>
              <a:t>BSAD 030</a:t>
            </a:r>
          </a:p>
          <a:p>
            <a:pPr algn="ctr" defTabSz="914400"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Helvetica-Normal"/>
                <a:cs typeface="Arial" pitchFamily="34" charset="0"/>
              </a:rPr>
              <a:t>BSAD 061</a:t>
            </a:r>
          </a:p>
          <a:p>
            <a:pPr algn="ctr" defTabSz="914400"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Helvetica-Normal"/>
                <a:cs typeface="Arial" pitchFamily="34" charset="0"/>
              </a:rPr>
              <a:t>(3) Gen Ed/Minor</a:t>
            </a:r>
          </a:p>
          <a:p>
            <a:pPr algn="ctr" defTabSz="914400"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Helvetica-Normal"/>
                <a:cs typeface="Arial" pitchFamily="34" charset="0"/>
              </a:rPr>
              <a:t>BSAD 002</a:t>
            </a:r>
            <a:endParaRPr lang="en-US" sz="1400" kern="0" dirty="0">
              <a:solidFill>
                <a:srgbClr val="000000"/>
              </a:solidFill>
              <a:latin typeface="Helvetica-Norm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887895" y="1952347"/>
            <a:ext cx="7116417" cy="279193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BSAD 120: Leadership &amp; Organizational Behavior</a:t>
            </a:r>
          </a:p>
          <a:p>
            <a:r>
              <a:rPr lang="en-US" sz="2000" dirty="0"/>
              <a:t>BSAD 141: Information, Technology, &amp; Business Systems</a:t>
            </a:r>
          </a:p>
          <a:p>
            <a:r>
              <a:rPr lang="en-US" sz="2000" dirty="0"/>
              <a:t>BSAD 150: Marketing Management</a:t>
            </a:r>
          </a:p>
          <a:p>
            <a:r>
              <a:rPr lang="en-US" sz="2000" dirty="0"/>
              <a:t>BSAD 173: Operations Management</a:t>
            </a:r>
          </a:p>
          <a:p>
            <a:r>
              <a:rPr lang="en-US" sz="2000" dirty="0"/>
              <a:t>BSAD 180: Managerial </a:t>
            </a:r>
            <a:r>
              <a:rPr lang="en-US" sz="2000" dirty="0" smtClean="0"/>
              <a:t>Finance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* Overall 2.00 GPA or higher</a:t>
            </a:r>
            <a:endParaRPr lang="en-US" sz="20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185530" y="902868"/>
            <a:ext cx="9515061" cy="79340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/>
              <a:t>Business Field Requirements</a:t>
            </a:r>
            <a:endParaRPr lang="en-US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076" y="2040837"/>
            <a:ext cx="3455800" cy="42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887895" y="1952346"/>
            <a:ext cx="9369288" cy="464723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Accounting</a:t>
            </a:r>
          </a:p>
          <a:p>
            <a:r>
              <a:rPr lang="en-US" sz="2000" dirty="0" smtClean="0"/>
              <a:t>Business Analytics</a:t>
            </a:r>
          </a:p>
          <a:p>
            <a:r>
              <a:rPr lang="en-US" sz="2000" dirty="0" smtClean="0"/>
              <a:t>Finance</a:t>
            </a:r>
          </a:p>
          <a:p>
            <a:r>
              <a:rPr lang="en-US" sz="2000" dirty="0" smtClean="0"/>
              <a:t>Marketing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cs typeface="Arial" panose="020B0604020202020204" pitchFamily="34" charset="0"/>
              </a:rPr>
              <a:t>Each concentration </a:t>
            </a:r>
            <a:r>
              <a:rPr lang="en-US" sz="2000" dirty="0" smtClean="0">
                <a:cs typeface="Arial" panose="020B0604020202020204" pitchFamily="34" charset="0"/>
              </a:rPr>
              <a:t>requires: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Five </a:t>
            </a:r>
            <a:r>
              <a:rPr lang="en-US" sz="2000" dirty="0">
                <a:cs typeface="Arial" panose="020B0604020202020204" pitchFamily="34" charset="0"/>
              </a:rPr>
              <a:t>3-credit Business courses above the 100 </a:t>
            </a:r>
            <a:r>
              <a:rPr lang="en-US" sz="2000" dirty="0" smtClean="0">
                <a:cs typeface="Arial" panose="020B0604020202020204" pitchFamily="34" charset="0"/>
              </a:rPr>
              <a:t>level</a:t>
            </a:r>
          </a:p>
          <a:p>
            <a:r>
              <a:rPr lang="en-US" sz="2000" dirty="0">
                <a:cs typeface="Arial" panose="020B0604020202020204" pitchFamily="34" charset="0"/>
              </a:rPr>
              <a:t>O</a:t>
            </a:r>
            <a:r>
              <a:rPr lang="en-US" sz="2000" dirty="0" smtClean="0">
                <a:cs typeface="Arial" panose="020B0604020202020204" pitchFamily="34" charset="0"/>
              </a:rPr>
              <a:t>verall </a:t>
            </a:r>
            <a:r>
              <a:rPr lang="en-US" sz="2000" dirty="0">
                <a:cs typeface="Arial" panose="020B0604020202020204" pitchFamily="34" charset="0"/>
              </a:rPr>
              <a:t>2.00 GPA or </a:t>
            </a:r>
            <a:r>
              <a:rPr lang="en-US" sz="2000" dirty="0" smtClean="0">
                <a:cs typeface="Arial" panose="020B0604020202020204" pitchFamily="34" charset="0"/>
              </a:rPr>
              <a:t>higher</a:t>
            </a:r>
          </a:p>
          <a:p>
            <a:pPr marL="0" indent="0">
              <a:buNone/>
            </a:pPr>
            <a:endParaRPr lang="en-US" sz="20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cs typeface="Arial" panose="020B0604020202020204" pitchFamily="34" charset="0"/>
              </a:rPr>
              <a:t>Notes: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Students declare </a:t>
            </a:r>
            <a:r>
              <a:rPr lang="en-US" sz="2000" dirty="0">
                <a:cs typeface="Arial" panose="020B0604020202020204" pitchFamily="34" charset="0"/>
              </a:rPr>
              <a:t>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c</a:t>
            </a:r>
            <a:r>
              <a:rPr lang="en-US" sz="2000" dirty="0" smtClean="0">
                <a:cs typeface="Arial" panose="020B0604020202020204" pitchFamily="34" charset="0"/>
              </a:rPr>
              <a:t>oncentration </a:t>
            </a:r>
            <a:r>
              <a:rPr lang="en-US" sz="2000" dirty="0">
                <a:cs typeface="Arial" panose="020B0604020202020204" pitchFamily="34" charset="0"/>
              </a:rPr>
              <a:t>by end of sophomore </a:t>
            </a:r>
            <a:r>
              <a:rPr lang="en-US" sz="2000" dirty="0" smtClean="0">
                <a:cs typeface="Arial" panose="020B0604020202020204" pitchFamily="34" charset="0"/>
              </a:rPr>
              <a:t>year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Students </a:t>
            </a:r>
            <a:r>
              <a:rPr lang="en-US" sz="2000" dirty="0">
                <a:cs typeface="Arial" panose="020B0604020202020204" pitchFamily="34" charset="0"/>
              </a:rPr>
              <a:t>can double-dip one </a:t>
            </a:r>
            <a:r>
              <a:rPr lang="en-US" sz="2000" dirty="0" smtClean="0">
                <a:cs typeface="Arial" panose="020B0604020202020204" pitchFamily="34" charset="0"/>
              </a:rPr>
              <a:t>theme </a:t>
            </a:r>
            <a:r>
              <a:rPr lang="en-US" sz="2000" dirty="0">
                <a:cs typeface="Arial" panose="020B0604020202020204" pitchFamily="34" charset="0"/>
              </a:rPr>
              <a:t>course to their selected </a:t>
            </a:r>
            <a:r>
              <a:rPr lang="en-US" sz="2000" dirty="0" smtClean="0">
                <a:cs typeface="Arial" panose="020B0604020202020204" pitchFamily="34" charset="0"/>
              </a:rPr>
              <a:t>concentration</a:t>
            </a:r>
            <a:endParaRPr lang="en-US" sz="20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185530" y="902868"/>
            <a:ext cx="9515061" cy="79340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/>
              <a:t>Business Discipline Concentrations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2723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887895" y="1952346"/>
            <a:ext cx="9369288" cy="464723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Entrepreneurship</a:t>
            </a:r>
          </a:p>
          <a:p>
            <a:r>
              <a:rPr lang="en-US" sz="2000" dirty="0" smtClean="0"/>
              <a:t>Global Business</a:t>
            </a:r>
          </a:p>
          <a:p>
            <a:r>
              <a:rPr lang="en-US" sz="2000" dirty="0" smtClean="0"/>
              <a:t>Sustainable Business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cs typeface="Arial" panose="020B0604020202020204" pitchFamily="34" charset="0"/>
              </a:rPr>
              <a:t>Each </a:t>
            </a:r>
            <a:r>
              <a:rPr lang="en-US" sz="2000" dirty="0" smtClean="0">
                <a:cs typeface="Arial" panose="020B0604020202020204" pitchFamily="34" charset="0"/>
              </a:rPr>
              <a:t>theme requires: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Four </a:t>
            </a:r>
            <a:r>
              <a:rPr lang="en-US" sz="2000" dirty="0">
                <a:cs typeface="Arial" panose="020B0604020202020204" pitchFamily="34" charset="0"/>
              </a:rPr>
              <a:t>3-credit Business courses above the 100 </a:t>
            </a:r>
            <a:r>
              <a:rPr lang="en-US" sz="2000" dirty="0" smtClean="0">
                <a:cs typeface="Arial" panose="020B0604020202020204" pitchFamily="34" charset="0"/>
              </a:rPr>
              <a:t>level, including capstone course</a:t>
            </a:r>
          </a:p>
          <a:p>
            <a:r>
              <a:rPr lang="en-US" sz="2000" dirty="0">
                <a:cs typeface="Arial" panose="020B0604020202020204" pitchFamily="34" charset="0"/>
              </a:rPr>
              <a:t>O</a:t>
            </a:r>
            <a:r>
              <a:rPr lang="en-US" sz="2000" dirty="0" smtClean="0">
                <a:cs typeface="Arial" panose="020B0604020202020204" pitchFamily="34" charset="0"/>
              </a:rPr>
              <a:t>verall </a:t>
            </a:r>
            <a:r>
              <a:rPr lang="en-US" sz="2000" dirty="0">
                <a:cs typeface="Arial" panose="020B0604020202020204" pitchFamily="34" charset="0"/>
              </a:rPr>
              <a:t>2.00 GPA or </a:t>
            </a:r>
            <a:r>
              <a:rPr lang="en-US" sz="2000" dirty="0" smtClean="0">
                <a:cs typeface="Arial" panose="020B0604020202020204" pitchFamily="34" charset="0"/>
              </a:rPr>
              <a:t>higher</a:t>
            </a:r>
          </a:p>
          <a:p>
            <a:pPr marL="0" indent="0">
              <a:buNone/>
            </a:pPr>
            <a:endParaRPr lang="en-US" sz="20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cs typeface="Arial" panose="020B0604020202020204" pitchFamily="34" charset="0"/>
              </a:rPr>
              <a:t>Notes: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Students declare </a:t>
            </a:r>
            <a:r>
              <a:rPr lang="en-US" sz="2000" dirty="0">
                <a:cs typeface="Arial" panose="020B0604020202020204" pitchFamily="34" charset="0"/>
              </a:rPr>
              <a:t>a</a:t>
            </a:r>
            <a:r>
              <a:rPr lang="en-US" sz="2000" dirty="0" smtClean="0">
                <a:cs typeface="Arial" panose="020B0604020202020204" pitchFamily="34" charset="0"/>
              </a:rPr>
              <a:t> theme </a:t>
            </a:r>
            <a:r>
              <a:rPr lang="en-US" sz="2000" dirty="0">
                <a:cs typeface="Arial" panose="020B0604020202020204" pitchFamily="34" charset="0"/>
              </a:rPr>
              <a:t>by end of sophomore </a:t>
            </a:r>
            <a:r>
              <a:rPr lang="en-US" sz="2000" dirty="0" smtClean="0">
                <a:cs typeface="Arial" panose="020B0604020202020204" pitchFamily="34" charset="0"/>
              </a:rPr>
              <a:t>year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Students </a:t>
            </a:r>
            <a:r>
              <a:rPr lang="en-US" sz="2000" dirty="0">
                <a:cs typeface="Arial" panose="020B0604020202020204" pitchFamily="34" charset="0"/>
              </a:rPr>
              <a:t>can double-dip one </a:t>
            </a:r>
            <a:r>
              <a:rPr lang="en-US" sz="2000" dirty="0" smtClean="0">
                <a:cs typeface="Arial" panose="020B0604020202020204" pitchFamily="34" charset="0"/>
              </a:rPr>
              <a:t>theme </a:t>
            </a:r>
            <a:r>
              <a:rPr lang="en-US" sz="2000" dirty="0">
                <a:cs typeface="Arial" panose="020B0604020202020204" pitchFamily="34" charset="0"/>
              </a:rPr>
              <a:t>course to their selected </a:t>
            </a:r>
            <a:r>
              <a:rPr lang="en-US" sz="2000" dirty="0" smtClean="0">
                <a:cs typeface="Arial" panose="020B0604020202020204" pitchFamily="34" charset="0"/>
              </a:rPr>
              <a:t>concentration</a:t>
            </a:r>
            <a:endParaRPr lang="en-US" sz="20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185530" y="1032386"/>
            <a:ext cx="10071653" cy="66388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/>
              <a:t>Business Strategic Interdisciplinary Themes	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0523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85530" y="969128"/>
            <a:ext cx="11370366" cy="79340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/>
              <a:t>General Education &amp; University Requirements</a:t>
            </a:r>
            <a:endParaRPr lang="en-US" sz="45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1762537"/>
            <a:ext cx="5247861" cy="214087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General Education Requirements</a:t>
            </a:r>
            <a:endParaRPr lang="en-US" sz="2000" b="1" dirty="0"/>
          </a:p>
          <a:p>
            <a:pPr lvl="5"/>
            <a:endParaRPr lang="en-US" sz="1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English Writing 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Social Science</a:t>
            </a:r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Natural Science (lab optional) </a:t>
            </a:r>
            <a:endParaRPr lang="en-US" sz="2000" dirty="0" smtClean="0">
              <a:cs typeface="Arial" panose="020B0604020202020204" pitchFamily="34" charset="0"/>
            </a:endParaRPr>
          </a:p>
          <a:p>
            <a:r>
              <a:rPr lang="en-US" sz="2000" dirty="0" smtClean="0">
                <a:cs typeface="Arial" panose="020B0604020202020204" pitchFamily="34" charset="0"/>
              </a:rPr>
              <a:t>Humanities 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600" y="4149213"/>
            <a:ext cx="5781368" cy="2426852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University Requirements</a:t>
            </a:r>
            <a:endParaRPr lang="en-US" sz="2000" b="1" dirty="0"/>
          </a:p>
          <a:p>
            <a:pPr lvl="5"/>
            <a:endParaRPr lang="en-US" sz="1000" dirty="0">
              <a:cs typeface="Arial" panose="020B0604020202020204" pitchFamily="34" charset="0"/>
            </a:endParaRPr>
          </a:p>
          <a:p>
            <a:r>
              <a:rPr lang="en-US" sz="2000" dirty="0" smtClean="0">
                <a:cs typeface="Arial" panose="020B0604020202020204" pitchFamily="34" charset="0"/>
              </a:rPr>
              <a:t>Foundational </a:t>
            </a:r>
            <a:r>
              <a:rPr lang="en-US" sz="2000" dirty="0">
                <a:cs typeface="Arial" panose="020B0604020202020204" pitchFamily="34" charset="0"/>
              </a:rPr>
              <a:t>Writing </a:t>
            </a:r>
            <a:r>
              <a:rPr lang="en-US" sz="2000" dirty="0" smtClean="0">
                <a:cs typeface="Arial" panose="020B0604020202020204" pitchFamily="34" charset="0"/>
              </a:rPr>
              <a:t>&amp; Information Literacy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SU</a:t>
            </a:r>
            <a:r>
              <a:rPr lang="en-US" sz="2000" dirty="0">
                <a:cs typeface="Arial" panose="020B0604020202020204" pitchFamily="34" charset="0"/>
              </a:rPr>
              <a:t>: </a:t>
            </a:r>
            <a:r>
              <a:rPr lang="en-US" sz="2000" dirty="0" smtClean="0">
                <a:cs typeface="Arial" panose="020B0604020202020204" pitchFamily="34" charset="0"/>
              </a:rPr>
              <a:t> Sustainability</a:t>
            </a:r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 smtClean="0">
                <a:cs typeface="Arial" panose="020B0604020202020204" pitchFamily="34" charset="0"/>
              </a:rPr>
              <a:t>D1</a:t>
            </a:r>
            <a:r>
              <a:rPr lang="en-US" sz="2000" dirty="0">
                <a:cs typeface="Arial" panose="020B0604020202020204" pitchFamily="34" charset="0"/>
              </a:rPr>
              <a:t>: </a:t>
            </a:r>
            <a:r>
              <a:rPr lang="en-US" sz="2000" dirty="0" smtClean="0">
                <a:cs typeface="Arial" panose="020B0604020202020204" pitchFamily="34" charset="0"/>
              </a:rPr>
              <a:t> Race </a:t>
            </a:r>
            <a:r>
              <a:rPr lang="en-US" sz="2000" dirty="0">
                <a:cs typeface="Arial" panose="020B0604020202020204" pitchFamily="34" charset="0"/>
              </a:rPr>
              <a:t>&amp; Racism in the U.S.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D2</a:t>
            </a:r>
            <a:r>
              <a:rPr lang="en-US" sz="2000" dirty="0">
                <a:cs typeface="Arial" panose="020B0604020202020204" pitchFamily="34" charset="0"/>
              </a:rPr>
              <a:t>: </a:t>
            </a:r>
            <a:r>
              <a:rPr lang="en-US" sz="2000" dirty="0" smtClean="0">
                <a:cs typeface="Arial" panose="020B0604020202020204" pitchFamily="34" charset="0"/>
              </a:rPr>
              <a:t> Human </a:t>
            </a:r>
            <a:r>
              <a:rPr lang="en-US" sz="2000" dirty="0">
                <a:cs typeface="Arial" panose="020B0604020202020204" pitchFamily="34" charset="0"/>
              </a:rPr>
              <a:t>&amp; Societal </a:t>
            </a:r>
            <a:r>
              <a:rPr lang="en-US" sz="2000" dirty="0" smtClean="0">
                <a:cs typeface="Arial" panose="020B0604020202020204" pitchFamily="34" charset="0"/>
              </a:rPr>
              <a:t>Diversity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QR:  Quantitative Reasoning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64" y="2707122"/>
            <a:ext cx="3350193" cy="22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4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887894" y="1749284"/>
            <a:ext cx="10681253" cy="11020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Students are required to complete a minor outside of Business with a 2.00 GPA or </a:t>
            </a:r>
            <a:r>
              <a:rPr lang="en-US" sz="2000" dirty="0" smtClean="0"/>
              <a:t>higher</a:t>
            </a:r>
          </a:p>
          <a:p>
            <a:r>
              <a:rPr lang="en-US" sz="2000" dirty="0" smtClean="0"/>
              <a:t>Most </a:t>
            </a:r>
            <a:r>
              <a:rPr lang="en-US" sz="2000" dirty="0"/>
              <a:t>minors average six courses, 18 credit </a:t>
            </a:r>
            <a:r>
              <a:rPr lang="en-US" sz="2000" dirty="0" smtClean="0"/>
              <a:t>hours</a:t>
            </a:r>
          </a:p>
          <a:p>
            <a:r>
              <a:rPr lang="en-US" sz="2000" dirty="0" smtClean="0"/>
              <a:t>Sample list of popular minors for Business majors is provided below	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530086" y="955876"/>
            <a:ext cx="3882887" cy="79340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/>
              <a:t>Minors</a:t>
            </a:r>
            <a:endParaRPr lang="en-US" sz="4500" dirty="0"/>
          </a:p>
        </p:txBody>
      </p:sp>
      <p:sp>
        <p:nvSpPr>
          <p:cNvPr id="4" name="TextBox 3"/>
          <p:cNvSpPr txBox="1"/>
          <p:nvPr/>
        </p:nvSpPr>
        <p:spPr>
          <a:xfrm>
            <a:off x="1687477" y="2994991"/>
            <a:ext cx="1828800" cy="341632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Languages</a:t>
            </a: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CHIN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FREN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GERM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JAPN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SPAN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RUSS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ITAL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60801" y="2994991"/>
            <a:ext cx="1914525" cy="341632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Social Sciences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ANTH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EC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ENVS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GEOG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POLS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PSYS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SOC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67561" y="2994991"/>
            <a:ext cx="1981200" cy="341632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Humanities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ENG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HST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MUS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PHIL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REL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THE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76988" y="2994991"/>
            <a:ext cx="2339425" cy="3139321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Applied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Applied Design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Green Building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NFS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PRT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Computer Science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MATH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STAT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SMGT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Coaching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0</TotalTime>
  <Words>1214</Words>
  <Application>Microsoft Office PowerPoint</Application>
  <PresentationFormat>Widescreen</PresentationFormat>
  <Paragraphs>325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Helvetica-Normal</vt:lpstr>
      <vt:lpstr>Palatino Linotype</vt:lpstr>
      <vt:lpstr>Wingdings</vt:lpstr>
      <vt:lpstr>Wingdings 2</vt:lpstr>
      <vt:lpstr>Presentation on brainstorming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Advising</vt:lpstr>
      <vt:lpstr>Grossman Student Services</vt:lpstr>
      <vt:lpstr>PowerPoint Presentation</vt:lpstr>
      <vt:lpstr>PowerPoint Presentation</vt:lpstr>
      <vt:lpstr>     Campus Resources </vt:lpstr>
      <vt:lpstr>PowerPoint Presentation</vt:lpstr>
      <vt:lpstr>Four Year Plan for Career Success</vt:lpstr>
      <vt:lpstr>PowerPoint Presentation</vt:lpstr>
      <vt:lpstr>Summer Reading…</vt:lpstr>
      <vt:lpstr>Questions?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2017-03-02T13:19:55Z</dcterms:created>
  <dcterms:modified xsi:type="dcterms:W3CDTF">2017-06-03T13:54:19Z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