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 id="2147483730" r:id="rId2"/>
    <p:sldMasterId id="2147483755" r:id="rId3"/>
    <p:sldMasterId id="2147483767" r:id="rId4"/>
    <p:sldMasterId id="2147483803" r:id="rId5"/>
    <p:sldMasterId id="2147483815" r:id="rId6"/>
    <p:sldMasterId id="2147483822" r:id="rId7"/>
    <p:sldMasterId id="2147483834" r:id="rId8"/>
  </p:sldMasterIdLst>
  <p:notesMasterIdLst>
    <p:notesMasterId r:id="rId24"/>
  </p:notesMasterIdLst>
  <p:sldIdLst>
    <p:sldId id="356" r:id="rId9"/>
    <p:sldId id="340" r:id="rId10"/>
    <p:sldId id="350" r:id="rId11"/>
    <p:sldId id="352" r:id="rId12"/>
    <p:sldId id="342" r:id="rId13"/>
    <p:sldId id="354" r:id="rId14"/>
    <p:sldId id="344" r:id="rId15"/>
    <p:sldId id="359" r:id="rId16"/>
    <p:sldId id="274" r:id="rId17"/>
    <p:sldId id="273" r:id="rId18"/>
    <p:sldId id="328" r:id="rId19"/>
    <p:sldId id="319" r:id="rId20"/>
    <p:sldId id="276" r:id="rId21"/>
    <p:sldId id="357" r:id="rId22"/>
    <p:sldId id="35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13" autoAdjust="0"/>
  </p:normalViewPr>
  <p:slideViewPr>
    <p:cSldViewPr snapToGrid="0" snapToObjects="1">
      <p:cViewPr varScale="1">
        <p:scale>
          <a:sx n="66" d="100"/>
          <a:sy n="66" d="100"/>
        </p:scale>
        <p:origin x="110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4E1727-A608-5B4C-8E0E-69FD5704B294}" type="datetimeFigureOut">
              <a:rPr lang="en-US" smtClean="0"/>
              <a:t>11/17/2016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E74189-123F-F642-8066-498DD2513AE1}" type="slidenum">
              <a:rPr lang="en-US" smtClean="0"/>
              <a:t>‹#›</a:t>
            </a:fld>
            <a:endParaRPr lang="en-US"/>
          </a:p>
        </p:txBody>
      </p:sp>
    </p:spTree>
    <p:extLst>
      <p:ext uri="{BB962C8B-B14F-4D97-AF65-F5344CB8AC3E}">
        <p14:creationId xmlns:p14="http://schemas.microsoft.com/office/powerpoint/2010/main" val="25811732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Myosin is 5,000 times smaller than the diameter of a human hair.</a:t>
            </a:r>
            <a:endParaRPr lang="en-US" dirty="0"/>
          </a:p>
        </p:txBody>
      </p:sp>
      <p:sp>
        <p:nvSpPr>
          <p:cNvPr id="4" name="Slide Number Placeholder 3"/>
          <p:cNvSpPr>
            <a:spLocks noGrp="1"/>
          </p:cNvSpPr>
          <p:nvPr>
            <p:ph type="sldNum" sz="quarter" idx="10"/>
          </p:nvPr>
        </p:nvSpPr>
        <p:spPr/>
        <p:txBody>
          <a:bodyPr/>
          <a:lstStyle/>
          <a:p>
            <a:fld id="{A4E74189-123F-F642-8066-498DD2513AE1}" type="slidenum">
              <a:rPr lang="en-US" smtClean="0"/>
              <a:t>1</a:t>
            </a:fld>
            <a:endParaRPr lang="en-US"/>
          </a:p>
        </p:txBody>
      </p:sp>
    </p:spTree>
    <p:extLst>
      <p:ext uri="{BB962C8B-B14F-4D97-AF65-F5344CB8AC3E}">
        <p14:creationId xmlns:p14="http://schemas.microsoft.com/office/powerpoint/2010/main" val="188539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how thick the hearts muscle is compared to the normal heart</a:t>
            </a:r>
            <a:r>
              <a:rPr lang="en-US" baseline="0" dirty="0" smtClean="0"/>
              <a:t> for FHC and how thin the wall is for the dilated cardiomyopathy</a:t>
            </a:r>
            <a:endParaRPr lang="en-US" dirty="0"/>
          </a:p>
        </p:txBody>
      </p:sp>
      <p:sp>
        <p:nvSpPr>
          <p:cNvPr id="4" name="Slide Number Placeholder 3"/>
          <p:cNvSpPr>
            <a:spLocks noGrp="1"/>
          </p:cNvSpPr>
          <p:nvPr>
            <p:ph type="sldNum" sz="quarter" idx="10"/>
          </p:nvPr>
        </p:nvSpPr>
        <p:spPr/>
        <p:txBody>
          <a:bodyPr/>
          <a:lstStyle/>
          <a:p>
            <a:fld id="{A4E74189-123F-F642-8066-498DD2513AE1}" type="slidenum">
              <a:rPr lang="en-US" smtClean="0"/>
              <a:t>3</a:t>
            </a:fld>
            <a:endParaRPr lang="en-US"/>
          </a:p>
        </p:txBody>
      </p:sp>
    </p:spTree>
    <p:extLst>
      <p:ext uri="{BB962C8B-B14F-4D97-AF65-F5344CB8AC3E}">
        <p14:creationId xmlns:p14="http://schemas.microsoft.com/office/powerpoint/2010/main" val="935788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63BEA2-8595-0443-BB2B-D207938E40F4}" type="slidenum">
              <a:rPr lang="en-US">
                <a:solidFill>
                  <a:prstClr val="black"/>
                </a:solidFill>
                <a:latin typeface="Calibri"/>
              </a:rPr>
              <a:pPr/>
              <a:t>4</a:t>
            </a:fld>
            <a:endParaRPr lang="en-US">
              <a:solidFill>
                <a:prstClr val="black"/>
              </a:solidFill>
              <a:latin typeface="Calibri"/>
            </a:endParaRPr>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p:txBody>
          <a:bodyPr/>
          <a:lstStyle/>
          <a:p>
            <a:r>
              <a:rPr lang="en-US" dirty="0"/>
              <a:t>This is the atomic structure of the myosin molecule. </a:t>
            </a:r>
            <a:r>
              <a:rPr lang="en-US" dirty="0" smtClean="0"/>
              <a:t>The myosin molecule is made up of 2000 amino acids these </a:t>
            </a:r>
            <a:r>
              <a:rPr lang="en-US" baseline="0" dirty="0" smtClean="0"/>
              <a:t>are the nuts and bolts and all it takes is a mutation to one of these nuts and bolts to result in cardiomyopathy. The question is how do mutations that appear to be next to each other result in such different effects on the heart. </a:t>
            </a:r>
            <a:r>
              <a:rPr lang="en-US" dirty="0" smtClean="0"/>
              <a:t>Most </a:t>
            </a:r>
            <a:r>
              <a:rPr lang="en-US" dirty="0"/>
              <a:t>widely accepted view of the mutation</a:t>
            </a:r>
            <a:r>
              <a:rPr lang="ja-JP" altLang="en-US" dirty="0">
                <a:latin typeface="Arial"/>
              </a:rPr>
              <a:t>’</a:t>
            </a:r>
            <a:r>
              <a:rPr lang="en-US" dirty="0"/>
              <a:t>s effects is that it would compromise mechanical performance.</a:t>
            </a:r>
          </a:p>
        </p:txBody>
      </p:sp>
    </p:spTree>
    <p:extLst>
      <p:ext uri="{BB962C8B-B14F-4D97-AF65-F5344CB8AC3E}">
        <p14:creationId xmlns:p14="http://schemas.microsoft.com/office/powerpoint/2010/main" val="172796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8B8D21-EA3A-BC47-AABA-54ABCE86752E}" type="slidenum">
              <a:rPr lang="en-US">
                <a:solidFill>
                  <a:prstClr val="black"/>
                </a:solidFill>
              </a:rPr>
              <a:pPr/>
              <a:t>5</a:t>
            </a:fld>
            <a:endParaRPr lang="en-US">
              <a:solidFill>
                <a:prstClr val="black"/>
              </a:solidFill>
            </a:endParaRPr>
          </a:p>
        </p:txBody>
      </p:sp>
      <p:sp>
        <p:nvSpPr>
          <p:cNvPr id="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171" name="Rectangle 3"/>
          <p:cNvSpPr>
            <a:spLocks noGrp="1" noChangeArrowheads="1"/>
          </p:cNvSpPr>
          <p:nvPr>
            <p:ph type="body" idx="1"/>
          </p:nvPr>
        </p:nvSpPr>
        <p:spPr/>
        <p:txBody>
          <a:bodyPr/>
          <a:lstStyle/>
          <a:p>
            <a:r>
              <a:rPr lang="en-US" dirty="0"/>
              <a:t>Impaired power might lead to </a:t>
            </a:r>
            <a:r>
              <a:rPr lang="en-US" dirty="0" smtClean="0"/>
              <a:t>cardiomyopathies</a:t>
            </a:r>
          </a:p>
          <a:p>
            <a:r>
              <a:rPr lang="en-US" dirty="0" smtClean="0"/>
              <a:t>5000 X smaller than the</a:t>
            </a:r>
            <a:r>
              <a:rPr lang="en-US" baseline="0" dirty="0" smtClean="0"/>
              <a:t> diameter of a human hair.</a:t>
            </a:r>
            <a:endParaRPr lang="en-US" dirty="0"/>
          </a:p>
        </p:txBody>
      </p:sp>
    </p:spTree>
    <p:extLst>
      <p:ext uri="{BB962C8B-B14F-4D97-AF65-F5344CB8AC3E}">
        <p14:creationId xmlns:p14="http://schemas.microsoft.com/office/powerpoint/2010/main" val="3134646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D71823-0414-264C-AA42-AB917FBDD994}" type="slidenum">
              <a:rPr lang="en-US">
                <a:solidFill>
                  <a:prstClr val="black"/>
                </a:solidFill>
              </a:rPr>
              <a:pPr/>
              <a:t>6</a:t>
            </a:fld>
            <a:endParaRPr lang="en-US">
              <a:solidFill>
                <a:prstClr val="black"/>
              </a:solidFill>
            </a:endParaRPr>
          </a:p>
        </p:txBody>
      </p:sp>
      <p:sp>
        <p:nvSpPr>
          <p:cNvPr id="467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7971" name="Rectangle 3"/>
          <p:cNvSpPr>
            <a:spLocks noGrp="1" noChangeArrowheads="1"/>
          </p:cNvSpPr>
          <p:nvPr>
            <p:ph type="body" idx="1"/>
          </p:nvPr>
        </p:nvSpPr>
        <p:spPr>
          <a:xfrm>
            <a:off x="914400" y="4343400"/>
            <a:ext cx="5029200" cy="4114800"/>
          </a:xfrm>
        </p:spPr>
        <p:txBody>
          <a:bodyPr/>
          <a:lstStyle/>
          <a:p>
            <a:r>
              <a:rPr lang="en-US" dirty="0" smtClean="0"/>
              <a:t>150 Million Myosin molecules in a cardiac cell.</a:t>
            </a:r>
          </a:p>
          <a:p>
            <a:r>
              <a:rPr lang="en-US" dirty="0" smtClean="0"/>
              <a:t>Myosin is the motor and actin is the rope that myosin pulls on.</a:t>
            </a:r>
            <a:endParaRPr lang="en-US" dirty="0"/>
          </a:p>
        </p:txBody>
      </p:sp>
    </p:spTree>
    <p:extLst>
      <p:ext uri="{BB962C8B-B14F-4D97-AF65-F5344CB8AC3E}">
        <p14:creationId xmlns:p14="http://schemas.microsoft.com/office/powerpoint/2010/main" val="2261482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measure the molecular force and motion generation we get samples of human heart</a:t>
            </a:r>
            <a:r>
              <a:rPr lang="en-US" baseline="0" dirty="0" smtClean="0"/>
              <a:t> muscle that allows us to extract the myosin motors and the actin ropes. We can then attach the myosin to a microscope slide and add actin filaments or ropes and myosin will do what it always does and that is to grab onto the actin and move it. </a:t>
            </a:r>
          </a:p>
          <a:p>
            <a:r>
              <a:rPr lang="en-US" baseline="0" dirty="0" smtClean="0"/>
              <a:t>However to measure the power that a single myosin motor generates we had to develop a way of grabbing onto a single actin filament, shown in the next slide.</a:t>
            </a:r>
          </a:p>
        </p:txBody>
      </p:sp>
      <p:sp>
        <p:nvSpPr>
          <p:cNvPr id="4" name="Slide Number Placeholder 3"/>
          <p:cNvSpPr>
            <a:spLocks noGrp="1"/>
          </p:cNvSpPr>
          <p:nvPr>
            <p:ph type="sldNum" sz="quarter" idx="10"/>
          </p:nvPr>
        </p:nvSpPr>
        <p:spPr/>
        <p:txBody>
          <a:bodyPr/>
          <a:lstStyle/>
          <a:p>
            <a:fld id="{A4E74189-123F-F642-8066-498DD2513AE1}" type="slidenum">
              <a:rPr lang="en-US" smtClean="0"/>
              <a:t>7</a:t>
            </a:fld>
            <a:endParaRPr lang="en-US"/>
          </a:p>
        </p:txBody>
      </p:sp>
    </p:spTree>
    <p:extLst>
      <p:ext uri="{BB962C8B-B14F-4D97-AF65-F5344CB8AC3E}">
        <p14:creationId xmlns:p14="http://schemas.microsoft.com/office/powerpoint/2010/main" val="86353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544AB-928B-514F-855A-C2CF4E115DA2}" type="slidenum">
              <a:rPr lang="en-US">
                <a:solidFill>
                  <a:prstClr val="black"/>
                </a:solidFill>
              </a:rPr>
              <a:pPr/>
              <a:t>9</a:t>
            </a:fld>
            <a:endParaRPr lang="en-US">
              <a:solidFill>
                <a:prstClr val="black"/>
              </a:solidFill>
            </a:endParaRPr>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r>
              <a:rPr lang="en-US" dirty="0"/>
              <a:t>So what we do is use this laser trap technology to trap dielectric spheres roughly a micron in diameter.  In this picture you can see two beads trapped in two different laser traps.  Attached to the bead on the right is a fluorescently labeled actin filament.  What I</a:t>
            </a:r>
            <a:r>
              <a:rPr lang="ja-JP" altLang="en-US" dirty="0">
                <a:latin typeface="Arial"/>
              </a:rPr>
              <a:t>’</a:t>
            </a:r>
            <a:r>
              <a:rPr lang="en-US" dirty="0"/>
              <a:t>m going to show you now is how we attach the other end of the actin filament to the other bead.  </a:t>
            </a:r>
            <a:endParaRPr lang="en-US" dirty="0" smtClean="0"/>
          </a:p>
          <a:p>
            <a:endParaRPr lang="en-US" dirty="0" smtClean="0"/>
          </a:p>
          <a:p>
            <a:r>
              <a:rPr lang="en-US" dirty="0" smtClean="0"/>
              <a:t>Actin is 10,000 thinner than human hair.</a:t>
            </a:r>
            <a:endParaRPr lang="en-US" dirty="0"/>
          </a:p>
        </p:txBody>
      </p:sp>
    </p:spTree>
    <p:extLst>
      <p:ext uri="{BB962C8B-B14F-4D97-AF65-F5344CB8AC3E}">
        <p14:creationId xmlns:p14="http://schemas.microsoft.com/office/powerpoint/2010/main" val="419181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Prevailing view was that FHC resulted in diminished motor</a:t>
            </a:r>
            <a:r>
              <a:rPr lang="en-US" baseline="0" dirty="0" smtClean="0"/>
              <a:t> power generation and thus the hypertrophy but in fact the opposite was true. Our lab discovered this.</a:t>
            </a:r>
            <a:endParaRPr lang="en-US" dirty="0"/>
          </a:p>
        </p:txBody>
      </p:sp>
      <p:sp>
        <p:nvSpPr>
          <p:cNvPr id="4" name="Slide Number Placeholder 3"/>
          <p:cNvSpPr>
            <a:spLocks noGrp="1"/>
          </p:cNvSpPr>
          <p:nvPr>
            <p:ph type="sldNum" sz="quarter" idx="10"/>
          </p:nvPr>
        </p:nvSpPr>
        <p:spPr/>
        <p:txBody>
          <a:bodyPr/>
          <a:lstStyle/>
          <a:p>
            <a:fld id="{A4E74189-123F-F642-8066-498DD2513AE1}" type="slidenum">
              <a:rPr lang="en-US" smtClean="0"/>
              <a:t>12</a:t>
            </a:fld>
            <a:endParaRPr lang="en-US"/>
          </a:p>
        </p:txBody>
      </p:sp>
    </p:spTree>
    <p:extLst>
      <p:ext uri="{BB962C8B-B14F-4D97-AF65-F5344CB8AC3E}">
        <p14:creationId xmlns:p14="http://schemas.microsoft.com/office/powerpoint/2010/main" val="1700966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9F4986-B81C-304F-AB50-3C375EAC35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1358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225BE2-EBDF-0C42-96A8-09F9597099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982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383D8F-83F4-CF4C-AEBD-4C437479AC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7115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0B7D7F7-B371-1140-93EF-A2A5DE837C3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6062574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736FC96-290C-424F-AFD6-9FB49C41A01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951538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D84E0A23-6BC1-9E4A-B704-E21EEB904B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124939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94669B8A-4DF1-D040-90DE-2BB0AE3608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2522487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63B838EE-0BA8-C648-82A9-5024A5C671F9}"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8790038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5A27291D-D5E5-054F-A78C-F054B52509C4}"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2503261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A28C0E28-DC12-B949-81F6-012E3BD81389}"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1585426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4FD53A1-2BEA-DD4D-BA06-AF81C608448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05813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5C5D68-50A1-5847-8675-4D6370282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76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839C40E0-2FC7-D942-A90F-3ED20CC7C8D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86261361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3F2F151-3F52-2742-AC9A-C7BDADEA42A9}"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5477335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7C5754B-F315-0D4C-A024-C80BDA51B3A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61165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297DE3-74E9-B14E-BDED-468B32565D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666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55EBD0-5BDD-CC4B-BA16-E466FDF873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7693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2A93A72-474C-9241-80DB-04F46499D9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531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2EBABB8-A159-B843-A075-437BA188A6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425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F4E7B98-8CDD-9949-BF42-E61B1F64D7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653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E37C81B-FB1E-784C-85C1-5352425C03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1790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9027EA7-FBF0-8E43-B839-B4A6CB6DA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9452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62E9AE-717D-2A4A-A897-08E72F53F6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6881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449E11C-3ED9-D946-9006-F1508AEF3F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0380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7A4A41-76E7-514E-9D9C-45448A51AF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061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27A1C3-43C7-454E-8849-AF535A002C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3889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544B3C5-06E2-2B4F-A83F-318EB3F2E2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1090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C92B14-6A2B-D744-A321-3F98C8027B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3462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C2DC4A-10BF-FE43-9EC0-478F39FB3C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4967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088C03-F1B3-0347-B4AE-F97328A01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9924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0CF4A97-BE3B-E44D-AF36-32833C354F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839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65495F9-9F6D-D34F-B133-32BE42A3ED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550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2325D05-3FCB-0247-87F9-2E3F364F50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89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2A3D16-3E9F-FB4E-AC5D-2AEC77881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8701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FE19344-8B3C-ED46-A415-CF06396D98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4619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A7729-17E4-BB42-9696-6EB590C948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897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2365013-19F0-7C47-AD45-696DF352FD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515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872456-D8DA-3042-8DEF-885A1CA06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2639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9BF8ED-D4C4-CD4A-A862-CA8D55515D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74560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BC92B14-6A2B-D744-A321-3F98C8027BE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07022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1C2DC4A-10BF-FE43-9EC0-478F39FB3C3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743759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088C03-F1B3-0347-B4AE-F97328A0101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29706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0CF4A97-BE3B-E44D-AF36-32833C354F1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71897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65495F9-9F6D-D34F-B133-32BE42A3ED0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4178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8726A4B-345F-474F-8DEC-A296DE0353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1242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325D05-3FCB-0247-87F9-2E3F364F50C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9809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7FE19344-8B3C-ED46-A415-CF06396D9867}"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149876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91A7729-17E4-BB42-9696-6EB590C948C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062224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2365013-19F0-7C47-AD45-696DF352FD0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27294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6872456-D8DA-3042-8DEF-885A1CA0630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78138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19BF8ED-D4C4-CD4A-A862-CA8D55515D1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75143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dirty="0">
              <a:solidFill>
                <a:srgbClr val="1B5337">
                  <a:lumMod val="75000"/>
                  <a:lumOff val="25000"/>
                </a:srgbClr>
              </a:solidFill>
              <a:latin typeface="Gill Sans MT"/>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1B5337">
                  <a:lumMod val="75000"/>
                  <a:lumOff val="25000"/>
                </a:srgbClr>
              </a:solidFill>
              <a:latin typeface="Gill Sans MT"/>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solidFill>
                  <a:srgbClr val="1B5337">
                    <a:lumMod val="75000"/>
                    <a:lumOff val="25000"/>
                  </a:srgbClr>
                </a:solidFill>
                <a:latin typeface="Gill Sans MT"/>
              </a:rPr>
              <a:pPr/>
              <a:t>‹#›</a:t>
            </a:fld>
            <a:endParaRPr lang="en-US" dirty="0">
              <a:solidFill>
                <a:srgbClr val="1B5337">
                  <a:lumMod val="75000"/>
                  <a:lumOff val="25000"/>
                </a:srgbClr>
              </a:solidFill>
              <a:latin typeface="Gill Sans MT"/>
            </a:endParaRPr>
          </a:p>
        </p:txBody>
      </p:sp>
    </p:spTree>
    <p:extLst>
      <p:ext uri="{BB962C8B-B14F-4D97-AF65-F5344CB8AC3E}">
        <p14:creationId xmlns:p14="http://schemas.microsoft.com/office/powerpoint/2010/main" val="425245102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pPr>
              <a:defRPr/>
            </a:pPr>
            <a:endParaRPr lang="en-US">
              <a:solidFill>
                <a:srgbClr val="1B5337">
                  <a:lumMod val="75000"/>
                  <a:lumOff val="25000"/>
                </a:srgbClr>
              </a:solidFill>
              <a:latin typeface="Gill Sans MT"/>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solidFill>
                <a:srgbClr val="1B5337">
                  <a:lumMod val="75000"/>
                  <a:lumOff val="25000"/>
                </a:srgbClr>
              </a:solidFill>
              <a:latin typeface="Gill Sans MT"/>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1C86D207-E4CD-42EB-A9D8-D3EF4ED9DF1F}" type="slidenum">
              <a:rPr lang="en-US" smtClean="0">
                <a:solidFill>
                  <a:srgbClr val="1B5337">
                    <a:lumMod val="75000"/>
                    <a:lumOff val="25000"/>
                  </a:srgbClr>
                </a:solidFill>
                <a:latin typeface="Gill Sans MT"/>
              </a:rPr>
              <a:pPr>
                <a:defRPr/>
              </a:pPr>
              <a:t>‹#›</a:t>
            </a:fld>
            <a:endParaRPr lang="en-US">
              <a:solidFill>
                <a:srgbClr val="1B5337">
                  <a:lumMod val="75000"/>
                  <a:lumOff val="25000"/>
                </a:srgbClr>
              </a:solidFill>
              <a:latin typeface="Gill Sans MT"/>
            </a:endParaRPr>
          </a:p>
        </p:txBody>
      </p:sp>
    </p:spTree>
    <p:extLst>
      <p:ext uri="{BB962C8B-B14F-4D97-AF65-F5344CB8AC3E}">
        <p14:creationId xmlns:p14="http://schemas.microsoft.com/office/powerpoint/2010/main" val="2688986790"/>
      </p:ext>
    </p:extLst>
  </p:cSld>
  <p:clrMapOvr>
    <a:masterClrMapping/>
  </p:clrMapOvr>
  <p:timing>
    <p:tnLst>
      <p:par>
        <p:cTn id="1" dur="indefinite" restart="never" nodeType="tmRoot"/>
      </p:par>
    </p:tnLst>
  </p:timing>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lvl1pPr>
              <a:buSzPct val="60000"/>
              <a:defRPr/>
            </a:lvl1pPr>
            <a:lvl2pPr>
              <a:buSzPct val="60000"/>
              <a:defRPr/>
            </a:lvl2pPr>
            <a:lvl3pPr>
              <a:buSzPct val="60000"/>
              <a:defRPr/>
            </a:lvl3pPr>
            <a:lvl4pPr>
              <a:buSzPct val="60000"/>
              <a:defRPr/>
            </a:lvl4pPr>
            <a:lvl5pPr>
              <a:buSzPct val="60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63A537"/>
              </a:solidFill>
              <a:latin typeface="Gill Sans MT"/>
            </a:endParaRPr>
          </a:p>
        </p:txBody>
      </p:sp>
      <p:sp>
        <p:nvSpPr>
          <p:cNvPr id="5" name="Footer Placeholder 4"/>
          <p:cNvSpPr>
            <a:spLocks noGrp="1"/>
          </p:cNvSpPr>
          <p:nvPr>
            <p:ph type="ftr" sz="quarter" idx="11"/>
          </p:nvPr>
        </p:nvSpPr>
        <p:spPr/>
        <p:txBody>
          <a:bodyPr/>
          <a:lstStyle/>
          <a:p>
            <a:pPr>
              <a:defRPr/>
            </a:pPr>
            <a:endParaRPr lang="en-US">
              <a:solidFill>
                <a:srgbClr val="63A537"/>
              </a:solidFill>
              <a:latin typeface="Gill Sans MT"/>
            </a:endParaRPr>
          </a:p>
        </p:txBody>
      </p:sp>
      <p:sp>
        <p:nvSpPr>
          <p:cNvPr id="6" name="Slide Number Placeholder 5"/>
          <p:cNvSpPr>
            <a:spLocks noGrp="1"/>
          </p:cNvSpPr>
          <p:nvPr>
            <p:ph type="sldNum" sz="quarter" idx="12"/>
          </p:nvPr>
        </p:nvSpPr>
        <p:spPr/>
        <p:txBody>
          <a:bodyPr/>
          <a:lstStyle/>
          <a:p>
            <a:pPr>
              <a:defRPr/>
            </a:pPr>
            <a:fld id="{E183638F-B075-46FB-B3D7-9F5BEDBD7F50}" type="slidenum">
              <a:rPr lang="en-US" smtClean="0">
                <a:solidFill>
                  <a:srgbClr val="63A537"/>
                </a:solidFill>
                <a:latin typeface="Gill Sans MT"/>
              </a:rPr>
              <a:pPr>
                <a:defRPr/>
              </a:pPr>
              <a:t>‹#›</a:t>
            </a:fld>
            <a:endParaRPr lang="en-US">
              <a:solidFill>
                <a:srgbClr val="63A537"/>
              </a:solidFill>
              <a:latin typeface="Gill Sans MT"/>
            </a:endParaRPr>
          </a:p>
        </p:txBody>
      </p:sp>
    </p:spTree>
    <p:extLst>
      <p:ext uri="{BB962C8B-B14F-4D97-AF65-F5344CB8AC3E}">
        <p14:creationId xmlns:p14="http://schemas.microsoft.com/office/powerpoint/2010/main" val="6606070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lvl1pPr>
              <a:buSzPct val="60000"/>
              <a:defRPr/>
            </a:lvl1pPr>
            <a:lvl2pPr>
              <a:buSzPct val="60000"/>
              <a:defRPr/>
            </a:lvl2pPr>
            <a:lvl3pPr>
              <a:buSzPct val="60000"/>
              <a:defRPr/>
            </a:lvl3pPr>
            <a:lvl4pPr>
              <a:buSzPct val="60000"/>
              <a:defRPr/>
            </a:lvl4pPr>
            <a:lvl5pPr>
              <a:buSzPct val="6000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lvl1pPr>
              <a:buSzPct val="6000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63A537"/>
              </a:solidFill>
              <a:latin typeface="Gill Sans MT"/>
            </a:endParaRPr>
          </a:p>
        </p:txBody>
      </p:sp>
      <p:sp>
        <p:nvSpPr>
          <p:cNvPr id="6" name="Footer Placeholder 5"/>
          <p:cNvSpPr>
            <a:spLocks noGrp="1"/>
          </p:cNvSpPr>
          <p:nvPr>
            <p:ph type="ftr" sz="quarter" idx="11"/>
          </p:nvPr>
        </p:nvSpPr>
        <p:spPr/>
        <p:txBody>
          <a:bodyPr/>
          <a:lstStyle/>
          <a:p>
            <a:pPr>
              <a:defRPr/>
            </a:pPr>
            <a:endParaRPr lang="en-US">
              <a:solidFill>
                <a:srgbClr val="63A537"/>
              </a:solidFill>
              <a:latin typeface="Gill Sans MT"/>
            </a:endParaRPr>
          </a:p>
        </p:txBody>
      </p:sp>
      <p:sp>
        <p:nvSpPr>
          <p:cNvPr id="7" name="Slide Number Placeholder 6"/>
          <p:cNvSpPr>
            <a:spLocks noGrp="1"/>
          </p:cNvSpPr>
          <p:nvPr>
            <p:ph type="sldNum" sz="quarter" idx="12"/>
          </p:nvPr>
        </p:nvSpPr>
        <p:spPr/>
        <p:txBody>
          <a:bodyPr/>
          <a:lstStyle/>
          <a:p>
            <a:pPr>
              <a:defRPr/>
            </a:pPr>
            <a:fld id="{3ED0A78D-0FCC-4CCB-BFF1-E9FE76425108}" type="slidenum">
              <a:rPr lang="en-US" smtClean="0">
                <a:solidFill>
                  <a:srgbClr val="63A537"/>
                </a:solidFill>
                <a:latin typeface="Gill Sans MT"/>
              </a:rPr>
              <a:pPr>
                <a:defRPr/>
              </a:pPr>
              <a:t>‹#›</a:t>
            </a:fld>
            <a:endParaRPr lang="en-US">
              <a:solidFill>
                <a:srgbClr val="63A537"/>
              </a:solidFill>
              <a:latin typeface="Gill Sans MT"/>
            </a:endParaRPr>
          </a:p>
        </p:txBody>
      </p:sp>
    </p:spTree>
    <p:extLst>
      <p:ext uri="{BB962C8B-B14F-4D97-AF65-F5344CB8AC3E}">
        <p14:creationId xmlns:p14="http://schemas.microsoft.com/office/powerpoint/2010/main" val="23026540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A81B9B0-9CB0-2C44-92D5-2D9937DFC8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518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srgbClr val="63A537"/>
                </a:solidFill>
                <a:latin typeface="Gill Sans MT"/>
              </a:rPr>
              <a:pPr/>
              <a:t>11/17/2016</a:t>
            </a:fld>
            <a:endParaRPr lang="en-US" dirty="0">
              <a:solidFill>
                <a:srgbClr val="63A537"/>
              </a:solidFill>
              <a:latin typeface="Gill Sans MT"/>
            </a:endParaRPr>
          </a:p>
        </p:txBody>
      </p:sp>
      <p:sp>
        <p:nvSpPr>
          <p:cNvPr id="4" name="Footer Placeholder 3"/>
          <p:cNvSpPr>
            <a:spLocks noGrp="1"/>
          </p:cNvSpPr>
          <p:nvPr>
            <p:ph type="ftr" sz="quarter" idx="11"/>
          </p:nvPr>
        </p:nvSpPr>
        <p:spPr/>
        <p:txBody>
          <a:bodyPr/>
          <a:lstStyle/>
          <a:p>
            <a:endParaRPr lang="en-US" dirty="0">
              <a:solidFill>
                <a:srgbClr val="63A537"/>
              </a:solidFill>
              <a:latin typeface="Gill Sans MT"/>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63A537"/>
                </a:solidFill>
                <a:latin typeface="Gill Sans MT"/>
              </a:rPr>
              <a:pPr/>
              <a:t>‹#›</a:t>
            </a:fld>
            <a:endParaRPr lang="en-US" dirty="0">
              <a:solidFill>
                <a:srgbClr val="63A537"/>
              </a:solidFill>
              <a:latin typeface="Gill Sans MT"/>
            </a:endParaRPr>
          </a:p>
        </p:txBody>
      </p:sp>
    </p:spTree>
    <p:extLst>
      <p:ext uri="{BB962C8B-B14F-4D97-AF65-F5344CB8AC3E}">
        <p14:creationId xmlns:p14="http://schemas.microsoft.com/office/powerpoint/2010/main" val="321008376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latin typeface="Gill Sans MT"/>
            </a:endParaRPr>
          </a:p>
        </p:txBody>
      </p:sp>
      <p:sp>
        <p:nvSpPr>
          <p:cNvPr id="3" name="Footer Placeholder 2"/>
          <p:cNvSpPr>
            <a:spLocks noGrp="1"/>
          </p:cNvSpPr>
          <p:nvPr>
            <p:ph type="ftr" sz="quarter" idx="11"/>
          </p:nvPr>
        </p:nvSpPr>
        <p:spPr/>
        <p:txBody>
          <a:bodyPr/>
          <a:lstStyle/>
          <a:p>
            <a:pPr>
              <a:defRPr/>
            </a:pPr>
            <a:endParaRPr lang="en-US">
              <a:solidFill>
                <a:srgbClr val="000000"/>
              </a:solidFill>
              <a:latin typeface="Gill Sans MT"/>
            </a:endParaRPr>
          </a:p>
        </p:txBody>
      </p:sp>
      <p:sp>
        <p:nvSpPr>
          <p:cNvPr id="4" name="Slide Number Placeholder 3"/>
          <p:cNvSpPr>
            <a:spLocks noGrp="1"/>
          </p:cNvSpPr>
          <p:nvPr>
            <p:ph type="sldNum" sz="quarter" idx="12"/>
          </p:nvPr>
        </p:nvSpPr>
        <p:spPr/>
        <p:txBody>
          <a:bodyPr/>
          <a:lstStyle/>
          <a:p>
            <a:fld id="{379EA302-F112-4373-A03F-16599C1F3F38}" type="slidenum">
              <a:rPr lang="en-US" smtClean="0">
                <a:solidFill>
                  <a:srgbClr val="000000"/>
                </a:solidFill>
                <a:latin typeface="Gill Sans MT"/>
              </a:rPr>
              <a:pPr/>
              <a:t>‹#›</a:t>
            </a:fld>
            <a:endParaRPr lang="en-US">
              <a:solidFill>
                <a:srgbClr val="000000"/>
              </a:solidFill>
              <a:latin typeface="Gill Sans MT"/>
            </a:endParaRPr>
          </a:p>
        </p:txBody>
      </p:sp>
    </p:spTree>
    <p:extLst>
      <p:ext uri="{BB962C8B-B14F-4D97-AF65-F5344CB8AC3E}">
        <p14:creationId xmlns:p14="http://schemas.microsoft.com/office/powerpoint/2010/main" val="3853618850"/>
      </p:ext>
    </p:extLst>
  </p:cSld>
  <p:clrMapOvr>
    <a:masterClrMapping/>
  </p:clrMapOvr>
  <p:transition spd="slow">
    <p:randomBar dir="vert"/>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7867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895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7685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2381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02410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1338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8318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427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43DD458-EC7E-4F49-BCC5-AE532DF5D7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28759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30188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90841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89BA71-5FB5-4C64-AFAD-C602496E316D}" type="datetimeFigureOut">
              <a:rPr lang="en-US" smtClean="0">
                <a:solidFill>
                  <a:prstClr val="black">
                    <a:tint val="75000"/>
                  </a:prstClr>
                </a:solidFill>
                <a:latin typeface="Calibri"/>
              </a:rPr>
              <a:pPr/>
              <a:t>11/17/2016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85915B0-6929-43FC-881A-1A4D66538C5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762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09F4986-B81C-304F-AB50-3C375EAC358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124071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15C5D68-50A1-5847-8675-4D6370282C5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071483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662E9AE-717D-2A4A-A897-08E72F53F65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466135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92A3D16-3E9F-FB4E-AC5D-2AEC778816E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70370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48726A4B-345F-474F-8DEC-A296DE03536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997168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A81B9B0-9CB0-2C44-92D5-2D9937DFC8C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92599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043DD458-EC7E-4F49-BCC5-AE532DF5D7D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27160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090D55-CEE1-814D-8C56-FB55866098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89637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C090D55-CEE1-814D-8C56-FB558660989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342800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2CB38D8-9D48-724A-AB6B-EB7250B5F0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854598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0225BE2-EBDF-0C42-96A8-09F95970994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54797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4383D8F-83F4-CF4C-AEBD-4C437479AC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57021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2CB38D8-9D48-724A-AB6B-EB7250B5F0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3431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85D5D6F4-D53A-2A42-A44C-D0FFA3B0697C}" type="slidenum">
              <a:rPr lang="en-US">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76372386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defTabSz="914400" fontAlgn="base">
              <a:spcBef>
                <a:spcPct val="0"/>
              </a:spcBef>
              <a:spcAft>
                <a:spcPct val="0"/>
              </a:spcAft>
            </a:pPr>
            <a:endParaRPr lang="en-US">
              <a:solidFill>
                <a:srgbClr val="000000"/>
              </a:solidFill>
              <a:latin typeface="Times New Roman"/>
              <a:ea typeface="ＭＳ Ｐゴシック" charset="0"/>
            </a:endParaRPr>
          </a:p>
        </p:txBody>
      </p:sp>
      <p:sp>
        <p:nvSpPr>
          <p:cNvPr id="399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defTabSz="914400" fontAlgn="base">
              <a:spcBef>
                <a:spcPct val="0"/>
              </a:spcBef>
              <a:spcAft>
                <a:spcPct val="0"/>
              </a:spcAft>
            </a:pPr>
            <a:endParaRPr lang="en-US">
              <a:solidFill>
                <a:srgbClr val="000000"/>
              </a:solidFill>
              <a:latin typeface="Times New Roman"/>
              <a:ea typeface="ＭＳ Ｐゴシック" charset="0"/>
            </a:endParaRPr>
          </a:p>
        </p:txBody>
      </p:sp>
      <p:sp>
        <p:nvSpPr>
          <p:cNvPr id="399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defTabSz="914400" fontAlgn="base">
              <a:spcBef>
                <a:spcPct val="0"/>
              </a:spcBef>
              <a:spcAft>
                <a:spcPct val="0"/>
              </a:spcAft>
            </a:pPr>
            <a:fld id="{6F7858AE-C717-FB4E-B1E2-16E24C6D9EC4}" type="slidenum">
              <a:rPr lang="en-US">
                <a:solidFill>
                  <a:srgbClr val="000000"/>
                </a:solidFill>
                <a:latin typeface="Times New Roman"/>
                <a:ea typeface="ＭＳ Ｐゴシック" charset="0"/>
              </a:rPr>
              <a:pPr defTabSz="914400" fontAlgn="base">
                <a:spcBef>
                  <a:spcPct val="0"/>
                </a:spcBef>
                <a:spcAft>
                  <a:spcPct val="0"/>
                </a:spcAft>
              </a:pPr>
              <a:t>‹#›</a:t>
            </a:fld>
            <a:endParaRPr lang="en-US">
              <a:solidFill>
                <a:srgbClr val="000000"/>
              </a:solidFill>
              <a:latin typeface="Times New Roman"/>
              <a:ea typeface="ＭＳ Ｐゴシック" charset="0"/>
            </a:endParaRPr>
          </a:p>
        </p:txBody>
      </p:sp>
    </p:spTree>
    <p:extLst>
      <p:ext uri="{BB962C8B-B14F-4D97-AF65-F5344CB8AC3E}">
        <p14:creationId xmlns:p14="http://schemas.microsoft.com/office/powerpoint/2010/main" val="32967794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13917582-8314-8343-A67B-12286FB73112}" type="slidenum">
              <a:rPr lang="en-US">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92563114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83EC3FCB-1E8E-8041-97BD-BAA22D14C46B}" type="slidenum">
              <a:rPr lang="en-US">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12866341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83EC3FCB-1E8E-8041-97BD-BAA22D14C46B}" type="slidenum">
              <a:rPr lang="en-US">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99780223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pPr defTabSz="914400" eaLnBrk="0" fontAlgn="base" hangingPunct="0">
              <a:spcBef>
                <a:spcPct val="0"/>
              </a:spcBef>
              <a:spcAft>
                <a:spcPct val="0"/>
              </a:spcAft>
              <a:defRPr/>
            </a:pPr>
            <a:endParaRPr lang="en-US">
              <a:solidFill>
                <a:srgbClr val="63A537"/>
              </a:solidFill>
              <a:latin typeface="Arial" charset="0"/>
            </a:endParaRPr>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pPr defTabSz="914400" eaLnBrk="0" fontAlgn="base" hangingPunct="0">
              <a:spcBef>
                <a:spcPct val="0"/>
              </a:spcBef>
              <a:spcAft>
                <a:spcPct val="0"/>
              </a:spcAft>
              <a:defRPr/>
            </a:pPr>
            <a:endParaRPr lang="en-US">
              <a:solidFill>
                <a:srgbClr val="63A537"/>
              </a:solidFill>
              <a:latin typeface="Arial" charset="0"/>
            </a:endParaRPr>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pPr defTabSz="914400" eaLnBrk="0" fontAlgn="base" hangingPunct="0">
              <a:spcBef>
                <a:spcPct val="0"/>
              </a:spcBef>
              <a:spcAft>
                <a:spcPct val="0"/>
              </a:spcAft>
              <a:defRPr/>
            </a:pPr>
            <a:fld id="{1C86D207-E4CD-42EB-A9D8-D3EF4ED9DF1F}" type="slidenum">
              <a:rPr lang="en-US" smtClean="0">
                <a:solidFill>
                  <a:srgbClr val="63A537"/>
                </a:solidFill>
                <a:latin typeface="Arial" charset="0"/>
              </a:rPr>
              <a:pPr defTabSz="914400" eaLnBrk="0" fontAlgn="base" hangingPunct="0">
                <a:spcBef>
                  <a:spcPct val="0"/>
                </a:spcBef>
                <a:spcAft>
                  <a:spcPct val="0"/>
                </a:spcAft>
                <a:defRPr/>
              </a:pPr>
              <a:t>‹#›</a:t>
            </a:fld>
            <a:endParaRPr lang="en-US">
              <a:solidFill>
                <a:srgbClr val="63A537"/>
              </a:solidFill>
              <a:latin typeface="Arial" charset="0"/>
            </a:endParaRPr>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8383179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Lst>
  <p:timing>
    <p:tnLst>
      <p:par>
        <p:cTn id="1" dur="indefinite" restart="never" nodeType="tmRoot"/>
      </p:par>
    </p:tnLst>
  </p:timing>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60000"/>
        <a:buFont typeface="Wingdings 2"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60000"/>
        <a:buFont typeface="Wingdings 2"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60000"/>
        <a:buFont typeface="Wingdings 2"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60000"/>
        <a:buFont typeface="Wingdings 2"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60000"/>
        <a:buFont typeface="Wingdings 2"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989BA71-5FB5-4C64-AFAD-C602496E316D}" type="datetimeFigureOut">
              <a:rPr lang="en-US" smtClean="0">
                <a:solidFill>
                  <a:prstClr val="black">
                    <a:tint val="75000"/>
                  </a:prstClr>
                </a:solidFill>
                <a:latin typeface="Calibri"/>
              </a:rPr>
              <a:pPr defTabSz="914400"/>
              <a:t>11/17/2016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85915B0-6929-43FC-881A-1A4D66538C58}"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955239409"/>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85D5D6F4-D53A-2A42-A44C-D0FFA3B0697C}" type="slidenum">
              <a:rPr lang="en-US">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89261626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8.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0.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19.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2.xml"/><Relationship Id="rId5" Type="http://schemas.openxmlformats.org/officeDocument/2006/relationships/image" Target="../media/image23.emf"/><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jpeg"/><Relationship Id="rId5" Type="http://schemas.openxmlformats.org/officeDocument/2006/relationships/image" Target="../media/image7.gif"/><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video" Target="../media/media2.mov"/><Relationship Id="rId7" Type="http://schemas.openxmlformats.org/officeDocument/2006/relationships/notesSlide" Target="../notesSlides/notesSlide7.xml"/><Relationship Id="rId2" Type="http://schemas.microsoft.com/office/2007/relationships/media" Target="../media/media2.mov"/><Relationship Id="rId1" Type="http://schemas.openxmlformats.org/officeDocument/2006/relationships/themeOverride" Target="../theme/themeOverride1.xml"/><Relationship Id="rId6" Type="http://schemas.openxmlformats.org/officeDocument/2006/relationships/slideLayout" Target="../slideLayouts/slideLayout18.xml"/><Relationship Id="rId5" Type="http://schemas.openxmlformats.org/officeDocument/2006/relationships/video" Target="file:///\\Pulse\Shared\Kad\Trap%20Demo2.AVI" TargetMode="External"/><Relationship Id="rId4" Type="http://schemas.microsoft.com/office/2007/relationships/media" Target="file:///\\Pulse\Shared\Kad\Trap%20Demo2.AVI" TargetMode="Externa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012" y="687474"/>
            <a:ext cx="8562808" cy="1540529"/>
          </a:xfrm>
        </p:spPr>
        <p:txBody>
          <a:bodyPr>
            <a:normAutofit fontScale="90000"/>
          </a:bodyPr>
          <a:lstStyle/>
          <a:p>
            <a:pPr algn="ctr" defTabSz="914400" fontAlgn="base">
              <a:spcAft>
                <a:spcPct val="0"/>
              </a:spcAft>
            </a:pPr>
            <a:r>
              <a:rPr lang="en-US" b="1" dirty="0" smtClean="0">
                <a:latin typeface="Times New Roman" charset="0"/>
              </a:rPr>
              <a:t/>
            </a:r>
            <a:br>
              <a:rPr lang="en-US" b="1" dirty="0" smtClean="0">
                <a:latin typeface="Times New Roman" charset="0"/>
              </a:rPr>
            </a:br>
            <a:r>
              <a:rPr lang="en-US" b="1" dirty="0">
                <a:latin typeface="Times New Roman" charset="0"/>
              </a:rPr>
              <a:t/>
            </a:r>
            <a:br>
              <a:rPr lang="en-US" b="1" dirty="0">
                <a:latin typeface="Times New Roman" charset="0"/>
              </a:rPr>
            </a:br>
            <a:r>
              <a:rPr lang="en-US" b="1" dirty="0" smtClean="0">
                <a:latin typeface="Times New Roman" charset="0"/>
              </a:rPr>
              <a:t/>
            </a:r>
            <a:br>
              <a:rPr lang="en-US" b="1" dirty="0" smtClean="0">
                <a:latin typeface="Times New Roman" charset="0"/>
              </a:rPr>
            </a:br>
            <a:r>
              <a:rPr lang="en-US" b="1" dirty="0">
                <a:latin typeface="Times New Roman" charset="0"/>
              </a:rPr>
              <a:t/>
            </a:r>
            <a:br>
              <a:rPr lang="en-US" b="1" dirty="0">
                <a:latin typeface="Times New Roman" charset="0"/>
              </a:rPr>
            </a:br>
            <a:r>
              <a:rPr lang="en-US" b="1" dirty="0" smtClean="0">
                <a:latin typeface="Times New Roman" charset="0"/>
              </a:rPr>
              <a:t/>
            </a:r>
            <a:br>
              <a:rPr lang="en-US" b="1" dirty="0" smtClean="0">
                <a:latin typeface="Times New Roman" charset="0"/>
              </a:rPr>
            </a:br>
            <a:r>
              <a:rPr lang="en-US" b="1" dirty="0" smtClean="0">
                <a:latin typeface="Times New Roman" charset="0"/>
              </a:rPr>
              <a:t>Heart Failure: </a:t>
            </a:r>
            <a:r>
              <a:rPr lang="en-US" b="1" dirty="0">
                <a:latin typeface="Times New Roman" charset="0"/>
              </a:rPr>
              <a:t/>
            </a:r>
            <a:br>
              <a:rPr lang="en-US" b="1" dirty="0">
                <a:latin typeface="Times New Roman" charset="0"/>
              </a:rPr>
            </a:br>
            <a:r>
              <a:rPr lang="en-US" b="1" dirty="0" smtClean="0">
                <a:latin typeface="Times New Roman" charset="0"/>
              </a:rPr>
              <a:t>Genetic Defects </a:t>
            </a:r>
            <a:r>
              <a:rPr lang="en-US" b="1" dirty="0">
                <a:latin typeface="Times New Roman" charset="0"/>
              </a:rPr>
              <a:t>in the Molecular Motors</a:t>
            </a:r>
            <a:br>
              <a:rPr lang="en-US" b="1" dirty="0">
                <a:latin typeface="Times New Roman" charset="0"/>
              </a:rPr>
            </a:br>
            <a:r>
              <a:rPr lang="en-US" b="1" dirty="0">
                <a:latin typeface="Times New Roman" charset="0"/>
              </a:rPr>
              <a:t>that </a:t>
            </a:r>
            <a:r>
              <a:rPr lang="en-US" b="1" dirty="0" smtClean="0">
                <a:latin typeface="Times New Roman" charset="0"/>
              </a:rPr>
              <a:t>Power </a:t>
            </a:r>
            <a:r>
              <a:rPr lang="en-US" b="1" dirty="0">
                <a:latin typeface="Times New Roman" charset="0"/>
              </a:rPr>
              <a:t>the Heart</a:t>
            </a:r>
            <a:br>
              <a:rPr lang="en-US" b="1" dirty="0">
                <a:latin typeface="Times New Roman" charset="0"/>
              </a:rPr>
            </a:b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018" y="2966966"/>
            <a:ext cx="2701630" cy="328894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 Box 3"/>
          <p:cNvSpPr txBox="1">
            <a:spLocks noChangeArrowheads="1"/>
          </p:cNvSpPr>
          <p:nvPr/>
        </p:nvSpPr>
        <p:spPr bwMode="auto">
          <a:xfrm>
            <a:off x="5025346" y="2331695"/>
            <a:ext cx="37072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sz="2400" b="1" dirty="0" smtClean="0">
                <a:solidFill>
                  <a:srgbClr val="000000"/>
                </a:solidFill>
                <a:latin typeface="Arial" charset="0"/>
                <a:ea typeface="ＭＳ Ｐゴシック" charset="0"/>
              </a:rPr>
              <a:t>Myosin Molecular </a:t>
            </a:r>
            <a:r>
              <a:rPr lang="en-US" sz="2400" b="1" dirty="0">
                <a:solidFill>
                  <a:srgbClr val="000000"/>
                </a:solidFill>
                <a:latin typeface="Arial" charset="0"/>
                <a:ea typeface="ＭＳ Ｐゴシック" charset="0"/>
              </a:rPr>
              <a:t>Motor</a:t>
            </a:r>
            <a:endParaRPr lang="en-US" sz="2400" dirty="0">
              <a:solidFill>
                <a:srgbClr val="000000"/>
              </a:solidFill>
              <a:latin typeface="Arial" charset="0"/>
              <a:ea typeface="ＭＳ Ｐゴシック" charset="0"/>
            </a:endParaRPr>
          </a:p>
        </p:txBody>
      </p:sp>
      <p:pic>
        <p:nvPicPr>
          <p:cNvPr id="7" name="Picture 17" descr="pstrok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68005" y="2847432"/>
            <a:ext cx="2624523" cy="360506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354488" y="1812504"/>
            <a:ext cx="4449505" cy="830997"/>
          </a:xfrm>
          <a:prstGeom prst="rect">
            <a:avLst/>
          </a:prstGeom>
          <a:noFill/>
        </p:spPr>
        <p:txBody>
          <a:bodyPr wrap="none" rtlCol="0">
            <a:spAutoFit/>
          </a:bodyPr>
          <a:lstStyle/>
          <a:p>
            <a:r>
              <a:rPr lang="en-US" sz="2400" dirty="0" smtClean="0"/>
              <a:t>David M. Warshaw, Ph.D.</a:t>
            </a:r>
          </a:p>
          <a:p>
            <a:r>
              <a:rPr lang="en-US" sz="2400" dirty="0" smtClean="0"/>
              <a:t>Molecular Physiology &amp; Biophysics</a:t>
            </a:r>
            <a:endParaRPr lang="en-US" sz="2400" dirty="0"/>
          </a:p>
        </p:txBody>
      </p:sp>
    </p:spTree>
    <p:extLst>
      <p:ext uri="{BB962C8B-B14F-4D97-AF65-F5344CB8AC3E}">
        <p14:creationId xmlns:p14="http://schemas.microsoft.com/office/powerpoint/2010/main" val="8287314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Traptraceanim4k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663" y="422275"/>
            <a:ext cx="7551737" cy="6675438"/>
          </a:xfrm>
          <a:prstGeom prst="rect">
            <a:avLst/>
          </a:prstGeom>
          <a:noFill/>
          <a:extLst>
            <a:ext uri="{909E8E84-426E-40dd-AFC4-6F175D3DCCD1}">
              <a14:hiddenFill xmlns:a14="http://schemas.microsoft.com/office/drawing/2010/main" xmlns="">
                <a:solidFill>
                  <a:srgbClr val="FFFFFF"/>
                </a:solidFill>
              </a14:hiddenFill>
            </a:ext>
          </a:extLst>
        </p:spPr>
      </p:pic>
      <p:sp>
        <p:nvSpPr>
          <p:cNvPr id="38915" name="Text Box 3"/>
          <p:cNvSpPr txBox="1">
            <a:spLocks noChangeArrowheads="1"/>
          </p:cNvSpPr>
          <p:nvPr/>
        </p:nvSpPr>
        <p:spPr bwMode="auto">
          <a:xfrm>
            <a:off x="2660650" y="381000"/>
            <a:ext cx="434975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pPr>
            <a:r>
              <a:rPr lang="en-US" sz="4000">
                <a:solidFill>
                  <a:srgbClr val="000000"/>
                </a:solidFill>
                <a:latin typeface="Arial" charset="0"/>
                <a:ea typeface="ＭＳ Ｐゴシック" charset="0"/>
              </a:rPr>
              <a:t>Laser Trap Assay</a:t>
            </a:r>
          </a:p>
        </p:txBody>
      </p:sp>
      <p:sp>
        <p:nvSpPr>
          <p:cNvPr id="38916" name="Rectangle 4"/>
          <p:cNvSpPr>
            <a:spLocks noChangeArrowheads="1"/>
          </p:cNvSpPr>
          <p:nvPr/>
        </p:nvSpPr>
        <p:spPr bwMode="auto">
          <a:xfrm>
            <a:off x="1185863" y="1143000"/>
            <a:ext cx="3690937" cy="2057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8917" name="Rectangle 5"/>
          <p:cNvSpPr>
            <a:spLocks noChangeArrowheads="1"/>
          </p:cNvSpPr>
          <p:nvPr/>
        </p:nvSpPr>
        <p:spPr bwMode="auto">
          <a:xfrm>
            <a:off x="4495800" y="2514600"/>
            <a:ext cx="609600"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8918" name="Rectangle 6"/>
          <p:cNvSpPr>
            <a:spLocks noChangeArrowheads="1"/>
          </p:cNvSpPr>
          <p:nvPr/>
        </p:nvSpPr>
        <p:spPr bwMode="auto">
          <a:xfrm>
            <a:off x="1447800" y="533400"/>
            <a:ext cx="8382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8919" name="Text Box 7"/>
          <p:cNvSpPr txBox="1">
            <a:spLocks noChangeArrowheads="1"/>
          </p:cNvSpPr>
          <p:nvPr/>
        </p:nvSpPr>
        <p:spPr bwMode="auto">
          <a:xfrm>
            <a:off x="5686425" y="2208213"/>
            <a:ext cx="1111250" cy="3667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Detector</a:t>
            </a:r>
          </a:p>
        </p:txBody>
      </p:sp>
      <p:sp>
        <p:nvSpPr>
          <p:cNvPr id="38920" name="Rectangle 8"/>
          <p:cNvSpPr>
            <a:spLocks noChangeArrowheads="1"/>
          </p:cNvSpPr>
          <p:nvPr/>
        </p:nvSpPr>
        <p:spPr bwMode="auto">
          <a:xfrm>
            <a:off x="6781800" y="2286000"/>
            <a:ext cx="762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8921" name="Text Box 9"/>
          <p:cNvSpPr txBox="1">
            <a:spLocks noChangeArrowheads="1"/>
          </p:cNvSpPr>
          <p:nvPr/>
        </p:nvSpPr>
        <p:spPr bwMode="auto">
          <a:xfrm>
            <a:off x="5470525" y="3236913"/>
            <a:ext cx="755650" cy="3667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Actin</a:t>
            </a:r>
          </a:p>
        </p:txBody>
      </p:sp>
      <p:sp>
        <p:nvSpPr>
          <p:cNvPr id="38922" name="Text Box 10"/>
          <p:cNvSpPr txBox="1">
            <a:spLocks noChangeArrowheads="1"/>
          </p:cNvSpPr>
          <p:nvPr/>
        </p:nvSpPr>
        <p:spPr bwMode="auto">
          <a:xfrm>
            <a:off x="6016625" y="4379913"/>
            <a:ext cx="971550" cy="3667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Myosin</a:t>
            </a:r>
          </a:p>
        </p:txBody>
      </p:sp>
      <p:sp>
        <p:nvSpPr>
          <p:cNvPr id="38923" name="Text Box 11"/>
          <p:cNvSpPr txBox="1">
            <a:spLocks noChangeArrowheads="1"/>
          </p:cNvSpPr>
          <p:nvPr/>
        </p:nvSpPr>
        <p:spPr bwMode="auto">
          <a:xfrm>
            <a:off x="5572125" y="5776913"/>
            <a:ext cx="2127250" cy="3667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Coverslip Surface</a:t>
            </a:r>
          </a:p>
        </p:txBody>
      </p:sp>
      <p:sp>
        <p:nvSpPr>
          <p:cNvPr id="38924" name="Text Box 12"/>
          <p:cNvSpPr txBox="1">
            <a:spLocks noChangeArrowheads="1"/>
          </p:cNvSpPr>
          <p:nvPr/>
        </p:nvSpPr>
        <p:spPr bwMode="auto">
          <a:xfrm>
            <a:off x="2003425" y="3402013"/>
            <a:ext cx="679450" cy="3667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Trap</a:t>
            </a:r>
          </a:p>
        </p:txBody>
      </p:sp>
      <p:sp>
        <p:nvSpPr>
          <p:cNvPr id="38925" name="Text Box 13"/>
          <p:cNvSpPr txBox="1">
            <a:spLocks noChangeArrowheads="1"/>
          </p:cNvSpPr>
          <p:nvPr/>
        </p:nvSpPr>
        <p:spPr bwMode="auto">
          <a:xfrm>
            <a:off x="7146925" y="1624013"/>
            <a:ext cx="336550" cy="36671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Y</a:t>
            </a:r>
          </a:p>
        </p:txBody>
      </p:sp>
      <p:sp>
        <p:nvSpPr>
          <p:cNvPr id="38926" name="Text Box 14"/>
          <p:cNvSpPr txBox="1">
            <a:spLocks noChangeArrowheads="1"/>
          </p:cNvSpPr>
          <p:nvPr/>
        </p:nvSpPr>
        <p:spPr bwMode="auto">
          <a:xfrm>
            <a:off x="8128000" y="1955800"/>
            <a:ext cx="33655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X</a:t>
            </a:r>
          </a:p>
        </p:txBody>
      </p:sp>
      <p:graphicFrame>
        <p:nvGraphicFramePr>
          <p:cNvPr id="38928" name="Object 16"/>
          <p:cNvGraphicFramePr>
            <a:graphicFrameLocks noChangeAspect="1"/>
          </p:cNvGraphicFramePr>
          <p:nvPr/>
        </p:nvGraphicFramePr>
        <p:xfrm>
          <a:off x="2044700" y="1612900"/>
          <a:ext cx="3482975" cy="1368425"/>
        </p:xfrm>
        <a:graphic>
          <a:graphicData uri="http://schemas.openxmlformats.org/presentationml/2006/ole">
            <mc:AlternateContent xmlns:mc="http://schemas.openxmlformats.org/markup-compatibility/2006">
              <mc:Choice xmlns:v="urn:schemas-microsoft-com:vml" Requires="v">
                <p:oleObj spid="_x0000_s115762" name="Image" r:id="rId4" imgW="6099541" imgH="2033180" progId="Photoshop.Image.6">
                  <p:embed/>
                </p:oleObj>
              </mc:Choice>
              <mc:Fallback>
                <p:oleObj name="Image" r:id="rId4" imgW="6099541" imgH="2033180"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4700" y="1612900"/>
                        <a:ext cx="3482975" cy="1368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76085810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7365" y="1411367"/>
            <a:ext cx="5357997" cy="4286398"/>
          </a:xfrm>
          <a:prstGeom prst="rect">
            <a:avLst/>
          </a:prstGeom>
        </p:spPr>
      </p:pic>
      <p:pic>
        <p:nvPicPr>
          <p:cNvPr id="3" name="Picture 2"/>
          <p:cNvPicPr>
            <a:picLocks noChangeAspect="1"/>
          </p:cNvPicPr>
          <p:nvPr/>
        </p:nvPicPr>
        <p:blipFill>
          <a:blip r:embed="rId3"/>
          <a:stretch>
            <a:fillRect/>
          </a:stretch>
        </p:blipFill>
        <p:spPr>
          <a:xfrm>
            <a:off x="116739" y="643632"/>
            <a:ext cx="2922349" cy="2191762"/>
          </a:xfrm>
          <a:prstGeom prst="rect">
            <a:avLst/>
          </a:prstGeom>
        </p:spPr>
      </p:pic>
      <p:sp>
        <p:nvSpPr>
          <p:cNvPr id="4" name="TextBox 3"/>
          <p:cNvSpPr txBox="1"/>
          <p:nvPr/>
        </p:nvSpPr>
        <p:spPr>
          <a:xfrm>
            <a:off x="433869" y="2624670"/>
            <a:ext cx="2060856" cy="954107"/>
          </a:xfrm>
          <a:prstGeom prst="rect">
            <a:avLst/>
          </a:prstGeom>
          <a:noFill/>
        </p:spPr>
        <p:txBody>
          <a:bodyPr wrap="none" rtlCol="0">
            <a:spAutoFit/>
          </a:bodyPr>
          <a:lstStyle/>
          <a:p>
            <a:pPr algn="ctr"/>
            <a:r>
              <a:rPr lang="en-US" sz="2800" dirty="0" smtClean="0"/>
              <a:t>450 Million</a:t>
            </a:r>
          </a:p>
          <a:p>
            <a:pPr algn="ctr"/>
            <a:r>
              <a:rPr lang="en-US" sz="2800" dirty="0" smtClean="0"/>
              <a:t>Revolutions</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31" y="3780740"/>
            <a:ext cx="1729931" cy="2106003"/>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428126" y="5915881"/>
            <a:ext cx="2460079" cy="523220"/>
          </a:xfrm>
          <a:prstGeom prst="rect">
            <a:avLst/>
          </a:prstGeom>
          <a:noFill/>
        </p:spPr>
        <p:txBody>
          <a:bodyPr wrap="none" rtlCol="0">
            <a:spAutoFit/>
          </a:bodyPr>
          <a:lstStyle/>
          <a:p>
            <a:r>
              <a:rPr lang="en-US" sz="2800" dirty="0" smtClean="0"/>
              <a:t>3 Billion Beats</a:t>
            </a:r>
            <a:endParaRPr lang="en-US" sz="2800" dirty="0"/>
          </a:p>
        </p:txBody>
      </p:sp>
      <p:sp>
        <p:nvSpPr>
          <p:cNvPr id="19" name="TextBox 18"/>
          <p:cNvSpPr txBox="1"/>
          <p:nvPr/>
        </p:nvSpPr>
        <p:spPr>
          <a:xfrm>
            <a:off x="1741962" y="209132"/>
            <a:ext cx="7254911" cy="584776"/>
          </a:xfrm>
          <a:prstGeom prst="rect">
            <a:avLst/>
          </a:prstGeom>
          <a:noFill/>
        </p:spPr>
        <p:txBody>
          <a:bodyPr wrap="none" rtlCol="0">
            <a:spAutoFit/>
          </a:bodyPr>
          <a:lstStyle/>
          <a:p>
            <a:r>
              <a:rPr lang="en-US" sz="3200" dirty="0" smtClean="0"/>
              <a:t>Heart is the Ultimate Power Generator!</a:t>
            </a:r>
            <a:endParaRPr lang="en-US" sz="3200" dirty="0"/>
          </a:p>
        </p:txBody>
      </p:sp>
    </p:spTree>
    <p:extLst>
      <p:ext uri="{BB962C8B-B14F-4D97-AF65-F5344CB8AC3E}">
        <p14:creationId xmlns:p14="http://schemas.microsoft.com/office/powerpoint/2010/main" val="74355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9" name="Object 3"/>
          <p:cNvGraphicFramePr>
            <a:graphicFrameLocks noChangeAspect="1"/>
          </p:cNvGraphicFramePr>
          <p:nvPr/>
        </p:nvGraphicFramePr>
        <p:xfrm>
          <a:off x="942975" y="520700"/>
          <a:ext cx="7316788" cy="5773738"/>
        </p:xfrm>
        <a:graphic>
          <a:graphicData uri="http://schemas.openxmlformats.org/presentationml/2006/ole">
            <mc:AlternateContent xmlns:mc="http://schemas.openxmlformats.org/markup-compatibility/2006">
              <mc:Choice xmlns:v="urn:schemas-microsoft-com:vml" Requires="v">
                <p:oleObj spid="_x0000_s207925" name="SPW 7.1 Graph" r:id="rId4" imgW="5570280" imgH="4395240" progId="SigmaPlotGraphicObject.6">
                  <p:embed/>
                </p:oleObj>
              </mc:Choice>
              <mc:Fallback>
                <p:oleObj name="SPW 7.1 Graph" r:id="rId4" imgW="5570280" imgH="4395240" progId="SigmaPlotGraphicObject.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5" y="520700"/>
                        <a:ext cx="7316788" cy="5773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940" name="Text Box 4"/>
          <p:cNvSpPr txBox="1">
            <a:spLocks noChangeArrowheads="1"/>
          </p:cNvSpPr>
          <p:nvPr/>
        </p:nvSpPr>
        <p:spPr bwMode="auto">
          <a:xfrm>
            <a:off x="6962775" y="5367338"/>
            <a:ext cx="501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1.0</a:t>
            </a:r>
          </a:p>
        </p:txBody>
      </p:sp>
      <p:sp>
        <p:nvSpPr>
          <p:cNvPr id="39941" name="Text Box 5"/>
          <p:cNvSpPr txBox="1">
            <a:spLocks noChangeArrowheads="1"/>
          </p:cNvSpPr>
          <p:nvPr/>
        </p:nvSpPr>
        <p:spPr bwMode="auto">
          <a:xfrm>
            <a:off x="4327525" y="5373688"/>
            <a:ext cx="501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0.5</a:t>
            </a:r>
          </a:p>
        </p:txBody>
      </p:sp>
      <p:sp>
        <p:nvSpPr>
          <p:cNvPr id="39942" name="Text Box 6"/>
          <p:cNvSpPr txBox="1">
            <a:spLocks noChangeArrowheads="1"/>
          </p:cNvSpPr>
          <p:nvPr/>
        </p:nvSpPr>
        <p:spPr bwMode="auto">
          <a:xfrm>
            <a:off x="1677988" y="5367338"/>
            <a:ext cx="5016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b="1">
                <a:solidFill>
                  <a:srgbClr val="000000"/>
                </a:solidFill>
                <a:latin typeface="Arial" charset="0"/>
                <a:ea typeface="ＭＳ Ｐゴシック" charset="0"/>
              </a:rPr>
              <a:t>0.0</a:t>
            </a:r>
          </a:p>
        </p:txBody>
      </p:sp>
      <p:sp>
        <p:nvSpPr>
          <p:cNvPr id="39943" name="Text Box 7"/>
          <p:cNvSpPr txBox="1">
            <a:spLocks noChangeArrowheads="1"/>
          </p:cNvSpPr>
          <p:nvPr/>
        </p:nvSpPr>
        <p:spPr bwMode="auto">
          <a:xfrm>
            <a:off x="136525" y="130175"/>
            <a:ext cx="416242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800">
                <a:solidFill>
                  <a:srgbClr val="000000"/>
                </a:solidFill>
                <a:latin typeface="Arial" charset="0"/>
                <a:ea typeface="ＭＳ Ｐゴシック" charset="0"/>
              </a:rPr>
              <a:t>Power vs. Force Relation</a:t>
            </a:r>
          </a:p>
        </p:txBody>
      </p:sp>
      <p:sp>
        <p:nvSpPr>
          <p:cNvPr id="39944" name="Line 8"/>
          <p:cNvSpPr>
            <a:spLocks noChangeShapeType="1"/>
          </p:cNvSpPr>
          <p:nvPr/>
        </p:nvSpPr>
        <p:spPr bwMode="auto">
          <a:xfrm flipV="1">
            <a:off x="3944938" y="915988"/>
            <a:ext cx="244475" cy="465137"/>
          </a:xfrm>
          <a:prstGeom prst="line">
            <a:avLst/>
          </a:prstGeom>
          <a:noFill/>
          <a:ln w="57150">
            <a:solidFill>
              <a:schemeClr val="tx1"/>
            </a:solidFill>
            <a:round/>
            <a:headEnd type="stealth"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9945" name="Line 9"/>
          <p:cNvSpPr>
            <a:spLocks noChangeShapeType="1"/>
          </p:cNvSpPr>
          <p:nvPr/>
        </p:nvSpPr>
        <p:spPr bwMode="auto">
          <a:xfrm flipV="1">
            <a:off x="3603625" y="2112963"/>
            <a:ext cx="244475" cy="465137"/>
          </a:xfrm>
          <a:prstGeom prst="line">
            <a:avLst/>
          </a:prstGeom>
          <a:noFill/>
          <a:ln w="57150">
            <a:solidFill>
              <a:schemeClr val="tx1"/>
            </a:solidFill>
            <a:round/>
            <a:headEnd type="stealth"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9946" name="Line 10"/>
          <p:cNvSpPr>
            <a:spLocks noChangeShapeType="1"/>
          </p:cNvSpPr>
          <p:nvPr/>
        </p:nvSpPr>
        <p:spPr bwMode="auto">
          <a:xfrm flipV="1">
            <a:off x="2528888" y="3941763"/>
            <a:ext cx="244475" cy="465137"/>
          </a:xfrm>
          <a:prstGeom prst="line">
            <a:avLst/>
          </a:prstGeom>
          <a:noFill/>
          <a:ln w="57150">
            <a:solidFill>
              <a:schemeClr val="tx1"/>
            </a:solidFill>
            <a:round/>
            <a:headEnd type="stealth"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9947" name="Text Box 11"/>
          <p:cNvSpPr txBox="1">
            <a:spLocks noChangeArrowheads="1"/>
          </p:cNvSpPr>
          <p:nvPr/>
        </p:nvSpPr>
        <p:spPr bwMode="auto">
          <a:xfrm>
            <a:off x="4305300" y="609600"/>
            <a:ext cx="904875"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800" b="1" dirty="0" err="1">
                <a:solidFill>
                  <a:srgbClr val="000000"/>
                </a:solidFill>
                <a:latin typeface="Arial" charset="0"/>
                <a:ea typeface="ＭＳ Ｐゴシック" charset="0"/>
              </a:rPr>
              <a:t>P</a:t>
            </a:r>
            <a:r>
              <a:rPr lang="en-US" sz="2800" b="1" baseline="-25000" dirty="0" err="1">
                <a:solidFill>
                  <a:srgbClr val="000000"/>
                </a:solidFill>
                <a:latin typeface="Arial" charset="0"/>
                <a:ea typeface="ＭＳ Ｐゴシック" charset="0"/>
              </a:rPr>
              <a:t>max</a:t>
            </a:r>
            <a:endParaRPr lang="en-US" sz="2800" b="1" baseline="-25000" dirty="0">
              <a:solidFill>
                <a:srgbClr val="000000"/>
              </a:solidFill>
              <a:latin typeface="Arial" charset="0"/>
              <a:ea typeface="ＭＳ Ｐゴシック" charset="0"/>
            </a:endParaRPr>
          </a:p>
        </p:txBody>
      </p:sp>
      <p:pic>
        <p:nvPicPr>
          <p:cNvPr id="39948" name="Picture 12"/>
          <p:cNvPicPr>
            <a:picLocks noChangeAspect="1" noChangeArrowheads="1"/>
          </p:cNvPicPr>
          <p:nvPr/>
        </p:nvPicPr>
        <p:blipFill>
          <a:blip r:embed="rId6">
            <a:extLst>
              <a:ext uri="{28A0092B-C50C-407E-A947-70E740481C1C}">
                <a14:useLocalDpi xmlns:a14="http://schemas.microsoft.com/office/drawing/2010/main" val="0"/>
              </a:ext>
            </a:extLst>
          </a:blip>
          <a:srcRect l="41246" t="30121" r="46309" b="51569"/>
          <a:stretch>
            <a:fillRect/>
          </a:stretch>
        </p:blipFill>
        <p:spPr bwMode="auto">
          <a:xfrm>
            <a:off x="3822700" y="3905250"/>
            <a:ext cx="1192213" cy="1401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9950" name="Picture 14"/>
          <p:cNvPicPr>
            <a:picLocks noChangeAspect="1" noChangeArrowheads="1"/>
          </p:cNvPicPr>
          <p:nvPr/>
        </p:nvPicPr>
        <p:blipFill>
          <a:blip r:embed="rId6">
            <a:extLst>
              <a:ext uri="{28A0092B-C50C-407E-A947-70E740481C1C}">
                <a14:useLocalDpi xmlns:a14="http://schemas.microsoft.com/office/drawing/2010/main" val="0"/>
              </a:ext>
            </a:extLst>
          </a:blip>
          <a:srcRect l="21280" t="30121" r="68150" b="51569"/>
          <a:stretch>
            <a:fillRect/>
          </a:stretch>
        </p:blipFill>
        <p:spPr bwMode="auto">
          <a:xfrm>
            <a:off x="6578600" y="747713"/>
            <a:ext cx="1246188" cy="172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Rectangle 2"/>
          <p:cNvSpPr/>
          <p:nvPr/>
        </p:nvSpPr>
        <p:spPr>
          <a:xfrm>
            <a:off x="4468645" y="2578100"/>
            <a:ext cx="1193713" cy="4817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4240913" y="2347267"/>
            <a:ext cx="1156687" cy="430887"/>
          </a:xfrm>
          <a:prstGeom prst="rect">
            <a:avLst/>
          </a:prstGeom>
          <a:noFill/>
        </p:spPr>
        <p:txBody>
          <a:bodyPr wrap="none" rtlCol="0">
            <a:spAutoFit/>
          </a:bodyPr>
          <a:lstStyle/>
          <a:p>
            <a:r>
              <a:rPr lang="en-US" sz="2200" b="1" dirty="0" smtClean="0"/>
              <a:t>Normal</a:t>
            </a:r>
            <a:endParaRPr lang="en-US" sz="2200" b="1" dirty="0"/>
          </a:p>
        </p:txBody>
      </p:sp>
    </p:spTree>
    <p:extLst>
      <p:ext uri="{BB962C8B-B14F-4D97-AF65-F5344CB8AC3E}">
        <p14:creationId xmlns:p14="http://schemas.microsoft.com/office/powerpoint/2010/main" val="6696166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ChangeArrowheads="1"/>
          </p:cNvSpPr>
          <p:nvPr/>
        </p:nvSpPr>
        <p:spPr bwMode="auto">
          <a:xfrm rot="10800000">
            <a:off x="2514600" y="4114800"/>
            <a:ext cx="4038600" cy="2590800"/>
          </a:xfrm>
          <a:custGeom>
            <a:avLst/>
            <a:gdLst>
              <a:gd name="G0" fmla="+- 7364 0 0"/>
              <a:gd name="G1" fmla="+- 21600 0 7364"/>
              <a:gd name="G2" fmla="*/ 7364 1 2"/>
              <a:gd name="G3" fmla="+- 21600 0 G2"/>
              <a:gd name="G4" fmla="+/ 7364 21600 2"/>
              <a:gd name="G5" fmla="+/ G1 0 2"/>
              <a:gd name="G6" fmla="*/ 21600 21600 7364"/>
              <a:gd name="G7" fmla="*/ G6 1 2"/>
              <a:gd name="G8" fmla="+- 21600 0 G7"/>
              <a:gd name="G9" fmla="*/ 21600 1 2"/>
              <a:gd name="G10" fmla="+- 7364 0 G9"/>
              <a:gd name="G11" fmla="?: G10 G8 0"/>
              <a:gd name="G12" fmla="?: G10 G7 21600"/>
              <a:gd name="T0" fmla="*/ 17918 w 21600"/>
              <a:gd name="T1" fmla="*/ 10800 h 21600"/>
              <a:gd name="T2" fmla="*/ 10800 w 21600"/>
              <a:gd name="T3" fmla="*/ 21600 h 21600"/>
              <a:gd name="T4" fmla="*/ 3682 w 21600"/>
              <a:gd name="T5" fmla="*/ 10800 h 21600"/>
              <a:gd name="T6" fmla="*/ 10800 w 21600"/>
              <a:gd name="T7" fmla="*/ 0 h 21600"/>
              <a:gd name="T8" fmla="*/ 5482 w 21600"/>
              <a:gd name="T9" fmla="*/ 5482 h 21600"/>
              <a:gd name="T10" fmla="*/ 16118 w 21600"/>
              <a:gd name="T11" fmla="*/ 16118 h 21600"/>
            </a:gdLst>
            <a:ahLst/>
            <a:cxnLst>
              <a:cxn ang="0">
                <a:pos x="T0" y="T1"/>
              </a:cxn>
              <a:cxn ang="0">
                <a:pos x="T2" y="T3"/>
              </a:cxn>
              <a:cxn ang="0">
                <a:pos x="T4" y="T5"/>
              </a:cxn>
              <a:cxn ang="0">
                <a:pos x="T6" y="T7"/>
              </a:cxn>
            </a:cxnLst>
            <a:rect l="T8" t="T9" r="T10" b="T11"/>
            <a:pathLst>
              <a:path w="21600" h="21600">
                <a:moveTo>
                  <a:pt x="0" y="0"/>
                </a:moveTo>
                <a:lnTo>
                  <a:pt x="7364" y="21600"/>
                </a:lnTo>
                <a:lnTo>
                  <a:pt x="14236"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52227" name="Line 3"/>
          <p:cNvSpPr>
            <a:spLocks noChangeShapeType="1"/>
          </p:cNvSpPr>
          <p:nvPr/>
        </p:nvSpPr>
        <p:spPr bwMode="auto">
          <a:xfrm>
            <a:off x="4495800" y="3429000"/>
            <a:ext cx="0" cy="1219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52228" name="Line 4"/>
          <p:cNvSpPr>
            <a:spLocks noChangeShapeType="1"/>
          </p:cNvSpPr>
          <p:nvPr/>
        </p:nvSpPr>
        <p:spPr bwMode="auto">
          <a:xfrm>
            <a:off x="3957638" y="3886200"/>
            <a:ext cx="1143000"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52229" name="Text Box 5"/>
          <p:cNvSpPr txBox="1">
            <a:spLocks noChangeArrowheads="1"/>
          </p:cNvSpPr>
          <p:nvPr/>
        </p:nvSpPr>
        <p:spPr bwMode="auto">
          <a:xfrm>
            <a:off x="3349625" y="5292725"/>
            <a:ext cx="2328863"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4400">
                <a:solidFill>
                  <a:srgbClr val="000000"/>
                </a:solidFill>
                <a:latin typeface="Arial" charset="0"/>
                <a:ea typeface="ＭＳ Ｐゴシック" charset="0"/>
              </a:rPr>
              <a:t>Function</a:t>
            </a:r>
          </a:p>
        </p:txBody>
      </p:sp>
      <p:sp>
        <p:nvSpPr>
          <p:cNvPr id="52230" name="Line 6"/>
          <p:cNvSpPr>
            <a:spLocks noChangeShapeType="1"/>
          </p:cNvSpPr>
          <p:nvPr/>
        </p:nvSpPr>
        <p:spPr bwMode="auto">
          <a:xfrm>
            <a:off x="5715000" y="4191000"/>
            <a:ext cx="533400" cy="99060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52231" name="Line 7"/>
          <p:cNvSpPr>
            <a:spLocks noChangeShapeType="1"/>
          </p:cNvSpPr>
          <p:nvPr/>
        </p:nvSpPr>
        <p:spPr bwMode="auto">
          <a:xfrm flipH="1">
            <a:off x="2895600" y="4191000"/>
            <a:ext cx="495300" cy="1066800"/>
          </a:xfrm>
          <a:prstGeom prst="line">
            <a:avLst/>
          </a:prstGeom>
          <a:noFill/>
          <a:ln w="57150">
            <a:solidFill>
              <a:schemeClr val="tx1"/>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52232" name="Text Box 8"/>
          <p:cNvSpPr txBox="1">
            <a:spLocks noChangeArrowheads="1"/>
          </p:cNvSpPr>
          <p:nvPr/>
        </p:nvSpPr>
        <p:spPr bwMode="auto">
          <a:xfrm>
            <a:off x="4572000" y="3352800"/>
            <a:ext cx="4508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3600">
                <a:solidFill>
                  <a:srgbClr val="000000"/>
                </a:solidFill>
                <a:latin typeface="Arial" charset="0"/>
                <a:ea typeface="ＭＳ Ｐゴシック" charset="0"/>
              </a:rPr>
              <a:t>+</a:t>
            </a:r>
          </a:p>
        </p:txBody>
      </p:sp>
      <p:sp>
        <p:nvSpPr>
          <p:cNvPr id="52233" name="Text Box 9"/>
          <p:cNvSpPr txBox="1">
            <a:spLocks noChangeArrowheads="1"/>
          </p:cNvSpPr>
          <p:nvPr/>
        </p:nvSpPr>
        <p:spPr bwMode="auto">
          <a:xfrm>
            <a:off x="3962400" y="3200400"/>
            <a:ext cx="387350" cy="823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4800">
                <a:solidFill>
                  <a:srgbClr val="000000"/>
                </a:solidFill>
                <a:latin typeface="Arial" charset="0"/>
                <a:ea typeface="ＭＳ Ｐゴシック" charset="0"/>
              </a:rPr>
              <a:t>-</a:t>
            </a:r>
          </a:p>
        </p:txBody>
      </p:sp>
      <p:sp>
        <p:nvSpPr>
          <p:cNvPr id="52234" name="Text Box 10"/>
          <p:cNvSpPr txBox="1">
            <a:spLocks noChangeArrowheads="1"/>
          </p:cNvSpPr>
          <p:nvPr/>
        </p:nvSpPr>
        <p:spPr bwMode="auto">
          <a:xfrm>
            <a:off x="7239000" y="5607050"/>
            <a:ext cx="11239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3600">
                <a:solidFill>
                  <a:srgbClr val="000000"/>
                </a:solidFill>
                <a:latin typeface="Arial" charset="0"/>
                <a:ea typeface="ＭＳ Ｐゴシック" charset="0"/>
              </a:rPr>
              <a:t>FHC</a:t>
            </a:r>
          </a:p>
        </p:txBody>
      </p:sp>
      <p:sp>
        <p:nvSpPr>
          <p:cNvPr id="52235" name="Text Box 11"/>
          <p:cNvSpPr txBox="1">
            <a:spLocks noChangeArrowheads="1"/>
          </p:cNvSpPr>
          <p:nvPr/>
        </p:nvSpPr>
        <p:spPr bwMode="auto">
          <a:xfrm>
            <a:off x="685800" y="5607050"/>
            <a:ext cx="122555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3600">
                <a:solidFill>
                  <a:srgbClr val="000000"/>
                </a:solidFill>
                <a:latin typeface="Arial" charset="0"/>
                <a:ea typeface="ＭＳ Ｐゴシック" charset="0"/>
              </a:rPr>
              <a:t>DCM</a:t>
            </a:r>
          </a:p>
        </p:txBody>
      </p:sp>
      <p:pic>
        <p:nvPicPr>
          <p:cNvPr id="52236" name="Picture 12"/>
          <p:cNvPicPr>
            <a:picLocks noChangeAspect="1" noChangeArrowheads="1"/>
          </p:cNvPicPr>
          <p:nvPr/>
        </p:nvPicPr>
        <p:blipFill>
          <a:blip r:embed="rId2">
            <a:extLst>
              <a:ext uri="{28A0092B-C50C-407E-A947-70E740481C1C}">
                <a14:useLocalDpi xmlns:a14="http://schemas.microsoft.com/office/drawing/2010/main" val="0"/>
              </a:ext>
            </a:extLst>
          </a:blip>
          <a:srcRect l="41246" t="30121" r="46309" b="51569"/>
          <a:stretch>
            <a:fillRect/>
          </a:stretch>
        </p:blipFill>
        <p:spPr bwMode="auto">
          <a:xfrm>
            <a:off x="228600" y="2635250"/>
            <a:ext cx="2432050" cy="286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2237" name="Picture 13"/>
          <p:cNvPicPr>
            <a:picLocks noChangeAspect="1" noChangeArrowheads="1"/>
          </p:cNvPicPr>
          <p:nvPr/>
        </p:nvPicPr>
        <p:blipFill>
          <a:blip r:embed="rId2">
            <a:extLst>
              <a:ext uri="{28A0092B-C50C-407E-A947-70E740481C1C}">
                <a14:useLocalDpi xmlns:a14="http://schemas.microsoft.com/office/drawing/2010/main" val="0"/>
              </a:ext>
            </a:extLst>
          </a:blip>
          <a:srcRect l="21280" t="30121" r="68150" b="51569"/>
          <a:stretch>
            <a:fillRect/>
          </a:stretch>
        </p:blipFill>
        <p:spPr bwMode="auto">
          <a:xfrm>
            <a:off x="6705600" y="2711450"/>
            <a:ext cx="2065338" cy="286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2238" name="Picture 14"/>
          <p:cNvPicPr>
            <a:picLocks noChangeAspect="1" noChangeArrowheads="1"/>
          </p:cNvPicPr>
          <p:nvPr/>
        </p:nvPicPr>
        <p:blipFill>
          <a:blip r:embed="rId2">
            <a:extLst>
              <a:ext uri="{28A0092B-C50C-407E-A947-70E740481C1C}">
                <a14:useLocalDpi xmlns:a14="http://schemas.microsoft.com/office/drawing/2010/main" val="0"/>
              </a:ext>
            </a:extLst>
          </a:blip>
          <a:srcRect l="31873" t="31293" r="59058" b="51569"/>
          <a:stretch>
            <a:fillRect/>
          </a:stretch>
        </p:blipFill>
        <p:spPr bwMode="auto">
          <a:xfrm>
            <a:off x="3638550" y="485775"/>
            <a:ext cx="1763713" cy="2668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2239" name="Picture 15"/>
          <p:cNvPicPr>
            <a:picLocks noChangeAspect="1" noChangeArrowheads="1"/>
          </p:cNvPicPr>
          <p:nvPr/>
        </p:nvPicPr>
        <p:blipFill>
          <a:blip r:embed="rId2">
            <a:extLst>
              <a:ext uri="{28A0092B-C50C-407E-A947-70E740481C1C}">
                <a14:useLocalDpi xmlns:a14="http://schemas.microsoft.com/office/drawing/2010/main" val="0"/>
              </a:ext>
            </a:extLst>
          </a:blip>
          <a:srcRect l="31873" t="31293" r="59058" b="51569"/>
          <a:stretch>
            <a:fillRect/>
          </a:stretch>
        </p:blipFill>
        <p:spPr bwMode="auto">
          <a:xfrm>
            <a:off x="3676650" y="509588"/>
            <a:ext cx="1763713" cy="2668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2240" name="Picture 16"/>
          <p:cNvPicPr>
            <a:picLocks noChangeAspect="1" noChangeArrowheads="1"/>
          </p:cNvPicPr>
          <p:nvPr/>
        </p:nvPicPr>
        <p:blipFill>
          <a:blip r:embed="rId2">
            <a:extLst>
              <a:ext uri="{28A0092B-C50C-407E-A947-70E740481C1C}">
                <a14:useLocalDpi xmlns:a14="http://schemas.microsoft.com/office/drawing/2010/main" val="0"/>
              </a:ext>
            </a:extLst>
          </a:blip>
          <a:srcRect l="31873" t="31293" r="59058" b="51569"/>
          <a:stretch>
            <a:fillRect/>
          </a:stretch>
        </p:blipFill>
        <p:spPr bwMode="auto">
          <a:xfrm>
            <a:off x="3733800" y="533400"/>
            <a:ext cx="1763713" cy="2668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2241" name="Text Box 17"/>
          <p:cNvSpPr txBox="1">
            <a:spLocks noChangeArrowheads="1"/>
          </p:cNvSpPr>
          <p:nvPr/>
        </p:nvSpPr>
        <p:spPr bwMode="auto">
          <a:xfrm>
            <a:off x="6448425" y="274647"/>
            <a:ext cx="1801895"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sz="2800" dirty="0" smtClean="0">
                <a:solidFill>
                  <a:srgbClr val="000000"/>
                </a:solidFill>
                <a:latin typeface="Arial" charset="0"/>
                <a:ea typeface="ＭＳ Ｐゴシック" charset="0"/>
              </a:rPr>
              <a:t>Enhanced</a:t>
            </a:r>
          </a:p>
          <a:p>
            <a:pPr algn="ctr" defTabSz="914400" fontAlgn="base">
              <a:spcBef>
                <a:spcPct val="0"/>
              </a:spcBef>
              <a:spcAft>
                <a:spcPct val="0"/>
              </a:spcAft>
            </a:pPr>
            <a:r>
              <a:rPr lang="en-US" sz="2800" dirty="0" smtClean="0">
                <a:solidFill>
                  <a:srgbClr val="000000"/>
                </a:solidFill>
                <a:latin typeface="Arial" charset="0"/>
                <a:ea typeface="ＭＳ Ｐゴシック" charset="0"/>
              </a:rPr>
              <a:t>Motor</a:t>
            </a:r>
          </a:p>
          <a:p>
            <a:pPr algn="ctr" defTabSz="914400" fontAlgn="base">
              <a:spcBef>
                <a:spcPct val="0"/>
              </a:spcBef>
              <a:spcAft>
                <a:spcPct val="0"/>
              </a:spcAft>
            </a:pPr>
            <a:r>
              <a:rPr lang="en-US" sz="2800" dirty="0" smtClean="0">
                <a:solidFill>
                  <a:srgbClr val="000000"/>
                </a:solidFill>
                <a:latin typeface="Arial" charset="0"/>
                <a:ea typeface="ＭＳ Ｐゴシック" charset="0"/>
              </a:rPr>
              <a:t>Function</a:t>
            </a:r>
            <a:endParaRPr lang="en-US" sz="2800" dirty="0">
              <a:solidFill>
                <a:srgbClr val="000000"/>
              </a:solidFill>
              <a:latin typeface="Arial" charset="0"/>
              <a:ea typeface="ＭＳ Ｐゴシック" charset="0"/>
            </a:endParaRPr>
          </a:p>
        </p:txBody>
      </p:sp>
      <p:sp>
        <p:nvSpPr>
          <p:cNvPr id="52242" name="Text Box 18"/>
          <p:cNvSpPr txBox="1">
            <a:spLocks noChangeArrowheads="1"/>
          </p:cNvSpPr>
          <p:nvPr/>
        </p:nvSpPr>
        <p:spPr bwMode="auto">
          <a:xfrm>
            <a:off x="669925" y="274647"/>
            <a:ext cx="1921119"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sz="2800" dirty="0" smtClean="0">
                <a:solidFill>
                  <a:srgbClr val="000000"/>
                </a:solidFill>
                <a:latin typeface="Arial" charset="0"/>
                <a:ea typeface="ＭＳ Ｐゴシック" charset="0"/>
              </a:rPr>
              <a:t>Depressed</a:t>
            </a:r>
          </a:p>
          <a:p>
            <a:pPr algn="ctr" defTabSz="914400" fontAlgn="base">
              <a:spcBef>
                <a:spcPct val="0"/>
              </a:spcBef>
              <a:spcAft>
                <a:spcPct val="0"/>
              </a:spcAft>
            </a:pPr>
            <a:r>
              <a:rPr lang="en-US" sz="2800" dirty="0" smtClean="0">
                <a:solidFill>
                  <a:srgbClr val="000000"/>
                </a:solidFill>
                <a:latin typeface="Arial" charset="0"/>
                <a:ea typeface="ＭＳ Ｐゴシック" charset="0"/>
              </a:rPr>
              <a:t>Motor</a:t>
            </a:r>
          </a:p>
          <a:p>
            <a:pPr algn="ctr" defTabSz="914400" fontAlgn="base">
              <a:spcBef>
                <a:spcPct val="0"/>
              </a:spcBef>
              <a:spcAft>
                <a:spcPct val="0"/>
              </a:spcAft>
            </a:pPr>
            <a:r>
              <a:rPr lang="en-US" sz="2800" dirty="0" smtClean="0">
                <a:solidFill>
                  <a:srgbClr val="000000"/>
                </a:solidFill>
                <a:latin typeface="Arial" charset="0"/>
                <a:ea typeface="ＭＳ Ｐゴシック" charset="0"/>
              </a:rPr>
              <a:t>Function</a:t>
            </a:r>
            <a:endParaRPr lang="en-US" sz="2800"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487366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path" presetSubtype="0" accel="50000" decel="50000" fill="hold" nodeType="clickEffect">
                                  <p:stCondLst>
                                    <p:cond delay="0"/>
                                  </p:stCondLst>
                                  <p:childTnLst>
                                    <p:animMotion origin="layout" path="M -8.33333E-7 -1.09827E-6 L 0.3724 0.33434 " pathEditMode="relative" rAng="0" ptsTypes="AA">
                                      <p:cBhvr>
                                        <p:cTn id="12" dur="2000" fill="hold"/>
                                        <p:tgtEl>
                                          <p:spTgt spid="52238"/>
                                        </p:tgtEl>
                                        <p:attrNameLst>
                                          <p:attrName>ppt_x</p:attrName>
                                          <p:attrName>ppt_y</p:attrName>
                                        </p:attrNameLst>
                                      </p:cBhvr>
                                      <p:rCtr x="18611" y="16717"/>
                                    </p:animMotion>
                                  </p:childTnLst>
                                </p:cTn>
                              </p:par>
                            </p:childTnLst>
                          </p:cTn>
                        </p:par>
                        <p:par>
                          <p:cTn id="13" fill="hold" nodeType="afterGroup">
                            <p:stCondLst>
                              <p:cond delay="2000"/>
                            </p:stCondLst>
                            <p:childTnLst>
                              <p:par>
                                <p:cTn id="14" presetID="10" presetClass="exit" presetSubtype="0" fill="hold" nodeType="afterEffect">
                                  <p:stCondLst>
                                    <p:cond delay="0"/>
                                  </p:stCondLst>
                                  <p:childTnLst>
                                    <p:animEffect transition="out" filter="fade">
                                      <p:cBhvr>
                                        <p:cTn id="15" dur="500"/>
                                        <p:tgtEl>
                                          <p:spTgt spid="52238"/>
                                        </p:tgtEl>
                                      </p:cBhvr>
                                    </p:animEffect>
                                    <p:set>
                                      <p:cBhvr>
                                        <p:cTn id="16" dur="1" fill="hold">
                                          <p:stCondLst>
                                            <p:cond delay="499"/>
                                          </p:stCondLst>
                                        </p:cTn>
                                        <p:tgtEl>
                                          <p:spTgt spid="52238"/>
                                        </p:tgtEl>
                                        <p:attrNameLst>
                                          <p:attrName>style.visibility</p:attrName>
                                        </p:attrNameLst>
                                      </p:cBhvr>
                                      <p:to>
                                        <p:strVal val="hidden"/>
                                      </p:to>
                                    </p:set>
                                  </p:childTnLst>
                                </p:cTn>
                              </p:par>
                            </p:childTnLst>
                          </p:cTn>
                        </p:par>
                        <p:par>
                          <p:cTn id="17" fill="hold" nodeType="afterGroup">
                            <p:stCondLst>
                              <p:cond delay="2500"/>
                            </p:stCondLst>
                            <p:childTnLst>
                              <p:par>
                                <p:cTn id="18" presetID="10" presetClass="entr" presetSubtype="0" fill="hold" nodeType="afterEffect">
                                  <p:stCondLst>
                                    <p:cond delay="0"/>
                                  </p:stCondLst>
                                  <p:childTnLst>
                                    <p:set>
                                      <p:cBhvr>
                                        <p:cTn id="19" dur="1" fill="hold">
                                          <p:stCondLst>
                                            <p:cond delay="0"/>
                                          </p:stCondLst>
                                        </p:cTn>
                                        <p:tgtEl>
                                          <p:spTgt spid="52237"/>
                                        </p:tgtEl>
                                        <p:attrNameLst>
                                          <p:attrName>style.visibility</p:attrName>
                                        </p:attrNameLst>
                                      </p:cBhvr>
                                      <p:to>
                                        <p:strVal val="visible"/>
                                      </p:to>
                                    </p:set>
                                    <p:animEffect transition="in" filter="fade">
                                      <p:cBhvr>
                                        <p:cTn id="20" dur="500"/>
                                        <p:tgtEl>
                                          <p:spTgt spid="522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223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22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23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path" presetSubtype="0" accel="50000" decel="50000" fill="hold" nodeType="clickEffect">
                                  <p:stCondLst>
                                    <p:cond delay="0"/>
                                  </p:stCondLst>
                                  <p:childTnLst>
                                    <p:animMotion origin="layout" path="M 2.5E-6 6.93642E-7 L -0.36511 0.35306 " pathEditMode="relative" rAng="0" ptsTypes="AA">
                                      <p:cBhvr>
                                        <p:cTn id="34" dur="2000" fill="hold"/>
                                        <p:tgtEl>
                                          <p:spTgt spid="52239"/>
                                        </p:tgtEl>
                                        <p:attrNameLst>
                                          <p:attrName>ppt_x</p:attrName>
                                          <p:attrName>ppt_y</p:attrName>
                                        </p:attrNameLst>
                                      </p:cBhvr>
                                      <p:rCtr x="-18264" y="17642"/>
                                    </p:animMotion>
                                  </p:childTnLst>
                                </p:cTn>
                              </p:par>
                            </p:childTnLst>
                          </p:cTn>
                        </p:par>
                        <p:par>
                          <p:cTn id="35" fill="hold" nodeType="afterGroup">
                            <p:stCondLst>
                              <p:cond delay="2000"/>
                            </p:stCondLst>
                            <p:childTnLst>
                              <p:par>
                                <p:cTn id="36" presetID="10" presetClass="exit" presetSubtype="0" fill="hold" nodeType="afterEffect">
                                  <p:stCondLst>
                                    <p:cond delay="0"/>
                                  </p:stCondLst>
                                  <p:childTnLst>
                                    <p:animEffect transition="out" filter="fade">
                                      <p:cBhvr>
                                        <p:cTn id="37" dur="500"/>
                                        <p:tgtEl>
                                          <p:spTgt spid="52239"/>
                                        </p:tgtEl>
                                      </p:cBhvr>
                                    </p:animEffect>
                                    <p:set>
                                      <p:cBhvr>
                                        <p:cTn id="38" dur="1" fill="hold">
                                          <p:stCondLst>
                                            <p:cond delay="499"/>
                                          </p:stCondLst>
                                        </p:cTn>
                                        <p:tgtEl>
                                          <p:spTgt spid="52239"/>
                                        </p:tgtEl>
                                        <p:attrNameLst>
                                          <p:attrName>style.visibility</p:attrName>
                                        </p:attrNameLst>
                                      </p:cBhvr>
                                      <p:to>
                                        <p:strVal val="hidden"/>
                                      </p:to>
                                    </p:set>
                                  </p:childTnLst>
                                </p:cTn>
                              </p:par>
                            </p:childTnLst>
                          </p:cTn>
                        </p:par>
                        <p:par>
                          <p:cTn id="39" fill="hold" nodeType="afterGroup">
                            <p:stCondLst>
                              <p:cond delay="2500"/>
                            </p:stCondLst>
                            <p:childTnLst>
                              <p:par>
                                <p:cTn id="40" presetID="10" presetClass="entr" presetSubtype="0" fill="hold" nodeType="afterEffect">
                                  <p:stCondLst>
                                    <p:cond delay="0"/>
                                  </p:stCondLst>
                                  <p:childTnLst>
                                    <p:set>
                                      <p:cBhvr>
                                        <p:cTn id="41" dur="1" fill="hold">
                                          <p:stCondLst>
                                            <p:cond delay="0"/>
                                          </p:stCondLst>
                                        </p:cTn>
                                        <p:tgtEl>
                                          <p:spTgt spid="52236"/>
                                        </p:tgtEl>
                                        <p:attrNameLst>
                                          <p:attrName>style.visibility</p:attrName>
                                        </p:attrNameLst>
                                      </p:cBhvr>
                                      <p:to>
                                        <p:strVal val="visible"/>
                                      </p:to>
                                    </p:set>
                                    <p:animEffect transition="in" filter="fade">
                                      <p:cBhvr>
                                        <p:cTn id="42" dur="500"/>
                                        <p:tgtEl>
                                          <p:spTgt spid="52236"/>
                                        </p:tgtEl>
                                      </p:cBhvr>
                                    </p:animEffect>
                                  </p:childTnLst>
                                </p:cTn>
                              </p:par>
                            </p:childTnLst>
                          </p:cTn>
                        </p:par>
                        <p:par>
                          <p:cTn id="43" fill="hold" nodeType="afterGroup">
                            <p:stCondLst>
                              <p:cond delay="3000"/>
                            </p:stCondLst>
                            <p:childTnLst>
                              <p:par>
                                <p:cTn id="44" presetID="1" presetClass="entr" presetSubtype="0" fill="hold" nodeType="afterEffect">
                                  <p:stCondLst>
                                    <p:cond delay="0"/>
                                  </p:stCondLst>
                                  <p:childTnLst>
                                    <p:set>
                                      <p:cBhvr>
                                        <p:cTn id="45" dur="1" fill="hold">
                                          <p:stCondLst>
                                            <p:cond delay="0"/>
                                          </p:stCondLst>
                                        </p:cTn>
                                        <p:tgtEl>
                                          <p:spTgt spid="52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animBg="1"/>
      <p:bldP spid="52231" grpId="0" animBg="1"/>
      <p:bldP spid="52234" grpId="0"/>
      <p:bldP spid="522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687474"/>
            <a:ext cx="7989752" cy="1540529"/>
          </a:xfrm>
        </p:spPr>
        <p:txBody>
          <a:bodyPr>
            <a:normAutofit fontScale="90000"/>
          </a:bodyPr>
          <a:lstStyle/>
          <a:p>
            <a:pPr algn="ctr" defTabSz="914400" fontAlgn="base">
              <a:spcAft>
                <a:spcPct val="0"/>
              </a:spcAft>
            </a:pPr>
            <a:r>
              <a:rPr lang="en-US" b="1" dirty="0" smtClean="0">
                <a:latin typeface="Times New Roman" charset="0"/>
              </a:rPr>
              <a:t/>
            </a:r>
            <a:br>
              <a:rPr lang="en-US" b="1" dirty="0" smtClean="0">
                <a:latin typeface="Times New Roman" charset="0"/>
              </a:rPr>
            </a:br>
            <a:r>
              <a:rPr lang="en-US" b="1" dirty="0">
                <a:latin typeface="Times New Roman" charset="0"/>
              </a:rPr>
              <a:t/>
            </a:r>
            <a:br>
              <a:rPr lang="en-US" b="1" dirty="0">
                <a:latin typeface="Times New Roman" charset="0"/>
              </a:rPr>
            </a:br>
            <a:r>
              <a:rPr lang="en-US" b="1" dirty="0" smtClean="0">
                <a:latin typeface="Times New Roman" charset="0"/>
              </a:rPr>
              <a:t/>
            </a:r>
            <a:br>
              <a:rPr lang="en-US" b="1" dirty="0" smtClean="0">
                <a:latin typeface="Times New Roman" charset="0"/>
              </a:rPr>
            </a:br>
            <a:r>
              <a:rPr lang="en-US" b="1" dirty="0">
                <a:latin typeface="Times New Roman" charset="0"/>
              </a:rPr>
              <a:t/>
            </a:r>
            <a:br>
              <a:rPr lang="en-US" b="1" dirty="0">
                <a:latin typeface="Times New Roman" charset="0"/>
              </a:rPr>
            </a:br>
            <a:r>
              <a:rPr lang="en-US" b="1" dirty="0" smtClean="0">
                <a:latin typeface="Times New Roman" charset="0"/>
              </a:rPr>
              <a:t/>
            </a:r>
            <a:br>
              <a:rPr lang="en-US" b="1" dirty="0" smtClean="0">
                <a:latin typeface="Times New Roman" charset="0"/>
              </a:rPr>
            </a:br>
            <a:r>
              <a:rPr lang="en-US" b="1" dirty="0" smtClean="0">
                <a:latin typeface="Times New Roman" charset="0"/>
              </a:rPr>
              <a:t>Cardiomyopathies</a:t>
            </a:r>
            <a:r>
              <a:rPr lang="en-US" b="1" dirty="0">
                <a:latin typeface="Times New Roman" charset="0"/>
              </a:rPr>
              <a:t>: </a:t>
            </a:r>
            <a:br>
              <a:rPr lang="en-US" b="1" dirty="0">
                <a:latin typeface="Times New Roman" charset="0"/>
              </a:rPr>
            </a:br>
            <a:r>
              <a:rPr lang="en-US" b="1" dirty="0">
                <a:latin typeface="Times New Roman" charset="0"/>
              </a:rPr>
              <a:t>Defects in the Molecular Motors</a:t>
            </a:r>
            <a:br>
              <a:rPr lang="en-US" b="1" dirty="0">
                <a:latin typeface="Times New Roman" charset="0"/>
              </a:rPr>
            </a:br>
            <a:r>
              <a:rPr lang="en-US" b="1" dirty="0">
                <a:latin typeface="Times New Roman" charset="0"/>
              </a:rPr>
              <a:t>that </a:t>
            </a:r>
            <a:r>
              <a:rPr lang="en-US" b="1" dirty="0" smtClean="0">
                <a:latin typeface="Times New Roman" charset="0"/>
              </a:rPr>
              <a:t>Power </a:t>
            </a:r>
            <a:r>
              <a:rPr lang="en-US" b="1" dirty="0">
                <a:latin typeface="Times New Roman" charset="0"/>
              </a:rPr>
              <a:t>the Heart</a:t>
            </a:r>
            <a:br>
              <a:rPr lang="en-US" b="1" dirty="0">
                <a:latin typeface="Times New Roman" charset="0"/>
              </a:rPr>
            </a:br>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p:cNvSpPr>
            <a:spLocks noGrp="1"/>
          </p:cNvSpPr>
          <p:nvPr>
            <p:ph type="sldNum" sz="quarter" idx="12"/>
          </p:nvPr>
        </p:nvSpPr>
        <p:spPr/>
        <p:txBody>
          <a:bodyPr/>
          <a:lstStyle/>
          <a:p>
            <a:pPr>
              <a:defRPr/>
            </a:pPr>
            <a:fld id="{E183638F-B075-46FB-B3D7-9F5BEDBD7F50}" type="slidenum">
              <a:rPr lang="en-US" smtClean="0">
                <a:solidFill>
                  <a:srgbClr val="63A537"/>
                </a:solidFill>
                <a:latin typeface="Gill Sans MT"/>
              </a:rPr>
              <a:pPr>
                <a:defRPr/>
              </a:pPr>
              <a:t>14</a:t>
            </a:fld>
            <a:endParaRPr lang="en-US">
              <a:solidFill>
                <a:srgbClr val="63A537"/>
              </a:solidFill>
              <a:latin typeface="Gill Sans MT"/>
            </a:endParaRPr>
          </a:p>
        </p:txBody>
      </p:sp>
      <p:sp>
        <p:nvSpPr>
          <p:cNvPr id="5" name="TextBox 4"/>
          <p:cNvSpPr txBox="1"/>
          <p:nvPr/>
        </p:nvSpPr>
        <p:spPr>
          <a:xfrm>
            <a:off x="2680316" y="2070613"/>
            <a:ext cx="3833902" cy="584776"/>
          </a:xfrm>
          <a:prstGeom prst="rect">
            <a:avLst/>
          </a:prstGeom>
          <a:noFill/>
        </p:spPr>
        <p:txBody>
          <a:bodyPr wrap="none" rtlCol="0">
            <a:spAutoFit/>
          </a:bodyPr>
          <a:lstStyle/>
          <a:p>
            <a:r>
              <a:rPr lang="en-US" sz="3200" u="sng" dirty="0" smtClean="0"/>
              <a:t>Future Perspectives</a:t>
            </a:r>
            <a:endParaRPr lang="en-US" sz="3200" u="sng" dirty="0"/>
          </a:p>
        </p:txBody>
      </p:sp>
      <p:sp>
        <p:nvSpPr>
          <p:cNvPr id="6" name="TextBox 5"/>
          <p:cNvSpPr txBox="1"/>
          <p:nvPr/>
        </p:nvSpPr>
        <p:spPr>
          <a:xfrm>
            <a:off x="581192" y="2910527"/>
            <a:ext cx="8109912" cy="3785652"/>
          </a:xfrm>
          <a:prstGeom prst="rect">
            <a:avLst/>
          </a:prstGeom>
          <a:noFill/>
        </p:spPr>
        <p:txBody>
          <a:bodyPr wrap="none" rtlCol="0">
            <a:spAutoFit/>
          </a:bodyPr>
          <a:lstStyle/>
          <a:p>
            <a:pPr marL="457200" indent="-457200">
              <a:buAutoNum type="arabicPeriod"/>
            </a:pPr>
            <a:r>
              <a:rPr lang="en-US" sz="2400" dirty="0" smtClean="0"/>
              <a:t>Genetic Testing or Simple EKGs</a:t>
            </a:r>
          </a:p>
          <a:p>
            <a:pPr marL="457200" indent="-457200">
              <a:buAutoNum type="arabicPeriod"/>
            </a:pPr>
            <a:endParaRPr lang="en-US" sz="2400" dirty="0"/>
          </a:p>
          <a:p>
            <a:pPr marL="457200" indent="-457200">
              <a:buAutoNum type="arabicPeriod"/>
            </a:pPr>
            <a:r>
              <a:rPr lang="en-US" sz="2400" dirty="0" smtClean="0"/>
              <a:t>Precision and Individual Therapeutics:  </a:t>
            </a:r>
          </a:p>
          <a:p>
            <a:r>
              <a:rPr lang="en-US" sz="2400" dirty="0" smtClean="0"/>
              <a:t>		</a:t>
            </a:r>
          </a:p>
          <a:p>
            <a:r>
              <a:rPr lang="en-US" sz="2400" dirty="0"/>
              <a:t>	</a:t>
            </a:r>
            <a:r>
              <a:rPr lang="en-US" sz="2400" dirty="0" smtClean="0"/>
              <a:t>	Enhance Myosin Power in Dilated Cardiomyopathy</a:t>
            </a:r>
          </a:p>
          <a:p>
            <a:r>
              <a:rPr lang="en-US" sz="2400" dirty="0"/>
              <a:t>	</a:t>
            </a:r>
            <a:r>
              <a:rPr lang="en-US" sz="2400" dirty="0" smtClean="0"/>
              <a:t>		</a:t>
            </a:r>
          </a:p>
          <a:p>
            <a:r>
              <a:rPr lang="en-US" sz="2400" dirty="0"/>
              <a:t>	</a:t>
            </a:r>
            <a:r>
              <a:rPr lang="en-US" sz="2400" dirty="0" smtClean="0"/>
              <a:t>	Reduce Myosin Power in Hypertrophic Cardiomyopathy</a:t>
            </a:r>
          </a:p>
          <a:p>
            <a:endParaRPr lang="en-US" sz="2400" dirty="0" smtClean="0"/>
          </a:p>
          <a:p>
            <a:endParaRPr lang="en-US" sz="2400" dirty="0"/>
          </a:p>
          <a:p>
            <a:endParaRPr lang="en-US" sz="2400" dirty="0"/>
          </a:p>
        </p:txBody>
      </p:sp>
    </p:spTree>
    <p:extLst>
      <p:ext uri="{BB962C8B-B14F-4D97-AF65-F5344CB8AC3E}">
        <p14:creationId xmlns:p14="http://schemas.microsoft.com/office/powerpoint/2010/main" val="4088719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764150" y="1522338"/>
            <a:ext cx="4843812" cy="489599"/>
          </a:xfrm>
          <a:prstGeom prst="rect">
            <a:avLst/>
          </a:prstGeom>
        </p:spPr>
      </p:pic>
      <p:pic>
        <p:nvPicPr>
          <p:cNvPr id="10" name="Picture 9"/>
          <p:cNvPicPr>
            <a:picLocks noChangeAspect="1"/>
          </p:cNvPicPr>
          <p:nvPr/>
        </p:nvPicPr>
        <p:blipFill>
          <a:blip r:embed="rId3"/>
          <a:stretch>
            <a:fillRect/>
          </a:stretch>
        </p:blipFill>
        <p:spPr>
          <a:xfrm>
            <a:off x="560933" y="1307979"/>
            <a:ext cx="2951655" cy="528308"/>
          </a:xfrm>
          <a:prstGeom prst="rect">
            <a:avLst/>
          </a:prstGeom>
        </p:spPr>
      </p:pic>
      <p:pic>
        <p:nvPicPr>
          <p:cNvPr id="11" name="Picture 10"/>
          <p:cNvPicPr>
            <a:picLocks noChangeAspect="1"/>
          </p:cNvPicPr>
          <p:nvPr/>
        </p:nvPicPr>
        <p:blipFill rotWithShape="1">
          <a:blip r:embed="rId4"/>
          <a:srcRect r="54898"/>
          <a:stretch/>
        </p:blipFill>
        <p:spPr>
          <a:xfrm>
            <a:off x="672843" y="1836287"/>
            <a:ext cx="2727833" cy="397889"/>
          </a:xfrm>
          <a:prstGeom prst="rect">
            <a:avLst/>
          </a:prstGeom>
        </p:spPr>
      </p:pic>
      <p:grpSp>
        <p:nvGrpSpPr>
          <p:cNvPr id="14" name="Group 13"/>
          <p:cNvGrpSpPr/>
          <p:nvPr/>
        </p:nvGrpSpPr>
        <p:grpSpPr>
          <a:xfrm>
            <a:off x="560933" y="2481943"/>
            <a:ext cx="7453514" cy="3534656"/>
            <a:chOff x="699246" y="2781620"/>
            <a:chExt cx="7453514" cy="3534656"/>
          </a:xfrm>
        </p:grpSpPr>
        <p:pic>
          <p:nvPicPr>
            <p:cNvPr id="12" name="Picture 11"/>
            <p:cNvPicPr>
              <a:picLocks noChangeAspect="1"/>
            </p:cNvPicPr>
            <p:nvPr/>
          </p:nvPicPr>
          <p:blipFill>
            <a:blip r:embed="rId5"/>
            <a:stretch>
              <a:fillRect/>
            </a:stretch>
          </p:blipFill>
          <p:spPr>
            <a:xfrm>
              <a:off x="699246" y="2781620"/>
              <a:ext cx="7378361" cy="3490042"/>
            </a:xfrm>
            <a:prstGeom prst="rect">
              <a:avLst/>
            </a:prstGeom>
          </p:spPr>
        </p:pic>
        <p:sp>
          <p:nvSpPr>
            <p:cNvPr id="13" name="Rectangle 12"/>
            <p:cNvSpPr/>
            <p:nvPr/>
          </p:nvSpPr>
          <p:spPr>
            <a:xfrm>
              <a:off x="4940834" y="5939758"/>
              <a:ext cx="3211926" cy="376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sp>
        <p:nvSpPr>
          <p:cNvPr id="2" name="TextBox 1"/>
          <p:cNvSpPr txBox="1"/>
          <p:nvPr/>
        </p:nvSpPr>
        <p:spPr>
          <a:xfrm>
            <a:off x="759651" y="5822923"/>
            <a:ext cx="2262158" cy="353943"/>
          </a:xfrm>
          <a:prstGeom prst="rect">
            <a:avLst/>
          </a:prstGeom>
          <a:noFill/>
        </p:spPr>
        <p:txBody>
          <a:bodyPr wrap="none" rtlCol="0">
            <a:spAutoFit/>
          </a:bodyPr>
          <a:lstStyle/>
          <a:p>
            <a:r>
              <a:rPr lang="en-US" sz="1700" b="1" dirty="0" smtClean="0">
                <a:solidFill>
                  <a:schemeClr val="tx1">
                    <a:lumMod val="65000"/>
                    <a:lumOff val="35000"/>
                  </a:schemeClr>
                </a:solidFill>
                <a:latin typeface="Times New Roman"/>
                <a:cs typeface="Times New Roman"/>
              </a:rPr>
              <a:t>University of Vermont</a:t>
            </a:r>
            <a:endParaRPr lang="en-US" sz="1700" b="1" dirty="0">
              <a:solidFill>
                <a:schemeClr val="tx1">
                  <a:lumMod val="65000"/>
                  <a:lumOff val="35000"/>
                </a:schemeClr>
              </a:solidFill>
              <a:latin typeface="Times New Roman"/>
              <a:cs typeface="Times New Roman"/>
            </a:endParaRPr>
          </a:p>
        </p:txBody>
      </p:sp>
    </p:spTree>
    <p:extLst>
      <p:ext uri="{BB962C8B-B14F-4D97-AF65-F5344CB8AC3E}">
        <p14:creationId xmlns:p14="http://schemas.microsoft.com/office/powerpoint/2010/main" val="3736282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4656" y="1704578"/>
            <a:ext cx="2110708" cy="2991366"/>
          </a:xfrm>
          <a:prstGeom prst="rect">
            <a:avLst/>
          </a:prstGeom>
        </p:spPr>
      </p:pic>
      <p:sp>
        <p:nvSpPr>
          <p:cNvPr id="3" name="TextBox 2"/>
          <p:cNvSpPr txBox="1"/>
          <p:nvPr/>
        </p:nvSpPr>
        <p:spPr>
          <a:xfrm>
            <a:off x="793816" y="1153097"/>
            <a:ext cx="2083473" cy="461665"/>
          </a:xfrm>
          <a:prstGeom prst="rect">
            <a:avLst/>
          </a:prstGeom>
          <a:noFill/>
        </p:spPr>
        <p:txBody>
          <a:bodyPr wrap="none" rtlCol="0">
            <a:spAutoFit/>
          </a:bodyPr>
          <a:lstStyle/>
          <a:p>
            <a:r>
              <a:rPr lang="en-US" sz="2400" dirty="0" smtClean="0"/>
              <a:t>Hank Gathers</a:t>
            </a:r>
            <a:endParaRPr lang="en-US" sz="2400" dirty="0"/>
          </a:p>
        </p:txBody>
      </p:sp>
      <p:pic>
        <p:nvPicPr>
          <p:cNvPr id="4" name="Picture 3"/>
          <p:cNvPicPr>
            <a:picLocks noChangeAspect="1"/>
          </p:cNvPicPr>
          <p:nvPr/>
        </p:nvPicPr>
        <p:blipFill>
          <a:blip r:embed="rId3"/>
          <a:stretch>
            <a:fillRect/>
          </a:stretch>
        </p:blipFill>
        <p:spPr>
          <a:xfrm>
            <a:off x="3656522" y="1704578"/>
            <a:ext cx="4940676" cy="2779130"/>
          </a:xfrm>
          <a:prstGeom prst="rect">
            <a:avLst/>
          </a:prstGeom>
        </p:spPr>
      </p:pic>
      <p:sp>
        <p:nvSpPr>
          <p:cNvPr id="5" name="TextBox 4"/>
          <p:cNvSpPr txBox="1"/>
          <p:nvPr/>
        </p:nvSpPr>
        <p:spPr>
          <a:xfrm>
            <a:off x="5046118" y="1153097"/>
            <a:ext cx="2032377" cy="461665"/>
          </a:xfrm>
          <a:prstGeom prst="rect">
            <a:avLst/>
          </a:prstGeom>
          <a:noFill/>
        </p:spPr>
        <p:txBody>
          <a:bodyPr wrap="none" rtlCol="0">
            <a:spAutoFit/>
          </a:bodyPr>
          <a:lstStyle/>
          <a:p>
            <a:r>
              <a:rPr lang="en-US" sz="2400" dirty="0" smtClean="0"/>
              <a:t>Reggie Lewis</a:t>
            </a:r>
            <a:endParaRPr lang="en-US" sz="2400" dirty="0"/>
          </a:p>
        </p:txBody>
      </p:sp>
      <p:sp>
        <p:nvSpPr>
          <p:cNvPr id="6" name="TextBox 5"/>
          <p:cNvSpPr txBox="1"/>
          <p:nvPr/>
        </p:nvSpPr>
        <p:spPr>
          <a:xfrm>
            <a:off x="1166816" y="150394"/>
            <a:ext cx="6855588" cy="646331"/>
          </a:xfrm>
          <a:prstGeom prst="rect">
            <a:avLst/>
          </a:prstGeom>
          <a:noFill/>
        </p:spPr>
        <p:txBody>
          <a:bodyPr wrap="none" rtlCol="0">
            <a:spAutoFit/>
          </a:bodyPr>
          <a:lstStyle/>
          <a:p>
            <a:pPr algn="ctr"/>
            <a:r>
              <a:rPr lang="en-US" sz="3600" dirty="0" smtClean="0"/>
              <a:t>Genetic Defects in Myosin Motor</a:t>
            </a:r>
            <a:endParaRPr lang="en-US" sz="3600" dirty="0"/>
          </a:p>
        </p:txBody>
      </p:sp>
      <p:sp>
        <p:nvSpPr>
          <p:cNvPr id="8" name="TextBox 7"/>
          <p:cNvSpPr txBox="1"/>
          <p:nvPr/>
        </p:nvSpPr>
        <p:spPr>
          <a:xfrm>
            <a:off x="66836" y="4879771"/>
            <a:ext cx="9022860" cy="1384995"/>
          </a:xfrm>
          <a:prstGeom prst="rect">
            <a:avLst/>
          </a:prstGeom>
          <a:noFill/>
        </p:spPr>
        <p:txBody>
          <a:bodyPr wrap="square" rtlCol="0">
            <a:spAutoFit/>
          </a:bodyPr>
          <a:lstStyle/>
          <a:p>
            <a:pPr algn="ctr"/>
            <a:r>
              <a:rPr lang="en-US" sz="2800" dirty="0" smtClean="0"/>
              <a:t>Leading cause of sudden death in young adults.</a:t>
            </a:r>
          </a:p>
          <a:p>
            <a:pPr algn="ctr"/>
            <a:endParaRPr lang="en-US" sz="2800" dirty="0" smtClean="0"/>
          </a:p>
          <a:p>
            <a:pPr algn="ctr"/>
            <a:r>
              <a:rPr lang="en-US" sz="2800" dirty="0" smtClean="0"/>
              <a:t>1 in 200 people have genetic defect (3,100 Vermonters)</a:t>
            </a:r>
            <a:endParaRPr lang="en-US" sz="2800" dirty="0"/>
          </a:p>
        </p:txBody>
      </p:sp>
    </p:spTree>
    <p:extLst>
      <p:ext uri="{BB962C8B-B14F-4D97-AF65-F5344CB8AC3E}">
        <p14:creationId xmlns:p14="http://schemas.microsoft.com/office/powerpoint/2010/main" val="13540387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026" t="31547" r="47108" b="51203"/>
          <a:stretch/>
        </p:blipFill>
        <p:spPr bwMode="auto">
          <a:xfrm>
            <a:off x="374598" y="2022106"/>
            <a:ext cx="8238989" cy="3683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200" name="Text Box 8"/>
          <p:cNvSpPr txBox="1">
            <a:spLocks noChangeArrowheads="1"/>
          </p:cNvSpPr>
          <p:nvPr/>
        </p:nvSpPr>
        <p:spPr bwMode="auto">
          <a:xfrm>
            <a:off x="539849" y="362529"/>
            <a:ext cx="262123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sz="2400" b="1" dirty="0" smtClean="0">
                <a:solidFill>
                  <a:srgbClr val="000000"/>
                </a:solidFill>
                <a:latin typeface="Arial" charset="0"/>
                <a:ea typeface="ＭＳ Ｐゴシック" charset="0"/>
              </a:rPr>
              <a:t>Familial</a:t>
            </a:r>
          </a:p>
          <a:p>
            <a:pPr algn="ctr" defTabSz="914400" fontAlgn="base">
              <a:spcBef>
                <a:spcPct val="0"/>
              </a:spcBef>
              <a:spcAft>
                <a:spcPct val="0"/>
              </a:spcAft>
            </a:pPr>
            <a:r>
              <a:rPr lang="en-US" sz="2400" b="1" dirty="0" smtClean="0">
                <a:solidFill>
                  <a:srgbClr val="000000"/>
                </a:solidFill>
                <a:latin typeface="Arial" charset="0"/>
                <a:ea typeface="ＭＳ Ｐゴシック" charset="0"/>
              </a:rPr>
              <a:t>Hypertrophic</a:t>
            </a:r>
            <a:endParaRPr lang="en-US" sz="2400" b="1" dirty="0">
              <a:solidFill>
                <a:srgbClr val="000000"/>
              </a:solidFill>
              <a:latin typeface="Arial" charset="0"/>
              <a:ea typeface="ＭＳ Ｐゴシック" charset="0"/>
            </a:endParaRPr>
          </a:p>
          <a:p>
            <a:pPr algn="ctr" defTabSz="914400" fontAlgn="base">
              <a:spcBef>
                <a:spcPct val="0"/>
              </a:spcBef>
              <a:spcAft>
                <a:spcPct val="0"/>
              </a:spcAft>
            </a:pPr>
            <a:r>
              <a:rPr lang="en-US" sz="2400" b="1" dirty="0">
                <a:solidFill>
                  <a:srgbClr val="000000"/>
                </a:solidFill>
                <a:latin typeface="Arial" charset="0"/>
                <a:ea typeface="ＭＳ Ｐゴシック" charset="0"/>
              </a:rPr>
              <a:t>Cardiomyopathy</a:t>
            </a:r>
          </a:p>
          <a:p>
            <a:pPr algn="ctr" defTabSz="914400" fontAlgn="base">
              <a:spcBef>
                <a:spcPct val="0"/>
              </a:spcBef>
              <a:spcAft>
                <a:spcPct val="0"/>
              </a:spcAft>
            </a:pPr>
            <a:r>
              <a:rPr lang="en-US" sz="2400" b="1" dirty="0">
                <a:solidFill>
                  <a:srgbClr val="000000"/>
                </a:solidFill>
                <a:latin typeface="Arial" charset="0"/>
                <a:ea typeface="ＭＳ Ｐゴシック" charset="0"/>
              </a:rPr>
              <a:t>(FHC)</a:t>
            </a:r>
          </a:p>
        </p:txBody>
      </p:sp>
      <p:sp>
        <p:nvSpPr>
          <p:cNvPr id="8201" name="Text Box 9"/>
          <p:cNvSpPr txBox="1">
            <a:spLocks noChangeArrowheads="1"/>
          </p:cNvSpPr>
          <p:nvPr/>
        </p:nvSpPr>
        <p:spPr bwMode="auto">
          <a:xfrm>
            <a:off x="3657600" y="1470524"/>
            <a:ext cx="1245052"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400" b="1">
                <a:solidFill>
                  <a:srgbClr val="000000"/>
                </a:solidFill>
                <a:latin typeface="Arial" charset="0"/>
                <a:ea typeface="ＭＳ Ｐゴシック" charset="0"/>
              </a:rPr>
              <a:t>Normal</a:t>
            </a:r>
          </a:p>
        </p:txBody>
      </p:sp>
      <p:sp>
        <p:nvSpPr>
          <p:cNvPr id="8202" name="Text Box 10"/>
          <p:cNvSpPr txBox="1">
            <a:spLocks noChangeArrowheads="1"/>
          </p:cNvSpPr>
          <p:nvPr/>
        </p:nvSpPr>
        <p:spPr bwMode="auto">
          <a:xfrm>
            <a:off x="5479446" y="731861"/>
            <a:ext cx="2621230" cy="1200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sz="2400" b="1" dirty="0">
                <a:solidFill>
                  <a:srgbClr val="000000"/>
                </a:solidFill>
                <a:latin typeface="Arial" charset="0"/>
                <a:ea typeface="ＭＳ Ｐゴシック" charset="0"/>
              </a:rPr>
              <a:t>Dilated</a:t>
            </a:r>
          </a:p>
          <a:p>
            <a:pPr algn="ctr" defTabSz="914400" fontAlgn="base">
              <a:spcBef>
                <a:spcPct val="0"/>
              </a:spcBef>
              <a:spcAft>
                <a:spcPct val="0"/>
              </a:spcAft>
            </a:pPr>
            <a:r>
              <a:rPr lang="en-US" sz="2400" b="1" dirty="0">
                <a:solidFill>
                  <a:srgbClr val="000000"/>
                </a:solidFill>
                <a:latin typeface="Arial" charset="0"/>
                <a:ea typeface="ＭＳ Ｐゴシック" charset="0"/>
              </a:rPr>
              <a:t>Cardiomyopathy</a:t>
            </a:r>
          </a:p>
          <a:p>
            <a:pPr algn="ctr" defTabSz="914400" fontAlgn="base">
              <a:spcBef>
                <a:spcPct val="0"/>
              </a:spcBef>
              <a:spcAft>
                <a:spcPct val="0"/>
              </a:spcAft>
            </a:pPr>
            <a:r>
              <a:rPr lang="en-US" sz="2400" b="1" dirty="0">
                <a:solidFill>
                  <a:srgbClr val="000000"/>
                </a:solidFill>
                <a:latin typeface="Arial" charset="0"/>
                <a:ea typeface="ＭＳ Ｐゴシック" charset="0"/>
              </a:rPr>
              <a:t>(DCM)</a:t>
            </a:r>
          </a:p>
        </p:txBody>
      </p:sp>
      <p:sp>
        <p:nvSpPr>
          <p:cNvPr id="8203" name="Text Box 11"/>
          <p:cNvSpPr txBox="1">
            <a:spLocks noChangeArrowheads="1"/>
          </p:cNvSpPr>
          <p:nvPr/>
        </p:nvSpPr>
        <p:spPr bwMode="auto">
          <a:xfrm>
            <a:off x="5362575" y="6198069"/>
            <a:ext cx="289401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1400" dirty="0" err="1">
                <a:solidFill>
                  <a:srgbClr val="000000"/>
                </a:solidFill>
                <a:latin typeface="Arial" charset="0"/>
                <a:ea typeface="ＭＳ Ｐゴシック" charset="0"/>
              </a:rPr>
              <a:t>Seidman</a:t>
            </a:r>
            <a:r>
              <a:rPr lang="en-US" sz="1400" dirty="0">
                <a:solidFill>
                  <a:srgbClr val="000000"/>
                </a:solidFill>
                <a:latin typeface="Arial" charset="0"/>
                <a:ea typeface="ＭＳ Ｐゴシック" charset="0"/>
              </a:rPr>
              <a:t> and </a:t>
            </a:r>
            <a:r>
              <a:rPr lang="en-US" sz="1400" dirty="0" err="1">
                <a:solidFill>
                  <a:srgbClr val="000000"/>
                </a:solidFill>
                <a:latin typeface="Arial" charset="0"/>
                <a:ea typeface="ＭＳ Ｐゴシック" charset="0"/>
              </a:rPr>
              <a:t>Seidman</a:t>
            </a:r>
            <a:r>
              <a:rPr lang="en-US" sz="1400" dirty="0">
                <a:solidFill>
                  <a:srgbClr val="000000"/>
                </a:solidFill>
                <a:latin typeface="Arial" charset="0"/>
                <a:ea typeface="ＭＳ Ｐゴシック" charset="0"/>
              </a:rPr>
              <a:t> </a:t>
            </a:r>
            <a:r>
              <a:rPr lang="en-US" sz="1400" i="1" dirty="0">
                <a:solidFill>
                  <a:srgbClr val="000000"/>
                </a:solidFill>
                <a:latin typeface="Arial" charset="0"/>
                <a:ea typeface="ＭＳ Ｐゴシック" charset="0"/>
              </a:rPr>
              <a:t>Cell </a:t>
            </a:r>
            <a:r>
              <a:rPr lang="en-US" sz="1400" dirty="0">
                <a:solidFill>
                  <a:srgbClr val="000000"/>
                </a:solidFill>
                <a:latin typeface="Arial" charset="0"/>
                <a:ea typeface="ＭＳ Ｐゴシック" charset="0"/>
              </a:rPr>
              <a:t>(2001)</a:t>
            </a:r>
          </a:p>
        </p:txBody>
      </p:sp>
    </p:spTree>
    <p:extLst>
      <p:ext uri="{BB962C8B-B14F-4D97-AF65-F5344CB8AC3E}">
        <p14:creationId xmlns:p14="http://schemas.microsoft.com/office/powerpoint/2010/main" val="4817339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descr="HCM_DCM_myos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a:off x="1734994" y="1963594"/>
            <a:ext cx="6118007" cy="3670804"/>
          </a:xfrm>
          <a:prstGeom prst="rect">
            <a:avLst/>
          </a:prstGeom>
          <a:noFill/>
          <a:extLst>
            <a:ext uri="{909E8E84-426E-40dd-AFC4-6F175D3DCCD1}">
              <a14:hiddenFill xmlns:a14="http://schemas.microsoft.com/office/drawing/2010/main" xmlns="">
                <a:solidFill>
                  <a:srgbClr val="FFFFFF"/>
                </a:solidFill>
              </a14:hiddenFill>
            </a:ext>
          </a:extLst>
        </p:spPr>
      </p:pic>
      <p:sp>
        <p:nvSpPr>
          <p:cNvPr id="34819" name="Text Box 3"/>
          <p:cNvSpPr txBox="1">
            <a:spLocks noChangeArrowheads="1"/>
          </p:cNvSpPr>
          <p:nvPr/>
        </p:nvSpPr>
        <p:spPr bwMode="auto">
          <a:xfrm>
            <a:off x="1943734" y="97520"/>
            <a:ext cx="5269191"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3200" b="1" u="sng" dirty="0">
                <a:solidFill>
                  <a:srgbClr val="FFFFFF"/>
                </a:solidFill>
                <a:latin typeface="Arial" charset="0"/>
                <a:ea typeface="ＭＳ Ｐゴシック" charset="0"/>
              </a:rPr>
              <a:t>Myosin </a:t>
            </a:r>
            <a:r>
              <a:rPr lang="en-US" sz="3200" b="1" u="sng" dirty="0" smtClean="0">
                <a:solidFill>
                  <a:srgbClr val="FFFFFF"/>
                </a:solidFill>
                <a:latin typeface="Arial" charset="0"/>
                <a:ea typeface="ＭＳ Ｐゴシック" charset="0"/>
              </a:rPr>
              <a:t>Genetic Mutations</a:t>
            </a:r>
            <a:endParaRPr lang="en-US" sz="3200" b="1" u="sng" dirty="0">
              <a:solidFill>
                <a:srgbClr val="FFFFFF"/>
              </a:solidFill>
              <a:latin typeface="Arial" charset="0"/>
              <a:ea typeface="ＭＳ Ｐゴシック" charset="0"/>
            </a:endParaRPr>
          </a:p>
        </p:txBody>
      </p:sp>
      <p:sp>
        <p:nvSpPr>
          <p:cNvPr id="34824" name="Text Box 8"/>
          <p:cNvSpPr txBox="1">
            <a:spLocks noChangeArrowheads="1"/>
          </p:cNvSpPr>
          <p:nvPr/>
        </p:nvSpPr>
        <p:spPr bwMode="auto">
          <a:xfrm>
            <a:off x="31598" y="6527800"/>
            <a:ext cx="53808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1200" dirty="0">
                <a:solidFill>
                  <a:srgbClr val="FFFFFF"/>
                </a:solidFill>
                <a:latin typeface="Arial" charset="0"/>
                <a:ea typeface="ＭＳ Ｐゴシック" charset="0"/>
              </a:rPr>
              <a:t>http://</a:t>
            </a:r>
            <a:r>
              <a:rPr lang="en-US" sz="1200" dirty="0" err="1">
                <a:solidFill>
                  <a:srgbClr val="FFFFFF"/>
                </a:solidFill>
                <a:latin typeface="Arial" charset="0"/>
                <a:ea typeface="ＭＳ Ｐゴシック" charset="0"/>
              </a:rPr>
              <a:t>genetics.med.harvard.edu</a:t>
            </a:r>
            <a:r>
              <a:rPr lang="en-US" sz="1200" dirty="0">
                <a:solidFill>
                  <a:srgbClr val="FFFFFF"/>
                </a:solidFill>
                <a:latin typeface="Arial" charset="0"/>
                <a:ea typeface="ＭＳ Ｐゴシック" charset="0"/>
              </a:rPr>
              <a:t>/~</a:t>
            </a:r>
            <a:r>
              <a:rPr lang="en-US" sz="1200" dirty="0" err="1">
                <a:solidFill>
                  <a:srgbClr val="FFFFFF"/>
                </a:solidFill>
                <a:latin typeface="Arial" charset="0"/>
                <a:ea typeface="ＭＳ Ｐゴシック" charset="0"/>
              </a:rPr>
              <a:t>seidman</a:t>
            </a:r>
            <a:r>
              <a:rPr lang="en-US" sz="1200" dirty="0">
                <a:solidFill>
                  <a:srgbClr val="FFFFFF"/>
                </a:solidFill>
                <a:latin typeface="Arial" charset="0"/>
                <a:ea typeface="ＭＳ Ｐゴシック" charset="0"/>
              </a:rPr>
              <a:t>/cg3/</a:t>
            </a:r>
            <a:r>
              <a:rPr lang="en-US" sz="1200" dirty="0" err="1">
                <a:solidFill>
                  <a:srgbClr val="FFFFFF"/>
                </a:solidFill>
                <a:latin typeface="Arial" charset="0"/>
                <a:ea typeface="ＭＳ Ｐゴシック" charset="0"/>
              </a:rPr>
              <a:t>HCM_DCM_myosin_jpg.html</a:t>
            </a:r>
            <a:endParaRPr lang="en-US" sz="1200" dirty="0">
              <a:solidFill>
                <a:srgbClr val="FFFFFF"/>
              </a:solidFill>
              <a:latin typeface="Arial" charset="0"/>
              <a:ea typeface="ＭＳ Ｐゴシック" charset="0"/>
            </a:endParaRPr>
          </a:p>
        </p:txBody>
      </p:sp>
      <p:sp>
        <p:nvSpPr>
          <p:cNvPr id="34825" name="Rectangle 9"/>
          <p:cNvSpPr>
            <a:spLocks noChangeArrowheads="1"/>
          </p:cNvSpPr>
          <p:nvPr/>
        </p:nvSpPr>
        <p:spPr bwMode="auto">
          <a:xfrm>
            <a:off x="2368888" y="798700"/>
            <a:ext cx="11509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400" b="1" dirty="0">
                <a:solidFill>
                  <a:srgbClr val="66FFFF"/>
                </a:solidFill>
                <a:latin typeface="Arial" charset="0"/>
                <a:ea typeface="ＭＳ Ｐゴシック" charset="0"/>
              </a:rPr>
              <a:t>R403Q</a:t>
            </a:r>
          </a:p>
        </p:txBody>
      </p:sp>
      <p:sp>
        <p:nvSpPr>
          <p:cNvPr id="34826" name="Rectangle 10"/>
          <p:cNvSpPr>
            <a:spLocks noChangeArrowheads="1"/>
          </p:cNvSpPr>
          <p:nvPr/>
        </p:nvSpPr>
        <p:spPr bwMode="auto">
          <a:xfrm>
            <a:off x="1874837" y="1646382"/>
            <a:ext cx="11001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400" b="1" dirty="0">
                <a:solidFill>
                  <a:srgbClr val="FFFF00"/>
                </a:solidFill>
                <a:latin typeface="Arial" charset="0"/>
                <a:ea typeface="ＭＳ Ｐゴシック" charset="0"/>
              </a:rPr>
              <a:t>S532P</a:t>
            </a:r>
          </a:p>
        </p:txBody>
      </p:sp>
      <p:sp>
        <p:nvSpPr>
          <p:cNvPr id="34831" name="Oval 15"/>
          <p:cNvSpPr>
            <a:spLocks noChangeArrowheads="1"/>
          </p:cNvSpPr>
          <p:nvPr/>
        </p:nvSpPr>
        <p:spPr bwMode="auto">
          <a:xfrm>
            <a:off x="416924" y="2631061"/>
            <a:ext cx="228600" cy="228600"/>
          </a:xfrm>
          <a:prstGeom prst="ellipse">
            <a:avLst/>
          </a:prstGeom>
          <a:solidFill>
            <a:srgbClr val="3399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4832" name="Oval 16"/>
          <p:cNvSpPr>
            <a:spLocks noChangeArrowheads="1"/>
          </p:cNvSpPr>
          <p:nvPr/>
        </p:nvSpPr>
        <p:spPr bwMode="auto">
          <a:xfrm>
            <a:off x="6296647" y="2631061"/>
            <a:ext cx="228600" cy="228600"/>
          </a:xfrm>
          <a:prstGeom prst="ellipse">
            <a:avLst/>
          </a:prstGeom>
          <a:solidFill>
            <a:srgbClr val="CC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34833" name="Text Box 17"/>
          <p:cNvSpPr txBox="1">
            <a:spLocks noChangeArrowheads="1"/>
          </p:cNvSpPr>
          <p:nvPr/>
        </p:nvSpPr>
        <p:spPr bwMode="auto">
          <a:xfrm>
            <a:off x="665223" y="2483751"/>
            <a:ext cx="241922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800" b="1" dirty="0" smtClean="0">
                <a:solidFill>
                  <a:srgbClr val="FFFFFF"/>
                </a:solidFill>
                <a:latin typeface="Arial" charset="0"/>
                <a:ea typeface="ＭＳ Ｐゴシック" charset="0"/>
              </a:rPr>
              <a:t>Hypertrophic</a:t>
            </a:r>
            <a:endParaRPr lang="en-US" sz="2800" b="1" dirty="0">
              <a:solidFill>
                <a:srgbClr val="FFFFFF"/>
              </a:solidFill>
              <a:latin typeface="Arial" charset="0"/>
              <a:ea typeface="ＭＳ Ｐゴシック" charset="0"/>
            </a:endParaRPr>
          </a:p>
        </p:txBody>
      </p:sp>
      <p:sp>
        <p:nvSpPr>
          <p:cNvPr id="34834" name="Text Box 18"/>
          <p:cNvSpPr txBox="1">
            <a:spLocks noChangeArrowheads="1"/>
          </p:cNvSpPr>
          <p:nvPr/>
        </p:nvSpPr>
        <p:spPr bwMode="auto">
          <a:xfrm>
            <a:off x="6522020" y="2483751"/>
            <a:ext cx="138180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800" b="1" dirty="0" smtClean="0">
                <a:solidFill>
                  <a:srgbClr val="FFFFFF"/>
                </a:solidFill>
                <a:latin typeface="Arial" charset="0"/>
                <a:ea typeface="ＭＳ Ｐゴシック" charset="0"/>
              </a:rPr>
              <a:t>Dilated</a:t>
            </a:r>
            <a:endParaRPr lang="en-US" sz="2800" b="1" dirty="0">
              <a:solidFill>
                <a:srgbClr val="FFFFFF"/>
              </a:solidFill>
              <a:latin typeface="Arial" charset="0"/>
              <a:ea typeface="ＭＳ Ｐゴシック" charset="0"/>
            </a:endParaRPr>
          </a:p>
        </p:txBody>
      </p:sp>
      <p:pic>
        <p:nvPicPr>
          <p:cNvPr id="17" name="Picture 14"/>
          <p:cNvPicPr>
            <a:picLocks noChangeAspect="1" noChangeArrowheads="1"/>
          </p:cNvPicPr>
          <p:nvPr/>
        </p:nvPicPr>
        <p:blipFill rotWithShape="1">
          <a:blip r:embed="rId4">
            <a:extLst>
              <a:ext uri="{28A0092B-C50C-407E-A947-70E740481C1C}">
                <a14:useLocalDpi xmlns:a14="http://schemas.microsoft.com/office/drawing/2010/main" val="0"/>
              </a:ext>
            </a:extLst>
          </a:blip>
          <a:srcRect l="22716" t="31978" r="68150" b="52315"/>
          <a:stretch/>
        </p:blipFill>
        <p:spPr bwMode="auto">
          <a:xfrm>
            <a:off x="1143816" y="3108109"/>
            <a:ext cx="1521363" cy="2093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8"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41246" t="32019" r="47627" b="52260"/>
          <a:stretch/>
        </p:blipFill>
        <p:spPr bwMode="auto">
          <a:xfrm>
            <a:off x="6311109" y="3108109"/>
            <a:ext cx="1571593" cy="1774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 name="Text Box 17"/>
          <p:cNvSpPr txBox="1">
            <a:spLocks noChangeArrowheads="1"/>
          </p:cNvSpPr>
          <p:nvPr/>
        </p:nvSpPr>
        <p:spPr bwMode="auto">
          <a:xfrm>
            <a:off x="5679434" y="1256252"/>
            <a:ext cx="315858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800" b="1" dirty="0" smtClean="0">
                <a:solidFill>
                  <a:srgbClr val="FFFFFF"/>
                </a:solidFill>
                <a:latin typeface="Arial" charset="0"/>
                <a:ea typeface="ＭＳ Ｐゴシック" charset="0"/>
              </a:rPr>
              <a:t>2000 amino acids</a:t>
            </a:r>
            <a:endParaRPr lang="en-US" sz="2800" b="1" dirty="0">
              <a:solidFill>
                <a:srgbClr val="FFFFFF"/>
              </a:solidFill>
              <a:latin typeface="Arial" charset="0"/>
              <a:ea typeface="ＭＳ Ｐゴシック" charset="0"/>
            </a:endParaRPr>
          </a:p>
        </p:txBody>
      </p:sp>
      <p:cxnSp>
        <p:nvCxnSpPr>
          <p:cNvPr id="3" name="Straight Arrow Connector 2"/>
          <p:cNvCxnSpPr/>
          <p:nvPr/>
        </p:nvCxnSpPr>
        <p:spPr>
          <a:xfrm>
            <a:off x="3519826" y="1049161"/>
            <a:ext cx="408328" cy="0"/>
          </a:xfrm>
          <a:prstGeom prst="straightConnector1">
            <a:avLst/>
          </a:prstGeom>
          <a:ln>
            <a:solidFill>
              <a:srgbClr val="00FFF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58595" y="1887854"/>
            <a:ext cx="630381"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7235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p:bldP spid="348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228564" y="537384"/>
            <a:ext cx="7696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pPr>
            <a:r>
              <a:rPr lang="en-US" sz="4400" b="1" i="1" dirty="0">
                <a:solidFill>
                  <a:srgbClr val="000000"/>
                </a:solidFill>
                <a:latin typeface="Arial" charset="0"/>
                <a:ea typeface="ＭＳ Ｐゴシック" charset="0"/>
              </a:rPr>
              <a:t>Power = Force x Velocity</a:t>
            </a:r>
            <a:endParaRPr lang="en-US" sz="4400" dirty="0">
              <a:solidFill>
                <a:srgbClr val="000000"/>
              </a:solidFill>
              <a:latin typeface="Arial" charset="0"/>
              <a:ea typeface="ＭＳ Ｐゴシック"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09" y="1828800"/>
            <a:ext cx="3943350" cy="4800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Box 3"/>
          <p:cNvSpPr txBox="1">
            <a:spLocks noChangeArrowheads="1"/>
          </p:cNvSpPr>
          <p:nvPr/>
        </p:nvSpPr>
        <p:spPr bwMode="auto">
          <a:xfrm>
            <a:off x="4950641" y="1883465"/>
            <a:ext cx="370726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defTabSz="914400" fontAlgn="base">
              <a:spcBef>
                <a:spcPct val="0"/>
              </a:spcBef>
              <a:spcAft>
                <a:spcPct val="0"/>
              </a:spcAft>
            </a:pPr>
            <a:r>
              <a:rPr lang="en-US" sz="2400" b="1" dirty="0" smtClean="0">
                <a:solidFill>
                  <a:srgbClr val="000000"/>
                </a:solidFill>
                <a:latin typeface="Arial" charset="0"/>
                <a:ea typeface="ＭＳ Ｐゴシック" charset="0"/>
              </a:rPr>
              <a:t>Myosin Molecular </a:t>
            </a:r>
            <a:r>
              <a:rPr lang="en-US" sz="2400" b="1" dirty="0">
                <a:solidFill>
                  <a:srgbClr val="000000"/>
                </a:solidFill>
                <a:latin typeface="Arial" charset="0"/>
                <a:ea typeface="ＭＳ Ｐゴシック" charset="0"/>
              </a:rPr>
              <a:t>Motor</a:t>
            </a:r>
            <a:endParaRPr lang="en-US" sz="2400" dirty="0">
              <a:solidFill>
                <a:srgbClr val="000000"/>
              </a:solidFill>
              <a:latin typeface="Arial" charset="0"/>
              <a:ea typeface="ＭＳ Ｐゴシック" charset="0"/>
            </a:endParaRPr>
          </a:p>
        </p:txBody>
      </p:sp>
      <p:pic>
        <p:nvPicPr>
          <p:cNvPr id="5" name="Picture 17" descr="pstrok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10410" y="2365777"/>
            <a:ext cx="2995613"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72375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Oval 2"/>
          <p:cNvSpPr>
            <a:spLocks noChangeArrowheads="1"/>
          </p:cNvSpPr>
          <p:nvPr/>
        </p:nvSpPr>
        <p:spPr bwMode="auto">
          <a:xfrm>
            <a:off x="6064250" y="2903538"/>
            <a:ext cx="215900" cy="19685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66947" name="Oval 3"/>
          <p:cNvSpPr>
            <a:spLocks noChangeArrowheads="1"/>
          </p:cNvSpPr>
          <p:nvPr/>
        </p:nvSpPr>
        <p:spPr bwMode="auto">
          <a:xfrm>
            <a:off x="8051800" y="2909888"/>
            <a:ext cx="190500" cy="139700"/>
          </a:xfrm>
          <a:prstGeom prst="ellipse">
            <a:avLst/>
          </a:prstGeom>
          <a:solidFill>
            <a:schemeClr val="bg1"/>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66949" name="Text Box 5"/>
          <p:cNvSpPr txBox="1">
            <a:spLocks noChangeArrowheads="1"/>
          </p:cNvSpPr>
          <p:nvPr/>
        </p:nvSpPr>
        <p:spPr bwMode="auto">
          <a:xfrm>
            <a:off x="7539831" y="1146735"/>
            <a:ext cx="1125428"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4000" b="1" dirty="0" smtClean="0">
                <a:solidFill>
                  <a:srgbClr val="000000"/>
                </a:solidFill>
                <a:latin typeface="Arial" charset="0"/>
                <a:ea typeface="ＭＳ Ｐゴシック" charset="0"/>
              </a:rPr>
              <a:t>Cell</a:t>
            </a:r>
            <a:endParaRPr lang="en-US" sz="4000" b="1" dirty="0">
              <a:solidFill>
                <a:srgbClr val="000000"/>
              </a:solidFill>
              <a:latin typeface="Arial" charset="0"/>
              <a:ea typeface="ＭＳ Ｐゴシック" charset="0"/>
            </a:endParaRPr>
          </a:p>
        </p:txBody>
      </p:sp>
      <p:sp>
        <p:nvSpPr>
          <p:cNvPr id="466950" name="Line 6"/>
          <p:cNvSpPr>
            <a:spLocks noChangeShapeType="1"/>
          </p:cNvSpPr>
          <p:nvPr/>
        </p:nvSpPr>
        <p:spPr bwMode="auto">
          <a:xfrm flipH="1">
            <a:off x="2667000" y="176213"/>
            <a:ext cx="1572474" cy="2663825"/>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66951" name="Line 7"/>
          <p:cNvSpPr>
            <a:spLocks noChangeShapeType="1"/>
          </p:cNvSpPr>
          <p:nvPr/>
        </p:nvSpPr>
        <p:spPr bwMode="auto">
          <a:xfrm>
            <a:off x="2705100" y="2890838"/>
            <a:ext cx="1534374" cy="270896"/>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66953" name="Text Box 9"/>
          <p:cNvSpPr txBox="1">
            <a:spLocks noChangeArrowheads="1"/>
          </p:cNvSpPr>
          <p:nvPr/>
        </p:nvSpPr>
        <p:spPr bwMode="auto">
          <a:xfrm>
            <a:off x="914400" y="128885"/>
            <a:ext cx="1496123"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4000" b="1" dirty="0">
                <a:solidFill>
                  <a:srgbClr val="000000"/>
                </a:solidFill>
                <a:latin typeface="Arial" charset="0"/>
                <a:ea typeface="ＭＳ Ｐゴシック" charset="0"/>
              </a:rPr>
              <a:t>Heart</a:t>
            </a:r>
          </a:p>
        </p:txBody>
      </p:sp>
      <p:pic>
        <p:nvPicPr>
          <p:cNvPr id="466954" name="Picture 10" descr="sarcomereanimcroppe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89145" y="3917058"/>
            <a:ext cx="6684981" cy="3214883"/>
          </a:xfrm>
          <a:prstGeom prst="rect">
            <a:avLst/>
          </a:prstGeom>
          <a:noFill/>
          <a:extLst>
            <a:ext uri="{909E8E84-426E-40dd-AFC4-6F175D3DCCD1}">
              <a14:hiddenFill xmlns:a14="http://schemas.microsoft.com/office/drawing/2010/main" xmlns="">
                <a:solidFill>
                  <a:srgbClr val="FFFFFF"/>
                </a:solidFill>
              </a14:hiddenFill>
            </a:ext>
          </a:extLst>
        </p:spPr>
      </p:pic>
      <p:sp>
        <p:nvSpPr>
          <p:cNvPr id="466955" name="Line 11"/>
          <p:cNvSpPr>
            <a:spLocks noChangeShapeType="1"/>
          </p:cNvSpPr>
          <p:nvPr/>
        </p:nvSpPr>
        <p:spPr bwMode="auto">
          <a:xfrm>
            <a:off x="5134997" y="5537674"/>
            <a:ext cx="297532" cy="603149"/>
          </a:xfrm>
          <a:prstGeom prst="line">
            <a:avLst/>
          </a:prstGeom>
          <a:noFill/>
          <a:ln w="38100">
            <a:solidFill>
              <a:schemeClr val="tx1"/>
            </a:solidFill>
            <a:round/>
            <a:headEnd type="triangle" w="med"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66956" name="Text Box 12"/>
          <p:cNvSpPr txBox="1">
            <a:spLocks noChangeArrowheads="1"/>
          </p:cNvSpPr>
          <p:nvPr/>
        </p:nvSpPr>
        <p:spPr bwMode="auto">
          <a:xfrm>
            <a:off x="3313296" y="5997209"/>
            <a:ext cx="1210588"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3200" b="1" dirty="0">
                <a:solidFill>
                  <a:srgbClr val="000000"/>
                </a:solidFill>
                <a:latin typeface="Arial" charset="0"/>
                <a:ea typeface="ＭＳ Ｐゴシック" charset="0"/>
              </a:rPr>
              <a:t>Actin</a:t>
            </a:r>
            <a:endParaRPr lang="en-US" sz="3200" dirty="0">
              <a:solidFill>
                <a:srgbClr val="000000"/>
              </a:solidFill>
              <a:latin typeface="Arial" charset="0"/>
              <a:ea typeface="ＭＳ Ｐゴシック" charset="0"/>
            </a:endParaRPr>
          </a:p>
        </p:txBody>
      </p:sp>
      <p:sp>
        <p:nvSpPr>
          <p:cNvPr id="466957" name="Line 13"/>
          <p:cNvSpPr>
            <a:spLocks noChangeShapeType="1"/>
          </p:cNvSpPr>
          <p:nvPr/>
        </p:nvSpPr>
        <p:spPr bwMode="auto">
          <a:xfrm flipV="1">
            <a:off x="3917950" y="5640224"/>
            <a:ext cx="133350" cy="500600"/>
          </a:xfrm>
          <a:prstGeom prst="line">
            <a:avLst/>
          </a:prstGeom>
          <a:noFill/>
          <a:ln w="38100">
            <a:solidFill>
              <a:schemeClr val="tx1"/>
            </a:solidFill>
            <a:round/>
            <a:headEnd type="none" w="lg" len="lg"/>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66959" name="Text Box 15"/>
          <p:cNvSpPr txBox="1">
            <a:spLocks noChangeArrowheads="1"/>
          </p:cNvSpPr>
          <p:nvPr/>
        </p:nvSpPr>
        <p:spPr bwMode="auto">
          <a:xfrm>
            <a:off x="4830762" y="6001971"/>
            <a:ext cx="1598314"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3200" b="1" dirty="0">
                <a:solidFill>
                  <a:srgbClr val="000000"/>
                </a:solidFill>
                <a:latin typeface="Arial" charset="0"/>
                <a:ea typeface="ＭＳ Ｐゴシック" charset="0"/>
              </a:rPr>
              <a:t>Myosin</a:t>
            </a:r>
            <a:endParaRPr lang="en-US" sz="3200" dirty="0">
              <a:solidFill>
                <a:srgbClr val="000000"/>
              </a:solidFill>
              <a:latin typeface="Arial" charset="0"/>
              <a:ea typeface="ＭＳ Ｐゴシック" charset="0"/>
            </a:endParaRPr>
          </a:p>
        </p:txBody>
      </p:sp>
      <p:sp>
        <p:nvSpPr>
          <p:cNvPr id="16" name="Text Box 5"/>
          <p:cNvSpPr txBox="1">
            <a:spLocks noChangeArrowheads="1"/>
          </p:cNvSpPr>
          <p:nvPr/>
        </p:nvSpPr>
        <p:spPr bwMode="auto">
          <a:xfrm>
            <a:off x="4228380" y="3346076"/>
            <a:ext cx="2839239"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4000" b="1" dirty="0" smtClean="0">
                <a:solidFill>
                  <a:srgbClr val="000000"/>
                </a:solidFill>
                <a:latin typeface="Arial" charset="0"/>
                <a:ea typeface="ＭＳ Ｐゴシック" charset="0"/>
              </a:rPr>
              <a:t>Sarcomere</a:t>
            </a:r>
            <a:endParaRPr lang="en-US" sz="4000" b="1" dirty="0">
              <a:solidFill>
                <a:srgbClr val="000000"/>
              </a:solidFill>
              <a:latin typeface="Arial" charset="0"/>
              <a:ea typeface="ＭＳ Ｐゴシック" charset="0"/>
            </a:endParaRPr>
          </a:p>
        </p:txBody>
      </p:sp>
      <p:pic>
        <p:nvPicPr>
          <p:cNvPr id="4669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06438"/>
            <a:ext cx="3009900" cy="3663950"/>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CaTransient3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16200000">
            <a:off x="4237199" y="94240"/>
            <a:ext cx="3168276" cy="3168276"/>
          </a:xfrm>
          <a:prstGeom prst="rect">
            <a:avLst/>
          </a:prstGeom>
        </p:spPr>
      </p:pic>
    </p:spTree>
    <p:extLst>
      <p:ext uri="{BB962C8B-B14F-4D97-AF65-F5344CB8AC3E}">
        <p14:creationId xmlns:p14="http://schemas.microsoft.com/office/powerpoint/2010/main" val="287285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descr="InVitro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73200"/>
            <a:ext cx="4953000" cy="2419350"/>
          </a:xfrm>
          <a:prstGeom prst="rect">
            <a:avLst/>
          </a:prstGeom>
          <a:noFill/>
          <a:extLst>
            <a:ext uri="{909E8E84-426E-40dd-AFC4-6F175D3DCCD1}">
              <a14:hiddenFill xmlns:a14="http://schemas.microsoft.com/office/drawing/2010/main" xmlns="">
                <a:solidFill>
                  <a:srgbClr val="FFFFFF"/>
                </a:solidFill>
              </a14:hiddenFill>
            </a:ext>
          </a:extLst>
        </p:spPr>
      </p:pic>
      <p:pic>
        <p:nvPicPr>
          <p:cNvPr id="332803" name="Picture 3" descr="invitr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73200"/>
            <a:ext cx="3200400" cy="2209800"/>
          </a:xfrm>
          <a:prstGeom prst="rect">
            <a:avLst/>
          </a:prstGeom>
          <a:noFill/>
          <a:extLst>
            <a:ext uri="{909E8E84-426E-40dd-AFC4-6F175D3DCCD1}">
              <a14:hiddenFill xmlns:a14="http://schemas.microsoft.com/office/drawing/2010/main" xmlns="">
                <a:solidFill>
                  <a:srgbClr val="FFFFFF"/>
                </a:solidFill>
              </a14:hiddenFill>
            </a:ext>
          </a:extLst>
        </p:spPr>
      </p:pic>
      <p:sp>
        <p:nvSpPr>
          <p:cNvPr id="332804" name="Rectangle 4"/>
          <p:cNvSpPr>
            <a:spLocks noChangeArrowheads="1"/>
          </p:cNvSpPr>
          <p:nvPr/>
        </p:nvSpPr>
        <p:spPr bwMode="auto">
          <a:xfrm>
            <a:off x="2976285" y="479612"/>
            <a:ext cx="328808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600" b="1" dirty="0" smtClean="0"/>
              <a:t>Motility </a:t>
            </a:r>
            <a:r>
              <a:rPr lang="en-US" sz="3600" b="1" dirty="0"/>
              <a:t>Assay</a:t>
            </a:r>
          </a:p>
        </p:txBody>
      </p:sp>
      <p:sp>
        <p:nvSpPr>
          <p:cNvPr id="332805" name="Text Box 5"/>
          <p:cNvSpPr txBox="1">
            <a:spLocks noChangeArrowheads="1"/>
          </p:cNvSpPr>
          <p:nvPr/>
        </p:nvSpPr>
        <p:spPr bwMode="auto">
          <a:xfrm>
            <a:off x="962759" y="4414513"/>
            <a:ext cx="721223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b="1" dirty="0"/>
              <a:t>Actin Filament Velocity </a:t>
            </a:r>
            <a:r>
              <a:rPr lang="en-US" sz="2800" b="1" dirty="0" smtClean="0"/>
              <a:t>~ Muscle Velocity</a:t>
            </a:r>
            <a:endParaRPr lang="en-US" sz="2800" b="1" dirty="0"/>
          </a:p>
        </p:txBody>
      </p:sp>
      <p:sp>
        <p:nvSpPr>
          <p:cNvPr id="332806" name="Rectangle 6"/>
          <p:cNvSpPr>
            <a:spLocks noChangeArrowheads="1"/>
          </p:cNvSpPr>
          <p:nvPr/>
        </p:nvSpPr>
        <p:spPr bwMode="auto">
          <a:xfrm>
            <a:off x="6705602" y="3759203"/>
            <a:ext cx="182378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http://motility.york.ac.uk/</a:t>
            </a:r>
          </a:p>
        </p:txBody>
      </p:sp>
    </p:spTree>
    <p:extLst>
      <p:ext uri="{BB962C8B-B14F-4D97-AF65-F5344CB8AC3E}">
        <p14:creationId xmlns:p14="http://schemas.microsoft.com/office/powerpoint/2010/main" val="3178737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descr="Star Trek tractorbe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66775"/>
            <a:ext cx="4344988" cy="5991225"/>
          </a:xfrm>
          <a:prstGeom prst="rect">
            <a:avLst/>
          </a:prstGeom>
          <a:noFill/>
          <a:extLst>
            <a:ext uri="{909E8E84-426E-40dd-AFC4-6F175D3DCCD1}">
              <a14:hiddenFill xmlns:a14="http://schemas.microsoft.com/office/drawing/2010/main" xmlns="">
                <a:solidFill>
                  <a:srgbClr val="FFFFFF"/>
                </a:solidFill>
              </a14:hiddenFill>
            </a:ext>
          </a:extLst>
        </p:spPr>
      </p:pic>
      <p:pic>
        <p:nvPicPr>
          <p:cNvPr id="37891" name="Picture 3" descr="one_sphere_50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71600"/>
            <a:ext cx="3257550" cy="4343400"/>
          </a:xfrm>
          <a:prstGeom prst="rect">
            <a:avLst/>
          </a:prstGeom>
          <a:noFill/>
          <a:extLst>
            <a:ext uri="{909E8E84-426E-40dd-AFC4-6F175D3DCCD1}">
              <a14:hiddenFill xmlns:a14="http://schemas.microsoft.com/office/drawing/2010/main" xmlns="">
                <a:solidFill>
                  <a:srgbClr val="FFFFFF"/>
                </a:solidFill>
              </a14:hiddenFill>
            </a:ext>
          </a:extLst>
        </p:spPr>
      </p:pic>
      <p:sp>
        <p:nvSpPr>
          <p:cNvPr id="37892" name="Text Box 4"/>
          <p:cNvSpPr txBox="1">
            <a:spLocks noChangeArrowheads="1"/>
          </p:cNvSpPr>
          <p:nvPr/>
        </p:nvSpPr>
        <p:spPr bwMode="auto">
          <a:xfrm>
            <a:off x="931338" y="228600"/>
            <a:ext cx="336597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400" dirty="0" smtClean="0">
                <a:solidFill>
                  <a:srgbClr val="FFFFFF"/>
                </a:solidFill>
                <a:latin typeface="Arial" charset="0"/>
                <a:ea typeface="ＭＳ Ｐゴシック" charset="0"/>
              </a:rPr>
              <a:t>Star Trek Tractor </a:t>
            </a:r>
            <a:r>
              <a:rPr lang="en-US" sz="2400" dirty="0">
                <a:solidFill>
                  <a:srgbClr val="FFFFFF"/>
                </a:solidFill>
                <a:latin typeface="Arial" charset="0"/>
                <a:ea typeface="ＭＳ Ｐゴシック" charset="0"/>
              </a:rPr>
              <a:t>Beam</a:t>
            </a:r>
          </a:p>
        </p:txBody>
      </p:sp>
      <p:sp>
        <p:nvSpPr>
          <p:cNvPr id="37893" name="Text Box 5"/>
          <p:cNvSpPr txBox="1">
            <a:spLocks noChangeArrowheads="1"/>
          </p:cNvSpPr>
          <p:nvPr/>
        </p:nvSpPr>
        <p:spPr bwMode="auto">
          <a:xfrm>
            <a:off x="6172200" y="762000"/>
            <a:ext cx="16589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pPr>
            <a:r>
              <a:rPr lang="en-US" sz="2400">
                <a:solidFill>
                  <a:srgbClr val="FFFFFF"/>
                </a:solidFill>
                <a:latin typeface="Arial" charset="0"/>
                <a:ea typeface="ＭＳ Ｐゴシック" charset="0"/>
              </a:rPr>
              <a:t>Laser Trap</a:t>
            </a:r>
          </a:p>
        </p:txBody>
      </p:sp>
    </p:spTree>
    <p:extLst>
      <p:ext uri="{BB962C8B-B14F-4D97-AF65-F5344CB8AC3E}">
        <p14:creationId xmlns:p14="http://schemas.microsoft.com/office/powerpoint/2010/main" val="4057174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3" name="Group 3"/>
          <p:cNvGrpSpPr>
            <a:grpSpLocks/>
          </p:cNvGrpSpPr>
          <p:nvPr/>
        </p:nvGrpSpPr>
        <p:grpSpPr bwMode="auto">
          <a:xfrm>
            <a:off x="3024188" y="1089025"/>
            <a:ext cx="3668712" cy="1458913"/>
            <a:chOff x="1905" y="686"/>
            <a:chExt cx="2311" cy="919"/>
          </a:xfrm>
        </p:grpSpPr>
        <p:pic>
          <p:nvPicPr>
            <p:cNvPr id="40964" name="Trap Demo2.AVI">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l="43124" t="6285" r="7864" b="19687"/>
            <a:stretch>
              <a:fillRect/>
            </a:stretch>
          </p:blipFill>
          <p:spPr bwMode="auto">
            <a:xfrm>
              <a:off x="3515" y="686"/>
              <a:ext cx="701" cy="794"/>
            </a:xfrm>
            <a:prstGeom prst="rect">
              <a:avLst/>
            </a:prstGeom>
            <a:noFill/>
            <a:extLst>
              <a:ext uri="{909E8E84-426E-40dd-AFC4-6F175D3DCCD1}">
                <a14:hiddenFill xmlns:a14="http://schemas.microsoft.com/office/drawing/2010/main" xmlns="">
                  <a:solidFill>
                    <a:srgbClr val="FFFFFF"/>
                  </a:solidFill>
                </a14:hiddenFill>
              </a:ext>
            </a:extLst>
          </p:spPr>
        </p:pic>
        <p:pic>
          <p:nvPicPr>
            <p:cNvPr id="40965" name="Trap Demo2.AVI">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l="43124" t="6285" r="7864" b="19687"/>
            <a:stretch>
              <a:fillRect/>
            </a:stretch>
          </p:blipFill>
          <p:spPr bwMode="auto">
            <a:xfrm>
              <a:off x="1905" y="686"/>
              <a:ext cx="701" cy="794"/>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0966" name="Group 6"/>
            <p:cNvGrpSpPr>
              <a:grpSpLocks/>
            </p:cNvGrpSpPr>
            <p:nvPr/>
          </p:nvGrpSpPr>
          <p:grpSpPr bwMode="auto">
            <a:xfrm rot="9283681">
              <a:off x="2064" y="1332"/>
              <a:ext cx="1988" cy="273"/>
              <a:chOff x="1414" y="595"/>
              <a:chExt cx="2101" cy="288"/>
            </a:xfrm>
          </p:grpSpPr>
          <p:sp>
            <p:nvSpPr>
              <p:cNvPr id="40967" name="Oval 7"/>
              <p:cNvSpPr>
                <a:spLocks noChangeArrowheads="1"/>
              </p:cNvSpPr>
              <p:nvPr/>
            </p:nvSpPr>
            <p:spPr bwMode="auto">
              <a:xfrm flipH="1">
                <a:off x="1414" y="595"/>
                <a:ext cx="288" cy="288"/>
              </a:xfrm>
              <a:prstGeom prst="ellipse">
                <a:avLst/>
              </a:prstGeom>
              <a:gradFill rotWithShape="1">
                <a:gsLst>
                  <a:gs pos="0">
                    <a:srgbClr val="BBE0E3"/>
                  </a:gs>
                  <a:gs pos="100000">
                    <a:srgbClr val="BBE0E3">
                      <a:gamma/>
                      <a:shade val="46275"/>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nvGrpSpPr>
              <p:cNvPr id="40968" name="Group 8"/>
              <p:cNvGrpSpPr>
                <a:grpSpLocks/>
              </p:cNvGrpSpPr>
              <p:nvPr/>
            </p:nvGrpSpPr>
            <p:grpSpPr bwMode="auto">
              <a:xfrm flipH="1">
                <a:off x="1687" y="671"/>
                <a:ext cx="1828" cy="133"/>
                <a:chOff x="2256" y="1086"/>
                <a:chExt cx="1551" cy="113"/>
              </a:xfrm>
            </p:grpSpPr>
            <p:sp>
              <p:nvSpPr>
                <p:cNvPr id="40969" name="Oval 9"/>
                <p:cNvSpPr>
                  <a:spLocks noChangeAspect="1" noChangeArrowheads="1"/>
                </p:cNvSpPr>
                <p:nvPr/>
              </p:nvSpPr>
              <p:spPr bwMode="auto">
                <a:xfrm flipH="1" flipV="1">
                  <a:off x="2370" y="1112"/>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0" name="Oval 10"/>
                <p:cNvSpPr>
                  <a:spLocks noChangeAspect="1" noChangeArrowheads="1"/>
                </p:cNvSpPr>
                <p:nvPr/>
              </p:nvSpPr>
              <p:spPr bwMode="auto">
                <a:xfrm flipH="1" flipV="1">
                  <a:off x="2701" y="1097"/>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1" name="Oval 11"/>
                <p:cNvSpPr>
                  <a:spLocks noChangeAspect="1" noChangeArrowheads="1"/>
                </p:cNvSpPr>
                <p:nvPr/>
              </p:nvSpPr>
              <p:spPr bwMode="auto">
                <a:xfrm flipH="1" flipV="1">
                  <a:off x="2758" y="110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2" name="Oval 12"/>
                <p:cNvSpPr>
                  <a:spLocks noChangeAspect="1" noChangeArrowheads="1"/>
                </p:cNvSpPr>
                <p:nvPr/>
              </p:nvSpPr>
              <p:spPr bwMode="auto">
                <a:xfrm flipH="1" flipV="1">
                  <a:off x="2870" y="1129"/>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3" name="Oval 13"/>
                <p:cNvSpPr>
                  <a:spLocks noChangeAspect="1" noChangeArrowheads="1"/>
                </p:cNvSpPr>
                <p:nvPr/>
              </p:nvSpPr>
              <p:spPr bwMode="auto">
                <a:xfrm flipH="1" flipV="1">
                  <a:off x="2927" y="113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4" name="Oval 14"/>
                <p:cNvSpPr>
                  <a:spLocks noChangeAspect="1" noChangeArrowheads="1"/>
                </p:cNvSpPr>
                <p:nvPr/>
              </p:nvSpPr>
              <p:spPr bwMode="auto">
                <a:xfrm flipH="1" flipV="1">
                  <a:off x="2982" y="114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5" name="Oval 15"/>
                <p:cNvSpPr>
                  <a:spLocks noChangeAspect="1" noChangeArrowheads="1"/>
                </p:cNvSpPr>
                <p:nvPr/>
              </p:nvSpPr>
              <p:spPr bwMode="auto">
                <a:xfrm flipH="1" flipV="1">
                  <a:off x="2979" y="1089"/>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6" name="Oval 16"/>
                <p:cNvSpPr>
                  <a:spLocks noChangeAspect="1" noChangeArrowheads="1"/>
                </p:cNvSpPr>
                <p:nvPr/>
              </p:nvSpPr>
              <p:spPr bwMode="auto">
                <a:xfrm flipH="1" flipV="1">
                  <a:off x="2925" y="109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7" name="Oval 17"/>
                <p:cNvSpPr>
                  <a:spLocks noChangeAspect="1" noChangeArrowheads="1"/>
                </p:cNvSpPr>
                <p:nvPr/>
              </p:nvSpPr>
              <p:spPr bwMode="auto">
                <a:xfrm flipH="1" flipV="1">
                  <a:off x="2870" y="110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8" name="Oval 18"/>
                <p:cNvSpPr>
                  <a:spLocks noChangeAspect="1" noChangeArrowheads="1"/>
                </p:cNvSpPr>
                <p:nvPr/>
              </p:nvSpPr>
              <p:spPr bwMode="auto">
                <a:xfrm flipH="1" flipV="1">
                  <a:off x="2814" y="1117"/>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79" name="Oval 19"/>
                <p:cNvSpPr>
                  <a:spLocks noChangeAspect="1" noChangeArrowheads="1"/>
                </p:cNvSpPr>
                <p:nvPr/>
              </p:nvSpPr>
              <p:spPr bwMode="auto">
                <a:xfrm flipH="1" flipV="1">
                  <a:off x="2758" y="1124"/>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0" name="Oval 20"/>
                <p:cNvSpPr>
                  <a:spLocks noChangeAspect="1" noChangeArrowheads="1"/>
                </p:cNvSpPr>
                <p:nvPr/>
              </p:nvSpPr>
              <p:spPr bwMode="auto">
                <a:xfrm flipH="1" flipV="1">
                  <a:off x="2703" y="113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1" name="Oval 21"/>
                <p:cNvSpPr>
                  <a:spLocks noChangeAspect="1" noChangeArrowheads="1"/>
                </p:cNvSpPr>
                <p:nvPr/>
              </p:nvSpPr>
              <p:spPr bwMode="auto">
                <a:xfrm flipH="1" flipV="1">
                  <a:off x="2648" y="114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2" name="Oval 22"/>
                <p:cNvSpPr>
                  <a:spLocks noChangeAspect="1" noChangeArrowheads="1"/>
                </p:cNvSpPr>
                <p:nvPr/>
              </p:nvSpPr>
              <p:spPr bwMode="auto">
                <a:xfrm flipH="1" flipV="1">
                  <a:off x="2595" y="1138"/>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3" name="Oval 23"/>
                <p:cNvSpPr>
                  <a:spLocks noChangeAspect="1" noChangeArrowheads="1"/>
                </p:cNvSpPr>
                <p:nvPr/>
              </p:nvSpPr>
              <p:spPr bwMode="auto">
                <a:xfrm flipH="1" flipV="1">
                  <a:off x="2540" y="113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4" name="Oval 24"/>
                <p:cNvSpPr>
                  <a:spLocks noChangeAspect="1" noChangeArrowheads="1"/>
                </p:cNvSpPr>
                <p:nvPr/>
              </p:nvSpPr>
              <p:spPr bwMode="auto">
                <a:xfrm flipH="1" flipV="1">
                  <a:off x="2481" y="1127"/>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5" name="Oval 25"/>
                <p:cNvSpPr>
                  <a:spLocks noChangeAspect="1" noChangeArrowheads="1"/>
                </p:cNvSpPr>
                <p:nvPr/>
              </p:nvSpPr>
              <p:spPr bwMode="auto">
                <a:xfrm flipH="1" flipV="1">
                  <a:off x="2425" y="1120"/>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6" name="Oval 26"/>
                <p:cNvSpPr>
                  <a:spLocks noChangeAspect="1" noChangeArrowheads="1"/>
                </p:cNvSpPr>
                <p:nvPr/>
              </p:nvSpPr>
              <p:spPr bwMode="auto">
                <a:xfrm flipH="1" flipV="1">
                  <a:off x="2368" y="1129"/>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7" name="Oval 27"/>
                <p:cNvSpPr>
                  <a:spLocks noChangeAspect="1" noChangeArrowheads="1"/>
                </p:cNvSpPr>
                <p:nvPr/>
              </p:nvSpPr>
              <p:spPr bwMode="auto">
                <a:xfrm flipH="1" flipV="1">
                  <a:off x="2315" y="1101"/>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8" name="Oval 28"/>
                <p:cNvSpPr>
                  <a:spLocks noChangeAspect="1" noChangeArrowheads="1"/>
                </p:cNvSpPr>
                <p:nvPr/>
              </p:nvSpPr>
              <p:spPr bwMode="auto">
                <a:xfrm flipH="1" flipV="1">
                  <a:off x="2260" y="1088"/>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89" name="Oval 29"/>
                <p:cNvSpPr>
                  <a:spLocks noChangeAspect="1" noChangeArrowheads="1"/>
                </p:cNvSpPr>
                <p:nvPr/>
              </p:nvSpPr>
              <p:spPr bwMode="auto">
                <a:xfrm flipH="1" flipV="1">
                  <a:off x="2646" y="108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0" name="Oval 30"/>
                <p:cNvSpPr>
                  <a:spLocks noChangeAspect="1" noChangeArrowheads="1"/>
                </p:cNvSpPr>
                <p:nvPr/>
              </p:nvSpPr>
              <p:spPr bwMode="auto">
                <a:xfrm flipH="1" flipV="1">
                  <a:off x="2592" y="1087"/>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1" name="Oval 31"/>
                <p:cNvSpPr>
                  <a:spLocks noChangeAspect="1" noChangeArrowheads="1"/>
                </p:cNvSpPr>
                <p:nvPr/>
              </p:nvSpPr>
              <p:spPr bwMode="auto">
                <a:xfrm flipH="1" flipV="1">
                  <a:off x="2537" y="1099"/>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2" name="Oval 32"/>
                <p:cNvSpPr>
                  <a:spLocks noChangeAspect="1" noChangeArrowheads="1"/>
                </p:cNvSpPr>
                <p:nvPr/>
              </p:nvSpPr>
              <p:spPr bwMode="auto">
                <a:xfrm flipH="1" flipV="1">
                  <a:off x="2480" y="1110"/>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3" name="Oval 33"/>
                <p:cNvSpPr>
                  <a:spLocks noChangeAspect="1" noChangeArrowheads="1"/>
                </p:cNvSpPr>
                <p:nvPr/>
              </p:nvSpPr>
              <p:spPr bwMode="auto">
                <a:xfrm flipH="1" flipV="1">
                  <a:off x="2311" y="114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4" name="Oval 34"/>
                <p:cNvSpPr>
                  <a:spLocks noChangeAspect="1" noChangeArrowheads="1"/>
                </p:cNvSpPr>
                <p:nvPr/>
              </p:nvSpPr>
              <p:spPr bwMode="auto">
                <a:xfrm flipH="1" flipV="1">
                  <a:off x="2256" y="114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5" name="Oval 35"/>
                <p:cNvSpPr>
                  <a:spLocks noChangeAspect="1" noChangeArrowheads="1"/>
                </p:cNvSpPr>
                <p:nvPr/>
              </p:nvSpPr>
              <p:spPr bwMode="auto">
                <a:xfrm flipH="1" flipV="1">
                  <a:off x="3138" y="1112"/>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6" name="Oval 36"/>
                <p:cNvSpPr>
                  <a:spLocks noChangeAspect="1" noChangeArrowheads="1"/>
                </p:cNvSpPr>
                <p:nvPr/>
              </p:nvSpPr>
              <p:spPr bwMode="auto">
                <a:xfrm flipH="1" flipV="1">
                  <a:off x="3469" y="1097"/>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7" name="Oval 37"/>
                <p:cNvSpPr>
                  <a:spLocks noChangeAspect="1" noChangeArrowheads="1"/>
                </p:cNvSpPr>
                <p:nvPr/>
              </p:nvSpPr>
              <p:spPr bwMode="auto">
                <a:xfrm flipH="1" flipV="1">
                  <a:off x="3526" y="110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8" name="Oval 38"/>
                <p:cNvSpPr>
                  <a:spLocks noChangeAspect="1" noChangeArrowheads="1"/>
                </p:cNvSpPr>
                <p:nvPr/>
              </p:nvSpPr>
              <p:spPr bwMode="auto">
                <a:xfrm flipH="1" flipV="1">
                  <a:off x="3638" y="1129"/>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0999" name="Oval 39"/>
                <p:cNvSpPr>
                  <a:spLocks noChangeAspect="1" noChangeArrowheads="1"/>
                </p:cNvSpPr>
                <p:nvPr/>
              </p:nvSpPr>
              <p:spPr bwMode="auto">
                <a:xfrm flipH="1" flipV="1">
                  <a:off x="3695" y="113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0" name="Oval 40"/>
                <p:cNvSpPr>
                  <a:spLocks noChangeAspect="1" noChangeArrowheads="1"/>
                </p:cNvSpPr>
                <p:nvPr/>
              </p:nvSpPr>
              <p:spPr bwMode="auto">
                <a:xfrm flipH="1" flipV="1">
                  <a:off x="3750" y="114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1" name="Oval 41"/>
                <p:cNvSpPr>
                  <a:spLocks noChangeAspect="1" noChangeArrowheads="1"/>
                </p:cNvSpPr>
                <p:nvPr/>
              </p:nvSpPr>
              <p:spPr bwMode="auto">
                <a:xfrm flipH="1" flipV="1">
                  <a:off x="3747" y="1089"/>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2" name="Oval 42"/>
                <p:cNvSpPr>
                  <a:spLocks noChangeAspect="1" noChangeArrowheads="1"/>
                </p:cNvSpPr>
                <p:nvPr/>
              </p:nvSpPr>
              <p:spPr bwMode="auto">
                <a:xfrm flipH="1" flipV="1">
                  <a:off x="3693" y="109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3" name="Oval 43"/>
                <p:cNvSpPr>
                  <a:spLocks noChangeAspect="1" noChangeArrowheads="1"/>
                </p:cNvSpPr>
                <p:nvPr/>
              </p:nvSpPr>
              <p:spPr bwMode="auto">
                <a:xfrm flipH="1" flipV="1">
                  <a:off x="3638" y="110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4" name="Oval 44"/>
                <p:cNvSpPr>
                  <a:spLocks noChangeAspect="1" noChangeArrowheads="1"/>
                </p:cNvSpPr>
                <p:nvPr/>
              </p:nvSpPr>
              <p:spPr bwMode="auto">
                <a:xfrm flipH="1" flipV="1">
                  <a:off x="3582" y="1117"/>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5" name="Oval 45"/>
                <p:cNvSpPr>
                  <a:spLocks noChangeAspect="1" noChangeArrowheads="1"/>
                </p:cNvSpPr>
                <p:nvPr/>
              </p:nvSpPr>
              <p:spPr bwMode="auto">
                <a:xfrm flipH="1" flipV="1">
                  <a:off x="3526" y="1124"/>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6" name="Oval 46"/>
                <p:cNvSpPr>
                  <a:spLocks noChangeAspect="1" noChangeArrowheads="1"/>
                </p:cNvSpPr>
                <p:nvPr/>
              </p:nvSpPr>
              <p:spPr bwMode="auto">
                <a:xfrm flipH="1" flipV="1">
                  <a:off x="3471" y="113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7" name="Oval 47"/>
                <p:cNvSpPr>
                  <a:spLocks noChangeAspect="1" noChangeArrowheads="1"/>
                </p:cNvSpPr>
                <p:nvPr/>
              </p:nvSpPr>
              <p:spPr bwMode="auto">
                <a:xfrm flipH="1" flipV="1">
                  <a:off x="3416" y="114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8" name="Oval 48"/>
                <p:cNvSpPr>
                  <a:spLocks noChangeAspect="1" noChangeArrowheads="1"/>
                </p:cNvSpPr>
                <p:nvPr/>
              </p:nvSpPr>
              <p:spPr bwMode="auto">
                <a:xfrm flipH="1" flipV="1">
                  <a:off x="3363" y="1138"/>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09" name="Oval 49"/>
                <p:cNvSpPr>
                  <a:spLocks noChangeAspect="1" noChangeArrowheads="1"/>
                </p:cNvSpPr>
                <p:nvPr/>
              </p:nvSpPr>
              <p:spPr bwMode="auto">
                <a:xfrm flipH="1" flipV="1">
                  <a:off x="3308" y="113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0" name="Oval 50"/>
                <p:cNvSpPr>
                  <a:spLocks noChangeAspect="1" noChangeArrowheads="1"/>
                </p:cNvSpPr>
                <p:nvPr/>
              </p:nvSpPr>
              <p:spPr bwMode="auto">
                <a:xfrm flipH="1" flipV="1">
                  <a:off x="3249" y="1127"/>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1" name="Oval 51"/>
                <p:cNvSpPr>
                  <a:spLocks noChangeAspect="1" noChangeArrowheads="1"/>
                </p:cNvSpPr>
                <p:nvPr/>
              </p:nvSpPr>
              <p:spPr bwMode="auto">
                <a:xfrm flipH="1" flipV="1">
                  <a:off x="3193" y="1120"/>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2" name="Oval 52"/>
                <p:cNvSpPr>
                  <a:spLocks noChangeAspect="1" noChangeArrowheads="1"/>
                </p:cNvSpPr>
                <p:nvPr/>
              </p:nvSpPr>
              <p:spPr bwMode="auto">
                <a:xfrm flipH="1" flipV="1">
                  <a:off x="3136" y="1129"/>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3" name="Oval 53"/>
                <p:cNvSpPr>
                  <a:spLocks noChangeAspect="1" noChangeArrowheads="1"/>
                </p:cNvSpPr>
                <p:nvPr/>
              </p:nvSpPr>
              <p:spPr bwMode="auto">
                <a:xfrm flipH="1" flipV="1">
                  <a:off x="3083" y="1101"/>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4" name="Oval 54"/>
                <p:cNvSpPr>
                  <a:spLocks noChangeAspect="1" noChangeArrowheads="1"/>
                </p:cNvSpPr>
                <p:nvPr/>
              </p:nvSpPr>
              <p:spPr bwMode="auto">
                <a:xfrm flipH="1" flipV="1">
                  <a:off x="3028" y="1088"/>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5" name="Oval 55"/>
                <p:cNvSpPr>
                  <a:spLocks noChangeAspect="1" noChangeArrowheads="1"/>
                </p:cNvSpPr>
                <p:nvPr/>
              </p:nvSpPr>
              <p:spPr bwMode="auto">
                <a:xfrm flipH="1" flipV="1">
                  <a:off x="3414" y="108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6" name="Oval 56"/>
                <p:cNvSpPr>
                  <a:spLocks noChangeAspect="1" noChangeArrowheads="1"/>
                </p:cNvSpPr>
                <p:nvPr/>
              </p:nvSpPr>
              <p:spPr bwMode="auto">
                <a:xfrm flipH="1" flipV="1">
                  <a:off x="3360" y="1087"/>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7" name="Oval 57"/>
                <p:cNvSpPr>
                  <a:spLocks noChangeAspect="1" noChangeArrowheads="1"/>
                </p:cNvSpPr>
                <p:nvPr/>
              </p:nvSpPr>
              <p:spPr bwMode="auto">
                <a:xfrm flipH="1" flipV="1">
                  <a:off x="3305" y="1099"/>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8" name="Oval 58"/>
                <p:cNvSpPr>
                  <a:spLocks noChangeAspect="1" noChangeArrowheads="1"/>
                </p:cNvSpPr>
                <p:nvPr/>
              </p:nvSpPr>
              <p:spPr bwMode="auto">
                <a:xfrm flipH="1" flipV="1">
                  <a:off x="3248" y="1110"/>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9" name="Oval 59"/>
                <p:cNvSpPr>
                  <a:spLocks noChangeAspect="1" noChangeArrowheads="1"/>
                </p:cNvSpPr>
                <p:nvPr/>
              </p:nvSpPr>
              <p:spPr bwMode="auto">
                <a:xfrm flipH="1" flipV="1">
                  <a:off x="3079" y="114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20" name="Oval 60"/>
                <p:cNvSpPr>
                  <a:spLocks noChangeAspect="1" noChangeArrowheads="1"/>
                </p:cNvSpPr>
                <p:nvPr/>
              </p:nvSpPr>
              <p:spPr bwMode="auto">
                <a:xfrm flipH="1" flipV="1">
                  <a:off x="3024" y="114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grpSp>
        <p:sp>
          <p:nvSpPr>
            <p:cNvPr id="41021" name="Oval 61"/>
            <p:cNvSpPr>
              <a:spLocks noChangeArrowheads="1"/>
            </p:cNvSpPr>
            <p:nvPr/>
          </p:nvSpPr>
          <p:spPr bwMode="auto">
            <a:xfrm rot="9283681" flipH="1">
              <a:off x="2086" y="969"/>
              <a:ext cx="273" cy="273"/>
            </a:xfrm>
            <a:prstGeom prst="ellipse">
              <a:avLst/>
            </a:prstGeom>
            <a:gradFill rotWithShape="1">
              <a:gsLst>
                <a:gs pos="0">
                  <a:srgbClr val="BBE0E3"/>
                </a:gs>
                <a:gs pos="100000">
                  <a:srgbClr val="BBE0E3">
                    <a:gamma/>
                    <a:shade val="46275"/>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sp>
        <p:nvSpPr>
          <p:cNvPr id="41022" name="Text Box 62"/>
          <p:cNvSpPr txBox="1">
            <a:spLocks noChangeArrowheads="1"/>
          </p:cNvSpPr>
          <p:nvPr/>
        </p:nvSpPr>
        <p:spPr bwMode="auto">
          <a:xfrm>
            <a:off x="0" y="217488"/>
            <a:ext cx="91440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0"/>
              </a:spcBef>
              <a:spcAft>
                <a:spcPct val="0"/>
              </a:spcAft>
            </a:pPr>
            <a:r>
              <a:rPr lang="en-US" sz="3600">
                <a:solidFill>
                  <a:srgbClr val="FFCC66"/>
                </a:solidFill>
                <a:latin typeface="Arial" charset="0"/>
                <a:ea typeface="ＭＳ Ｐゴシック" charset="0"/>
              </a:rPr>
              <a:t>Single Molecule Laser Trap Assay</a:t>
            </a:r>
          </a:p>
        </p:txBody>
      </p:sp>
      <p:grpSp>
        <p:nvGrpSpPr>
          <p:cNvPr id="41023" name="Group 63"/>
          <p:cNvGrpSpPr>
            <a:grpSpLocks/>
          </p:cNvGrpSpPr>
          <p:nvPr/>
        </p:nvGrpSpPr>
        <p:grpSpPr bwMode="auto">
          <a:xfrm>
            <a:off x="3024188" y="1089025"/>
            <a:ext cx="3668712" cy="1260475"/>
            <a:chOff x="1905" y="686"/>
            <a:chExt cx="2311" cy="794"/>
          </a:xfrm>
        </p:grpSpPr>
        <p:pic>
          <p:nvPicPr>
            <p:cNvPr id="41024" name="Trap Demo2.AVI">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l="43124" t="6285" r="7864" b="19687"/>
            <a:stretch>
              <a:fillRect/>
            </a:stretch>
          </p:blipFill>
          <p:spPr bwMode="auto">
            <a:xfrm>
              <a:off x="3515" y="686"/>
              <a:ext cx="701" cy="794"/>
            </a:xfrm>
            <a:prstGeom prst="rect">
              <a:avLst/>
            </a:prstGeom>
            <a:noFill/>
            <a:extLst>
              <a:ext uri="{909E8E84-426E-40dd-AFC4-6F175D3DCCD1}">
                <a14:hiddenFill xmlns:a14="http://schemas.microsoft.com/office/drawing/2010/main" xmlns="">
                  <a:solidFill>
                    <a:srgbClr val="FFFFFF"/>
                  </a:solidFill>
                </a14:hiddenFill>
              </a:ext>
            </a:extLst>
          </p:spPr>
        </p:pic>
        <p:pic>
          <p:nvPicPr>
            <p:cNvPr id="41025" name="Trap Demo2.AVI">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l="43124" t="6285" r="7864" b="19687"/>
            <a:stretch>
              <a:fillRect/>
            </a:stretch>
          </p:blipFill>
          <p:spPr bwMode="auto">
            <a:xfrm>
              <a:off x="1905" y="686"/>
              <a:ext cx="701" cy="794"/>
            </a:xfrm>
            <a:prstGeom prst="rect">
              <a:avLst/>
            </a:prstGeom>
            <a:noFill/>
            <a:extLst>
              <a:ext uri="{909E8E84-426E-40dd-AFC4-6F175D3DCCD1}">
                <a14:hiddenFill xmlns:a14="http://schemas.microsoft.com/office/drawing/2010/main" xmlns="">
                  <a:solidFill>
                    <a:srgbClr val="FFFFFF"/>
                  </a:solidFill>
                </a14:hiddenFill>
              </a:ext>
            </a:extLst>
          </p:spPr>
        </p:pic>
        <p:sp>
          <p:nvSpPr>
            <p:cNvPr id="41026" name="Oval 66"/>
            <p:cNvSpPr>
              <a:spLocks noChangeArrowheads="1"/>
            </p:cNvSpPr>
            <p:nvPr/>
          </p:nvSpPr>
          <p:spPr bwMode="auto">
            <a:xfrm rot="10800000" flipH="1">
              <a:off x="3687" y="958"/>
              <a:ext cx="273" cy="273"/>
            </a:xfrm>
            <a:prstGeom prst="ellipse">
              <a:avLst/>
            </a:prstGeom>
            <a:gradFill rotWithShape="1">
              <a:gsLst>
                <a:gs pos="0">
                  <a:srgbClr val="BBE0E3"/>
                </a:gs>
                <a:gs pos="100000">
                  <a:srgbClr val="BBE0E3">
                    <a:gamma/>
                    <a:shade val="46275"/>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nvGrpSpPr>
            <p:cNvPr id="41027" name="Group 67"/>
            <p:cNvGrpSpPr>
              <a:grpSpLocks/>
            </p:cNvGrpSpPr>
            <p:nvPr/>
          </p:nvGrpSpPr>
          <p:grpSpPr bwMode="auto">
            <a:xfrm rot="-1102840">
              <a:off x="2993" y="1185"/>
              <a:ext cx="749" cy="126"/>
              <a:chOff x="2954" y="1056"/>
              <a:chExt cx="749" cy="126"/>
            </a:xfrm>
          </p:grpSpPr>
          <p:sp>
            <p:nvSpPr>
              <p:cNvPr id="41028" name="Oval 68"/>
              <p:cNvSpPr>
                <a:spLocks noChangeAspect="1" noChangeArrowheads="1"/>
              </p:cNvSpPr>
              <p:nvPr/>
            </p:nvSpPr>
            <p:spPr bwMode="auto">
              <a:xfrm rot="10800000" flipV="1">
                <a:off x="2957" y="1091"/>
                <a:ext cx="62"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29" name="Oval 69"/>
              <p:cNvSpPr>
                <a:spLocks noChangeAspect="1" noChangeArrowheads="1"/>
              </p:cNvSpPr>
              <p:nvPr/>
            </p:nvSpPr>
            <p:spPr bwMode="auto">
              <a:xfrm rot="10800000" flipV="1">
                <a:off x="3326" y="1106"/>
                <a:ext cx="64"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0" name="Oval 70"/>
              <p:cNvSpPr>
                <a:spLocks noChangeAspect="1" noChangeArrowheads="1"/>
              </p:cNvSpPr>
              <p:nvPr/>
            </p:nvSpPr>
            <p:spPr bwMode="auto">
              <a:xfrm rot="10800000" flipV="1">
                <a:off x="3389" y="1101"/>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1" name="Oval 71"/>
              <p:cNvSpPr>
                <a:spLocks noChangeAspect="1" noChangeArrowheads="1"/>
              </p:cNvSpPr>
              <p:nvPr/>
            </p:nvSpPr>
            <p:spPr bwMode="auto">
              <a:xfrm rot="10800000" flipV="1">
                <a:off x="3514" y="1072"/>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2" name="Oval 72"/>
              <p:cNvSpPr>
                <a:spLocks noChangeAspect="1" noChangeArrowheads="1"/>
              </p:cNvSpPr>
              <p:nvPr/>
            </p:nvSpPr>
            <p:spPr bwMode="auto">
              <a:xfrm rot="10800000" flipV="1">
                <a:off x="3578" y="1064"/>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3" name="Oval 73"/>
              <p:cNvSpPr>
                <a:spLocks noChangeAspect="1" noChangeArrowheads="1"/>
              </p:cNvSpPr>
              <p:nvPr/>
            </p:nvSpPr>
            <p:spPr bwMode="auto">
              <a:xfrm rot="10800000" flipV="1">
                <a:off x="3639" y="1056"/>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4" name="Oval 74"/>
              <p:cNvSpPr>
                <a:spLocks noChangeAspect="1" noChangeArrowheads="1"/>
              </p:cNvSpPr>
              <p:nvPr/>
            </p:nvSpPr>
            <p:spPr bwMode="auto">
              <a:xfrm rot="10800000" flipV="1">
                <a:off x="3635" y="1115"/>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5" name="Oval 75"/>
              <p:cNvSpPr>
                <a:spLocks noChangeAspect="1" noChangeArrowheads="1"/>
              </p:cNvSpPr>
              <p:nvPr/>
            </p:nvSpPr>
            <p:spPr bwMode="auto">
              <a:xfrm rot="10800000" flipV="1">
                <a:off x="3575" y="1107"/>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6" name="Oval 76"/>
              <p:cNvSpPr>
                <a:spLocks noChangeAspect="1" noChangeArrowheads="1"/>
              </p:cNvSpPr>
              <p:nvPr/>
            </p:nvSpPr>
            <p:spPr bwMode="auto">
              <a:xfrm rot="10800000" flipV="1">
                <a:off x="3514" y="1101"/>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7" name="Oval 77"/>
              <p:cNvSpPr>
                <a:spLocks noChangeAspect="1" noChangeArrowheads="1"/>
              </p:cNvSpPr>
              <p:nvPr/>
            </p:nvSpPr>
            <p:spPr bwMode="auto">
              <a:xfrm rot="10800000" flipV="1">
                <a:off x="3452" y="1085"/>
                <a:ext cx="62"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8" name="Oval 78"/>
              <p:cNvSpPr>
                <a:spLocks noChangeAspect="1" noChangeArrowheads="1"/>
              </p:cNvSpPr>
              <p:nvPr/>
            </p:nvSpPr>
            <p:spPr bwMode="auto">
              <a:xfrm rot="10800000" flipV="1">
                <a:off x="3389" y="1076"/>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39" name="Oval 79"/>
              <p:cNvSpPr>
                <a:spLocks noChangeAspect="1" noChangeArrowheads="1"/>
              </p:cNvSpPr>
              <p:nvPr/>
            </p:nvSpPr>
            <p:spPr bwMode="auto">
              <a:xfrm rot="10800000" flipV="1">
                <a:off x="3328" y="1068"/>
                <a:ext cx="64"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0" name="Oval 80"/>
              <p:cNvSpPr>
                <a:spLocks noChangeAspect="1" noChangeArrowheads="1"/>
              </p:cNvSpPr>
              <p:nvPr/>
            </p:nvSpPr>
            <p:spPr bwMode="auto">
              <a:xfrm rot="10800000" flipV="1">
                <a:off x="3266" y="1057"/>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1" name="Oval 81"/>
              <p:cNvSpPr>
                <a:spLocks noChangeAspect="1" noChangeArrowheads="1"/>
              </p:cNvSpPr>
              <p:nvPr/>
            </p:nvSpPr>
            <p:spPr bwMode="auto">
              <a:xfrm rot="10800000" flipV="1">
                <a:off x="3207" y="1062"/>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2" name="Oval 82"/>
              <p:cNvSpPr>
                <a:spLocks noChangeAspect="1" noChangeArrowheads="1"/>
              </p:cNvSpPr>
              <p:nvPr/>
            </p:nvSpPr>
            <p:spPr bwMode="auto">
              <a:xfrm rot="10800000" flipV="1">
                <a:off x="3146" y="1064"/>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3" name="Oval 83"/>
              <p:cNvSpPr>
                <a:spLocks noChangeAspect="1" noChangeArrowheads="1"/>
              </p:cNvSpPr>
              <p:nvPr/>
            </p:nvSpPr>
            <p:spPr bwMode="auto">
              <a:xfrm rot="10800000" flipV="1">
                <a:off x="3080" y="1074"/>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4" name="Oval 84"/>
              <p:cNvSpPr>
                <a:spLocks noChangeAspect="1" noChangeArrowheads="1"/>
              </p:cNvSpPr>
              <p:nvPr/>
            </p:nvSpPr>
            <p:spPr bwMode="auto">
              <a:xfrm rot="10800000" flipV="1">
                <a:off x="3017" y="1082"/>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5" name="Oval 85"/>
              <p:cNvSpPr>
                <a:spLocks noChangeAspect="1" noChangeArrowheads="1"/>
              </p:cNvSpPr>
              <p:nvPr/>
            </p:nvSpPr>
            <p:spPr bwMode="auto">
              <a:xfrm rot="10800000" flipV="1">
                <a:off x="2954" y="1072"/>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6" name="Oval 86"/>
              <p:cNvSpPr>
                <a:spLocks noChangeAspect="1" noChangeArrowheads="1"/>
              </p:cNvSpPr>
              <p:nvPr/>
            </p:nvSpPr>
            <p:spPr bwMode="auto">
              <a:xfrm rot="10800000" flipV="1">
                <a:off x="3264" y="1120"/>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7" name="Oval 87"/>
              <p:cNvSpPr>
                <a:spLocks noChangeAspect="1" noChangeArrowheads="1"/>
              </p:cNvSpPr>
              <p:nvPr/>
            </p:nvSpPr>
            <p:spPr bwMode="auto">
              <a:xfrm rot="10800000" flipV="1">
                <a:off x="3203" y="1117"/>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8" name="Oval 88"/>
              <p:cNvSpPr>
                <a:spLocks noChangeAspect="1" noChangeArrowheads="1"/>
              </p:cNvSpPr>
              <p:nvPr/>
            </p:nvSpPr>
            <p:spPr bwMode="auto">
              <a:xfrm rot="10800000" flipV="1">
                <a:off x="3142" y="1104"/>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49" name="Oval 89"/>
              <p:cNvSpPr>
                <a:spLocks noChangeAspect="1" noChangeArrowheads="1"/>
              </p:cNvSpPr>
              <p:nvPr/>
            </p:nvSpPr>
            <p:spPr bwMode="auto">
              <a:xfrm rot="10800000" flipV="1">
                <a:off x="3079" y="1093"/>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grpSp>
          <p:nvGrpSpPr>
            <p:cNvPr id="41050" name="Group 90"/>
            <p:cNvGrpSpPr>
              <a:grpSpLocks/>
            </p:cNvGrpSpPr>
            <p:nvPr/>
          </p:nvGrpSpPr>
          <p:grpSpPr bwMode="auto">
            <a:xfrm rot="1307528">
              <a:off x="2109" y="1117"/>
              <a:ext cx="985" cy="126"/>
              <a:chOff x="1972" y="1057"/>
              <a:chExt cx="985" cy="126"/>
            </a:xfrm>
          </p:grpSpPr>
          <p:sp>
            <p:nvSpPr>
              <p:cNvPr id="41051" name="Oval 91"/>
              <p:cNvSpPr>
                <a:spLocks noChangeAspect="1" noChangeArrowheads="1"/>
              </p:cNvSpPr>
              <p:nvPr/>
            </p:nvSpPr>
            <p:spPr bwMode="auto">
              <a:xfrm rot="10800000" flipV="1">
                <a:off x="2099" y="1092"/>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52" name="Oval 92"/>
              <p:cNvSpPr>
                <a:spLocks noChangeAspect="1" noChangeArrowheads="1"/>
              </p:cNvSpPr>
              <p:nvPr/>
            </p:nvSpPr>
            <p:spPr bwMode="auto">
              <a:xfrm rot="10800000" flipV="1">
                <a:off x="2469" y="1107"/>
                <a:ext cx="64"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53" name="Oval 93"/>
              <p:cNvSpPr>
                <a:spLocks noChangeAspect="1" noChangeArrowheads="1"/>
              </p:cNvSpPr>
              <p:nvPr/>
            </p:nvSpPr>
            <p:spPr bwMode="auto">
              <a:xfrm rot="10800000" flipV="1">
                <a:off x="2533" y="1102"/>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54" name="Oval 94"/>
              <p:cNvSpPr>
                <a:spLocks noChangeAspect="1" noChangeArrowheads="1"/>
              </p:cNvSpPr>
              <p:nvPr/>
            </p:nvSpPr>
            <p:spPr bwMode="auto">
              <a:xfrm rot="10800000" flipV="1">
                <a:off x="2657" y="1073"/>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55" name="Oval 95"/>
              <p:cNvSpPr>
                <a:spLocks noChangeAspect="1" noChangeArrowheads="1"/>
              </p:cNvSpPr>
              <p:nvPr/>
            </p:nvSpPr>
            <p:spPr bwMode="auto">
              <a:xfrm rot="10800000" flipV="1">
                <a:off x="2721" y="1065"/>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56" name="Oval 96"/>
              <p:cNvSpPr>
                <a:spLocks noChangeAspect="1" noChangeArrowheads="1"/>
              </p:cNvSpPr>
              <p:nvPr/>
            </p:nvSpPr>
            <p:spPr bwMode="auto">
              <a:xfrm rot="10800000" flipV="1">
                <a:off x="2782" y="1057"/>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57" name="Oval 97"/>
              <p:cNvSpPr>
                <a:spLocks noChangeAspect="1" noChangeArrowheads="1"/>
              </p:cNvSpPr>
              <p:nvPr/>
            </p:nvSpPr>
            <p:spPr bwMode="auto">
              <a:xfrm rot="10800000" flipV="1">
                <a:off x="2778" y="1116"/>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58" name="Oval 98"/>
              <p:cNvSpPr>
                <a:spLocks noChangeAspect="1" noChangeArrowheads="1"/>
              </p:cNvSpPr>
              <p:nvPr/>
            </p:nvSpPr>
            <p:spPr bwMode="auto">
              <a:xfrm rot="10800000" flipV="1">
                <a:off x="2719" y="1108"/>
                <a:ext cx="64"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59" name="Oval 99"/>
              <p:cNvSpPr>
                <a:spLocks noChangeAspect="1" noChangeArrowheads="1"/>
              </p:cNvSpPr>
              <p:nvPr/>
            </p:nvSpPr>
            <p:spPr bwMode="auto">
              <a:xfrm rot="10800000" flipV="1">
                <a:off x="2657" y="1102"/>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0" name="Oval 100"/>
              <p:cNvSpPr>
                <a:spLocks noChangeAspect="1" noChangeArrowheads="1"/>
              </p:cNvSpPr>
              <p:nvPr/>
            </p:nvSpPr>
            <p:spPr bwMode="auto">
              <a:xfrm rot="10800000" flipV="1">
                <a:off x="2594" y="1086"/>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1" name="Oval 101"/>
              <p:cNvSpPr>
                <a:spLocks noChangeAspect="1" noChangeArrowheads="1"/>
              </p:cNvSpPr>
              <p:nvPr/>
            </p:nvSpPr>
            <p:spPr bwMode="auto">
              <a:xfrm rot="10800000" flipV="1">
                <a:off x="2533" y="1077"/>
                <a:ext cx="64"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2" name="Oval 102"/>
              <p:cNvSpPr>
                <a:spLocks noChangeAspect="1" noChangeArrowheads="1"/>
              </p:cNvSpPr>
              <p:nvPr/>
            </p:nvSpPr>
            <p:spPr bwMode="auto">
              <a:xfrm rot="10800000" flipV="1">
                <a:off x="2471" y="1069"/>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3" name="Oval 103"/>
              <p:cNvSpPr>
                <a:spLocks noChangeAspect="1" noChangeArrowheads="1"/>
              </p:cNvSpPr>
              <p:nvPr/>
            </p:nvSpPr>
            <p:spPr bwMode="auto">
              <a:xfrm rot="10800000" flipV="1">
                <a:off x="2410" y="1058"/>
                <a:ext cx="64"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4" name="Oval 104"/>
              <p:cNvSpPr>
                <a:spLocks noChangeAspect="1" noChangeArrowheads="1"/>
              </p:cNvSpPr>
              <p:nvPr/>
            </p:nvSpPr>
            <p:spPr bwMode="auto">
              <a:xfrm rot="10800000" flipV="1">
                <a:off x="2351" y="1063"/>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5" name="Oval 105"/>
              <p:cNvSpPr>
                <a:spLocks noChangeAspect="1" noChangeArrowheads="1"/>
              </p:cNvSpPr>
              <p:nvPr/>
            </p:nvSpPr>
            <p:spPr bwMode="auto">
              <a:xfrm rot="10800000" flipV="1">
                <a:off x="2289" y="1065"/>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6" name="Oval 106"/>
              <p:cNvSpPr>
                <a:spLocks noChangeAspect="1" noChangeArrowheads="1"/>
              </p:cNvSpPr>
              <p:nvPr/>
            </p:nvSpPr>
            <p:spPr bwMode="auto">
              <a:xfrm rot="10800000" flipV="1">
                <a:off x="2224" y="1075"/>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7" name="Oval 107"/>
              <p:cNvSpPr>
                <a:spLocks noChangeAspect="1" noChangeArrowheads="1"/>
              </p:cNvSpPr>
              <p:nvPr/>
            </p:nvSpPr>
            <p:spPr bwMode="auto">
              <a:xfrm rot="10800000" flipV="1">
                <a:off x="2162" y="1083"/>
                <a:ext cx="62"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8" name="Oval 108"/>
              <p:cNvSpPr>
                <a:spLocks noChangeAspect="1" noChangeArrowheads="1"/>
              </p:cNvSpPr>
              <p:nvPr/>
            </p:nvSpPr>
            <p:spPr bwMode="auto">
              <a:xfrm rot="10800000" flipV="1">
                <a:off x="2098" y="1073"/>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69" name="Oval 109"/>
              <p:cNvSpPr>
                <a:spLocks noChangeAspect="1" noChangeArrowheads="1"/>
              </p:cNvSpPr>
              <p:nvPr/>
            </p:nvSpPr>
            <p:spPr bwMode="auto">
              <a:xfrm rot="10800000" flipV="1">
                <a:off x="2039" y="1104"/>
                <a:ext cx="62"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0" name="Oval 110"/>
              <p:cNvSpPr>
                <a:spLocks noChangeAspect="1" noChangeArrowheads="1"/>
              </p:cNvSpPr>
              <p:nvPr/>
            </p:nvSpPr>
            <p:spPr bwMode="auto">
              <a:xfrm rot="10800000" flipV="1">
                <a:off x="1975" y="1117"/>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1" name="Oval 111"/>
              <p:cNvSpPr>
                <a:spLocks noChangeAspect="1" noChangeArrowheads="1"/>
              </p:cNvSpPr>
              <p:nvPr/>
            </p:nvSpPr>
            <p:spPr bwMode="auto">
              <a:xfrm rot="10800000" flipV="1">
                <a:off x="2408" y="1121"/>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2" name="Oval 112"/>
              <p:cNvSpPr>
                <a:spLocks noChangeAspect="1" noChangeArrowheads="1"/>
              </p:cNvSpPr>
              <p:nvPr/>
            </p:nvSpPr>
            <p:spPr bwMode="auto">
              <a:xfrm rot="10800000" flipV="1">
                <a:off x="2348" y="1118"/>
                <a:ext cx="62"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3" name="Oval 113"/>
              <p:cNvSpPr>
                <a:spLocks noChangeAspect="1" noChangeArrowheads="1"/>
              </p:cNvSpPr>
              <p:nvPr/>
            </p:nvSpPr>
            <p:spPr bwMode="auto">
              <a:xfrm rot="10800000" flipV="1">
                <a:off x="2285" y="1105"/>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4" name="Oval 114"/>
              <p:cNvSpPr>
                <a:spLocks noChangeAspect="1" noChangeArrowheads="1"/>
              </p:cNvSpPr>
              <p:nvPr/>
            </p:nvSpPr>
            <p:spPr bwMode="auto">
              <a:xfrm rot="10800000" flipV="1">
                <a:off x="2222" y="1094"/>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5" name="Oval 115"/>
              <p:cNvSpPr>
                <a:spLocks noChangeAspect="1" noChangeArrowheads="1"/>
              </p:cNvSpPr>
              <p:nvPr/>
            </p:nvSpPr>
            <p:spPr bwMode="auto">
              <a:xfrm rot="10800000" flipV="1">
                <a:off x="2034" y="1058"/>
                <a:ext cx="64"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6" name="Oval 116"/>
              <p:cNvSpPr>
                <a:spLocks noChangeAspect="1" noChangeArrowheads="1"/>
              </p:cNvSpPr>
              <p:nvPr/>
            </p:nvSpPr>
            <p:spPr bwMode="auto">
              <a:xfrm rot="10800000" flipV="1">
                <a:off x="1972" y="1057"/>
                <a:ext cx="64"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7" name="Oval 117"/>
              <p:cNvSpPr>
                <a:spLocks noChangeAspect="1" noChangeArrowheads="1"/>
              </p:cNvSpPr>
              <p:nvPr/>
            </p:nvSpPr>
            <p:spPr bwMode="auto">
              <a:xfrm rot="10800000" flipV="1">
                <a:off x="2894" y="1103"/>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8" name="Oval 118"/>
              <p:cNvSpPr>
                <a:spLocks noChangeAspect="1" noChangeArrowheads="1"/>
              </p:cNvSpPr>
              <p:nvPr/>
            </p:nvSpPr>
            <p:spPr bwMode="auto">
              <a:xfrm rot="10800000" flipV="1">
                <a:off x="2833" y="1117"/>
                <a:ext cx="63"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79" name="Oval 119"/>
              <p:cNvSpPr>
                <a:spLocks noChangeAspect="1" noChangeArrowheads="1"/>
              </p:cNvSpPr>
              <p:nvPr/>
            </p:nvSpPr>
            <p:spPr bwMode="auto">
              <a:xfrm rot="10800000" flipV="1">
                <a:off x="2891" y="1057"/>
                <a:ext cx="64" cy="63"/>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80" name="Oval 120"/>
              <p:cNvSpPr>
                <a:spLocks noChangeAspect="1" noChangeArrowheads="1"/>
              </p:cNvSpPr>
              <p:nvPr/>
            </p:nvSpPr>
            <p:spPr bwMode="auto">
              <a:xfrm rot="10800000" flipV="1">
                <a:off x="2829" y="1057"/>
                <a:ext cx="63" cy="62"/>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sp>
          <p:nvSpPr>
            <p:cNvPr id="41081" name="Oval 121"/>
            <p:cNvSpPr>
              <a:spLocks noChangeArrowheads="1"/>
            </p:cNvSpPr>
            <p:nvPr/>
          </p:nvSpPr>
          <p:spPr bwMode="auto">
            <a:xfrm rot="9283681" flipH="1">
              <a:off x="2086" y="969"/>
              <a:ext cx="273" cy="273"/>
            </a:xfrm>
            <a:prstGeom prst="ellipse">
              <a:avLst/>
            </a:prstGeom>
            <a:gradFill rotWithShape="1">
              <a:gsLst>
                <a:gs pos="0">
                  <a:srgbClr val="BBE0E3"/>
                </a:gs>
                <a:gs pos="100000">
                  <a:srgbClr val="BBE0E3">
                    <a:gamma/>
                    <a:shade val="46275"/>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grpSp>
        <p:nvGrpSpPr>
          <p:cNvPr id="41082" name="Group 122"/>
          <p:cNvGrpSpPr>
            <a:grpSpLocks/>
          </p:cNvGrpSpPr>
          <p:nvPr/>
        </p:nvGrpSpPr>
        <p:grpSpPr bwMode="auto">
          <a:xfrm>
            <a:off x="2268538" y="1089025"/>
            <a:ext cx="4424362" cy="1260475"/>
            <a:chOff x="1429" y="686"/>
            <a:chExt cx="2787" cy="794"/>
          </a:xfrm>
        </p:grpSpPr>
        <p:pic>
          <p:nvPicPr>
            <p:cNvPr id="41083" name="Trap Demo2.AVI">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l="43124" t="6285" r="7864" b="19687"/>
            <a:stretch>
              <a:fillRect/>
            </a:stretch>
          </p:blipFill>
          <p:spPr bwMode="auto">
            <a:xfrm>
              <a:off x="3515" y="686"/>
              <a:ext cx="701" cy="794"/>
            </a:xfrm>
            <a:prstGeom prst="rect">
              <a:avLst/>
            </a:prstGeom>
            <a:noFill/>
            <a:extLst>
              <a:ext uri="{909E8E84-426E-40dd-AFC4-6F175D3DCCD1}">
                <a14:hiddenFill xmlns:a14="http://schemas.microsoft.com/office/drawing/2010/main" xmlns="">
                  <a:solidFill>
                    <a:srgbClr val="FFFFFF"/>
                  </a:solidFill>
                </a14:hiddenFill>
              </a:ext>
            </a:extLst>
          </p:spPr>
        </p:pic>
        <p:pic>
          <p:nvPicPr>
            <p:cNvPr id="41084" name="Trap Demo2.AVI">
              <a:hlinkClick r:id="" action="ppaction://media"/>
            </p:cNvPr>
            <p:cNvPicPr>
              <a:picLocks noRot="1"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l="43124" t="6285" r="7864" b="19687"/>
            <a:stretch>
              <a:fillRect/>
            </a:stretch>
          </p:blipFill>
          <p:spPr bwMode="auto">
            <a:xfrm>
              <a:off x="1429" y="686"/>
              <a:ext cx="701" cy="794"/>
            </a:xfrm>
            <a:prstGeom prst="rect">
              <a:avLst/>
            </a:prstGeom>
            <a:noFill/>
            <a:extLst>
              <a:ext uri="{909E8E84-426E-40dd-AFC4-6F175D3DCCD1}">
                <a14:hiddenFill xmlns:a14="http://schemas.microsoft.com/office/drawing/2010/main" xmlns="">
                  <a:solidFill>
                    <a:srgbClr val="FFFFFF"/>
                  </a:solidFill>
                </a14:hiddenFill>
              </a:ext>
            </a:extLst>
          </p:spPr>
        </p:pic>
        <p:sp>
          <p:nvSpPr>
            <p:cNvPr id="41085" name="Oval 125"/>
            <p:cNvSpPr>
              <a:spLocks noChangeArrowheads="1"/>
            </p:cNvSpPr>
            <p:nvPr/>
          </p:nvSpPr>
          <p:spPr bwMode="auto">
            <a:xfrm rot="9283681" flipH="1">
              <a:off x="3605" y="966"/>
              <a:ext cx="273" cy="273"/>
            </a:xfrm>
            <a:prstGeom prst="ellipse">
              <a:avLst/>
            </a:prstGeom>
            <a:gradFill rotWithShape="1">
              <a:gsLst>
                <a:gs pos="0">
                  <a:srgbClr val="BBE0E3"/>
                </a:gs>
                <a:gs pos="100000">
                  <a:srgbClr val="BBE0E3">
                    <a:gamma/>
                    <a:shade val="46275"/>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nvGrpSpPr>
            <p:cNvPr id="41086" name="Group 126"/>
            <p:cNvGrpSpPr>
              <a:grpSpLocks/>
            </p:cNvGrpSpPr>
            <p:nvPr/>
          </p:nvGrpSpPr>
          <p:grpSpPr bwMode="auto">
            <a:xfrm rot="10804451" flipH="1">
              <a:off x="1905" y="1059"/>
              <a:ext cx="1730" cy="126"/>
              <a:chOff x="2256" y="1086"/>
              <a:chExt cx="1551" cy="113"/>
            </a:xfrm>
          </p:grpSpPr>
          <p:sp>
            <p:nvSpPr>
              <p:cNvPr id="41087" name="Oval 127"/>
              <p:cNvSpPr>
                <a:spLocks noChangeAspect="1" noChangeArrowheads="1"/>
              </p:cNvSpPr>
              <p:nvPr/>
            </p:nvSpPr>
            <p:spPr bwMode="auto">
              <a:xfrm flipH="1" flipV="1">
                <a:off x="2370" y="1112"/>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88" name="Oval 128"/>
              <p:cNvSpPr>
                <a:spLocks noChangeAspect="1" noChangeArrowheads="1"/>
              </p:cNvSpPr>
              <p:nvPr/>
            </p:nvSpPr>
            <p:spPr bwMode="auto">
              <a:xfrm flipH="1" flipV="1">
                <a:off x="2701" y="1097"/>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89" name="Oval 129"/>
              <p:cNvSpPr>
                <a:spLocks noChangeAspect="1" noChangeArrowheads="1"/>
              </p:cNvSpPr>
              <p:nvPr/>
            </p:nvSpPr>
            <p:spPr bwMode="auto">
              <a:xfrm flipH="1" flipV="1">
                <a:off x="2758" y="110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0" name="Oval 130"/>
              <p:cNvSpPr>
                <a:spLocks noChangeAspect="1" noChangeArrowheads="1"/>
              </p:cNvSpPr>
              <p:nvPr/>
            </p:nvSpPr>
            <p:spPr bwMode="auto">
              <a:xfrm flipH="1" flipV="1">
                <a:off x="2870" y="1129"/>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1" name="Oval 131"/>
              <p:cNvSpPr>
                <a:spLocks noChangeAspect="1" noChangeArrowheads="1"/>
              </p:cNvSpPr>
              <p:nvPr/>
            </p:nvSpPr>
            <p:spPr bwMode="auto">
              <a:xfrm flipH="1" flipV="1">
                <a:off x="2927" y="113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2" name="Oval 132"/>
              <p:cNvSpPr>
                <a:spLocks noChangeAspect="1" noChangeArrowheads="1"/>
              </p:cNvSpPr>
              <p:nvPr/>
            </p:nvSpPr>
            <p:spPr bwMode="auto">
              <a:xfrm flipH="1" flipV="1">
                <a:off x="2982" y="114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3" name="Oval 133"/>
              <p:cNvSpPr>
                <a:spLocks noChangeAspect="1" noChangeArrowheads="1"/>
              </p:cNvSpPr>
              <p:nvPr/>
            </p:nvSpPr>
            <p:spPr bwMode="auto">
              <a:xfrm flipH="1" flipV="1">
                <a:off x="2979" y="1089"/>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4" name="Oval 134"/>
              <p:cNvSpPr>
                <a:spLocks noChangeAspect="1" noChangeArrowheads="1"/>
              </p:cNvSpPr>
              <p:nvPr/>
            </p:nvSpPr>
            <p:spPr bwMode="auto">
              <a:xfrm flipH="1" flipV="1">
                <a:off x="2925" y="109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5" name="Oval 135"/>
              <p:cNvSpPr>
                <a:spLocks noChangeAspect="1" noChangeArrowheads="1"/>
              </p:cNvSpPr>
              <p:nvPr/>
            </p:nvSpPr>
            <p:spPr bwMode="auto">
              <a:xfrm flipH="1" flipV="1">
                <a:off x="2870" y="110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6" name="Oval 136"/>
              <p:cNvSpPr>
                <a:spLocks noChangeAspect="1" noChangeArrowheads="1"/>
              </p:cNvSpPr>
              <p:nvPr/>
            </p:nvSpPr>
            <p:spPr bwMode="auto">
              <a:xfrm flipH="1" flipV="1">
                <a:off x="2814" y="1117"/>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7" name="Oval 137"/>
              <p:cNvSpPr>
                <a:spLocks noChangeAspect="1" noChangeArrowheads="1"/>
              </p:cNvSpPr>
              <p:nvPr/>
            </p:nvSpPr>
            <p:spPr bwMode="auto">
              <a:xfrm flipH="1" flipV="1">
                <a:off x="2758" y="1124"/>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8" name="Oval 138"/>
              <p:cNvSpPr>
                <a:spLocks noChangeAspect="1" noChangeArrowheads="1"/>
              </p:cNvSpPr>
              <p:nvPr/>
            </p:nvSpPr>
            <p:spPr bwMode="auto">
              <a:xfrm flipH="1" flipV="1">
                <a:off x="2703" y="113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99" name="Oval 139"/>
              <p:cNvSpPr>
                <a:spLocks noChangeAspect="1" noChangeArrowheads="1"/>
              </p:cNvSpPr>
              <p:nvPr/>
            </p:nvSpPr>
            <p:spPr bwMode="auto">
              <a:xfrm flipH="1" flipV="1">
                <a:off x="2648" y="114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0" name="Oval 140"/>
              <p:cNvSpPr>
                <a:spLocks noChangeAspect="1" noChangeArrowheads="1"/>
              </p:cNvSpPr>
              <p:nvPr/>
            </p:nvSpPr>
            <p:spPr bwMode="auto">
              <a:xfrm flipH="1" flipV="1">
                <a:off x="2595" y="1138"/>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1" name="Oval 141"/>
              <p:cNvSpPr>
                <a:spLocks noChangeAspect="1" noChangeArrowheads="1"/>
              </p:cNvSpPr>
              <p:nvPr/>
            </p:nvSpPr>
            <p:spPr bwMode="auto">
              <a:xfrm flipH="1" flipV="1">
                <a:off x="2540" y="113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2" name="Oval 142"/>
              <p:cNvSpPr>
                <a:spLocks noChangeAspect="1" noChangeArrowheads="1"/>
              </p:cNvSpPr>
              <p:nvPr/>
            </p:nvSpPr>
            <p:spPr bwMode="auto">
              <a:xfrm flipH="1" flipV="1">
                <a:off x="2481" y="1127"/>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3" name="Oval 143"/>
              <p:cNvSpPr>
                <a:spLocks noChangeAspect="1" noChangeArrowheads="1"/>
              </p:cNvSpPr>
              <p:nvPr/>
            </p:nvSpPr>
            <p:spPr bwMode="auto">
              <a:xfrm flipH="1" flipV="1">
                <a:off x="2425" y="1120"/>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4" name="Oval 144"/>
              <p:cNvSpPr>
                <a:spLocks noChangeAspect="1" noChangeArrowheads="1"/>
              </p:cNvSpPr>
              <p:nvPr/>
            </p:nvSpPr>
            <p:spPr bwMode="auto">
              <a:xfrm flipH="1" flipV="1">
                <a:off x="2368" y="1129"/>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5" name="Oval 145"/>
              <p:cNvSpPr>
                <a:spLocks noChangeAspect="1" noChangeArrowheads="1"/>
              </p:cNvSpPr>
              <p:nvPr/>
            </p:nvSpPr>
            <p:spPr bwMode="auto">
              <a:xfrm flipH="1" flipV="1">
                <a:off x="2315" y="1101"/>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6" name="Oval 146"/>
              <p:cNvSpPr>
                <a:spLocks noChangeAspect="1" noChangeArrowheads="1"/>
              </p:cNvSpPr>
              <p:nvPr/>
            </p:nvSpPr>
            <p:spPr bwMode="auto">
              <a:xfrm flipH="1" flipV="1">
                <a:off x="2260" y="1088"/>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7" name="Oval 147"/>
              <p:cNvSpPr>
                <a:spLocks noChangeAspect="1" noChangeArrowheads="1"/>
              </p:cNvSpPr>
              <p:nvPr/>
            </p:nvSpPr>
            <p:spPr bwMode="auto">
              <a:xfrm flipH="1" flipV="1">
                <a:off x="2646" y="108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8" name="Oval 148"/>
              <p:cNvSpPr>
                <a:spLocks noChangeAspect="1" noChangeArrowheads="1"/>
              </p:cNvSpPr>
              <p:nvPr/>
            </p:nvSpPr>
            <p:spPr bwMode="auto">
              <a:xfrm flipH="1" flipV="1">
                <a:off x="2592" y="1087"/>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09" name="Oval 149"/>
              <p:cNvSpPr>
                <a:spLocks noChangeAspect="1" noChangeArrowheads="1"/>
              </p:cNvSpPr>
              <p:nvPr/>
            </p:nvSpPr>
            <p:spPr bwMode="auto">
              <a:xfrm flipH="1" flipV="1">
                <a:off x="2537" y="1099"/>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0" name="Oval 150"/>
              <p:cNvSpPr>
                <a:spLocks noChangeAspect="1" noChangeArrowheads="1"/>
              </p:cNvSpPr>
              <p:nvPr/>
            </p:nvSpPr>
            <p:spPr bwMode="auto">
              <a:xfrm flipH="1" flipV="1">
                <a:off x="2480" y="1110"/>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1" name="Oval 151"/>
              <p:cNvSpPr>
                <a:spLocks noChangeAspect="1" noChangeArrowheads="1"/>
              </p:cNvSpPr>
              <p:nvPr/>
            </p:nvSpPr>
            <p:spPr bwMode="auto">
              <a:xfrm flipH="1" flipV="1">
                <a:off x="2311" y="114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2" name="Oval 152"/>
              <p:cNvSpPr>
                <a:spLocks noChangeAspect="1" noChangeArrowheads="1"/>
              </p:cNvSpPr>
              <p:nvPr/>
            </p:nvSpPr>
            <p:spPr bwMode="auto">
              <a:xfrm flipH="1" flipV="1">
                <a:off x="2256" y="114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3" name="Oval 153"/>
              <p:cNvSpPr>
                <a:spLocks noChangeAspect="1" noChangeArrowheads="1"/>
              </p:cNvSpPr>
              <p:nvPr/>
            </p:nvSpPr>
            <p:spPr bwMode="auto">
              <a:xfrm flipH="1" flipV="1">
                <a:off x="3138" y="1112"/>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4" name="Oval 154"/>
              <p:cNvSpPr>
                <a:spLocks noChangeAspect="1" noChangeArrowheads="1"/>
              </p:cNvSpPr>
              <p:nvPr/>
            </p:nvSpPr>
            <p:spPr bwMode="auto">
              <a:xfrm flipH="1" flipV="1">
                <a:off x="3469" y="1097"/>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5" name="Oval 155"/>
              <p:cNvSpPr>
                <a:spLocks noChangeAspect="1" noChangeArrowheads="1"/>
              </p:cNvSpPr>
              <p:nvPr/>
            </p:nvSpPr>
            <p:spPr bwMode="auto">
              <a:xfrm flipH="1" flipV="1">
                <a:off x="3526" y="110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6" name="Oval 156"/>
              <p:cNvSpPr>
                <a:spLocks noChangeAspect="1" noChangeArrowheads="1"/>
              </p:cNvSpPr>
              <p:nvPr/>
            </p:nvSpPr>
            <p:spPr bwMode="auto">
              <a:xfrm flipH="1" flipV="1">
                <a:off x="3638" y="1129"/>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7" name="Oval 157"/>
              <p:cNvSpPr>
                <a:spLocks noChangeAspect="1" noChangeArrowheads="1"/>
              </p:cNvSpPr>
              <p:nvPr/>
            </p:nvSpPr>
            <p:spPr bwMode="auto">
              <a:xfrm flipH="1" flipV="1">
                <a:off x="3695" y="113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8" name="Oval 158"/>
              <p:cNvSpPr>
                <a:spLocks noChangeAspect="1" noChangeArrowheads="1"/>
              </p:cNvSpPr>
              <p:nvPr/>
            </p:nvSpPr>
            <p:spPr bwMode="auto">
              <a:xfrm flipH="1" flipV="1">
                <a:off x="3750" y="114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19" name="Oval 159"/>
              <p:cNvSpPr>
                <a:spLocks noChangeAspect="1" noChangeArrowheads="1"/>
              </p:cNvSpPr>
              <p:nvPr/>
            </p:nvSpPr>
            <p:spPr bwMode="auto">
              <a:xfrm flipH="1" flipV="1">
                <a:off x="3747" y="1089"/>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0" name="Oval 160"/>
              <p:cNvSpPr>
                <a:spLocks noChangeAspect="1" noChangeArrowheads="1"/>
              </p:cNvSpPr>
              <p:nvPr/>
            </p:nvSpPr>
            <p:spPr bwMode="auto">
              <a:xfrm flipH="1" flipV="1">
                <a:off x="3693" y="109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1" name="Oval 161"/>
              <p:cNvSpPr>
                <a:spLocks noChangeAspect="1" noChangeArrowheads="1"/>
              </p:cNvSpPr>
              <p:nvPr/>
            </p:nvSpPr>
            <p:spPr bwMode="auto">
              <a:xfrm flipH="1" flipV="1">
                <a:off x="3638" y="110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2" name="Oval 162"/>
              <p:cNvSpPr>
                <a:spLocks noChangeAspect="1" noChangeArrowheads="1"/>
              </p:cNvSpPr>
              <p:nvPr/>
            </p:nvSpPr>
            <p:spPr bwMode="auto">
              <a:xfrm flipH="1" flipV="1">
                <a:off x="3582" y="1117"/>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3" name="Oval 163"/>
              <p:cNvSpPr>
                <a:spLocks noChangeAspect="1" noChangeArrowheads="1"/>
              </p:cNvSpPr>
              <p:nvPr/>
            </p:nvSpPr>
            <p:spPr bwMode="auto">
              <a:xfrm flipH="1" flipV="1">
                <a:off x="3526" y="1124"/>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4" name="Oval 164"/>
              <p:cNvSpPr>
                <a:spLocks noChangeAspect="1" noChangeArrowheads="1"/>
              </p:cNvSpPr>
              <p:nvPr/>
            </p:nvSpPr>
            <p:spPr bwMode="auto">
              <a:xfrm flipH="1" flipV="1">
                <a:off x="3471" y="113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5" name="Oval 165"/>
              <p:cNvSpPr>
                <a:spLocks noChangeAspect="1" noChangeArrowheads="1"/>
              </p:cNvSpPr>
              <p:nvPr/>
            </p:nvSpPr>
            <p:spPr bwMode="auto">
              <a:xfrm flipH="1" flipV="1">
                <a:off x="3416" y="114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6" name="Oval 166"/>
              <p:cNvSpPr>
                <a:spLocks noChangeAspect="1" noChangeArrowheads="1"/>
              </p:cNvSpPr>
              <p:nvPr/>
            </p:nvSpPr>
            <p:spPr bwMode="auto">
              <a:xfrm flipH="1" flipV="1">
                <a:off x="3363" y="1138"/>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7" name="Oval 167"/>
              <p:cNvSpPr>
                <a:spLocks noChangeAspect="1" noChangeArrowheads="1"/>
              </p:cNvSpPr>
              <p:nvPr/>
            </p:nvSpPr>
            <p:spPr bwMode="auto">
              <a:xfrm flipH="1" flipV="1">
                <a:off x="3308" y="113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8" name="Oval 168"/>
              <p:cNvSpPr>
                <a:spLocks noChangeAspect="1" noChangeArrowheads="1"/>
              </p:cNvSpPr>
              <p:nvPr/>
            </p:nvSpPr>
            <p:spPr bwMode="auto">
              <a:xfrm flipH="1" flipV="1">
                <a:off x="3249" y="1127"/>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29" name="Oval 169"/>
              <p:cNvSpPr>
                <a:spLocks noChangeAspect="1" noChangeArrowheads="1"/>
              </p:cNvSpPr>
              <p:nvPr/>
            </p:nvSpPr>
            <p:spPr bwMode="auto">
              <a:xfrm flipH="1" flipV="1">
                <a:off x="3193" y="1120"/>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0" name="Oval 170"/>
              <p:cNvSpPr>
                <a:spLocks noChangeAspect="1" noChangeArrowheads="1"/>
              </p:cNvSpPr>
              <p:nvPr/>
            </p:nvSpPr>
            <p:spPr bwMode="auto">
              <a:xfrm flipH="1" flipV="1">
                <a:off x="3136" y="1129"/>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1" name="Oval 171"/>
              <p:cNvSpPr>
                <a:spLocks noChangeAspect="1" noChangeArrowheads="1"/>
              </p:cNvSpPr>
              <p:nvPr/>
            </p:nvSpPr>
            <p:spPr bwMode="auto">
              <a:xfrm flipH="1" flipV="1">
                <a:off x="3083" y="1101"/>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2" name="Oval 172"/>
              <p:cNvSpPr>
                <a:spLocks noChangeAspect="1" noChangeArrowheads="1"/>
              </p:cNvSpPr>
              <p:nvPr/>
            </p:nvSpPr>
            <p:spPr bwMode="auto">
              <a:xfrm flipH="1" flipV="1">
                <a:off x="3028" y="1088"/>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3" name="Oval 173"/>
              <p:cNvSpPr>
                <a:spLocks noChangeAspect="1" noChangeArrowheads="1"/>
              </p:cNvSpPr>
              <p:nvPr/>
            </p:nvSpPr>
            <p:spPr bwMode="auto">
              <a:xfrm flipH="1" flipV="1">
                <a:off x="3414" y="1086"/>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4" name="Oval 174"/>
              <p:cNvSpPr>
                <a:spLocks noChangeAspect="1" noChangeArrowheads="1"/>
              </p:cNvSpPr>
              <p:nvPr/>
            </p:nvSpPr>
            <p:spPr bwMode="auto">
              <a:xfrm flipH="1" flipV="1">
                <a:off x="3360" y="1087"/>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5" name="Oval 175"/>
              <p:cNvSpPr>
                <a:spLocks noChangeAspect="1" noChangeArrowheads="1"/>
              </p:cNvSpPr>
              <p:nvPr/>
            </p:nvSpPr>
            <p:spPr bwMode="auto">
              <a:xfrm flipH="1" flipV="1">
                <a:off x="3305" y="1099"/>
                <a:ext cx="56"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6" name="Oval 176"/>
              <p:cNvSpPr>
                <a:spLocks noChangeAspect="1" noChangeArrowheads="1"/>
              </p:cNvSpPr>
              <p:nvPr/>
            </p:nvSpPr>
            <p:spPr bwMode="auto">
              <a:xfrm flipH="1" flipV="1">
                <a:off x="3248" y="1110"/>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7" name="Oval 177"/>
              <p:cNvSpPr>
                <a:spLocks noChangeAspect="1" noChangeArrowheads="1"/>
              </p:cNvSpPr>
              <p:nvPr/>
            </p:nvSpPr>
            <p:spPr bwMode="auto">
              <a:xfrm flipH="1" flipV="1">
                <a:off x="3079" y="1141"/>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138" name="Oval 178"/>
              <p:cNvSpPr>
                <a:spLocks noChangeAspect="1" noChangeArrowheads="1"/>
              </p:cNvSpPr>
              <p:nvPr/>
            </p:nvSpPr>
            <p:spPr bwMode="auto">
              <a:xfrm flipH="1" flipV="1">
                <a:off x="3024" y="1143"/>
                <a:ext cx="57" cy="56"/>
              </a:xfrm>
              <a:prstGeom prst="ellipse">
                <a:avLst/>
              </a:prstGeom>
              <a:gradFill rotWithShape="1">
                <a:gsLst>
                  <a:gs pos="0">
                    <a:srgbClr val="B2B2B2"/>
                  </a:gs>
                  <a:gs pos="100000">
                    <a:srgbClr val="B2B2B2">
                      <a:gamma/>
                      <a:shade val="46275"/>
                      <a:invGamma/>
                    </a:srgbClr>
                  </a:gs>
                </a:gsLst>
                <a:path path="shape">
                  <a:fillToRect l="50000" t="50000" r="50000" b="50000"/>
                </a:path>
              </a:gradFill>
              <a:ln w="63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sp>
          <p:nvSpPr>
            <p:cNvPr id="41139" name="Oval 179"/>
            <p:cNvSpPr>
              <a:spLocks noChangeArrowheads="1"/>
            </p:cNvSpPr>
            <p:nvPr/>
          </p:nvSpPr>
          <p:spPr bwMode="auto">
            <a:xfrm rot="9283681" flipH="1">
              <a:off x="1701" y="969"/>
              <a:ext cx="273" cy="273"/>
            </a:xfrm>
            <a:prstGeom prst="ellipse">
              <a:avLst/>
            </a:prstGeom>
            <a:gradFill rotWithShape="1">
              <a:gsLst>
                <a:gs pos="0">
                  <a:srgbClr val="BBE0E3"/>
                </a:gs>
                <a:gs pos="100000">
                  <a:srgbClr val="BBE0E3">
                    <a:gamma/>
                    <a:shade val="46275"/>
                    <a:invGamma/>
                  </a:srgb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endParaRPr>
            </a:p>
          </p:txBody>
        </p:sp>
      </p:grpSp>
      <p:pic>
        <p:nvPicPr>
          <p:cNvPr id="2" name="beadsintraps-quicktime.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2471850" y="3234947"/>
            <a:ext cx="4064000" cy="3048000"/>
          </a:xfrm>
          <a:prstGeom prst="rect">
            <a:avLst/>
          </a:prstGeom>
        </p:spPr>
      </p:pic>
    </p:spTree>
    <p:extLst>
      <p:ext uri="{BB962C8B-B14F-4D97-AF65-F5344CB8AC3E}">
        <p14:creationId xmlns:p14="http://schemas.microsoft.com/office/powerpoint/2010/main" val="248795408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10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82"/>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10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timing>
</p:sld>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vidend">
  <a:themeElements>
    <a:clrScheme name="Custom 10">
      <a:dk1>
        <a:sysClr val="windowText" lastClr="000000"/>
      </a:dk1>
      <a:lt1>
        <a:sysClr val="window" lastClr="FFFFFF"/>
      </a:lt1>
      <a:dk2>
        <a:srgbClr val="455F51"/>
      </a:dk2>
      <a:lt2>
        <a:srgbClr val="E2DFCC"/>
      </a:lt2>
      <a:accent1>
        <a:srgbClr val="1B5337"/>
      </a:accent1>
      <a:accent2>
        <a:srgbClr val="63A537"/>
      </a:accent2>
      <a:accent3>
        <a:srgbClr val="37A76F"/>
      </a:accent3>
      <a:accent4>
        <a:srgbClr val="1B5337"/>
      </a:accent4>
      <a:accent5>
        <a:srgbClr val="4EB3CF"/>
      </a:accent5>
      <a:accent6>
        <a:srgbClr val="51C3F9"/>
      </a:accent6>
      <a:hlink>
        <a:srgbClr val="6B9F25"/>
      </a:hlink>
      <a:folHlink>
        <a:srgbClr val="B26B02"/>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33887</TotalTime>
  <Words>550</Words>
  <Application>Microsoft Office PowerPoint</Application>
  <PresentationFormat>On-screen Show (4:3)</PresentationFormat>
  <Paragraphs>101</Paragraphs>
  <Slides>15</Slides>
  <Notes>8</Notes>
  <HiddenSlides>0</HiddenSlides>
  <MMClips>8</MMClips>
  <ScaleCrop>false</ScaleCrop>
  <HeadingPairs>
    <vt:vector size="8" baseType="variant">
      <vt:variant>
        <vt:lpstr>Fonts Used</vt:lpstr>
      </vt:variant>
      <vt:variant>
        <vt:i4>7</vt:i4>
      </vt:variant>
      <vt:variant>
        <vt:lpstr>Theme</vt:lpstr>
      </vt:variant>
      <vt:variant>
        <vt:i4>8</vt:i4>
      </vt:variant>
      <vt:variant>
        <vt:lpstr>Embedded OLE Servers</vt:lpstr>
      </vt:variant>
      <vt:variant>
        <vt:i4>2</vt:i4>
      </vt:variant>
      <vt:variant>
        <vt:lpstr>Slide Titles</vt:lpstr>
      </vt:variant>
      <vt:variant>
        <vt:i4>15</vt:i4>
      </vt:variant>
    </vt:vector>
  </HeadingPairs>
  <TitlesOfParts>
    <vt:vector size="32" baseType="lpstr">
      <vt:lpstr>ＭＳ Ｐゴシック</vt:lpstr>
      <vt:lpstr>Arial</vt:lpstr>
      <vt:lpstr>Calibri</vt:lpstr>
      <vt:lpstr>Calibri Light</vt:lpstr>
      <vt:lpstr>Gill Sans MT</vt:lpstr>
      <vt:lpstr>Times New Roman</vt:lpstr>
      <vt:lpstr>Wingdings 2</vt:lpstr>
      <vt:lpstr>4_Default Design</vt:lpstr>
      <vt:lpstr>Blank Presentation</vt:lpstr>
      <vt:lpstr>6_Default Design</vt:lpstr>
      <vt:lpstr>7_Default Design</vt:lpstr>
      <vt:lpstr>9_Default Design</vt:lpstr>
      <vt:lpstr>Dividend</vt:lpstr>
      <vt:lpstr>Office Theme</vt:lpstr>
      <vt:lpstr>5_Default Design</vt:lpstr>
      <vt:lpstr>Image</vt:lpstr>
      <vt:lpstr>SPW 7.1 Graph</vt:lpstr>
      <vt:lpstr>     Heart Failure:  Genetic Defects in the Molecular Motors that Power the Heart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Cardiomyopathies:  Defects in the Molecular Motors that Power the Heart </vt:lpstr>
      <vt:lpstr>PowerPoint Presentation</vt:lpstr>
    </vt:vector>
  </TitlesOfParts>
  <Company>University of Vermont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Warshaw</dc:creator>
  <cp:lastModifiedBy>Laura Smith</cp:lastModifiedBy>
  <cp:revision>70</cp:revision>
  <dcterms:created xsi:type="dcterms:W3CDTF">2015-01-03T18:36:30Z</dcterms:created>
  <dcterms:modified xsi:type="dcterms:W3CDTF">2016-11-18T00:56:56Z</dcterms:modified>
</cp:coreProperties>
</file>