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sldIdLst>
    <p:sldId id="256" r:id="rId2"/>
    <p:sldId id="329" r:id="rId3"/>
    <p:sldId id="330" r:id="rId4"/>
    <p:sldId id="331" r:id="rId5"/>
    <p:sldId id="33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2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115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3E74-614A-C548-9A10-6E2AA72F11A7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2E7-406B-8C4B-BBA1-70FDDB1F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682E7-406B-8C4B-BBA1-70FDDB1FC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682E7-406B-8C4B-BBA1-70FDDB1FC7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682E7-406B-8C4B-BBA1-70FDDB1FC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1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7D57-5587-514E-8E5D-2E98ED30C13C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E391-BE21-D242-BB9A-04D6D30DDEC8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89E09-553C-8644-945C-AE5E23FAAD62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989D-B626-1D43-892A-ED9A4A2D038D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F972-19FA-E148-91C4-419C27893023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9B5A-4BC3-D447-8C8B-A50A91EA03BF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8B4E-DA71-DA44-8662-523779DE7FEE}" type="datetime1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C68-8E88-444A-9ED6-4FB3B88AEE90}" type="datetime1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AD7E-6F84-A549-9638-D876FB7F9547}" type="datetime1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C977-149C-6748-8CDC-9E3C8250C3CA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10F1-5835-1B44-9E71-7CA89BB056F0}" type="datetime1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D550-A8A5-EF43-A7D8-6F9BC2C413B5}" type="datetime1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3907-C43D-F741-8DA2-008F8305D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91" y="1122363"/>
            <a:ext cx="7694579" cy="2387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In Situ Remediation Strategies for Transformation of </a:t>
            </a:r>
            <a:r>
              <a:rPr lang="en-US" sz="4400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Perfluoroalkyl</a:t>
            </a:r>
            <a:r>
              <a:rPr lang="en-US" sz="4400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Substances (PFASs)</a:t>
            </a:r>
            <a:endParaRPr lang="en-US" sz="44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949" y="3767409"/>
            <a:ext cx="850857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Raju Badireddy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Assistant Professor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Water Treatment &amp; Environmental Nanotechnology (WTEN) Laboratory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Civil and Environmental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6251180"/>
            <a:ext cx="1371600" cy="5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6251180"/>
            <a:ext cx="1371600" cy="59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29" y="48640"/>
            <a:ext cx="8128000" cy="18161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572000" y="1460659"/>
            <a:ext cx="4572000" cy="5348383"/>
            <a:chOff x="4572000" y="1460659"/>
            <a:chExt cx="4572000" cy="53483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771786"/>
              <a:ext cx="4572000" cy="33395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12861" y="5038927"/>
              <a:ext cx="245137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YEAR OF BIRTH: 1940s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4863" y="6532043"/>
              <a:ext cx="28880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https://</a:t>
              </a:r>
              <a:r>
                <a:rPr lang="en-US" sz="1200" dirty="0" err="1"/>
                <a:t>www.linkedin.com</a:t>
              </a:r>
              <a:r>
                <a:rPr lang="en-US" sz="1200" dirty="0"/>
                <a:t>/company/</a:t>
              </a:r>
              <a:r>
                <a:rPr lang="en-US" sz="1200" dirty="0" err="1"/>
                <a:t>caras</a:t>
              </a:r>
              <a:r>
                <a:rPr lang="en-US" sz="1200" dirty="0"/>
                <a:t>/</a:t>
              </a:r>
            </a:p>
          </p:txBody>
        </p:sp>
        <p:sp>
          <p:nvSpPr>
            <p:cNvPr id="40" name="Left Arrow 39"/>
            <p:cNvSpPr/>
            <p:nvPr/>
          </p:nvSpPr>
          <p:spPr>
            <a:xfrm rot="13840129">
              <a:off x="4802221" y="1801127"/>
              <a:ext cx="1031132" cy="350195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2861" y="5502996"/>
              <a:ext cx="2375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STAIN-Repellants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764" y="2036115"/>
            <a:ext cx="4872802" cy="4180820"/>
            <a:chOff x="214764" y="2036115"/>
            <a:chExt cx="4872802" cy="41808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764" y="2559335"/>
              <a:ext cx="3728505" cy="3657600"/>
            </a:xfrm>
            <a:prstGeom prst="rect">
              <a:avLst/>
            </a:prstGeom>
          </p:spPr>
        </p:pic>
        <p:sp>
          <p:nvSpPr>
            <p:cNvPr id="38" name="Left Arrow 37"/>
            <p:cNvSpPr/>
            <p:nvPr/>
          </p:nvSpPr>
          <p:spPr>
            <a:xfrm>
              <a:off x="4056434" y="3583710"/>
              <a:ext cx="1031132" cy="350195"/>
            </a:xfrm>
            <a:prstGeom prst="lef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7078" y="2036115"/>
              <a:ext cx="3172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PFAS are Ubiquitous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14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6251180"/>
            <a:ext cx="1371600" cy="593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552" y="194553"/>
            <a:ext cx="874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Environmental Contamination by </a:t>
            </a:r>
            <a:r>
              <a:rPr lang="en-US" sz="2400" b="1" smtClean="0">
                <a:solidFill>
                  <a:srgbClr val="0432FF"/>
                </a:solidFill>
              </a:rPr>
              <a:t>PFASs Increased since </a:t>
            </a:r>
            <a:r>
              <a:rPr lang="en-US" sz="2400" b="1" dirty="0" smtClean="0">
                <a:solidFill>
                  <a:srgbClr val="0432FF"/>
                </a:solidFill>
              </a:rPr>
              <a:t>early 2000s 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821" y="893852"/>
            <a:ext cx="775698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May 25, 2016</a:t>
            </a:r>
            <a:r>
              <a:rPr lang="en-US" dirty="0" smtClean="0"/>
              <a:t>: </a:t>
            </a:r>
            <a:r>
              <a:rPr lang="en-US" b="1" dirty="0" smtClean="0"/>
              <a:t>FIVE MILLION U.S. Citizens</a:t>
            </a:r>
            <a:r>
              <a:rPr lang="en-US" dirty="0" smtClean="0"/>
              <a:t> woke up to learn that their drinking water contained PFOA and PFOS at concentrations exceeding the </a:t>
            </a:r>
            <a:r>
              <a:rPr lang="en-US" b="1" dirty="0" smtClean="0"/>
              <a:t>revised health advisory levels</a:t>
            </a:r>
            <a:r>
              <a:rPr lang="en-US" dirty="0" smtClean="0"/>
              <a:t> of the US EPA (</a:t>
            </a:r>
            <a:r>
              <a:rPr lang="en-US" b="1" dirty="0" smtClean="0">
                <a:solidFill>
                  <a:srgbClr val="FF0000"/>
                </a:solidFill>
              </a:rPr>
              <a:t>70 parts per trillion, life time exposure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5256" y="2054816"/>
            <a:ext cx="23153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Hoosick Falls, NY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29657" y="2034252"/>
            <a:ext cx="299515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 Bennington, VT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" y="3412287"/>
            <a:ext cx="5852160" cy="2247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65106" y="2733551"/>
            <a:ext cx="37808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rivate drinking water wells: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40 to 2,880 parts per TRILLION!!!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869050" y="2810184"/>
            <a:ext cx="3172245" cy="3832062"/>
            <a:chOff x="5869050" y="2810184"/>
            <a:chExt cx="3172245" cy="38320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9071" y="2810184"/>
              <a:ext cx="1789759" cy="11887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9071" y="4055523"/>
              <a:ext cx="1792224" cy="134416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9071" y="5453526"/>
              <a:ext cx="1783080" cy="1188720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H="1">
              <a:off x="5869050" y="3719245"/>
              <a:ext cx="1380021" cy="15924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9" idx="1"/>
            </p:cNvCxnSpPr>
            <p:nvPr/>
          </p:nvCxnSpPr>
          <p:spPr>
            <a:xfrm flipH="1">
              <a:off x="5869050" y="4727607"/>
              <a:ext cx="1380021" cy="7259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5869050" y="5507361"/>
              <a:ext cx="1380021" cy="379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8677057">
              <a:off x="6123397" y="4055523"/>
              <a:ext cx="86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PFAS</a:t>
              </a:r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 rot="19951723">
              <a:off x="6275797" y="4588064"/>
              <a:ext cx="86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PFAS</a:t>
              </a:r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944027">
              <a:off x="6340341" y="5391255"/>
              <a:ext cx="70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PFAS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797978" y="5887092"/>
            <a:ext cx="382198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Groundwater clean </a:t>
            </a:r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cost at military installations       =   </a:t>
            </a:r>
            <a:r>
              <a:rPr lang="en-US" dirty="0">
                <a:solidFill>
                  <a:srgbClr val="FF0000"/>
                </a:solidFill>
              </a:rPr>
              <a:t>$2 Billion (US DoD)</a:t>
            </a:r>
          </a:p>
        </p:txBody>
      </p:sp>
    </p:spTree>
    <p:extLst>
      <p:ext uri="{BB962C8B-B14F-4D97-AF65-F5344CB8AC3E}">
        <p14:creationId xmlns:p14="http://schemas.microsoft.com/office/powerpoint/2010/main" val="853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6251180"/>
            <a:ext cx="1371600" cy="593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552" y="194553"/>
            <a:ext cx="874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Environmental Contamination by </a:t>
            </a:r>
            <a:r>
              <a:rPr lang="en-US" sz="2400" b="1" smtClean="0">
                <a:solidFill>
                  <a:srgbClr val="0432FF"/>
                </a:solidFill>
              </a:rPr>
              <a:t>PFASs Increased since </a:t>
            </a:r>
            <a:r>
              <a:rPr lang="en-US" sz="2400" b="1" dirty="0" smtClean="0">
                <a:solidFill>
                  <a:srgbClr val="0432FF"/>
                </a:solidFill>
              </a:rPr>
              <a:t>early 2000s 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" y="664154"/>
            <a:ext cx="3291840" cy="24688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04659" y="721140"/>
            <a:ext cx="3828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PFAS pose </a:t>
            </a:r>
            <a:r>
              <a:rPr lang="en-US" sz="2400" b="1" dirty="0" smtClean="0"/>
              <a:t>great risk</a:t>
            </a:r>
            <a:r>
              <a:rPr lang="en-US" sz="2400" dirty="0" smtClean="0"/>
              <a:t> to the Environment and the Human Health (</a:t>
            </a:r>
            <a:r>
              <a:rPr lang="en-US" sz="2400" dirty="0" smtClean="0">
                <a:solidFill>
                  <a:srgbClr val="FF0000"/>
                </a:solidFill>
              </a:rPr>
              <a:t>300 plus peer-reviewed publications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4551" y="3358215"/>
            <a:ext cx="863094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Regulatory Agencies Response</a:t>
            </a:r>
            <a:r>
              <a:rPr lang="en-US" sz="2400" dirty="0" smtClean="0"/>
              <a:t>: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Past: </a:t>
            </a:r>
            <a:r>
              <a:rPr lang="en-US" sz="2400" b="1" dirty="0" smtClean="0"/>
              <a:t>Voluntary Compliance</a:t>
            </a:r>
            <a:r>
              <a:rPr lang="en-US" sz="2400" dirty="0" smtClean="0"/>
              <a:t> (benefited manufacturers)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Need</a:t>
            </a:r>
            <a:r>
              <a:rPr lang="en-US" sz="2400" dirty="0" smtClean="0"/>
              <a:t>: Enforceable drinking water standards (PFAS)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4550" y="4702924"/>
            <a:ext cx="8630949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Current Status and Prospect</a:t>
            </a:r>
            <a:r>
              <a:rPr lang="en-US" sz="2400" dirty="0" smtClean="0"/>
              <a:t>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Minimize exposure and remove PFAS from environment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Few, unsustainable, engineered treatment processes exist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Need better detection and cost-effective remediation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4241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3907-C43D-F741-8DA2-008F8305DE9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" y="6251180"/>
            <a:ext cx="1371600" cy="593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042" y="157842"/>
            <a:ext cx="543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u="sng" dirty="0" smtClean="0"/>
              <a:t>Break</a:t>
            </a:r>
            <a:r>
              <a:rPr lang="en-US" sz="2400" b="1" dirty="0" smtClean="0"/>
              <a:t> PFOA with Radicals (Hydroxyl)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26" y="552402"/>
            <a:ext cx="2468880" cy="2878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0681" y="31543"/>
            <a:ext cx="341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Remediation </a:t>
            </a:r>
            <a:r>
              <a:rPr lang="en-US" sz="2400" u="sng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Strategies</a:t>
            </a:r>
            <a:endParaRPr lang="en-US" sz="2400" u="sng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8" b="2603"/>
          <a:stretch/>
        </p:blipFill>
        <p:spPr>
          <a:xfrm>
            <a:off x="607286" y="729421"/>
            <a:ext cx="5212080" cy="24979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779" y="1388260"/>
            <a:ext cx="640080" cy="6430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474" y="581434"/>
            <a:ext cx="640080" cy="64302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7823" y="3414358"/>
            <a:ext cx="5739317" cy="3412289"/>
            <a:chOff x="77823" y="3414358"/>
            <a:chExt cx="5739317" cy="34122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4927" y="4356145"/>
              <a:ext cx="2651760" cy="24705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63248" y="3414358"/>
              <a:ext cx="5553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2400" b="1" u="sng" dirty="0" smtClean="0"/>
                <a:t>Capture and Separate</a:t>
              </a:r>
              <a:r>
                <a:rPr lang="en-US" sz="2400" b="1" dirty="0" smtClean="0"/>
                <a:t> PFOA with Magnetic Fatty Acids</a:t>
              </a:r>
              <a:endParaRPr lang="en-US" sz="24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23" y="5073604"/>
              <a:ext cx="1591685" cy="8386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0467" y="4737371"/>
              <a:ext cx="992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</a:rPr>
                <a:t>PFOA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05578" y="3388596"/>
            <a:ext cx="2599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Iron oxide/Iron Nanoparticles</a:t>
            </a:r>
          </a:p>
          <a:p>
            <a:r>
              <a:rPr lang="en-US" sz="1400" dirty="0" smtClean="0"/>
              <a:t>( </a:t>
            </a:r>
            <a:r>
              <a:rPr lang="en-US" sz="1400" b="1" dirty="0" smtClean="0"/>
              <a:t>1 GRAM</a:t>
            </a:r>
            <a:r>
              <a:rPr lang="en-US" sz="1400" dirty="0" smtClean="0"/>
              <a:t> of material </a:t>
            </a:r>
            <a:r>
              <a:rPr lang="en-US" sz="1400" b="1" dirty="0" smtClean="0"/>
              <a:t>covers</a:t>
            </a:r>
            <a:r>
              <a:rPr lang="en-US" sz="1400" dirty="0" smtClean="0"/>
              <a:t> the entire area of a </a:t>
            </a:r>
            <a:r>
              <a:rPr lang="en-US" sz="1400" b="1" dirty="0" smtClean="0"/>
              <a:t>Football Field</a:t>
            </a:r>
            <a:r>
              <a:rPr lang="en-US" sz="1400" dirty="0" smtClean="0"/>
              <a:t> 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90424" y="4269894"/>
            <a:ext cx="4297680" cy="2451582"/>
            <a:chOff x="4690424" y="4269894"/>
            <a:chExt cx="4297680" cy="24515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0424" y="4269894"/>
              <a:ext cx="4297680" cy="216603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36205" y="6413699"/>
              <a:ext cx="3665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Magnetic Liposomal Iron oxide </a:t>
              </a:r>
              <a:r>
                <a:rPr lang="en-US" sz="1400" dirty="0" smtClean="0"/>
                <a:t>Nanoparticles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74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</TotalTime>
  <Words>251</Words>
  <Application>Microsoft Office PowerPoint</Application>
  <PresentationFormat>On-screen Show (4:3)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In Situ Remediation Strategies for Transformation of Perfluoroalkyl Substances (PFASs)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Appala Raju Badireddy</dc:creator>
  <cp:lastModifiedBy>Miriam Harms</cp:lastModifiedBy>
  <cp:revision>416</cp:revision>
  <dcterms:created xsi:type="dcterms:W3CDTF">2017-10-24T00:15:32Z</dcterms:created>
  <dcterms:modified xsi:type="dcterms:W3CDTF">2017-11-17T14:10:11Z</dcterms:modified>
</cp:coreProperties>
</file>