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28"/>
  </p:handoutMasterIdLst>
  <p:sldIdLst>
    <p:sldId id="256" r:id="rId2"/>
    <p:sldId id="289" r:id="rId3"/>
    <p:sldId id="269" r:id="rId4"/>
    <p:sldId id="270" r:id="rId5"/>
    <p:sldId id="271" r:id="rId6"/>
    <p:sldId id="268" r:id="rId7"/>
    <p:sldId id="274" r:id="rId8"/>
    <p:sldId id="272" r:id="rId9"/>
    <p:sldId id="273" r:id="rId10"/>
    <p:sldId id="275" r:id="rId11"/>
    <p:sldId id="277" r:id="rId12"/>
    <p:sldId id="278" r:id="rId13"/>
    <p:sldId id="279" r:id="rId14"/>
    <p:sldId id="280" r:id="rId15"/>
    <p:sldId id="288" r:id="rId16"/>
    <p:sldId id="281" r:id="rId17"/>
    <p:sldId id="282" r:id="rId18"/>
    <p:sldId id="276" r:id="rId19"/>
    <p:sldId id="260" r:id="rId20"/>
    <p:sldId id="294" r:id="rId21"/>
    <p:sldId id="283" r:id="rId22"/>
    <p:sldId id="284" r:id="rId23"/>
    <p:sldId id="285" r:id="rId24"/>
    <p:sldId id="286" r:id="rId25"/>
    <p:sldId id="290" r:id="rId26"/>
    <p:sldId id="25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D23E"/>
    <a:srgbClr val="007155"/>
    <a:srgbClr val="005E4F"/>
    <a:srgbClr val="D5EE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43"/>
  </p:normalViewPr>
  <p:slideViewPr>
    <p:cSldViewPr snapToGrid="0" snapToObjects="1">
      <p:cViewPr varScale="1">
        <p:scale>
          <a:sx n="89" d="100"/>
          <a:sy n="89" d="100"/>
        </p:scale>
        <p:origin x="20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44" d="100"/>
          <a:sy n="144" d="100"/>
        </p:scale>
        <p:origin x="3360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9E08F3-DAE0-ED4E-9484-82BE30136308}" type="datetimeFigureOut">
              <a:rPr lang="en-US" smtClean="0"/>
              <a:t>3/12/2019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896E63-DF5E-3E47-BC18-EF55745D7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7696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9496" y="2637692"/>
            <a:ext cx="5216535" cy="1266796"/>
          </a:xfrm>
        </p:spPr>
        <p:txBody>
          <a:bodyPr anchor="b">
            <a:normAutofit/>
          </a:bodyPr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copy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160578" y="2637692"/>
            <a:ext cx="3630168" cy="1858337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Click to edit text copy.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96255" y="5489511"/>
            <a:ext cx="3541266" cy="90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662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-883243" y="2197429"/>
            <a:ext cx="3784487" cy="11892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idx="1"/>
          </p:nvPr>
        </p:nvSpPr>
        <p:spPr>
          <a:xfrm>
            <a:off x="5687696" y="899806"/>
            <a:ext cx="536493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828800" y="3482623"/>
            <a:ext cx="3611140" cy="246662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828800" y="899806"/>
            <a:ext cx="3611140" cy="246662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414379" y="6334825"/>
            <a:ext cx="592666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Century Gothic" charset="0"/>
              </a:rPr>
              <a:t>Click</a:t>
            </a:r>
            <a:r>
              <a:rPr lang="en-US" sz="1500" baseline="0" dirty="0">
                <a:latin typeface="Century Gothic" charset="0"/>
              </a:rPr>
              <a:t> to edit text.</a:t>
            </a:r>
            <a:endParaRPr lang="en-US" sz="1500" dirty="0">
              <a:latin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559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1- one column w/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title copy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idx="1" hasCustomPrompt="1"/>
          </p:nvPr>
        </p:nvSpPr>
        <p:spPr>
          <a:xfrm>
            <a:off x="573024" y="229196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94067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1- two column w/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title copy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idx="1" hasCustomPrompt="1"/>
          </p:nvPr>
        </p:nvSpPr>
        <p:spPr>
          <a:xfrm>
            <a:off x="573023" y="2291969"/>
            <a:ext cx="505405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idx="10" hasCustomPrompt="1"/>
          </p:nvPr>
        </p:nvSpPr>
        <p:spPr>
          <a:xfrm>
            <a:off x="6034571" y="2291969"/>
            <a:ext cx="505405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69462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1- two column w/chart+logo&#10;Title + Content 1- two column w/chart+logo&#10;Title + Content 1- two column w/chart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573024" y="831469"/>
            <a:ext cx="10515600" cy="1325563"/>
          </a:xfrm>
        </p:spPr>
        <p:txBody>
          <a:bodyPr/>
          <a:lstStyle/>
          <a:p>
            <a:r>
              <a:rPr lang="en-US" dirty="0"/>
              <a:t>Click to edit title copy</a:t>
            </a:r>
          </a:p>
        </p:txBody>
      </p:sp>
      <p:sp>
        <p:nvSpPr>
          <p:cNvPr id="5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573024" y="2427288"/>
            <a:ext cx="3626443" cy="3656989"/>
          </a:xfrm>
        </p:spPr>
        <p:txBody>
          <a:bodyPr/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hart Placeholder 8"/>
          <p:cNvSpPr>
            <a:spLocks noGrp="1"/>
          </p:cNvSpPr>
          <p:nvPr>
            <p:ph type="chart" sz="quarter" idx="11"/>
          </p:nvPr>
        </p:nvSpPr>
        <p:spPr>
          <a:xfrm>
            <a:off x="4436533" y="2427288"/>
            <a:ext cx="6652155" cy="3575050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18158599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73024" y="831469"/>
            <a:ext cx="10515600" cy="1325563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title copy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573024" y="2306973"/>
            <a:ext cx="3626443" cy="3656989"/>
          </a:xfrm>
        </p:spPr>
        <p:txBody>
          <a:bodyPr/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76980634"/>
              </p:ext>
            </p:extLst>
          </p:nvPr>
        </p:nvGraphicFramePr>
        <p:xfrm>
          <a:off x="4384905" y="2298079"/>
          <a:ext cx="5921850" cy="36658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73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3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3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3177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3587" marR="73587" marT="36794" marB="36794"/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 marL="73587" marR="73587" marT="36794" marB="36794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3587" marR="73587" marT="36794" marB="3679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3177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587" marR="73587" marT="36794" marB="36794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587" marR="73587" marT="36794" marB="36794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3587" marR="73587" marT="36794" marB="3679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3177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587" marR="73587" marT="36794" marB="36794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587" marR="73587" marT="36794" marB="36794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3587" marR="73587" marT="36794" marB="3679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3177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587" marR="73587" marT="36794" marB="36794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587" marR="73587" marT="36794" marB="36794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587" marR="73587" marT="36794" marB="3679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3177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587" marR="73587" marT="36794" marB="36794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587" marR="73587" marT="36794" marB="36794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3587" marR="73587" marT="36794" marB="36794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2677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 rot="5400000">
            <a:off x="-883243" y="2197429"/>
            <a:ext cx="3784487" cy="11892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828800" y="3482623"/>
            <a:ext cx="3611140" cy="246662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828800" y="899806"/>
            <a:ext cx="3611140" cy="246662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414379" y="6334825"/>
            <a:ext cx="592666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Century Gothic" charset="0"/>
              </a:rPr>
              <a:t>Click</a:t>
            </a:r>
            <a:r>
              <a:rPr lang="en-US" sz="1500" baseline="0" dirty="0">
                <a:latin typeface="Century Gothic" charset="0"/>
              </a:rPr>
              <a:t> to edit text.</a:t>
            </a:r>
            <a:endParaRPr lang="en-US" sz="1500" dirty="0">
              <a:latin typeface="Century Gothic" charset="0"/>
            </a:endParaRPr>
          </a:p>
        </p:txBody>
      </p:sp>
      <p:sp>
        <p:nvSpPr>
          <p:cNvPr id="10" name="Text Placeholder 2"/>
          <p:cNvSpPr>
            <a:spLocks noGrp="1"/>
          </p:cNvSpPr>
          <p:nvPr>
            <p:ph idx="1"/>
          </p:nvPr>
        </p:nvSpPr>
        <p:spPr>
          <a:xfrm>
            <a:off x="5665119" y="899805"/>
            <a:ext cx="5236430" cy="50494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500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1- one column w/s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copy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idx="1" hasCustomPrompt="1"/>
          </p:nvPr>
        </p:nvSpPr>
        <p:spPr>
          <a:xfrm>
            <a:off x="573024" y="229196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96880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1- two column w/s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title copy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1" hasCustomPrompt="1"/>
          </p:nvPr>
        </p:nvSpPr>
        <p:spPr>
          <a:xfrm>
            <a:off x="573024" y="2291969"/>
            <a:ext cx="5054052" cy="37571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idx="12" hasCustomPrompt="1"/>
          </p:nvPr>
        </p:nvSpPr>
        <p:spPr>
          <a:xfrm>
            <a:off x="6034572" y="2291968"/>
            <a:ext cx="5054052" cy="37571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152045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1- two column w/chart+s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573024" y="831469"/>
            <a:ext cx="10515600" cy="1325563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title copy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573024" y="2306973"/>
            <a:ext cx="3626443" cy="3656989"/>
          </a:xfrm>
        </p:spPr>
        <p:txBody>
          <a:bodyPr/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hart Placeholder 8"/>
          <p:cNvSpPr>
            <a:spLocks noGrp="1"/>
          </p:cNvSpPr>
          <p:nvPr>
            <p:ph type="chart" sz="quarter" idx="11"/>
          </p:nvPr>
        </p:nvSpPr>
        <p:spPr>
          <a:xfrm>
            <a:off x="4470399" y="2306973"/>
            <a:ext cx="6652155" cy="3575050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9964979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573024" y="831469"/>
            <a:ext cx="10515600" cy="1325563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title copy</a:t>
            </a:r>
          </a:p>
        </p:txBody>
      </p:sp>
      <p:sp>
        <p:nvSpPr>
          <p:cNvPr id="5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573024" y="2306973"/>
            <a:ext cx="3626443" cy="3656989"/>
          </a:xfrm>
        </p:spPr>
        <p:txBody>
          <a:bodyPr/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855197652"/>
              </p:ext>
            </p:extLst>
          </p:nvPr>
        </p:nvGraphicFramePr>
        <p:xfrm>
          <a:off x="4384905" y="2298079"/>
          <a:ext cx="5921850" cy="36658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73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3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3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3177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3587" marR="73587" marT="36794" marB="36794"/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 marL="73587" marR="73587" marT="36794" marB="36794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3587" marR="73587" marT="36794" marB="3679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3177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587" marR="73587" marT="36794" marB="36794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587" marR="73587" marT="36794" marB="36794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3587" marR="73587" marT="36794" marB="3679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3177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587" marR="73587" marT="36794" marB="36794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587" marR="73587" marT="36794" marB="36794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3587" marR="73587" marT="36794" marB="3679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3177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587" marR="73587" marT="36794" marB="36794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587" marR="73587" marT="36794" marB="36794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587" marR="73587" marT="36794" marB="3679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3177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3587" marR="73587" marT="36794" marB="36794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587" marR="73587" marT="36794" marB="36794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3587" marR="73587" marT="36794" marB="36794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2982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674302"/>
            <a:ext cx="12192000" cy="1509395"/>
          </a:xfrm>
        </p:spPr>
        <p:txBody>
          <a:bodyPr>
            <a:noAutofit/>
          </a:bodyPr>
          <a:lstStyle>
            <a:lvl1pPr algn="ctr">
              <a:defRPr sz="14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Welcome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5788036" y="1890231"/>
            <a:ext cx="615929" cy="161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5788036" y="4806461"/>
            <a:ext cx="615929" cy="161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66441" y="5769421"/>
            <a:ext cx="3400442" cy="86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3908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 rot="5400000">
            <a:off x="-883243" y="2197429"/>
            <a:ext cx="3784487" cy="11892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828800" y="3482623"/>
            <a:ext cx="3611140" cy="246662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828800" y="899806"/>
            <a:ext cx="3611140" cy="246662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414379" y="6334825"/>
            <a:ext cx="592666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Century Gothic" charset="0"/>
              </a:rPr>
              <a:t>Click</a:t>
            </a:r>
            <a:r>
              <a:rPr lang="en-US" sz="1500" baseline="0" dirty="0">
                <a:latin typeface="Century Gothic" charset="0"/>
              </a:rPr>
              <a:t> to edit text.</a:t>
            </a:r>
            <a:endParaRPr lang="en-US" sz="1500" dirty="0">
              <a:latin typeface="Century Gothic" charset="0"/>
            </a:endParaRPr>
          </a:p>
        </p:txBody>
      </p:sp>
      <p:sp>
        <p:nvSpPr>
          <p:cNvPr id="10" name="Text Placeholder 2"/>
          <p:cNvSpPr>
            <a:spLocks noGrp="1"/>
          </p:cNvSpPr>
          <p:nvPr>
            <p:ph idx="1"/>
          </p:nvPr>
        </p:nvSpPr>
        <p:spPr>
          <a:xfrm>
            <a:off x="5665118" y="899805"/>
            <a:ext cx="4892046" cy="50494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5213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2-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573024" y="831469"/>
            <a:ext cx="10515600" cy="1325563"/>
          </a:xfrm>
        </p:spPr>
        <p:txBody>
          <a:bodyPr/>
          <a:lstStyle/>
          <a:p>
            <a:r>
              <a:rPr lang="en-US" dirty="0"/>
              <a:t>Click to edit title copy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idx="1" hasCustomPrompt="1"/>
          </p:nvPr>
        </p:nvSpPr>
        <p:spPr>
          <a:xfrm>
            <a:off x="573024" y="229196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231295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2-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573024" y="831469"/>
            <a:ext cx="10515600" cy="1325563"/>
          </a:xfrm>
        </p:spPr>
        <p:txBody>
          <a:bodyPr/>
          <a:lstStyle/>
          <a:p>
            <a:r>
              <a:rPr lang="en-US" dirty="0"/>
              <a:t>Click to edit title copy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0" hasCustomPrompt="1"/>
          </p:nvPr>
        </p:nvSpPr>
        <p:spPr>
          <a:xfrm>
            <a:off x="573024" y="2291969"/>
            <a:ext cx="505405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idx="11" hasCustomPrompt="1"/>
          </p:nvPr>
        </p:nvSpPr>
        <p:spPr>
          <a:xfrm>
            <a:off x="6034571" y="2291969"/>
            <a:ext cx="505405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7252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2- one column w/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573024" y="831469"/>
            <a:ext cx="10515600" cy="1325563"/>
          </a:xfrm>
        </p:spPr>
        <p:txBody>
          <a:bodyPr/>
          <a:lstStyle/>
          <a:p>
            <a:r>
              <a:rPr lang="en-US" dirty="0"/>
              <a:t>Click to edit title copy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573024" y="2282910"/>
            <a:ext cx="3626443" cy="3656989"/>
          </a:xfrm>
        </p:spPr>
        <p:txBody>
          <a:bodyPr/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hart Placeholder 8"/>
          <p:cNvSpPr>
            <a:spLocks noGrp="1"/>
          </p:cNvSpPr>
          <p:nvPr>
            <p:ph type="chart" sz="quarter" idx="11"/>
          </p:nvPr>
        </p:nvSpPr>
        <p:spPr>
          <a:xfrm>
            <a:off x="4470399" y="2282910"/>
            <a:ext cx="6652155" cy="3575050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7505973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2- one column w/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573024" y="83146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idx="1" hasCustomPrompt="1"/>
          </p:nvPr>
        </p:nvSpPr>
        <p:spPr>
          <a:xfrm>
            <a:off x="573024" y="229196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371406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2- two column w/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573024" y="83146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573024" y="2291969"/>
            <a:ext cx="505405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1" hasCustomPrompt="1"/>
          </p:nvPr>
        </p:nvSpPr>
        <p:spPr>
          <a:xfrm>
            <a:off x="6034571" y="2291969"/>
            <a:ext cx="505405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893357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2- two column w/chart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copy</a:t>
            </a:r>
          </a:p>
        </p:txBody>
      </p:sp>
      <p:sp>
        <p:nvSpPr>
          <p:cNvPr id="9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573024" y="2306973"/>
            <a:ext cx="3626443" cy="3656989"/>
          </a:xfrm>
        </p:spPr>
        <p:txBody>
          <a:bodyPr/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hart Placeholder 8"/>
          <p:cNvSpPr>
            <a:spLocks noGrp="1"/>
          </p:cNvSpPr>
          <p:nvPr>
            <p:ph type="chart" sz="quarter" idx="11"/>
          </p:nvPr>
        </p:nvSpPr>
        <p:spPr>
          <a:xfrm>
            <a:off x="4470399" y="2306973"/>
            <a:ext cx="6652155" cy="3575050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21198788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2- one column w/s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copy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idx="1" hasCustomPrompt="1"/>
          </p:nvPr>
        </p:nvSpPr>
        <p:spPr>
          <a:xfrm>
            <a:off x="573024" y="229196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040168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2- two column w/s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573024" y="831469"/>
            <a:ext cx="10515600" cy="1325563"/>
          </a:xfrm>
        </p:spPr>
        <p:txBody>
          <a:bodyPr/>
          <a:lstStyle/>
          <a:p>
            <a:r>
              <a:rPr lang="en-US" dirty="0"/>
              <a:t>Click to edit title copy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 userDrawn="1"/>
        </p:nvSpPr>
        <p:spPr>
          <a:xfrm>
            <a:off x="573024" y="83146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 baseline="0">
                <a:solidFill>
                  <a:srgbClr val="007155"/>
                </a:solidFill>
                <a:latin typeface="Playfair Display Bold" charset="0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 userDrawn="1"/>
        </p:nvSpPr>
        <p:spPr>
          <a:xfrm>
            <a:off x="573024" y="83146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 baseline="0">
                <a:solidFill>
                  <a:srgbClr val="007155"/>
                </a:solidFill>
                <a:latin typeface="Playfair Display Bold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title copy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573024" y="2277729"/>
            <a:ext cx="4980321" cy="3810250"/>
          </a:xfrm>
        </p:spPr>
        <p:txBody>
          <a:bodyPr/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126369" y="2277729"/>
            <a:ext cx="4980321" cy="3521492"/>
          </a:xfrm>
        </p:spPr>
        <p:txBody>
          <a:bodyPr/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8631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2- one column w/chart+s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copy</a:t>
            </a:r>
          </a:p>
        </p:txBody>
      </p:sp>
      <p:sp>
        <p:nvSpPr>
          <p:cNvPr id="3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573024" y="2306973"/>
            <a:ext cx="3626443" cy="3656989"/>
          </a:xfrm>
        </p:spPr>
        <p:txBody>
          <a:bodyPr/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hart Placeholder 8"/>
          <p:cNvSpPr>
            <a:spLocks noGrp="1"/>
          </p:cNvSpPr>
          <p:nvPr>
            <p:ph type="chart" sz="quarter" idx="11"/>
          </p:nvPr>
        </p:nvSpPr>
        <p:spPr>
          <a:xfrm>
            <a:off x="4470399" y="2306973"/>
            <a:ext cx="6652155" cy="3575050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175530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0715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557561" y="1629631"/>
            <a:ext cx="536373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i="0" dirty="0">
                <a:solidFill>
                  <a:schemeClr val="bg1"/>
                </a:solidFill>
                <a:latin typeface="Times New Roman" charset="0"/>
              </a:rPr>
              <a:t>University </a:t>
            </a:r>
            <a:br>
              <a:rPr lang="en-US" sz="7000" b="1" i="0" dirty="0">
                <a:solidFill>
                  <a:schemeClr val="bg1"/>
                </a:solidFill>
                <a:latin typeface="Times New Roman" charset="0"/>
              </a:rPr>
            </a:br>
            <a:r>
              <a:rPr lang="en-US" sz="7000" b="1" i="0" baseline="0" dirty="0">
                <a:solidFill>
                  <a:schemeClr val="bg1"/>
                </a:solidFill>
                <a:latin typeface="Times New Roman" charset="0"/>
              </a:rPr>
              <a:t>of Vermont</a:t>
            </a:r>
            <a:endParaRPr lang="en-US" sz="7000" b="1" i="0" dirty="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557561" y="4605453"/>
            <a:ext cx="32673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baseline="0" dirty="0">
                <a:solidFill>
                  <a:schemeClr val="bg1"/>
                </a:solidFill>
                <a:latin typeface="Century Gothic" charset="0"/>
              </a:rPr>
              <a:t>Since 1791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635618" y="4137103"/>
            <a:ext cx="646771" cy="198609"/>
          </a:xfrm>
          <a:prstGeom prst="rect">
            <a:avLst/>
          </a:prstGeom>
          <a:solidFill>
            <a:srgbClr val="B2D23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2129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3- one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copy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0" hasCustomPrompt="1"/>
          </p:nvPr>
        </p:nvSpPr>
        <p:spPr>
          <a:xfrm>
            <a:off x="573024" y="2333625"/>
            <a:ext cx="10515600" cy="2912143"/>
          </a:xfrm>
        </p:spPr>
        <p:txBody>
          <a:bodyPr/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349915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Content 3-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 userDrawn="1"/>
        </p:nvSpPr>
        <p:spPr>
          <a:xfrm>
            <a:off x="573024" y="831469"/>
            <a:ext cx="1008171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 baseline="0">
                <a:solidFill>
                  <a:srgbClr val="007155"/>
                </a:solidFill>
                <a:latin typeface="Playfair Display Bold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title copy</a:t>
            </a:r>
          </a:p>
        </p:txBody>
      </p:sp>
      <p:sp>
        <p:nvSpPr>
          <p:cNvPr id="5" name="Content Placeholder 8"/>
          <p:cNvSpPr>
            <a:spLocks noGrp="1"/>
          </p:cNvSpPr>
          <p:nvPr>
            <p:ph sz="quarter" idx="10" hasCustomPrompt="1"/>
          </p:nvPr>
        </p:nvSpPr>
        <p:spPr>
          <a:xfrm>
            <a:off x="5674413" y="2277729"/>
            <a:ext cx="4980321" cy="3810250"/>
          </a:xfrm>
        </p:spPr>
        <p:txBody>
          <a:bodyPr/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573024" y="2277729"/>
            <a:ext cx="4980321" cy="3810250"/>
          </a:xfrm>
        </p:spPr>
        <p:txBody>
          <a:bodyPr/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851086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3- one column w/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copy</a:t>
            </a:r>
          </a:p>
        </p:txBody>
      </p:sp>
      <p:sp>
        <p:nvSpPr>
          <p:cNvPr id="4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573024" y="2306973"/>
            <a:ext cx="3626443" cy="3656989"/>
          </a:xfrm>
        </p:spPr>
        <p:txBody>
          <a:bodyPr/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hart Placeholder 8"/>
          <p:cNvSpPr>
            <a:spLocks noGrp="1"/>
          </p:cNvSpPr>
          <p:nvPr>
            <p:ph type="chart" sz="quarter" idx="11"/>
          </p:nvPr>
        </p:nvSpPr>
        <p:spPr>
          <a:xfrm>
            <a:off x="4470399" y="2306973"/>
            <a:ext cx="6652155" cy="3575050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20348375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573023" y="831469"/>
            <a:ext cx="10952931" cy="1325563"/>
          </a:xfrm>
        </p:spPr>
        <p:txBody>
          <a:bodyPr/>
          <a:lstStyle/>
          <a:p>
            <a:r>
              <a:rPr lang="en-US" dirty="0"/>
              <a:t>Click to edit title copy</a:t>
            </a:r>
          </a:p>
        </p:txBody>
      </p:sp>
      <p:sp>
        <p:nvSpPr>
          <p:cNvPr id="6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573024" y="2306973"/>
            <a:ext cx="3626443" cy="3656989"/>
          </a:xfrm>
        </p:spPr>
        <p:txBody>
          <a:bodyPr/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068187730"/>
              </p:ext>
            </p:extLst>
          </p:nvPr>
        </p:nvGraphicFramePr>
        <p:xfrm>
          <a:off x="4384905" y="2298079"/>
          <a:ext cx="7141050" cy="36658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80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80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803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3177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3587" marR="73587" marT="36794" marB="36794"/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 marL="73587" marR="73587" marT="36794" marB="36794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3587" marR="73587" marT="36794" marB="3679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3177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3587" marR="73587" marT="36794" marB="36794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587" marR="73587" marT="36794" marB="36794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3587" marR="73587" marT="36794" marB="3679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3177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587" marR="73587" marT="36794" marB="36794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587" marR="73587" marT="36794" marB="36794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3587" marR="73587" marT="36794" marB="3679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3177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587" marR="73587" marT="36794" marB="36794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587" marR="73587" marT="36794" marB="36794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587" marR="73587" marT="36794" marB="3679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3177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587" marR="73587" marT="36794" marB="36794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3587" marR="73587" marT="36794" marB="36794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3587" marR="73587" marT="36794" marB="36794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8877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 rot="5400000">
            <a:off x="-883243" y="2197429"/>
            <a:ext cx="3784487" cy="11892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828800" y="3482623"/>
            <a:ext cx="3611140" cy="246662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828800" y="899806"/>
            <a:ext cx="3611140" cy="246662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414379" y="6334825"/>
            <a:ext cx="592666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  <a:latin typeface="Century Gothic" charset="0"/>
              </a:rPr>
              <a:t>Click</a:t>
            </a:r>
            <a:r>
              <a:rPr lang="en-US" sz="1500" baseline="0" dirty="0">
                <a:solidFill>
                  <a:schemeClr val="bg1"/>
                </a:solidFill>
                <a:latin typeface="Century Gothic" charset="0"/>
              </a:rPr>
              <a:t> to edit text.</a:t>
            </a:r>
            <a:endParaRPr lang="en-US" sz="1500" dirty="0">
              <a:solidFill>
                <a:schemeClr val="bg1"/>
              </a:solidFill>
              <a:latin typeface="Century Gothic" charset="0"/>
            </a:endParaRPr>
          </a:p>
        </p:txBody>
      </p:sp>
      <p:sp>
        <p:nvSpPr>
          <p:cNvPr id="9" name="Text Placeholder 2"/>
          <p:cNvSpPr>
            <a:spLocks noGrp="1"/>
          </p:cNvSpPr>
          <p:nvPr>
            <p:ph idx="1"/>
          </p:nvPr>
        </p:nvSpPr>
        <p:spPr>
          <a:xfrm>
            <a:off x="5665118" y="899805"/>
            <a:ext cx="5842072" cy="50494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9165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3- one column w/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Click to edit title copyedit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idx="1" hasCustomPrompt="1"/>
          </p:nvPr>
        </p:nvSpPr>
        <p:spPr>
          <a:xfrm>
            <a:off x="573024" y="2291969"/>
            <a:ext cx="10515600" cy="36997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464748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3- two column w/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copy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idx="1" hasCustomPrompt="1"/>
          </p:nvPr>
        </p:nvSpPr>
        <p:spPr>
          <a:xfrm>
            <a:off x="573024" y="2291969"/>
            <a:ext cx="4980321" cy="37960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6083487" y="2277729"/>
            <a:ext cx="4980321" cy="3810250"/>
          </a:xfrm>
        </p:spPr>
        <p:txBody>
          <a:bodyPr/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57957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3- one column w/logo&#10;Title + Content 3- one column w/logo&#10;Title + Content 3- two column w/chart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copy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idx="1" hasCustomPrompt="1"/>
          </p:nvPr>
        </p:nvSpPr>
        <p:spPr>
          <a:xfrm>
            <a:off x="573024" y="2291969"/>
            <a:ext cx="3686155" cy="35900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hart Placeholder 8"/>
          <p:cNvSpPr>
            <a:spLocks noGrp="1"/>
          </p:cNvSpPr>
          <p:nvPr>
            <p:ph type="chart" sz="quarter" idx="11"/>
          </p:nvPr>
        </p:nvSpPr>
        <p:spPr>
          <a:xfrm>
            <a:off x="4470399" y="2306973"/>
            <a:ext cx="6652155" cy="3575050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15869831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573024" y="831469"/>
            <a:ext cx="10515600" cy="1325563"/>
          </a:xfrm>
        </p:spPr>
        <p:txBody>
          <a:bodyPr/>
          <a:lstStyle/>
          <a:p>
            <a:r>
              <a:rPr lang="en-US" dirty="0"/>
              <a:t>Click to edit title copy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573024" y="2291969"/>
            <a:ext cx="3686155" cy="35900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914333839"/>
              </p:ext>
            </p:extLst>
          </p:nvPr>
        </p:nvGraphicFramePr>
        <p:xfrm>
          <a:off x="4384905" y="2298079"/>
          <a:ext cx="7141050" cy="36658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80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80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803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3177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3587" marR="73587" marT="36794" marB="36794"/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 marL="73587" marR="73587" marT="36794" marB="36794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3587" marR="73587" marT="36794" marB="3679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3177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3587" marR="73587" marT="36794" marB="36794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587" marR="73587" marT="36794" marB="36794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3587" marR="73587" marT="36794" marB="3679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3177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587" marR="73587" marT="36794" marB="36794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587" marR="73587" marT="36794" marB="36794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3587" marR="73587" marT="36794" marB="3679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3177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587" marR="73587" marT="36794" marB="36794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587" marR="73587" marT="36794" marB="36794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587" marR="73587" marT="36794" marB="3679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3177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587" marR="73587" marT="36794" marB="36794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3587" marR="73587" marT="36794" marB="36794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3587" marR="73587" marT="36794" marB="36794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88327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 rot="5400000">
            <a:off x="-883243" y="2197429"/>
            <a:ext cx="3784487" cy="11892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828800" y="3482623"/>
            <a:ext cx="3611140" cy="246662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828800" y="899806"/>
            <a:ext cx="3611140" cy="246662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414379" y="6334825"/>
            <a:ext cx="592666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  <a:latin typeface="Century Gothic" charset="0"/>
              </a:rPr>
              <a:t>Click</a:t>
            </a:r>
            <a:r>
              <a:rPr lang="en-US" sz="1500" baseline="0" dirty="0">
                <a:solidFill>
                  <a:schemeClr val="bg1"/>
                </a:solidFill>
                <a:latin typeface="Century Gothic" charset="0"/>
              </a:rPr>
              <a:t> to edit text.</a:t>
            </a:r>
            <a:endParaRPr lang="en-US" sz="1500" dirty="0">
              <a:solidFill>
                <a:schemeClr val="bg1"/>
              </a:solidFill>
              <a:latin typeface="Century Gothic" charset="0"/>
            </a:endParaRPr>
          </a:p>
        </p:txBody>
      </p:sp>
      <p:sp>
        <p:nvSpPr>
          <p:cNvPr id="9" name="Text Placeholder 2"/>
          <p:cNvSpPr>
            <a:spLocks noGrp="1"/>
          </p:cNvSpPr>
          <p:nvPr>
            <p:ph idx="1"/>
          </p:nvPr>
        </p:nvSpPr>
        <p:spPr>
          <a:xfrm>
            <a:off x="5665117" y="899805"/>
            <a:ext cx="5925200" cy="50494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308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103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3024" y="2116571"/>
            <a:ext cx="11005257" cy="553058"/>
          </a:xfrm>
        </p:spPr>
        <p:txBody>
          <a:bodyPr>
            <a:noAutofit/>
          </a:bodyPr>
          <a:lstStyle>
            <a:lvl1pPr algn="ctr">
              <a:defRPr sz="5000" b="0" i="0" baseline="0">
                <a:latin typeface="Impact" charset="0"/>
              </a:defRPr>
            </a:lvl1pPr>
          </a:lstStyle>
          <a:p>
            <a:r>
              <a:rPr lang="en-US" dirty="0"/>
              <a:t>CLICK TO EDIT TEXT COPY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59195" y="5322741"/>
            <a:ext cx="3541266" cy="90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0022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3- one column w/s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copy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idx="1" hasCustomPrompt="1"/>
          </p:nvPr>
        </p:nvSpPr>
        <p:spPr>
          <a:xfrm>
            <a:off x="573024" y="229196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390253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3- two column w/s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copy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idx="1" hasCustomPrompt="1"/>
          </p:nvPr>
        </p:nvSpPr>
        <p:spPr>
          <a:xfrm>
            <a:off x="573024" y="2291969"/>
            <a:ext cx="498032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1" hasCustomPrompt="1"/>
          </p:nvPr>
        </p:nvSpPr>
        <p:spPr>
          <a:xfrm>
            <a:off x="6108303" y="2291969"/>
            <a:ext cx="498032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83425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3- one column w/chart+s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copy</a:t>
            </a:r>
          </a:p>
        </p:txBody>
      </p:sp>
      <p:sp>
        <p:nvSpPr>
          <p:cNvPr id="5" name="Chart Placeholder 8"/>
          <p:cNvSpPr>
            <a:spLocks noGrp="1"/>
          </p:cNvSpPr>
          <p:nvPr>
            <p:ph type="chart" sz="quarter" idx="11"/>
          </p:nvPr>
        </p:nvSpPr>
        <p:spPr>
          <a:xfrm>
            <a:off x="4470399" y="2306973"/>
            <a:ext cx="6652155" cy="3575050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2" hasCustomPrompt="1"/>
          </p:nvPr>
        </p:nvSpPr>
        <p:spPr>
          <a:xfrm>
            <a:off x="573024" y="2291969"/>
            <a:ext cx="3686155" cy="35900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1061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573024" y="831469"/>
            <a:ext cx="10515600" cy="1325563"/>
          </a:xfrm>
        </p:spPr>
        <p:txBody>
          <a:bodyPr/>
          <a:lstStyle/>
          <a:p>
            <a:r>
              <a:rPr lang="en-US" dirty="0"/>
              <a:t>Click to edit title copy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idx="12" hasCustomPrompt="1"/>
          </p:nvPr>
        </p:nvSpPr>
        <p:spPr>
          <a:xfrm>
            <a:off x="573024" y="2291969"/>
            <a:ext cx="3686155" cy="35900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570453572"/>
              </p:ext>
            </p:extLst>
          </p:nvPr>
        </p:nvGraphicFramePr>
        <p:xfrm>
          <a:off x="4384905" y="2298079"/>
          <a:ext cx="5921850" cy="36658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73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3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3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3177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3587" marR="73587" marT="36794" marB="36794"/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 marL="73587" marR="73587" marT="36794" marB="36794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3587" marR="73587" marT="36794" marB="3679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3177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587" marR="73587" marT="36794" marB="36794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587" marR="73587" marT="36794" marB="36794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3587" marR="73587" marT="36794" marB="3679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3177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587" marR="73587" marT="36794" marB="36794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587" marR="73587" marT="36794" marB="36794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3587" marR="73587" marT="36794" marB="3679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3177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587" marR="73587" marT="36794" marB="36794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587" marR="73587" marT="36794" marB="36794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587" marR="73587" marT="36794" marB="3679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3177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3587" marR="73587" marT="36794" marB="36794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3587" marR="73587" marT="36794" marB="36794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73587" marR="73587" marT="36794" marB="36794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83878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5763490" y="899805"/>
            <a:ext cx="4674919" cy="50494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 rot="5400000">
            <a:off x="-883243" y="2197429"/>
            <a:ext cx="3784487" cy="11892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828800" y="3482623"/>
            <a:ext cx="3611140" cy="246662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828800" y="899806"/>
            <a:ext cx="3611140" cy="246662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414379" y="6334825"/>
            <a:ext cx="592666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  <a:latin typeface="Century Gothic" charset="0"/>
              </a:rPr>
              <a:t>Click</a:t>
            </a:r>
            <a:r>
              <a:rPr lang="en-US" sz="1500" baseline="0" dirty="0">
                <a:solidFill>
                  <a:schemeClr val="bg1"/>
                </a:solidFill>
                <a:latin typeface="Century Gothic" charset="0"/>
              </a:rPr>
              <a:t> to edit text.</a:t>
            </a:r>
            <a:endParaRPr lang="en-US" sz="1500" dirty="0">
              <a:solidFill>
                <a:schemeClr val="bg1"/>
              </a:solidFill>
              <a:latin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2900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Content 1a-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copy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idx="1" hasCustomPrompt="1"/>
          </p:nvPr>
        </p:nvSpPr>
        <p:spPr>
          <a:xfrm>
            <a:off x="573024" y="229196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30909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Content 1a-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copy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idx="1" hasCustomPrompt="1"/>
          </p:nvPr>
        </p:nvSpPr>
        <p:spPr>
          <a:xfrm>
            <a:off x="573024" y="2291969"/>
            <a:ext cx="498032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1" hasCustomPrompt="1"/>
          </p:nvPr>
        </p:nvSpPr>
        <p:spPr>
          <a:xfrm>
            <a:off x="6108303" y="2291969"/>
            <a:ext cx="498032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90480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Content 1a- one column w/char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copy</a:t>
            </a:r>
          </a:p>
        </p:txBody>
      </p:sp>
      <p:sp>
        <p:nvSpPr>
          <p:cNvPr id="5" name="Chart Placeholder 8"/>
          <p:cNvSpPr>
            <a:spLocks noGrp="1"/>
          </p:cNvSpPr>
          <p:nvPr>
            <p:ph type="chart" sz="quarter" idx="11"/>
          </p:nvPr>
        </p:nvSpPr>
        <p:spPr>
          <a:xfrm>
            <a:off x="4470399" y="2306973"/>
            <a:ext cx="6652155" cy="3575050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2" hasCustomPrompt="1"/>
          </p:nvPr>
        </p:nvSpPr>
        <p:spPr>
          <a:xfrm>
            <a:off x="573024" y="2291969"/>
            <a:ext cx="3686155" cy="35900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090870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+ Content 1a- one column w/s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copy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idx="1" hasCustomPrompt="1"/>
          </p:nvPr>
        </p:nvSpPr>
        <p:spPr>
          <a:xfrm>
            <a:off x="573024" y="229196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1102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+ Content 1a- two column w/s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copy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idx="1" hasCustomPrompt="1"/>
          </p:nvPr>
        </p:nvSpPr>
        <p:spPr>
          <a:xfrm>
            <a:off x="573024" y="2291969"/>
            <a:ext cx="498032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1" hasCustomPrompt="1"/>
          </p:nvPr>
        </p:nvSpPr>
        <p:spPr>
          <a:xfrm>
            <a:off x="6108303" y="2291969"/>
            <a:ext cx="498032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4745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573024" y="2116570"/>
            <a:ext cx="11005257" cy="752753"/>
          </a:xfrm>
        </p:spPr>
        <p:txBody>
          <a:bodyPr>
            <a:normAutofit/>
          </a:bodyPr>
          <a:lstStyle>
            <a:lvl1pPr algn="ctr">
              <a:defRPr sz="3200" b="0" i="0" baseline="0">
                <a:solidFill>
                  <a:srgbClr val="B2D23E"/>
                </a:solidFill>
                <a:latin typeface="Impact" charset="0"/>
              </a:defRPr>
            </a:lvl1pPr>
          </a:lstStyle>
          <a:p>
            <a:pPr algn="ctr"/>
            <a:r>
              <a:rPr lang="en-US" sz="5000" cap="all" baseline="0" dirty="0">
                <a:solidFill>
                  <a:srgbClr val="B2D23E"/>
                </a:solidFill>
                <a:latin typeface="Impact" charset="0"/>
              </a:rPr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00841604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+ Content 1a- one column w/seal+char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copy</a:t>
            </a:r>
          </a:p>
        </p:txBody>
      </p:sp>
      <p:sp>
        <p:nvSpPr>
          <p:cNvPr id="5" name="Chart Placeholder 8"/>
          <p:cNvSpPr>
            <a:spLocks noGrp="1"/>
          </p:cNvSpPr>
          <p:nvPr>
            <p:ph type="chart" sz="quarter" idx="11"/>
          </p:nvPr>
        </p:nvSpPr>
        <p:spPr>
          <a:xfrm>
            <a:off x="4470399" y="2306973"/>
            <a:ext cx="6652155" cy="3575050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2" hasCustomPrompt="1"/>
          </p:nvPr>
        </p:nvSpPr>
        <p:spPr>
          <a:xfrm>
            <a:off x="573024" y="2291969"/>
            <a:ext cx="3686155" cy="35900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621650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2a- one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copy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idx="1" hasCustomPrompt="1"/>
          </p:nvPr>
        </p:nvSpPr>
        <p:spPr>
          <a:xfrm>
            <a:off x="573024" y="229196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026373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2a- two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copy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idx="1" hasCustomPrompt="1"/>
          </p:nvPr>
        </p:nvSpPr>
        <p:spPr>
          <a:xfrm>
            <a:off x="573024" y="2291969"/>
            <a:ext cx="498032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1" hasCustomPrompt="1"/>
          </p:nvPr>
        </p:nvSpPr>
        <p:spPr>
          <a:xfrm>
            <a:off x="6108303" y="2291969"/>
            <a:ext cx="498032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171140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2a- one column /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copy</a:t>
            </a:r>
          </a:p>
        </p:txBody>
      </p:sp>
      <p:sp>
        <p:nvSpPr>
          <p:cNvPr id="5" name="Chart Placeholder 8"/>
          <p:cNvSpPr>
            <a:spLocks noGrp="1"/>
          </p:cNvSpPr>
          <p:nvPr>
            <p:ph type="chart" sz="quarter" idx="11"/>
          </p:nvPr>
        </p:nvSpPr>
        <p:spPr>
          <a:xfrm>
            <a:off x="4470399" y="2306973"/>
            <a:ext cx="6652155" cy="3575050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2" hasCustomPrompt="1"/>
          </p:nvPr>
        </p:nvSpPr>
        <p:spPr>
          <a:xfrm>
            <a:off x="573024" y="2291969"/>
            <a:ext cx="3686155" cy="35900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983839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Content 2a- one column w/seal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copy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idx="1" hasCustomPrompt="1"/>
          </p:nvPr>
        </p:nvSpPr>
        <p:spPr>
          <a:xfrm>
            <a:off x="573024" y="229196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11445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Content 2a- two column w/s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copy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idx="1" hasCustomPrompt="1"/>
          </p:nvPr>
        </p:nvSpPr>
        <p:spPr>
          <a:xfrm>
            <a:off x="573024" y="2291969"/>
            <a:ext cx="498032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1" hasCustomPrompt="1"/>
          </p:nvPr>
        </p:nvSpPr>
        <p:spPr>
          <a:xfrm>
            <a:off x="6108303" y="2291969"/>
            <a:ext cx="498032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4012745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Content 2a- one column /seal+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copy</a:t>
            </a:r>
          </a:p>
        </p:txBody>
      </p:sp>
      <p:sp>
        <p:nvSpPr>
          <p:cNvPr id="5" name="Chart Placeholder 8"/>
          <p:cNvSpPr>
            <a:spLocks noGrp="1"/>
          </p:cNvSpPr>
          <p:nvPr>
            <p:ph type="chart" sz="quarter" idx="11"/>
          </p:nvPr>
        </p:nvSpPr>
        <p:spPr>
          <a:xfrm>
            <a:off x="4470399" y="2306973"/>
            <a:ext cx="6652155" cy="3575050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2" hasCustomPrompt="1"/>
          </p:nvPr>
        </p:nvSpPr>
        <p:spPr>
          <a:xfrm>
            <a:off x="573024" y="2291969"/>
            <a:ext cx="3686155" cy="35900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4853083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Content 3a- one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copy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0" hasCustomPrompt="1"/>
          </p:nvPr>
        </p:nvSpPr>
        <p:spPr>
          <a:xfrm>
            <a:off x="573024" y="2333625"/>
            <a:ext cx="10515600" cy="2912143"/>
          </a:xfrm>
        </p:spPr>
        <p:txBody>
          <a:bodyPr/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437575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3a-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 userDrawn="1"/>
        </p:nvSpPr>
        <p:spPr>
          <a:xfrm>
            <a:off x="573024" y="831469"/>
            <a:ext cx="1008171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 baseline="0">
                <a:solidFill>
                  <a:srgbClr val="007155"/>
                </a:solidFill>
                <a:latin typeface="Playfair Display Bold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title copy</a:t>
            </a:r>
          </a:p>
        </p:txBody>
      </p:sp>
      <p:sp>
        <p:nvSpPr>
          <p:cNvPr id="5" name="Content Placeholder 8"/>
          <p:cNvSpPr>
            <a:spLocks noGrp="1"/>
          </p:cNvSpPr>
          <p:nvPr>
            <p:ph sz="quarter" idx="10" hasCustomPrompt="1"/>
          </p:nvPr>
        </p:nvSpPr>
        <p:spPr>
          <a:xfrm>
            <a:off x="5674413" y="2277729"/>
            <a:ext cx="4980321" cy="3810250"/>
          </a:xfrm>
        </p:spPr>
        <p:txBody>
          <a:bodyPr/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573024" y="2277729"/>
            <a:ext cx="4980321" cy="3810250"/>
          </a:xfrm>
        </p:spPr>
        <p:txBody>
          <a:bodyPr/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474731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Content 3a- one column w/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copy</a:t>
            </a:r>
          </a:p>
        </p:txBody>
      </p:sp>
      <p:sp>
        <p:nvSpPr>
          <p:cNvPr id="4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573024" y="2306973"/>
            <a:ext cx="3626443" cy="3656989"/>
          </a:xfrm>
        </p:spPr>
        <p:txBody>
          <a:bodyPr/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hart Placeholder 8"/>
          <p:cNvSpPr>
            <a:spLocks noGrp="1"/>
          </p:cNvSpPr>
          <p:nvPr>
            <p:ph type="chart" sz="quarter" idx="11"/>
          </p:nvPr>
        </p:nvSpPr>
        <p:spPr>
          <a:xfrm>
            <a:off x="4470399" y="2306973"/>
            <a:ext cx="6652155" cy="3575050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1292006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1-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copy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idx="1" hasCustomPrompt="1"/>
          </p:nvPr>
        </p:nvSpPr>
        <p:spPr>
          <a:xfrm>
            <a:off x="573024" y="229196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858097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+ Content 3a- one column w/seal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copy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idx="1" hasCustomPrompt="1"/>
          </p:nvPr>
        </p:nvSpPr>
        <p:spPr>
          <a:xfrm>
            <a:off x="573024" y="229196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8680229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+ Content 3a- two column w/s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copy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idx="1" hasCustomPrompt="1"/>
          </p:nvPr>
        </p:nvSpPr>
        <p:spPr>
          <a:xfrm>
            <a:off x="573024" y="2291969"/>
            <a:ext cx="498032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1" hasCustomPrompt="1"/>
          </p:nvPr>
        </p:nvSpPr>
        <p:spPr>
          <a:xfrm>
            <a:off x="6108303" y="2291969"/>
            <a:ext cx="498032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014223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+ Content 3a- one column /seal+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copy</a:t>
            </a:r>
          </a:p>
        </p:txBody>
      </p:sp>
      <p:sp>
        <p:nvSpPr>
          <p:cNvPr id="5" name="Chart Placeholder 8"/>
          <p:cNvSpPr>
            <a:spLocks noGrp="1"/>
          </p:cNvSpPr>
          <p:nvPr>
            <p:ph type="chart" sz="quarter" idx="11"/>
          </p:nvPr>
        </p:nvSpPr>
        <p:spPr>
          <a:xfrm>
            <a:off x="4470399" y="2306973"/>
            <a:ext cx="6652155" cy="3575050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2" hasCustomPrompt="1"/>
          </p:nvPr>
        </p:nvSpPr>
        <p:spPr>
          <a:xfrm>
            <a:off x="573024" y="2291969"/>
            <a:ext cx="3686155" cy="35900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92347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4- one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copy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idx="1" hasCustomPrompt="1"/>
          </p:nvPr>
        </p:nvSpPr>
        <p:spPr>
          <a:xfrm>
            <a:off x="573024" y="229196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1867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4- two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copy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idx="10" hasCustomPrompt="1"/>
          </p:nvPr>
        </p:nvSpPr>
        <p:spPr>
          <a:xfrm>
            <a:off x="573024" y="2438213"/>
            <a:ext cx="5121923" cy="39144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1" hasCustomPrompt="1"/>
          </p:nvPr>
        </p:nvSpPr>
        <p:spPr>
          <a:xfrm>
            <a:off x="5966701" y="2434296"/>
            <a:ext cx="5121923" cy="39183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5582095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4- one column w/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copy</a:t>
            </a:r>
          </a:p>
        </p:txBody>
      </p:sp>
      <p:sp>
        <p:nvSpPr>
          <p:cNvPr id="5" name="Chart Placeholder 8"/>
          <p:cNvSpPr>
            <a:spLocks noGrp="1"/>
          </p:cNvSpPr>
          <p:nvPr>
            <p:ph type="chart" sz="quarter" idx="11"/>
          </p:nvPr>
        </p:nvSpPr>
        <p:spPr>
          <a:xfrm>
            <a:off x="4470399" y="2306973"/>
            <a:ext cx="6652155" cy="3575050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2" hasCustomPrompt="1"/>
          </p:nvPr>
        </p:nvSpPr>
        <p:spPr>
          <a:xfrm>
            <a:off x="573024" y="2291969"/>
            <a:ext cx="3686155" cy="35900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34239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5- one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3024" y="831469"/>
            <a:ext cx="10961750" cy="1330706"/>
          </a:xfrm>
        </p:spPr>
        <p:txBody>
          <a:bodyPr/>
          <a:lstStyle/>
          <a:p>
            <a:r>
              <a:rPr lang="en-US" dirty="0"/>
              <a:t>Click to edit title copy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idx="1"/>
          </p:nvPr>
        </p:nvSpPr>
        <p:spPr>
          <a:xfrm>
            <a:off x="573023" y="2291969"/>
            <a:ext cx="10961751" cy="37849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charset="0"/>
              <a:buNone/>
              <a:defRPr b="1" i="0" baseline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1pPr>
            <a:lvl2pPr>
              <a:defRPr b="1" i="0" baseline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2pPr>
            <a:lvl3pPr>
              <a:defRPr b="1" i="0" baseline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3pPr>
            <a:lvl4pPr>
              <a:defRPr b="1" i="0" baseline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4pPr>
            <a:lvl5pPr>
              <a:defRPr b="1" i="0" baseline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1029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5- two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73024" y="831469"/>
            <a:ext cx="10961750" cy="1330706"/>
          </a:xfrm>
        </p:spPr>
        <p:txBody>
          <a:bodyPr/>
          <a:lstStyle/>
          <a:p>
            <a:r>
              <a:rPr lang="en-US" dirty="0"/>
              <a:t>Click to edit title copy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573024" y="2271966"/>
            <a:ext cx="5256276" cy="3810250"/>
          </a:xfrm>
        </p:spPr>
        <p:txBody>
          <a:bodyPr/>
          <a:lstStyle>
            <a:lvl1pPr marL="0" indent="0">
              <a:buNone/>
              <a:defRPr b="1" i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1pPr>
            <a:lvl2pPr>
              <a:defRPr b="1" i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2pPr>
            <a:lvl3pPr>
              <a:defRPr b="1" i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3pPr>
            <a:lvl4pPr>
              <a:defRPr b="1" i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4pPr>
            <a:lvl5pPr>
              <a:defRPr b="1" i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5pPr>
          </a:lstStyle>
          <a:p>
            <a:pPr lvl="0"/>
            <a:r>
              <a:rPr lang="en-US" dirty="0"/>
              <a:t>Click to edit text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6278498" y="2271966"/>
            <a:ext cx="5256276" cy="3810250"/>
          </a:xfrm>
        </p:spPr>
        <p:txBody>
          <a:bodyPr/>
          <a:lstStyle>
            <a:lvl1pPr marL="0" indent="0">
              <a:buNone/>
              <a:defRPr b="1" i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1pPr>
            <a:lvl2pPr>
              <a:defRPr b="1" i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2pPr>
            <a:lvl3pPr>
              <a:defRPr b="1" i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3pPr>
            <a:lvl4pPr>
              <a:defRPr b="1" i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4pPr>
            <a:lvl5pPr>
              <a:defRPr b="1" i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5pPr>
          </a:lstStyle>
          <a:p>
            <a:pPr lvl="0"/>
            <a:r>
              <a:rPr lang="en-US" dirty="0"/>
              <a:t>Click to edit text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168723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6- one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573024" y="831469"/>
            <a:ext cx="10961750" cy="1330706"/>
          </a:xfrm>
        </p:spPr>
        <p:txBody>
          <a:bodyPr/>
          <a:lstStyle>
            <a:lvl1pPr>
              <a:defRPr baseline="0">
                <a:solidFill>
                  <a:srgbClr val="D5EEF7"/>
                </a:solidFill>
              </a:defRPr>
            </a:lvl1pPr>
          </a:lstStyle>
          <a:p>
            <a:r>
              <a:rPr lang="en-US" dirty="0"/>
              <a:t>Click to edit title copy</a:t>
            </a:r>
          </a:p>
        </p:txBody>
      </p:sp>
      <p:sp>
        <p:nvSpPr>
          <p:cNvPr id="5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573024" y="2271966"/>
            <a:ext cx="10961750" cy="3810250"/>
          </a:xfrm>
        </p:spPr>
        <p:txBody>
          <a:bodyPr/>
          <a:lstStyle>
            <a:lvl1pPr marL="0" indent="0">
              <a:buNone/>
              <a:defRPr b="1" i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1pPr>
            <a:lvl2pPr>
              <a:defRPr b="1" i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2pPr>
            <a:lvl3pPr>
              <a:defRPr b="1" i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3pPr>
            <a:lvl4pPr>
              <a:defRPr b="1" i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4pPr>
            <a:lvl5pPr>
              <a:defRPr b="1" i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5pPr>
          </a:lstStyle>
          <a:p>
            <a:pPr lvl="0"/>
            <a:r>
              <a:rPr lang="en-US" dirty="0"/>
              <a:t>Click to edit text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162411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6- two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573024" y="831469"/>
            <a:ext cx="10961750" cy="1330706"/>
          </a:xfrm>
        </p:spPr>
        <p:txBody>
          <a:bodyPr/>
          <a:lstStyle>
            <a:lvl1pPr>
              <a:defRPr baseline="0">
                <a:solidFill>
                  <a:srgbClr val="D5EEF7"/>
                </a:solidFill>
              </a:defRPr>
            </a:lvl1pPr>
          </a:lstStyle>
          <a:p>
            <a:r>
              <a:rPr lang="en-US" dirty="0"/>
              <a:t>Click to edit title copy</a:t>
            </a:r>
          </a:p>
        </p:txBody>
      </p:sp>
      <p:sp>
        <p:nvSpPr>
          <p:cNvPr id="5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573024" y="2271966"/>
            <a:ext cx="5256276" cy="3810250"/>
          </a:xfrm>
        </p:spPr>
        <p:txBody>
          <a:bodyPr/>
          <a:lstStyle>
            <a:lvl1pPr marL="0" indent="0">
              <a:buNone/>
              <a:defRPr b="1" i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1pPr>
            <a:lvl2pPr>
              <a:defRPr b="1" i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2pPr>
            <a:lvl3pPr>
              <a:defRPr b="1" i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3pPr>
            <a:lvl4pPr>
              <a:defRPr b="1" i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4pPr>
            <a:lvl5pPr>
              <a:defRPr b="1" i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5pPr>
          </a:lstStyle>
          <a:p>
            <a:pPr lvl="0"/>
            <a:r>
              <a:rPr lang="en-US" dirty="0"/>
              <a:t>Click to edit text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6278498" y="2271966"/>
            <a:ext cx="5256276" cy="3810250"/>
          </a:xfrm>
        </p:spPr>
        <p:txBody>
          <a:bodyPr/>
          <a:lstStyle>
            <a:lvl1pPr marL="0" indent="0">
              <a:buNone/>
              <a:defRPr b="1" i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1pPr>
            <a:lvl2pPr>
              <a:defRPr b="1" i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2pPr>
            <a:lvl3pPr>
              <a:defRPr b="1" i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3pPr>
            <a:lvl4pPr>
              <a:defRPr b="1" i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4pPr>
            <a:lvl5pPr>
              <a:defRPr b="1" i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5pPr>
          </a:lstStyle>
          <a:p>
            <a:pPr lvl="0"/>
            <a:r>
              <a:rPr lang="en-US" dirty="0"/>
              <a:t>Click to edit text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4185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1-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copy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idx="1" hasCustomPrompt="1"/>
          </p:nvPr>
        </p:nvSpPr>
        <p:spPr>
          <a:xfrm>
            <a:off x="573024" y="2291969"/>
            <a:ext cx="505405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baseline="0"/>
            </a:lvl1pPr>
          </a:lstStyle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idx="10" hasCustomPrompt="1"/>
          </p:nvPr>
        </p:nvSpPr>
        <p:spPr>
          <a:xfrm>
            <a:off x="6034571" y="2291969"/>
            <a:ext cx="505405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8345466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7- one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573024" y="831469"/>
            <a:ext cx="10961750" cy="1330706"/>
          </a:xfrm>
        </p:spPr>
        <p:txBody>
          <a:bodyPr/>
          <a:lstStyle>
            <a:lvl1pPr>
              <a:defRPr baseline="0">
                <a:solidFill>
                  <a:srgbClr val="005E4F"/>
                </a:solidFill>
              </a:defRPr>
            </a:lvl1pPr>
          </a:lstStyle>
          <a:p>
            <a:r>
              <a:rPr lang="en-US" dirty="0"/>
              <a:t>Click to edit title copy</a:t>
            </a:r>
          </a:p>
        </p:txBody>
      </p:sp>
      <p:sp>
        <p:nvSpPr>
          <p:cNvPr id="5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573024" y="2271966"/>
            <a:ext cx="10961750" cy="3810250"/>
          </a:xfrm>
        </p:spPr>
        <p:txBody>
          <a:bodyPr/>
          <a:lstStyle>
            <a:lvl1pPr marL="0" indent="0">
              <a:buNone/>
              <a:defRPr b="1" i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1pPr>
            <a:lvl2pPr>
              <a:defRPr b="1" i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2pPr>
            <a:lvl3pPr>
              <a:defRPr b="1" i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3pPr>
            <a:lvl4pPr>
              <a:defRPr b="1" i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4pPr>
            <a:lvl5pPr>
              <a:defRPr b="1" i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5pPr>
          </a:lstStyle>
          <a:p>
            <a:pPr lvl="0"/>
            <a:r>
              <a:rPr lang="en-US" dirty="0"/>
              <a:t>Click to edit text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9026532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7- two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573024" y="831469"/>
            <a:ext cx="10961750" cy="1330706"/>
          </a:xfrm>
        </p:spPr>
        <p:txBody>
          <a:bodyPr/>
          <a:lstStyle>
            <a:lvl1pPr>
              <a:defRPr baseline="0">
                <a:solidFill>
                  <a:srgbClr val="005E4F"/>
                </a:solidFill>
              </a:defRPr>
            </a:lvl1pPr>
          </a:lstStyle>
          <a:p>
            <a:r>
              <a:rPr lang="en-US" dirty="0"/>
              <a:t>Click to edit title copy</a:t>
            </a:r>
          </a:p>
        </p:txBody>
      </p:sp>
      <p:sp>
        <p:nvSpPr>
          <p:cNvPr id="5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573024" y="2271966"/>
            <a:ext cx="5256276" cy="3810250"/>
          </a:xfrm>
        </p:spPr>
        <p:txBody>
          <a:bodyPr/>
          <a:lstStyle>
            <a:lvl1pPr marL="0" indent="0">
              <a:buNone/>
              <a:defRPr b="1" i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1pPr>
            <a:lvl2pPr>
              <a:defRPr b="1" i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2pPr>
            <a:lvl3pPr>
              <a:defRPr b="1" i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3pPr>
            <a:lvl4pPr>
              <a:defRPr b="1" i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4pPr>
            <a:lvl5pPr>
              <a:defRPr b="1" i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5pPr>
          </a:lstStyle>
          <a:p>
            <a:pPr lvl="0"/>
            <a:r>
              <a:rPr lang="en-US" dirty="0"/>
              <a:t>Click to edit text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6278498" y="2271966"/>
            <a:ext cx="5256276" cy="3810250"/>
          </a:xfrm>
        </p:spPr>
        <p:txBody>
          <a:bodyPr/>
          <a:lstStyle>
            <a:lvl1pPr marL="0" indent="0">
              <a:buNone/>
              <a:defRPr b="1" i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1pPr>
            <a:lvl2pPr>
              <a:defRPr b="1" i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2pPr>
            <a:lvl3pPr>
              <a:defRPr b="1" i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3pPr>
            <a:lvl4pPr>
              <a:defRPr b="1" i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4pPr>
            <a:lvl5pPr>
              <a:defRPr b="1" i="0">
                <a:solidFill>
                  <a:schemeClr val="bg1"/>
                </a:solidFill>
                <a:latin typeface="Raleway SemiBold" charset="0"/>
                <a:ea typeface="Raleway SemiBold" charset="0"/>
                <a:cs typeface="Raleway SemiBold" charset="0"/>
              </a:defRPr>
            </a:lvl5pPr>
          </a:lstStyle>
          <a:p>
            <a:pPr lvl="0"/>
            <a:r>
              <a:rPr lang="en-US" dirty="0"/>
              <a:t>Click to edit text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431919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8- yellow photo-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190735" cy="6857999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Full bleed photo 585 x 655 </a:t>
            </a:r>
            <a:r>
              <a:rPr lang="en-US" dirty="0" err="1"/>
              <a:t>px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00800" y="831469"/>
            <a:ext cx="5066270" cy="1325563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copy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6400800" y="2291969"/>
            <a:ext cx="506627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idx="11" hasCustomPrompt="1"/>
          </p:nvPr>
        </p:nvSpPr>
        <p:spPr>
          <a:xfrm>
            <a:off x="219867" y="6052126"/>
            <a:ext cx="5751000" cy="805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160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caption text</a:t>
            </a:r>
          </a:p>
        </p:txBody>
      </p:sp>
    </p:spTree>
    <p:extLst>
      <p:ext uri="{BB962C8B-B14F-4D97-AF65-F5344CB8AC3E}">
        <p14:creationId xmlns:p14="http://schemas.microsoft.com/office/powerpoint/2010/main" val="91125435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8- lt green phot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6190735" cy="6857999"/>
          </a:xfrm>
        </p:spPr>
        <p:txBody>
          <a:bodyPr/>
          <a:lstStyle/>
          <a:p>
            <a:r>
              <a:rPr lang="en-US" dirty="0"/>
              <a:t>Full bleed photo 585 x 655 </a:t>
            </a:r>
            <a:r>
              <a:rPr lang="en-US" dirty="0" err="1"/>
              <a:t>px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400800" y="831469"/>
            <a:ext cx="4687824" cy="1325563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copy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6400800" y="2291969"/>
            <a:ext cx="468782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idx="11" hasCustomPrompt="1"/>
          </p:nvPr>
        </p:nvSpPr>
        <p:spPr>
          <a:xfrm>
            <a:off x="247134" y="6059440"/>
            <a:ext cx="5696465" cy="798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1600" i="1" baseline="0"/>
            </a:lvl1pPr>
          </a:lstStyle>
          <a:p>
            <a:pPr lvl="0"/>
            <a:r>
              <a:rPr lang="en-US" dirty="0"/>
              <a:t>Click to edit caption text</a:t>
            </a:r>
          </a:p>
        </p:txBody>
      </p:sp>
    </p:spTree>
    <p:extLst>
      <p:ext uri="{BB962C8B-B14F-4D97-AF65-F5344CB8AC3E}">
        <p14:creationId xmlns:p14="http://schemas.microsoft.com/office/powerpoint/2010/main" val="174600730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8- mid blue phot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6190735" cy="6857999"/>
          </a:xfrm>
        </p:spPr>
        <p:txBody>
          <a:bodyPr/>
          <a:lstStyle/>
          <a:p>
            <a:r>
              <a:rPr lang="en-US" dirty="0"/>
              <a:t>Full bleed photo 585 x 655 </a:t>
            </a:r>
            <a:r>
              <a:rPr lang="en-US" dirty="0" err="1"/>
              <a:t>px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400799" y="831469"/>
            <a:ext cx="5239265" cy="1325563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copy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6400798" y="2291969"/>
            <a:ext cx="523926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idx="11" hasCustomPrompt="1"/>
          </p:nvPr>
        </p:nvSpPr>
        <p:spPr>
          <a:xfrm>
            <a:off x="216243" y="5972941"/>
            <a:ext cx="5758248" cy="8850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1600" b="0" i="1" baseline="0">
                <a:latin typeface="Raleway" charset="0"/>
                <a:ea typeface="Raleway" charset="0"/>
                <a:cs typeface="Raleway" charset="0"/>
              </a:defRPr>
            </a:lvl1pPr>
          </a:lstStyle>
          <a:p>
            <a:pPr lvl="0"/>
            <a:r>
              <a:rPr lang="en-US" dirty="0"/>
              <a:t>Click to edit caption text</a:t>
            </a:r>
          </a:p>
        </p:txBody>
      </p:sp>
    </p:spTree>
    <p:extLst>
      <p:ext uri="{BB962C8B-B14F-4D97-AF65-F5344CB8AC3E}">
        <p14:creationId xmlns:p14="http://schemas.microsoft.com/office/powerpoint/2010/main" val="1928256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1- one column w/chart+ Content 1- one column with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copy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573024" y="2298081"/>
            <a:ext cx="3626443" cy="3656989"/>
          </a:xfrm>
        </p:spPr>
        <p:txBody>
          <a:bodyPr/>
          <a:lstStyle>
            <a:lvl1pPr marL="0" indent="0">
              <a:buFont typeface="Arial" charset="0"/>
              <a:buNone/>
              <a:defRPr/>
            </a:lvl1pPr>
          </a:lstStyle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hart Placeholder 8"/>
          <p:cNvSpPr>
            <a:spLocks noGrp="1"/>
          </p:cNvSpPr>
          <p:nvPr>
            <p:ph type="chart" sz="quarter" idx="11"/>
          </p:nvPr>
        </p:nvSpPr>
        <p:spPr>
          <a:xfrm>
            <a:off x="4436533" y="2298081"/>
            <a:ext cx="6652155" cy="3575050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1581030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573024" y="831469"/>
            <a:ext cx="10801220" cy="1325563"/>
          </a:xfrm>
        </p:spPr>
        <p:txBody>
          <a:bodyPr/>
          <a:lstStyle/>
          <a:p>
            <a:r>
              <a:rPr lang="en-US" dirty="0"/>
              <a:t>Click to edit title copy</a:t>
            </a:r>
          </a:p>
        </p:txBody>
      </p:sp>
      <p:sp>
        <p:nvSpPr>
          <p:cNvPr id="5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573024" y="2298081"/>
            <a:ext cx="3626443" cy="3656989"/>
          </a:xfrm>
        </p:spPr>
        <p:txBody>
          <a:bodyPr/>
          <a:lstStyle>
            <a:lvl1pPr marL="0" indent="0">
              <a:buFont typeface="Arial" charset="0"/>
              <a:buNone/>
              <a:defRPr/>
            </a:lvl1pPr>
          </a:lstStyle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244173784"/>
              </p:ext>
            </p:extLst>
          </p:nvPr>
        </p:nvGraphicFramePr>
        <p:xfrm>
          <a:off x="4384907" y="2298079"/>
          <a:ext cx="6989337" cy="36569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297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97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97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139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39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39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39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39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 userDrawn="1"/>
        </p:nvGraphicFramePr>
        <p:xfrm>
          <a:off x="-591015" y="-1773044"/>
          <a:ext cx="208280" cy="365760"/>
        </p:xfrm>
        <a:graphic>
          <a:graphicData uri="http://schemas.openxmlformats.org/drawingml/2006/table">
            <a:tbl>
              <a:tblPr/>
              <a:tblGrid>
                <a:gridCol w="208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1864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3024" y="83146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title copy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3024" y="229196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5202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713" r:id="rId3"/>
    <p:sldLayoutId id="2147483693" r:id="rId4"/>
    <p:sldLayoutId id="2147483694" r:id="rId5"/>
    <p:sldLayoutId id="2147483651" r:id="rId6"/>
    <p:sldLayoutId id="2147483652" r:id="rId7"/>
    <p:sldLayoutId id="2147483653" r:id="rId8"/>
    <p:sldLayoutId id="2147483714" r:id="rId9"/>
    <p:sldLayoutId id="2147483720" r:id="rId10"/>
    <p:sldLayoutId id="2147483654" r:id="rId11"/>
    <p:sldLayoutId id="2147483655" r:id="rId12"/>
    <p:sldLayoutId id="2147483658" r:id="rId13"/>
    <p:sldLayoutId id="2147483715" r:id="rId14"/>
    <p:sldLayoutId id="2147483721" r:id="rId15"/>
    <p:sldLayoutId id="2147483656" r:id="rId16"/>
    <p:sldLayoutId id="2147483657" r:id="rId17"/>
    <p:sldLayoutId id="2147483659" r:id="rId18"/>
    <p:sldLayoutId id="2147483716" r:id="rId19"/>
    <p:sldLayoutId id="2147483722" r:id="rId20"/>
    <p:sldLayoutId id="2147483660" r:id="rId21"/>
    <p:sldLayoutId id="2147483661" r:id="rId22"/>
    <p:sldLayoutId id="2147483662" r:id="rId23"/>
    <p:sldLayoutId id="2147483663" r:id="rId24"/>
    <p:sldLayoutId id="2147483664" r:id="rId25"/>
    <p:sldLayoutId id="2147483665" r:id="rId26"/>
    <p:sldLayoutId id="2147483666" r:id="rId27"/>
    <p:sldLayoutId id="2147483667" r:id="rId28"/>
    <p:sldLayoutId id="2147483668" r:id="rId29"/>
    <p:sldLayoutId id="2147483669" r:id="rId30"/>
    <p:sldLayoutId id="2147483708" r:id="rId31"/>
    <p:sldLayoutId id="2147483671" r:id="rId32"/>
    <p:sldLayoutId id="2147483717" r:id="rId33"/>
    <p:sldLayoutId id="2147483723" r:id="rId34"/>
    <p:sldLayoutId id="2147483672" r:id="rId35"/>
    <p:sldLayoutId id="2147483673" r:id="rId36"/>
    <p:sldLayoutId id="2147483674" r:id="rId37"/>
    <p:sldLayoutId id="2147483718" r:id="rId38"/>
    <p:sldLayoutId id="2147483724" r:id="rId39"/>
    <p:sldLayoutId id="2147483676" r:id="rId40"/>
    <p:sldLayoutId id="2147483677" r:id="rId41"/>
    <p:sldLayoutId id="2147483678" r:id="rId42"/>
    <p:sldLayoutId id="2147483719" r:id="rId43"/>
    <p:sldLayoutId id="2147483725" r:id="rId44"/>
    <p:sldLayoutId id="2147483695" r:id="rId45"/>
    <p:sldLayoutId id="2147483696" r:id="rId46"/>
    <p:sldLayoutId id="2147483697" r:id="rId47"/>
    <p:sldLayoutId id="2147483698" r:id="rId48"/>
    <p:sldLayoutId id="2147483702" r:id="rId49"/>
    <p:sldLayoutId id="2147483700" r:id="rId50"/>
    <p:sldLayoutId id="2147483703" r:id="rId51"/>
    <p:sldLayoutId id="2147483699" r:id="rId52"/>
    <p:sldLayoutId id="2147483701" r:id="rId53"/>
    <p:sldLayoutId id="2147483704" r:id="rId54"/>
    <p:sldLayoutId id="2147483705" r:id="rId55"/>
    <p:sldLayoutId id="2147483706" r:id="rId56"/>
    <p:sldLayoutId id="2147483707" r:id="rId57"/>
    <p:sldLayoutId id="2147483670" r:id="rId58"/>
    <p:sldLayoutId id="2147483709" r:id="rId59"/>
    <p:sldLayoutId id="2147483710" r:id="rId60"/>
    <p:sldLayoutId id="2147483711" r:id="rId61"/>
    <p:sldLayoutId id="2147483712" r:id="rId62"/>
    <p:sldLayoutId id="2147483679" r:id="rId63"/>
    <p:sldLayoutId id="2147483680" r:id="rId64"/>
    <p:sldLayoutId id="2147483681" r:id="rId65"/>
    <p:sldLayoutId id="2147483682" r:id="rId66"/>
    <p:sldLayoutId id="2147483683" r:id="rId67"/>
    <p:sldLayoutId id="2147483685" r:id="rId68"/>
    <p:sldLayoutId id="2147483684" r:id="rId69"/>
    <p:sldLayoutId id="2147483686" r:id="rId70"/>
    <p:sldLayoutId id="2147483687" r:id="rId71"/>
    <p:sldLayoutId id="2147483688" r:id="rId72"/>
    <p:sldLayoutId id="2147483689" r:id="rId73"/>
    <p:sldLayoutId id="2147483690" r:id="rId7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500" b="1" i="0" kern="1200" baseline="0">
          <a:solidFill>
            <a:srgbClr val="007155"/>
          </a:solidFill>
          <a:latin typeface="Times New Roman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ts val="1000"/>
        </a:spcBef>
        <a:spcAft>
          <a:spcPts val="400"/>
        </a:spcAft>
        <a:buFont typeface="Arial"/>
        <a:buNone/>
        <a:defRPr sz="1800" kern="1200" baseline="0">
          <a:solidFill>
            <a:schemeClr val="tx1">
              <a:lumMod val="75000"/>
              <a:lumOff val="25000"/>
            </a:schemeClr>
          </a:solidFill>
          <a:latin typeface="Century Gothic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500"/>
        </a:spcBef>
        <a:spcAft>
          <a:spcPts val="400"/>
        </a:spcAft>
        <a:buFont typeface="Arial"/>
        <a:buChar char="•"/>
        <a:defRPr sz="1600" kern="1200" baseline="0">
          <a:solidFill>
            <a:schemeClr val="tx1">
              <a:lumMod val="75000"/>
              <a:lumOff val="25000"/>
            </a:schemeClr>
          </a:solidFill>
          <a:latin typeface="Century Gothic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500"/>
        </a:spcBef>
        <a:spcAft>
          <a:spcPts val="400"/>
        </a:spcAft>
        <a:buFont typeface="Arial"/>
        <a:buChar char="•"/>
        <a:defRPr sz="1500" kern="1200" baseline="0">
          <a:solidFill>
            <a:schemeClr val="tx1">
              <a:lumMod val="75000"/>
              <a:lumOff val="25000"/>
            </a:schemeClr>
          </a:solidFill>
          <a:latin typeface="Century Gothic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500"/>
        </a:spcBef>
        <a:spcAft>
          <a:spcPts val="400"/>
        </a:spcAft>
        <a:buFont typeface="Arial"/>
        <a:buChar char="•"/>
        <a:defRPr sz="1400" kern="1200" baseline="0">
          <a:solidFill>
            <a:schemeClr val="tx1">
              <a:lumMod val="75000"/>
              <a:lumOff val="25000"/>
            </a:schemeClr>
          </a:solidFill>
          <a:latin typeface="Century Gothic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500"/>
        </a:spcBef>
        <a:spcAft>
          <a:spcPts val="400"/>
        </a:spcAft>
        <a:buFont typeface="Arial"/>
        <a:buChar char="•"/>
        <a:defRPr sz="1200" kern="1200" baseline="0">
          <a:solidFill>
            <a:schemeClr val="tx1">
              <a:lumMod val="75000"/>
              <a:lumOff val="25000"/>
            </a:schemeClr>
          </a:solidFill>
          <a:latin typeface="Century Gothic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://rescuingbiomedicalresearch.org/the-problem/" TargetMode="Externa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phdcomics.com/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scb.org/compass/compass-points/where-will-a-biology-phd-take-you/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ationalpostdoc.org/" TargetMode="External"/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2" Type="http://schemas.openxmlformats.org/officeDocument/2006/relationships/hyperlink" Target="https://nordp.memberclicks.net/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myidp.sciencecareers.org/" TargetMode="External"/><Relationship Id="rId5" Type="http://schemas.openxmlformats.org/officeDocument/2006/relationships/image" Target="../media/image49.png"/><Relationship Id="rId4" Type="http://schemas.openxmlformats.org/officeDocument/2006/relationships/hyperlink" Target="https://intersectjobsims.com/library/coordinating-the-development-of-a-large-grant-proposal/" TargetMode="External"/><Relationship Id="rId9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intersectjobsims.com/library/coordinating-the-development-of-a-large-grant-proposal/" TargetMode="External"/><Relationship Id="rId3" Type="http://schemas.openxmlformats.org/officeDocument/2006/relationships/hyperlink" Target="http://www.nationalpostdoc.org/page/postdocket_10174" TargetMode="External"/><Relationship Id="rId7" Type="http://schemas.openxmlformats.org/officeDocument/2006/relationships/hyperlink" Target="https://intersectjobsims.com/" TargetMode="External"/><Relationship Id="rId2" Type="http://schemas.openxmlformats.org/officeDocument/2006/relationships/hyperlink" Target="https://nordp.memberclicks.net/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myidp.sciencecareers.org/" TargetMode="External"/><Relationship Id="rId11" Type="http://schemas.openxmlformats.org/officeDocument/2006/relationships/hyperlink" Target="https://www.nature.com/news/the-future-of-the-postdoc-1.17253" TargetMode="External"/><Relationship Id="rId5" Type="http://schemas.openxmlformats.org/officeDocument/2006/relationships/hyperlink" Target="http://www.sciencemag.org/careers" TargetMode="External"/><Relationship Id="rId10" Type="http://schemas.openxmlformats.org/officeDocument/2006/relationships/hyperlink" Target="https://www.pnas.org/content/111/16/5773" TargetMode="External"/><Relationship Id="rId4" Type="http://schemas.openxmlformats.org/officeDocument/2006/relationships/hyperlink" Target="http://www.sciencemag.org/careers/2016/10/being-enabler" TargetMode="External"/><Relationship Id="rId9" Type="http://schemas.openxmlformats.org/officeDocument/2006/relationships/hyperlink" Target="https://biomedicalodyssey.blogs.hopkinsmedicine.org/2016/04/the-malthusian-dilemma-biomedical-research-in-the-post-nih-budget-doubling-era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92183"/>
            <a:ext cx="7724481" cy="1266796"/>
          </a:xfrm>
        </p:spPr>
        <p:txBody>
          <a:bodyPr>
            <a:norm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Oh! The Places You’ll Go!</a:t>
            </a:r>
            <a:b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Career in Research Development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1DB3077-F1F8-4FF6-8374-FD26C0B84F3F}"/>
              </a:ext>
            </a:extLst>
          </p:cNvPr>
          <p:cNvSpPr txBox="1">
            <a:spLocks/>
          </p:cNvSpPr>
          <p:nvPr/>
        </p:nvSpPr>
        <p:spPr>
          <a:xfrm>
            <a:off x="142240" y="4572000"/>
            <a:ext cx="6309360" cy="192388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chemeClr val="bg1"/>
                </a:solidFill>
                <a:latin typeface="Times New Roman" charset="0"/>
                <a:ea typeface="+mj-ea"/>
                <a:cs typeface="+mj-cs"/>
              </a:defRPr>
            </a:lvl1pPr>
          </a:lstStyle>
          <a:p>
            <a:r>
              <a:rPr lang="en-US" sz="2900" b="0" dirty="0">
                <a:latin typeface="Cambria" panose="02040503050406030204" pitchFamily="18" charset="0"/>
                <a:cs typeface="Arial" panose="020B0604020202020204" pitchFamily="34" charset="0"/>
              </a:rPr>
              <a:t>UVM Postdoctoral Association</a:t>
            </a:r>
          </a:p>
          <a:p>
            <a:r>
              <a:rPr lang="en-US" sz="2900" b="0" dirty="0">
                <a:latin typeface="Cambria" panose="02040503050406030204" pitchFamily="18" charset="0"/>
                <a:cs typeface="Arial" panose="020B0604020202020204" pitchFamily="34" charset="0"/>
              </a:rPr>
              <a:t>Career Mobility Talk, February 21</a:t>
            </a:r>
            <a:r>
              <a:rPr lang="en-US" sz="2900" b="0" baseline="30000" dirty="0">
                <a:latin typeface="Cambria" panose="02040503050406030204" pitchFamily="18" charset="0"/>
                <a:cs typeface="Arial" panose="020B0604020202020204" pitchFamily="34" charset="0"/>
              </a:rPr>
              <a:t>st</a:t>
            </a:r>
            <a:r>
              <a:rPr lang="en-US" sz="2900" b="0" dirty="0">
                <a:latin typeface="Cambria" panose="02040503050406030204" pitchFamily="18" charset="0"/>
                <a:cs typeface="Arial" panose="020B0604020202020204" pitchFamily="34" charset="0"/>
              </a:rPr>
              <a:t> 2019</a:t>
            </a:r>
          </a:p>
          <a:p>
            <a:r>
              <a:rPr lang="en-US" sz="2400" b="0" dirty="0">
                <a:latin typeface="Cambria" panose="02040503050406030204" pitchFamily="18" charset="0"/>
                <a:cs typeface="Arial" panose="020B0604020202020204" pitchFamily="34" charset="0"/>
              </a:rPr>
              <a:t>Gagan Bajaj, PhD</a:t>
            </a:r>
          </a:p>
          <a:p>
            <a:r>
              <a:rPr lang="en-US" sz="2400" b="0" i="1" dirty="0">
                <a:latin typeface="Cambria" panose="02040503050406030204" pitchFamily="18" charset="0"/>
                <a:cs typeface="Arial" panose="020B0604020202020204" pitchFamily="34" charset="0"/>
              </a:rPr>
              <a:t>Grant Proposal Manager</a:t>
            </a:r>
          </a:p>
          <a:p>
            <a:r>
              <a:rPr lang="en-US" sz="2400" b="0" dirty="0">
                <a:latin typeface="Cambria" panose="02040503050406030204" pitchFamily="18" charset="0"/>
                <a:cs typeface="Arial" panose="020B0604020202020204" pitchFamily="34" charset="0"/>
              </a:rPr>
              <a:t>Pre-Award Office, Department of Medicine</a:t>
            </a:r>
          </a:p>
        </p:txBody>
      </p:sp>
    </p:spTree>
    <p:extLst>
      <p:ext uri="{BB962C8B-B14F-4D97-AF65-F5344CB8AC3E}">
        <p14:creationId xmlns:p14="http://schemas.microsoft.com/office/powerpoint/2010/main" val="8559752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4D8C5-76B4-42C3-9E7C-0093A84D9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514013"/>
            <a:ext cx="11005257" cy="752753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Relevance</a:t>
            </a:r>
            <a:br>
              <a:rPr lang="en-US" sz="2800" dirty="0"/>
            </a:br>
            <a:r>
              <a:rPr lang="en-US" sz="2200" i="1" dirty="0"/>
              <a:t>The US Biomedical Research Enterprise is stretched to its limit…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58F501-E359-4EB3-A513-05AAF2A40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2640" y="1447013"/>
            <a:ext cx="5092640" cy="8030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CF3958-541F-44D1-A3CA-FF7626F2B3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19" y="2247070"/>
            <a:ext cx="7859441" cy="389476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194442-399A-49B7-8F91-B2801F9992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2651" y="3429124"/>
            <a:ext cx="3708364" cy="235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4861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8B79A-A0D0-4F65-86D2-95D2D8A7B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902" y="1385740"/>
            <a:ext cx="11005257" cy="1272619"/>
          </a:xfrm>
        </p:spPr>
        <p:txBody>
          <a:bodyPr>
            <a:normAutofit fontScale="90000"/>
          </a:bodyPr>
          <a:lstStyle/>
          <a:p>
            <a:r>
              <a:rPr lang="en-US" dirty="0"/>
              <a:t>…while Research $$ are stagnant or declining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…which means that Universities are trying harder to obtain funding, and  are willing to invest in resources that give them a competitive edge….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D3A018-1F30-43A1-8B6B-4F5ED0A1B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8510" y="3113919"/>
            <a:ext cx="2006649" cy="300736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F753F52-D5D7-4C39-963C-FC308E9342F6}"/>
              </a:ext>
            </a:extLst>
          </p:cNvPr>
          <p:cNvSpPr/>
          <p:nvPr/>
        </p:nvSpPr>
        <p:spPr>
          <a:xfrm>
            <a:off x="882950" y="2986383"/>
            <a:ext cx="819506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Research Development </a:t>
            </a:r>
            <a:r>
              <a:rPr lang="en-US" sz="2000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encompasses a set of strategic, proactive, catalytic, and capacity-building activities designed to facilitate individual faculty members, teams of researchers, and central research administrations in attracting extramural research funding, creating relationships, </a:t>
            </a:r>
            <a:r>
              <a:rPr lang="en-US" sz="2000" b="1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and developing and implementing strategies that increase institutional competitiveness.</a:t>
            </a:r>
          </a:p>
        </p:txBody>
      </p:sp>
    </p:spTree>
    <p:extLst>
      <p:ext uri="{BB962C8B-B14F-4D97-AF65-F5344CB8AC3E}">
        <p14:creationId xmlns:p14="http://schemas.microsoft.com/office/powerpoint/2010/main" val="28823120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12DD-9CF5-43E5-B040-1F81EF364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248" y="527211"/>
            <a:ext cx="11005257" cy="752753"/>
          </a:xfrm>
        </p:spPr>
        <p:txBody>
          <a:bodyPr/>
          <a:lstStyle/>
          <a:p>
            <a:r>
              <a:rPr lang="en-US" dirty="0"/>
              <a:t>Relevance, continued……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F9D872-5C2B-4267-9D19-78F98A324C68}"/>
              </a:ext>
            </a:extLst>
          </p:cNvPr>
          <p:cNvSpPr txBox="1"/>
          <p:nvPr/>
        </p:nvSpPr>
        <p:spPr>
          <a:xfrm>
            <a:off x="380214" y="4856654"/>
            <a:ext cx="110052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increasing time required for grant writing, manuscript revisions and mandatory administrative tasks associated with research are overwhelming and distract researchers from critically thinking about their science.</a:t>
            </a:r>
            <a:endParaRPr lang="en-US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BF3F877-3893-4AA1-B491-CB2F16180960}"/>
              </a:ext>
            </a:extLst>
          </p:cNvPr>
          <p:cNvSpPr/>
          <p:nvPr/>
        </p:nvSpPr>
        <p:spPr>
          <a:xfrm>
            <a:off x="3205114" y="6073917"/>
            <a:ext cx="85783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-Bruce Alberts, Judith Kimble, Shirley Tilghman, Harold Varmus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http://rescuingbiomedicalresearch.org/the-problem/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D8880A-1E58-4C91-8FEC-A105F6CF14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5634" y="1160638"/>
            <a:ext cx="5514416" cy="318122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5362192-F165-405A-ACCE-00A96407445B}"/>
              </a:ext>
            </a:extLst>
          </p:cNvPr>
          <p:cNvSpPr/>
          <p:nvPr/>
        </p:nvSpPr>
        <p:spPr>
          <a:xfrm>
            <a:off x="8947070" y="1085667"/>
            <a:ext cx="24384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i="1" dirty="0"/>
              <a:t>“Why NIH switched to electronic applications</a:t>
            </a:r>
            <a:r>
              <a:rPr lang="en-US" sz="1400" dirty="0"/>
              <a:t>. This photo, which also appeared in our 2001 article, shows the loading dock at NIH on the day of a grant-application deadline. </a:t>
            </a:r>
            <a:r>
              <a:rPr lang="en-US" sz="1400" b="1" i="1" dirty="0"/>
              <a:t>Since the photo was taken, the number of applications NIH receives has more than doubled</a:t>
            </a:r>
            <a:r>
              <a:rPr lang="en-US" sz="1400" dirty="0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1456174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1388E-95E2-48E3-9B0D-599C75048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572250"/>
            <a:ext cx="11005257" cy="752753"/>
          </a:xfrm>
        </p:spPr>
        <p:txBody>
          <a:bodyPr/>
          <a:lstStyle/>
          <a:p>
            <a:r>
              <a:rPr lang="en-US" i="1" dirty="0"/>
              <a:t>Paperwork, much??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4D5817-6B24-4CC1-AC9A-EF0A60383A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1401" y="1087620"/>
            <a:ext cx="9326880" cy="37533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935E23-46F7-4E42-8A88-9E3B835C14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6736"/>
          <a:stretch/>
        </p:blipFill>
        <p:spPr>
          <a:xfrm>
            <a:off x="546488" y="3751289"/>
            <a:ext cx="6413882" cy="2534461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4EA07C67-A204-4215-9C9B-D4C8440C99EE}"/>
              </a:ext>
            </a:extLst>
          </p:cNvPr>
          <p:cNvSpPr/>
          <p:nvPr/>
        </p:nvSpPr>
        <p:spPr>
          <a:xfrm>
            <a:off x="613719" y="3667760"/>
            <a:ext cx="914400" cy="4267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4075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7CEE60-00C2-4C17-8D19-FDB322971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700" y="421645"/>
            <a:ext cx="11162678" cy="10160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i="1" dirty="0"/>
              <a:t>Your friendly RD to the rescue….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6D4160-9371-4C28-BBB4-0C51526530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788"/>
          <a:stretch/>
        </p:blipFill>
        <p:spPr>
          <a:xfrm>
            <a:off x="487700" y="1859290"/>
            <a:ext cx="3917915" cy="446023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C491F99-AE56-49EF-9163-630B49A03409}"/>
              </a:ext>
            </a:extLst>
          </p:cNvPr>
          <p:cNvSpPr/>
          <p:nvPr/>
        </p:nvSpPr>
        <p:spPr>
          <a:xfrm>
            <a:off x="5253872" y="2441695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Research Development </a:t>
            </a:r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includes a broad spectrum of activities that vary by institution, including: funding opportunity identification and targeted dissemination; </a:t>
            </a:r>
            <a:r>
              <a:rPr lang="en-US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grant/contract proposal development</a:t>
            </a:r>
            <a:r>
              <a:rPr lang="en-US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 research team building; interaction with funding agencies and institutional research administration and leadership; interaction with institutional federal relations; and outreach activities and training.</a:t>
            </a:r>
          </a:p>
        </p:txBody>
      </p:sp>
    </p:spTree>
    <p:extLst>
      <p:ext uri="{BB962C8B-B14F-4D97-AF65-F5344CB8AC3E}">
        <p14:creationId xmlns:p14="http://schemas.microsoft.com/office/powerpoint/2010/main" val="21667782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3B139B-0DC4-409E-90F8-08FA8FDE87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2985" y="395977"/>
            <a:ext cx="3286029" cy="60660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4D794AF-C24E-4806-AA9A-EC36B710C08A}"/>
              </a:ext>
            </a:extLst>
          </p:cNvPr>
          <p:cNvSpPr txBox="1"/>
          <p:nvPr/>
        </p:nvSpPr>
        <p:spPr>
          <a:xfrm>
            <a:off x="8031637" y="5800460"/>
            <a:ext cx="386924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Adapted from: </a:t>
            </a:r>
            <a:r>
              <a:rPr lang="en-US" sz="1000" dirty="0" err="1"/>
              <a:t>Kulage</a:t>
            </a:r>
            <a:r>
              <a:rPr lang="en-US" sz="1000" dirty="0"/>
              <a:t> KM, et. al. </a:t>
            </a:r>
            <a:r>
              <a:rPr lang="en-US" sz="1000" i="1" dirty="0"/>
              <a:t>Time and costs of preparing and submitting an NIH grant application at a school of nursing</a:t>
            </a:r>
            <a:r>
              <a:rPr lang="en-US" sz="1000" dirty="0"/>
              <a:t>. </a:t>
            </a:r>
            <a:r>
              <a:rPr lang="en-US" sz="1000" dirty="0" err="1"/>
              <a:t>Nurs</a:t>
            </a:r>
            <a:r>
              <a:rPr lang="en-US" sz="1000" dirty="0"/>
              <a:t> Outlook. 2015 Nov-Dec;63(6):639-49. </a:t>
            </a:r>
            <a:r>
              <a:rPr lang="en-US" sz="1000" dirty="0" err="1"/>
              <a:t>doi</a:t>
            </a:r>
            <a:r>
              <a:rPr lang="en-US" sz="1000" dirty="0"/>
              <a:t>: 10.1016/j.outlook.2015.09.003. PubMed PMID: 26566959.</a:t>
            </a:r>
          </a:p>
          <a:p>
            <a:r>
              <a:rPr lang="en-US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347121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83565-5303-4629-92A3-87CB5B3A8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371" y="551720"/>
            <a:ext cx="11005257" cy="752753"/>
          </a:xfrm>
        </p:spPr>
        <p:txBody>
          <a:bodyPr/>
          <a:lstStyle/>
          <a:p>
            <a:r>
              <a:rPr lang="en-US" i="1" dirty="0"/>
              <a:t>Is it intellectually challenging?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81909E-DEEB-4261-8EB7-4BBBABD6F068}"/>
              </a:ext>
            </a:extLst>
          </p:cNvPr>
          <p:cNvSpPr txBox="1"/>
          <p:nvPr/>
        </p:nvSpPr>
        <p:spPr>
          <a:xfrm>
            <a:off x="5180267" y="2601797"/>
            <a:ext cx="2029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one word: YES!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C5D6673-441D-4593-8F33-C694D94F45FF}"/>
              </a:ext>
            </a:extLst>
          </p:cNvPr>
          <p:cNvGrpSpPr/>
          <p:nvPr/>
        </p:nvGrpSpPr>
        <p:grpSpPr>
          <a:xfrm>
            <a:off x="8361575" y="1168925"/>
            <a:ext cx="3346714" cy="2436589"/>
            <a:chOff x="8361575" y="1168925"/>
            <a:chExt cx="3346714" cy="2436589"/>
          </a:xfrm>
        </p:grpSpPr>
        <p:sp>
          <p:nvSpPr>
            <p:cNvPr id="4" name="Speech Bubble: Oval 3">
              <a:extLst>
                <a:ext uri="{FF2B5EF4-FFF2-40B4-BE49-F238E27FC236}">
                  <a16:creationId xmlns:a16="http://schemas.microsoft.com/office/drawing/2014/main" id="{0352E0D1-FB11-4FE7-82FD-397B59D6B66D}"/>
                </a:ext>
              </a:extLst>
            </p:cNvPr>
            <p:cNvSpPr/>
            <p:nvPr/>
          </p:nvSpPr>
          <p:spPr>
            <a:xfrm>
              <a:off x="8361575" y="1168925"/>
              <a:ext cx="3157980" cy="1259316"/>
            </a:xfrm>
            <a:prstGeom prst="wedgeEllipseCallout">
              <a:avLst>
                <a:gd name="adj1" fmla="val -17616"/>
                <a:gd name="adj2" fmla="val 80514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944E33F-079D-4B17-9AB6-A43273D3DD17}"/>
                </a:ext>
              </a:extLst>
            </p:cNvPr>
            <p:cNvSpPr txBox="1"/>
            <p:nvPr/>
          </p:nvSpPr>
          <p:spPr>
            <a:xfrm>
              <a:off x="8890001" y="1424787"/>
              <a:ext cx="246887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“I get to be part of enabling that, and that’s very rewarding.” 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86535F0-BFBF-4D52-8F16-77168205B78D}"/>
                </a:ext>
              </a:extLst>
            </p:cNvPr>
            <p:cNvSpPr txBox="1"/>
            <p:nvPr/>
          </p:nvSpPr>
          <p:spPr>
            <a:xfrm>
              <a:off x="8870846" y="2774517"/>
              <a:ext cx="283744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Gretchen Kiser, PhD</a:t>
              </a:r>
            </a:p>
            <a:p>
              <a:r>
                <a:rPr lang="en-US" sz="1600" dirty="0"/>
                <a:t>Director Research Development</a:t>
              </a:r>
            </a:p>
            <a:p>
              <a:r>
                <a:rPr lang="en-US" sz="1600" dirty="0"/>
                <a:t>UCSF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E3D8CF5-80F0-42CC-9718-AA11E9F6B6A6}"/>
              </a:ext>
            </a:extLst>
          </p:cNvPr>
          <p:cNvGrpSpPr/>
          <p:nvPr/>
        </p:nvGrpSpPr>
        <p:grpSpPr>
          <a:xfrm>
            <a:off x="620686" y="2245361"/>
            <a:ext cx="5607394" cy="3330913"/>
            <a:chOff x="620686" y="1280161"/>
            <a:chExt cx="5607394" cy="3330913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0C660C88-728E-4988-A269-92605F3A98E0}"/>
                </a:ext>
              </a:extLst>
            </p:cNvPr>
            <p:cNvSpPr/>
            <p:nvPr/>
          </p:nvSpPr>
          <p:spPr>
            <a:xfrm>
              <a:off x="620686" y="1280161"/>
              <a:ext cx="3626194" cy="1920240"/>
            </a:xfrm>
            <a:prstGeom prst="wedgeEllipseCallout">
              <a:avLst>
                <a:gd name="adj1" fmla="val 33515"/>
                <a:gd name="adj2" fmla="val 81719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BFA1A18-4E32-4968-8B6B-23083302333F}"/>
                </a:ext>
              </a:extLst>
            </p:cNvPr>
            <p:cNvSpPr/>
            <p:nvPr/>
          </p:nvSpPr>
          <p:spPr>
            <a:xfrm>
              <a:off x="2601885" y="3780077"/>
              <a:ext cx="3626195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/>
                <a:t> </a:t>
              </a:r>
              <a:r>
                <a:rPr lang="en-US" sz="1600" b="1" dirty="0"/>
                <a:t>Peg </a:t>
              </a:r>
              <a:r>
                <a:rPr lang="en-US" sz="1600" b="1" dirty="0" err="1"/>
                <a:t>AtKisson</a:t>
              </a:r>
              <a:r>
                <a:rPr lang="en-US" sz="1600" b="1" dirty="0"/>
                <a:t>, Ph.D. </a:t>
              </a:r>
            </a:p>
            <a:p>
              <a:r>
                <a:rPr lang="en-US" sz="1600" dirty="0"/>
                <a:t>President, </a:t>
              </a:r>
              <a:r>
                <a:rPr lang="en-US" sz="1600" dirty="0" err="1"/>
                <a:t>AtKisson</a:t>
              </a:r>
              <a:r>
                <a:rPr lang="en-US" sz="1600" dirty="0"/>
                <a:t> Training Group</a:t>
              </a:r>
            </a:p>
            <a:p>
              <a:endParaRPr lang="en-US" sz="1600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0AF3366-3262-499C-A5D8-1DDECCCB3A34}"/>
                </a:ext>
              </a:extLst>
            </p:cNvPr>
            <p:cNvSpPr/>
            <p:nvPr/>
          </p:nvSpPr>
          <p:spPr>
            <a:xfrm>
              <a:off x="1032857" y="1577957"/>
              <a:ext cx="2936875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/>
                <a:t>“I probably had more impact on science doing research development than I ever would have had if I had stayed in bench research.”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17284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6A6486-7518-4286-A33C-2EB84070C6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0264" y="1217667"/>
            <a:ext cx="8606671" cy="450611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0DB1216-2C4E-45B1-8DFD-7ECA9DBFAE6A}"/>
              </a:ext>
            </a:extLst>
          </p:cNvPr>
          <p:cNvSpPr txBox="1">
            <a:spLocks/>
          </p:cNvSpPr>
          <p:nvPr/>
        </p:nvSpPr>
        <p:spPr>
          <a:xfrm>
            <a:off x="573023" y="464915"/>
            <a:ext cx="11005257" cy="7527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baseline="0">
                <a:solidFill>
                  <a:srgbClr val="B2D23E"/>
                </a:solidFill>
                <a:latin typeface="Impact" charset="0"/>
                <a:ea typeface="+mj-ea"/>
                <a:cs typeface="+mj-cs"/>
              </a:defRPr>
            </a:lvl1pPr>
          </a:lstStyle>
          <a:p>
            <a:r>
              <a:rPr lang="en-US" dirty="0"/>
              <a:t>Is it right for me?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060856-9C63-4517-BC17-E3ABECFAB0DC}"/>
              </a:ext>
            </a:extLst>
          </p:cNvPr>
          <p:cNvSpPr txBox="1"/>
          <p:nvPr/>
        </p:nvSpPr>
        <p:spPr>
          <a:xfrm>
            <a:off x="8012783" y="5663822"/>
            <a:ext cx="2429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http://phdcomics.com/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573546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FD20DE-985D-4637-A00A-B473BE112C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584" y="781098"/>
            <a:ext cx="11158135" cy="529580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A3E07CC-FAC5-47D9-A3D4-23DC880EAE5C}"/>
              </a:ext>
            </a:extLst>
          </p:cNvPr>
          <p:cNvSpPr/>
          <p:nvPr/>
        </p:nvSpPr>
        <p:spPr>
          <a:xfrm>
            <a:off x="5703216" y="6134048"/>
            <a:ext cx="63442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i="1" dirty="0"/>
              <a:t>Source</a:t>
            </a:r>
            <a:r>
              <a:rPr lang="en-US" sz="1400" b="1" dirty="0"/>
              <a:t>: Powell K</a:t>
            </a:r>
            <a:r>
              <a:rPr lang="en-US" sz="1400" dirty="0"/>
              <a:t>. </a:t>
            </a:r>
            <a:r>
              <a:rPr lang="en-US" sz="1400" b="1" dirty="0"/>
              <a:t>2015. The future of the postdoc</a:t>
            </a:r>
            <a:r>
              <a:rPr lang="en-US" sz="1400" dirty="0"/>
              <a:t>. </a:t>
            </a:r>
            <a:r>
              <a:rPr lang="en-US" sz="1400" i="1" dirty="0"/>
              <a:t>Nature</a:t>
            </a:r>
            <a:r>
              <a:rPr lang="en-US" sz="1400" dirty="0"/>
              <a:t> </a:t>
            </a:r>
            <a:r>
              <a:rPr lang="en-US" sz="1400" u="sng" dirty="0"/>
              <a:t>520</a:t>
            </a:r>
            <a:r>
              <a:rPr lang="en-US" sz="1400" dirty="0"/>
              <a:t> (7546): 144–147.</a:t>
            </a:r>
          </a:p>
        </p:txBody>
      </p:sp>
    </p:spTree>
    <p:extLst>
      <p:ext uri="{BB962C8B-B14F-4D97-AF65-F5344CB8AC3E}">
        <p14:creationId xmlns:p14="http://schemas.microsoft.com/office/powerpoint/2010/main" val="40571046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8C9E821-3F6F-4793-8C13-EAF109388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2722A3-AD5E-456E-A8BF-D57AE1A1C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16" y="439450"/>
            <a:ext cx="11495368" cy="57581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B1C169-B827-4C2F-A30D-B486C036308C}"/>
              </a:ext>
            </a:extLst>
          </p:cNvPr>
          <p:cNvSpPr txBox="1"/>
          <p:nvPr/>
        </p:nvSpPr>
        <p:spPr>
          <a:xfrm>
            <a:off x="1791093" y="6116300"/>
            <a:ext cx="104835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/>
              <a:t>Source</a:t>
            </a:r>
            <a:r>
              <a:rPr lang="en-US" sz="1400" b="1" dirty="0"/>
              <a:t>: Where Will A Biology PhD Take You? </a:t>
            </a:r>
            <a:r>
              <a:rPr lang="en-US" sz="1400" b="1" dirty="0">
                <a:hlinkClick r:id="rId3"/>
              </a:rPr>
              <a:t>https://www.ascb.org/compass/compass-points/where-will-a-biology-phd-take-you/</a:t>
            </a:r>
            <a:r>
              <a:rPr lang="en-US" sz="1400" b="1" dirty="0"/>
              <a:t> </a:t>
            </a:r>
          </a:p>
          <a:p>
            <a:r>
              <a:rPr lang="en-US" sz="1400" b="1" dirty="0"/>
              <a:t>By Jessica Polka </a:t>
            </a:r>
            <a:r>
              <a:rPr lang="en-US" sz="1400" dirty="0"/>
              <a:t>| April 11, 2014 | The American Society for Cell Biology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3765231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2F520D-AD98-4A76-A243-113A6BD15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151" y="644880"/>
            <a:ext cx="10717697" cy="55905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9B2B61-447F-45D9-BF91-DB63B2150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2898" y="1311619"/>
            <a:ext cx="1418092" cy="5984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B4C3D1-377A-4A37-A061-C17740BDFBA0}"/>
              </a:ext>
            </a:extLst>
          </p:cNvPr>
          <p:cNvSpPr txBox="1"/>
          <p:nvPr/>
        </p:nvSpPr>
        <p:spPr>
          <a:xfrm>
            <a:off x="1794522" y="1405820"/>
            <a:ext cx="11464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PI has an Idea!!</a:t>
            </a:r>
          </a:p>
        </p:txBody>
      </p:sp>
    </p:spTree>
    <p:extLst>
      <p:ext uri="{BB962C8B-B14F-4D97-AF65-F5344CB8AC3E}">
        <p14:creationId xmlns:p14="http://schemas.microsoft.com/office/powerpoint/2010/main" val="28422099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699E18D-CFD6-4158-8063-2E7B0851C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371" y="514013"/>
            <a:ext cx="11005257" cy="752753"/>
          </a:xfrm>
        </p:spPr>
        <p:txBody>
          <a:bodyPr>
            <a:normAutofit/>
          </a:bodyPr>
          <a:lstStyle/>
          <a:p>
            <a:r>
              <a:rPr lang="en-US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Points to Consider: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482E92-5042-4B35-B069-0A552928C276}"/>
              </a:ext>
            </a:extLst>
          </p:cNvPr>
          <p:cNvSpPr txBox="1"/>
          <p:nvPr/>
        </p:nvSpPr>
        <p:spPr>
          <a:xfrm>
            <a:off x="4996205" y="1602557"/>
            <a:ext cx="22540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Transferrable skills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Culture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2840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C5263-9BBF-42A9-B1D1-770D5B087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511290"/>
            <a:ext cx="11005257" cy="752753"/>
          </a:xfrm>
        </p:spPr>
        <p:txBody>
          <a:bodyPr/>
          <a:lstStyle/>
          <a:p>
            <a:r>
              <a:rPr lang="en-US" dirty="0"/>
              <a:t>Opportunities for Growth?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242A12-EE66-450B-8EBB-FC7031E10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0539" y="1179397"/>
            <a:ext cx="6526748" cy="51673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CD0F2E-F2DC-419A-BF84-A23CA9848A3D}"/>
              </a:ext>
            </a:extLst>
          </p:cNvPr>
          <p:cNvSpPr txBox="1"/>
          <p:nvPr/>
        </p:nvSpPr>
        <p:spPr>
          <a:xfrm>
            <a:off x="8552081" y="6038933"/>
            <a:ext cx="29926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Source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NORDP Salary Survey, 2015</a:t>
            </a:r>
          </a:p>
        </p:txBody>
      </p:sp>
    </p:spTree>
    <p:extLst>
      <p:ext uri="{BB962C8B-B14F-4D97-AF65-F5344CB8AC3E}">
        <p14:creationId xmlns:p14="http://schemas.microsoft.com/office/powerpoint/2010/main" val="9129541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B49D5-FDEF-450F-A6DC-DB75AF7A7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411258"/>
            <a:ext cx="11005257" cy="752753"/>
          </a:xfrm>
        </p:spPr>
        <p:txBody>
          <a:bodyPr/>
          <a:lstStyle/>
          <a:p>
            <a:r>
              <a:rPr lang="en-US" dirty="0"/>
              <a:t>Specializations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BB0B07F-F843-4C95-A965-3A1B320060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2302576"/>
              </p:ext>
            </p:extLst>
          </p:nvPr>
        </p:nvGraphicFramePr>
        <p:xfrm>
          <a:off x="518474" y="1022609"/>
          <a:ext cx="11114202" cy="530352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5590095">
                  <a:extLst>
                    <a:ext uri="{9D8B030D-6E8A-4147-A177-3AD203B41FA5}">
                      <a16:colId xmlns:a16="http://schemas.microsoft.com/office/drawing/2014/main" val="3638512083"/>
                    </a:ext>
                  </a:extLst>
                </a:gridCol>
                <a:gridCol w="5524107">
                  <a:extLst>
                    <a:ext uri="{9D8B030D-6E8A-4147-A177-3AD203B41FA5}">
                      <a16:colId xmlns:a16="http://schemas.microsoft.com/office/drawing/2014/main" val="2210691257"/>
                    </a:ext>
                  </a:extLst>
                </a:gridCol>
              </a:tblGrid>
              <a:tr h="2823524">
                <a:tc>
                  <a:txBody>
                    <a:bodyPr/>
                    <a:lstStyle/>
                    <a:p>
                      <a:r>
                        <a:rPr lang="en-US" sz="1400" dirty="0"/>
                        <a:t>Strategic Research Advancement </a:t>
                      </a:r>
                    </a:p>
                    <a:p>
                      <a:r>
                        <a:rPr lang="en-US" sz="1400" b="0" dirty="0"/>
                        <a:t>Collaborate to identify areas of institutional research priorities • Strategic Planning Support (information to leadership about opportunities/strengths/weaknesses) • Serve as institutional representative to university community and external visitors • Manage or contribute to decisions regarding internal funding • • Interactions with political leaders related to research initiatives at your institution  • Liaison with institutional federal relations • Industry collaboration and partnerships • Liaison with funding agencies about direction of future research funding initiatives • Bringing Program Managers/Agency representatives to Campus or taking/introducing Faculty to them • Facilitating Sponsor Site visits • Coordinating/Managing the limited submission process.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Proposal Support Functions</a:t>
                      </a:r>
                    </a:p>
                    <a:p>
                      <a:r>
                        <a:rPr lang="en-US" sz="1400" b="0" dirty="0"/>
                        <a:t>Assisting faculty to find funding opportunities • Newsletters/Listserv announcements of funding opportunities • Proposal Development Support for individual investigator awards or large, complex awards • Proposal Development Project Management (coordinating milestones, internal deadlines, meetings, e-mail reminders, etc.) •  Grant Writing of Technical/Scientific, Evaluation,  Resources, Administrative, Timeline, Communications, Budgets, and Outreach portions of proposals • Suggesting collaborating scientists for a proposal • Providing strategic advice on making proposal competitive • Editing proposal drafts • Coordinating pre-submission peer reviews of proposal drafts • Manage “Red Team” reviewers or external review process  • Analyze proposal reviews and provide feedback.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0446034"/>
                  </a:ext>
                </a:extLst>
              </a:tr>
              <a:tr h="2418803">
                <a:tc>
                  <a:txBody>
                    <a:bodyPr/>
                    <a:lstStyle/>
                    <a:p>
                      <a:r>
                        <a:rPr lang="en-US" sz="1400" b="1" dirty="0"/>
                        <a:t>Communication of Research and Research Opportunities </a:t>
                      </a:r>
                    </a:p>
                    <a:p>
                      <a:r>
                        <a:rPr lang="en-US" sz="1400" b="0" dirty="0"/>
                        <a:t>Manage marketing of research, e.g. annual reports, research magazine, web page development/coordination, identifying institutional priorities • Raise profile of university strengths that add to visibility or impact of university with external funding sources • Providing proposal/award information related metrics to internal constituents • Website support e.g. grant opportunities and proposal development • Collect and disseminate funding information to faculty and administrators • Conducting Grant Writing Workshops on your campus or regionally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Enhancement of Collaboration/Team Science</a:t>
                      </a:r>
                    </a:p>
                    <a:p>
                      <a:r>
                        <a:rPr lang="en-US" sz="1400" dirty="0"/>
                        <a:t>Convene and coordinate multi-disciplinary interest groups • Catalyze new cross-disciplinary research initiatives • Sponsoring catalytic research events, e.g. research mini-symposia • Develop and/or coordinate resources and tools to promote collaboration • Provide guidance and expertise for building and fostering connections and teams • Maintain faculty expertise database and other collaboration web tools • Facilitating collaborations between investigators at your own institution • Facilitating collaborations between investigators at other institutions • Provide guidance on the identification of and manage the institution’s Research Networking Tools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6270080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4FAEAFE-476A-46D9-9A7D-1D54C19A9B3B}"/>
              </a:ext>
            </a:extLst>
          </p:cNvPr>
          <p:cNvSpPr txBox="1"/>
          <p:nvPr/>
        </p:nvSpPr>
        <p:spPr>
          <a:xfrm>
            <a:off x="8964890" y="6452098"/>
            <a:ext cx="2508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/>
              <a:t>Adapted from the NORDP webpages</a:t>
            </a:r>
          </a:p>
        </p:txBody>
      </p:sp>
    </p:spTree>
    <p:extLst>
      <p:ext uri="{BB962C8B-B14F-4D97-AF65-F5344CB8AC3E}">
        <p14:creationId xmlns:p14="http://schemas.microsoft.com/office/powerpoint/2010/main" val="36698825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2B0708-7683-48F4-A193-8E25AB4841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074" b="28523"/>
          <a:stretch/>
        </p:blipFill>
        <p:spPr>
          <a:xfrm>
            <a:off x="3438525" y="1788160"/>
            <a:ext cx="5314950" cy="3113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404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05EBC-6A97-45D7-AE84-2A49E2250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340" y="420643"/>
            <a:ext cx="10748722" cy="752753"/>
          </a:xfrm>
        </p:spPr>
        <p:txBody>
          <a:bodyPr/>
          <a:lstStyle/>
          <a:p>
            <a:pPr algn="l"/>
            <a:r>
              <a:rPr lang="en-US" dirty="0"/>
              <a:t>Resources</a:t>
            </a:r>
          </a:p>
        </p:txBody>
      </p:sp>
      <p:pic>
        <p:nvPicPr>
          <p:cNvPr id="3" name="Picture 2">
            <a:hlinkClick r:id="rId2"/>
            <a:extLst>
              <a:ext uri="{FF2B5EF4-FFF2-40B4-BE49-F238E27FC236}">
                <a16:creationId xmlns:a16="http://schemas.microsoft.com/office/drawing/2014/main" id="{3AA7C411-0149-473E-B4C3-1A809FF174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267" y="1378670"/>
            <a:ext cx="3678465" cy="199922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4" name="Picture 3">
            <a:hlinkClick r:id="rId4"/>
            <a:extLst>
              <a:ext uri="{FF2B5EF4-FFF2-40B4-BE49-F238E27FC236}">
                <a16:creationId xmlns:a16="http://schemas.microsoft.com/office/drawing/2014/main" id="{B184BBCD-B966-422A-880D-B5E2774450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750" r="6557"/>
          <a:stretch/>
        </p:blipFill>
        <p:spPr>
          <a:xfrm>
            <a:off x="7182246" y="1374704"/>
            <a:ext cx="2139885" cy="193956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" name="Picture 4">
            <a:hlinkClick r:id="rId6"/>
            <a:extLst>
              <a:ext uri="{FF2B5EF4-FFF2-40B4-BE49-F238E27FC236}">
                <a16:creationId xmlns:a16="http://schemas.microsoft.com/office/drawing/2014/main" id="{58C13B7B-7318-4CF7-9E01-7BF9D8FA21D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1108"/>
          <a:stretch/>
        </p:blipFill>
        <p:spPr>
          <a:xfrm>
            <a:off x="1463267" y="3939159"/>
            <a:ext cx="3672334" cy="193956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" name="Picture 5">
            <a:hlinkClick r:id="rId8"/>
            <a:extLst>
              <a:ext uri="{FF2B5EF4-FFF2-40B4-BE49-F238E27FC236}">
                <a16:creationId xmlns:a16="http://schemas.microsoft.com/office/drawing/2014/main" id="{E18808F1-3738-4E09-9FFE-230D485D6DE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6422"/>
          <a:stretch/>
        </p:blipFill>
        <p:spPr>
          <a:xfrm>
            <a:off x="7182245" y="3794501"/>
            <a:ext cx="2139885" cy="208422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5027259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DCF4670-D3D7-4BB1-B1E4-663FD0CD2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7513944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44358-9DC3-4372-BA30-2437D9E7D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24" y="522676"/>
            <a:ext cx="11005257" cy="752753"/>
          </a:xfrm>
        </p:spPr>
        <p:txBody>
          <a:bodyPr/>
          <a:lstStyle/>
          <a:p>
            <a:pPr algn="l"/>
            <a:r>
              <a:rPr lang="en-US" dirty="0"/>
              <a:t>Further Reading: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2D7261-7E93-4DD8-A09F-D4BE09970391}"/>
              </a:ext>
            </a:extLst>
          </p:cNvPr>
          <p:cNvSpPr txBox="1"/>
          <p:nvPr/>
        </p:nvSpPr>
        <p:spPr>
          <a:xfrm>
            <a:off x="5887628" y="868743"/>
            <a:ext cx="2198370" cy="728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10B0D0-4BE2-42EC-A33F-6A34313AA868}"/>
              </a:ext>
            </a:extLst>
          </p:cNvPr>
          <p:cNvSpPr txBox="1"/>
          <p:nvPr/>
        </p:nvSpPr>
        <p:spPr>
          <a:xfrm>
            <a:off x="669303" y="1596769"/>
            <a:ext cx="1047317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hlinkClick r:id="rId2"/>
              </a:rPr>
              <a:t>NORDP</a:t>
            </a:r>
            <a:r>
              <a:rPr lang="en-US" sz="1600" dirty="0"/>
              <a:t> website </a:t>
            </a:r>
            <a:endParaRPr lang="en-US" sz="1600" dirty="0">
              <a:hlinkClick r:id="rId3"/>
            </a:endParaRP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b="1" i="1" dirty="0">
                <a:hlinkClick r:id="rId3"/>
              </a:rPr>
              <a:t>Research Development: A Career for the Planners, Strategists, and Figure-it-Out-</a:t>
            </a:r>
            <a:r>
              <a:rPr lang="en-US" sz="1600" b="1" i="1" dirty="0" err="1">
                <a:hlinkClick r:id="rId3"/>
              </a:rPr>
              <a:t>ers</a:t>
            </a:r>
            <a:r>
              <a:rPr lang="en-US" sz="1600" b="1" i="1" dirty="0">
                <a:hlinkClick r:id="rId3"/>
              </a:rPr>
              <a:t> </a:t>
            </a:r>
            <a:r>
              <a:rPr lang="en-US" sz="1600" dirty="0"/>
              <a:t>(Source: National Postdoc Association, October 2017)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b="1" i="1" dirty="0">
                <a:hlinkClick r:id="rId4"/>
              </a:rPr>
              <a:t>Being the Enabler</a:t>
            </a:r>
            <a:r>
              <a:rPr lang="en-US" sz="1600" b="1" i="1" dirty="0"/>
              <a:t> </a:t>
            </a:r>
            <a:r>
              <a:rPr lang="en-US" sz="1600" dirty="0"/>
              <a:t>by Maggie </a:t>
            </a:r>
            <a:r>
              <a:rPr lang="en-US" sz="1600" dirty="0" err="1"/>
              <a:t>Kuo</a:t>
            </a:r>
            <a:r>
              <a:rPr lang="en-US" sz="1600" dirty="0"/>
              <a:t>, Science, Oct. 17, 2016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hlinkClick r:id="rId5"/>
              </a:rPr>
              <a:t>Science Careers </a:t>
            </a:r>
            <a:r>
              <a:rPr lang="en-US" sz="1600" dirty="0"/>
              <a:t>(</a:t>
            </a:r>
            <a:r>
              <a:rPr lang="en-US" sz="1600" i="1" dirty="0"/>
              <a:t>Tip: subscribe to the weekly newsletter if interested in exploring career options with a PhD</a:t>
            </a:r>
            <a:r>
              <a:rPr lang="en-US" sz="1600" dirty="0"/>
              <a:t>)</a:t>
            </a:r>
          </a:p>
          <a:p>
            <a:pPr marL="742950" lvl="1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Science Careers also links out to some </a:t>
            </a:r>
            <a:r>
              <a:rPr lang="en-US" sz="1600" dirty="0">
                <a:hlinkClick r:id="rId6"/>
              </a:rPr>
              <a:t>career development tools</a:t>
            </a:r>
            <a:endParaRPr lang="en-US" sz="1600" dirty="0"/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Interactive Simulation Exercises for Career Transitions </a:t>
            </a:r>
            <a:r>
              <a:rPr lang="en-US" sz="1600" dirty="0">
                <a:hlinkClick r:id="rId7"/>
              </a:rPr>
              <a:t>(</a:t>
            </a:r>
            <a:r>
              <a:rPr lang="en-US" sz="1600" b="1" dirty="0" err="1">
                <a:hlinkClick r:id="rId7"/>
              </a:rPr>
              <a:t>InterSECT</a:t>
            </a:r>
            <a:r>
              <a:rPr lang="en-US" sz="1600" b="1" dirty="0">
                <a:hlinkClick r:id="rId7"/>
              </a:rPr>
              <a:t>)</a:t>
            </a:r>
            <a:r>
              <a:rPr lang="en-US" sz="1600" dirty="0">
                <a:hlinkClick r:id="rId7"/>
              </a:rPr>
              <a:t> </a:t>
            </a:r>
            <a:r>
              <a:rPr lang="en-US" sz="1600" dirty="0"/>
              <a:t>is an online platform that allows PhD-level scientists and humanists, regardless of professional stage, to explore future career options. This </a:t>
            </a:r>
            <a:r>
              <a:rPr lang="en-US" sz="1600" dirty="0">
                <a:hlinkClick r:id="rId8"/>
              </a:rPr>
              <a:t>Link</a:t>
            </a:r>
            <a:r>
              <a:rPr lang="en-US" sz="1600" dirty="0"/>
              <a:t> takes you to simulations for Research Development professionals.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b="1" i="1" dirty="0">
                <a:hlinkClick r:id="rId9" tooltip="The Malthusian Dilemma: Biomedical Research in the Post-NIH Budget Doubling Era"/>
              </a:rPr>
              <a:t>The Malthusian Dilemma: Biomedical Research in the Post-NIH Budget Doubling Era</a:t>
            </a:r>
            <a:endParaRPr lang="en-US" sz="1600" b="1" i="1" dirty="0"/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b="1" i="1" dirty="0">
                <a:hlinkClick r:id="rId10"/>
              </a:rPr>
              <a:t>Rescuing US biomedical research from its systemic flaws</a:t>
            </a:r>
            <a:r>
              <a:rPr lang="en-US" sz="1600" dirty="0"/>
              <a:t>: Alberts B, Kirschner MW, Tilghman S, Varmus H.. Proc Natl </a:t>
            </a:r>
            <a:r>
              <a:rPr lang="en-US" sz="1600" dirty="0" err="1"/>
              <a:t>Acad</a:t>
            </a:r>
            <a:r>
              <a:rPr lang="en-US" sz="1600" dirty="0"/>
              <a:t> Sci U S A. 2014 Apr 22;111(16):5773-7. </a:t>
            </a:r>
            <a:r>
              <a:rPr lang="en-US" sz="1600" dirty="0" err="1"/>
              <a:t>doi</a:t>
            </a:r>
            <a:r>
              <a:rPr lang="en-US" sz="1600" dirty="0"/>
              <a:t>: 10.1073/pnas.1404402111. </a:t>
            </a:r>
            <a:r>
              <a:rPr lang="en-US" sz="1600" dirty="0" err="1"/>
              <a:t>Epub</a:t>
            </a:r>
            <a:r>
              <a:rPr lang="en-US" sz="1600" dirty="0"/>
              <a:t> 2014 Apr 14. PubMed PMID: 24733905; PubMed Central PMCID: PMC4000813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b="1" i="1" dirty="0">
                <a:hlinkClick r:id="rId11"/>
              </a:rPr>
              <a:t>The future of the postdoc</a:t>
            </a:r>
            <a:r>
              <a:rPr lang="en-US" sz="1600" b="1" i="1" dirty="0"/>
              <a:t> </a:t>
            </a:r>
            <a:r>
              <a:rPr lang="en-US" sz="1600" dirty="0"/>
              <a:t>(Nature News Feature)</a:t>
            </a:r>
          </a:p>
        </p:txBody>
      </p:sp>
    </p:spTree>
    <p:extLst>
      <p:ext uri="{BB962C8B-B14F-4D97-AF65-F5344CB8AC3E}">
        <p14:creationId xmlns:p14="http://schemas.microsoft.com/office/powerpoint/2010/main" val="24970888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0F6F3-BF65-4EE6-B28A-88BD947BD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a nutshell: I help researchers with their grants.</a:t>
            </a:r>
          </a:p>
        </p:txBody>
      </p:sp>
    </p:spTree>
    <p:extLst>
      <p:ext uri="{BB962C8B-B14F-4D97-AF65-F5344CB8AC3E}">
        <p14:creationId xmlns:p14="http://schemas.microsoft.com/office/powerpoint/2010/main" val="7216504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1000">
        <p159:morph option="byWord"/>
      </p:transition>
    </mc:Choice>
    <mc:Fallback xmlns="">
      <p:transition spd="slow" advClick="0" advTm="1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1CAA9-7A6A-4C76-8B57-9D813815B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But….</a:t>
            </a:r>
          </a:p>
        </p:txBody>
      </p:sp>
    </p:spTree>
    <p:extLst>
      <p:ext uri="{BB962C8B-B14F-4D97-AF65-F5344CB8AC3E}">
        <p14:creationId xmlns:p14="http://schemas.microsoft.com/office/powerpoint/2010/main" val="28432153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Click="0" advTm="1000">
        <p159:morph option="byObject"/>
      </p:transition>
    </mc:Choice>
    <mc:Fallback xmlns="">
      <p:transition spd="med" advClick="0" advTm="1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16855-4FAD-48DD-BCD3-5EFA3A0BA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….there is a lot more to it</a:t>
            </a:r>
          </a:p>
        </p:txBody>
      </p:sp>
    </p:spTree>
    <p:extLst>
      <p:ext uri="{BB962C8B-B14F-4D97-AF65-F5344CB8AC3E}">
        <p14:creationId xmlns:p14="http://schemas.microsoft.com/office/powerpoint/2010/main" val="18425890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1000">
        <p159:morph option="byObject"/>
      </p:transition>
    </mc:Choice>
    <mc:Fallback xmlns="">
      <p:transition spd="slow" advClick="0" advTm="1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A2D1030-58E0-425F-8106-4145128AE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329" y="466879"/>
            <a:ext cx="11005257" cy="752753"/>
          </a:xfrm>
        </p:spPr>
        <p:txBody>
          <a:bodyPr/>
          <a:lstStyle/>
          <a:p>
            <a:r>
              <a:rPr lang="en-US" dirty="0"/>
              <a:t>What is Research Development?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A27E121-974E-4548-8DFF-756A3D0F429C}"/>
              </a:ext>
            </a:extLst>
          </p:cNvPr>
          <p:cNvGrpSpPr/>
          <p:nvPr/>
        </p:nvGrpSpPr>
        <p:grpSpPr>
          <a:xfrm>
            <a:off x="2981124" y="1737360"/>
            <a:ext cx="5963623" cy="3566159"/>
            <a:chOff x="2981124" y="1737360"/>
            <a:chExt cx="5963623" cy="356615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16DB4B2-832C-4376-ADE5-D6E0A4BB4F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244" t="21636" r="3182" b="7685"/>
            <a:stretch/>
          </p:blipFill>
          <p:spPr>
            <a:xfrm>
              <a:off x="2981124" y="1737360"/>
              <a:ext cx="5963623" cy="3566159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B4AD3F8-A98A-4EFA-81B0-CC33A554B981}"/>
                </a:ext>
              </a:extLst>
            </p:cNvPr>
            <p:cNvSpPr txBox="1"/>
            <p:nvPr/>
          </p:nvSpPr>
          <p:spPr>
            <a:xfrm>
              <a:off x="8288413" y="2866063"/>
              <a:ext cx="49377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R.D.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3129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49E35-23ED-4334-B8D1-3CC04A859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0640" y="487680"/>
            <a:ext cx="9519920" cy="1924443"/>
          </a:xfrm>
        </p:spPr>
        <p:txBody>
          <a:bodyPr>
            <a:noAutofit/>
          </a:bodyPr>
          <a:lstStyle/>
          <a:p>
            <a:r>
              <a:rPr lang="en-US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Research Development professionals serve as "rainmakers" who catalyze and facilitate team science in response to the external funding landscape.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0099A8-887B-433B-A18A-AE9D976898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78" t="5275" r="3551" b="8584"/>
          <a:stretch/>
        </p:blipFill>
        <p:spPr>
          <a:xfrm>
            <a:off x="2875175" y="2149311"/>
            <a:ext cx="7411180" cy="422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0164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4C500-0816-4F45-9D5E-26D578CD5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756" y="476306"/>
            <a:ext cx="11005257" cy="752753"/>
          </a:xfrm>
        </p:spPr>
        <p:txBody>
          <a:bodyPr/>
          <a:lstStyle/>
          <a:p>
            <a:r>
              <a:rPr lang="en-US" dirty="0"/>
              <a:t>In a typical week..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410AD1-2D10-4146-98A3-63EE6598C3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7987" y="1229059"/>
            <a:ext cx="5973876" cy="34197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2F4A85-1C50-4A92-8D3D-80379B30B255}"/>
              </a:ext>
            </a:extLst>
          </p:cNvPr>
          <p:cNvSpPr txBox="1"/>
          <p:nvPr/>
        </p:nvSpPr>
        <p:spPr>
          <a:xfrm>
            <a:off x="7131590" y="1087654"/>
            <a:ext cx="445395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Projects: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Working on several projects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 various stages of development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Proposal development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Manage a submission</a:t>
            </a:r>
          </a:p>
          <a:p>
            <a:r>
              <a:rPr lang="en-US" dirty="0"/>
              <a:t>Meetings: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With research teams to identify new opportunities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Meet with new teams/individual researchers to plan grant submission roadmaps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Attend Department level meetings to identify new strategies to increase faculty competitiveness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Attend trainings/webinars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Scheduled call with an NIH program officer and </a:t>
            </a:r>
            <a:r>
              <a:rPr lang="en-US" dirty="0" err="1"/>
              <a:t>DoM</a:t>
            </a:r>
            <a:r>
              <a:rPr lang="en-US" dirty="0"/>
              <a:t> Research team to discuss programmatic relevance of proposal…..</a:t>
            </a:r>
          </a:p>
        </p:txBody>
      </p:sp>
    </p:spTree>
    <p:extLst>
      <p:ext uri="{BB962C8B-B14F-4D97-AF65-F5344CB8AC3E}">
        <p14:creationId xmlns:p14="http://schemas.microsoft.com/office/powerpoint/2010/main" val="35039030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FB697F7-4F28-46D2-8FCB-44D6C7257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036" y="485733"/>
            <a:ext cx="11005257" cy="752753"/>
          </a:xfrm>
        </p:spPr>
        <p:txBody>
          <a:bodyPr/>
          <a:lstStyle/>
          <a:p>
            <a:r>
              <a:rPr lang="en-US" dirty="0"/>
              <a:t>That sounds great! But is this a job or a career?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AA83A3-0B31-49FD-A24E-C33EDE5DC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755" y="1238486"/>
            <a:ext cx="6780490" cy="35597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1CC6189-56B9-4895-9061-C95F1B3EE7C9}"/>
              </a:ext>
            </a:extLst>
          </p:cNvPr>
          <p:cNvSpPr txBox="1"/>
          <p:nvPr/>
        </p:nvSpPr>
        <p:spPr>
          <a:xfrm>
            <a:off x="4806413" y="4872070"/>
            <a:ext cx="32183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Is it viable?</a:t>
            </a:r>
          </a:p>
          <a:p>
            <a:r>
              <a:rPr lang="en-US" dirty="0"/>
              <a:t>Is it intellectually satisfying?</a:t>
            </a:r>
          </a:p>
          <a:p>
            <a:r>
              <a:rPr lang="en-US" dirty="0"/>
              <a:t>Is there opportunity for growth?</a:t>
            </a:r>
          </a:p>
          <a:p>
            <a:r>
              <a:rPr lang="en-US" dirty="0"/>
              <a:t>Is it right for me?</a:t>
            </a:r>
          </a:p>
        </p:txBody>
      </p:sp>
    </p:spTree>
    <p:extLst>
      <p:ext uri="{BB962C8B-B14F-4D97-AF65-F5344CB8AC3E}">
        <p14:creationId xmlns:p14="http://schemas.microsoft.com/office/powerpoint/2010/main" val="10293875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VM_Presentation-2017" id="{37A02E2A-0C3F-EC45-990E-432985107C0F}" vid="{907C6567-5675-5D49-B4FD-7FE1C701A6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UVM_Presentation</Template>
  <TotalTime>2357</TotalTime>
  <Words>1194</Words>
  <Application>Microsoft Office PowerPoint</Application>
  <PresentationFormat>Widescreen</PresentationFormat>
  <Paragraphs>84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Arial</vt:lpstr>
      <vt:lpstr>Calibri</vt:lpstr>
      <vt:lpstr>Cambria</vt:lpstr>
      <vt:lpstr>Century Gothic</vt:lpstr>
      <vt:lpstr>Impact</vt:lpstr>
      <vt:lpstr>Playfair Display Bold</vt:lpstr>
      <vt:lpstr>Raleway</vt:lpstr>
      <vt:lpstr>Raleway SemiBold</vt:lpstr>
      <vt:lpstr>Times New Roman</vt:lpstr>
      <vt:lpstr>Office Theme</vt:lpstr>
      <vt:lpstr>Oh! The Places You’ll Go! A Career in Research Development</vt:lpstr>
      <vt:lpstr>PowerPoint Presentation</vt:lpstr>
      <vt:lpstr>In a nutshell: I help researchers with their grants.</vt:lpstr>
      <vt:lpstr>But….</vt:lpstr>
      <vt:lpstr>….there is a lot more to it</vt:lpstr>
      <vt:lpstr>What is Research Development?</vt:lpstr>
      <vt:lpstr>Research Development professionals serve as "rainmakers" who catalyze and facilitate team science in response to the external funding landscape.</vt:lpstr>
      <vt:lpstr>In a typical week..</vt:lpstr>
      <vt:lpstr>That sounds great! But is this a job or a career? </vt:lpstr>
      <vt:lpstr>Relevance The US Biomedical Research Enterprise is stretched to its limit…</vt:lpstr>
      <vt:lpstr>…while Research $$ are stagnant or declining  …which means that Universities are trying harder to obtain funding, and  are willing to invest in resources that give them a competitive edge….  </vt:lpstr>
      <vt:lpstr>Relevance, continued……</vt:lpstr>
      <vt:lpstr>Paperwork, much??</vt:lpstr>
      <vt:lpstr>Your friendly RD to the rescue….</vt:lpstr>
      <vt:lpstr>PowerPoint Presentation</vt:lpstr>
      <vt:lpstr>Is it intellectually challenging? </vt:lpstr>
      <vt:lpstr>PowerPoint Presentation</vt:lpstr>
      <vt:lpstr>PowerPoint Presentation</vt:lpstr>
      <vt:lpstr>PowerPoint Presentation</vt:lpstr>
      <vt:lpstr>Points to Consider:</vt:lpstr>
      <vt:lpstr>Opportunities for Growth?</vt:lpstr>
      <vt:lpstr>Specializations</vt:lpstr>
      <vt:lpstr>PowerPoint Presentation</vt:lpstr>
      <vt:lpstr>Resources</vt:lpstr>
      <vt:lpstr>Questions?</vt:lpstr>
      <vt:lpstr>Further Reading: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Career in Research Development</dc:title>
  <dc:creator>Bajaj, Gagan Deep</dc:creator>
  <cp:lastModifiedBy>Bradstreet, Haley A</cp:lastModifiedBy>
  <cp:revision>62</cp:revision>
  <dcterms:created xsi:type="dcterms:W3CDTF">2019-02-19T15:31:32Z</dcterms:created>
  <dcterms:modified xsi:type="dcterms:W3CDTF">2019-03-12T12:29:40Z</dcterms:modified>
</cp:coreProperties>
</file>