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8"/>
  </p:notesMasterIdLst>
  <p:sldIdLst>
    <p:sldId id="256" r:id="rId2"/>
    <p:sldId id="267" r:id="rId3"/>
    <p:sldId id="275" r:id="rId4"/>
    <p:sldId id="260" r:id="rId5"/>
    <p:sldId id="258" r:id="rId6"/>
    <p:sldId id="269" r:id="rId7"/>
    <p:sldId id="259" r:id="rId8"/>
    <p:sldId id="257" r:id="rId9"/>
    <p:sldId id="261" r:id="rId10"/>
    <p:sldId id="271" r:id="rId11"/>
    <p:sldId id="262" r:id="rId12"/>
    <p:sldId id="272" r:id="rId13"/>
    <p:sldId id="268" r:id="rId14"/>
    <p:sldId id="273" r:id="rId15"/>
    <p:sldId id="27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3901" autoAdjust="0"/>
  </p:normalViewPr>
  <p:slideViewPr>
    <p:cSldViewPr snapToGrid="0">
      <p:cViewPr varScale="1">
        <p:scale>
          <a:sx n="70" d="100"/>
          <a:sy n="70" d="100"/>
        </p:scale>
        <p:origin x="276" y="54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07A35-B703-40BE-99C1-C82395F2B1BC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6644-3E7D-4CE7-ADB5-4261DB0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9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7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0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3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5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76BF-93ED-4876-82B3-531EF6CEE6E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6473" y="779489"/>
            <a:ext cx="4576052" cy="4223568"/>
          </a:xfrm>
        </p:spPr>
        <p:txBody>
          <a:bodyPr>
            <a:normAutofit/>
          </a:bodyPr>
          <a:lstStyle/>
          <a:p>
            <a:r>
              <a:rPr lang="en-US" b="1" dirty="0" smtClean="0"/>
              <a:t>Institutional Animal Care and Use Committee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6618"/>
            <a:ext cx="5441430" cy="53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534" y="259364"/>
            <a:ext cx="8743414" cy="1065764"/>
          </a:xfrm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algn="ctr"/>
            <a:r>
              <a:rPr lang="en-US" b="1" dirty="0" smtClean="0"/>
              <a:t>                                     USDA Pain Levels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0473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6929" y="1503213"/>
            <a:ext cx="997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USDA has designated pain levels that are used to classify the level of potential pain or distress in an animal use protocol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58488" y="5968323"/>
            <a:ext cx="645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Pain levels determine the level of review required.</a:t>
            </a:r>
            <a:endParaRPr lang="en-US" sz="2400" dirty="0"/>
          </a:p>
        </p:txBody>
      </p:sp>
      <p:pic>
        <p:nvPicPr>
          <p:cNvPr id="1026" name="Picture 2" descr="USD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68" y="413782"/>
            <a:ext cx="42767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72193" y="2549420"/>
            <a:ext cx="8173673" cy="3180341"/>
            <a:chOff x="469783" y="2604739"/>
            <a:chExt cx="8173673" cy="3180341"/>
          </a:xfrm>
        </p:grpSpPr>
        <p:sp>
          <p:nvSpPr>
            <p:cNvPr id="11" name="Rounded Rectangle 10"/>
            <p:cNvSpPr/>
            <p:nvPr/>
          </p:nvSpPr>
          <p:spPr>
            <a:xfrm>
              <a:off x="469783" y="2604739"/>
              <a:ext cx="8173673" cy="31803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5924" y="5028733"/>
              <a:ext cx="1363363" cy="663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Level 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15924" y="4253762"/>
              <a:ext cx="1363363" cy="663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Level 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15924" y="3478791"/>
              <a:ext cx="1363363" cy="663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Level C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5924" y="2703820"/>
              <a:ext cx="1363363" cy="663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Level B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57011" y="2859096"/>
              <a:ext cx="4399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Breeding only, no pain or distress anticipated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011" y="3619693"/>
              <a:ext cx="397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more than momentary pain/distress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7011" y="4270578"/>
              <a:ext cx="6182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than momentary pain/distress, relieved by drugs or other </a:t>
              </a:r>
            </a:p>
            <a:p>
              <a:r>
                <a:rPr lang="en-US" dirty="0" smtClean="0"/>
                <a:t>methods of analgesia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57011" y="5028733"/>
              <a:ext cx="5965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than momentary or slight pain/distress, not relieved by </a:t>
              </a:r>
            </a:p>
            <a:p>
              <a:r>
                <a:rPr lang="en-US" dirty="0" smtClean="0"/>
                <a:t>drugs or other methods of analgesia.</a:t>
              </a:r>
              <a:endParaRPr lang="en-US" dirty="0"/>
            </a:p>
          </p:txBody>
        </p:sp>
      </p:grpSp>
      <p:pic>
        <p:nvPicPr>
          <p:cNvPr id="1028" name="Picture 4" descr="Image result for uvm research cow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3"/>
          <a:stretch/>
        </p:blipFill>
        <p:spPr bwMode="auto">
          <a:xfrm>
            <a:off x="9011873" y="2549420"/>
            <a:ext cx="2959696" cy="30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3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0926" y="1042233"/>
            <a:ext cx="11361721" cy="5620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09" y="156119"/>
            <a:ext cx="10515600" cy="697343"/>
          </a:xfrm>
        </p:spPr>
        <p:txBody>
          <a:bodyPr/>
          <a:lstStyle/>
          <a:p>
            <a:pPr algn="ctr"/>
            <a:r>
              <a:rPr lang="en-US" b="1" dirty="0" smtClean="0"/>
              <a:t>Protocol Submission Process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05167" y="1423568"/>
            <a:ext cx="2033081" cy="8949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Veterinary Review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05165" y="4053894"/>
            <a:ext cx="2033081" cy="8949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Submission to IACUC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5165" y="5366981"/>
            <a:ext cx="2033081" cy="8949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Assigned a review or placed on agenda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5166" y="2736655"/>
            <a:ext cx="2033081" cy="8949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Investigator for modifications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9921" y="1754174"/>
            <a:ext cx="819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draft protocol is initially sent to the University Veterinarian for review and approval.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921" y="5491286"/>
            <a:ext cx="8039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pre-review by a research analyst is conducted and the protocol and supporting</a:t>
            </a:r>
          </a:p>
          <a:p>
            <a:r>
              <a:rPr lang="en-US" dirty="0" smtClean="0"/>
              <a:t>Documents are uploaded into the system and assigned to reviewers or added to the</a:t>
            </a:r>
          </a:p>
          <a:p>
            <a:r>
              <a:rPr lang="en-US" dirty="0" smtClean="0"/>
              <a:t>Next available agenda.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921" y="4153249"/>
            <a:ext cx="851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revisions are made, a final document is submitted to the IACUC for review. A grant, </a:t>
            </a:r>
          </a:p>
          <a:p>
            <a:r>
              <a:rPr lang="en-US" dirty="0" smtClean="0"/>
              <a:t>If applicable, must be submitted as well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921" y="2815212"/>
            <a:ext cx="8138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draft protocol is returned to the investigator with a written review and a copy of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protocol with tracked </a:t>
            </a:r>
            <a:r>
              <a:rPr lang="en-US" dirty="0" smtClean="0"/>
              <a:t>changes. The veterinarian must sign the protocol.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7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26" y="879947"/>
            <a:ext cx="6428361" cy="1325563"/>
          </a:xfrm>
        </p:spPr>
        <p:txBody>
          <a:bodyPr/>
          <a:lstStyle/>
          <a:p>
            <a:pPr algn="ctr"/>
            <a:r>
              <a:rPr lang="en-US" b="1" dirty="0" smtClean="0"/>
              <a:t>Designated Review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(pain level B or C)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21512" y="3157451"/>
            <a:ext cx="1920240" cy="14965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protocol at any time, these are reviewed on a rolling basis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42811" y="3127536"/>
            <a:ext cx="1920240" cy="20801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 is assigned to one or two members for review (depending on pain level)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5440" y="4506334"/>
            <a:ext cx="1920240" cy="19455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memo is issued to the Investigator that outlines required clarifications or modifications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97017" y="3157450"/>
            <a:ext cx="2118321" cy="1890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 and supporting documents are sent out to the entire committee for 5 business days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9763" y="2864488"/>
            <a:ext cx="1920240" cy="9727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Approved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160597" y="3616379"/>
            <a:ext cx="1920240" cy="9727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revised documents for review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233961" y="3931934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86199" y="3996758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198528">
            <a:off x="7207511" y="3332507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71758">
            <a:off x="7203532" y="4644253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971152">
            <a:off x="9712425" y="3457676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20152991">
            <a:off x="9607732" y="4315185"/>
            <a:ext cx="495137" cy="295275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research p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8"/>
          <a:stretch/>
        </p:blipFill>
        <p:spPr bwMode="auto">
          <a:xfrm>
            <a:off x="7526516" y="154211"/>
            <a:ext cx="4085000" cy="23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3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366" y="955253"/>
            <a:ext cx="69731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Full Committee Review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(pain level D or E)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247575" y="3833657"/>
            <a:ext cx="1920240" cy="11024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protocol on or before deadline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8393" y="3409639"/>
            <a:ext cx="1920240" cy="20801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 is discussed at convened meeting and a determination is made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418802" y="4516974"/>
            <a:ext cx="1920240" cy="19455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memo is issued to the Investigator that outlines required clarifications or modifications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37984" y="3540492"/>
            <a:ext cx="1920240" cy="16887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 is added to an agenda and assigned to 2 members for review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418802" y="3143801"/>
            <a:ext cx="1920240" cy="9727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Approved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088880" y="3898482"/>
            <a:ext cx="1920240" cy="9727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revised documents for review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260024" y="4214036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56009" y="4278861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35267" y="3572379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35267" y="4903513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971152">
            <a:off x="9571086" y="3774909"/>
            <a:ext cx="285750" cy="34165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 rot="20152991">
            <a:off x="9477721" y="4640799"/>
            <a:ext cx="495137" cy="295275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s://www.mychamplain.net/sites/default/files/Sturge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6" y="377183"/>
            <a:ext cx="49815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3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3177" y="1724297"/>
            <a:ext cx="11451772" cy="30915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46" y="-162516"/>
            <a:ext cx="5292634" cy="1325563"/>
          </a:xfrm>
        </p:spPr>
        <p:txBody>
          <a:bodyPr/>
          <a:lstStyle/>
          <a:p>
            <a:r>
              <a:rPr lang="en-US" b="1" dirty="0" smtClean="0"/>
              <a:t>Training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104" y="331220"/>
            <a:ext cx="8797717" cy="1332117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Training requirements are offered through the Office of Animal Care Management blackboard webpage.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3376" y="2180547"/>
            <a:ext cx="2743200" cy="5974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Required Training: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39995" y="2180546"/>
            <a:ext cx="2743200" cy="5974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Optional Training: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16615" y="2180546"/>
            <a:ext cx="2743200" cy="5974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Requirements: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376" y="2802454"/>
            <a:ext cx="2017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</a:t>
            </a:r>
          </a:p>
          <a:p>
            <a:r>
              <a:rPr lang="en-US" dirty="0" smtClean="0"/>
              <a:t>Euthanasia</a:t>
            </a:r>
          </a:p>
          <a:p>
            <a:r>
              <a:rPr lang="en-US" dirty="0" smtClean="0"/>
              <a:t>Surgical/Anesthesia</a:t>
            </a:r>
          </a:p>
          <a:p>
            <a:r>
              <a:rPr lang="en-US" dirty="0" smtClean="0"/>
              <a:t>Controlled Drug *</a:t>
            </a:r>
          </a:p>
          <a:p>
            <a:r>
              <a:rPr lang="en-US" dirty="0" smtClean="0"/>
              <a:t>Hands-on Training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9995" y="2828579"/>
            <a:ext cx="3211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Rodent Analgesia</a:t>
            </a:r>
          </a:p>
          <a:p>
            <a:r>
              <a:rPr lang="en-US" dirty="0" smtClean="0"/>
              <a:t>Census Training</a:t>
            </a:r>
          </a:p>
          <a:p>
            <a:r>
              <a:rPr lang="en-US" dirty="0" smtClean="0"/>
              <a:t>Statistical Justification</a:t>
            </a:r>
          </a:p>
          <a:p>
            <a:r>
              <a:rPr lang="en-US" dirty="0" smtClean="0"/>
              <a:t>Total Body Irradiation of Mice</a:t>
            </a:r>
          </a:p>
          <a:p>
            <a:r>
              <a:rPr lang="en-US" dirty="0" smtClean="0"/>
              <a:t>Managing Aggressive Male Mice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16615" y="2925912"/>
            <a:ext cx="20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Occupational Health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1734" y="5410189"/>
            <a:ext cx="752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Coming in 2017, new online CITI training modules and training requirements!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22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Protocol Maintenance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IACUC protocols require a basic annual review with a more in depth review triennially.</a:t>
            </a:r>
          </a:p>
          <a:p>
            <a:r>
              <a:rPr lang="en-US" dirty="0" smtClean="0"/>
              <a:t>Any change to the protocol must be submitted on an amendment form to the IACUC for approval before those changes are implemented.  An updated/revised protocol must accompany each amendment form.</a:t>
            </a:r>
          </a:p>
          <a:p>
            <a:r>
              <a:rPr lang="en-US" dirty="0" smtClean="0"/>
              <a:t>Key personnel rosters must be kept up to date.  Personnel additions to the roster must be submitted and approved by the Committee before those individuals can work in the lab.</a:t>
            </a:r>
            <a:endParaRPr lang="en-US" dirty="0"/>
          </a:p>
        </p:txBody>
      </p:sp>
      <p:pic>
        <p:nvPicPr>
          <p:cNvPr id="2050" name="Picture 2" descr="Image result for jackson labs m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272" y="5352340"/>
            <a:ext cx="2676728" cy="15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5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1" y="1674757"/>
            <a:ext cx="4640094" cy="69846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WWW.uvm.edu/rpo/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13" y="197615"/>
            <a:ext cx="6982776" cy="650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1013"/>
            <a:ext cx="48059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Additional information, forms, </a:t>
            </a:r>
          </a:p>
          <a:p>
            <a:r>
              <a:rPr lang="en-US" sz="2800" b="1" dirty="0" smtClean="0"/>
              <a:t>and contact information is </a:t>
            </a:r>
          </a:p>
          <a:p>
            <a:r>
              <a:rPr lang="en-US" sz="2800" b="1" dirty="0" smtClean="0"/>
              <a:t>available on the RPO website: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656" y="2986048"/>
            <a:ext cx="1802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Abbey Peterson</a:t>
            </a:r>
          </a:p>
          <a:p>
            <a:r>
              <a:rPr lang="en-US" dirty="0" smtClean="0"/>
              <a:t>656-8805</a:t>
            </a:r>
          </a:p>
          <a:p>
            <a:r>
              <a:rPr lang="en-US" dirty="0" smtClean="0"/>
              <a:t>IACUC@uvm.edu</a:t>
            </a:r>
            <a:endParaRPr lang="en-US" dirty="0"/>
          </a:p>
        </p:txBody>
      </p:sp>
      <p:pic>
        <p:nvPicPr>
          <p:cNvPr id="11266" name="Picture 2" descr="https://scontent.xx.fbcdn.net/v/t1.0-9/12938119_10209270098293213_137928880122025360_n.jpg?oh=289a52a2a21b8de16c4420d6ba224d1d&amp;oe=5880EC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26" y="2373224"/>
            <a:ext cx="2373481" cy="43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Differences Between IACUC and IRB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664" y="19715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Consent 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“expedited” review method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“exempt” category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 descr="Image result for nude m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66" y="1971540"/>
            <a:ext cx="4815934" cy="27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0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0327"/>
            <a:ext cx="10515600" cy="1325563"/>
          </a:xfrm>
        </p:spPr>
        <p:txBody>
          <a:bodyPr/>
          <a:lstStyle/>
          <a:p>
            <a:r>
              <a:rPr lang="en-US" b="1" dirty="0" smtClean="0"/>
              <a:t>The Basics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46" y="2337175"/>
            <a:ext cx="1007062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At UVM, &gt;97% of the animals used in research are rats and mice.</a:t>
            </a:r>
          </a:p>
          <a:p>
            <a:r>
              <a:rPr lang="en-US" dirty="0" smtClean="0"/>
              <a:t>Members of the IACUC are appointed by UVM’s Vice President for Research</a:t>
            </a:r>
          </a:p>
          <a:p>
            <a:r>
              <a:rPr lang="en-US" dirty="0" smtClean="0"/>
              <a:t>IACUC must review and approve ALL animal use in teaching and research prior to any work with animals.</a:t>
            </a:r>
          </a:p>
          <a:p>
            <a:r>
              <a:rPr lang="en-US" dirty="0" smtClean="0"/>
              <a:t>The IACUC Committee at UVM consists of scientists, non-scientists, biosafety experts, statisticians, community members, and a veterinarian. </a:t>
            </a:r>
          </a:p>
          <a:p>
            <a:endParaRPr lang="en-US" dirty="0"/>
          </a:p>
        </p:txBody>
      </p:sp>
      <p:pic>
        <p:nvPicPr>
          <p:cNvPr id="1028" name="Picture 4" descr="Image result for cotton rats in lung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 bwMode="auto">
          <a:xfrm>
            <a:off x="6477000" y="38846"/>
            <a:ext cx="57150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Image result for zebra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75"/>
            <a:ext cx="1238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57617" y="437980"/>
            <a:ext cx="5680953" cy="5223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35" y="638704"/>
            <a:ext cx="5338116" cy="1325563"/>
          </a:xfrm>
        </p:spPr>
        <p:txBody>
          <a:bodyPr/>
          <a:lstStyle/>
          <a:p>
            <a:pPr algn="ctr"/>
            <a:r>
              <a:rPr lang="en-US" b="1" dirty="0" smtClean="0"/>
              <a:t>The Three </a:t>
            </a:r>
            <a:r>
              <a:rPr lang="en-US" b="1" dirty="0" err="1" smtClean="0"/>
              <a:t>Rs</a:t>
            </a:r>
            <a:r>
              <a:rPr lang="en-US" b="1" dirty="0" smtClean="0"/>
              <a:t> in Animal Research</a:t>
            </a:r>
            <a:endParaRPr lang="en-US" b="1" dirty="0"/>
          </a:p>
        </p:txBody>
      </p:sp>
      <p:pic>
        <p:nvPicPr>
          <p:cNvPr id="2050" name="Picture 2" descr="Paw Print by Woo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4428" y="2164991"/>
            <a:ext cx="354945" cy="3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w Print by Woo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0190" y="4811057"/>
            <a:ext cx="354945" cy="3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w Print by Woo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6547" y="3488024"/>
            <a:ext cx="354945" cy="3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2086" y="2164991"/>
            <a:ext cx="2095445" cy="3271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Reduction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Refinement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Replacement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7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435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5477" y="44002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440586" y="295737"/>
            <a:ext cx="4654296" cy="19202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Public Health Service (PHS)</a:t>
            </a:r>
            <a:endParaRPr lang="en-US" dirty="0" smtClean="0"/>
          </a:p>
          <a:p>
            <a:pPr algn="ctr"/>
            <a:r>
              <a:rPr lang="en-US" dirty="0" smtClean="0"/>
              <a:t>Provides oversight of all federally funded research projects</a:t>
            </a:r>
          </a:p>
          <a:p>
            <a:pPr algn="ctr"/>
            <a:r>
              <a:rPr lang="en-US" dirty="0" smtClean="0"/>
              <a:t>(NIH, CDC, FDA).</a:t>
            </a:r>
          </a:p>
          <a:p>
            <a:pPr algn="ctr"/>
            <a:r>
              <a:rPr lang="en-US" dirty="0" smtClean="0"/>
              <a:t>Covers all species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5133" y="2860334"/>
            <a:ext cx="2743200" cy="18022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USDA/APHIS</a:t>
            </a:r>
          </a:p>
          <a:p>
            <a:pPr algn="ctr"/>
            <a:r>
              <a:rPr lang="en-US" dirty="0" smtClean="0"/>
              <a:t>Enforces AWA</a:t>
            </a:r>
          </a:p>
          <a:p>
            <a:pPr algn="ctr"/>
            <a:r>
              <a:rPr lang="en-US" dirty="0" smtClean="0"/>
              <a:t>Conducts yearly inspections on facilities that use animals covered in the AWA.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0619" y="297022"/>
            <a:ext cx="4656883" cy="19189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Animal Welfare Act (AWA)</a:t>
            </a:r>
          </a:p>
          <a:p>
            <a:pPr algn="ctr"/>
            <a:r>
              <a:rPr lang="en-US" dirty="0" smtClean="0"/>
              <a:t>Sets minimal standards for housing, feeding, handling, veterinary care.</a:t>
            </a:r>
          </a:p>
          <a:p>
            <a:pPr algn="ctr"/>
            <a:r>
              <a:rPr lang="en-US" dirty="0" smtClean="0"/>
              <a:t>Excluded: rats, mice, and birds bred for research, fish, reptiles, amphibians, farm animals for agricultural use.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76446" y="2852231"/>
            <a:ext cx="2743200" cy="18013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OLAW</a:t>
            </a:r>
            <a:endParaRPr lang="en-US" sz="2400" dirty="0"/>
          </a:p>
          <a:p>
            <a:pPr algn="ctr"/>
            <a:r>
              <a:rPr lang="en-US" dirty="0" smtClean="0"/>
              <a:t>Administration and coordination of the PHS Policy/oversight of all PHS supported animal research projects.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2688978" y="2194714"/>
            <a:ext cx="455510" cy="608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8717591" y="2214246"/>
            <a:ext cx="460910" cy="621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332794" y="4844955"/>
            <a:ext cx="2743200" cy="18112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IACUC</a:t>
            </a:r>
          </a:p>
          <a:p>
            <a:pPr algn="ctr"/>
            <a:r>
              <a:rPr lang="en-US" dirty="0" smtClean="0"/>
              <a:t>Oversee and evaluate the institution's animal care and use  program.</a:t>
            </a:r>
          </a:p>
          <a:p>
            <a:pPr algn="ctr"/>
            <a:r>
              <a:rPr lang="en-US" dirty="0" smtClean="0"/>
              <a:t>Ensure compliance with AWA and PHS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52463">
            <a:off x="3478890" y="4817944"/>
            <a:ext cx="455510" cy="608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8969415" y="4615884"/>
            <a:ext cx="455510" cy="608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71905" y="5237191"/>
            <a:ext cx="2552282" cy="15089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AAALAC</a:t>
            </a:r>
          </a:p>
          <a:p>
            <a:pPr algn="ctr"/>
            <a:r>
              <a:rPr lang="en-US" dirty="0" smtClean="0"/>
              <a:t>Voluntary accreditation </a:t>
            </a:r>
          </a:p>
          <a:p>
            <a:pPr algn="ctr"/>
            <a:r>
              <a:rPr lang="en-US" dirty="0" smtClean="0"/>
              <a:t>Ensures excellence in animal care. 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7157130" y="5511711"/>
            <a:ext cx="455510" cy="608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206" y="589186"/>
            <a:ext cx="9176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IACUC Purpose and Responsibilities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7085" y="1789567"/>
            <a:ext cx="6467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dirty="0" smtClean="0"/>
              <a:t> 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en-US" dirty="0" smtClean="0"/>
              <a:t> Oversight of every aspect of animal use for research and teaching at the institution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Maintain and review UVM, state, and government policies regarding use of animals at UVM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en-US" dirty="0" smtClean="0"/>
              <a:t> Conduct inspections to ensure that all UVM facilities involved in animal use are maintained adequately.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Image result for research 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39" y="1963403"/>
            <a:ext cx="4778799" cy="3464631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uide for the care and use of laboratory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37" y="199755"/>
            <a:ext cx="428625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uide for the care and use of agricultural animals in research and t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28" y="199755"/>
            <a:ext cx="4663375" cy="6171862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2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773" y="608318"/>
            <a:ext cx="6097621" cy="1325563"/>
          </a:xfrm>
        </p:spPr>
        <p:txBody>
          <a:bodyPr/>
          <a:lstStyle/>
          <a:p>
            <a:r>
              <a:rPr lang="en-US" b="1" dirty="0" smtClean="0"/>
              <a:t>What does the IACUC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34" y="2759479"/>
            <a:ext cx="11177082" cy="4857277"/>
          </a:xfrm>
        </p:spPr>
        <p:txBody>
          <a:bodyPr>
            <a:normAutofit/>
          </a:bodyPr>
          <a:lstStyle/>
          <a:p>
            <a:r>
              <a:rPr lang="en-US" dirty="0" smtClean="0"/>
              <a:t>Meet monthly</a:t>
            </a:r>
          </a:p>
          <a:p>
            <a:r>
              <a:rPr lang="en-US" dirty="0" smtClean="0"/>
              <a:t>Inspect (semiannually) all UVM animal facilities</a:t>
            </a:r>
          </a:p>
          <a:p>
            <a:r>
              <a:rPr lang="en-US" dirty="0" smtClean="0"/>
              <a:t>Review animal welfare concerns</a:t>
            </a:r>
          </a:p>
          <a:p>
            <a:r>
              <a:rPr lang="en-US" dirty="0" smtClean="0"/>
              <a:t>Review and approve all animal use in teaching and research prior to any work being done with animals.</a:t>
            </a:r>
          </a:p>
          <a:p>
            <a:r>
              <a:rPr lang="en-US" dirty="0" smtClean="0"/>
              <a:t>Review each animal use protocol annually to ensure all work is conducted appropriately.</a:t>
            </a:r>
          </a:p>
          <a:p>
            <a:r>
              <a:rPr lang="en-US" dirty="0" smtClean="0"/>
              <a:t>Review the entire UVM animal care program on a semiannual basis</a:t>
            </a:r>
          </a:p>
          <a:p>
            <a:endParaRPr lang="en-US" dirty="0" smtClean="0"/>
          </a:p>
        </p:txBody>
      </p:sp>
      <p:pic>
        <p:nvPicPr>
          <p:cNvPr id="7170" name="Picture 2" descr="Image result for lab guinea 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7" y="156758"/>
            <a:ext cx="2772452" cy="2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3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Use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4974" cy="4351338"/>
          </a:xfrm>
        </p:spPr>
        <p:txBody>
          <a:bodyPr/>
          <a:lstStyle/>
          <a:p>
            <a:r>
              <a:rPr lang="en-US" dirty="0" smtClean="0"/>
              <a:t>Document detailing all aspects of the work involving animals</a:t>
            </a:r>
          </a:p>
          <a:p>
            <a:pPr lvl="1"/>
            <a:r>
              <a:rPr lang="en-US" dirty="0" smtClean="0"/>
              <a:t>Justification for animal use</a:t>
            </a:r>
          </a:p>
          <a:p>
            <a:pPr lvl="1"/>
            <a:r>
              <a:rPr lang="en-US" dirty="0" smtClean="0"/>
              <a:t>Describes species, strains, and numbers of animals to be used</a:t>
            </a:r>
          </a:p>
          <a:p>
            <a:pPr lvl="1"/>
            <a:r>
              <a:rPr lang="en-US" dirty="0" smtClean="0"/>
              <a:t>Detailed explanation of procedures</a:t>
            </a:r>
          </a:p>
          <a:p>
            <a:pPr lvl="1"/>
            <a:r>
              <a:rPr lang="en-US" dirty="0" smtClean="0"/>
              <a:t>Explains housing, treatment, medications, and care of animals</a:t>
            </a:r>
          </a:p>
          <a:p>
            <a:pPr lvl="1"/>
            <a:r>
              <a:rPr lang="en-US" dirty="0" smtClean="0"/>
              <a:t>Details surgery, anesthesia, restraint and euthanasia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6" y="0"/>
            <a:ext cx="442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7203</TotalTime>
  <Words>911</Words>
  <Application>Microsoft Office PowerPoint</Application>
  <PresentationFormat>Widescreen</PresentationFormat>
  <Paragraphs>143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Institutional Animal Care and Use Committee</vt:lpstr>
      <vt:lpstr>Basic Differences Between IACUC and IRB</vt:lpstr>
      <vt:lpstr>The Basics</vt:lpstr>
      <vt:lpstr>The Three Rs in Animal Research</vt:lpstr>
      <vt:lpstr>PowerPoint Presentation</vt:lpstr>
      <vt:lpstr>PowerPoint Presentation</vt:lpstr>
      <vt:lpstr>PowerPoint Presentation</vt:lpstr>
      <vt:lpstr>What does the IACUC do?</vt:lpstr>
      <vt:lpstr>Animal Use Protocol</vt:lpstr>
      <vt:lpstr>                                     USDA Pain Levels</vt:lpstr>
      <vt:lpstr>Protocol Submission Process</vt:lpstr>
      <vt:lpstr>Designated Review Process  (pain level B or C)</vt:lpstr>
      <vt:lpstr>Full Committee Review Process  (pain level D or E)</vt:lpstr>
      <vt:lpstr>Training Requirements</vt:lpstr>
      <vt:lpstr>Protocol Maintenance</vt:lpstr>
      <vt:lpstr>WWW.uvm.edu/rpo/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IACUC Research</dc:title>
  <dc:creator>Abbey Peterson</dc:creator>
  <cp:lastModifiedBy>Nicholas Thompson</cp:lastModifiedBy>
  <cp:revision>66</cp:revision>
  <dcterms:created xsi:type="dcterms:W3CDTF">2016-09-06T15:12:36Z</dcterms:created>
  <dcterms:modified xsi:type="dcterms:W3CDTF">2016-09-21T19:55:04Z</dcterms:modified>
</cp:coreProperties>
</file>