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34"/>
  </p:notesMasterIdLst>
  <p:handoutMasterIdLst>
    <p:handoutMasterId r:id="rId35"/>
  </p:handoutMasterIdLst>
  <p:sldIdLst>
    <p:sldId id="256" r:id="rId2"/>
    <p:sldId id="317" r:id="rId3"/>
    <p:sldId id="337" r:id="rId4"/>
    <p:sldId id="342" r:id="rId5"/>
    <p:sldId id="344" r:id="rId6"/>
    <p:sldId id="331" r:id="rId7"/>
    <p:sldId id="332" r:id="rId8"/>
    <p:sldId id="333" r:id="rId9"/>
    <p:sldId id="353" r:id="rId10"/>
    <p:sldId id="354" r:id="rId11"/>
    <p:sldId id="340" r:id="rId12"/>
    <p:sldId id="347" r:id="rId13"/>
    <p:sldId id="346" r:id="rId14"/>
    <p:sldId id="348" r:id="rId15"/>
    <p:sldId id="338" r:id="rId16"/>
    <p:sldId id="334" r:id="rId17"/>
    <p:sldId id="335" r:id="rId18"/>
    <p:sldId id="336" r:id="rId19"/>
    <p:sldId id="351" r:id="rId20"/>
    <p:sldId id="355" r:id="rId21"/>
    <p:sldId id="339" r:id="rId22"/>
    <p:sldId id="359" r:id="rId23"/>
    <p:sldId id="349" r:id="rId24"/>
    <p:sldId id="360" r:id="rId25"/>
    <p:sldId id="352" r:id="rId26"/>
    <p:sldId id="361" r:id="rId27"/>
    <p:sldId id="356" r:id="rId28"/>
    <p:sldId id="362" r:id="rId29"/>
    <p:sldId id="357" r:id="rId30"/>
    <p:sldId id="363" r:id="rId31"/>
    <p:sldId id="350" r:id="rId32"/>
    <p:sldId id="358" r:id="rId33"/>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s, Gina" initials="DG" lastIdx="1" clrIdx="0">
    <p:extLst>
      <p:ext uri="{19B8F6BF-5375-455C-9EA6-DF929625EA0E}">
        <p15:presenceInfo xmlns:p15="http://schemas.microsoft.com/office/powerpoint/2012/main" userId="S-1-5-21-848115496-1524922173-1168901340-651472" providerId="AD"/>
      </p:ext>
    </p:extLst>
  </p:cmAuthor>
  <p:cmAuthor id="2" name="Ogrodnik, Matthew Thomas" initials="OMT" lastIdx="4" clrIdx="1">
    <p:extLst>
      <p:ext uri="{19B8F6BF-5375-455C-9EA6-DF929625EA0E}">
        <p15:presenceInfo xmlns:p15="http://schemas.microsoft.com/office/powerpoint/2012/main" userId="S-1-5-21-848115496-1524922173-1168901340-283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5E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90" autoAdjust="0"/>
    <p:restoredTop sz="70254" autoAdjust="0"/>
  </p:normalViewPr>
  <p:slideViewPr>
    <p:cSldViewPr snapToGrid="0">
      <p:cViewPr varScale="1">
        <p:scale>
          <a:sx n="46" d="100"/>
          <a:sy n="46" d="100"/>
        </p:scale>
        <p:origin x="5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CA0C80-01A5-4E42-82CB-367E31FE7E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568BEC2-2261-4191-95CD-4F9B56A9935E}" type="pres">
      <dgm:prSet presAssocID="{E0CA0C80-01A5-4E42-82CB-367E31FE7ED6}" presName="hierChild1" presStyleCnt="0">
        <dgm:presLayoutVars>
          <dgm:chPref val="1"/>
          <dgm:dir/>
          <dgm:animOne val="branch"/>
          <dgm:animLvl val="lvl"/>
          <dgm:resizeHandles/>
        </dgm:presLayoutVars>
      </dgm:prSet>
      <dgm:spPr/>
      <dgm:t>
        <a:bodyPr/>
        <a:lstStyle/>
        <a:p>
          <a:endParaRPr lang="en-US"/>
        </a:p>
      </dgm:t>
    </dgm:pt>
  </dgm:ptLst>
  <dgm:cxnLst>
    <dgm:cxn modelId="{85738CC4-B5F3-4766-B3BA-F5B8E72C6268}" type="presOf" srcId="{E0CA0C80-01A5-4E42-82CB-367E31FE7ED6}" destId="{6568BEC2-2261-4191-95CD-4F9B56A9935E}" srcOrd="0"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68DCC9-5328-4C9C-802C-427F96EFB88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BE48743-EA1E-42DD-B83F-3D39892529B3}">
      <dgm:prSet phldrT="[Text]" custT="1"/>
      <dgm:spPr/>
      <dgm:t>
        <a:bodyPr/>
        <a:lstStyle/>
        <a:p>
          <a:r>
            <a:rPr lang="en-US" sz="1800" dirty="0" smtClean="0"/>
            <a:t>Boston Medical Center</a:t>
          </a:r>
          <a:endParaRPr lang="en-US" sz="1800" dirty="0"/>
        </a:p>
      </dgm:t>
    </dgm:pt>
    <dgm:pt modelId="{D2D05288-673A-4E69-8334-4B9083351EDC}" type="parTrans" cxnId="{425C8057-F8AC-4D7F-9D9E-DCFCB42F1E04}">
      <dgm:prSet/>
      <dgm:spPr/>
      <dgm:t>
        <a:bodyPr/>
        <a:lstStyle/>
        <a:p>
          <a:endParaRPr lang="en-US"/>
        </a:p>
      </dgm:t>
    </dgm:pt>
    <dgm:pt modelId="{F54BAB50-AC43-40A4-9856-F3D93EE29490}" type="sibTrans" cxnId="{425C8057-F8AC-4D7F-9D9E-DCFCB42F1E04}">
      <dgm:prSet/>
      <dgm:spPr/>
      <dgm:t>
        <a:bodyPr/>
        <a:lstStyle/>
        <a:p>
          <a:endParaRPr lang="en-US"/>
        </a:p>
      </dgm:t>
    </dgm:pt>
    <dgm:pt modelId="{E70DBE5B-B2BB-4116-BA3F-81A4A5F34B1C}">
      <dgm:prSet phldrT="[Text]" custT="1"/>
      <dgm:spPr/>
      <dgm:t>
        <a:bodyPr/>
        <a:lstStyle/>
        <a:p>
          <a:r>
            <a:rPr lang="en-US" sz="2800" dirty="0" smtClean="0"/>
            <a:t>BMC IRB </a:t>
          </a:r>
          <a:endParaRPr lang="en-US" sz="2800" dirty="0"/>
        </a:p>
      </dgm:t>
    </dgm:pt>
    <dgm:pt modelId="{85411175-FA6B-49E1-ABB2-A35F3595F785}" type="parTrans" cxnId="{A434BF37-1367-49F6-AA15-A5A1E225C26D}">
      <dgm:prSet/>
      <dgm:spPr/>
      <dgm:t>
        <a:bodyPr/>
        <a:lstStyle/>
        <a:p>
          <a:endParaRPr lang="en-US"/>
        </a:p>
      </dgm:t>
    </dgm:pt>
    <dgm:pt modelId="{6353E33F-9EA1-451C-9615-F24804C15E33}" type="sibTrans" cxnId="{A434BF37-1367-49F6-AA15-A5A1E225C26D}">
      <dgm:prSet/>
      <dgm:spPr/>
      <dgm:t>
        <a:bodyPr/>
        <a:lstStyle/>
        <a:p>
          <a:endParaRPr lang="en-US"/>
        </a:p>
      </dgm:t>
    </dgm:pt>
    <dgm:pt modelId="{C73DB817-533A-4A94-A8AC-7BFFD8EBDC62}">
      <dgm:prSet phldrT="[Text]" custT="1"/>
      <dgm:spPr/>
      <dgm:t>
        <a:bodyPr/>
        <a:lstStyle/>
        <a:p>
          <a:r>
            <a:rPr lang="en-US" sz="2800" dirty="0" smtClean="0"/>
            <a:t>BMC PI</a:t>
          </a:r>
          <a:endParaRPr lang="en-US" sz="2800" dirty="0"/>
        </a:p>
      </dgm:t>
    </dgm:pt>
    <dgm:pt modelId="{234BC0D2-469B-4EEF-8651-E9DAF92FA16B}" type="parTrans" cxnId="{BBEE0636-4491-4479-9041-BFA26A91393B}">
      <dgm:prSet/>
      <dgm:spPr/>
      <dgm:t>
        <a:bodyPr/>
        <a:lstStyle/>
        <a:p>
          <a:endParaRPr lang="en-US"/>
        </a:p>
      </dgm:t>
    </dgm:pt>
    <dgm:pt modelId="{A58DD484-7616-475A-9E52-B37D73D980A2}" type="sibTrans" cxnId="{BBEE0636-4491-4479-9041-BFA26A91393B}">
      <dgm:prSet/>
      <dgm:spPr/>
      <dgm:t>
        <a:bodyPr/>
        <a:lstStyle/>
        <a:p>
          <a:endParaRPr lang="en-US"/>
        </a:p>
      </dgm:t>
    </dgm:pt>
    <dgm:pt modelId="{3545FD12-DAA5-4B56-91F0-505AA1A36616}">
      <dgm:prSet phldrT="[Text]" custT="1"/>
      <dgm:spPr/>
      <dgm:t>
        <a:bodyPr/>
        <a:lstStyle/>
        <a:p>
          <a:r>
            <a:rPr lang="en-US" sz="1800" dirty="0" smtClean="0"/>
            <a:t>University of Vermont Medical Center</a:t>
          </a:r>
          <a:endParaRPr lang="en-US" sz="1800" dirty="0"/>
        </a:p>
      </dgm:t>
    </dgm:pt>
    <dgm:pt modelId="{8BA216F4-C8D4-4D2C-8D82-E9B600C2328A}" type="parTrans" cxnId="{C9E6AD00-DDEC-4D73-B551-AC544260AF87}">
      <dgm:prSet/>
      <dgm:spPr/>
      <dgm:t>
        <a:bodyPr/>
        <a:lstStyle/>
        <a:p>
          <a:endParaRPr lang="en-US"/>
        </a:p>
      </dgm:t>
    </dgm:pt>
    <dgm:pt modelId="{64D7E134-29D8-4DD4-BB27-C8AE0BFAD79D}" type="sibTrans" cxnId="{C9E6AD00-DDEC-4D73-B551-AC544260AF87}">
      <dgm:prSet/>
      <dgm:spPr/>
      <dgm:t>
        <a:bodyPr/>
        <a:lstStyle/>
        <a:p>
          <a:endParaRPr lang="en-US"/>
        </a:p>
      </dgm:t>
    </dgm:pt>
    <dgm:pt modelId="{CCDE9403-5019-43A3-B556-226AB168156B}">
      <dgm:prSet phldrT="[Text]" custT="1"/>
      <dgm:spPr/>
      <dgm:t>
        <a:bodyPr/>
        <a:lstStyle/>
        <a:p>
          <a:r>
            <a:rPr lang="en-US" sz="2800" dirty="0" smtClean="0"/>
            <a:t>UVM IRB</a:t>
          </a:r>
          <a:endParaRPr lang="en-US" sz="2800" dirty="0"/>
        </a:p>
      </dgm:t>
    </dgm:pt>
    <dgm:pt modelId="{848ABCEF-5551-4090-9F0B-C52BC920CC04}" type="parTrans" cxnId="{D6DA590B-74A0-42D0-B14F-247D9F06042F}">
      <dgm:prSet/>
      <dgm:spPr/>
      <dgm:t>
        <a:bodyPr/>
        <a:lstStyle/>
        <a:p>
          <a:endParaRPr lang="en-US"/>
        </a:p>
      </dgm:t>
    </dgm:pt>
    <dgm:pt modelId="{B31A454F-D09C-46E2-8939-E7994FC0AE5F}" type="sibTrans" cxnId="{D6DA590B-74A0-42D0-B14F-247D9F06042F}">
      <dgm:prSet/>
      <dgm:spPr/>
      <dgm:t>
        <a:bodyPr/>
        <a:lstStyle/>
        <a:p>
          <a:endParaRPr lang="en-US"/>
        </a:p>
      </dgm:t>
    </dgm:pt>
    <dgm:pt modelId="{2D9513AF-46B9-4F64-A113-5E061C9F3F74}">
      <dgm:prSet phldrT="[Text]" custT="1"/>
      <dgm:spPr/>
      <dgm:t>
        <a:bodyPr/>
        <a:lstStyle/>
        <a:p>
          <a:r>
            <a:rPr lang="en-US" sz="2800" dirty="0" smtClean="0"/>
            <a:t>UVM PI</a:t>
          </a:r>
          <a:endParaRPr lang="en-US" sz="2800" dirty="0"/>
        </a:p>
      </dgm:t>
    </dgm:pt>
    <dgm:pt modelId="{8214CAA8-E6BA-4FBF-BBFB-A22C178B51E7}" type="parTrans" cxnId="{B9FFC2B4-B0A1-4037-AC13-F0D83BC5BD24}">
      <dgm:prSet/>
      <dgm:spPr/>
      <dgm:t>
        <a:bodyPr/>
        <a:lstStyle/>
        <a:p>
          <a:endParaRPr lang="en-US"/>
        </a:p>
      </dgm:t>
    </dgm:pt>
    <dgm:pt modelId="{98EFD290-48C1-41C3-9CBF-610DAFB6CF26}" type="sibTrans" cxnId="{B9FFC2B4-B0A1-4037-AC13-F0D83BC5BD24}">
      <dgm:prSet/>
      <dgm:spPr/>
      <dgm:t>
        <a:bodyPr/>
        <a:lstStyle/>
        <a:p>
          <a:endParaRPr lang="en-US"/>
        </a:p>
      </dgm:t>
    </dgm:pt>
    <dgm:pt modelId="{478A80EF-109E-4C66-9176-4487AF0FE107}">
      <dgm:prSet phldrT="[Text]" custT="1"/>
      <dgm:spPr/>
      <dgm:t>
        <a:bodyPr/>
        <a:lstStyle/>
        <a:p>
          <a:r>
            <a:rPr lang="en-US" sz="1800" dirty="0" smtClean="0"/>
            <a:t>Children’s Hospital of Philadelphia</a:t>
          </a:r>
          <a:endParaRPr lang="en-US" sz="1800" dirty="0"/>
        </a:p>
      </dgm:t>
    </dgm:pt>
    <dgm:pt modelId="{CE14FEE8-6753-4A3F-AC81-2B6188FBED29}" type="parTrans" cxnId="{CF2050F8-0BCA-4D93-AECF-EA5938695764}">
      <dgm:prSet/>
      <dgm:spPr/>
      <dgm:t>
        <a:bodyPr/>
        <a:lstStyle/>
        <a:p>
          <a:endParaRPr lang="en-US"/>
        </a:p>
      </dgm:t>
    </dgm:pt>
    <dgm:pt modelId="{A681E46C-B169-4D92-9962-648C52DCE8A2}" type="sibTrans" cxnId="{CF2050F8-0BCA-4D93-AECF-EA5938695764}">
      <dgm:prSet/>
      <dgm:spPr/>
      <dgm:t>
        <a:bodyPr/>
        <a:lstStyle/>
        <a:p>
          <a:endParaRPr lang="en-US"/>
        </a:p>
      </dgm:t>
    </dgm:pt>
    <dgm:pt modelId="{A5C5D54A-D4FA-4C6D-9244-D3416A95AE34}">
      <dgm:prSet phldrT="[Text]" custT="1"/>
      <dgm:spPr/>
      <dgm:t>
        <a:bodyPr/>
        <a:lstStyle/>
        <a:p>
          <a:r>
            <a:rPr lang="en-US" sz="2800" dirty="0" smtClean="0"/>
            <a:t>CHOP IRB</a:t>
          </a:r>
          <a:endParaRPr lang="en-US" sz="2800" dirty="0"/>
        </a:p>
      </dgm:t>
    </dgm:pt>
    <dgm:pt modelId="{C7774AA2-8DA2-4DF3-991C-05FB494BD534}" type="parTrans" cxnId="{60EC4845-F077-49EC-A722-D925C1A9ED9D}">
      <dgm:prSet/>
      <dgm:spPr/>
      <dgm:t>
        <a:bodyPr/>
        <a:lstStyle/>
        <a:p>
          <a:endParaRPr lang="en-US"/>
        </a:p>
      </dgm:t>
    </dgm:pt>
    <dgm:pt modelId="{237D8782-8BA6-4B5D-931F-C580DFF749A2}" type="sibTrans" cxnId="{60EC4845-F077-49EC-A722-D925C1A9ED9D}">
      <dgm:prSet/>
      <dgm:spPr/>
      <dgm:t>
        <a:bodyPr/>
        <a:lstStyle/>
        <a:p>
          <a:endParaRPr lang="en-US"/>
        </a:p>
      </dgm:t>
    </dgm:pt>
    <dgm:pt modelId="{9B547D82-AF84-4593-AB3C-493630DCD4C5}">
      <dgm:prSet phldrT="[Text]" custT="1"/>
      <dgm:spPr/>
      <dgm:t>
        <a:bodyPr/>
        <a:lstStyle/>
        <a:p>
          <a:r>
            <a:rPr lang="en-US" sz="2800" dirty="0" smtClean="0"/>
            <a:t>CHOP PI</a:t>
          </a:r>
          <a:endParaRPr lang="en-US" sz="2800" dirty="0"/>
        </a:p>
      </dgm:t>
    </dgm:pt>
    <dgm:pt modelId="{4734C0D3-91BF-48DF-8C67-A9633517A249}" type="parTrans" cxnId="{A328629F-EB73-45C0-AE1B-D07462E644EA}">
      <dgm:prSet/>
      <dgm:spPr/>
      <dgm:t>
        <a:bodyPr/>
        <a:lstStyle/>
        <a:p>
          <a:endParaRPr lang="en-US"/>
        </a:p>
      </dgm:t>
    </dgm:pt>
    <dgm:pt modelId="{6EA062EB-2AC0-4CF5-97CF-432279C2792E}" type="sibTrans" cxnId="{A328629F-EB73-45C0-AE1B-D07462E644EA}">
      <dgm:prSet/>
      <dgm:spPr/>
      <dgm:t>
        <a:bodyPr/>
        <a:lstStyle/>
        <a:p>
          <a:endParaRPr lang="en-US"/>
        </a:p>
      </dgm:t>
    </dgm:pt>
    <dgm:pt modelId="{FA69DC87-4521-48C6-9C88-4676523CDCDC}" type="pres">
      <dgm:prSet presAssocID="{2668DCC9-5328-4C9C-802C-427F96EFB88A}" presName="diagram" presStyleCnt="0">
        <dgm:presLayoutVars>
          <dgm:chPref val="1"/>
          <dgm:dir/>
          <dgm:animOne val="branch"/>
          <dgm:animLvl val="lvl"/>
          <dgm:resizeHandles/>
        </dgm:presLayoutVars>
      </dgm:prSet>
      <dgm:spPr/>
      <dgm:t>
        <a:bodyPr/>
        <a:lstStyle/>
        <a:p>
          <a:endParaRPr lang="en-US"/>
        </a:p>
      </dgm:t>
    </dgm:pt>
    <dgm:pt modelId="{8DFE409D-41A8-4246-A2AC-C82AB3D37BDE}" type="pres">
      <dgm:prSet presAssocID="{DBE48743-EA1E-42DD-B83F-3D39892529B3}" presName="root" presStyleCnt="0"/>
      <dgm:spPr/>
    </dgm:pt>
    <dgm:pt modelId="{EEF98088-D687-429F-B7CD-9BEEA70AD98D}" type="pres">
      <dgm:prSet presAssocID="{DBE48743-EA1E-42DD-B83F-3D39892529B3}" presName="rootComposite" presStyleCnt="0"/>
      <dgm:spPr/>
    </dgm:pt>
    <dgm:pt modelId="{D0D6CBF6-76B3-4A12-9CC7-24991C6F240B}" type="pres">
      <dgm:prSet presAssocID="{DBE48743-EA1E-42DD-B83F-3D39892529B3}" presName="rootText" presStyleLbl="node1" presStyleIdx="0" presStyleCnt="3"/>
      <dgm:spPr/>
      <dgm:t>
        <a:bodyPr/>
        <a:lstStyle/>
        <a:p>
          <a:endParaRPr lang="en-US"/>
        </a:p>
      </dgm:t>
    </dgm:pt>
    <dgm:pt modelId="{4AD31434-346D-4C31-BF1C-D5207D256551}" type="pres">
      <dgm:prSet presAssocID="{DBE48743-EA1E-42DD-B83F-3D39892529B3}" presName="rootConnector" presStyleLbl="node1" presStyleIdx="0" presStyleCnt="3"/>
      <dgm:spPr/>
      <dgm:t>
        <a:bodyPr/>
        <a:lstStyle/>
        <a:p>
          <a:endParaRPr lang="en-US"/>
        </a:p>
      </dgm:t>
    </dgm:pt>
    <dgm:pt modelId="{610E2175-0374-4125-95E9-6EF65F4CDF1B}" type="pres">
      <dgm:prSet presAssocID="{DBE48743-EA1E-42DD-B83F-3D39892529B3}" presName="childShape" presStyleCnt="0"/>
      <dgm:spPr/>
    </dgm:pt>
    <dgm:pt modelId="{A99A8736-0F2A-4876-9DC4-7EDDC9935C56}" type="pres">
      <dgm:prSet presAssocID="{85411175-FA6B-49E1-ABB2-A35F3595F785}" presName="Name13" presStyleLbl="parChTrans1D2" presStyleIdx="0" presStyleCnt="6"/>
      <dgm:spPr/>
      <dgm:t>
        <a:bodyPr/>
        <a:lstStyle/>
        <a:p>
          <a:endParaRPr lang="en-US"/>
        </a:p>
      </dgm:t>
    </dgm:pt>
    <dgm:pt modelId="{11FDF75B-80CA-483A-9D10-7B1327B93FC9}" type="pres">
      <dgm:prSet presAssocID="{E70DBE5B-B2BB-4116-BA3F-81A4A5F34B1C}" presName="childText" presStyleLbl="bgAcc1" presStyleIdx="0" presStyleCnt="6" custScaleX="81631" custScaleY="56469">
        <dgm:presLayoutVars>
          <dgm:bulletEnabled val="1"/>
        </dgm:presLayoutVars>
      </dgm:prSet>
      <dgm:spPr/>
      <dgm:t>
        <a:bodyPr/>
        <a:lstStyle/>
        <a:p>
          <a:endParaRPr lang="en-US"/>
        </a:p>
      </dgm:t>
    </dgm:pt>
    <dgm:pt modelId="{FF59BAB4-D2A4-4CC6-947F-77B18CCA81C0}" type="pres">
      <dgm:prSet presAssocID="{234BC0D2-469B-4EEF-8651-E9DAF92FA16B}" presName="Name13" presStyleLbl="parChTrans1D2" presStyleIdx="1" presStyleCnt="6"/>
      <dgm:spPr/>
      <dgm:t>
        <a:bodyPr/>
        <a:lstStyle/>
        <a:p>
          <a:endParaRPr lang="en-US"/>
        </a:p>
      </dgm:t>
    </dgm:pt>
    <dgm:pt modelId="{817B6B56-384C-4D2E-8C87-1CF1B93DF7F6}" type="pres">
      <dgm:prSet presAssocID="{C73DB817-533A-4A94-A8AC-7BFFD8EBDC62}" presName="childText" presStyleLbl="bgAcc1" presStyleIdx="1" presStyleCnt="6" custScaleX="81269" custScaleY="51193" custLinFactNeighborX="1228" custLinFactNeighborY="7911">
        <dgm:presLayoutVars>
          <dgm:bulletEnabled val="1"/>
        </dgm:presLayoutVars>
      </dgm:prSet>
      <dgm:spPr/>
      <dgm:t>
        <a:bodyPr/>
        <a:lstStyle/>
        <a:p>
          <a:endParaRPr lang="en-US"/>
        </a:p>
      </dgm:t>
    </dgm:pt>
    <dgm:pt modelId="{DFCB222F-DFB3-479D-B29F-13C74804B6BA}" type="pres">
      <dgm:prSet presAssocID="{3545FD12-DAA5-4B56-91F0-505AA1A36616}" presName="root" presStyleCnt="0"/>
      <dgm:spPr/>
    </dgm:pt>
    <dgm:pt modelId="{68EED0BD-16EF-4D82-AA56-6C2BEE82EFCC}" type="pres">
      <dgm:prSet presAssocID="{3545FD12-DAA5-4B56-91F0-505AA1A36616}" presName="rootComposite" presStyleCnt="0"/>
      <dgm:spPr/>
    </dgm:pt>
    <dgm:pt modelId="{7113FD2E-4F3E-4A6D-8FD4-4D1069E20EB3}" type="pres">
      <dgm:prSet presAssocID="{3545FD12-DAA5-4B56-91F0-505AA1A36616}" presName="rootText" presStyleLbl="node1" presStyleIdx="1" presStyleCnt="3"/>
      <dgm:spPr/>
      <dgm:t>
        <a:bodyPr/>
        <a:lstStyle/>
        <a:p>
          <a:endParaRPr lang="en-US"/>
        </a:p>
      </dgm:t>
    </dgm:pt>
    <dgm:pt modelId="{D5494166-2B76-4B04-A3DF-94C60D6DE388}" type="pres">
      <dgm:prSet presAssocID="{3545FD12-DAA5-4B56-91F0-505AA1A36616}" presName="rootConnector" presStyleLbl="node1" presStyleIdx="1" presStyleCnt="3"/>
      <dgm:spPr/>
      <dgm:t>
        <a:bodyPr/>
        <a:lstStyle/>
        <a:p>
          <a:endParaRPr lang="en-US"/>
        </a:p>
      </dgm:t>
    </dgm:pt>
    <dgm:pt modelId="{A6598C48-2BB3-40DD-95AC-68953B402426}" type="pres">
      <dgm:prSet presAssocID="{3545FD12-DAA5-4B56-91F0-505AA1A36616}" presName="childShape" presStyleCnt="0"/>
      <dgm:spPr/>
    </dgm:pt>
    <dgm:pt modelId="{C63380B2-70C5-4D80-BC69-620BED110888}" type="pres">
      <dgm:prSet presAssocID="{848ABCEF-5551-4090-9F0B-C52BC920CC04}" presName="Name13" presStyleLbl="parChTrans1D2" presStyleIdx="2" presStyleCnt="6"/>
      <dgm:spPr/>
      <dgm:t>
        <a:bodyPr/>
        <a:lstStyle/>
        <a:p>
          <a:endParaRPr lang="en-US"/>
        </a:p>
      </dgm:t>
    </dgm:pt>
    <dgm:pt modelId="{0FE803E8-41E9-4B8C-AAB5-36EBB92EFC26}" type="pres">
      <dgm:prSet presAssocID="{CCDE9403-5019-43A3-B556-226AB168156B}" presName="childText" presStyleLbl="bgAcc1" presStyleIdx="2" presStyleCnt="6" custScaleX="85534" custScaleY="66989">
        <dgm:presLayoutVars>
          <dgm:bulletEnabled val="1"/>
        </dgm:presLayoutVars>
      </dgm:prSet>
      <dgm:spPr/>
      <dgm:t>
        <a:bodyPr/>
        <a:lstStyle/>
        <a:p>
          <a:endParaRPr lang="en-US"/>
        </a:p>
      </dgm:t>
    </dgm:pt>
    <dgm:pt modelId="{D34DCC5F-17C2-4AC6-84ED-F7A2BBA93F50}" type="pres">
      <dgm:prSet presAssocID="{8214CAA8-E6BA-4FBF-BBFB-A22C178B51E7}" presName="Name13" presStyleLbl="parChTrans1D2" presStyleIdx="3" presStyleCnt="6"/>
      <dgm:spPr/>
      <dgm:t>
        <a:bodyPr/>
        <a:lstStyle/>
        <a:p>
          <a:endParaRPr lang="en-US"/>
        </a:p>
      </dgm:t>
    </dgm:pt>
    <dgm:pt modelId="{1363349D-140F-4C44-A35B-A19C2D5D1D97}" type="pres">
      <dgm:prSet presAssocID="{2D9513AF-46B9-4F64-A113-5E061C9F3F74}" presName="childText" presStyleLbl="bgAcc1" presStyleIdx="3" presStyleCnt="6" custScaleX="86405" custScaleY="52827" custLinFactNeighborX="3087" custLinFactNeighborY="-1982">
        <dgm:presLayoutVars>
          <dgm:bulletEnabled val="1"/>
        </dgm:presLayoutVars>
      </dgm:prSet>
      <dgm:spPr/>
      <dgm:t>
        <a:bodyPr/>
        <a:lstStyle/>
        <a:p>
          <a:endParaRPr lang="en-US"/>
        </a:p>
      </dgm:t>
    </dgm:pt>
    <dgm:pt modelId="{6D859BCD-E306-43D0-957E-352377A64AEC}" type="pres">
      <dgm:prSet presAssocID="{478A80EF-109E-4C66-9176-4487AF0FE107}" presName="root" presStyleCnt="0"/>
      <dgm:spPr/>
    </dgm:pt>
    <dgm:pt modelId="{AA300744-29AC-4480-9F07-A93E32DA54A1}" type="pres">
      <dgm:prSet presAssocID="{478A80EF-109E-4C66-9176-4487AF0FE107}" presName="rootComposite" presStyleCnt="0"/>
      <dgm:spPr/>
    </dgm:pt>
    <dgm:pt modelId="{06E6E1C0-C814-4779-A3CF-795A63E885AA}" type="pres">
      <dgm:prSet presAssocID="{478A80EF-109E-4C66-9176-4487AF0FE107}" presName="rootText" presStyleLbl="node1" presStyleIdx="2" presStyleCnt="3"/>
      <dgm:spPr/>
      <dgm:t>
        <a:bodyPr/>
        <a:lstStyle/>
        <a:p>
          <a:endParaRPr lang="en-US"/>
        </a:p>
      </dgm:t>
    </dgm:pt>
    <dgm:pt modelId="{B21C747F-4BF1-422E-99B5-96416A672AA1}" type="pres">
      <dgm:prSet presAssocID="{478A80EF-109E-4C66-9176-4487AF0FE107}" presName="rootConnector" presStyleLbl="node1" presStyleIdx="2" presStyleCnt="3"/>
      <dgm:spPr/>
      <dgm:t>
        <a:bodyPr/>
        <a:lstStyle/>
        <a:p>
          <a:endParaRPr lang="en-US"/>
        </a:p>
      </dgm:t>
    </dgm:pt>
    <dgm:pt modelId="{AEC1242C-F5A8-44A0-87AB-1780329C6FC8}" type="pres">
      <dgm:prSet presAssocID="{478A80EF-109E-4C66-9176-4487AF0FE107}" presName="childShape" presStyleCnt="0"/>
      <dgm:spPr/>
    </dgm:pt>
    <dgm:pt modelId="{10E89C9B-1AAA-46AB-871B-99F894C73881}" type="pres">
      <dgm:prSet presAssocID="{C7774AA2-8DA2-4DF3-991C-05FB494BD534}" presName="Name13" presStyleLbl="parChTrans1D2" presStyleIdx="4" presStyleCnt="6"/>
      <dgm:spPr/>
      <dgm:t>
        <a:bodyPr/>
        <a:lstStyle/>
        <a:p>
          <a:endParaRPr lang="en-US"/>
        </a:p>
      </dgm:t>
    </dgm:pt>
    <dgm:pt modelId="{9CCAEA7F-1D80-4243-8130-E313629CCAE4}" type="pres">
      <dgm:prSet presAssocID="{A5C5D54A-D4FA-4C6D-9244-D3416A95AE34}" presName="childText" presStyleLbl="bgAcc1" presStyleIdx="4" presStyleCnt="6" custScaleX="80214" custScaleY="68537">
        <dgm:presLayoutVars>
          <dgm:bulletEnabled val="1"/>
        </dgm:presLayoutVars>
      </dgm:prSet>
      <dgm:spPr/>
      <dgm:t>
        <a:bodyPr/>
        <a:lstStyle/>
        <a:p>
          <a:endParaRPr lang="en-US"/>
        </a:p>
      </dgm:t>
    </dgm:pt>
    <dgm:pt modelId="{6C9E5206-B064-4BD7-B732-193F395F2604}" type="pres">
      <dgm:prSet presAssocID="{4734C0D3-91BF-48DF-8C67-A9633517A249}" presName="Name13" presStyleLbl="parChTrans1D2" presStyleIdx="5" presStyleCnt="6"/>
      <dgm:spPr/>
      <dgm:t>
        <a:bodyPr/>
        <a:lstStyle/>
        <a:p>
          <a:endParaRPr lang="en-US"/>
        </a:p>
      </dgm:t>
    </dgm:pt>
    <dgm:pt modelId="{8AF0D562-E990-45DF-B900-E4E34D81AA41}" type="pres">
      <dgm:prSet presAssocID="{9B547D82-AF84-4593-AB3C-493630DCD4C5}" presName="childText" presStyleLbl="bgAcc1" presStyleIdx="5" presStyleCnt="6" custScaleX="82686" custScaleY="59742">
        <dgm:presLayoutVars>
          <dgm:bulletEnabled val="1"/>
        </dgm:presLayoutVars>
      </dgm:prSet>
      <dgm:spPr/>
      <dgm:t>
        <a:bodyPr/>
        <a:lstStyle/>
        <a:p>
          <a:endParaRPr lang="en-US"/>
        </a:p>
      </dgm:t>
    </dgm:pt>
  </dgm:ptLst>
  <dgm:cxnLst>
    <dgm:cxn modelId="{E2A66480-A0C7-43B3-90B7-921E06C96E3A}" type="presOf" srcId="{478A80EF-109E-4C66-9176-4487AF0FE107}" destId="{B21C747F-4BF1-422E-99B5-96416A672AA1}" srcOrd="1" destOrd="0" presId="urn:microsoft.com/office/officeart/2005/8/layout/hierarchy3"/>
    <dgm:cxn modelId="{A3EE8C01-74A6-4E70-BEB6-553F1DF2EA77}" type="presOf" srcId="{3545FD12-DAA5-4B56-91F0-505AA1A36616}" destId="{D5494166-2B76-4B04-A3DF-94C60D6DE388}" srcOrd="1" destOrd="0" presId="urn:microsoft.com/office/officeart/2005/8/layout/hierarchy3"/>
    <dgm:cxn modelId="{8AD65465-1298-4A30-9FB1-6129FCCD027B}" type="presOf" srcId="{848ABCEF-5551-4090-9F0B-C52BC920CC04}" destId="{C63380B2-70C5-4D80-BC69-620BED110888}" srcOrd="0" destOrd="0" presId="urn:microsoft.com/office/officeart/2005/8/layout/hierarchy3"/>
    <dgm:cxn modelId="{D6DA590B-74A0-42D0-B14F-247D9F06042F}" srcId="{3545FD12-DAA5-4B56-91F0-505AA1A36616}" destId="{CCDE9403-5019-43A3-B556-226AB168156B}" srcOrd="0" destOrd="0" parTransId="{848ABCEF-5551-4090-9F0B-C52BC920CC04}" sibTransId="{B31A454F-D09C-46E2-8939-E7994FC0AE5F}"/>
    <dgm:cxn modelId="{8E2B5348-E5BF-4B7C-B17D-647FB487F6F1}" type="presOf" srcId="{85411175-FA6B-49E1-ABB2-A35F3595F785}" destId="{A99A8736-0F2A-4876-9DC4-7EDDC9935C56}" srcOrd="0" destOrd="0" presId="urn:microsoft.com/office/officeart/2005/8/layout/hierarchy3"/>
    <dgm:cxn modelId="{65B4DBAB-2B0A-4B83-B252-10C588EB15B6}" type="presOf" srcId="{C7774AA2-8DA2-4DF3-991C-05FB494BD534}" destId="{10E89C9B-1AAA-46AB-871B-99F894C73881}" srcOrd="0" destOrd="0" presId="urn:microsoft.com/office/officeart/2005/8/layout/hierarchy3"/>
    <dgm:cxn modelId="{45DC10CB-8FBA-4055-9B9F-6B00DBEF1FE3}" type="presOf" srcId="{CCDE9403-5019-43A3-B556-226AB168156B}" destId="{0FE803E8-41E9-4B8C-AAB5-36EBB92EFC26}" srcOrd="0" destOrd="0" presId="urn:microsoft.com/office/officeart/2005/8/layout/hierarchy3"/>
    <dgm:cxn modelId="{BBEE0636-4491-4479-9041-BFA26A91393B}" srcId="{DBE48743-EA1E-42DD-B83F-3D39892529B3}" destId="{C73DB817-533A-4A94-A8AC-7BFFD8EBDC62}" srcOrd="1" destOrd="0" parTransId="{234BC0D2-469B-4EEF-8651-E9DAF92FA16B}" sibTransId="{A58DD484-7616-475A-9E52-B37D73D980A2}"/>
    <dgm:cxn modelId="{C143B78F-20CE-4B29-B929-8967642D34EB}" type="presOf" srcId="{E70DBE5B-B2BB-4116-BA3F-81A4A5F34B1C}" destId="{11FDF75B-80CA-483A-9D10-7B1327B93FC9}" srcOrd="0" destOrd="0" presId="urn:microsoft.com/office/officeart/2005/8/layout/hierarchy3"/>
    <dgm:cxn modelId="{CF2050F8-0BCA-4D93-AECF-EA5938695764}" srcId="{2668DCC9-5328-4C9C-802C-427F96EFB88A}" destId="{478A80EF-109E-4C66-9176-4487AF0FE107}" srcOrd="2" destOrd="0" parTransId="{CE14FEE8-6753-4A3F-AC81-2B6188FBED29}" sibTransId="{A681E46C-B169-4D92-9962-648C52DCE8A2}"/>
    <dgm:cxn modelId="{25ECE333-D21D-4BF2-ABC4-C2BD508F0E49}" type="presOf" srcId="{3545FD12-DAA5-4B56-91F0-505AA1A36616}" destId="{7113FD2E-4F3E-4A6D-8FD4-4D1069E20EB3}" srcOrd="0" destOrd="0" presId="urn:microsoft.com/office/officeart/2005/8/layout/hierarchy3"/>
    <dgm:cxn modelId="{A328629F-EB73-45C0-AE1B-D07462E644EA}" srcId="{478A80EF-109E-4C66-9176-4487AF0FE107}" destId="{9B547D82-AF84-4593-AB3C-493630DCD4C5}" srcOrd="1" destOrd="0" parTransId="{4734C0D3-91BF-48DF-8C67-A9633517A249}" sibTransId="{6EA062EB-2AC0-4CF5-97CF-432279C2792E}"/>
    <dgm:cxn modelId="{425C8057-F8AC-4D7F-9D9E-DCFCB42F1E04}" srcId="{2668DCC9-5328-4C9C-802C-427F96EFB88A}" destId="{DBE48743-EA1E-42DD-B83F-3D39892529B3}" srcOrd="0" destOrd="0" parTransId="{D2D05288-673A-4E69-8334-4B9083351EDC}" sibTransId="{F54BAB50-AC43-40A4-9856-F3D93EE29490}"/>
    <dgm:cxn modelId="{F6E76B05-8CC9-4C69-B511-F2BCF0807C02}" type="presOf" srcId="{2D9513AF-46B9-4F64-A113-5E061C9F3F74}" destId="{1363349D-140F-4C44-A35B-A19C2D5D1D97}" srcOrd="0" destOrd="0" presId="urn:microsoft.com/office/officeart/2005/8/layout/hierarchy3"/>
    <dgm:cxn modelId="{A434BF37-1367-49F6-AA15-A5A1E225C26D}" srcId="{DBE48743-EA1E-42DD-B83F-3D39892529B3}" destId="{E70DBE5B-B2BB-4116-BA3F-81A4A5F34B1C}" srcOrd="0" destOrd="0" parTransId="{85411175-FA6B-49E1-ABB2-A35F3595F785}" sibTransId="{6353E33F-9EA1-451C-9615-F24804C15E33}"/>
    <dgm:cxn modelId="{EF18A759-7711-4DC6-A62F-AECBA5D893A0}" type="presOf" srcId="{C73DB817-533A-4A94-A8AC-7BFFD8EBDC62}" destId="{817B6B56-384C-4D2E-8C87-1CF1B93DF7F6}" srcOrd="0" destOrd="0" presId="urn:microsoft.com/office/officeart/2005/8/layout/hierarchy3"/>
    <dgm:cxn modelId="{C9E6AD00-DDEC-4D73-B551-AC544260AF87}" srcId="{2668DCC9-5328-4C9C-802C-427F96EFB88A}" destId="{3545FD12-DAA5-4B56-91F0-505AA1A36616}" srcOrd="1" destOrd="0" parTransId="{8BA216F4-C8D4-4D2C-8D82-E9B600C2328A}" sibTransId="{64D7E134-29D8-4DD4-BB27-C8AE0BFAD79D}"/>
    <dgm:cxn modelId="{5AD9D855-E3FC-4ABB-83A9-0A0870C913AE}" type="presOf" srcId="{478A80EF-109E-4C66-9176-4487AF0FE107}" destId="{06E6E1C0-C814-4779-A3CF-795A63E885AA}" srcOrd="0" destOrd="0" presId="urn:microsoft.com/office/officeart/2005/8/layout/hierarchy3"/>
    <dgm:cxn modelId="{91607A5D-C401-4B28-ADD5-8EAEB12CD042}" type="presOf" srcId="{9B547D82-AF84-4593-AB3C-493630DCD4C5}" destId="{8AF0D562-E990-45DF-B900-E4E34D81AA41}" srcOrd="0" destOrd="0" presId="urn:microsoft.com/office/officeart/2005/8/layout/hierarchy3"/>
    <dgm:cxn modelId="{B1BEC892-ECC5-411D-A291-B00369C3E68F}" type="presOf" srcId="{A5C5D54A-D4FA-4C6D-9244-D3416A95AE34}" destId="{9CCAEA7F-1D80-4243-8130-E313629CCAE4}" srcOrd="0" destOrd="0" presId="urn:microsoft.com/office/officeart/2005/8/layout/hierarchy3"/>
    <dgm:cxn modelId="{33B3071C-DD55-46B8-9BA2-9C980171735B}" type="presOf" srcId="{DBE48743-EA1E-42DD-B83F-3D39892529B3}" destId="{4AD31434-346D-4C31-BF1C-D5207D256551}" srcOrd="1" destOrd="0" presId="urn:microsoft.com/office/officeart/2005/8/layout/hierarchy3"/>
    <dgm:cxn modelId="{537C855B-E5A9-4918-8FAE-DFD7215341DE}" type="presOf" srcId="{DBE48743-EA1E-42DD-B83F-3D39892529B3}" destId="{D0D6CBF6-76B3-4A12-9CC7-24991C6F240B}" srcOrd="0" destOrd="0" presId="urn:microsoft.com/office/officeart/2005/8/layout/hierarchy3"/>
    <dgm:cxn modelId="{7A1BC652-FC69-4C85-AC0B-D028087DCB83}" type="presOf" srcId="{234BC0D2-469B-4EEF-8651-E9DAF92FA16B}" destId="{FF59BAB4-D2A4-4CC6-947F-77B18CCA81C0}" srcOrd="0" destOrd="0" presId="urn:microsoft.com/office/officeart/2005/8/layout/hierarchy3"/>
    <dgm:cxn modelId="{FE9DF1C8-AC54-405A-A231-26EF2475E17C}" type="presOf" srcId="{2668DCC9-5328-4C9C-802C-427F96EFB88A}" destId="{FA69DC87-4521-48C6-9C88-4676523CDCDC}" srcOrd="0" destOrd="0" presId="urn:microsoft.com/office/officeart/2005/8/layout/hierarchy3"/>
    <dgm:cxn modelId="{8384421A-D20C-460D-B6B6-9120A521D9B7}" type="presOf" srcId="{8214CAA8-E6BA-4FBF-BBFB-A22C178B51E7}" destId="{D34DCC5F-17C2-4AC6-84ED-F7A2BBA93F50}" srcOrd="0" destOrd="0" presId="urn:microsoft.com/office/officeart/2005/8/layout/hierarchy3"/>
    <dgm:cxn modelId="{B9FFC2B4-B0A1-4037-AC13-F0D83BC5BD24}" srcId="{3545FD12-DAA5-4B56-91F0-505AA1A36616}" destId="{2D9513AF-46B9-4F64-A113-5E061C9F3F74}" srcOrd="1" destOrd="0" parTransId="{8214CAA8-E6BA-4FBF-BBFB-A22C178B51E7}" sibTransId="{98EFD290-48C1-41C3-9CBF-610DAFB6CF26}"/>
    <dgm:cxn modelId="{60EC4845-F077-49EC-A722-D925C1A9ED9D}" srcId="{478A80EF-109E-4C66-9176-4487AF0FE107}" destId="{A5C5D54A-D4FA-4C6D-9244-D3416A95AE34}" srcOrd="0" destOrd="0" parTransId="{C7774AA2-8DA2-4DF3-991C-05FB494BD534}" sibTransId="{237D8782-8BA6-4B5D-931F-C580DFF749A2}"/>
    <dgm:cxn modelId="{883781F4-992F-45DA-9AE5-4BDE0FBDC80F}" type="presOf" srcId="{4734C0D3-91BF-48DF-8C67-A9633517A249}" destId="{6C9E5206-B064-4BD7-B732-193F395F2604}" srcOrd="0" destOrd="0" presId="urn:microsoft.com/office/officeart/2005/8/layout/hierarchy3"/>
    <dgm:cxn modelId="{A441113F-A022-4827-84F3-F74EA5E37E51}" type="presParOf" srcId="{FA69DC87-4521-48C6-9C88-4676523CDCDC}" destId="{8DFE409D-41A8-4246-A2AC-C82AB3D37BDE}" srcOrd="0" destOrd="0" presId="urn:microsoft.com/office/officeart/2005/8/layout/hierarchy3"/>
    <dgm:cxn modelId="{2B0EEB16-86E8-4433-9C74-76FC60FCB229}" type="presParOf" srcId="{8DFE409D-41A8-4246-A2AC-C82AB3D37BDE}" destId="{EEF98088-D687-429F-B7CD-9BEEA70AD98D}" srcOrd="0" destOrd="0" presId="urn:microsoft.com/office/officeart/2005/8/layout/hierarchy3"/>
    <dgm:cxn modelId="{C72A9AB8-8734-47F7-96B6-68258F642904}" type="presParOf" srcId="{EEF98088-D687-429F-B7CD-9BEEA70AD98D}" destId="{D0D6CBF6-76B3-4A12-9CC7-24991C6F240B}" srcOrd="0" destOrd="0" presId="urn:microsoft.com/office/officeart/2005/8/layout/hierarchy3"/>
    <dgm:cxn modelId="{0C3CEB69-9C39-4B74-964F-55319880C3C6}" type="presParOf" srcId="{EEF98088-D687-429F-B7CD-9BEEA70AD98D}" destId="{4AD31434-346D-4C31-BF1C-D5207D256551}" srcOrd="1" destOrd="0" presId="urn:microsoft.com/office/officeart/2005/8/layout/hierarchy3"/>
    <dgm:cxn modelId="{40902AC5-3C5E-468E-8DC4-E4658D04AD09}" type="presParOf" srcId="{8DFE409D-41A8-4246-A2AC-C82AB3D37BDE}" destId="{610E2175-0374-4125-95E9-6EF65F4CDF1B}" srcOrd="1" destOrd="0" presId="urn:microsoft.com/office/officeart/2005/8/layout/hierarchy3"/>
    <dgm:cxn modelId="{99D79634-FC2E-49A8-8BF7-DEFA707DCC0A}" type="presParOf" srcId="{610E2175-0374-4125-95E9-6EF65F4CDF1B}" destId="{A99A8736-0F2A-4876-9DC4-7EDDC9935C56}" srcOrd="0" destOrd="0" presId="urn:microsoft.com/office/officeart/2005/8/layout/hierarchy3"/>
    <dgm:cxn modelId="{D6826AD6-E302-4545-BBAE-413046681426}" type="presParOf" srcId="{610E2175-0374-4125-95E9-6EF65F4CDF1B}" destId="{11FDF75B-80CA-483A-9D10-7B1327B93FC9}" srcOrd="1" destOrd="0" presId="urn:microsoft.com/office/officeart/2005/8/layout/hierarchy3"/>
    <dgm:cxn modelId="{29F131DD-AEDE-41B0-B036-0B9B481B0EFE}" type="presParOf" srcId="{610E2175-0374-4125-95E9-6EF65F4CDF1B}" destId="{FF59BAB4-D2A4-4CC6-947F-77B18CCA81C0}" srcOrd="2" destOrd="0" presId="urn:microsoft.com/office/officeart/2005/8/layout/hierarchy3"/>
    <dgm:cxn modelId="{E22F1068-CE9F-49DD-8C20-376FB2252F4D}" type="presParOf" srcId="{610E2175-0374-4125-95E9-6EF65F4CDF1B}" destId="{817B6B56-384C-4D2E-8C87-1CF1B93DF7F6}" srcOrd="3" destOrd="0" presId="urn:microsoft.com/office/officeart/2005/8/layout/hierarchy3"/>
    <dgm:cxn modelId="{08F1B788-75CF-4988-8B04-3316DC7653F0}" type="presParOf" srcId="{FA69DC87-4521-48C6-9C88-4676523CDCDC}" destId="{DFCB222F-DFB3-479D-B29F-13C74804B6BA}" srcOrd="1" destOrd="0" presId="urn:microsoft.com/office/officeart/2005/8/layout/hierarchy3"/>
    <dgm:cxn modelId="{86B4D24B-5D56-4380-A285-68B306437998}" type="presParOf" srcId="{DFCB222F-DFB3-479D-B29F-13C74804B6BA}" destId="{68EED0BD-16EF-4D82-AA56-6C2BEE82EFCC}" srcOrd="0" destOrd="0" presId="urn:microsoft.com/office/officeart/2005/8/layout/hierarchy3"/>
    <dgm:cxn modelId="{733A3926-9A96-450C-B379-D899F64B8F0D}" type="presParOf" srcId="{68EED0BD-16EF-4D82-AA56-6C2BEE82EFCC}" destId="{7113FD2E-4F3E-4A6D-8FD4-4D1069E20EB3}" srcOrd="0" destOrd="0" presId="urn:microsoft.com/office/officeart/2005/8/layout/hierarchy3"/>
    <dgm:cxn modelId="{4FF90127-6C47-4F30-9543-0C8D724D27DC}" type="presParOf" srcId="{68EED0BD-16EF-4D82-AA56-6C2BEE82EFCC}" destId="{D5494166-2B76-4B04-A3DF-94C60D6DE388}" srcOrd="1" destOrd="0" presId="urn:microsoft.com/office/officeart/2005/8/layout/hierarchy3"/>
    <dgm:cxn modelId="{9F792569-FA26-43A0-B970-75612AF7FF91}" type="presParOf" srcId="{DFCB222F-DFB3-479D-B29F-13C74804B6BA}" destId="{A6598C48-2BB3-40DD-95AC-68953B402426}" srcOrd="1" destOrd="0" presId="urn:microsoft.com/office/officeart/2005/8/layout/hierarchy3"/>
    <dgm:cxn modelId="{116A8279-78F4-408A-841F-446B079DBFE9}" type="presParOf" srcId="{A6598C48-2BB3-40DD-95AC-68953B402426}" destId="{C63380B2-70C5-4D80-BC69-620BED110888}" srcOrd="0" destOrd="0" presId="urn:microsoft.com/office/officeart/2005/8/layout/hierarchy3"/>
    <dgm:cxn modelId="{6CFCCB35-C11A-4931-9184-3CE13014DA0B}" type="presParOf" srcId="{A6598C48-2BB3-40DD-95AC-68953B402426}" destId="{0FE803E8-41E9-4B8C-AAB5-36EBB92EFC26}" srcOrd="1" destOrd="0" presId="urn:microsoft.com/office/officeart/2005/8/layout/hierarchy3"/>
    <dgm:cxn modelId="{B41FBD3F-94EA-443D-A8FE-957FBEDA9AB1}" type="presParOf" srcId="{A6598C48-2BB3-40DD-95AC-68953B402426}" destId="{D34DCC5F-17C2-4AC6-84ED-F7A2BBA93F50}" srcOrd="2" destOrd="0" presId="urn:microsoft.com/office/officeart/2005/8/layout/hierarchy3"/>
    <dgm:cxn modelId="{5A4BBCE5-462A-4F5C-A6C5-206BCE1D61F1}" type="presParOf" srcId="{A6598C48-2BB3-40DD-95AC-68953B402426}" destId="{1363349D-140F-4C44-A35B-A19C2D5D1D97}" srcOrd="3" destOrd="0" presId="urn:microsoft.com/office/officeart/2005/8/layout/hierarchy3"/>
    <dgm:cxn modelId="{C900E346-04A7-4B52-BD2C-CFA852EAF2C7}" type="presParOf" srcId="{FA69DC87-4521-48C6-9C88-4676523CDCDC}" destId="{6D859BCD-E306-43D0-957E-352377A64AEC}" srcOrd="2" destOrd="0" presId="urn:microsoft.com/office/officeart/2005/8/layout/hierarchy3"/>
    <dgm:cxn modelId="{874434D7-B9B0-4B67-869D-E7DE968F4CEB}" type="presParOf" srcId="{6D859BCD-E306-43D0-957E-352377A64AEC}" destId="{AA300744-29AC-4480-9F07-A93E32DA54A1}" srcOrd="0" destOrd="0" presId="urn:microsoft.com/office/officeart/2005/8/layout/hierarchy3"/>
    <dgm:cxn modelId="{00AA4C2A-1598-4622-9310-AE157F119C6D}" type="presParOf" srcId="{AA300744-29AC-4480-9F07-A93E32DA54A1}" destId="{06E6E1C0-C814-4779-A3CF-795A63E885AA}" srcOrd="0" destOrd="0" presId="urn:microsoft.com/office/officeart/2005/8/layout/hierarchy3"/>
    <dgm:cxn modelId="{26122A27-EF06-4DC8-949F-00AA9366E013}" type="presParOf" srcId="{AA300744-29AC-4480-9F07-A93E32DA54A1}" destId="{B21C747F-4BF1-422E-99B5-96416A672AA1}" srcOrd="1" destOrd="0" presId="urn:microsoft.com/office/officeart/2005/8/layout/hierarchy3"/>
    <dgm:cxn modelId="{05609084-7EA9-452F-899D-2247921F1C25}" type="presParOf" srcId="{6D859BCD-E306-43D0-957E-352377A64AEC}" destId="{AEC1242C-F5A8-44A0-87AB-1780329C6FC8}" srcOrd="1" destOrd="0" presId="urn:microsoft.com/office/officeart/2005/8/layout/hierarchy3"/>
    <dgm:cxn modelId="{747CF547-9C21-481F-B67C-01BCC2149B49}" type="presParOf" srcId="{AEC1242C-F5A8-44A0-87AB-1780329C6FC8}" destId="{10E89C9B-1AAA-46AB-871B-99F894C73881}" srcOrd="0" destOrd="0" presId="urn:microsoft.com/office/officeart/2005/8/layout/hierarchy3"/>
    <dgm:cxn modelId="{F3FB1E4C-6FE5-45DE-BE2C-9593C4FF43DC}" type="presParOf" srcId="{AEC1242C-F5A8-44A0-87AB-1780329C6FC8}" destId="{9CCAEA7F-1D80-4243-8130-E313629CCAE4}" srcOrd="1" destOrd="0" presId="urn:microsoft.com/office/officeart/2005/8/layout/hierarchy3"/>
    <dgm:cxn modelId="{A2D42FEE-35F6-48DF-80A4-9280CCE4037F}" type="presParOf" srcId="{AEC1242C-F5A8-44A0-87AB-1780329C6FC8}" destId="{6C9E5206-B064-4BD7-B732-193F395F2604}" srcOrd="2" destOrd="0" presId="urn:microsoft.com/office/officeart/2005/8/layout/hierarchy3"/>
    <dgm:cxn modelId="{A1B3BF67-41D7-4096-820B-F9122A9C08C0}" type="presParOf" srcId="{AEC1242C-F5A8-44A0-87AB-1780329C6FC8}" destId="{8AF0D562-E990-45DF-B900-E4E34D81AA41}"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CA0C80-01A5-4E42-82CB-367E31FE7E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568BEC2-2261-4191-95CD-4F9B56A9935E}" type="pres">
      <dgm:prSet presAssocID="{E0CA0C80-01A5-4E42-82CB-367E31FE7ED6}" presName="hierChild1" presStyleCnt="0">
        <dgm:presLayoutVars>
          <dgm:chPref val="1"/>
          <dgm:dir/>
          <dgm:animOne val="branch"/>
          <dgm:animLvl val="lvl"/>
          <dgm:resizeHandles/>
        </dgm:presLayoutVars>
      </dgm:prSet>
      <dgm:spPr/>
      <dgm:t>
        <a:bodyPr/>
        <a:lstStyle/>
        <a:p>
          <a:endParaRPr lang="en-US"/>
        </a:p>
      </dgm:t>
    </dgm:pt>
  </dgm:ptLst>
  <dgm:cxnLst>
    <dgm:cxn modelId="{85738CC4-B5F3-4766-B3BA-F5B8E72C6268}" type="presOf" srcId="{E0CA0C80-01A5-4E42-82CB-367E31FE7ED6}" destId="{6568BEC2-2261-4191-95CD-4F9B56A9935E}" srcOrd="0"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6CBF6-76B3-4A12-9CC7-24991C6F240B}">
      <dsp:nvSpPr>
        <dsp:cNvPr id="0" name=""/>
        <dsp:cNvSpPr/>
      </dsp:nvSpPr>
      <dsp:spPr>
        <a:xfrm>
          <a:off x="1179" y="455088"/>
          <a:ext cx="2758945" cy="137947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Boston Medical Center</a:t>
          </a:r>
          <a:endParaRPr lang="en-US" sz="1800" kern="1200" dirty="0"/>
        </a:p>
      </dsp:txBody>
      <dsp:txXfrm>
        <a:off x="41582" y="495491"/>
        <a:ext cx="2678139" cy="1298666"/>
      </dsp:txXfrm>
    </dsp:sp>
    <dsp:sp modelId="{A99A8736-0F2A-4876-9DC4-7EDDC9935C56}">
      <dsp:nvSpPr>
        <dsp:cNvPr id="0" name=""/>
        <dsp:cNvSpPr/>
      </dsp:nvSpPr>
      <dsp:spPr>
        <a:xfrm>
          <a:off x="277073" y="1834561"/>
          <a:ext cx="275894" cy="734355"/>
        </a:xfrm>
        <a:custGeom>
          <a:avLst/>
          <a:gdLst/>
          <a:ahLst/>
          <a:cxnLst/>
          <a:rect l="0" t="0" r="0" b="0"/>
          <a:pathLst>
            <a:path>
              <a:moveTo>
                <a:pt x="0" y="0"/>
              </a:moveTo>
              <a:lnTo>
                <a:pt x="0" y="734355"/>
              </a:lnTo>
              <a:lnTo>
                <a:pt x="275894" y="73435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FDF75B-80CA-483A-9D10-7B1327B93FC9}">
      <dsp:nvSpPr>
        <dsp:cNvPr id="0" name=""/>
        <dsp:cNvSpPr/>
      </dsp:nvSpPr>
      <dsp:spPr>
        <a:xfrm>
          <a:off x="552968" y="2179429"/>
          <a:ext cx="1801723" cy="77897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BMC IRB </a:t>
          </a:r>
          <a:endParaRPr lang="en-US" sz="2800" kern="1200" dirty="0"/>
        </a:p>
      </dsp:txBody>
      <dsp:txXfrm>
        <a:off x="575783" y="2202244"/>
        <a:ext cx="1756093" cy="733344"/>
      </dsp:txXfrm>
    </dsp:sp>
    <dsp:sp modelId="{FF59BAB4-D2A4-4CC6-947F-77B18CCA81C0}">
      <dsp:nvSpPr>
        <dsp:cNvPr id="0" name=""/>
        <dsp:cNvSpPr/>
      </dsp:nvSpPr>
      <dsp:spPr>
        <a:xfrm>
          <a:off x="277073" y="1834561"/>
          <a:ext cx="302998" cy="1930937"/>
        </a:xfrm>
        <a:custGeom>
          <a:avLst/>
          <a:gdLst/>
          <a:ahLst/>
          <a:cxnLst/>
          <a:rect l="0" t="0" r="0" b="0"/>
          <a:pathLst>
            <a:path>
              <a:moveTo>
                <a:pt x="0" y="0"/>
              </a:moveTo>
              <a:lnTo>
                <a:pt x="0" y="1930937"/>
              </a:lnTo>
              <a:lnTo>
                <a:pt x="302998" y="193093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7B6B56-384C-4D2E-8C87-1CF1B93DF7F6}">
      <dsp:nvSpPr>
        <dsp:cNvPr id="0" name=""/>
        <dsp:cNvSpPr/>
      </dsp:nvSpPr>
      <dsp:spPr>
        <a:xfrm>
          <a:off x="580072" y="3412402"/>
          <a:ext cx="1793734" cy="70619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BMC PI</a:t>
          </a:r>
          <a:endParaRPr lang="en-US" sz="2800" kern="1200" dirty="0"/>
        </a:p>
      </dsp:txBody>
      <dsp:txXfrm>
        <a:off x="600756" y="3433086"/>
        <a:ext cx="1752366" cy="664825"/>
      </dsp:txXfrm>
    </dsp:sp>
    <dsp:sp modelId="{7113FD2E-4F3E-4A6D-8FD4-4D1069E20EB3}">
      <dsp:nvSpPr>
        <dsp:cNvPr id="0" name=""/>
        <dsp:cNvSpPr/>
      </dsp:nvSpPr>
      <dsp:spPr>
        <a:xfrm>
          <a:off x="3449861" y="455088"/>
          <a:ext cx="2758945" cy="137947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University of Vermont Medical Center</a:t>
          </a:r>
          <a:endParaRPr lang="en-US" sz="1800" kern="1200" dirty="0"/>
        </a:p>
      </dsp:txBody>
      <dsp:txXfrm>
        <a:off x="3490264" y="495491"/>
        <a:ext cx="2678139" cy="1298666"/>
      </dsp:txXfrm>
    </dsp:sp>
    <dsp:sp modelId="{C63380B2-70C5-4D80-BC69-620BED110888}">
      <dsp:nvSpPr>
        <dsp:cNvPr id="0" name=""/>
        <dsp:cNvSpPr/>
      </dsp:nvSpPr>
      <dsp:spPr>
        <a:xfrm>
          <a:off x="3725755" y="1834561"/>
          <a:ext cx="275894" cy="806915"/>
        </a:xfrm>
        <a:custGeom>
          <a:avLst/>
          <a:gdLst/>
          <a:ahLst/>
          <a:cxnLst/>
          <a:rect l="0" t="0" r="0" b="0"/>
          <a:pathLst>
            <a:path>
              <a:moveTo>
                <a:pt x="0" y="0"/>
              </a:moveTo>
              <a:lnTo>
                <a:pt x="0" y="806915"/>
              </a:lnTo>
              <a:lnTo>
                <a:pt x="275894" y="8069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803E8-41E9-4B8C-AAB5-36EBB92EFC26}">
      <dsp:nvSpPr>
        <dsp:cNvPr id="0" name=""/>
        <dsp:cNvSpPr/>
      </dsp:nvSpPr>
      <dsp:spPr>
        <a:xfrm>
          <a:off x="4001650" y="2179429"/>
          <a:ext cx="1887869" cy="92409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UVM IRB</a:t>
          </a:r>
          <a:endParaRPr lang="en-US" sz="2800" kern="1200" dirty="0"/>
        </a:p>
      </dsp:txBody>
      <dsp:txXfrm>
        <a:off x="4028716" y="2206495"/>
        <a:ext cx="1833737" cy="869963"/>
      </dsp:txXfrm>
    </dsp:sp>
    <dsp:sp modelId="{D34DCC5F-17C2-4AC6-84ED-F7A2BBA93F50}">
      <dsp:nvSpPr>
        <dsp:cNvPr id="0" name=""/>
        <dsp:cNvSpPr/>
      </dsp:nvSpPr>
      <dsp:spPr>
        <a:xfrm>
          <a:off x="3725755" y="1834561"/>
          <a:ext cx="344029" cy="1950857"/>
        </a:xfrm>
        <a:custGeom>
          <a:avLst/>
          <a:gdLst/>
          <a:ahLst/>
          <a:cxnLst/>
          <a:rect l="0" t="0" r="0" b="0"/>
          <a:pathLst>
            <a:path>
              <a:moveTo>
                <a:pt x="0" y="0"/>
              </a:moveTo>
              <a:lnTo>
                <a:pt x="0" y="1950857"/>
              </a:lnTo>
              <a:lnTo>
                <a:pt x="344029" y="195085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63349D-140F-4C44-A35B-A19C2D5D1D97}">
      <dsp:nvSpPr>
        <dsp:cNvPr id="0" name=""/>
        <dsp:cNvSpPr/>
      </dsp:nvSpPr>
      <dsp:spPr>
        <a:xfrm>
          <a:off x="4069785" y="3421051"/>
          <a:ext cx="1907093" cy="7287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UVM PI</a:t>
          </a:r>
          <a:endParaRPr lang="en-US" sz="2800" kern="1200" dirty="0"/>
        </a:p>
      </dsp:txBody>
      <dsp:txXfrm>
        <a:off x="4091129" y="3442395"/>
        <a:ext cx="1864405" cy="686046"/>
      </dsp:txXfrm>
    </dsp:sp>
    <dsp:sp modelId="{06E6E1C0-C814-4779-A3CF-795A63E885AA}">
      <dsp:nvSpPr>
        <dsp:cNvPr id="0" name=""/>
        <dsp:cNvSpPr/>
      </dsp:nvSpPr>
      <dsp:spPr>
        <a:xfrm>
          <a:off x="6898543" y="455088"/>
          <a:ext cx="2758945" cy="137947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Children’s Hospital of Philadelphia</a:t>
          </a:r>
          <a:endParaRPr lang="en-US" sz="1800" kern="1200" dirty="0"/>
        </a:p>
      </dsp:txBody>
      <dsp:txXfrm>
        <a:off x="6938946" y="495491"/>
        <a:ext cx="2678139" cy="1298666"/>
      </dsp:txXfrm>
    </dsp:sp>
    <dsp:sp modelId="{10E89C9B-1AAA-46AB-871B-99F894C73881}">
      <dsp:nvSpPr>
        <dsp:cNvPr id="0" name=""/>
        <dsp:cNvSpPr/>
      </dsp:nvSpPr>
      <dsp:spPr>
        <a:xfrm>
          <a:off x="7174437" y="1834561"/>
          <a:ext cx="275894" cy="817592"/>
        </a:xfrm>
        <a:custGeom>
          <a:avLst/>
          <a:gdLst/>
          <a:ahLst/>
          <a:cxnLst/>
          <a:rect l="0" t="0" r="0" b="0"/>
          <a:pathLst>
            <a:path>
              <a:moveTo>
                <a:pt x="0" y="0"/>
              </a:moveTo>
              <a:lnTo>
                <a:pt x="0" y="817592"/>
              </a:lnTo>
              <a:lnTo>
                <a:pt x="275894" y="81759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CAEA7F-1D80-4243-8130-E313629CCAE4}">
      <dsp:nvSpPr>
        <dsp:cNvPr id="0" name=""/>
        <dsp:cNvSpPr/>
      </dsp:nvSpPr>
      <dsp:spPr>
        <a:xfrm>
          <a:off x="7450332" y="2179429"/>
          <a:ext cx="1770448" cy="94544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CHOP IRB</a:t>
          </a:r>
          <a:endParaRPr lang="en-US" sz="2800" kern="1200" dirty="0"/>
        </a:p>
      </dsp:txBody>
      <dsp:txXfrm>
        <a:off x="7478023" y="2207120"/>
        <a:ext cx="1715066" cy="890067"/>
      </dsp:txXfrm>
    </dsp:sp>
    <dsp:sp modelId="{6C9E5206-B064-4BD7-B732-193F395F2604}">
      <dsp:nvSpPr>
        <dsp:cNvPr id="0" name=""/>
        <dsp:cNvSpPr/>
      </dsp:nvSpPr>
      <dsp:spPr>
        <a:xfrm>
          <a:off x="7174437" y="1834561"/>
          <a:ext cx="275894" cy="2047248"/>
        </a:xfrm>
        <a:custGeom>
          <a:avLst/>
          <a:gdLst/>
          <a:ahLst/>
          <a:cxnLst/>
          <a:rect l="0" t="0" r="0" b="0"/>
          <a:pathLst>
            <a:path>
              <a:moveTo>
                <a:pt x="0" y="0"/>
              </a:moveTo>
              <a:lnTo>
                <a:pt x="0" y="2047248"/>
              </a:lnTo>
              <a:lnTo>
                <a:pt x="275894" y="204724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F0D562-E990-45DF-B900-E4E34D81AA41}">
      <dsp:nvSpPr>
        <dsp:cNvPr id="0" name=""/>
        <dsp:cNvSpPr/>
      </dsp:nvSpPr>
      <dsp:spPr>
        <a:xfrm>
          <a:off x="7450332" y="3469746"/>
          <a:ext cx="1825009" cy="82412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CHOP PI</a:t>
          </a:r>
          <a:endParaRPr lang="en-US" sz="2800" kern="1200" dirty="0"/>
        </a:p>
      </dsp:txBody>
      <dsp:txXfrm>
        <a:off x="7474470" y="3493884"/>
        <a:ext cx="1776733" cy="7758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67374" cy="470072"/>
          </a:xfrm>
          <a:prstGeom prst="rect">
            <a:avLst/>
          </a:prstGeom>
        </p:spPr>
        <p:txBody>
          <a:bodyPr vert="horz" lIns="92181" tIns="46090" rIns="92181" bIns="46090" rtlCol="0"/>
          <a:lstStyle>
            <a:lvl1pPr algn="l">
              <a:defRPr sz="1200"/>
            </a:lvl1pPr>
          </a:lstStyle>
          <a:p>
            <a:endParaRPr lang="en-US" dirty="0"/>
          </a:p>
        </p:txBody>
      </p:sp>
      <p:sp>
        <p:nvSpPr>
          <p:cNvPr id="3" name="Date Placeholder 2"/>
          <p:cNvSpPr>
            <a:spLocks noGrp="1"/>
          </p:cNvSpPr>
          <p:nvPr>
            <p:ph type="dt" sz="quarter" idx="1"/>
          </p:nvPr>
        </p:nvSpPr>
        <p:spPr>
          <a:xfrm>
            <a:off x="4008101" y="3"/>
            <a:ext cx="3067374" cy="470072"/>
          </a:xfrm>
          <a:prstGeom prst="rect">
            <a:avLst/>
          </a:prstGeom>
        </p:spPr>
        <p:txBody>
          <a:bodyPr vert="horz" lIns="92181" tIns="46090" rIns="92181" bIns="46090" rtlCol="0"/>
          <a:lstStyle>
            <a:lvl1pPr algn="r">
              <a:defRPr sz="1200"/>
            </a:lvl1pPr>
          </a:lstStyle>
          <a:p>
            <a:fld id="{DE6C917F-A44F-4F63-A2C1-290914304501}" type="datetimeFigureOut">
              <a:rPr lang="en-US" smtClean="0"/>
              <a:t>10/23/2018</a:t>
            </a:fld>
            <a:endParaRPr lang="en-US" dirty="0"/>
          </a:p>
        </p:txBody>
      </p:sp>
      <p:sp>
        <p:nvSpPr>
          <p:cNvPr id="4" name="Footer Placeholder 3"/>
          <p:cNvSpPr>
            <a:spLocks noGrp="1"/>
          </p:cNvSpPr>
          <p:nvPr>
            <p:ph type="ftr" sz="quarter" idx="2"/>
          </p:nvPr>
        </p:nvSpPr>
        <p:spPr>
          <a:xfrm>
            <a:off x="1" y="8893005"/>
            <a:ext cx="3067374" cy="470072"/>
          </a:xfrm>
          <a:prstGeom prst="rect">
            <a:avLst/>
          </a:prstGeom>
        </p:spPr>
        <p:txBody>
          <a:bodyPr vert="horz" lIns="92181" tIns="46090" rIns="92181" bIns="460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101" y="8893005"/>
            <a:ext cx="3067374" cy="470072"/>
          </a:xfrm>
          <a:prstGeom prst="rect">
            <a:avLst/>
          </a:prstGeom>
        </p:spPr>
        <p:txBody>
          <a:bodyPr vert="horz" lIns="92181" tIns="46090" rIns="92181" bIns="46090" rtlCol="0" anchor="b"/>
          <a:lstStyle>
            <a:lvl1pPr algn="r">
              <a:defRPr sz="1200"/>
            </a:lvl1pPr>
          </a:lstStyle>
          <a:p>
            <a:fld id="{95899A73-BCD4-48DD-96BC-BE03F5B9F184}" type="slidenum">
              <a:rPr lang="en-US" smtClean="0"/>
              <a:t>‹#›</a:t>
            </a:fld>
            <a:endParaRPr lang="en-US" dirty="0"/>
          </a:p>
        </p:txBody>
      </p:sp>
    </p:spTree>
    <p:extLst>
      <p:ext uri="{BB962C8B-B14F-4D97-AF65-F5344CB8AC3E}">
        <p14:creationId xmlns:p14="http://schemas.microsoft.com/office/powerpoint/2010/main" val="115257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C5EABE51-79FF-4B0E-B2AE-FE8985DF524D}" type="datetimeFigureOut">
              <a:rPr lang="en-US" smtClean="0"/>
              <a:t>10/23/2018</a:t>
            </a:fld>
            <a:endParaRPr lang="en-US" dirty="0"/>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dirty="0"/>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9"/>
            <a:ext cx="3066733" cy="469778"/>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9"/>
            <a:ext cx="3066733" cy="469778"/>
          </a:xfrm>
          <a:prstGeom prst="rect">
            <a:avLst/>
          </a:prstGeom>
        </p:spPr>
        <p:txBody>
          <a:bodyPr vert="horz" lIns="93932" tIns="46966" rIns="93932" bIns="46966" rtlCol="0" anchor="b"/>
          <a:lstStyle>
            <a:lvl1pPr algn="r">
              <a:defRPr sz="1200"/>
            </a:lvl1pPr>
          </a:lstStyle>
          <a:p>
            <a:fld id="{EFB067E2-2B23-4584-9C6E-BB45E0F66298}" type="slidenum">
              <a:rPr lang="en-US" smtClean="0"/>
              <a:t>‹#›</a:t>
            </a:fld>
            <a:endParaRPr lang="en-US" dirty="0"/>
          </a:p>
        </p:txBody>
      </p:sp>
    </p:spTree>
    <p:extLst>
      <p:ext uri="{BB962C8B-B14F-4D97-AF65-F5344CB8AC3E}">
        <p14:creationId xmlns:p14="http://schemas.microsoft.com/office/powerpoint/2010/main" val="127799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a:t>
            </a:fld>
            <a:endParaRPr lang="en-US" dirty="0"/>
          </a:p>
        </p:txBody>
      </p:sp>
    </p:spTree>
    <p:extLst>
      <p:ext uri="{BB962C8B-B14F-4D97-AF65-F5344CB8AC3E}">
        <p14:creationId xmlns:p14="http://schemas.microsoft.com/office/powerpoint/2010/main" val="1514581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10</a:t>
            </a:fld>
            <a:endParaRPr lang="en-US" dirty="0"/>
          </a:p>
        </p:txBody>
      </p:sp>
    </p:spTree>
    <p:extLst>
      <p:ext uri="{BB962C8B-B14F-4D97-AF65-F5344CB8AC3E}">
        <p14:creationId xmlns:p14="http://schemas.microsoft.com/office/powerpoint/2010/main" val="3970861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Agreements are</a:t>
            </a:r>
            <a:r>
              <a:rPr lang="en-US" baseline="0" dirty="0" smtClean="0"/>
              <a:t> typically negotiated by IRBs or OGC.</a:t>
            </a:r>
          </a:p>
          <a:p>
            <a:r>
              <a:rPr lang="en-US" baseline="0" dirty="0" smtClean="0"/>
              <a:t>While IRB review is ceded, ancillary reviews such as IBC or Billing Compliance are not and need to be completed prior to beginning local activities</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11</a:t>
            </a:fld>
            <a:endParaRPr lang="en-US" dirty="0"/>
          </a:p>
        </p:txBody>
      </p:sp>
    </p:spTree>
    <p:extLst>
      <p:ext uri="{BB962C8B-B14F-4D97-AF65-F5344CB8AC3E}">
        <p14:creationId xmlns:p14="http://schemas.microsoft.com/office/powerpoint/2010/main" val="482613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12</a:t>
            </a:fld>
            <a:endParaRPr lang="en-US" dirty="0"/>
          </a:p>
        </p:txBody>
      </p:sp>
    </p:spTree>
    <p:extLst>
      <p:ext uri="{BB962C8B-B14F-4D97-AF65-F5344CB8AC3E}">
        <p14:creationId xmlns:p14="http://schemas.microsoft.com/office/powerpoint/2010/main" val="2486214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13</a:t>
            </a:fld>
            <a:endParaRPr lang="en-US" dirty="0"/>
          </a:p>
        </p:txBody>
      </p:sp>
    </p:spTree>
    <p:extLst>
      <p:ext uri="{BB962C8B-B14F-4D97-AF65-F5344CB8AC3E}">
        <p14:creationId xmlns:p14="http://schemas.microsoft.com/office/powerpoint/2010/main" val="412119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Radiation safety</a:t>
            </a:r>
          </a:p>
          <a:p>
            <a:r>
              <a:rPr lang="en-US" dirty="0" smtClean="0"/>
              <a:t>Investigational</a:t>
            </a:r>
            <a:r>
              <a:rPr lang="en-US" baseline="0" dirty="0" smtClean="0"/>
              <a:t> </a:t>
            </a:r>
            <a:r>
              <a:rPr lang="en-US" dirty="0" smtClean="0"/>
              <a:t>Drug Safety </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14</a:t>
            </a:fld>
            <a:endParaRPr lang="en-US" dirty="0"/>
          </a:p>
        </p:txBody>
      </p:sp>
    </p:spTree>
    <p:extLst>
      <p:ext uri="{BB962C8B-B14F-4D97-AF65-F5344CB8AC3E}">
        <p14:creationId xmlns:p14="http://schemas.microsoft.com/office/powerpoint/2010/main" val="1498483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15</a:t>
            </a:fld>
            <a:endParaRPr lang="en-US" dirty="0"/>
          </a:p>
        </p:txBody>
      </p:sp>
    </p:spTree>
    <p:extLst>
      <p:ext uri="{BB962C8B-B14F-4D97-AF65-F5344CB8AC3E}">
        <p14:creationId xmlns:p14="http://schemas.microsoft.com/office/powerpoint/2010/main" val="4110739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16</a:t>
            </a:fld>
            <a:endParaRPr lang="en-US" dirty="0"/>
          </a:p>
        </p:txBody>
      </p:sp>
    </p:spTree>
    <p:extLst>
      <p:ext uri="{BB962C8B-B14F-4D97-AF65-F5344CB8AC3E}">
        <p14:creationId xmlns:p14="http://schemas.microsoft.com/office/powerpoint/2010/main" val="2011561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17</a:t>
            </a:fld>
            <a:endParaRPr lang="en-US" dirty="0"/>
          </a:p>
        </p:txBody>
      </p:sp>
    </p:spTree>
    <p:extLst>
      <p:ext uri="{BB962C8B-B14F-4D97-AF65-F5344CB8AC3E}">
        <p14:creationId xmlns:p14="http://schemas.microsoft.com/office/powerpoint/2010/main" val="1301734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18</a:t>
            </a:fld>
            <a:endParaRPr lang="en-US" dirty="0"/>
          </a:p>
        </p:txBody>
      </p:sp>
    </p:spTree>
    <p:extLst>
      <p:ext uri="{BB962C8B-B14F-4D97-AF65-F5344CB8AC3E}">
        <p14:creationId xmlns:p14="http://schemas.microsoft.com/office/powerpoint/2010/main" val="3179460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19</a:t>
            </a:fld>
            <a:endParaRPr lang="en-US" dirty="0"/>
          </a:p>
        </p:txBody>
      </p:sp>
    </p:spTree>
    <p:extLst>
      <p:ext uri="{BB962C8B-B14F-4D97-AF65-F5344CB8AC3E}">
        <p14:creationId xmlns:p14="http://schemas.microsoft.com/office/powerpoint/2010/main" val="639890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a:t>
            </a:fld>
            <a:endParaRPr lang="en-US" dirty="0"/>
          </a:p>
        </p:txBody>
      </p:sp>
    </p:spTree>
    <p:extLst>
      <p:ext uri="{BB962C8B-B14F-4D97-AF65-F5344CB8AC3E}">
        <p14:creationId xmlns:p14="http://schemas.microsoft.com/office/powerpoint/2010/main" val="2240585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21</a:t>
            </a:fld>
            <a:endParaRPr lang="en-US" dirty="0"/>
          </a:p>
        </p:txBody>
      </p:sp>
    </p:spTree>
    <p:extLst>
      <p:ext uri="{BB962C8B-B14F-4D97-AF65-F5344CB8AC3E}">
        <p14:creationId xmlns:p14="http://schemas.microsoft.com/office/powerpoint/2010/main" val="2718958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22</a:t>
            </a:fld>
            <a:endParaRPr lang="en-US" dirty="0"/>
          </a:p>
        </p:txBody>
      </p:sp>
    </p:spTree>
    <p:extLst>
      <p:ext uri="{BB962C8B-B14F-4D97-AF65-F5344CB8AC3E}">
        <p14:creationId xmlns:p14="http://schemas.microsoft.com/office/powerpoint/2010/main" val="551675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23</a:t>
            </a:fld>
            <a:endParaRPr lang="en-US" dirty="0"/>
          </a:p>
        </p:txBody>
      </p:sp>
    </p:spTree>
    <p:extLst>
      <p:ext uri="{BB962C8B-B14F-4D97-AF65-F5344CB8AC3E}">
        <p14:creationId xmlns:p14="http://schemas.microsoft.com/office/powerpoint/2010/main" val="29685631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24</a:t>
            </a:fld>
            <a:endParaRPr lang="en-US" dirty="0"/>
          </a:p>
        </p:txBody>
      </p:sp>
    </p:spTree>
    <p:extLst>
      <p:ext uri="{BB962C8B-B14F-4D97-AF65-F5344CB8AC3E}">
        <p14:creationId xmlns:p14="http://schemas.microsoft.com/office/powerpoint/2010/main" val="1621840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25</a:t>
            </a:fld>
            <a:endParaRPr lang="en-US" dirty="0"/>
          </a:p>
        </p:txBody>
      </p:sp>
    </p:spTree>
    <p:extLst>
      <p:ext uri="{BB962C8B-B14F-4D97-AF65-F5344CB8AC3E}">
        <p14:creationId xmlns:p14="http://schemas.microsoft.com/office/powerpoint/2010/main" val="752285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26</a:t>
            </a:fld>
            <a:endParaRPr lang="en-US" dirty="0"/>
          </a:p>
        </p:txBody>
      </p:sp>
    </p:spTree>
    <p:extLst>
      <p:ext uri="{BB962C8B-B14F-4D97-AF65-F5344CB8AC3E}">
        <p14:creationId xmlns:p14="http://schemas.microsoft.com/office/powerpoint/2010/main" val="3297916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29</a:t>
            </a:fld>
            <a:endParaRPr lang="en-US" dirty="0"/>
          </a:p>
        </p:txBody>
      </p:sp>
    </p:spTree>
    <p:extLst>
      <p:ext uri="{BB962C8B-B14F-4D97-AF65-F5344CB8AC3E}">
        <p14:creationId xmlns:p14="http://schemas.microsoft.com/office/powerpoint/2010/main" val="2157846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30</a:t>
            </a:fld>
            <a:endParaRPr lang="en-US" dirty="0"/>
          </a:p>
        </p:txBody>
      </p:sp>
    </p:spTree>
    <p:extLst>
      <p:ext uri="{BB962C8B-B14F-4D97-AF65-F5344CB8AC3E}">
        <p14:creationId xmlns:p14="http://schemas.microsoft.com/office/powerpoint/2010/main" val="1166417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31</a:t>
            </a:fld>
            <a:endParaRPr lang="en-US" dirty="0"/>
          </a:p>
        </p:txBody>
      </p:sp>
    </p:spTree>
    <p:extLst>
      <p:ext uri="{BB962C8B-B14F-4D97-AF65-F5344CB8AC3E}">
        <p14:creationId xmlns:p14="http://schemas.microsoft.com/office/powerpoint/2010/main" val="17350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3</a:t>
            </a:fld>
            <a:endParaRPr lang="en-US" dirty="0"/>
          </a:p>
        </p:txBody>
      </p:sp>
    </p:spTree>
    <p:extLst>
      <p:ext uri="{BB962C8B-B14F-4D97-AF65-F5344CB8AC3E}">
        <p14:creationId xmlns:p14="http://schemas.microsoft.com/office/powerpoint/2010/main" val="3954032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4</a:t>
            </a:fld>
            <a:endParaRPr lang="en-US" dirty="0"/>
          </a:p>
        </p:txBody>
      </p:sp>
    </p:spTree>
    <p:extLst>
      <p:ext uri="{BB962C8B-B14F-4D97-AF65-F5344CB8AC3E}">
        <p14:creationId xmlns:p14="http://schemas.microsoft.com/office/powerpoint/2010/main" val="19867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5</a:t>
            </a:fld>
            <a:endParaRPr lang="en-US" dirty="0"/>
          </a:p>
        </p:txBody>
      </p:sp>
    </p:spTree>
    <p:extLst>
      <p:ext uri="{BB962C8B-B14F-4D97-AF65-F5344CB8AC3E}">
        <p14:creationId xmlns:p14="http://schemas.microsoft.com/office/powerpoint/2010/main" val="133442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6</a:t>
            </a:fld>
            <a:endParaRPr lang="en-US" dirty="0"/>
          </a:p>
        </p:txBody>
      </p:sp>
    </p:spTree>
    <p:extLst>
      <p:ext uri="{BB962C8B-B14F-4D97-AF65-F5344CB8AC3E}">
        <p14:creationId xmlns:p14="http://schemas.microsoft.com/office/powerpoint/2010/main" val="2119027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with title line</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7</a:t>
            </a:fld>
            <a:endParaRPr lang="en-US" dirty="0"/>
          </a:p>
        </p:txBody>
      </p:sp>
    </p:spTree>
    <p:extLst>
      <p:ext uri="{BB962C8B-B14F-4D97-AF65-F5344CB8AC3E}">
        <p14:creationId xmlns:p14="http://schemas.microsoft.com/office/powerpoint/2010/main" val="4272119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UVM will</a:t>
            </a:r>
            <a:r>
              <a:rPr lang="en-US" baseline="0" dirty="0" smtClean="0"/>
              <a:t> either use commercial IRB or another institutional collaborator for any grants where UVM PI is lead.  At this time, UVM is only ceding review.</a:t>
            </a:r>
          </a:p>
          <a:p>
            <a:r>
              <a:rPr lang="en-US" baseline="0" dirty="0" smtClean="0"/>
              <a:t>BMC will also use a commercial IRB, central IRB, or another institutional collaborator for any grants where BMC PI is lead. BMC may be willing to act as the IRB of record for very small multi-site studies.</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8</a:t>
            </a:fld>
            <a:endParaRPr lang="en-US" dirty="0"/>
          </a:p>
        </p:txBody>
      </p:sp>
    </p:spTree>
    <p:extLst>
      <p:ext uri="{BB962C8B-B14F-4D97-AF65-F5344CB8AC3E}">
        <p14:creationId xmlns:p14="http://schemas.microsoft.com/office/powerpoint/2010/main" val="3836715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UVM will</a:t>
            </a:r>
            <a:r>
              <a:rPr lang="en-US" baseline="0" dirty="0" smtClean="0"/>
              <a:t> either use commercial IRB or another institutional collaborator for any grants where UVM PI is lead.  At this time, UVM is only ceding review.</a:t>
            </a:r>
            <a:endParaRPr lang="en-US" dirty="0"/>
          </a:p>
        </p:txBody>
      </p:sp>
      <p:sp>
        <p:nvSpPr>
          <p:cNvPr id="4" name="Slide Number Placeholder 3"/>
          <p:cNvSpPr>
            <a:spLocks noGrp="1"/>
          </p:cNvSpPr>
          <p:nvPr>
            <p:ph type="sldNum" sz="quarter" idx="10"/>
          </p:nvPr>
        </p:nvSpPr>
        <p:spPr/>
        <p:txBody>
          <a:bodyPr/>
          <a:lstStyle/>
          <a:p>
            <a:fld id="{EFB067E2-2B23-4584-9C6E-BB45E0F66298}" type="slidenum">
              <a:rPr lang="en-US" smtClean="0"/>
              <a:t>9</a:t>
            </a:fld>
            <a:endParaRPr lang="en-US" dirty="0"/>
          </a:p>
        </p:txBody>
      </p:sp>
    </p:spTree>
    <p:extLst>
      <p:ext uri="{BB962C8B-B14F-4D97-AF65-F5344CB8AC3E}">
        <p14:creationId xmlns:p14="http://schemas.microsoft.com/office/powerpoint/2010/main" val="38384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97586-BC7C-4B3A-A5C1-AD234115F48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55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46479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334602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291206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197586-BC7C-4B3A-A5C1-AD234115F48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6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73098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3337246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9158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292945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3B88CCA-3595-4891-9EAC-54C7C7CE613B}" type="datetimeFigureOut">
              <a:rPr lang="en-US" smtClean="0"/>
              <a:t>10/23/2018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4197586-BC7C-4B3A-A5C1-AD234115F488}" type="slidenum">
              <a:rPr lang="en-US" smtClean="0"/>
              <a:t>‹#›</a:t>
            </a:fld>
            <a:endParaRPr lang="en-US" dirty="0"/>
          </a:p>
        </p:txBody>
      </p:sp>
    </p:spTree>
    <p:extLst>
      <p:ext uri="{BB962C8B-B14F-4D97-AF65-F5344CB8AC3E}">
        <p14:creationId xmlns:p14="http://schemas.microsoft.com/office/powerpoint/2010/main" val="179906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3B88CCA-3595-4891-9EAC-54C7C7CE613B}"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197586-BC7C-4B3A-A5C1-AD234115F488}" type="slidenum">
              <a:rPr lang="en-US" smtClean="0"/>
              <a:t>‹#›</a:t>
            </a:fld>
            <a:endParaRPr lang="en-US" dirty="0"/>
          </a:p>
        </p:txBody>
      </p:sp>
    </p:spTree>
    <p:extLst>
      <p:ext uri="{BB962C8B-B14F-4D97-AF65-F5344CB8AC3E}">
        <p14:creationId xmlns:p14="http://schemas.microsoft.com/office/powerpoint/2010/main" val="1067131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3B88CCA-3595-4891-9EAC-54C7C7CE613B}" type="datetimeFigureOut">
              <a:rPr lang="en-US" smtClean="0"/>
              <a:t>10/23/2018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4197586-BC7C-4B3A-A5C1-AD234115F48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14634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umc.bu.edu/ohra/hrpp-policies/hrpp-policies-procedures/#2.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medirb@bu.edu" TargetMode="External"/><Relationship Id="rId5" Type="http://schemas.openxmlformats.org/officeDocument/2006/relationships/hyperlink" Target="http://www.bumc.bu.edu/ohra/hrpp-policies/hrpp-policies-procedures/#10.2.3" TargetMode="External"/><Relationship Id="rId4" Type="http://schemas.openxmlformats.org/officeDocument/2006/relationships/hyperlink" Target="http://www.bumc.bu.edu/ohra/hrpp-policies/hrpp-policies-procedures/#7.2.2.1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uvm.edu/rpo/irb-policies-and-procedures#nih_I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grants.nih.gov/policy/clinical-trials/single-irb-policy-multi-site-research.htmhttps:/grants.nih.gov/policy/clinical-trials/single-irb-policy-multi-site-research.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grants.nih.gov/node/127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martirb.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2319" y="658603"/>
            <a:ext cx="10058400" cy="1569879"/>
          </a:xfrm>
        </p:spPr>
        <p:txBody>
          <a:bodyPr>
            <a:normAutofit fontScale="90000"/>
          </a:bodyPr>
          <a:lstStyle/>
          <a:p>
            <a:pPr algn="ctr"/>
            <a:r>
              <a:rPr lang="en-US" sz="6000" b="1" dirty="0" smtClean="0">
                <a:solidFill>
                  <a:schemeClr val="accent2">
                    <a:lumMod val="75000"/>
                  </a:schemeClr>
                </a:solidFill>
                <a:latin typeface="Arial" panose="020B0604020202020204" pitchFamily="34" charset="0"/>
                <a:cs typeface="Arial" panose="020B0604020202020204" pitchFamily="34" charset="0"/>
              </a:rPr>
              <a:t>Research </a:t>
            </a:r>
            <a:r>
              <a:rPr lang="en-US" sz="6000" b="1" dirty="0">
                <a:solidFill>
                  <a:schemeClr val="accent2">
                    <a:lumMod val="75000"/>
                  </a:schemeClr>
                </a:solidFill>
                <a:latin typeface="Arial" panose="020B0604020202020204" pitchFamily="34" charset="0"/>
                <a:cs typeface="Arial" panose="020B0604020202020204" pitchFamily="34" charset="0"/>
              </a:rPr>
              <a:t>Professionals Network Workshop Series</a:t>
            </a:r>
          </a:p>
        </p:txBody>
      </p:sp>
      <p:sp>
        <p:nvSpPr>
          <p:cNvPr id="3" name="Subtitle 2"/>
          <p:cNvSpPr>
            <a:spLocks noGrp="1"/>
          </p:cNvSpPr>
          <p:nvPr>
            <p:ph type="subTitle" idx="1"/>
          </p:nvPr>
        </p:nvSpPr>
        <p:spPr>
          <a:xfrm>
            <a:off x="740348" y="2533000"/>
            <a:ext cx="10446207" cy="1143000"/>
          </a:xfrm>
        </p:spPr>
        <p:txBody>
          <a:bodyPr>
            <a:normAutofit/>
          </a:bodyPr>
          <a:lstStyle/>
          <a:p>
            <a:pPr algn="ctr"/>
            <a:r>
              <a:rPr lang="en-US" sz="3600" dirty="0" smtClean="0">
                <a:latin typeface="Arial" panose="020B0604020202020204" pitchFamily="34" charset="0"/>
                <a:cs typeface="Arial" panose="020B0604020202020204" pitchFamily="34" charset="0"/>
              </a:rPr>
              <a:t>What you need to know about Single IRB</a:t>
            </a:r>
            <a:endParaRPr lang="en-US" sz="36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9457" y="5571685"/>
            <a:ext cx="1357072" cy="707106"/>
          </a:xfrm>
          <a:prstGeom prst="rect">
            <a:avLst/>
          </a:prstGeom>
          <a:ln>
            <a:solidFill>
              <a:schemeClr val="accent1"/>
            </a:solidFill>
          </a:ln>
        </p:spPr>
      </p:pic>
      <p:sp>
        <p:nvSpPr>
          <p:cNvPr id="6" name="TextBox 5"/>
          <p:cNvSpPr txBox="1"/>
          <p:nvPr/>
        </p:nvSpPr>
        <p:spPr>
          <a:xfrm>
            <a:off x="1054249" y="4389309"/>
            <a:ext cx="10132306" cy="1200329"/>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Presenters:  Matthew Ogrodnik, BU/BMC IRB Director, Janet Seo, BU Research Coordinator, </a:t>
            </a:r>
          </a:p>
          <a:p>
            <a:r>
              <a:rPr lang="en-US" dirty="0" smtClean="0">
                <a:latin typeface="Arial" panose="020B0604020202020204" pitchFamily="34" charset="0"/>
                <a:cs typeface="Arial" panose="020B0604020202020204" pitchFamily="34" charset="0"/>
              </a:rPr>
              <a:t>Kimberly Luebbers, UVM Assistant Dean for Clinical Research, Donna Silver, UVM Research Protections Office, IRB Director</a:t>
            </a:r>
            <a:br>
              <a:rPr lang="en-US" dirty="0" smtClean="0">
                <a:latin typeface="Arial" panose="020B0604020202020204" pitchFamily="34" charset="0"/>
                <a:cs typeface="Arial" panose="020B0604020202020204" pitchFamily="34" charset="0"/>
              </a:rPr>
            </a:br>
            <a:r>
              <a:rPr lang="en-US" dirty="0" smtClean="0"/>
              <a:t>			</a:t>
            </a:r>
            <a:endParaRPr lang="en-US" dirty="0"/>
          </a:p>
        </p:txBody>
      </p:sp>
      <p:pic>
        <p:nvPicPr>
          <p:cNvPr id="7" name="Picture 6"/>
          <p:cNvPicPr>
            <a:picLocks noChangeAspect="1"/>
          </p:cNvPicPr>
          <p:nvPr/>
        </p:nvPicPr>
        <p:blipFill>
          <a:blip r:embed="rId4"/>
          <a:stretch>
            <a:fillRect/>
          </a:stretch>
        </p:blipFill>
        <p:spPr>
          <a:xfrm>
            <a:off x="150918" y="5654022"/>
            <a:ext cx="3525467" cy="624769"/>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35884" y="5410391"/>
            <a:ext cx="1859286" cy="868399"/>
          </a:xfrm>
          <a:prstGeom prst="rect">
            <a:avLst/>
          </a:prstGeom>
        </p:spPr>
      </p:pic>
      <p:pic>
        <p:nvPicPr>
          <p:cNvPr id="9" name="Picture 8"/>
          <p:cNvPicPr>
            <a:picLocks noChangeAspect="1"/>
          </p:cNvPicPr>
          <p:nvPr/>
        </p:nvPicPr>
        <p:blipFill>
          <a:blip r:embed="rId6"/>
          <a:stretch>
            <a:fillRect/>
          </a:stretch>
        </p:blipFill>
        <p:spPr>
          <a:xfrm>
            <a:off x="8916303" y="5410392"/>
            <a:ext cx="2665965" cy="787416"/>
          </a:xfrm>
          <a:prstGeom prst="rect">
            <a:avLst/>
          </a:prstGeom>
        </p:spPr>
      </p:pic>
    </p:spTree>
    <p:extLst>
      <p:ext uri="{BB962C8B-B14F-4D97-AF65-F5344CB8AC3E}">
        <p14:creationId xmlns:p14="http://schemas.microsoft.com/office/powerpoint/2010/main" val="1698839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Steps to </a:t>
            </a:r>
            <a:r>
              <a:rPr lang="en-US" dirty="0" smtClean="0">
                <a:latin typeface="Arial" panose="020B0604020202020204" pitchFamily="34" charset="0"/>
                <a:cs typeface="Arial" panose="020B0604020202020204" pitchFamily="34" charset="0"/>
              </a:rPr>
              <a:t>Request to be the Single IRB of Record </a:t>
            </a:r>
            <a:endParaRPr lang="en-US" dirty="0"/>
          </a:p>
        </p:txBody>
      </p:sp>
      <p:sp>
        <p:nvSpPr>
          <p:cNvPr id="3" name="Content Placeholder 2"/>
          <p:cNvSpPr>
            <a:spLocks noGrp="1"/>
          </p:cNvSpPr>
          <p:nvPr>
            <p:ph idx="1"/>
          </p:nvPr>
        </p:nvSpPr>
        <p:spPr>
          <a:xfrm>
            <a:off x="1097280" y="1845733"/>
            <a:ext cx="10058400" cy="4578817"/>
          </a:xfrm>
        </p:spPr>
        <p:txBody>
          <a:bodyPr>
            <a:noAutofit/>
          </a:bodyPr>
          <a:lstStyle/>
          <a:p>
            <a:pPr marL="914400" indent="-914400">
              <a:buNone/>
            </a:pPr>
            <a:r>
              <a:rPr lang="en-US" sz="1900" b="1" dirty="0" smtClean="0">
                <a:latin typeface="Arial" panose="020B0604020202020204" pitchFamily="34" charset="0"/>
                <a:cs typeface="Arial" panose="020B0604020202020204" pitchFamily="34" charset="0"/>
              </a:rPr>
              <a:t>Step 1.</a:t>
            </a:r>
            <a:r>
              <a:rPr lang="en-US" sz="1900" dirty="0" smtClean="0">
                <a:latin typeface="Arial" panose="020B0604020202020204" pitchFamily="34" charset="0"/>
                <a:cs typeface="Arial" panose="020B0604020202020204" pitchFamily="34" charset="0"/>
              </a:rPr>
              <a:t>	Local </a:t>
            </a:r>
            <a:r>
              <a:rPr lang="en-US" sz="1900" dirty="0">
                <a:latin typeface="Arial" panose="020B0604020202020204" pitchFamily="34" charset="0"/>
                <a:cs typeface="Arial" panose="020B0604020202020204" pitchFamily="34" charset="0"/>
              </a:rPr>
              <a:t>investigator needs to be in contact with </a:t>
            </a:r>
            <a:r>
              <a:rPr lang="en-US" sz="1900" dirty="0" smtClean="0">
                <a:latin typeface="Arial" panose="020B0604020202020204" pitchFamily="34" charset="0"/>
                <a:cs typeface="Arial" panose="020B0604020202020204" pitchFamily="34" charset="0"/>
              </a:rPr>
              <a:t>the IRB </a:t>
            </a:r>
            <a:r>
              <a:rPr lang="en-US" sz="1900" dirty="0">
                <a:latin typeface="Arial" panose="020B0604020202020204" pitchFamily="34" charset="0"/>
                <a:cs typeface="Arial" panose="020B0604020202020204" pitchFamily="34" charset="0"/>
              </a:rPr>
              <a:t>to request permission to </a:t>
            </a:r>
            <a:r>
              <a:rPr lang="en-US" sz="1900" dirty="0" smtClean="0">
                <a:latin typeface="Arial" panose="020B0604020202020204" pitchFamily="34" charset="0"/>
                <a:cs typeface="Arial" panose="020B0604020202020204" pitchFamily="34" charset="0"/>
              </a:rPr>
              <a:t>be </a:t>
            </a:r>
            <a:r>
              <a:rPr lang="en-US" sz="1900" dirty="0">
                <a:latin typeface="Arial" panose="020B0604020202020204" pitchFamily="34" charset="0"/>
                <a:cs typeface="Arial" panose="020B0604020202020204" pitchFamily="34" charset="0"/>
              </a:rPr>
              <a:t>the Single IRB of Record </a:t>
            </a:r>
            <a:endParaRPr lang="en-US" sz="1900" dirty="0" smtClean="0">
              <a:latin typeface="Arial" panose="020B0604020202020204" pitchFamily="34" charset="0"/>
              <a:cs typeface="Arial" panose="020B0604020202020204" pitchFamily="34" charset="0"/>
            </a:endParaRPr>
          </a:p>
          <a:p>
            <a:pPr marL="914400" indent="-914400">
              <a:spcBef>
                <a:spcPts val="0"/>
              </a:spcBef>
              <a:buNone/>
            </a:pPr>
            <a:r>
              <a:rPr lang="en-US" sz="1900" dirty="0">
                <a:latin typeface="Arial" panose="020B0604020202020204" pitchFamily="34" charset="0"/>
                <a:cs typeface="Arial" panose="020B0604020202020204" pitchFamily="34" charset="0"/>
              </a:rPr>
              <a:t>	</a:t>
            </a:r>
            <a:r>
              <a:rPr lang="en-US" sz="1900" b="1" dirty="0">
                <a:latin typeface="Arial" panose="020B0604020202020204" pitchFamily="34" charset="0"/>
                <a:cs typeface="Arial" panose="020B0604020202020204" pitchFamily="34" charset="0"/>
              </a:rPr>
              <a:t>Note: </a:t>
            </a:r>
            <a:r>
              <a:rPr lang="en-US" sz="1900" dirty="0" smtClean="0">
                <a:latin typeface="Arial" panose="020B0604020202020204" pitchFamily="34" charset="0"/>
                <a:cs typeface="Arial" panose="020B0604020202020204" pitchFamily="34" charset="0"/>
              </a:rPr>
              <a:t>Each </a:t>
            </a:r>
            <a:r>
              <a:rPr lang="en-US" sz="1900" dirty="0">
                <a:latin typeface="Arial" panose="020B0604020202020204" pitchFamily="34" charset="0"/>
                <a:cs typeface="Arial" panose="020B0604020202020204" pitchFamily="34" charset="0"/>
              </a:rPr>
              <a:t>institution will have its own specific process and will want different information  </a:t>
            </a:r>
            <a:r>
              <a:rPr lang="en-US" sz="1900" dirty="0" smtClean="0">
                <a:latin typeface="Arial" panose="020B0604020202020204" pitchFamily="34" charset="0"/>
                <a:cs typeface="Arial" panose="020B0604020202020204" pitchFamily="34" charset="0"/>
              </a:rPr>
              <a:t>to </a:t>
            </a:r>
            <a:r>
              <a:rPr lang="en-US" sz="1900" dirty="0">
                <a:latin typeface="Arial" panose="020B0604020202020204" pitchFamily="34" charset="0"/>
                <a:cs typeface="Arial" panose="020B0604020202020204" pitchFamily="34" charset="0"/>
              </a:rPr>
              <a:t>help them decide to </a:t>
            </a:r>
            <a:r>
              <a:rPr lang="en-US" sz="1900" dirty="0" smtClean="0">
                <a:latin typeface="Arial" panose="020B0604020202020204" pitchFamily="34" charset="0"/>
                <a:cs typeface="Arial" panose="020B0604020202020204" pitchFamily="34" charset="0"/>
              </a:rPr>
              <a:t>be the IRB of record</a:t>
            </a:r>
            <a:endParaRPr lang="en-US" sz="1900"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Step </a:t>
            </a:r>
            <a:r>
              <a:rPr lang="en-US" sz="1900" b="1" dirty="0" smtClean="0">
                <a:latin typeface="Arial" panose="020B0604020202020204" pitchFamily="34" charset="0"/>
                <a:cs typeface="Arial" panose="020B0604020202020204" pitchFamily="34" charset="0"/>
              </a:rPr>
              <a:t>2.</a:t>
            </a:r>
            <a:r>
              <a:rPr lang="en-US" sz="1900" dirty="0" smtClean="0">
                <a:latin typeface="Arial" panose="020B0604020202020204" pitchFamily="34" charset="0"/>
                <a:cs typeface="Arial" panose="020B0604020202020204" pitchFamily="34" charset="0"/>
              </a:rPr>
              <a:t>	A </a:t>
            </a:r>
            <a:r>
              <a:rPr lang="en-US" sz="1900" dirty="0">
                <a:latin typeface="Arial" panose="020B0604020202020204" pitchFamily="34" charset="0"/>
                <a:cs typeface="Arial" panose="020B0604020202020204" pitchFamily="34" charset="0"/>
              </a:rPr>
              <a:t>Reliance agreement needs to be negotiated if SMART IRB is not being used</a:t>
            </a:r>
            <a:r>
              <a:rPr lang="en-US" sz="1900" dirty="0" smtClean="0">
                <a:latin typeface="Arial" panose="020B0604020202020204" pitchFamily="34" charset="0"/>
                <a:cs typeface="Arial" panose="020B0604020202020204" pitchFamily="34" charset="0"/>
              </a:rPr>
              <a:t>.</a:t>
            </a:r>
          </a:p>
          <a:p>
            <a:pPr marL="0" indent="0">
              <a:spcBef>
                <a:spcPts val="0"/>
              </a:spcBef>
              <a:buNone/>
            </a:pPr>
            <a:r>
              <a:rPr lang="en-US" sz="1900" dirty="0">
                <a:latin typeface="Arial" panose="020B0604020202020204" pitchFamily="34" charset="0"/>
                <a:cs typeface="Arial" panose="020B0604020202020204" pitchFamily="34" charset="0"/>
              </a:rPr>
              <a:t>	</a:t>
            </a:r>
            <a:r>
              <a:rPr lang="en-US" sz="1900" b="1" dirty="0" smtClean="0">
                <a:latin typeface="Arial" panose="020B0604020202020204" pitchFamily="34" charset="0"/>
                <a:cs typeface="Arial" panose="020B0604020202020204" pitchFamily="34" charset="0"/>
              </a:rPr>
              <a:t>Note</a:t>
            </a:r>
            <a:r>
              <a:rPr lang="en-US" sz="1900" b="1"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If SMART IRB agreement in place, additional steps may be required</a:t>
            </a:r>
            <a:endParaRPr lang="en-US" sz="1900"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Step </a:t>
            </a:r>
            <a:r>
              <a:rPr lang="en-US" sz="1900" b="1" dirty="0" smtClean="0">
                <a:latin typeface="Arial" panose="020B0604020202020204" pitchFamily="34" charset="0"/>
                <a:cs typeface="Arial" panose="020B0604020202020204" pitchFamily="34" charset="0"/>
              </a:rPr>
              <a:t>3.</a:t>
            </a:r>
            <a:r>
              <a:rPr lang="en-US" sz="1900" dirty="0" smtClean="0">
                <a:latin typeface="Arial" panose="020B0604020202020204" pitchFamily="34" charset="0"/>
                <a:cs typeface="Arial" panose="020B0604020202020204" pitchFamily="34" charset="0"/>
              </a:rPr>
              <a:t>	All </a:t>
            </a:r>
            <a:r>
              <a:rPr lang="en-US" sz="1900" dirty="0">
                <a:latin typeface="Arial" panose="020B0604020202020204" pitchFamily="34" charset="0"/>
                <a:cs typeface="Arial" panose="020B0604020202020204" pitchFamily="34" charset="0"/>
              </a:rPr>
              <a:t>required local ancillary </a:t>
            </a:r>
            <a:r>
              <a:rPr lang="en-US" sz="1900" dirty="0" smtClean="0">
                <a:latin typeface="Arial" panose="020B0604020202020204" pitchFamily="34" charset="0"/>
                <a:cs typeface="Arial" panose="020B0604020202020204" pitchFamily="34" charset="0"/>
              </a:rPr>
              <a:t>reviews for the sites </a:t>
            </a:r>
            <a:r>
              <a:rPr lang="en-US" sz="1900" dirty="0">
                <a:latin typeface="Arial" panose="020B0604020202020204" pitchFamily="34" charset="0"/>
                <a:cs typeface="Arial" panose="020B0604020202020204" pitchFamily="34" charset="0"/>
              </a:rPr>
              <a:t>need to be completed.</a:t>
            </a:r>
          </a:p>
          <a:p>
            <a:pPr marL="0" indent="0">
              <a:buNone/>
            </a:pPr>
            <a:r>
              <a:rPr lang="en-US" sz="1900" b="1" dirty="0">
                <a:latin typeface="Arial" panose="020B0604020202020204" pitchFamily="34" charset="0"/>
                <a:cs typeface="Arial" panose="020B0604020202020204" pitchFamily="34" charset="0"/>
              </a:rPr>
              <a:t>Step </a:t>
            </a:r>
            <a:r>
              <a:rPr lang="en-US" sz="1900" b="1" dirty="0" smtClean="0">
                <a:latin typeface="Arial" panose="020B0604020202020204" pitchFamily="34" charset="0"/>
                <a:cs typeface="Arial" panose="020B0604020202020204" pitchFamily="34" charset="0"/>
              </a:rPr>
              <a:t>4.</a:t>
            </a:r>
            <a:r>
              <a:rPr lang="en-US" sz="1900" dirty="0" smtClean="0">
                <a:latin typeface="Arial" panose="020B0604020202020204" pitchFamily="34" charset="0"/>
                <a:cs typeface="Arial" panose="020B0604020202020204" pitchFamily="34" charset="0"/>
              </a:rPr>
              <a:t>	Check with local IRB for rules related to ceding review and required documents. </a:t>
            </a:r>
          </a:p>
          <a:p>
            <a:pPr marL="0" indent="0">
              <a:buNone/>
            </a:pPr>
            <a:r>
              <a:rPr lang="en-US" sz="1900" b="1" dirty="0" smtClean="0">
                <a:latin typeface="Arial" panose="020B0604020202020204" pitchFamily="34" charset="0"/>
                <a:cs typeface="Arial" panose="020B0604020202020204" pitchFamily="34" charset="0"/>
              </a:rPr>
              <a:t>Step 5.</a:t>
            </a:r>
            <a:r>
              <a:rPr lang="en-US" sz="1900" dirty="0" smtClean="0">
                <a:latin typeface="Arial" panose="020B0604020202020204" pitchFamily="34" charset="0"/>
                <a:cs typeface="Arial" panose="020B0604020202020204" pitchFamily="34" charset="0"/>
              </a:rPr>
              <a:t>	Formal permission, “acknowledgment” </a:t>
            </a:r>
            <a:r>
              <a:rPr lang="en-US" sz="1900" dirty="0">
                <a:latin typeface="Arial" panose="020B0604020202020204" pitchFamily="34" charset="0"/>
                <a:cs typeface="Arial" panose="020B0604020202020204" pitchFamily="34" charset="0"/>
              </a:rPr>
              <a:t>from the local IRB for </a:t>
            </a:r>
            <a:r>
              <a:rPr lang="en-US" sz="1900" dirty="0" smtClean="0">
                <a:latin typeface="Arial" panose="020B0604020202020204" pitchFamily="34" charset="0"/>
                <a:cs typeface="Arial" panose="020B0604020202020204" pitchFamily="34" charset="0"/>
              </a:rPr>
              <a:t>collaborating 	researcher </a:t>
            </a:r>
            <a:r>
              <a:rPr lang="en-US" sz="1900" dirty="0">
                <a:latin typeface="Arial" panose="020B0604020202020204" pitchFamily="34" charset="0"/>
                <a:cs typeface="Arial" panose="020B0604020202020204" pitchFamily="34" charset="0"/>
              </a:rPr>
              <a:t>to begin work under a single IRB is granted.</a:t>
            </a:r>
          </a:p>
          <a:p>
            <a:pPr marL="914400" indent="-914400">
              <a:buNone/>
            </a:pPr>
            <a:r>
              <a:rPr lang="en-US" sz="1900" b="1" dirty="0">
                <a:latin typeface="Arial" panose="020B0604020202020204" pitchFamily="34" charset="0"/>
                <a:cs typeface="Arial" panose="020B0604020202020204" pitchFamily="34" charset="0"/>
              </a:rPr>
              <a:t>Step </a:t>
            </a:r>
            <a:r>
              <a:rPr lang="en-US" sz="1900" b="1" dirty="0" smtClean="0">
                <a:latin typeface="Arial" panose="020B0604020202020204" pitchFamily="34" charset="0"/>
                <a:cs typeface="Arial" panose="020B0604020202020204" pitchFamily="34" charset="0"/>
              </a:rPr>
              <a:t>6.</a:t>
            </a:r>
            <a:r>
              <a:rPr lang="en-US" sz="1900" dirty="0" smtClean="0">
                <a:latin typeface="Arial" panose="020B0604020202020204" pitchFamily="34" charset="0"/>
                <a:cs typeface="Arial" panose="020B0604020202020204" pitchFamily="34" charset="0"/>
              </a:rPr>
              <a:t>	Local </a:t>
            </a:r>
            <a:r>
              <a:rPr lang="en-US" sz="1900" dirty="0">
                <a:latin typeface="Arial" panose="020B0604020202020204" pitchFamily="34" charset="0"/>
                <a:cs typeface="Arial" panose="020B0604020202020204" pitchFamily="34" charset="0"/>
              </a:rPr>
              <a:t>investigator </a:t>
            </a:r>
            <a:r>
              <a:rPr lang="en-US" sz="1900" dirty="0" smtClean="0">
                <a:latin typeface="Arial" panose="020B0604020202020204" pitchFamily="34" charset="0"/>
                <a:cs typeface="Arial" panose="020B0604020202020204" pitchFamily="34" charset="0"/>
              </a:rPr>
              <a:t>must provide participating site’s materials related to, local context, consent for required elements, conflict of interest (COI) training and 	disclosures, required training, polices and procedures, etc.</a:t>
            </a:r>
            <a:endParaRPr lang="en-US" sz="1900" dirty="0"/>
          </a:p>
        </p:txBody>
      </p:sp>
    </p:spTree>
    <p:extLst>
      <p:ext uri="{BB962C8B-B14F-4D97-AF65-F5344CB8AC3E}">
        <p14:creationId xmlns:p14="http://schemas.microsoft.com/office/powerpoint/2010/main" val="2056968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Steps to Request Reliance</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845734"/>
            <a:ext cx="10058400" cy="4455054"/>
          </a:xfrm>
        </p:spPr>
        <p:txBody>
          <a:bodyPr>
            <a:normAutofit lnSpcReduction="10000"/>
          </a:bodyPr>
          <a:lstStyle/>
          <a:p>
            <a:pPr marL="968375" indent="-968375">
              <a:buNone/>
            </a:pPr>
            <a:r>
              <a:rPr lang="en-US" dirty="0" smtClean="0">
                <a:latin typeface="Arial" panose="020B0604020202020204" pitchFamily="34" charset="0"/>
                <a:cs typeface="Arial" panose="020B0604020202020204" pitchFamily="34" charset="0"/>
              </a:rPr>
              <a:t>Step 1.  The institutions collaboratively will need to decide who will be the Single IRB of record. </a:t>
            </a:r>
          </a:p>
          <a:p>
            <a:pPr marL="914400" indent="-914400">
              <a:buNone/>
            </a:pPr>
            <a:r>
              <a:rPr lang="en-US" dirty="0" smtClean="0">
                <a:latin typeface="Arial" panose="020B0604020202020204" pitchFamily="34" charset="0"/>
                <a:cs typeface="Arial" panose="020B0604020202020204" pitchFamily="34" charset="0"/>
              </a:rPr>
              <a:t>Step 2.  Local investigator needs to be in contact with their local IRB to request permission to cede review to another IRB.</a:t>
            </a:r>
          </a:p>
          <a:p>
            <a:pPr marL="0" indent="0">
              <a:buNone/>
            </a:pPr>
            <a:r>
              <a:rPr lang="en-US"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Note</a:t>
            </a:r>
            <a:r>
              <a:rPr lang="en-US" sz="1800" dirty="0">
                <a:latin typeface="Arial" panose="020B0604020202020204" pitchFamily="34" charset="0"/>
                <a:cs typeface="Arial" panose="020B0604020202020204" pitchFamily="34" charset="0"/>
              </a:rPr>
              <a:t>:  Each institution will have its own specific process and will want </a:t>
            </a:r>
            <a:r>
              <a:rPr lang="en-US" sz="1800" dirty="0" smtClean="0">
                <a:latin typeface="Arial" panose="020B0604020202020204" pitchFamily="34" charset="0"/>
                <a:cs typeface="Arial" panose="020B0604020202020204" pitchFamily="34" charset="0"/>
              </a:rPr>
              <a:t>different information  	to help </a:t>
            </a:r>
            <a:r>
              <a:rPr lang="en-US" sz="1800" dirty="0">
                <a:latin typeface="Arial" panose="020B0604020202020204" pitchFamily="34" charset="0"/>
                <a:cs typeface="Arial" panose="020B0604020202020204" pitchFamily="34" charset="0"/>
              </a:rPr>
              <a:t>them decide to cede review.</a:t>
            </a:r>
          </a:p>
          <a:p>
            <a:pPr marL="0" indent="0">
              <a:buNone/>
            </a:pPr>
            <a:r>
              <a:rPr lang="en-US" dirty="0" smtClean="0">
                <a:latin typeface="Arial" panose="020B0604020202020204" pitchFamily="34" charset="0"/>
                <a:cs typeface="Arial" panose="020B0604020202020204" pitchFamily="34" charset="0"/>
              </a:rPr>
              <a:t>Step 3.  A </a:t>
            </a:r>
            <a:r>
              <a:rPr lang="en-US" dirty="0">
                <a:latin typeface="Arial" panose="020B0604020202020204" pitchFamily="34" charset="0"/>
                <a:cs typeface="Arial" panose="020B0604020202020204" pitchFamily="34" charset="0"/>
              </a:rPr>
              <a:t>Reliance </a:t>
            </a:r>
            <a:r>
              <a:rPr lang="en-US" dirty="0" smtClean="0">
                <a:latin typeface="Arial" panose="020B0604020202020204" pitchFamily="34" charset="0"/>
                <a:cs typeface="Arial" panose="020B0604020202020204" pitchFamily="34" charset="0"/>
              </a:rPr>
              <a:t>agreement needs to be negotiated if SMART IRB is not being used.</a:t>
            </a:r>
          </a:p>
          <a:p>
            <a:pPr marL="0" indent="0">
              <a:buNone/>
            </a:pPr>
            <a:r>
              <a:rPr lang="en-US" dirty="0" smtClean="0">
                <a:latin typeface="Arial" panose="020B0604020202020204" pitchFamily="34" charset="0"/>
                <a:cs typeface="Arial" panose="020B0604020202020204" pitchFamily="34" charset="0"/>
              </a:rPr>
              <a:t>Step 4.  All required local ancillary reviews need to be completed.</a:t>
            </a:r>
          </a:p>
          <a:p>
            <a:pPr marL="0" indent="0">
              <a:buNone/>
            </a:pPr>
            <a:r>
              <a:rPr lang="en-US" dirty="0" smtClean="0">
                <a:latin typeface="Arial" panose="020B0604020202020204" pitchFamily="34" charset="0"/>
                <a:cs typeface="Arial" panose="020B0604020202020204" pitchFamily="34" charset="0"/>
              </a:rPr>
              <a:t>Step 5.  All single IRB-approved protocol materials are submitted to the local IRB.</a:t>
            </a:r>
          </a:p>
          <a:p>
            <a:pPr marL="914400" indent="-914400">
              <a:buNone/>
            </a:pPr>
            <a:r>
              <a:rPr lang="en-US" dirty="0" smtClean="0">
                <a:latin typeface="Arial" panose="020B0604020202020204" pitchFamily="34" charset="0"/>
                <a:cs typeface="Arial" panose="020B0604020202020204" pitchFamily="34" charset="0"/>
              </a:rPr>
              <a:t>Step 6.  Formal permission from the local IRB for local researcher to begin work under a single IRB is granted.</a:t>
            </a:r>
          </a:p>
          <a:p>
            <a:pPr marL="0" indent="0" algn="ctr">
              <a:buNone/>
            </a:pPr>
            <a:r>
              <a:rPr lang="en-US" sz="2800" b="1" dirty="0" smtClean="0">
                <a:latin typeface="Arial" panose="020B0604020202020204" pitchFamily="34" charset="0"/>
                <a:cs typeface="Arial" panose="020B0604020202020204" pitchFamily="34" charset="0"/>
              </a:rPr>
              <a:t>Work Begins</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2472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Required Consent Elements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79" y="1845734"/>
            <a:ext cx="10487703" cy="4455054"/>
          </a:xfrm>
        </p:spPr>
        <p:txBody>
          <a:bodyPr>
            <a:normAutofit/>
          </a:bodyPr>
          <a:lstStyle/>
          <a:p>
            <a:pPr marL="0" indent="0">
              <a:buNone/>
            </a:pPr>
            <a:r>
              <a:rPr lang="en-US" sz="2400" dirty="0" smtClean="0">
                <a:latin typeface="Arial" panose="020B0604020202020204" pitchFamily="34" charset="0"/>
                <a:cs typeface="Arial" panose="020B0604020202020204" pitchFamily="34" charset="0"/>
              </a:rPr>
              <a:t>When ceding IRB review to a Single IRB, the </a:t>
            </a:r>
            <a:r>
              <a:rPr lang="en-US" sz="2400" dirty="0">
                <a:latin typeface="Arial" panose="020B0604020202020204" pitchFamily="34" charset="0"/>
                <a:cs typeface="Arial" panose="020B0604020202020204" pitchFamily="34" charset="0"/>
              </a:rPr>
              <a:t>consent form must </a:t>
            </a:r>
            <a:r>
              <a:rPr lang="en-US" sz="2400" dirty="0" smtClean="0">
                <a:latin typeface="Arial" panose="020B0604020202020204" pitchFamily="34" charset="0"/>
                <a:cs typeface="Arial" panose="020B0604020202020204" pitchFamily="34" charset="0"/>
              </a:rPr>
              <a:t>first be </a:t>
            </a:r>
            <a:r>
              <a:rPr lang="en-US" sz="2400" dirty="0">
                <a:latin typeface="Arial" panose="020B0604020202020204" pitchFamily="34" charset="0"/>
                <a:cs typeface="Arial" panose="020B0604020202020204" pitchFamily="34" charset="0"/>
              </a:rPr>
              <a:t>customized with information specific to </a:t>
            </a:r>
            <a:r>
              <a:rPr lang="en-US" sz="2400" dirty="0" smtClean="0">
                <a:latin typeface="Arial" panose="020B0604020202020204" pitchFamily="34" charset="0"/>
                <a:cs typeface="Arial" panose="020B0604020202020204" pitchFamily="34" charset="0"/>
              </a:rPr>
              <a:t>the local site. This information includes:</a:t>
            </a:r>
          </a:p>
          <a:p>
            <a:pPr>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 Contact information; and</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If </a:t>
            </a:r>
            <a:r>
              <a:rPr lang="en-US" sz="2400" dirty="0">
                <a:latin typeface="Arial" panose="020B0604020202020204" pitchFamily="34" charset="0"/>
                <a:cs typeface="Arial" panose="020B0604020202020204" pitchFamily="34" charset="0"/>
              </a:rPr>
              <a:t>the project involves Protected Health Information (PHI) subject to </a:t>
            </a:r>
            <a:r>
              <a:rPr lang="en-US" sz="2400" dirty="0" smtClean="0">
                <a:latin typeface="Arial" panose="020B0604020202020204" pitchFamily="34" charset="0"/>
                <a:cs typeface="Arial" panose="020B0604020202020204" pitchFamily="34" charset="0"/>
              </a:rPr>
              <a:t>HIPAA, you must include the name of the local IRB and local institution as being among </a:t>
            </a:r>
            <a:r>
              <a:rPr lang="en-US" sz="2400" dirty="0">
                <a:latin typeface="Arial" panose="020B0604020202020204" pitchFamily="34" charset="0"/>
                <a:cs typeface="Arial" panose="020B0604020202020204" pitchFamily="34" charset="0"/>
              </a:rPr>
              <a:t>the organizations with access to </a:t>
            </a:r>
            <a:r>
              <a:rPr lang="en-US" sz="2400" dirty="0" smtClean="0">
                <a:latin typeface="Arial" panose="020B0604020202020204" pitchFamily="34" charset="0"/>
                <a:cs typeface="Arial" panose="020B0604020202020204" pitchFamily="34" charset="0"/>
              </a:rPr>
              <a:t>PHI; and </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The PI must ensure </a:t>
            </a:r>
            <a:r>
              <a:rPr lang="en-US" sz="2400" dirty="0">
                <a:latin typeface="Arial" panose="020B0604020202020204" pitchFamily="34" charset="0"/>
                <a:cs typeface="Arial" panose="020B0604020202020204" pitchFamily="34" charset="0"/>
              </a:rPr>
              <a:t>that the consent form </a:t>
            </a:r>
            <a:r>
              <a:rPr lang="en-US" sz="2400" dirty="0" smtClean="0">
                <a:latin typeface="Arial" panose="020B0604020202020204" pitchFamily="34" charset="0"/>
                <a:cs typeface="Arial" panose="020B0604020202020204" pitchFamily="34" charset="0"/>
              </a:rPr>
              <a:t>contains research-related Injury </a:t>
            </a:r>
            <a:r>
              <a:rPr lang="en-US" sz="2400" dirty="0">
                <a:latin typeface="Arial" panose="020B0604020202020204" pitchFamily="34" charset="0"/>
                <a:cs typeface="Arial" panose="020B0604020202020204" pitchFamily="34" charset="0"/>
              </a:rPr>
              <a:t>language, </a:t>
            </a:r>
            <a:r>
              <a:rPr lang="en-US" sz="2400" dirty="0" smtClean="0">
                <a:latin typeface="Arial" panose="020B0604020202020204" pitchFamily="34" charset="0"/>
                <a:cs typeface="Arial" panose="020B0604020202020204" pitchFamily="34" charset="0"/>
              </a:rPr>
              <a:t>and the </a:t>
            </a:r>
            <a:r>
              <a:rPr lang="en-US" sz="2400" dirty="0">
                <a:latin typeface="Arial" panose="020B0604020202020204" pitchFamily="34" charset="0"/>
                <a:cs typeface="Arial" panose="020B0604020202020204" pitchFamily="34" charset="0"/>
              </a:rPr>
              <a:t>correct </a:t>
            </a:r>
            <a:r>
              <a:rPr lang="en-US" sz="2400" dirty="0" smtClean="0">
                <a:latin typeface="Arial" panose="020B0604020202020204" pitchFamily="34" charset="0"/>
                <a:cs typeface="Arial" panose="020B0604020202020204" pitchFamily="34" charset="0"/>
              </a:rPr>
              <a:t>information regarding costs to the participant. </a:t>
            </a:r>
          </a:p>
          <a:p>
            <a:pPr>
              <a:buFont typeface="Wingdings" panose="05000000000000000000" pitchFamily="2" charset="2"/>
              <a:buChar char="§"/>
            </a:pPr>
            <a:r>
              <a:rPr lang="en-US" sz="2400" b="1"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Other study specific information, e.g. compensation, state reporting (HIV, Hepatitis, etc.)</a:t>
            </a: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084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286603"/>
            <a:ext cx="10058400" cy="1450757"/>
          </a:xfrm>
        </p:spPr>
        <p:txBody>
          <a:bodyPr/>
          <a:lstStyle/>
          <a:p>
            <a:r>
              <a:rPr lang="en-US" dirty="0" smtClean="0">
                <a:latin typeface="Arial" panose="020B0604020202020204" pitchFamily="34" charset="0"/>
                <a:cs typeface="Arial" panose="020B0604020202020204" pitchFamily="34" charset="0"/>
              </a:rPr>
              <a:t>Health Information Portability and Accountability Act (HIPAA)</a:t>
            </a:r>
            <a:endParaRPr lang="en-US"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845733"/>
            <a:ext cx="10133704" cy="4514123"/>
          </a:xfrm>
        </p:spPr>
        <p:txBody>
          <a:bodyPr>
            <a:normAutofit/>
          </a:bodyPr>
          <a:lstStyle/>
          <a:p>
            <a:pPr marL="344488" indent="-34448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Most Single IRBs, who are also Privacy Boards, will accept the responsibility of making the HIPAA determination of written authorization or a waiver of authorization</a:t>
            </a:r>
          </a:p>
          <a:p>
            <a:pPr marL="344488" indent="-34448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However, in some cases the Single IRB is not the Privacy Board and therefore will not accept the responsibility to make the HIPAA determination</a:t>
            </a:r>
          </a:p>
          <a:p>
            <a:pPr marL="344488" indent="-34448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It is important for the local institution to ask this question, as the HIPAA responsibility for this determination will fall to the local IRB or Privacy Board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040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286603"/>
            <a:ext cx="10058400" cy="1450757"/>
          </a:xfrm>
        </p:spPr>
        <p:txBody>
          <a:bodyPr/>
          <a:lstStyle/>
          <a:p>
            <a:r>
              <a:rPr lang="en-US" dirty="0" smtClean="0">
                <a:latin typeface="Arial" panose="020B0604020202020204" pitchFamily="34" charset="0"/>
                <a:cs typeface="Arial" panose="020B0604020202020204" pitchFamily="34" charset="0"/>
              </a:rPr>
              <a:t>Ancillary Institutional Reviews</a:t>
            </a:r>
            <a:endParaRPr lang="en-US"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845733"/>
            <a:ext cx="10058400" cy="4514123"/>
          </a:xfrm>
        </p:spPr>
        <p:txBody>
          <a:bodyPr>
            <a:normAutofit/>
          </a:bodyPr>
          <a:lstStyle/>
          <a:p>
            <a:pPr marL="287338" indent="-28733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While we are able to cede review to a Single IRB, other institutional reviews still need to be completed prior to work beginning. Some examples are:</a:t>
            </a:r>
          </a:p>
          <a:p>
            <a:pPr marL="688975" lvl="1" indent="-290513">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Billing Compliance</a:t>
            </a:r>
          </a:p>
          <a:p>
            <a:pPr marL="688975" lvl="1" indent="-290513">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Institutional Biosafety</a:t>
            </a:r>
          </a:p>
          <a:p>
            <a:pPr marL="688975" lvl="1" indent="-290513">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Cancer Center Scientific Review</a:t>
            </a:r>
          </a:p>
          <a:p>
            <a:pPr lvl="1">
              <a:buFont typeface="Wingdings" panose="05000000000000000000" pitchFamily="2" charset="2"/>
              <a:buChar char="Ø"/>
            </a:pPr>
            <a:endParaRPr lang="en-US" sz="2200" dirty="0">
              <a:latin typeface="Arial" panose="020B0604020202020204" pitchFamily="34" charset="0"/>
              <a:cs typeface="Arial" panose="020B0604020202020204" pitchFamily="34" charset="0"/>
            </a:endParaRPr>
          </a:p>
          <a:p>
            <a:pPr marL="287338" indent="-28733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Educate yourself as to which institutional reviews are required.</a:t>
            </a:r>
          </a:p>
        </p:txBody>
      </p:sp>
    </p:spTree>
    <p:extLst>
      <p:ext uri="{BB962C8B-B14F-4D97-AF65-F5344CB8AC3E}">
        <p14:creationId xmlns:p14="http://schemas.microsoft.com/office/powerpoint/2010/main" val="2793356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Responsibilities to the </a:t>
            </a:r>
            <a:r>
              <a:rPr lang="en-US" b="1" dirty="0" smtClean="0">
                <a:latin typeface="Arial" panose="020B0604020202020204" pitchFamily="34" charset="0"/>
                <a:cs typeface="Arial" panose="020B0604020202020204" pitchFamily="34" charset="0"/>
              </a:rPr>
              <a:t>Single IRB</a:t>
            </a:r>
            <a:endParaRPr lang="en-US"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79" y="1845734"/>
            <a:ext cx="10261283" cy="4023360"/>
          </a:xfrm>
        </p:spPr>
        <p:txBody>
          <a:bodyPr>
            <a:normAutofit fontScale="92500" lnSpcReduction="20000"/>
          </a:bodyPr>
          <a:lstStyle/>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PI </a:t>
            </a:r>
            <a:r>
              <a:rPr lang="en-US" sz="2400" dirty="0">
                <a:latin typeface="Arial" panose="020B0604020202020204" pitchFamily="34" charset="0"/>
                <a:cs typeface="Arial" panose="020B0604020202020204" pitchFamily="34" charset="0"/>
              </a:rPr>
              <a:t>and research staff </a:t>
            </a:r>
            <a:r>
              <a:rPr lang="en-US" sz="2400" dirty="0" smtClean="0">
                <a:latin typeface="Arial" panose="020B0604020202020204" pitchFamily="34" charset="0"/>
                <a:cs typeface="Arial" panose="020B0604020202020204" pitchFamily="34" charset="0"/>
              </a:rPr>
              <a:t>may need to learn a separate </a:t>
            </a:r>
            <a:r>
              <a:rPr lang="en-US" sz="2400" dirty="0">
                <a:latin typeface="Arial" panose="020B0604020202020204" pitchFamily="34" charset="0"/>
                <a:cs typeface="Arial" panose="020B0604020202020204" pitchFamily="34" charset="0"/>
              </a:rPr>
              <a:t>electronic </a:t>
            </a:r>
            <a:r>
              <a:rPr lang="en-US" sz="2400" dirty="0" smtClean="0">
                <a:latin typeface="Arial" panose="020B0604020202020204" pitchFamily="34" charset="0"/>
                <a:cs typeface="Arial" panose="020B0604020202020204" pitchFamily="34" charset="0"/>
              </a:rPr>
              <a:t>protocol submission system</a:t>
            </a: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PI and staff need to be aware of and follow the Single IRB </a:t>
            </a:r>
            <a:r>
              <a:rPr lang="en-US" sz="2400" dirty="0">
                <a:latin typeface="Arial" panose="020B0604020202020204" pitchFamily="34" charset="0"/>
                <a:cs typeface="Arial" panose="020B0604020202020204" pitchFamily="34" charset="0"/>
              </a:rPr>
              <a:t>policies and </a:t>
            </a:r>
            <a:r>
              <a:rPr lang="en-US" sz="2400" dirty="0" smtClean="0">
                <a:latin typeface="Arial" panose="020B0604020202020204" pitchFamily="34" charset="0"/>
                <a:cs typeface="Arial" panose="020B0604020202020204" pitchFamily="34" charset="0"/>
              </a:rPr>
              <a:t>procedures</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Follow all determinations of the Single IRB</a:t>
            </a: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Notify Single IRB of any reportable events</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or noncompliance</a:t>
            </a: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Implement changes only after Single IRB has approved them</a:t>
            </a: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Provide access to study records for audit by the Single IRB and/or the local HRPP.</a:t>
            </a:r>
          </a:p>
          <a:p>
            <a:pPr>
              <a:buFont typeface="Wingdings" panose="05000000000000000000" pitchFamily="2" charset="2"/>
              <a:buChar char="Ø"/>
            </a:pPr>
            <a:endParaRPr lang="en-US" sz="2400" dirty="0" smtClean="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Act as though the Single IRB is Us. Follow their policies and procedures.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057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286603"/>
            <a:ext cx="10058400" cy="1450757"/>
          </a:xfrm>
        </p:spPr>
        <p:txBody>
          <a:bodyPr/>
          <a:lstStyle/>
          <a:p>
            <a:r>
              <a:rPr lang="en-US" dirty="0" smtClean="0">
                <a:latin typeface="Arial" panose="020B0604020202020204" pitchFamily="34" charset="0"/>
                <a:cs typeface="Arial" panose="020B0604020202020204" pitchFamily="34" charset="0"/>
              </a:rPr>
              <a:t>Responsibilities to your </a:t>
            </a:r>
            <a:r>
              <a:rPr lang="en-US" b="1" dirty="0" smtClean="0">
                <a:latin typeface="Arial" panose="020B0604020202020204" pitchFamily="34" charset="0"/>
                <a:cs typeface="Arial" panose="020B0604020202020204" pitchFamily="34" charset="0"/>
              </a:rPr>
              <a:t>Local IRB</a:t>
            </a:r>
            <a:endParaRPr lang="en-US"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845733"/>
            <a:ext cx="10058400" cy="4514123"/>
          </a:xfrm>
        </p:spPr>
        <p:txBody>
          <a:bodyPr>
            <a:normAutofit/>
          </a:bodyPr>
          <a:lstStyle/>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You must ensure that the local IRB has all currently approved document versions loaded to the eIRB system at the time of initial activation locally</a:t>
            </a: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Must notify when there are changes in key personnel to allow us to ensure required training is complete and any COI for new staff can be addressed</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Ongoing submissions include reportable events, changes in PI or key personnel, noncompliance, protocol closure</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Notify the local IRB if you receive notification of any audits related to the research protocol</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426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BU Specific Guidance</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The HRPP Policies and Procedures contains detailed guidance on the process for use of a Single IRB:</a:t>
            </a:r>
          </a:p>
          <a:p>
            <a:pPr lvl="1"/>
            <a:r>
              <a:rPr lang="en-US" sz="2400" dirty="0" smtClean="0">
                <a:latin typeface="Arial" panose="020B0604020202020204" pitchFamily="34" charset="0"/>
                <a:cs typeface="Arial" panose="020B0604020202020204" pitchFamily="34" charset="0"/>
                <a:hlinkClick r:id="rId3"/>
              </a:rPr>
              <a:t>Section 2.5 Multi-Site Research</a:t>
            </a:r>
            <a:endParaRPr lang="en-US" sz="24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hlinkClick r:id="rId4"/>
              </a:rPr>
              <a:t>Section 7.2.2.18 Requirements for Relying on another IRB</a:t>
            </a:r>
            <a:endParaRPr lang="en-US" sz="24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hlinkClick r:id="rId5"/>
              </a:rPr>
              <a:t>Section 10.2.3 Evaluation of Requests to Cede Review</a:t>
            </a:r>
            <a:endParaRPr lang="en-US" sz="2400" dirty="0" smtClean="0">
              <a:latin typeface="Arial" panose="020B0604020202020204" pitchFamily="34" charset="0"/>
              <a:cs typeface="Arial" panose="020B0604020202020204" pitchFamily="34" charset="0"/>
            </a:endParaRPr>
          </a:p>
          <a:p>
            <a:pPr marL="384048" lvl="2" indent="0" algn="ctr">
              <a:buNone/>
            </a:pPr>
            <a:endParaRPr lang="en-US" sz="2400" dirty="0" smtClean="0">
              <a:latin typeface="Arial" panose="020B0604020202020204" pitchFamily="34" charset="0"/>
              <a:cs typeface="Arial" panose="020B0604020202020204" pitchFamily="34" charset="0"/>
            </a:endParaRPr>
          </a:p>
          <a:p>
            <a:pPr marL="384048" lvl="2" indent="0" algn="ctr">
              <a:buNone/>
            </a:pPr>
            <a:r>
              <a:rPr lang="en-US" sz="2400" dirty="0" smtClean="0">
                <a:latin typeface="Arial" panose="020B0604020202020204" pitchFamily="34" charset="0"/>
                <a:cs typeface="Arial" panose="020B0604020202020204" pitchFamily="34" charset="0"/>
              </a:rPr>
              <a:t>OR</a:t>
            </a:r>
          </a:p>
          <a:p>
            <a:pPr marL="384048" lvl="2" indent="0" algn="ctr">
              <a:buNone/>
            </a:pPr>
            <a:endParaRPr lang="en-US" sz="2400" dirty="0" smtClean="0">
              <a:latin typeface="Arial" panose="020B0604020202020204" pitchFamily="34" charset="0"/>
              <a:cs typeface="Arial" panose="020B0604020202020204" pitchFamily="34" charset="0"/>
            </a:endParaRPr>
          </a:p>
          <a:p>
            <a:pPr marL="384048" lvl="2" indent="0" algn="ctr">
              <a:buNone/>
            </a:pPr>
            <a:r>
              <a:rPr lang="en-US" sz="2400" dirty="0" smtClean="0">
                <a:latin typeface="Arial" panose="020B0604020202020204" pitchFamily="34" charset="0"/>
                <a:cs typeface="Arial" panose="020B0604020202020204" pitchFamily="34" charset="0"/>
              </a:rPr>
              <a:t>Email or Call the IRB at 617-358-5372 or </a:t>
            </a:r>
            <a:r>
              <a:rPr lang="en-US" sz="2400" dirty="0" smtClean="0">
                <a:latin typeface="Arial" panose="020B0604020202020204" pitchFamily="34" charset="0"/>
                <a:cs typeface="Arial" panose="020B0604020202020204" pitchFamily="34" charset="0"/>
                <a:hlinkClick r:id="rId6"/>
              </a:rPr>
              <a:t>medirb@bu.edu</a:t>
            </a:r>
            <a:r>
              <a:rPr lang="en-US" sz="2400" dirty="0" smtClean="0">
                <a:latin typeface="Arial" panose="020B0604020202020204" pitchFamily="34" charset="0"/>
                <a:cs typeface="Arial" panose="020B0604020202020204" pitchFamily="34" charset="0"/>
              </a:rPr>
              <a:t> </a:t>
            </a:r>
          </a:p>
          <a:p>
            <a:pPr marL="384048" lvl="2" indent="0" algn="ctr">
              <a:buNone/>
            </a:pPr>
            <a:endParaRPr lang="en-US" sz="2400" dirty="0"/>
          </a:p>
        </p:txBody>
      </p:sp>
    </p:spTree>
    <p:extLst>
      <p:ext uri="{BB962C8B-B14F-4D97-AF65-F5344CB8AC3E}">
        <p14:creationId xmlns:p14="http://schemas.microsoft.com/office/powerpoint/2010/main" val="2634368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UVM Specific Guidance</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A step-by-step guide can be found in the IRB Policies and Procedures Manual in Section 13.3.</a:t>
            </a:r>
          </a:p>
          <a:p>
            <a:r>
              <a:rPr lang="en-US" sz="2800" dirty="0" smtClean="0">
                <a:latin typeface="Arial" panose="020B0604020202020204" pitchFamily="34" charset="0"/>
                <a:cs typeface="Arial" panose="020B0604020202020204" pitchFamily="34" charset="0"/>
                <a:hlinkClick r:id="rId3"/>
              </a:rPr>
              <a:t>13.3 Procedures </a:t>
            </a:r>
            <a:r>
              <a:rPr lang="en-US" sz="2800" dirty="0">
                <a:latin typeface="Arial" panose="020B0604020202020204" pitchFamily="34" charset="0"/>
                <a:cs typeface="Arial" panose="020B0604020202020204" pitchFamily="34" charset="0"/>
                <a:hlinkClick r:id="rId3"/>
              </a:rPr>
              <a:t>for Relying on External IRB for NIH </a:t>
            </a:r>
            <a:r>
              <a:rPr lang="en-US" sz="2800" dirty="0" smtClean="0">
                <a:latin typeface="Arial" panose="020B0604020202020204" pitchFamily="34" charset="0"/>
                <a:cs typeface="Arial" panose="020B0604020202020204" pitchFamily="34" charset="0"/>
                <a:hlinkClick r:id="rId3"/>
              </a:rPr>
              <a:t>Research</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201168" lvl="1" indent="0" algn="ctr">
              <a:buNone/>
            </a:pPr>
            <a:r>
              <a:rPr lang="en-US" sz="2600" dirty="0" smtClean="0">
                <a:latin typeface="Arial" panose="020B0604020202020204" pitchFamily="34" charset="0"/>
                <a:cs typeface="Arial" panose="020B0604020202020204" pitchFamily="34" charset="0"/>
              </a:rPr>
              <a:t>OR</a:t>
            </a:r>
            <a:endParaRPr lang="en-US" sz="2600" dirty="0">
              <a:latin typeface="Arial" panose="020B0604020202020204" pitchFamily="34" charset="0"/>
              <a:cs typeface="Arial" panose="020B0604020202020204" pitchFamily="34" charset="0"/>
            </a:endParaRPr>
          </a:p>
          <a:p>
            <a:pPr algn="ctr"/>
            <a:r>
              <a:rPr lang="en-US" sz="2800" dirty="0" smtClean="0">
                <a:latin typeface="Arial" panose="020B0604020202020204" pitchFamily="34" charset="0"/>
                <a:cs typeface="Arial" panose="020B0604020202020204" pitchFamily="34" charset="0"/>
              </a:rPr>
              <a:t>Email or Call your Analyst for Assistance at 656-5040.</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621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Tips on Operationalizing Single IRB Review</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pPr marL="0" indent="0">
              <a:buNone/>
            </a:pPr>
            <a:r>
              <a:rPr lang="en-US" sz="2400" b="1" dirty="0" smtClean="0">
                <a:latin typeface="Arial" panose="020B0604020202020204" pitchFamily="34" charset="0"/>
                <a:cs typeface="Arial" panose="020B0604020202020204" pitchFamily="34" charset="0"/>
              </a:rPr>
              <a:t>Lead Site</a:t>
            </a:r>
          </a:p>
          <a:p>
            <a:pPr marL="461963" indent="-17145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Communicate with your IRB early and often</a:t>
            </a:r>
          </a:p>
          <a:p>
            <a:pPr marL="461963" indent="-17145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Share SOPs and required information with relying sites</a:t>
            </a:r>
          </a:p>
          <a:p>
            <a:pPr marL="461963" indent="-17145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Ceded review is complex! </a:t>
            </a:r>
            <a:r>
              <a:rPr lang="en-US" sz="2400" dirty="0">
                <a:latin typeface="Arial" panose="020B0604020202020204" pitchFamily="34" charset="0"/>
                <a:cs typeface="Arial" panose="020B0604020202020204" pitchFamily="34" charset="0"/>
              </a:rPr>
              <a:t>O</a:t>
            </a:r>
            <a:r>
              <a:rPr lang="en-US" sz="2400" dirty="0" smtClean="0">
                <a:latin typeface="Arial" panose="020B0604020202020204" pitchFamily="34" charset="0"/>
                <a:cs typeface="Arial" panose="020B0604020202020204" pitchFamily="34" charset="0"/>
              </a:rPr>
              <a:t>rganization, patience and flexibility is key</a:t>
            </a:r>
          </a:p>
          <a:p>
            <a:pPr marL="0" indent="0">
              <a:buNone/>
            </a:pPr>
            <a:r>
              <a:rPr lang="en-US" sz="2400" b="1" dirty="0">
                <a:latin typeface="Arial" panose="020B0604020202020204" pitchFamily="34" charset="0"/>
                <a:cs typeface="Arial" panose="020B0604020202020204" pitchFamily="34" charset="0"/>
              </a:rPr>
              <a:t>R</a:t>
            </a:r>
            <a:r>
              <a:rPr lang="en-US" sz="2400" b="1" dirty="0" smtClean="0">
                <a:latin typeface="Arial" panose="020B0604020202020204" pitchFamily="34" charset="0"/>
                <a:cs typeface="Arial" panose="020B0604020202020204" pitchFamily="34" charset="0"/>
              </a:rPr>
              <a:t>elying Site</a:t>
            </a:r>
          </a:p>
          <a:p>
            <a:pPr marL="461963" indent="-17145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Familiarize yourself with the IRB of Record’s single IRB SOPs</a:t>
            </a:r>
          </a:p>
          <a:p>
            <a:pPr marL="461963" indent="-17145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Know your local IRB requirements</a:t>
            </a:r>
          </a:p>
          <a:p>
            <a:pPr marL="461963" indent="-17145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Understand your obligation as a researcher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856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191069"/>
            <a:ext cx="10058400" cy="1450757"/>
          </a:xfrm>
        </p:spPr>
        <p:txBody>
          <a:bodyPr/>
          <a:lstStyle/>
          <a:p>
            <a:r>
              <a:rPr lang="en-US" dirty="0" smtClean="0">
                <a:latin typeface="Arial" panose="020B0604020202020204" pitchFamily="34" charset="0"/>
                <a:cs typeface="Arial" panose="020B0604020202020204" pitchFamily="34" charset="0"/>
              </a:rPr>
              <a:t>Aims of this Presentation</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2049642"/>
            <a:ext cx="10058400" cy="4023360"/>
          </a:xfrm>
        </p:spPr>
        <p:txBody>
          <a:bodyPr/>
          <a:lstStyle/>
          <a:p>
            <a:pPr marL="347663" indent="-293688">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Summarize information regarding this new regulatory requirement</a:t>
            </a:r>
          </a:p>
          <a:p>
            <a:pPr marL="347663" indent="-293688">
              <a:buFont typeface="Wingdings" panose="05000000000000000000" pitchFamily="2" charset="2"/>
              <a:buChar char="Ø"/>
            </a:pPr>
            <a:r>
              <a:rPr lang="en-US" sz="2200" dirty="0">
                <a:latin typeface="Arial" panose="020B0604020202020204" pitchFamily="34" charset="0"/>
                <a:cs typeface="Arial" panose="020B0604020202020204" pitchFamily="34" charset="0"/>
              </a:rPr>
              <a:t>Give examples of experiences with single IRB that have occurred since regulatory compliance date</a:t>
            </a:r>
          </a:p>
          <a:p>
            <a:pPr marL="347663" indent="-293688">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Educate audience as to required documents needed to prepare for single IRB </a:t>
            </a:r>
          </a:p>
          <a:p>
            <a:pPr marL="347663" indent="-293688">
              <a:buFont typeface="Wingdings" panose="05000000000000000000" pitchFamily="2" charset="2"/>
              <a:buChar char="Ø"/>
            </a:pPr>
            <a:r>
              <a:rPr lang="en-US" sz="2200" dirty="0">
                <a:latin typeface="Arial" panose="020B0604020202020204" pitchFamily="34" charset="0"/>
                <a:cs typeface="Arial" panose="020B0604020202020204" pitchFamily="34" charset="0"/>
              </a:rPr>
              <a:t>Explain local procedures for single IRB</a:t>
            </a:r>
          </a:p>
          <a:p>
            <a:r>
              <a:rPr lang="en-US" dirty="0"/>
              <a:t/>
            </a:r>
            <a:br>
              <a:rPr lang="en-US" dirty="0"/>
            </a:br>
            <a:endParaRPr lang="en-US" sz="22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pic>
        <p:nvPicPr>
          <p:cNvPr id="3074" name="Picture 2" descr="Image result for bullseye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7058" y="3711077"/>
            <a:ext cx="2767881" cy="236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580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5130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Put these activities in correct order</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37044876"/>
              </p:ext>
            </p:extLst>
          </p:nvPr>
        </p:nvGraphicFramePr>
        <p:xfrm>
          <a:off x="1243013" y="2314574"/>
          <a:ext cx="8772525" cy="4015994"/>
        </p:xfrm>
        <a:graphic>
          <a:graphicData uri="http://schemas.openxmlformats.org/drawingml/2006/table">
            <a:tbl>
              <a:tblPr firstRow="1" firstCol="1" bandRow="1">
                <a:tableStyleId>{5C22544A-7EE6-4342-B048-85BDC9FD1C3A}</a:tableStyleId>
              </a:tblPr>
              <a:tblGrid>
                <a:gridCol w="5122537">
                  <a:extLst>
                    <a:ext uri="{9D8B030D-6E8A-4147-A177-3AD203B41FA5}">
                      <a16:colId xmlns:a16="http://schemas.microsoft.com/office/drawing/2014/main" val="1317710119"/>
                    </a:ext>
                  </a:extLst>
                </a:gridCol>
                <a:gridCol w="3649988">
                  <a:extLst>
                    <a:ext uri="{9D8B030D-6E8A-4147-A177-3AD203B41FA5}">
                      <a16:colId xmlns:a16="http://schemas.microsoft.com/office/drawing/2014/main" val="983514217"/>
                    </a:ext>
                  </a:extLst>
                </a:gridCol>
              </a:tblGrid>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Begin Enrollment Locally</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1.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308638457"/>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22622662"/>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Decide who will </a:t>
                      </a:r>
                      <a:r>
                        <a:rPr lang="en-US" sz="1800" dirty="0" smtClean="0">
                          <a:solidFill>
                            <a:schemeClr val="bg1"/>
                          </a:solidFill>
                          <a:effectLst/>
                          <a:latin typeface="Arial" panose="020B0604020202020204" pitchFamily="34" charset="0"/>
                          <a:cs typeface="Arial" panose="020B0604020202020204" pitchFamily="34" charset="0"/>
                        </a:rPr>
                        <a:t>be the Single</a:t>
                      </a:r>
                      <a:r>
                        <a:rPr lang="en-US" sz="1800" baseline="0" dirty="0" smtClean="0">
                          <a:solidFill>
                            <a:schemeClr val="bg1"/>
                          </a:solidFill>
                          <a:effectLst/>
                          <a:latin typeface="Arial" panose="020B0604020202020204" pitchFamily="34" charset="0"/>
                          <a:cs typeface="Arial" panose="020B0604020202020204" pitchFamily="34" charset="0"/>
                        </a:rPr>
                        <a:t> </a:t>
                      </a:r>
                      <a:r>
                        <a:rPr lang="en-US" sz="1800" dirty="0" smtClean="0">
                          <a:solidFill>
                            <a:schemeClr val="bg1"/>
                          </a:solidFill>
                          <a:effectLst/>
                          <a:latin typeface="Arial" panose="020B0604020202020204" pitchFamily="34" charset="0"/>
                          <a:cs typeface="Arial" panose="020B0604020202020204" pitchFamily="34" charset="0"/>
                        </a:rPr>
                        <a:t>IRB of record</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2.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986546176"/>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11182455"/>
                  </a:ext>
                </a:extLst>
              </a:tr>
              <a:tr h="428625">
                <a:tc>
                  <a:txBody>
                    <a:bodyPr/>
                    <a:lstStyle/>
                    <a:p>
                      <a:pPr marL="0" marR="0">
                        <a:lnSpc>
                          <a:spcPct val="107000"/>
                        </a:lnSpc>
                        <a:spcBef>
                          <a:spcPts val="0"/>
                        </a:spcBef>
                        <a:spcAft>
                          <a:spcPts val="0"/>
                        </a:spcAft>
                      </a:pPr>
                      <a:r>
                        <a:rPr lang="en-US" sz="1800" dirty="0" smtClean="0">
                          <a:solidFill>
                            <a:schemeClr val="bg1"/>
                          </a:solidFill>
                          <a:effectLst/>
                          <a:latin typeface="Arial" panose="020B0604020202020204" pitchFamily="34" charset="0"/>
                          <a:cs typeface="Arial" panose="020B0604020202020204" pitchFamily="34" charset="0"/>
                        </a:rPr>
                        <a:t>Execute</a:t>
                      </a:r>
                      <a:r>
                        <a:rPr lang="en-US" sz="1800" baseline="0" dirty="0" smtClean="0">
                          <a:solidFill>
                            <a:schemeClr val="bg1"/>
                          </a:solidFill>
                          <a:effectLst/>
                          <a:latin typeface="Arial" panose="020B0604020202020204" pitchFamily="34" charset="0"/>
                          <a:cs typeface="Arial" panose="020B0604020202020204" pitchFamily="34" charset="0"/>
                        </a:rPr>
                        <a:t> </a:t>
                      </a:r>
                      <a:r>
                        <a:rPr lang="en-US" sz="1800" dirty="0" smtClean="0">
                          <a:solidFill>
                            <a:schemeClr val="bg1"/>
                          </a:solidFill>
                          <a:effectLst/>
                          <a:latin typeface="Arial" panose="020B0604020202020204" pitchFamily="34" charset="0"/>
                          <a:cs typeface="Arial" panose="020B0604020202020204" pitchFamily="34" charset="0"/>
                        </a:rPr>
                        <a:t>Reliance </a:t>
                      </a:r>
                      <a:r>
                        <a:rPr lang="en-US" sz="1800" dirty="0">
                          <a:solidFill>
                            <a:schemeClr val="bg1"/>
                          </a:solidFill>
                          <a:effectLst/>
                          <a:latin typeface="Arial" panose="020B0604020202020204" pitchFamily="34" charset="0"/>
                          <a:cs typeface="Arial" panose="020B0604020202020204" pitchFamily="34" charset="0"/>
                        </a:rPr>
                        <a:t>Agreement </a:t>
                      </a:r>
                      <a:r>
                        <a:rPr lang="en-US" sz="1800" dirty="0" smtClean="0">
                          <a:solidFill>
                            <a:schemeClr val="bg1"/>
                          </a:solidFill>
                          <a:effectLst/>
                          <a:latin typeface="Arial" panose="020B0604020202020204" pitchFamily="34" charset="0"/>
                          <a:cs typeface="Arial" panose="020B0604020202020204" pitchFamily="34" charset="0"/>
                        </a:rPr>
                        <a:t>(Institutional</a:t>
                      </a:r>
                      <a:r>
                        <a:rPr lang="en-US" sz="1800" baseline="0" dirty="0" smtClean="0">
                          <a:solidFill>
                            <a:schemeClr val="bg1"/>
                          </a:solidFill>
                          <a:effectLst/>
                          <a:latin typeface="Arial" panose="020B0604020202020204" pitchFamily="34" charset="0"/>
                          <a:cs typeface="Arial" panose="020B0604020202020204" pitchFamily="34" charset="0"/>
                        </a:rPr>
                        <a:t> Official)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3.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245085601"/>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925577357"/>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Ask Local IRB for Permission to Cede Review</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4.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069712386"/>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206139461"/>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Obtain proof of </a:t>
                      </a:r>
                      <a:r>
                        <a:rPr lang="en-US" sz="1800" dirty="0" smtClean="0">
                          <a:solidFill>
                            <a:schemeClr val="bg1"/>
                          </a:solidFill>
                          <a:effectLst/>
                          <a:latin typeface="Arial" panose="020B0604020202020204" pitchFamily="34" charset="0"/>
                          <a:cs typeface="Arial" panose="020B0604020202020204" pitchFamily="34" charset="0"/>
                        </a:rPr>
                        <a:t>Single </a:t>
                      </a:r>
                      <a:r>
                        <a:rPr lang="en-US" sz="1800" dirty="0">
                          <a:solidFill>
                            <a:schemeClr val="bg1"/>
                          </a:solidFill>
                          <a:effectLst/>
                          <a:latin typeface="Arial" panose="020B0604020202020204" pitchFamily="34" charset="0"/>
                          <a:cs typeface="Arial" panose="020B0604020202020204" pitchFamily="34" charset="0"/>
                        </a:rPr>
                        <a:t>IRB Approval</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5.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4253356159"/>
                  </a:ext>
                </a:extLst>
              </a:tr>
            </a:tbl>
          </a:graphicData>
        </a:graphic>
      </p:graphicFrame>
    </p:spTree>
    <p:extLst>
      <p:ext uri="{BB962C8B-B14F-4D97-AF65-F5344CB8AC3E}">
        <p14:creationId xmlns:p14="http://schemas.microsoft.com/office/powerpoint/2010/main" val="716078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 – Correct Answer</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Put these activities in correct order</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23658812"/>
              </p:ext>
            </p:extLst>
          </p:nvPr>
        </p:nvGraphicFramePr>
        <p:xfrm>
          <a:off x="1243013" y="2314574"/>
          <a:ext cx="8772525" cy="4015994"/>
        </p:xfrm>
        <a:graphic>
          <a:graphicData uri="http://schemas.openxmlformats.org/drawingml/2006/table">
            <a:tbl>
              <a:tblPr firstRow="1" firstCol="1" bandRow="1">
                <a:tableStyleId>{5C22544A-7EE6-4342-B048-85BDC9FD1C3A}</a:tableStyleId>
              </a:tblPr>
              <a:tblGrid>
                <a:gridCol w="5122537">
                  <a:extLst>
                    <a:ext uri="{9D8B030D-6E8A-4147-A177-3AD203B41FA5}">
                      <a16:colId xmlns:a16="http://schemas.microsoft.com/office/drawing/2014/main" val="1317710119"/>
                    </a:ext>
                  </a:extLst>
                </a:gridCol>
                <a:gridCol w="3649988">
                  <a:extLst>
                    <a:ext uri="{9D8B030D-6E8A-4147-A177-3AD203B41FA5}">
                      <a16:colId xmlns:a16="http://schemas.microsoft.com/office/drawing/2014/main" val="983514217"/>
                    </a:ext>
                  </a:extLst>
                </a:gridCol>
              </a:tblGrid>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Begin Enrollment Locally</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308638457"/>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722622662"/>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Decide who will </a:t>
                      </a:r>
                      <a:r>
                        <a:rPr lang="en-US" sz="1800" dirty="0" smtClean="0">
                          <a:solidFill>
                            <a:schemeClr val="bg1"/>
                          </a:solidFill>
                          <a:effectLst/>
                          <a:latin typeface="Arial" panose="020B0604020202020204" pitchFamily="34" charset="0"/>
                          <a:cs typeface="Arial" panose="020B0604020202020204" pitchFamily="34" charset="0"/>
                        </a:rPr>
                        <a:t>be the Single</a:t>
                      </a:r>
                      <a:r>
                        <a:rPr lang="en-US" sz="1800" baseline="0" dirty="0" smtClean="0">
                          <a:solidFill>
                            <a:schemeClr val="bg1"/>
                          </a:solidFill>
                          <a:effectLst/>
                          <a:latin typeface="Arial" panose="020B0604020202020204" pitchFamily="34" charset="0"/>
                          <a:cs typeface="Arial" panose="020B0604020202020204" pitchFamily="34" charset="0"/>
                        </a:rPr>
                        <a:t> </a:t>
                      </a:r>
                      <a:r>
                        <a:rPr lang="en-US" sz="1800" dirty="0" smtClean="0">
                          <a:solidFill>
                            <a:schemeClr val="bg1"/>
                          </a:solidFill>
                          <a:effectLst/>
                          <a:latin typeface="Arial" panose="020B0604020202020204" pitchFamily="34" charset="0"/>
                          <a:cs typeface="Arial" panose="020B0604020202020204" pitchFamily="34" charset="0"/>
                        </a:rPr>
                        <a:t>IRB of record</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986546176"/>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11182455"/>
                  </a:ext>
                </a:extLst>
              </a:tr>
              <a:tr h="428625">
                <a:tc>
                  <a:txBody>
                    <a:bodyPr/>
                    <a:lstStyle/>
                    <a:p>
                      <a:pPr marL="0" marR="0">
                        <a:lnSpc>
                          <a:spcPct val="107000"/>
                        </a:lnSpc>
                        <a:spcBef>
                          <a:spcPts val="0"/>
                        </a:spcBef>
                        <a:spcAft>
                          <a:spcPts val="0"/>
                        </a:spcAft>
                      </a:pPr>
                      <a:r>
                        <a:rPr lang="en-US" sz="1800" dirty="0" smtClean="0">
                          <a:solidFill>
                            <a:schemeClr val="bg1"/>
                          </a:solidFill>
                          <a:effectLst/>
                          <a:latin typeface="Arial" panose="020B0604020202020204" pitchFamily="34" charset="0"/>
                          <a:cs typeface="Arial" panose="020B0604020202020204" pitchFamily="34" charset="0"/>
                        </a:rPr>
                        <a:t>Execute</a:t>
                      </a:r>
                      <a:r>
                        <a:rPr lang="en-US" sz="1800" baseline="0" dirty="0" smtClean="0">
                          <a:solidFill>
                            <a:schemeClr val="bg1"/>
                          </a:solidFill>
                          <a:effectLst/>
                          <a:latin typeface="Arial" panose="020B0604020202020204" pitchFamily="34" charset="0"/>
                          <a:cs typeface="Arial" panose="020B0604020202020204" pitchFamily="34" charset="0"/>
                        </a:rPr>
                        <a:t> </a:t>
                      </a:r>
                      <a:r>
                        <a:rPr lang="en-US" sz="1800" dirty="0" smtClean="0">
                          <a:solidFill>
                            <a:schemeClr val="bg1"/>
                          </a:solidFill>
                          <a:effectLst/>
                          <a:latin typeface="Arial" panose="020B0604020202020204" pitchFamily="34" charset="0"/>
                          <a:cs typeface="Arial" panose="020B0604020202020204" pitchFamily="34" charset="0"/>
                        </a:rPr>
                        <a:t>Reliance </a:t>
                      </a:r>
                      <a:r>
                        <a:rPr lang="en-US" sz="1800" dirty="0">
                          <a:solidFill>
                            <a:schemeClr val="bg1"/>
                          </a:solidFill>
                          <a:effectLst/>
                          <a:latin typeface="Arial" panose="020B0604020202020204" pitchFamily="34" charset="0"/>
                          <a:cs typeface="Arial" panose="020B0604020202020204" pitchFamily="34" charset="0"/>
                        </a:rPr>
                        <a:t>Agreement </a:t>
                      </a:r>
                      <a:r>
                        <a:rPr lang="en-US" sz="1800" dirty="0" smtClean="0">
                          <a:solidFill>
                            <a:schemeClr val="bg1"/>
                          </a:solidFill>
                          <a:effectLst/>
                          <a:latin typeface="Arial" panose="020B0604020202020204" pitchFamily="34" charset="0"/>
                          <a:cs typeface="Arial" panose="020B0604020202020204" pitchFamily="34" charset="0"/>
                        </a:rPr>
                        <a:t>(Institutional</a:t>
                      </a:r>
                      <a:r>
                        <a:rPr lang="en-US" sz="1800" baseline="0" dirty="0" smtClean="0">
                          <a:solidFill>
                            <a:schemeClr val="bg1"/>
                          </a:solidFill>
                          <a:effectLst/>
                          <a:latin typeface="Arial" panose="020B0604020202020204" pitchFamily="34" charset="0"/>
                          <a:cs typeface="Arial" panose="020B0604020202020204" pitchFamily="34" charset="0"/>
                        </a:rPr>
                        <a:t> Official)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2245085601"/>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925577357"/>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Ask Local IRB for Permission to Cede Review</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3069712386"/>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 </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a:solidFill>
                            <a:schemeClr val="bg1"/>
                          </a:solidFill>
                          <a:effectLst/>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1206139461"/>
                  </a:ext>
                </a:extLst>
              </a:tr>
              <a:tr h="428625">
                <a:tc>
                  <a:txBody>
                    <a:bodyPr/>
                    <a:lstStyle/>
                    <a:p>
                      <a:pPr marL="0" marR="0">
                        <a:lnSpc>
                          <a:spcPct val="107000"/>
                        </a:lnSpc>
                        <a:spcBef>
                          <a:spcPts val="0"/>
                        </a:spcBef>
                        <a:spcAft>
                          <a:spcPts val="0"/>
                        </a:spcAft>
                      </a:pPr>
                      <a:r>
                        <a:rPr lang="en-US" sz="1800" dirty="0">
                          <a:solidFill>
                            <a:schemeClr val="bg1"/>
                          </a:solidFill>
                          <a:effectLst/>
                          <a:latin typeface="Arial" panose="020B0604020202020204" pitchFamily="34" charset="0"/>
                          <a:cs typeface="Arial" panose="020B0604020202020204" pitchFamily="34" charset="0"/>
                        </a:rPr>
                        <a:t>Obtain proof of </a:t>
                      </a:r>
                      <a:r>
                        <a:rPr lang="en-US" sz="1800" dirty="0" smtClean="0">
                          <a:solidFill>
                            <a:schemeClr val="bg1"/>
                          </a:solidFill>
                          <a:effectLst/>
                          <a:latin typeface="Arial" panose="020B0604020202020204" pitchFamily="34" charset="0"/>
                          <a:cs typeface="Arial" panose="020B0604020202020204" pitchFamily="34" charset="0"/>
                        </a:rPr>
                        <a:t>Single </a:t>
                      </a:r>
                      <a:r>
                        <a:rPr lang="en-US" sz="1800" dirty="0">
                          <a:solidFill>
                            <a:schemeClr val="bg1"/>
                          </a:solidFill>
                          <a:effectLst/>
                          <a:latin typeface="Arial" panose="020B0604020202020204" pitchFamily="34" charset="0"/>
                          <a:cs typeface="Arial" panose="020B0604020202020204" pitchFamily="34" charset="0"/>
                        </a:rPr>
                        <a:t>IRB Approval</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18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extLst>
                  <a:ext uri="{0D108BD9-81ED-4DB2-BD59-A6C34878D82A}">
                    <a16:rowId xmlns:a16="http://schemas.microsoft.com/office/drawing/2014/main" val="4253356159"/>
                  </a:ext>
                </a:extLst>
              </a:tr>
            </a:tbl>
          </a:graphicData>
        </a:graphic>
      </p:graphicFrame>
    </p:spTree>
    <p:extLst>
      <p:ext uri="{BB962C8B-B14F-4D97-AF65-F5344CB8AC3E}">
        <p14:creationId xmlns:p14="http://schemas.microsoft.com/office/powerpoint/2010/main" val="3910806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Which IRB Should Receive these items</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82342639"/>
              </p:ext>
            </p:extLst>
          </p:nvPr>
        </p:nvGraphicFramePr>
        <p:xfrm>
          <a:off x="1257301" y="2386012"/>
          <a:ext cx="9898379" cy="3824544"/>
        </p:xfrm>
        <a:graphic>
          <a:graphicData uri="http://schemas.openxmlformats.org/drawingml/2006/table">
            <a:tbl>
              <a:tblPr firstRow="1" firstCol="1" bandRow="1">
                <a:tableStyleId>{5C22544A-7EE6-4342-B048-85BDC9FD1C3A}</a:tableStyleId>
              </a:tblPr>
              <a:tblGrid>
                <a:gridCol w="4091683">
                  <a:extLst>
                    <a:ext uri="{9D8B030D-6E8A-4147-A177-3AD203B41FA5}">
                      <a16:colId xmlns:a16="http://schemas.microsoft.com/office/drawing/2014/main" val="1617381926"/>
                    </a:ext>
                  </a:extLst>
                </a:gridCol>
                <a:gridCol w="3082497">
                  <a:extLst>
                    <a:ext uri="{9D8B030D-6E8A-4147-A177-3AD203B41FA5}">
                      <a16:colId xmlns:a16="http://schemas.microsoft.com/office/drawing/2014/main" val="4218910358"/>
                    </a:ext>
                  </a:extLst>
                </a:gridCol>
                <a:gridCol w="2724199">
                  <a:extLst>
                    <a:ext uri="{9D8B030D-6E8A-4147-A177-3AD203B41FA5}">
                      <a16:colId xmlns:a16="http://schemas.microsoft.com/office/drawing/2014/main" val="3664350202"/>
                    </a:ext>
                  </a:extLst>
                </a:gridCol>
              </a:tblGrid>
              <a:tr h="310814">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gn="ctr">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Reviewing</a:t>
                      </a:r>
                      <a:r>
                        <a:rPr lang="en-US" sz="20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IRB</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gn="ctr">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Local IRB</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3555966164"/>
                  </a:ext>
                </a:extLst>
              </a:tr>
              <a:tr h="31081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Continuing Review</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464432657"/>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100666076"/>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Serious Unanticipated Event</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178812116"/>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61724884"/>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Notice of Regulatory Audit</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1448015508"/>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218504245"/>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Key Personnel Changes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3255838223"/>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3096727902"/>
                  </a:ext>
                </a:extLst>
              </a:tr>
              <a:tr h="396534">
                <a:tc>
                  <a:txBody>
                    <a:bodyPr/>
                    <a:lstStyle/>
                    <a:p>
                      <a:pPr marL="0" marR="0">
                        <a:lnSpc>
                          <a:spcPct val="107000"/>
                        </a:lnSpc>
                        <a:spcBef>
                          <a:spcPts val="0"/>
                        </a:spcBef>
                        <a:spcAft>
                          <a:spcPts val="0"/>
                        </a:spcAft>
                      </a:pPr>
                      <a:r>
                        <a:rPr lang="en-US" sz="2000" dirty="0" smtClean="0">
                          <a:solidFill>
                            <a:schemeClr val="bg1"/>
                          </a:solidFill>
                          <a:effectLst/>
                          <a:latin typeface="Arial" panose="020B0604020202020204" pitchFamily="34" charset="0"/>
                          <a:cs typeface="Arial" panose="020B0604020202020204" pitchFamily="34" charset="0"/>
                        </a:rPr>
                        <a:t>Amendments</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321762954"/>
                  </a:ext>
                </a:extLst>
              </a:tr>
            </a:tbl>
          </a:graphicData>
        </a:graphic>
      </p:graphicFrame>
    </p:spTree>
    <p:extLst>
      <p:ext uri="{BB962C8B-B14F-4D97-AF65-F5344CB8AC3E}">
        <p14:creationId xmlns:p14="http://schemas.microsoft.com/office/powerpoint/2010/main" val="892973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 – Correct Answers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Which IRB Should Receive these items</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221081392"/>
              </p:ext>
            </p:extLst>
          </p:nvPr>
        </p:nvGraphicFramePr>
        <p:xfrm>
          <a:off x="1257301" y="2386012"/>
          <a:ext cx="9898379" cy="3824544"/>
        </p:xfrm>
        <a:graphic>
          <a:graphicData uri="http://schemas.openxmlformats.org/drawingml/2006/table">
            <a:tbl>
              <a:tblPr firstRow="1" firstCol="1" bandRow="1">
                <a:tableStyleId>{5C22544A-7EE6-4342-B048-85BDC9FD1C3A}</a:tableStyleId>
              </a:tblPr>
              <a:tblGrid>
                <a:gridCol w="4091683">
                  <a:extLst>
                    <a:ext uri="{9D8B030D-6E8A-4147-A177-3AD203B41FA5}">
                      <a16:colId xmlns:a16="http://schemas.microsoft.com/office/drawing/2014/main" val="1617381926"/>
                    </a:ext>
                  </a:extLst>
                </a:gridCol>
                <a:gridCol w="3082497">
                  <a:extLst>
                    <a:ext uri="{9D8B030D-6E8A-4147-A177-3AD203B41FA5}">
                      <a16:colId xmlns:a16="http://schemas.microsoft.com/office/drawing/2014/main" val="4218910358"/>
                    </a:ext>
                  </a:extLst>
                </a:gridCol>
                <a:gridCol w="2724199">
                  <a:extLst>
                    <a:ext uri="{9D8B030D-6E8A-4147-A177-3AD203B41FA5}">
                      <a16:colId xmlns:a16="http://schemas.microsoft.com/office/drawing/2014/main" val="3664350202"/>
                    </a:ext>
                  </a:extLst>
                </a:gridCol>
              </a:tblGrid>
              <a:tr h="310814">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gn="ctr">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Reviewing</a:t>
                      </a:r>
                      <a:r>
                        <a:rPr lang="en-US" sz="20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IRB</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gn="ctr">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Local IRB</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3555966164"/>
                  </a:ext>
                </a:extLst>
              </a:tr>
              <a:tr h="31081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Continuing Review</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r>
                        <a:rPr lang="en-US" sz="2000" dirty="0" smtClean="0">
                          <a:solidFill>
                            <a:schemeClr val="bg1"/>
                          </a:solidFill>
                          <a:effectLst/>
                          <a:latin typeface="Arial" panose="020B060402020202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464432657"/>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100666076"/>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Serious Unanticipated Event</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r>
                        <a:rPr lang="en-US" sz="2000" dirty="0" smtClean="0">
                          <a:solidFill>
                            <a:schemeClr val="bg1"/>
                          </a:solidFill>
                          <a:effectLst/>
                          <a:latin typeface="Arial" panose="020B060402020202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178812116"/>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61724884"/>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Notice of Regulatory Audit</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r>
                        <a:rPr lang="en-US" sz="2000" dirty="0" smtClean="0">
                          <a:solidFill>
                            <a:schemeClr val="bg1"/>
                          </a:solidFill>
                          <a:effectLst/>
                          <a:latin typeface="Arial" panose="020B060402020202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1448015508"/>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218504245"/>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Key Personnel Changes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(depends</a:t>
                      </a:r>
                      <a:r>
                        <a:rPr lang="en-US" sz="20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upon IRB)</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3255838223"/>
                  </a:ext>
                </a:extLst>
              </a:tr>
              <a:tr h="396534">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3096727902"/>
                  </a:ext>
                </a:extLst>
              </a:tr>
              <a:tr h="396534">
                <a:tc>
                  <a:txBody>
                    <a:bodyPr/>
                    <a:lstStyle/>
                    <a:p>
                      <a:pPr marL="0" marR="0">
                        <a:lnSpc>
                          <a:spcPct val="107000"/>
                        </a:lnSpc>
                        <a:spcBef>
                          <a:spcPts val="0"/>
                        </a:spcBef>
                        <a:spcAft>
                          <a:spcPts val="0"/>
                        </a:spcAft>
                      </a:pPr>
                      <a:r>
                        <a:rPr lang="en-US" sz="2000" dirty="0" smtClean="0">
                          <a:solidFill>
                            <a:schemeClr val="bg1"/>
                          </a:solidFill>
                          <a:effectLst/>
                          <a:latin typeface="Arial" panose="020B0604020202020204" pitchFamily="34" charset="0"/>
                          <a:cs typeface="Arial" panose="020B0604020202020204" pitchFamily="34" charset="0"/>
                        </a:rPr>
                        <a:t>Amendments</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r>
                        <a:rPr lang="en-US" sz="2000" dirty="0" smtClean="0">
                          <a:solidFill>
                            <a:schemeClr val="bg1"/>
                          </a:solidFill>
                          <a:effectLst/>
                          <a:latin typeface="Arial" panose="020B0604020202020204" pitchFamily="34" charset="0"/>
                          <a:cs typeface="Arial" panose="020B0604020202020204" pitchFamily="34" charset="0"/>
                        </a:rPr>
                        <a:t>X</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tc>
                  <a:txBody>
                    <a:bodyPr/>
                    <a:lstStyle/>
                    <a:p>
                      <a:pPr marL="0" marR="0">
                        <a:lnSpc>
                          <a:spcPct val="107000"/>
                        </a:lnSpc>
                        <a:spcBef>
                          <a:spcPts val="0"/>
                        </a:spcBef>
                        <a:spcAft>
                          <a:spcPts val="0"/>
                        </a:spcAft>
                      </a:pPr>
                      <a:r>
                        <a:rPr lang="en-US" sz="2000" dirty="0">
                          <a:solidFill>
                            <a:schemeClr val="bg1"/>
                          </a:solidFill>
                          <a:effectLst/>
                          <a:latin typeface="Arial" panose="020B0604020202020204" pitchFamily="34" charset="0"/>
                          <a:cs typeface="Arial" panose="020B0604020202020204" pitchFamily="34" charset="0"/>
                        </a:rPr>
                        <a:t> </a:t>
                      </a:r>
                      <a:endPar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321762954"/>
                  </a:ext>
                </a:extLst>
              </a:tr>
            </a:tbl>
          </a:graphicData>
        </a:graphic>
      </p:graphicFrame>
    </p:spTree>
    <p:extLst>
      <p:ext uri="{BB962C8B-B14F-4D97-AF65-F5344CB8AC3E}">
        <p14:creationId xmlns:p14="http://schemas.microsoft.com/office/powerpoint/2010/main" val="3028992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 – Scenario 1</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097280" y="1845733"/>
            <a:ext cx="10058400" cy="4345839"/>
          </a:xfrm>
        </p:spPr>
        <p:txBody>
          <a:bodyPr>
            <a:normAutofit/>
          </a:bodyPr>
          <a:lstStyle/>
          <a:p>
            <a:r>
              <a:rPr lang="en-US" dirty="0">
                <a:latin typeface="Arial" panose="020B0604020202020204" pitchFamily="34" charset="0"/>
                <a:cs typeface="Arial" panose="020B0604020202020204" pitchFamily="34" charset="0"/>
              </a:rPr>
              <a:t>Robert Smith, PhD, is in the process of writing and submitting an NIH grant for a multi-site research study that involves randomizing children to two different types of cognitive-behavioral therapy (CBT). The study will take place at 5 academic medical centers (including a large center that has acted as a single IRB in the past), along with 5 community hospitals in the Northeast. Because the study does not involve greater than minimal risk, he attests in the grant application that his local UVM IRB will be able to act as the single IRB for the external sites. Because the UVM IRB does not charge for the IRB review of federally-funded studies, he does not budget for the review expense in the grant. When he receives the notice of award, he submits his IRB application to the UVM IRB and requests a reliance agreement for each external site. </a:t>
            </a: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Questions </a:t>
            </a:r>
            <a:r>
              <a:rPr lang="en-US" dirty="0">
                <a:latin typeface="Arial" panose="020B0604020202020204" pitchFamily="34" charset="0"/>
                <a:cs typeface="Arial" panose="020B0604020202020204" pitchFamily="34" charset="0"/>
              </a:rPr>
              <a:t>for discussion:</a:t>
            </a:r>
          </a:p>
          <a:p>
            <a:r>
              <a:rPr lang="en-US" dirty="0">
                <a:latin typeface="Arial" panose="020B0604020202020204" pitchFamily="34" charset="0"/>
                <a:cs typeface="Arial" panose="020B0604020202020204" pitchFamily="34" charset="0"/>
              </a:rPr>
              <a:t>1. Are there any issues with this process? How could this process have been improved?</a:t>
            </a:r>
          </a:p>
          <a:p>
            <a:r>
              <a:rPr lang="en-US" dirty="0">
                <a:latin typeface="Arial" panose="020B0604020202020204" pitchFamily="34" charset="0"/>
                <a:cs typeface="Arial" panose="020B0604020202020204" pitchFamily="34" charset="0"/>
              </a:rPr>
              <a:t>2. What are the available options to meet the NIH single IRB review requirement?</a:t>
            </a:r>
          </a:p>
        </p:txBody>
      </p:sp>
    </p:spTree>
    <p:extLst>
      <p:ext uri="{BB962C8B-B14F-4D97-AF65-F5344CB8AC3E}">
        <p14:creationId xmlns:p14="http://schemas.microsoft.com/office/powerpoint/2010/main" val="340972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 – Scenario 1</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1097280" y="1845733"/>
            <a:ext cx="10058400" cy="4345839"/>
          </a:xfrm>
        </p:spPr>
        <p:txBody>
          <a:bodyPr>
            <a:normAutofit/>
          </a:bodyPr>
          <a:lstStyle/>
          <a:p>
            <a:r>
              <a:rPr lang="en-US" dirty="0" smtClean="0">
                <a:latin typeface="Arial" panose="020B0604020202020204" pitchFamily="34" charset="0"/>
                <a:cs typeface="Arial" panose="020B0604020202020204" pitchFamily="34" charset="0"/>
              </a:rPr>
              <a:t>Answers: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 Are there any issues with this process? How could this process have been improved?</a:t>
            </a:r>
          </a:p>
          <a:p>
            <a:r>
              <a:rPr lang="en-US" dirty="0" smtClean="0">
                <a:latin typeface="Arial" panose="020B0604020202020204" pitchFamily="34" charset="0"/>
                <a:cs typeface="Arial" panose="020B0604020202020204" pitchFamily="34" charset="0"/>
              </a:rPr>
              <a:t>PI should have talked with UVM IRB to confirm that they will agree to act as the IRB of record for the multicenter trial and discussed the IRB fees associated with this support. </a:t>
            </a:r>
          </a:p>
          <a:p>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How could this process have been improved?</a:t>
            </a:r>
          </a:p>
          <a:p>
            <a:r>
              <a:rPr lang="en-US" dirty="0">
                <a:latin typeface="Arial" panose="020B0604020202020204" pitchFamily="34" charset="0"/>
                <a:cs typeface="Arial" panose="020B0604020202020204" pitchFamily="34" charset="0"/>
              </a:rPr>
              <a:t>2. What are the available options to meet the NIH single IRB review requirement</a:t>
            </a:r>
            <a:r>
              <a:rPr lang="en-US"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A collaborating site could agree to be the IRB of record.</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A commercial IRB could be utilized as the IRB of record</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UVM IRB could serve as the IRB of record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433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Single IRB Activity – Scenario </a:t>
            </a: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10058400" cy="4175358"/>
          </a:xfrm>
        </p:spPr>
        <p:txBody>
          <a:bodyPr>
            <a:normAutofit lnSpcReduction="10000"/>
          </a:bodyPr>
          <a:lstStyle/>
          <a:p>
            <a:r>
              <a:rPr lang="en-US" dirty="0">
                <a:latin typeface="Arial" panose="020B0604020202020204" pitchFamily="34" charset="0"/>
                <a:cs typeface="Arial" panose="020B0604020202020204" pitchFamily="34" charset="0"/>
              </a:rPr>
              <a:t>Patricia Thomas, MD, has been approached to participate in a large, multi-site NIH-funded, longitudinal study for patients with Parkinson’s disease. The study involves questionnaires, blood draws, lumbar punctures, and PET scans for research purposes. The main site informs the PI that in order to participate, she needs to cede review to Western IRB, which is acting as the single IRB. The main site provides Dr. Thomas with a reliance agreement for the local BU Medical Campus IRB to sign. The main site also sends their approved version of the consent form, along with the study protocol and other study materials. </a:t>
            </a: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Questions </a:t>
            </a:r>
            <a:r>
              <a:rPr lang="en-US" dirty="0">
                <a:latin typeface="Arial" panose="020B0604020202020204" pitchFamily="34" charset="0"/>
                <a:cs typeface="Arial" panose="020B0604020202020204" pitchFamily="34" charset="0"/>
              </a:rPr>
              <a:t>for discussion:</a:t>
            </a:r>
          </a:p>
          <a:p>
            <a:r>
              <a:rPr lang="en-US" dirty="0">
                <a:latin typeface="Arial" panose="020B0604020202020204" pitchFamily="34" charset="0"/>
                <a:cs typeface="Arial" panose="020B0604020202020204" pitchFamily="34" charset="0"/>
              </a:rPr>
              <a:t>1. What are the next step(s) Dr. Thomas needs to take in order to be able to participate in this study?</a:t>
            </a:r>
          </a:p>
          <a:p>
            <a:r>
              <a:rPr lang="en-US" dirty="0">
                <a:latin typeface="Arial" panose="020B0604020202020204" pitchFamily="34" charset="0"/>
                <a:cs typeface="Arial" panose="020B0604020202020204" pitchFamily="34" charset="0"/>
              </a:rPr>
              <a:t>2. Are there any components of this study that need to be reviewed by the local IRB/institution, and if so, when does this review occur?</a:t>
            </a:r>
          </a:p>
          <a:p>
            <a:endParaRPr lang="en-US" dirty="0"/>
          </a:p>
        </p:txBody>
      </p:sp>
    </p:spTree>
    <p:extLst>
      <p:ext uri="{BB962C8B-B14F-4D97-AF65-F5344CB8AC3E}">
        <p14:creationId xmlns:p14="http://schemas.microsoft.com/office/powerpoint/2010/main" val="2996024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Single IRB Activity – Scenario </a:t>
            </a: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10058400" cy="4175358"/>
          </a:xfrm>
        </p:spPr>
        <p:txBody>
          <a:bodyPr>
            <a:normAutofit fontScale="92500" lnSpcReduction="10000"/>
          </a:bodyPr>
          <a:lstStyle/>
          <a:p>
            <a:r>
              <a:rPr lang="en-US" dirty="0" smtClean="0">
                <a:latin typeface="Arial" panose="020B0604020202020204" pitchFamily="34" charset="0"/>
                <a:cs typeface="Arial" panose="020B0604020202020204" pitchFamily="34" charset="0"/>
              </a:rPr>
              <a:t>Answers: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 What are the next step(s) Dr. Thomas needs to take in order to be able to participate in this study</a:t>
            </a:r>
            <a:r>
              <a:rPr lang="en-US"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 Local </a:t>
            </a:r>
            <a:r>
              <a:rPr lang="en-US" dirty="0">
                <a:latin typeface="Arial" panose="020B0604020202020204" pitchFamily="34" charset="0"/>
                <a:cs typeface="Arial" panose="020B0604020202020204" pitchFamily="34" charset="0"/>
              </a:rPr>
              <a:t>investigator needs to be in contact with their local IRB to request permission to cede review to another </a:t>
            </a:r>
            <a:r>
              <a:rPr lang="en-US" dirty="0" smtClean="0">
                <a:latin typeface="Arial" panose="020B0604020202020204" pitchFamily="34" charset="0"/>
                <a:cs typeface="Arial" panose="020B0604020202020204" pitchFamily="34" charset="0"/>
              </a:rPr>
              <a:t>IRB.</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Reliance agreement needs to be negotiated if SMART IRB is not being </a:t>
            </a:r>
            <a:r>
              <a:rPr lang="en-US" dirty="0" smtClean="0">
                <a:latin typeface="Arial" panose="020B0604020202020204" pitchFamily="34" charset="0"/>
                <a:cs typeface="Arial" panose="020B0604020202020204" pitchFamily="34" charset="0"/>
              </a:rPr>
              <a:t>used.</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All </a:t>
            </a:r>
            <a:r>
              <a:rPr lang="en-US" dirty="0">
                <a:latin typeface="Arial" panose="020B0604020202020204" pitchFamily="34" charset="0"/>
                <a:cs typeface="Arial" panose="020B0604020202020204" pitchFamily="34" charset="0"/>
              </a:rPr>
              <a:t>required local ancillary reviews need to be </a:t>
            </a:r>
            <a:r>
              <a:rPr lang="en-US" dirty="0" smtClean="0">
                <a:latin typeface="Arial" panose="020B0604020202020204" pitchFamily="34" charset="0"/>
                <a:cs typeface="Arial" panose="020B0604020202020204" pitchFamily="34" charset="0"/>
              </a:rPr>
              <a:t>completed.</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All </a:t>
            </a:r>
            <a:r>
              <a:rPr lang="en-US" dirty="0">
                <a:latin typeface="Arial" panose="020B0604020202020204" pitchFamily="34" charset="0"/>
                <a:cs typeface="Arial" panose="020B0604020202020204" pitchFamily="34" charset="0"/>
              </a:rPr>
              <a:t>single IRB-approved protocol materials are submitted to the local </a:t>
            </a:r>
            <a:r>
              <a:rPr lang="en-US" dirty="0" smtClean="0">
                <a:latin typeface="Arial" panose="020B0604020202020204" pitchFamily="34" charset="0"/>
                <a:cs typeface="Arial" panose="020B0604020202020204" pitchFamily="34" charset="0"/>
              </a:rPr>
              <a:t>IRB.</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Formal </a:t>
            </a:r>
            <a:r>
              <a:rPr lang="en-US" dirty="0">
                <a:latin typeface="Arial" panose="020B0604020202020204" pitchFamily="34" charset="0"/>
                <a:cs typeface="Arial" panose="020B0604020202020204" pitchFamily="34" charset="0"/>
              </a:rPr>
              <a:t>permission from the local IRB for local researcher to begin work under a single IRB is granted.</a:t>
            </a:r>
          </a:p>
          <a:p>
            <a:r>
              <a:rPr lang="en-US" dirty="0" smtClean="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Are there any components of this study that need to be reviewed by the local IRB/institution, and if so, when does this review occur</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In addition, the </a:t>
            </a:r>
            <a:r>
              <a:rPr lang="en-US" dirty="0">
                <a:latin typeface="Arial" panose="020B0604020202020204" pitchFamily="34" charset="0"/>
                <a:cs typeface="Arial" panose="020B0604020202020204" pitchFamily="34" charset="0"/>
              </a:rPr>
              <a:t>PI needs to ensure that the local ancillary reviews are completed. e.g. Radiation Safety Committee, Bio-safety committee, etc. </a:t>
            </a:r>
            <a:r>
              <a:rPr lang="en-US" dirty="0" smtClean="0">
                <a:latin typeface="Arial" panose="020B0604020202020204" pitchFamily="34" charset="0"/>
                <a:cs typeface="Arial" panose="020B0604020202020204" pitchFamily="34" charset="0"/>
              </a:rPr>
              <a:t>before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37981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Single IRB Activity – Scenario </a:t>
            </a: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3"/>
            <a:ext cx="10058400" cy="4524069"/>
          </a:xfrm>
        </p:spPr>
        <p:txBody>
          <a:bodyPr>
            <a:normAutofit fontScale="85000" lnSpcReduction="10000"/>
          </a:bodyPr>
          <a:lstStyle/>
          <a:p>
            <a:r>
              <a:rPr lang="en-US" dirty="0">
                <a:latin typeface="Arial" panose="020B0604020202020204" pitchFamily="34" charset="0"/>
                <a:cs typeface="Arial" panose="020B0604020202020204" pitchFamily="34" charset="0"/>
              </a:rPr>
              <a:t>Margaret Chillingworth, MD, PhD, is participating in an investigator-initiated study of a new use of an FDA-approved drug. Her local IRB has ceded IRB review to the main site, which is an academic medical center. Dr. Chillingworth is feeling a bit frazzled because a number of issues with this study are occurring simultaneously. Two of her coordinators are leaving the institution, and she has hired two new coordinators. They have not yet been added to the study team, but they have recently confirmed to her that they have completed all of the institutional human subjects protection and Good Clinical Practice (GCP) training certifications. She has also just learned that the study team recently enrolled an ineligible participant, and she believes that this constitutes a protocol deviation. And to complicate matters, one of her outgoing coordinators accidentally left a study binder that included protected health information on the subway on her way home from work. She called her contact at the Reviewing IRB and they told her that this needs to be submitted as an Unanticipated Problem. She has decided to implement new procedures to prevent this in the future and because this involves modifications to the protocol, she has determined that these changes need to be approved as an amendment. </a:t>
            </a: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Questions </a:t>
            </a:r>
            <a:r>
              <a:rPr lang="en-US" dirty="0">
                <a:latin typeface="Arial" panose="020B0604020202020204" pitchFamily="34" charset="0"/>
                <a:cs typeface="Arial" panose="020B0604020202020204" pitchFamily="34" charset="0"/>
              </a:rPr>
              <a:t>for discussion:</a:t>
            </a:r>
          </a:p>
          <a:p>
            <a:r>
              <a:rPr lang="en-US" dirty="0">
                <a:latin typeface="Arial" panose="020B0604020202020204" pitchFamily="34" charset="0"/>
                <a:cs typeface="Arial" panose="020B0604020202020204" pitchFamily="34" charset="0"/>
              </a:rPr>
              <a:t>1. Which of these changes/incidents need to be submitted to the local IRB (the Relying IRB)?</a:t>
            </a:r>
          </a:p>
          <a:p>
            <a:r>
              <a:rPr lang="en-US" dirty="0">
                <a:latin typeface="Arial" panose="020B0604020202020204" pitchFamily="34" charset="0"/>
                <a:cs typeface="Arial" panose="020B0604020202020204" pitchFamily="34" charset="0"/>
              </a:rPr>
              <a:t>2. Which of these changes/incidents need to be submitted to the external IRB (the Reviewing IRB)?</a:t>
            </a:r>
          </a:p>
          <a:p>
            <a:r>
              <a:rPr lang="en-US" dirty="0">
                <a:latin typeface="Arial" panose="020B0604020202020204" pitchFamily="34" charset="0"/>
                <a:cs typeface="Arial" panose="020B0604020202020204" pitchFamily="34" charset="0"/>
              </a:rPr>
              <a:t>3. Do </a:t>
            </a:r>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need to be submitted to both IRBs?</a:t>
            </a:r>
          </a:p>
        </p:txBody>
      </p:sp>
    </p:spTree>
    <p:extLst>
      <p:ext uri="{BB962C8B-B14F-4D97-AF65-F5344CB8AC3E}">
        <p14:creationId xmlns:p14="http://schemas.microsoft.com/office/powerpoint/2010/main" val="2701264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286604"/>
            <a:ext cx="10058400" cy="1209688"/>
          </a:xfrm>
        </p:spPr>
        <p:txBody>
          <a:bodyPr/>
          <a:lstStyle/>
          <a:p>
            <a:r>
              <a:rPr lang="en-US" dirty="0" smtClean="0">
                <a:latin typeface="Arial" panose="020B0604020202020204" pitchFamily="34" charset="0"/>
                <a:cs typeface="Arial" panose="020B0604020202020204" pitchFamily="34" charset="0"/>
              </a:rPr>
              <a:t>What is Single IRB Review</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860189"/>
            <a:ext cx="10058400" cy="4472371"/>
          </a:xfrm>
        </p:spPr>
        <p:txBody>
          <a:bodyPr>
            <a:normAutofit/>
          </a:bodyPr>
          <a:lstStyle/>
          <a:p>
            <a:pPr marL="290513" indent="-290513">
              <a:buFont typeface="Wingdings" panose="05000000000000000000" pitchFamily="2" charset="2"/>
              <a:buChar char="Ø"/>
            </a:pPr>
            <a:r>
              <a:rPr lang="en-US" b="1" dirty="0" smtClean="0">
                <a:latin typeface="Arial" panose="020B0604020202020204" pitchFamily="34" charset="0"/>
                <a:cs typeface="Arial" panose="020B0604020202020204" pitchFamily="34" charset="0"/>
              </a:rPr>
              <a:t>Single IRB review </a:t>
            </a:r>
            <a:r>
              <a:rPr lang="en-US" dirty="0" smtClean="0">
                <a:latin typeface="Arial" panose="020B0604020202020204" pitchFamily="34" charset="0"/>
                <a:cs typeface="Arial" panose="020B0604020202020204" pitchFamily="34" charset="0"/>
              </a:rPr>
              <a:t>– a legal arrangement that allows one IRB to review the research on behalf of other engaged institutions</a:t>
            </a:r>
          </a:p>
          <a:p>
            <a:pPr marL="290513" indent="-290513">
              <a:buFont typeface="Wingdings" panose="05000000000000000000" pitchFamily="2" charset="2"/>
              <a:buChar char="Ø"/>
            </a:pPr>
            <a:r>
              <a:rPr lang="en-US" b="1" dirty="0" smtClean="0">
                <a:latin typeface="Arial" panose="020B0604020202020204" pitchFamily="34" charset="0"/>
                <a:cs typeface="Arial" panose="020B0604020202020204" pitchFamily="34" charset="0"/>
              </a:rPr>
              <a:t>IRB of Record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IRB that reviews and makes the required regulatory determinations (Reviewing IRB)  </a:t>
            </a:r>
          </a:p>
          <a:p>
            <a:pPr marL="290513" indent="-290513">
              <a:buFont typeface="Wingdings" panose="05000000000000000000" pitchFamily="2" charset="2"/>
              <a:buChar char="Ø"/>
            </a:pPr>
            <a:r>
              <a:rPr lang="en-US" b="1" dirty="0" smtClean="0">
                <a:latin typeface="Arial" panose="020B0604020202020204" pitchFamily="34" charset="0"/>
                <a:cs typeface="Arial" panose="020B0604020202020204" pitchFamily="34" charset="0"/>
              </a:rPr>
              <a:t>Relying Institution </a:t>
            </a:r>
            <a:r>
              <a:rPr lang="en-US" dirty="0">
                <a:latin typeface="Arial" panose="020B0604020202020204" pitchFamily="34" charset="0"/>
                <a:cs typeface="Arial" panose="020B0604020202020204" pitchFamily="34" charset="0"/>
              </a:rPr>
              <a:t>– the </a:t>
            </a:r>
            <a:r>
              <a:rPr lang="en-US" dirty="0" smtClean="0">
                <a:latin typeface="Arial" panose="020B0604020202020204" pitchFamily="34" charset="0"/>
                <a:cs typeface="Arial" panose="020B0604020202020204" pitchFamily="34" charset="0"/>
              </a:rPr>
              <a:t>institution that cedes IRB responsibilities to the IRB of Record (Relying IRB)</a:t>
            </a:r>
          </a:p>
          <a:p>
            <a:pPr marL="290513" indent="-290513">
              <a:buFont typeface="Wingdings" panose="05000000000000000000" pitchFamily="2" charset="2"/>
              <a:buChar char="Ø"/>
            </a:pPr>
            <a:r>
              <a:rPr lang="en-US" b="1" dirty="0" smtClean="0">
                <a:latin typeface="Arial" panose="020B0604020202020204" pitchFamily="34" charset="0"/>
                <a:cs typeface="Arial" panose="020B0604020202020204" pitchFamily="34" charset="0"/>
              </a:rPr>
              <a:t>Reliance Agreement </a:t>
            </a:r>
            <a:r>
              <a:rPr lang="en-US" dirty="0" smtClean="0">
                <a:latin typeface="Arial" panose="020B0604020202020204" pitchFamily="34" charset="0"/>
                <a:cs typeface="Arial" panose="020B0604020202020204" pitchFamily="34" charset="0"/>
              </a:rPr>
              <a:t>(also called an IRB Authorization Agreement)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 </a:t>
            </a:r>
            <a:r>
              <a:rPr lang="en-US" dirty="0" smtClean="0">
                <a:latin typeface="Arial" panose="020B0604020202020204" pitchFamily="34" charset="0"/>
                <a:cs typeface="Arial" panose="020B0604020202020204" pitchFamily="34" charset="0"/>
              </a:rPr>
              <a:t>document signed by two or more institutions engaged in human subjects research that permit one or more institutions to cede review to another IRB. The signed agreement permits a single IRB to review human subject research activities for more than one site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5552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Single IRB Activity – Scenario </a:t>
            </a:r>
            <a:r>
              <a:rPr lang="en-US"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3"/>
            <a:ext cx="10058400" cy="4524069"/>
          </a:xfrm>
        </p:spPr>
        <p:txBody>
          <a:bodyPr>
            <a:normAutofit/>
          </a:bodyPr>
          <a:lstStyle/>
          <a:p>
            <a:r>
              <a:rPr lang="en-US" dirty="0" smtClean="0">
                <a:latin typeface="Arial" panose="020B0604020202020204" pitchFamily="34" charset="0"/>
                <a:cs typeface="Arial" panose="020B0604020202020204" pitchFamily="34" charset="0"/>
              </a:rPr>
              <a:t>Answers: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1. Which of these changes/incidents need to be submitted to the local IRB (the Relying IRB</a:t>
            </a:r>
            <a:r>
              <a:rPr lang="en-US"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en-US" dirty="0" smtClean="0">
                <a:latin typeface="Arial" panose="020B0604020202020204" pitchFamily="34" charset="0"/>
                <a:cs typeface="Arial" panose="020B0604020202020204" pitchFamily="34" charset="0"/>
              </a:rPr>
              <a:t>Changes in key personnel and UAP need to be submitted to the local IRB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 Which of these changes/incidents need to be submitted to the external IRB (the Reviewing IRB</a:t>
            </a:r>
            <a:r>
              <a:rPr lang="en-US"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Changes in key </a:t>
            </a:r>
            <a:r>
              <a:rPr lang="en-US" dirty="0" smtClean="0">
                <a:latin typeface="Arial" panose="020B0604020202020204" pitchFamily="34" charset="0"/>
                <a:cs typeface="Arial" panose="020B0604020202020204" pitchFamily="34" charset="0"/>
              </a:rPr>
              <a:t>personnel, the protocol deviation and UAP </a:t>
            </a:r>
            <a:r>
              <a:rPr lang="en-US" dirty="0">
                <a:latin typeface="Arial" panose="020B0604020202020204" pitchFamily="34" charset="0"/>
                <a:cs typeface="Arial" panose="020B0604020202020204" pitchFamily="34" charset="0"/>
              </a:rPr>
              <a:t>need to be submitted to the local IRB </a:t>
            </a:r>
            <a:r>
              <a:rPr lang="en-US" dirty="0" smtClean="0">
                <a:latin typeface="Arial" panose="020B0604020202020204" pitchFamily="34" charset="0"/>
                <a:cs typeface="Arial" panose="020B0604020202020204" pitchFamily="34" charset="0"/>
              </a:rPr>
              <a:t>as well as the amendment need to be submitted to the Reviewing IRB </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Do </a:t>
            </a:r>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need to be submitted to both IRBs</a:t>
            </a:r>
            <a:r>
              <a:rPr lang="en-US"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Changes in key personnel and UAP’s need to be submitted to both IRB’s </a:t>
            </a:r>
          </a:p>
        </p:txBody>
      </p:sp>
    </p:spTree>
    <p:extLst>
      <p:ext uri="{BB962C8B-B14F-4D97-AF65-F5344CB8AC3E}">
        <p14:creationId xmlns:p14="http://schemas.microsoft.com/office/powerpoint/2010/main" val="502483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Activity</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dirty="0" smtClean="0">
                <a:latin typeface="Arial" panose="020B0604020202020204" pitchFamily="34" charset="0"/>
                <a:cs typeface="Arial" panose="020B0604020202020204" pitchFamily="34" charset="0"/>
              </a:rPr>
              <a:t>Consent Template – Handout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8313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Program Evaluation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Please take a few minutes to complete the evaluation of this program</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5855" y="2666789"/>
            <a:ext cx="2381250" cy="2381250"/>
          </a:xfrm>
          <a:prstGeom prst="rect">
            <a:avLst/>
          </a:prstGeom>
        </p:spPr>
      </p:pic>
    </p:spTree>
    <p:extLst>
      <p:ext uri="{BB962C8B-B14F-4D97-AF65-F5344CB8AC3E}">
        <p14:creationId xmlns:p14="http://schemas.microsoft.com/office/powerpoint/2010/main" val="147259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Traditional IRB Review Model</a:t>
            </a:r>
            <a:endParaRPr lang="en-US" dirty="0">
              <a:latin typeface="Arial" panose="020B0604020202020204" pitchFamily="34" charset="0"/>
              <a:cs typeface="Arial" panose="020B0604020202020204" pitchFamily="34" charset="0"/>
            </a:endParaRP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1010103848"/>
              </p:ext>
            </p:extLst>
          </p:nvPr>
        </p:nvGraphicFramePr>
        <p:xfrm>
          <a:off x="1048068" y="1877392"/>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3" name="Diagram 32"/>
          <p:cNvGraphicFramePr/>
          <p:nvPr>
            <p:extLst>
              <p:ext uri="{D42A27DB-BD31-4B8C-83A1-F6EECF244321}">
                <p14:modId xmlns:p14="http://schemas.microsoft.com/office/powerpoint/2010/main" val="574072305"/>
              </p:ext>
            </p:extLst>
          </p:nvPr>
        </p:nvGraphicFramePr>
        <p:xfrm>
          <a:off x="1197804" y="1841282"/>
          <a:ext cx="9658668" cy="47489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87850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Single IRB Review Model</a:t>
            </a:r>
            <a:endParaRPr lang="en-US" dirty="0">
              <a:latin typeface="Arial" panose="020B0604020202020204" pitchFamily="34" charset="0"/>
              <a:cs typeface="Arial" panose="020B0604020202020204" pitchFamily="34" charset="0"/>
            </a:endParaRP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252169765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le 1"/>
          <p:cNvSpPr/>
          <p:nvPr/>
        </p:nvSpPr>
        <p:spPr>
          <a:xfrm>
            <a:off x="4415860" y="2166429"/>
            <a:ext cx="1897039" cy="696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Protocol X</a:t>
            </a:r>
            <a:endParaRPr lang="en-US" dirty="0"/>
          </a:p>
        </p:txBody>
      </p:sp>
      <p:sp>
        <p:nvSpPr>
          <p:cNvPr id="4" name="Rounded Rectangle 3"/>
          <p:cNvSpPr/>
          <p:nvPr/>
        </p:nvSpPr>
        <p:spPr>
          <a:xfrm>
            <a:off x="2811439" y="4769898"/>
            <a:ext cx="1081443"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BMC PI</a:t>
            </a:r>
            <a:endParaRPr lang="en-US" dirty="0"/>
          </a:p>
        </p:txBody>
      </p:sp>
      <p:sp>
        <p:nvSpPr>
          <p:cNvPr id="8" name="Rounded Rectangle 7"/>
          <p:cNvSpPr/>
          <p:nvPr/>
        </p:nvSpPr>
        <p:spPr>
          <a:xfrm>
            <a:off x="4771669" y="4783546"/>
            <a:ext cx="1168565"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UVM PI</a:t>
            </a:r>
            <a:endParaRPr lang="en-US" dirty="0"/>
          </a:p>
        </p:txBody>
      </p:sp>
      <p:sp>
        <p:nvSpPr>
          <p:cNvPr id="9" name="Rounded Rectangle 8"/>
          <p:cNvSpPr/>
          <p:nvPr/>
        </p:nvSpPr>
        <p:spPr>
          <a:xfrm>
            <a:off x="6776842" y="4783546"/>
            <a:ext cx="117141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CHOP PI</a:t>
            </a:r>
            <a:endParaRPr lang="en-US" dirty="0"/>
          </a:p>
        </p:txBody>
      </p:sp>
      <p:cxnSp>
        <p:nvCxnSpPr>
          <p:cNvPr id="6" name="Straight Connector 5"/>
          <p:cNvCxnSpPr>
            <a:endCxn id="4" idx="0"/>
          </p:cNvCxnSpPr>
          <p:nvPr/>
        </p:nvCxnSpPr>
        <p:spPr>
          <a:xfrm>
            <a:off x="3352160" y="4490118"/>
            <a:ext cx="1" cy="279780"/>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a:endCxn id="8" idx="0"/>
          </p:cNvCxnSpPr>
          <p:nvPr/>
        </p:nvCxnSpPr>
        <p:spPr>
          <a:xfrm>
            <a:off x="5355951" y="4490118"/>
            <a:ext cx="1" cy="293428"/>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Straight Connector 12"/>
          <p:cNvCxnSpPr>
            <a:endCxn id="9" idx="0"/>
          </p:cNvCxnSpPr>
          <p:nvPr/>
        </p:nvCxnSpPr>
        <p:spPr>
          <a:xfrm>
            <a:off x="7362547" y="4490118"/>
            <a:ext cx="0" cy="293428"/>
          </a:xfrm>
          <a:prstGeom prst="line">
            <a:avLst/>
          </a:prstGeom>
        </p:spPr>
        <p:style>
          <a:lnRef idx="1">
            <a:schemeClr val="accent2"/>
          </a:lnRef>
          <a:fillRef idx="0">
            <a:schemeClr val="accent2"/>
          </a:fillRef>
          <a:effectRef idx="0">
            <a:schemeClr val="accent2"/>
          </a:effectRef>
          <a:fontRef idx="minor">
            <a:schemeClr val="tx1"/>
          </a:fontRef>
        </p:style>
      </p:cxnSp>
      <p:sp>
        <p:nvSpPr>
          <p:cNvPr id="24" name="Rounded Rectangle 23"/>
          <p:cNvSpPr/>
          <p:nvPr/>
        </p:nvSpPr>
        <p:spPr>
          <a:xfrm>
            <a:off x="4389929" y="3155892"/>
            <a:ext cx="1897039" cy="696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Boston Medical Center IRB</a:t>
            </a:r>
            <a:endParaRPr lang="en-US" dirty="0"/>
          </a:p>
        </p:txBody>
      </p:sp>
      <p:cxnSp>
        <p:nvCxnSpPr>
          <p:cNvPr id="33" name="Straight Connector 32"/>
          <p:cNvCxnSpPr/>
          <p:nvPr/>
        </p:nvCxnSpPr>
        <p:spPr>
          <a:xfrm>
            <a:off x="3352160" y="4490118"/>
            <a:ext cx="4010387"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Straight Connector 34"/>
          <p:cNvCxnSpPr/>
          <p:nvPr/>
        </p:nvCxnSpPr>
        <p:spPr>
          <a:xfrm>
            <a:off x="5355951" y="3851928"/>
            <a:ext cx="0" cy="63819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16095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8158" y="470303"/>
            <a:ext cx="8123998" cy="1176994"/>
          </a:xfrm>
        </p:spPr>
        <p:txBody>
          <a:bodyPr>
            <a:normAutofit/>
          </a:bodyPr>
          <a:lstStyle/>
          <a:p>
            <a:r>
              <a:rPr lang="en-US" dirty="0" smtClean="0">
                <a:latin typeface="Arial" panose="020B0604020202020204" pitchFamily="34" charset="0"/>
                <a:cs typeface="Arial" panose="020B0604020202020204" pitchFamily="34" charset="0"/>
              </a:rPr>
              <a:t>Why Is Single IRB Necessary</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14152" y="1801503"/>
            <a:ext cx="10313649" cy="4433042"/>
          </a:xfrm>
        </p:spPr>
        <p:txBody>
          <a:bodyPr>
            <a:normAutofit fontScale="92500" lnSpcReduction="10000"/>
          </a:bodyPr>
          <a:lstStyle/>
          <a:p>
            <a:pPr marL="290513" indent="-290513">
              <a:buFont typeface="Wingdings" panose="05000000000000000000" pitchFamily="2" charset="2"/>
              <a:buChar char="Ø"/>
            </a:pPr>
            <a:r>
              <a:rPr lang="en-US" sz="2200" dirty="0">
                <a:latin typeface="Arial" panose="020B0604020202020204" pitchFamily="34" charset="0"/>
                <a:cs typeface="Arial" panose="020B0604020202020204" pitchFamily="34" charset="0"/>
              </a:rPr>
              <a:t>Use of a Single IRB for NIH-funded multi-site research is required as of January 25, </a:t>
            </a:r>
            <a:r>
              <a:rPr lang="en-US" sz="2200" dirty="0" smtClean="0">
                <a:latin typeface="Arial" panose="020B0604020202020204" pitchFamily="34" charset="0"/>
                <a:cs typeface="Arial" panose="020B0604020202020204" pitchFamily="34" charset="0"/>
              </a:rPr>
              <a:t>2018</a:t>
            </a:r>
          </a:p>
          <a:p>
            <a:pPr marL="290513" indent="-290513">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The goal of the policy is to enhance </a:t>
            </a:r>
            <a:r>
              <a:rPr lang="en-US" sz="2200" dirty="0">
                <a:latin typeface="Arial" panose="020B0604020202020204" pitchFamily="34" charset="0"/>
                <a:cs typeface="Arial" panose="020B0604020202020204" pitchFamily="34" charset="0"/>
              </a:rPr>
              <a:t>and streamline the IRB review process for multi-site research so that research can proceed as quickly as possible without compromising ethical principles and protections for human research </a:t>
            </a:r>
            <a:r>
              <a:rPr lang="en-US" sz="2200" dirty="0" smtClean="0">
                <a:latin typeface="Arial" panose="020B0604020202020204" pitchFamily="34" charset="0"/>
                <a:cs typeface="Arial" panose="020B0604020202020204" pitchFamily="34" charset="0"/>
              </a:rPr>
              <a:t>participants</a:t>
            </a:r>
          </a:p>
          <a:p>
            <a:pPr marL="290513" indent="-290513">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Policy </a:t>
            </a:r>
            <a:r>
              <a:rPr lang="en-US" sz="2200" dirty="0">
                <a:latin typeface="Arial" panose="020B0604020202020204" pitchFamily="34" charset="0"/>
                <a:cs typeface="Arial" panose="020B0604020202020204" pitchFamily="34" charset="0"/>
              </a:rPr>
              <a:t>applies to the domestic sites of </a:t>
            </a:r>
            <a:r>
              <a:rPr lang="en-US" sz="2200" dirty="0" smtClean="0">
                <a:latin typeface="Arial" panose="020B0604020202020204" pitchFamily="34" charset="0"/>
                <a:cs typeface="Arial" panose="020B0604020202020204" pitchFamily="34" charset="0"/>
              </a:rPr>
              <a:t>NIH-funded </a:t>
            </a:r>
            <a:r>
              <a:rPr lang="en-US" sz="2200" dirty="0">
                <a:latin typeface="Arial" panose="020B0604020202020204" pitchFamily="34" charset="0"/>
                <a:cs typeface="Arial" panose="020B0604020202020204" pitchFamily="34" charset="0"/>
              </a:rPr>
              <a:t>multi-site studies where each site will conduct the same protocol involving non-exempt human subjects </a:t>
            </a:r>
            <a:r>
              <a:rPr lang="en-US" sz="2200" dirty="0" smtClean="0">
                <a:latin typeface="Arial" panose="020B0604020202020204" pitchFamily="34" charset="0"/>
                <a:cs typeface="Arial" panose="020B0604020202020204" pitchFamily="34" charset="0"/>
              </a:rPr>
              <a:t>research</a:t>
            </a:r>
          </a:p>
          <a:p>
            <a:pPr marL="290513" indent="-290513">
              <a:buFont typeface="Wingdings" panose="05000000000000000000" pitchFamily="2" charset="2"/>
              <a:buChar char="Ø"/>
            </a:pPr>
            <a:r>
              <a:rPr lang="en-US" sz="2200" dirty="0" smtClean="0">
                <a:latin typeface="Arial" panose="020B0604020202020204" pitchFamily="34" charset="0"/>
                <a:cs typeface="Arial" panose="020B0604020202020204" pitchFamily="34" charset="0"/>
              </a:rPr>
              <a:t>Does </a:t>
            </a:r>
            <a:r>
              <a:rPr lang="en-US" sz="2200" u="sng" dirty="0" smtClean="0">
                <a:latin typeface="Arial" panose="020B0604020202020204" pitchFamily="34" charset="0"/>
                <a:cs typeface="Arial" panose="020B0604020202020204" pitchFamily="34" charset="0"/>
              </a:rPr>
              <a:t>not</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apply to career development, research training or fellowship </a:t>
            </a:r>
            <a:r>
              <a:rPr lang="en-US" sz="2200" dirty="0" smtClean="0">
                <a:latin typeface="Arial" panose="020B0604020202020204" pitchFamily="34" charset="0"/>
                <a:cs typeface="Arial" panose="020B0604020202020204" pitchFamily="34" charset="0"/>
              </a:rPr>
              <a:t>awards</a:t>
            </a:r>
          </a:p>
          <a:p>
            <a:pPr marL="290513" indent="-290513">
              <a:buFont typeface="Wingdings" panose="05000000000000000000" pitchFamily="2" charset="2"/>
              <a:buChar char="Ø"/>
            </a:pPr>
            <a:r>
              <a:rPr lang="en-US" sz="2200" dirty="0">
                <a:latin typeface="Arial" panose="020B0604020202020204" pitchFamily="34" charset="0"/>
                <a:cs typeface="Arial" panose="020B0604020202020204" pitchFamily="34" charset="0"/>
              </a:rPr>
              <a:t>Ongoing multi-site trials still recruiting</a:t>
            </a:r>
          </a:p>
          <a:p>
            <a:pPr marL="749300" lvl="1" indent="-179388">
              <a:buFont typeface="Wingdings" panose="05000000000000000000" pitchFamily="2" charset="2"/>
              <a:buChar char="§"/>
            </a:pPr>
            <a:r>
              <a:rPr lang="en-US" sz="2200" dirty="0">
                <a:latin typeface="Arial" panose="020B0604020202020204" pitchFamily="34" charset="0"/>
                <a:cs typeface="Arial" panose="020B0604020202020204" pitchFamily="34" charset="0"/>
              </a:rPr>
              <a:t>Single IRB policy applies to all competing grant applications (new, renewal, revision, or resubmission)</a:t>
            </a:r>
          </a:p>
          <a:p>
            <a:pPr marL="749300" lvl="1" indent="-179388">
              <a:buFont typeface="Wingdings" panose="05000000000000000000" pitchFamily="2" charset="2"/>
              <a:buChar char="§"/>
            </a:pPr>
            <a:r>
              <a:rPr lang="en-US" sz="2200" b="1" dirty="0">
                <a:latin typeface="Arial" panose="020B0604020202020204" pitchFamily="34" charset="0"/>
                <a:cs typeface="Arial" panose="020B0604020202020204" pitchFamily="34" charset="0"/>
              </a:rPr>
              <a:t>NOT</a:t>
            </a:r>
            <a:r>
              <a:rPr lang="en-US" sz="2200" dirty="0">
                <a:latin typeface="Arial" panose="020B0604020202020204" pitchFamily="34" charset="0"/>
                <a:cs typeface="Arial" panose="020B0604020202020204" pitchFamily="34" charset="0"/>
              </a:rPr>
              <a:t> expected to follow the policy </a:t>
            </a:r>
            <a:r>
              <a:rPr lang="en-US" sz="2200" b="1" dirty="0">
                <a:latin typeface="Arial" panose="020B0604020202020204" pitchFamily="34" charset="0"/>
                <a:cs typeface="Arial" panose="020B0604020202020204" pitchFamily="34" charset="0"/>
              </a:rPr>
              <a:t>UNTIL </a:t>
            </a:r>
            <a:r>
              <a:rPr lang="en-US" sz="2200" dirty="0">
                <a:latin typeface="Arial" panose="020B0604020202020204" pitchFamily="34" charset="0"/>
                <a:cs typeface="Arial" panose="020B0604020202020204" pitchFamily="34" charset="0"/>
              </a:rPr>
              <a:t>the renewal application</a:t>
            </a:r>
          </a:p>
          <a:p>
            <a:pPr marL="0" indent="0">
              <a:buNone/>
            </a:pPr>
            <a:r>
              <a:rPr lang="en-US" sz="2400" dirty="0" smtClean="0">
                <a:latin typeface="Arial" panose="020B0604020202020204" pitchFamily="34" charset="0"/>
                <a:cs typeface="Arial" panose="020B0604020202020204" pitchFamily="34" charset="0"/>
                <a:hlinkClick r:id="rId3"/>
              </a:rPr>
              <a:t>NIH Policy</a:t>
            </a:r>
            <a:r>
              <a:rPr lang="en-US"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hlinkClick r:id="rId4"/>
              </a:rPr>
              <a:t>Single IRB &amp; Exceptions Webinar</a:t>
            </a:r>
            <a:endParaRPr lang="en-US" sz="2400" dirty="0" smtClean="0">
              <a:latin typeface="Arial" panose="020B0604020202020204" pitchFamily="34" charset="0"/>
              <a:cs typeface="Arial" panose="020B0604020202020204" pitchFamily="34" charset="0"/>
            </a:endParaRPr>
          </a:p>
        </p:txBody>
      </p:sp>
      <p:pic>
        <p:nvPicPr>
          <p:cNvPr id="4100" name="Picture 4" descr="Image result for single irb review imag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6463" y="743259"/>
            <a:ext cx="941695" cy="941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331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r>
              <a:rPr lang="en-US" dirty="0" smtClean="0">
                <a:latin typeface="Arial" panose="020B0604020202020204" pitchFamily="34" charset="0"/>
                <a:cs typeface="Arial" panose="020B0604020202020204" pitchFamily="34" charset="0"/>
              </a:rPr>
              <a:t>What is SMART IRB</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951116"/>
            <a:ext cx="10058400" cy="4023360"/>
          </a:xfrm>
        </p:spPr>
        <p:txBody>
          <a:bodyPr>
            <a:normAutofit lnSpcReduction="10000"/>
          </a:bodyPr>
          <a:lstStyle/>
          <a:p>
            <a:r>
              <a:rPr lang="en-US" dirty="0">
                <a:latin typeface="Arial" panose="020B0604020202020204" pitchFamily="34" charset="0"/>
                <a:cs typeface="Arial" panose="020B0604020202020204" pitchFamily="34" charset="0"/>
              </a:rPr>
              <a:t>The SMART IRB, Streamlined, Multisite, Accelerated Resources for Trials IRB Reliance platform, is an initiative developed under an award from the National Center for Advancing Translational Sciences (“NCATS”) of the National Institutes of Health (“NIH”) to support single Institutional Review Board (“IRB”) review in facilitation of multi-site human subjects research.</a:t>
            </a:r>
          </a:p>
          <a:p>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SMART IRB is not a single IRB </a:t>
            </a:r>
            <a:r>
              <a:rPr lang="en-US" dirty="0">
                <a:latin typeface="Arial" panose="020B0604020202020204" pitchFamily="34" charset="0"/>
                <a:cs typeface="Arial" panose="020B0604020202020204" pitchFamily="34" charset="0"/>
              </a:rPr>
              <a:t>that institutions can use. It is a </a:t>
            </a:r>
            <a:r>
              <a:rPr lang="en-US" dirty="0" smtClean="0">
                <a:latin typeface="Arial" panose="020B0604020202020204" pitchFamily="34" charset="0"/>
                <a:cs typeface="Arial" panose="020B0604020202020204" pitchFamily="34" charset="0"/>
              </a:rPr>
              <a:t>platform </a:t>
            </a:r>
            <a:r>
              <a:rPr lang="en-US" dirty="0">
                <a:latin typeface="Arial" panose="020B0604020202020204" pitchFamily="34" charset="0"/>
                <a:cs typeface="Arial" panose="020B0604020202020204" pitchFamily="34" charset="0"/>
              </a:rPr>
              <a:t>for </a:t>
            </a:r>
            <a:r>
              <a:rPr lang="en-US" dirty="0" smtClean="0">
                <a:latin typeface="Arial" panose="020B0604020202020204" pitchFamily="34" charset="0"/>
                <a:cs typeface="Arial" panose="020B0604020202020204" pitchFamily="34" charset="0"/>
              </a:rPr>
              <a:t>executing </a:t>
            </a:r>
            <a:r>
              <a:rPr lang="en-US" dirty="0">
                <a:latin typeface="Arial" panose="020B0604020202020204" pitchFamily="34" charset="0"/>
                <a:cs typeface="Arial" panose="020B0604020202020204" pitchFamily="34" charset="0"/>
              </a:rPr>
              <a:t>reliance agreements. Institutions who participate have already been vetted with master agreements in place to enable institutions to more readily participate in collaborative multi-site research under a single IRB</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As of today there are 479 participating institutions.  </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Information regarding </a:t>
            </a:r>
            <a:r>
              <a:rPr lang="en-US" dirty="0" smtClean="0">
                <a:latin typeface="Arial" panose="020B0604020202020204" pitchFamily="34" charset="0"/>
                <a:cs typeface="Arial" panose="020B0604020202020204" pitchFamily="34" charset="0"/>
                <a:hlinkClick r:id="rId3"/>
              </a:rPr>
              <a:t>SMART IRB </a:t>
            </a:r>
            <a:endParaRPr lang="en-US" dirty="0" smtClean="0">
              <a:latin typeface="Arial" panose="020B0604020202020204" pitchFamily="34" charset="0"/>
              <a:cs typeface="Arial" panose="020B0604020202020204" pitchFamily="34" charset="0"/>
            </a:endParaRPr>
          </a:p>
          <a:p>
            <a:endParaRPr lang="en-US" dirty="0"/>
          </a:p>
        </p:txBody>
      </p:sp>
      <p:pic>
        <p:nvPicPr>
          <p:cNvPr id="1026" name="Picture 2" descr="SMART IRB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7280" y="775893"/>
            <a:ext cx="2497313" cy="96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58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the Process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914781"/>
            <a:ext cx="10058400" cy="4023360"/>
          </a:xfrm>
        </p:spPr>
        <p:txBody>
          <a:bodyPr/>
          <a:lstStyle/>
          <a:p>
            <a:pPr marL="287338" indent="-28733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The NIH policy does not provide guidance on best practices in regards to the process of single IRB</a:t>
            </a:r>
          </a:p>
          <a:p>
            <a:pPr marL="287338" indent="-287338">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What we know:</a:t>
            </a:r>
          </a:p>
          <a:p>
            <a:pPr marL="795338" lvl="1" indent="-279400">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Single </a:t>
            </a:r>
            <a:r>
              <a:rPr lang="en-US" sz="2200" dirty="0">
                <a:latin typeface="Arial" panose="020B0604020202020204" pitchFamily="34" charset="0"/>
                <a:cs typeface="Arial" panose="020B0604020202020204" pitchFamily="34" charset="0"/>
              </a:rPr>
              <a:t>IRB responsibilities can fall to the lead PI of the grant, to another participating site, or to a commercial </a:t>
            </a:r>
            <a:r>
              <a:rPr lang="en-US" sz="2200" dirty="0" smtClean="0">
                <a:latin typeface="Arial" panose="020B0604020202020204" pitchFamily="34" charset="0"/>
                <a:cs typeface="Arial" panose="020B0604020202020204" pitchFamily="34" charset="0"/>
              </a:rPr>
              <a:t>IRB</a:t>
            </a:r>
          </a:p>
          <a:p>
            <a:pPr marL="795338" lvl="1" indent="-279400">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Investigators need to provide a Single IRB plan in their grant at time of initial submission of their grant</a:t>
            </a:r>
          </a:p>
          <a:p>
            <a:pPr marL="795338" lvl="1" indent="-279400">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Single IRB expenses can/should be a component of the grant budget</a:t>
            </a:r>
          </a:p>
          <a:p>
            <a:pPr marL="795338" lvl="1" indent="-279400">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There has to be a reliance agreement(s) in place with each participating institution outlining the responsibilities of each institution</a:t>
            </a:r>
          </a:p>
          <a:p>
            <a:pPr marL="0" indent="0">
              <a:buNone/>
            </a:pPr>
            <a:endParaRPr lang="en-US" dirty="0" smtClean="0"/>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169428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535985"/>
            <a:ext cx="10058400" cy="1079059"/>
          </a:xfrm>
        </p:spPr>
        <p:txBody>
          <a:bodyPr>
            <a:normAutofit/>
          </a:bodyPr>
          <a:lstStyle/>
          <a:p>
            <a:r>
              <a:rPr lang="en-US" dirty="0" smtClean="0">
                <a:latin typeface="Arial" panose="020B0604020202020204" pitchFamily="34" charset="0"/>
                <a:cs typeface="Arial" panose="020B0604020202020204" pitchFamily="34" charset="0"/>
              </a:rPr>
              <a:t>Single IRB Plan for the Grant</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97280" y="1951118"/>
            <a:ext cx="10058400" cy="4247801"/>
          </a:xfrm>
        </p:spPr>
        <p:txBody>
          <a:bodyPr>
            <a:normAutofit fontScale="92500" lnSpcReduction="10000"/>
          </a:bodyPr>
          <a:lstStyle/>
          <a:p>
            <a:pPr marL="290513" indent="-290513">
              <a:buFont typeface="Wingdings" panose="05000000000000000000" pitchFamily="2" charset="2"/>
              <a:buChar char="Ø"/>
            </a:pPr>
            <a:r>
              <a:rPr lang="en-US" sz="2400" dirty="0">
                <a:latin typeface="Arial" panose="020B0604020202020204" pitchFamily="34" charset="0"/>
                <a:cs typeface="Arial" panose="020B0604020202020204" pitchFamily="34" charset="0"/>
              </a:rPr>
              <a:t>Describe how you will comply with the NIH Single IRB (sIRB) </a:t>
            </a:r>
            <a:r>
              <a:rPr lang="en-US" sz="2400" dirty="0" smtClean="0">
                <a:latin typeface="Arial" panose="020B0604020202020204" pitchFamily="34" charset="0"/>
                <a:cs typeface="Arial" panose="020B0604020202020204" pitchFamily="34" charset="0"/>
              </a:rPr>
              <a:t>policy</a:t>
            </a:r>
          </a:p>
          <a:p>
            <a:pPr marL="290513" indent="-290513">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Provide </a:t>
            </a:r>
            <a:r>
              <a:rPr lang="en-US" sz="2400" dirty="0">
                <a:latin typeface="Arial" panose="020B0604020202020204" pitchFamily="34" charset="0"/>
                <a:cs typeface="Arial" panose="020B0604020202020204" pitchFamily="34" charset="0"/>
              </a:rPr>
              <a:t>the name of the IRB that will serve as the sIRB of </a:t>
            </a:r>
            <a:r>
              <a:rPr lang="en-US" sz="2400" dirty="0" smtClean="0">
                <a:latin typeface="Arial" panose="020B0604020202020204" pitchFamily="34" charset="0"/>
                <a:cs typeface="Arial" panose="020B0604020202020204" pitchFamily="34" charset="0"/>
              </a:rPr>
              <a:t>record</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a:latin typeface="Arial" panose="020B0604020202020204" pitchFamily="34" charset="0"/>
                <a:cs typeface="Arial" panose="020B0604020202020204" pitchFamily="34" charset="0"/>
              </a:rPr>
              <a:t>Indicate that all identified participating sites have agreed to rely on the proposed sIRB and that any sites added after award will rely on the </a:t>
            </a:r>
            <a:r>
              <a:rPr lang="en-US" sz="2400" dirty="0" smtClean="0">
                <a:latin typeface="Arial" panose="020B0604020202020204" pitchFamily="34" charset="0"/>
                <a:cs typeface="Arial" panose="020B0604020202020204" pitchFamily="34" charset="0"/>
              </a:rPr>
              <a:t>sIRB</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a:latin typeface="Arial" panose="020B0604020202020204" pitchFamily="34" charset="0"/>
                <a:cs typeface="Arial" panose="020B0604020202020204" pitchFamily="34" charset="0"/>
              </a:rPr>
              <a:t>Briefly describe how communication between sites and the sIRB will be </a:t>
            </a:r>
            <a:r>
              <a:rPr lang="en-US" sz="2400" dirty="0" smtClean="0">
                <a:latin typeface="Arial" panose="020B0604020202020204" pitchFamily="34" charset="0"/>
                <a:cs typeface="Arial" panose="020B0604020202020204" pitchFamily="34" charset="0"/>
              </a:rPr>
              <a:t>handled</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a:latin typeface="Arial" panose="020B0604020202020204" pitchFamily="34" charset="0"/>
                <a:cs typeface="Arial" panose="020B0604020202020204" pitchFamily="34" charset="0"/>
              </a:rPr>
              <a:t>Indicate that all participating sites will, prior to initiating the study, sign an authorization/reliance agreement that will clarify the roles and responsibilities of the sIRB and participating </a:t>
            </a:r>
            <a:r>
              <a:rPr lang="en-US" sz="2400" dirty="0" smtClean="0">
                <a:latin typeface="Arial" panose="020B0604020202020204" pitchFamily="34" charset="0"/>
                <a:cs typeface="Arial" panose="020B0604020202020204" pitchFamily="34" charset="0"/>
              </a:rPr>
              <a:t>sites</a:t>
            </a:r>
            <a:endParaRPr lang="en-US" sz="2400" dirty="0">
              <a:latin typeface="Arial" panose="020B0604020202020204" pitchFamily="34" charset="0"/>
              <a:cs typeface="Arial" panose="020B0604020202020204" pitchFamily="34" charset="0"/>
            </a:endParaRPr>
          </a:p>
          <a:p>
            <a:pPr marL="290513" indent="-290513">
              <a:buFont typeface="Wingdings" panose="05000000000000000000" pitchFamily="2" charset="2"/>
              <a:buChar char="Ø"/>
            </a:pPr>
            <a:r>
              <a:rPr lang="en-US" sz="2400" dirty="0">
                <a:latin typeface="Arial" panose="020B0604020202020204" pitchFamily="34" charset="0"/>
                <a:cs typeface="Arial" panose="020B0604020202020204" pitchFamily="34" charset="0"/>
              </a:rPr>
              <a:t>Indicate which institution or entity will maintain records of the authorization/reliance agreements and of the communication </a:t>
            </a:r>
            <a:r>
              <a:rPr lang="en-US" sz="2400" dirty="0" smtClean="0">
                <a:latin typeface="Arial" panose="020B0604020202020204" pitchFamily="34" charset="0"/>
                <a:cs typeface="Arial" panose="020B0604020202020204" pitchFamily="34" charset="0"/>
              </a:rPr>
              <a:t>plan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9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8154</TotalTime>
  <Words>2720</Words>
  <Application>Microsoft Office PowerPoint</Application>
  <PresentationFormat>Widescreen</PresentationFormat>
  <Paragraphs>329</Paragraphs>
  <Slides>32</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Retrospect</vt:lpstr>
      <vt:lpstr>Research Professionals Network Workshop Series</vt:lpstr>
      <vt:lpstr>Aims of this Presentation</vt:lpstr>
      <vt:lpstr>What is Single IRB Review</vt:lpstr>
      <vt:lpstr>Traditional IRB Review Model</vt:lpstr>
      <vt:lpstr>Single IRB Review Model</vt:lpstr>
      <vt:lpstr>Why Is Single IRB Necessary</vt:lpstr>
      <vt:lpstr>                    What is SMART IRB</vt:lpstr>
      <vt:lpstr>What is the Process</vt:lpstr>
      <vt:lpstr>Single IRB Plan for the Grant</vt:lpstr>
      <vt:lpstr>Steps to Request to be the Single IRB of Record </vt:lpstr>
      <vt:lpstr>Steps to Request Reliance</vt:lpstr>
      <vt:lpstr>Required Consent Elements</vt:lpstr>
      <vt:lpstr>Health Information Portability and Accountability Act (HIPAA)</vt:lpstr>
      <vt:lpstr>Ancillary Institutional Reviews</vt:lpstr>
      <vt:lpstr>Responsibilities to the Single IRB</vt:lpstr>
      <vt:lpstr>Responsibilities to your Local IRB</vt:lpstr>
      <vt:lpstr>BU Specific Guidance</vt:lpstr>
      <vt:lpstr>UVM Specific Guidance</vt:lpstr>
      <vt:lpstr>Tips on Operationalizing Single IRB Review</vt:lpstr>
      <vt:lpstr>Activities</vt:lpstr>
      <vt:lpstr>Single IRB Activity</vt:lpstr>
      <vt:lpstr>Single IRB Activity – Correct Answer</vt:lpstr>
      <vt:lpstr>Single IRB Activity</vt:lpstr>
      <vt:lpstr>Single IRB Activity – Correct Answers</vt:lpstr>
      <vt:lpstr>Single IRB Activity – Scenario 1</vt:lpstr>
      <vt:lpstr>Single IRB Activity – Scenario 1</vt:lpstr>
      <vt:lpstr>Single IRB Activity – Scenario 2</vt:lpstr>
      <vt:lpstr>Single IRB Activity – Scenario 2</vt:lpstr>
      <vt:lpstr>Single IRB Activity – Scenario 3</vt:lpstr>
      <vt:lpstr>Single IRB Activity – Scenario 3</vt:lpstr>
      <vt:lpstr>Single IRB Activity</vt:lpstr>
      <vt:lpstr>Program Evaluation   </vt:lpstr>
    </vt:vector>
  </TitlesOfParts>
  <Company>Boston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Oppenheim, Claire</dc:creator>
  <cp:lastModifiedBy>Donna Silver</cp:lastModifiedBy>
  <cp:revision>233</cp:revision>
  <cp:lastPrinted>2018-09-11T18:59:47Z</cp:lastPrinted>
  <dcterms:created xsi:type="dcterms:W3CDTF">2017-09-27T12:45:38Z</dcterms:created>
  <dcterms:modified xsi:type="dcterms:W3CDTF">2018-10-23T12:16:18Z</dcterms:modified>
</cp:coreProperties>
</file>