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4"/>
    <p:sldMasterId id="2147483710" r:id="rId5"/>
    <p:sldMasterId id="2147483717" r:id="rId6"/>
    <p:sldMasterId id="2147483732" r:id="rId7"/>
    <p:sldMasterId id="2147483772" r:id="rId8"/>
    <p:sldMasterId id="2147483782" r:id="rId9"/>
    <p:sldMasterId id="2147483787" r:id="rId10"/>
    <p:sldMasterId id="2147483803" r:id="rId11"/>
    <p:sldMasterId id="2147483805" r:id="rId12"/>
    <p:sldMasterId id="2147483817" r:id="rId13"/>
  </p:sldMasterIdLst>
  <p:notesMasterIdLst>
    <p:notesMasterId r:id="rId24"/>
  </p:notesMasterIdLst>
  <p:sldIdLst>
    <p:sldId id="519" r:id="rId14"/>
    <p:sldId id="598" r:id="rId15"/>
    <p:sldId id="599" r:id="rId16"/>
    <p:sldId id="600" r:id="rId17"/>
    <p:sldId id="603" r:id="rId18"/>
    <p:sldId id="596" r:id="rId19"/>
    <p:sldId id="545" r:id="rId20"/>
    <p:sldId id="597" r:id="rId21"/>
    <p:sldId id="570" r:id="rId22"/>
    <p:sldId id="574" r:id="rId23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7DDD8A-7A04-D155-42C7-0693BAB0FFA2}" name="Donna Clements" initials="DC" userId="ijTChCszcCRfuaLThE+dIiu7TbgRLRv1kkcAxH408sM=" providerId="None"/>
  <p188:author id="{A99D19D4-F30E-3F8E-C3EB-2E707ADE2BB3}" name="Elizabeth A. Bihn, PhD" initials="EABP" userId="S::eab38@cornell.edu::cb14dd05-49f2-4059-9853-39b6b79b718a" providerId="AD"/>
  <p188:author id="{71027EFC-0D9E-B7B5-861A-AB0DA23525F6}" name="Davis Enrique Blasini" initials="DEB" userId="S::deb328@cornell.edu::6a6ba074-01c0-4dc3-bfd3-4aaec3d0544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icardo Orellana" initials="RO" lastIdx="6" clrIdx="6">
    <p:extLst>
      <p:ext uri="{19B8F6BF-5375-455C-9EA6-DF929625EA0E}">
        <p15:presenceInfo xmlns:p15="http://schemas.microsoft.com/office/powerpoint/2012/main" userId="emS2cLkXVjHjNyVLCazJsnG9JSu0VsxA1GPRywcvB40=" providerId="None"/>
      </p:ext>
    </p:extLst>
  </p:cmAuthor>
  <p:cmAuthor id="1" name="Donna Clements" initials="DPC" lastIdx="62" clrIdx="0">
    <p:extLst>
      <p:ext uri="{19B8F6BF-5375-455C-9EA6-DF929625EA0E}">
        <p15:presenceInfo xmlns:p15="http://schemas.microsoft.com/office/powerpoint/2012/main" userId="Donna Clements" providerId="None"/>
      </p:ext>
    </p:extLst>
  </p:cmAuthor>
  <p:cmAuthor id="8" name="Donna Clements" initials="DC" lastIdx="4" clrIdx="7">
    <p:extLst>
      <p:ext uri="{19B8F6BF-5375-455C-9EA6-DF929625EA0E}">
        <p15:presenceInfo xmlns:p15="http://schemas.microsoft.com/office/powerpoint/2012/main" userId="ijTChCszcCRfuaLThE+dIiu7TbgRLRv1kkcAxH408sM=" providerId="None"/>
      </p:ext>
    </p:extLst>
  </p:cmAuthor>
  <p:cmAuthor id="2" name="Gretchen L. Wall" initials="GLW" lastIdx="9" clrIdx="1">
    <p:extLst>
      <p:ext uri="{19B8F6BF-5375-455C-9EA6-DF929625EA0E}">
        <p15:presenceInfo xmlns:p15="http://schemas.microsoft.com/office/powerpoint/2012/main" userId="S::glw53@cornell.edu::c9a606a7-19bb-4ad8-8a15-0719f8299375" providerId="AD"/>
      </p:ext>
    </p:extLst>
  </p:cmAuthor>
  <p:cmAuthor id="9" name="Don Stoeckel" initials="DS" lastIdx="7" clrIdx="8">
    <p:extLst>
      <p:ext uri="{19B8F6BF-5375-455C-9EA6-DF929625EA0E}">
        <p15:presenceInfo xmlns:p15="http://schemas.microsoft.com/office/powerpoint/2012/main" userId="f64117486bc5377c" providerId="Windows Live"/>
      </p:ext>
    </p:extLst>
  </p:cmAuthor>
  <p:cmAuthor id="3" name="Elizabeth A. Bihn, PhD" initials="EABP" lastIdx="50" clrIdx="2">
    <p:extLst>
      <p:ext uri="{19B8F6BF-5375-455C-9EA6-DF929625EA0E}">
        <p15:presenceInfo xmlns:p15="http://schemas.microsoft.com/office/powerpoint/2012/main" userId="S::eab38@cornell.edu::cb14dd05-49f2-4059-9853-39b6b79b718a" providerId="AD"/>
      </p:ext>
    </p:extLst>
  </p:cmAuthor>
  <p:cmAuthor id="10" name="Elizabeth Bihn" initials="EB" lastIdx="7" clrIdx="9">
    <p:extLst>
      <p:ext uri="{19B8F6BF-5375-455C-9EA6-DF929625EA0E}">
        <p15:presenceInfo xmlns:p15="http://schemas.microsoft.com/office/powerpoint/2012/main" userId="zF1TqYrVNlFS6YeNbEeh14TVJ3L/H8BNcf5NDmNI/bg=" providerId="None"/>
      </p:ext>
    </p:extLst>
  </p:cmAuthor>
  <p:cmAuthor id="4" name="Thomas P Saunders" initials="TPS" lastIdx="5" clrIdx="3">
    <p:extLst>
      <p:ext uri="{19B8F6BF-5375-455C-9EA6-DF929625EA0E}">
        <p15:presenceInfo xmlns:p15="http://schemas.microsoft.com/office/powerpoint/2012/main" userId="S-1-5-21-1275210071-879983540-725345543-1547837" providerId="AD"/>
      </p:ext>
    </p:extLst>
  </p:cmAuthor>
  <p:cmAuthor id="5" name="Davis Enrique Blasini" initials="DEB" lastIdx="1" clrIdx="4">
    <p:extLst>
      <p:ext uri="{19B8F6BF-5375-455C-9EA6-DF929625EA0E}">
        <p15:presenceInfo xmlns:p15="http://schemas.microsoft.com/office/powerpoint/2012/main" userId="S::deb328@cornell.edu::6a6ba074-01c0-4dc3-bfd3-4aaec3d05447" providerId="AD"/>
      </p:ext>
    </p:extLst>
  </p:cmAuthor>
  <p:cmAuthor id="6" name="Laurie George" initials="LG" lastIdx="6" clrIdx="5">
    <p:extLst>
      <p:ext uri="{19B8F6BF-5375-455C-9EA6-DF929625EA0E}">
        <p15:presenceInfo xmlns:p15="http://schemas.microsoft.com/office/powerpoint/2012/main" userId="GMBNqCkyMnyk9nvdW85C0HEz7Z3H+x47VdiUqazvVZY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83D"/>
    <a:srgbClr val="C00000"/>
    <a:srgbClr val="006F51"/>
    <a:srgbClr val="FF7B11"/>
    <a:srgbClr val="F1F405"/>
    <a:srgbClr val="E6E502"/>
    <a:srgbClr val="FFC000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BF2CB6-6CA1-48D1-83C2-ADBBC4C75A5B}" v="2" dt="2022-12-19T20:16:09.747"/>
    <p1510:client id="{506543D9-9497-4F83-8B6D-4980B63CD9B8}" v="115" dt="2022-12-19T19:21:40.415"/>
    <p1510:client id="{8036BB09-8353-48C7-918F-C6CDE23C0C62}" v="190" dt="2022-12-19T19:25:03.497"/>
    <p1510:client id="{A52A6E42-F2C0-47BC-84E6-6635CE685C97}" v="186" dt="2022-12-19T18:53:43.6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48"/>
  </p:normalViewPr>
  <p:slideViewPr>
    <p:cSldViewPr snapToGrid="0">
      <p:cViewPr varScale="1">
        <p:scale>
          <a:sx n="62" d="100"/>
          <a:sy n="62" d="100"/>
        </p:scale>
        <p:origin x="1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007B98AA-EB0C-4127-8AC5-9248C7E88635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C35F399B-E2E3-46F4-8F9E-05FC6E8BB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4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1613" y="317500"/>
            <a:ext cx="4325937" cy="3244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64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CD445-F6A8-4E13-9804-7D4FBC6555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9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642EB-8A8C-4D7F-89EA-6EAF3A6CF5C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5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4" indent="-174694">
              <a:buFont typeface="Arial" panose="020B0604020202020204" pitchFamily="34" charset="0"/>
              <a:buChar char="•"/>
            </a:pPr>
            <a:endParaRPr lang="en-US" dirty="0"/>
          </a:p>
          <a:p>
            <a:pPr marL="174694" indent="-174694">
              <a:buFont typeface="Arial" panose="020B0604020202020204" pitchFamily="34" charset="0"/>
              <a:buChar char="•"/>
            </a:pPr>
            <a:r>
              <a:rPr lang="en-US" dirty="0"/>
              <a:t>The data on this slide</a:t>
            </a:r>
            <a:r>
              <a:rPr lang="en-US" baseline="0" dirty="0"/>
              <a:t> </a:t>
            </a:r>
            <a:r>
              <a:rPr lang="en-US" dirty="0"/>
              <a:t>shows</a:t>
            </a:r>
            <a:r>
              <a:rPr lang="en-US" baseline="0" dirty="0"/>
              <a:t> training numbers from September 2016 to September 30, 2022. This information is shared in our quarterly training reports available on the PSA Training Reports page (https://producesafetyalliance.cornell.edu/training/training-reports/). </a:t>
            </a:r>
          </a:p>
          <a:p>
            <a:pPr marL="174694" indent="-174694">
              <a:buFont typeface="Arial" panose="020B0604020202020204" pitchFamily="34" charset="0"/>
              <a:buChar char="•"/>
            </a:pPr>
            <a:r>
              <a:rPr lang="en-US" i="0" dirty="0"/>
              <a:t>More than 3,486 individuals have attended the TTT course and become PSA Trainers; 505 later became Lead Trainers. (updated 9-30-22)</a:t>
            </a:r>
          </a:p>
          <a:p>
            <a:pPr marL="174694" indent="-174694">
              <a:buFont typeface="Arial" panose="020B0604020202020204" pitchFamily="34" charset="0"/>
              <a:buChar char="•"/>
            </a:pPr>
            <a:r>
              <a:rPr lang="en-US" i="0" dirty="0"/>
              <a:t>Together, we have trained almost 80,000 people in six years</a:t>
            </a:r>
          </a:p>
          <a:p>
            <a:pPr marL="174694" indent="-174694">
              <a:buFont typeface="Arial" panose="020B0604020202020204" pitchFamily="34" charset="0"/>
              <a:buChar char="•"/>
            </a:pPr>
            <a:r>
              <a:rPr lang="en-US" i="0" dirty="0"/>
              <a:t>We would like to thanks all PSA trainers and Lead trainers for their continued effort to keep training and collaborating even under special circumstances like this COVID-19 pandemic. To make my point, we have trained almost 20,000 growers since January 2020.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CD445-F6A8-4E13-9804-7D4FBC65558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05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V1 of the traceability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F399B-E2E3-46F4-8F9E-05FC6E8BBA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6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https://www.eventbrite.com/e/psa-advanced-training-lake-alfred-registration-479534108427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F399B-E2E3-46F4-8F9E-05FC6E8BBA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Has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CD445-F6A8-4E13-9804-7D4FBC655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3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7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5890814"/>
            <a:ext cx="2971800" cy="75212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05300" y="41910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/>
            </a:lvl1pPr>
          </a:lstStyle>
          <a:p>
            <a:pPr lvl="0"/>
            <a:r>
              <a:rPr lang="en-US"/>
              <a:t>Click to edit Location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0" y="50292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 i="1">
                <a:solidFill>
                  <a:srgbClr val="006F51"/>
                </a:solidFill>
              </a:defRPr>
            </a:lvl1pPr>
          </a:lstStyle>
          <a:p>
            <a:pPr lvl="0"/>
            <a:r>
              <a:rPr lang="en-US"/>
              <a:t>Click to edit Presenter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idx="1"/>
          </p:nvPr>
        </p:nvSpPr>
        <p:spPr>
          <a:xfrm>
            <a:off x="2667000" y="1828800"/>
            <a:ext cx="6400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51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676400"/>
            <a:ext cx="44958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105400" y="1676400"/>
            <a:ext cx="3581400" cy="43042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351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25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4043B7-3DE3-4F03-A2B8-B8A02A369D6F}" type="datetimeFigureOut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1/15/2023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7C3818-733A-4333-AFD7-067AC7679B5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00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533400"/>
            <a:ext cx="6477000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6040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734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0" y="447679"/>
            <a:ext cx="6473952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250" y="2203450"/>
            <a:ext cx="6477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376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30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1204"/>
            <a:ext cx="64770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481017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256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199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1676400" y="1828803"/>
            <a:ext cx="3124200" cy="36575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5029200" y="1828803"/>
            <a:ext cx="3124200" cy="36575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51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28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676408"/>
            <a:ext cx="6324600" cy="19351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05300" y="41910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/>
            </a:lvl1pPr>
          </a:lstStyle>
          <a:p>
            <a:pPr lvl="0"/>
            <a:r>
              <a:rPr lang="en-US"/>
              <a:t>Click to edit Location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0" y="50292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 i="1">
                <a:solidFill>
                  <a:srgbClr val="006F51"/>
                </a:solidFill>
              </a:defRPr>
            </a:lvl1pPr>
          </a:lstStyle>
          <a:p>
            <a:pPr lvl="0"/>
            <a:r>
              <a:rPr lang="en-US"/>
              <a:t>Click to edit Presenter</a:t>
            </a:r>
          </a:p>
        </p:txBody>
      </p:sp>
    </p:spTree>
    <p:extLst>
      <p:ext uri="{BB962C8B-B14F-4D97-AF65-F5344CB8AC3E}">
        <p14:creationId xmlns:p14="http://schemas.microsoft.com/office/powerpoint/2010/main" val="216813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286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and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0" y="60198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2" y="5562604"/>
            <a:ext cx="8181975" cy="3206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9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3434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5600" y="1524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5600" y="4910138"/>
            <a:ext cx="5486400" cy="88423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372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2" y="246892"/>
            <a:ext cx="3557271" cy="728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5890814"/>
            <a:ext cx="2971800" cy="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-No C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2" y="246892"/>
            <a:ext cx="3557271" cy="7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7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0F61E0-5F8E-BA43-9057-824846A03CD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69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533400"/>
            <a:ext cx="6477000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71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704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0" y="447680"/>
            <a:ext cx="6473952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250" y="2203451"/>
            <a:ext cx="6477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28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7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676408"/>
            <a:ext cx="6324600" cy="19351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5890814"/>
            <a:ext cx="2971800" cy="752122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05300" y="41910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/>
            </a:lvl1pPr>
          </a:lstStyle>
          <a:p>
            <a:pPr lvl="0"/>
            <a:r>
              <a:rPr lang="en-US"/>
              <a:t>Click to edit Location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0" y="50292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 i="1">
                <a:solidFill>
                  <a:srgbClr val="006F51"/>
                </a:solidFill>
              </a:defRPr>
            </a:lvl1pPr>
          </a:lstStyle>
          <a:p>
            <a:pPr lvl="0"/>
            <a:r>
              <a:rPr lang="en-US"/>
              <a:t>Click to edit Presenter</a:t>
            </a:r>
          </a:p>
        </p:txBody>
      </p:sp>
    </p:spTree>
    <p:extLst>
      <p:ext uri="{BB962C8B-B14F-4D97-AF65-F5344CB8AC3E}">
        <p14:creationId xmlns:p14="http://schemas.microsoft.com/office/powerpoint/2010/main" val="2208410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1204"/>
            <a:ext cx="64770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481016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199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1676400" y="1828803"/>
            <a:ext cx="3124200" cy="36575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5029200" y="1828803"/>
            <a:ext cx="3124200" cy="36575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45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144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228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and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0" y="60198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2" y="5562604"/>
            <a:ext cx="8181975" cy="3206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31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343403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5600" y="1524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5600" y="4910141"/>
            <a:ext cx="5486400" cy="88423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180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-No C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565"/>
            <a:ext cx="6852435" cy="6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5791200" cy="1752600"/>
          </a:xfrm>
        </p:spPr>
        <p:txBody>
          <a:bodyPr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 descr="PSA-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482600"/>
            <a:ext cx="3896381" cy="10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88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0F61E0-5F8E-BA43-9057-824846A03CD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41516" y="5512577"/>
            <a:ext cx="1122784" cy="112278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76"/>
          <a:stretch/>
        </p:blipFill>
        <p:spPr>
          <a:xfrm>
            <a:off x="0" y="5485551"/>
            <a:ext cx="1394460" cy="11228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324600"/>
            <a:ext cx="609600" cy="381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3208B27-ACAD-4933-9425-B3E05ADB9A0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11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41516" y="5512577"/>
            <a:ext cx="1122784" cy="112278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6"/>
          <a:stretch/>
        </p:blipFill>
        <p:spPr>
          <a:xfrm>
            <a:off x="0" y="5485551"/>
            <a:ext cx="1394460" cy="1122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83" y="5997459"/>
            <a:ext cx="2743200" cy="6705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324600"/>
            <a:ext cx="609600" cy="3810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3208B27-ACAD-4933-9425-B3E05ADB9A0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8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5890814"/>
            <a:ext cx="2971800" cy="752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39" y="2438400"/>
            <a:ext cx="6461165" cy="132369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28800" y="76200"/>
            <a:ext cx="3962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781800" cy="157678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05300" y="41910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/>
            </a:lvl1pPr>
          </a:lstStyle>
          <a:p>
            <a:pPr lvl="0"/>
            <a:r>
              <a:rPr lang="en-US"/>
              <a:t>Click to edit Location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0" y="5029200"/>
            <a:ext cx="3276600" cy="5334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000" i="1">
                <a:solidFill>
                  <a:srgbClr val="006F51"/>
                </a:solidFill>
              </a:defRPr>
            </a:lvl1pPr>
          </a:lstStyle>
          <a:p>
            <a:pPr lvl="0"/>
            <a:r>
              <a:rPr lang="en-US"/>
              <a:t>Click to edit Presenter</a:t>
            </a:r>
          </a:p>
        </p:txBody>
      </p:sp>
    </p:spTree>
    <p:extLst>
      <p:ext uri="{BB962C8B-B14F-4D97-AF65-F5344CB8AC3E}">
        <p14:creationId xmlns:p14="http://schemas.microsoft.com/office/powerpoint/2010/main" val="3094394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17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6004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676400"/>
            <a:ext cx="8153400" cy="434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23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676400"/>
            <a:ext cx="44958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105400" y="1676400"/>
            <a:ext cx="3581400" cy="43042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12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09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s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04800"/>
            <a:ext cx="6477000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2215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3135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676400"/>
            <a:ext cx="8153400" cy="434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74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676400"/>
            <a:ext cx="44958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105400" y="1676400"/>
            <a:ext cx="3581400" cy="43042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060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27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533400"/>
            <a:ext cx="6477000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756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277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0" y="447675"/>
            <a:ext cx="6473952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250" y="2203450"/>
            <a:ext cx="6477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7989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647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1200"/>
            <a:ext cx="64770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481013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982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199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1676400" y="1828800"/>
            <a:ext cx="3124200" cy="36575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5029200" y="1828800"/>
            <a:ext cx="3124200" cy="36575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704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4042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737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and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0" y="60198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5562600"/>
            <a:ext cx="8181975" cy="3206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80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3434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5600" y="1524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5600" y="4910138"/>
            <a:ext cx="5486400" cy="88423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70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-No C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565"/>
            <a:ext cx="6852435" cy="6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5791200" cy="1752600"/>
          </a:xfrm>
        </p:spPr>
        <p:txBody>
          <a:bodyPr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 descr="PSA-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482600"/>
            <a:ext cx="3896381" cy="10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6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425" y="5828453"/>
            <a:ext cx="3429000" cy="83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28600"/>
            <a:ext cx="3657600" cy="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3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0F61E0-5F8E-BA43-9057-824846A03CD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94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-No C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28600"/>
            <a:ext cx="3657600" cy="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9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676400"/>
            <a:ext cx="8153400" cy="434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31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93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09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533400"/>
            <a:ext cx="6477000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4108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879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0" y="447675"/>
            <a:ext cx="6473952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250" y="2203450"/>
            <a:ext cx="6477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810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477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6477000" cy="3505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923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477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4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1819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and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0" y="60198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5562600"/>
            <a:ext cx="8181975" cy="3206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01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46888"/>
            <a:ext cx="3557271" cy="728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5890814"/>
            <a:ext cx="2971800" cy="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67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-No C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46888"/>
            <a:ext cx="3557271" cy="7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59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0F61E0-5F8E-BA43-9057-824846A03CD0}" type="slidenum">
              <a:rPr lang="en-US">
                <a:solidFill>
                  <a:prstClr val="black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435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73355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12" y="248920"/>
            <a:ext cx="3657600" cy="89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877" y="2286000"/>
            <a:ext cx="6797852" cy="14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65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19400" y="2057400"/>
            <a:ext cx="6324600" cy="1752600"/>
          </a:xfrm>
        </p:spPr>
        <p:txBody>
          <a:bodyPr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425" y="5828453"/>
            <a:ext cx="3429000" cy="83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28600"/>
            <a:ext cx="3657600" cy="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46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04800"/>
            <a:ext cx="6477000" cy="312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39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4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676400"/>
            <a:ext cx="8153400" cy="434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.png"/><Relationship Id="rId5" Type="http://schemas.openxmlformats.org/officeDocument/2006/relationships/image" Target="../media/image20.jpe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2" y="241331"/>
            <a:ext cx="3557271" cy="72877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2667000" y="1828800"/>
            <a:ext cx="6400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44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31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622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62200" y="1676400"/>
            <a:ext cx="6477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0" y="5943600"/>
            <a:ext cx="6629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779" y="6057900"/>
            <a:ext cx="3220571" cy="6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2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3058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15350" y="6457950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3208B27-ACAD-4933-9425-B3E05ADB9A0C}" type="slidenum">
              <a:rPr lang="en-US" sz="1800" smtClean="0">
                <a:solidFill>
                  <a:srgbClr val="0066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8" y="6086375"/>
            <a:ext cx="3257922" cy="6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622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62200" y="1676400"/>
            <a:ext cx="6477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8" y="6086375"/>
            <a:ext cx="3257922" cy="6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Background-Intro-WH-16-9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8296" cy="6858000"/>
          </a:xfrm>
          <a:prstGeom prst="rect">
            <a:avLst/>
          </a:prstGeom>
        </p:spPr>
      </p:pic>
      <p:pic>
        <p:nvPicPr>
          <p:cNvPr id="8" name="Picture 7" descr="PSA-Logo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6008511"/>
            <a:ext cx="2514600" cy="66172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00200" y="5842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0200" y="2032000"/>
            <a:ext cx="6858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15350" y="6457951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3208B27-ACAD-4933-9425-B3E05ADB9A0C}" type="slidenum">
              <a:rPr lang="en-US" sz="1800" smtClean="0">
                <a:solidFill>
                  <a:srgbClr val="0066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6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3058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15350" y="6457950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3208B27-ACAD-4933-9425-B3E05ADB9A0C}" type="slidenum">
              <a:rPr lang="en-US" smtClean="0">
                <a:solidFill>
                  <a:srgbClr val="0066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8" y="6086375"/>
            <a:ext cx="3257922" cy="6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8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9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11012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3058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15350" y="6457950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00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8" y="6086375"/>
            <a:ext cx="3257922" cy="6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3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622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62200" y="1676400"/>
            <a:ext cx="6477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289" y="6096000"/>
            <a:ext cx="3220571" cy="65838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/>
        </p:nvSpPr>
        <p:spPr>
          <a:xfrm>
            <a:off x="8515350" y="6457950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3208B27-ACAD-4933-9425-B3E05ADB9A0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622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62200" y="1676400"/>
            <a:ext cx="6477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15350" y="6457950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3208B27-ACAD-4933-9425-B3E05ADB9A0C}" type="slidenum">
              <a:rPr lang="en-US" smtClean="0">
                <a:solidFill>
                  <a:srgbClr val="0066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78" y="6086375"/>
            <a:ext cx="3257922" cy="6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427637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3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15350" y="6457950"/>
            <a:ext cx="609600" cy="381000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3208B27-ACAD-4933-9425-B3E05ADB9A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8" y="6086375"/>
            <a:ext cx="3257922" cy="6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4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6.jpe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78955" y="2251334"/>
            <a:ext cx="6465045" cy="856179"/>
          </a:xfrm>
        </p:spPr>
        <p:txBody>
          <a:bodyPr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Produce Safety Alliance Update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565983" y="5437581"/>
            <a:ext cx="3813119" cy="9161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NECAFS Annual Conference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January 18, 2023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Hartford, CT</a:t>
            </a:r>
          </a:p>
        </p:txBody>
      </p:sp>
    </p:spTree>
    <p:extLst>
      <p:ext uri="{BB962C8B-B14F-4D97-AF65-F5344CB8AC3E}">
        <p14:creationId xmlns:p14="http://schemas.microsoft.com/office/powerpoint/2010/main" val="405492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3810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The PSA (Migrated) Website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English: producesafetyalliance.cornell.edu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Spanish: es.producesafetyalliance.cornell.edu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CFEE9-8B80-5CAB-1212-9BFF39064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84" y="2057400"/>
            <a:ext cx="6156398" cy="3763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2C5E2-3B3F-5AB8-1391-D31FBD284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064565"/>
            <a:ext cx="6156397" cy="37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CF4E1F-27B9-5892-5AC2-ADF95F403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20" y="1055205"/>
            <a:ext cx="8951589" cy="500376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801B8DD-F738-5C58-A186-DD531BF789A5}"/>
              </a:ext>
            </a:extLst>
          </p:cNvPr>
          <p:cNvGrpSpPr/>
          <p:nvPr/>
        </p:nvGrpSpPr>
        <p:grpSpPr>
          <a:xfrm>
            <a:off x="213092" y="1240834"/>
            <a:ext cx="8216575" cy="4537733"/>
            <a:chOff x="246968" y="511444"/>
            <a:chExt cx="10955433" cy="60503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9BFF13-F2AE-E5B4-90FE-D79D91E07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59" t="-214" r="4379" b="-1327"/>
            <a:stretch/>
          </p:blipFill>
          <p:spPr>
            <a:xfrm>
              <a:off x="9500724" y="1437514"/>
              <a:ext cx="1243168" cy="128897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1FFE02-9F3C-231E-B871-39142C58A822}"/>
                </a:ext>
              </a:extLst>
            </p:cNvPr>
            <p:cNvSpPr txBox="1"/>
            <p:nvPr/>
          </p:nvSpPr>
          <p:spPr>
            <a:xfrm>
              <a:off x="8692013" y="511444"/>
              <a:ext cx="2509468" cy="830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PSA Coordinator &amp;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Northeast EA 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Donna Clements, M.S.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AB692F-F8B7-68B7-5369-D3BC695F2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28" t="2837" r="7300" b="6226"/>
            <a:stretch/>
          </p:blipFill>
          <p:spPr>
            <a:xfrm>
              <a:off x="8675034" y="2914948"/>
              <a:ext cx="977293" cy="122422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D7C588-08D4-00BF-EFF7-A5FF10FB2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" t="1493" r="650" b="15194"/>
            <a:stretch/>
          </p:blipFill>
          <p:spPr>
            <a:xfrm>
              <a:off x="8673889" y="4093940"/>
              <a:ext cx="1005788" cy="115838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A4F142-FB1E-9B1D-EB80-9B7698D4B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55" r="7194" b="-835"/>
            <a:stretch/>
          </p:blipFill>
          <p:spPr>
            <a:xfrm>
              <a:off x="2908921" y="4628654"/>
              <a:ext cx="1242828" cy="133726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94A8C0-4DC3-FBF4-753B-AD9F72786A56}"/>
                </a:ext>
              </a:extLst>
            </p:cNvPr>
            <p:cNvSpPr txBox="1"/>
            <p:nvPr/>
          </p:nvSpPr>
          <p:spPr>
            <a:xfrm>
              <a:off x="5152512" y="1164863"/>
              <a:ext cx="3463008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Spanish-Language EA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Laura Acuña-Maldonado, Ph.D.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lt"/>
                <a:cs typeface="Calibri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36987E-BE7C-D76D-6282-14DB4AB0B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739" t="3036" b="3268"/>
            <a:stretch/>
          </p:blipFill>
          <p:spPr>
            <a:xfrm>
              <a:off x="4967973" y="2274312"/>
              <a:ext cx="1149390" cy="131233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671F30-097F-A7F0-BB6C-DEC4C5D62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3224" y="4644123"/>
              <a:ext cx="1328570" cy="13285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6036DD-2A73-9A10-E444-F81D997BD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47" t="5398" r="5727" b="38"/>
            <a:stretch/>
          </p:blipFill>
          <p:spPr>
            <a:xfrm>
              <a:off x="5977682" y="4388831"/>
              <a:ext cx="1150510" cy="133322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02A6DD-558F-3820-35EF-8242F7ED8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090" y="1751705"/>
              <a:ext cx="1070177" cy="123239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7" name="Picture 3" descr="A picture containing person, wall, person, indoor&#10;&#10;Description automatically generated">
              <a:extLst>
                <a:ext uri="{FF2B5EF4-FFF2-40B4-BE49-F238E27FC236}">
                  <a16:creationId xmlns:a16="http://schemas.microsoft.com/office/drawing/2014/main" id="{DD36C8C1-9D10-F421-558D-1B2947B7F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35" r="-962" b="5517"/>
            <a:stretch/>
          </p:blipFill>
          <p:spPr>
            <a:xfrm>
              <a:off x="2523382" y="682764"/>
              <a:ext cx="1100632" cy="132502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17DBFFD-4A36-1DDD-DA5B-C887D990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83787" y="4037429"/>
              <a:ext cx="1011686" cy="130741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0C25BF-E070-9596-CB8D-0519254CE16A}"/>
                </a:ext>
              </a:extLst>
            </p:cNvPr>
            <p:cNvSpPr txBox="1"/>
            <p:nvPr/>
          </p:nvSpPr>
          <p:spPr>
            <a:xfrm>
              <a:off x="8021224" y="5176759"/>
              <a:ext cx="3181177" cy="138499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Cornell </a:t>
              </a: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AgriTech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Betsy Bihn, Ph.D., Director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Michele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Humiston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Ext Supp Spec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Rob Way, Database Mgr.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Toria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Melville, Ext Aide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A667C8-640C-9B10-0651-ED4B76259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10" t="3454" r="4425" b="4445"/>
            <a:stretch/>
          </p:blipFill>
          <p:spPr>
            <a:xfrm>
              <a:off x="9677470" y="2914948"/>
              <a:ext cx="1018028" cy="116240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B1A6FF-D696-7FFF-EFCC-DE9425782942}"/>
                </a:ext>
              </a:extLst>
            </p:cNvPr>
            <p:cNvSpPr txBox="1"/>
            <p:nvPr/>
          </p:nvSpPr>
          <p:spPr>
            <a:xfrm>
              <a:off x="5304383" y="5759813"/>
              <a:ext cx="2563255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Southeast EA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Tommy Saunders, M.S.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523AE5-A60E-1A66-E714-1294BE1BE7C5}"/>
                </a:ext>
              </a:extLst>
            </p:cNvPr>
            <p:cNvSpPr txBox="1"/>
            <p:nvPr/>
          </p:nvSpPr>
          <p:spPr>
            <a:xfrm>
              <a:off x="4559355" y="3611337"/>
              <a:ext cx="2313155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Midwest EA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Laurie George, Ph.D.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AD2DF1-2CEC-D6BF-36DB-C626B072F744}"/>
                </a:ext>
              </a:extLst>
            </p:cNvPr>
            <p:cNvSpPr txBox="1"/>
            <p:nvPr/>
          </p:nvSpPr>
          <p:spPr>
            <a:xfrm>
              <a:off x="246968" y="3059610"/>
              <a:ext cx="2126580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Southwest EA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í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Ramos, Ph.D.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6D7AE8-F663-363D-1DDB-892325E23263}"/>
                </a:ext>
              </a:extLst>
            </p:cNvPr>
            <p:cNvSpPr txBox="1"/>
            <p:nvPr/>
          </p:nvSpPr>
          <p:spPr>
            <a:xfrm>
              <a:off x="2031344" y="2022247"/>
              <a:ext cx="2464831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Northwest EA </a:t>
              </a:r>
              <a:b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Collins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Bugingo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Ph.D.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173115-4490-2A8D-526C-8AB214677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171" b="28081"/>
            <a:stretch/>
          </p:blipFill>
          <p:spPr>
            <a:xfrm>
              <a:off x="617455" y="1730888"/>
              <a:ext cx="1304171" cy="12251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F5DA73-9C21-AE76-A3AE-79DBD30DA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97987" y="2726354"/>
              <a:ext cx="998721" cy="12369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88900" dist="50800" dir="2400000" sx="103000" sy="103000" algn="tl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C96B6C-7377-C66E-197E-F49B478E86D8}"/>
                </a:ext>
              </a:extLst>
            </p:cNvPr>
            <p:cNvSpPr txBox="1"/>
            <p:nvPr/>
          </p:nvSpPr>
          <p:spPr>
            <a:xfrm>
              <a:off x="2107883" y="3900214"/>
              <a:ext cx="2430123" cy="553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Don Stoeckel, Ph.D.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4B6629-4C82-1BDB-8E10-8AF48969CC46}"/>
              </a:ext>
            </a:extLst>
          </p:cNvPr>
          <p:cNvSpPr txBox="1"/>
          <p:nvPr/>
        </p:nvSpPr>
        <p:spPr>
          <a:xfrm>
            <a:off x="684713" y="5310983"/>
            <a:ext cx="2843927" cy="6232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Spanish-Language EA</a:t>
            </a:r>
            <a:b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Mariana Villarreal D.V.M.,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Davis Blasini, Ph.D.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F9E74F1-ACC4-40B3-B67F-2471D78A494F}"/>
              </a:ext>
            </a:extLst>
          </p:cNvPr>
          <p:cNvSpPr txBox="1">
            <a:spLocks/>
          </p:cNvSpPr>
          <p:nvPr/>
        </p:nvSpPr>
        <p:spPr bwMode="auto">
          <a:xfrm>
            <a:off x="790248" y="309998"/>
            <a:ext cx="6789238" cy="6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Produce Safety Alliance Team</a:t>
            </a:r>
          </a:p>
        </p:txBody>
      </p:sp>
    </p:spTree>
    <p:extLst>
      <p:ext uri="{BB962C8B-B14F-4D97-AF65-F5344CB8AC3E}">
        <p14:creationId xmlns:p14="http://schemas.microsoft.com/office/powerpoint/2010/main" val="286791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E8E5-6281-4545-3E71-B720C5D7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474" y="354132"/>
            <a:ext cx="64770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 Team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EDB63-4982-38C1-1896-35C80ACE9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6" y="1627650"/>
            <a:ext cx="5813093" cy="3366994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PSA Team members!</a:t>
            </a:r>
          </a:p>
          <a:p>
            <a:pPr lvl="1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Mariana Villarreal, Spanish-Language Extension Associate</a:t>
            </a:r>
          </a:p>
          <a:p>
            <a:pPr lvl="1" fontAlgn="base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Collins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Bugingo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NW Regional Extension Associate</a:t>
            </a:r>
          </a:p>
          <a:p>
            <a:pPr lvl="1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Thais Ramos, SW Regional Extension Associate</a:t>
            </a:r>
          </a:p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Reviewing applications for </a:t>
            </a: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new Spanish-language Extension Associate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66E4A-1571-BB99-A611-49876766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743" y="1232513"/>
            <a:ext cx="1343041" cy="13430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8900" dist="50800" dir="2400000" sx="103000" sy="103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5" name="Picture 3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62920C13-379C-2D59-AF9D-F17BCE03BF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5" r="-962" b="5517"/>
          <a:stretch/>
        </p:blipFill>
        <p:spPr>
          <a:xfrm>
            <a:off x="7478972" y="2706072"/>
            <a:ext cx="1201004" cy="1445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8900" dist="50800" dir="2400000" sx="103000" sy="103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0CB35-27A2-C76A-9799-AA5EF2A9BA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1" b="28081"/>
          <a:stretch/>
        </p:blipFill>
        <p:spPr>
          <a:xfrm>
            <a:off x="6441742" y="4363801"/>
            <a:ext cx="1343041" cy="12616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8900" dist="50800" dir="2400000" sx="103000" sy="103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190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3352" y="365760"/>
            <a:ext cx="71628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 Training Accomplishments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0" dirty="0"/>
              <a:t>September 2016 – September 30, 2022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841744" y="1590108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3,742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Grower Trainings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744" y="2828473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79,707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Participants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4787" y="1587534"/>
            <a:ext cx="3962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Train-the-Trainer Courses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1987" y="2754531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3,486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TTT Participants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707065" y="4041404"/>
            <a:ext cx="765544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1899A-6D71-435F-AD5F-3CA73363C7D7}"/>
              </a:ext>
            </a:extLst>
          </p:cNvPr>
          <p:cNvSpPr txBox="1"/>
          <p:nvPr/>
        </p:nvSpPr>
        <p:spPr>
          <a:xfrm>
            <a:off x="555751" y="4161281"/>
            <a:ext cx="787529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PSA Trainers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2,925 (2,070 domestic US)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PSA Lead Trainers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505 (281 domestic US)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Remember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Trainers can update their affiliation and contact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preferences on the Trainer Directory page</a:t>
            </a:r>
          </a:p>
        </p:txBody>
      </p:sp>
    </p:spTree>
    <p:extLst>
      <p:ext uri="{BB962C8B-B14F-4D97-AF65-F5344CB8AC3E}">
        <p14:creationId xmlns:p14="http://schemas.microsoft.com/office/powerpoint/2010/main" val="134394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E8E5-6281-4545-3E71-B720C5D7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162" y="334033"/>
            <a:ext cx="6105268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PSA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EDB63-4982-38C1-1896-35C80ACE9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0" y="1477033"/>
            <a:ext cx="7102408" cy="2322931"/>
          </a:xfrm>
        </p:spPr>
        <p:txBody>
          <a:bodyPr>
            <a:noAutofit/>
          </a:bodyPr>
          <a:lstStyle/>
          <a:p>
            <a:pPr>
              <a:spcBef>
                <a:spcPts val="225"/>
              </a:spcBef>
            </a:pPr>
            <a:r>
              <a:rPr lang="en-US" sz="2400" dirty="0">
                <a:solidFill>
                  <a:srgbClr val="000000"/>
                </a:solidFill>
              </a:rPr>
              <a:t>Expanding into International Training</a:t>
            </a:r>
          </a:p>
          <a:p>
            <a:pPr lvl="1">
              <a:spcBef>
                <a:spcPts val="225"/>
              </a:spcBef>
              <a:buFont typeface="Courier New" panose="02070309020205020404" pitchFamily="49" charset="0"/>
              <a:buChar char="o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New objectives to conduct 15 trainings in Mexico with sp</a:t>
            </a:r>
            <a:r>
              <a:rPr lang="en-US" sz="2400" dirty="0">
                <a:solidFill>
                  <a:srgbClr val="000000"/>
                </a:solidFill>
              </a:rPr>
              <a:t>ecific commodity groups (onion, mango, and melon)</a:t>
            </a:r>
          </a:p>
          <a:p>
            <a:pPr lvl="1">
              <a:spcBef>
                <a:spcPts val="225"/>
              </a:spcBef>
              <a:buFont typeface="Courier New" panose="02070309020205020404" pitchFamily="49" charset="0"/>
              <a:buChar char="o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Will impact domestic Spanish-language outreach</a:t>
            </a:r>
          </a:p>
          <a:p>
            <a:pPr>
              <a:spcBef>
                <a:spcPts val="225"/>
              </a:spcBef>
            </a:pPr>
            <a:r>
              <a:rPr lang="en-US" sz="2400" dirty="0">
                <a:solidFill>
                  <a:srgbClr val="000000"/>
                </a:solidFill>
              </a:rPr>
              <a:t>New website</a:t>
            </a:r>
          </a:p>
          <a:p>
            <a:pPr lvl="1">
              <a:spcBef>
                <a:spcPts val="225"/>
              </a:spcBef>
              <a:buFont typeface="Courier New" panose="02070309020205020404" pitchFamily="49" charset="0"/>
              <a:buChar char="o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Please remember to update your bookmarks!</a:t>
            </a:r>
          </a:p>
          <a:p>
            <a:r>
              <a:rPr lang="en-US" sz="2400" dirty="0"/>
              <a:t>Funding remains a big concern</a:t>
            </a:r>
          </a:p>
          <a:p>
            <a:pPr lvl="1"/>
            <a:r>
              <a:rPr lang="en-US" sz="2400" dirty="0"/>
              <a:t>Full funding through </a:t>
            </a:r>
            <a:br>
              <a:rPr lang="en-US" sz="2400" dirty="0"/>
            </a:br>
            <a:r>
              <a:rPr lang="en-US" sz="2400" dirty="0"/>
              <a:t>September 2023</a:t>
            </a:r>
          </a:p>
          <a:p>
            <a:pPr lvl="1"/>
            <a:r>
              <a:rPr lang="en-US" sz="2400" dirty="0"/>
              <a:t>Partial funding through </a:t>
            </a:r>
            <a:br>
              <a:rPr lang="en-US" sz="2400" dirty="0"/>
            </a:br>
            <a:r>
              <a:rPr lang="en-US" sz="2400" dirty="0"/>
              <a:t>June 2024</a:t>
            </a:r>
          </a:p>
          <a:p>
            <a:pPr lvl="1">
              <a:spcBef>
                <a:spcPts val="225"/>
              </a:spcBef>
              <a:buFont typeface="Courier New" panose="02070309020205020404" pitchFamily="49" charset="0"/>
              <a:buChar char="o"/>
            </a:pP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spcBef>
                <a:spcPts val="225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225"/>
              </a:spcBef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225"/>
              </a:spcBef>
              <a:buFont typeface="Courier New" panose="02070309020205020404" pitchFamily="49" charset="0"/>
              <a:buChar char="o"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225"/>
              </a:spcBef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225"/>
              </a:spcBef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3" descr="A picture containing text, grass, screenshot, outdoor&#10;&#10;Description automatically generated">
            <a:extLst>
              <a:ext uri="{FF2B5EF4-FFF2-40B4-BE49-F238E27FC236}">
                <a16:creationId xmlns:a16="http://schemas.microsoft.com/office/drawing/2014/main" id="{F1057670-9DC0-5558-21BC-46D36C74C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89" y="4326616"/>
            <a:ext cx="3076833" cy="1631584"/>
          </a:xfrm>
          <a:prstGeom prst="rect">
            <a:avLst/>
          </a:prstGeom>
          <a:ln w="19050">
            <a:solidFill>
              <a:srgbClr val="38783D"/>
            </a:solidFill>
          </a:ln>
        </p:spPr>
      </p:pic>
    </p:spTree>
    <p:extLst>
      <p:ext uri="{BB962C8B-B14F-4D97-AF65-F5344CB8AC3E}">
        <p14:creationId xmlns:p14="http://schemas.microsoft.com/office/powerpoint/2010/main" val="257377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Subpart E (Agricultural Water) Efforts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878227"/>
            <a:ext cx="4782065" cy="3708289"/>
          </a:xfrm>
        </p:spPr>
        <p:txBody>
          <a:bodyPr/>
          <a:lstStyle/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Supplemental training slides on proposed Subpart E requirements 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Current priority is on harvest/postharvest water requirements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Updating PSA required records templates (water system inspection)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Updating sanitizer resources 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Upcoming produce Safety Educators’ Call series on harvest/postharvest water </a:t>
            </a:r>
          </a:p>
          <a:p>
            <a:pPr marL="57150" indent="0">
              <a:spcBef>
                <a:spcPts val="300"/>
              </a:spcBef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265" y="1331595"/>
            <a:ext cx="3414384" cy="2560788"/>
          </a:xfrm>
          <a:prstGeom prst="rect">
            <a:avLst/>
          </a:prstGeom>
          <a:ln w="19050">
            <a:solidFill>
              <a:srgbClr val="38783D"/>
            </a:solidFill>
          </a:ln>
        </p:spPr>
      </p:pic>
    </p:spTree>
    <p:extLst>
      <p:ext uri="{BB962C8B-B14F-4D97-AF65-F5344CB8AC3E}">
        <p14:creationId xmlns:p14="http://schemas.microsoft.com/office/powerpoint/2010/main" val="408756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012"/>
            <a:ext cx="7162800" cy="886447"/>
          </a:xfrm>
        </p:spPr>
        <p:txBody>
          <a:bodyPr/>
          <a:lstStyle/>
          <a:p>
            <a:r>
              <a:rPr lang="en-US" dirty="0"/>
              <a:t>New Educational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1554012"/>
            <a:ext cx="4683212" cy="4114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Traceability Supplemental Slides</a:t>
            </a:r>
          </a:p>
          <a:p>
            <a:pPr>
              <a:spcBef>
                <a:spcPts val="300"/>
              </a:spcBef>
            </a:pPr>
            <a:r>
              <a:rPr lang="en-US" dirty="0"/>
              <a:t>More than Words Illustrations</a:t>
            </a:r>
          </a:p>
          <a:p>
            <a:pPr>
              <a:spcBef>
                <a:spcPts val="300"/>
              </a:spcBef>
            </a:pPr>
            <a:r>
              <a:rPr lang="en-US" dirty="0"/>
              <a:t>PSA Grower Training </a:t>
            </a:r>
            <a:br>
              <a:rPr lang="en-US" dirty="0"/>
            </a:br>
            <a:r>
              <a:rPr lang="en-US" dirty="0"/>
              <a:t>Manual Translations</a:t>
            </a:r>
          </a:p>
          <a:p>
            <a:pPr>
              <a:spcBef>
                <a:spcPts val="300"/>
              </a:spcBef>
            </a:pPr>
            <a:r>
              <a:rPr lang="en-US" dirty="0"/>
              <a:t>Educators’ Groups (English &amp; Spanish) going strong!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DFBB2-A884-5040-1613-3BC36B309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570" y="3718878"/>
            <a:ext cx="3257670" cy="2223488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815" y="1435609"/>
            <a:ext cx="2685425" cy="2013331"/>
          </a:xfrm>
          <a:prstGeom prst="rect">
            <a:avLst/>
          </a:prstGeom>
          <a:ln w="19050">
            <a:solidFill>
              <a:srgbClr val="38783D"/>
            </a:solidFill>
          </a:ln>
        </p:spPr>
      </p:pic>
    </p:spTree>
    <p:extLst>
      <p:ext uri="{BB962C8B-B14F-4D97-AF65-F5344CB8AC3E}">
        <p14:creationId xmlns:p14="http://schemas.microsoft.com/office/powerpoint/2010/main" val="178343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Updates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1913" y="1554012"/>
            <a:ext cx="4324865" cy="4114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400" dirty="0"/>
              <a:t>Settling into a new COVID normal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Optimizing training schedules, assessing needs, and prioritizing objectives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Analyzing PSA Grower Training evaluations to evaluate the temporary remote training policy 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Comparing differences between training modalities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Developing recommendations for effective remote trainings 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814" y="2035926"/>
            <a:ext cx="3503949" cy="1865528"/>
          </a:xfrm>
          <a:prstGeom prst="rect">
            <a:avLst/>
          </a:prstGeom>
          <a:ln w="19050">
            <a:solidFill>
              <a:srgbClr val="38783D"/>
            </a:solidFill>
          </a:ln>
        </p:spPr>
      </p:pic>
    </p:spTree>
    <p:extLst>
      <p:ext uri="{BB962C8B-B14F-4D97-AF65-F5344CB8AC3E}">
        <p14:creationId xmlns:p14="http://schemas.microsoft.com/office/powerpoint/2010/main" val="367157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PSA Advanced Trainer Workshop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1487910"/>
            <a:ext cx="8087702" cy="4549333"/>
          </a:xfrm>
          <a:prstGeom prst="rect">
            <a:avLst/>
          </a:prstGeom>
        </p:spPr>
      </p:pic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09" y="494938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9794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Main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8CCE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Strawberr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4C7DCBC83940499B6E7F7E1248DA50" ma:contentTypeVersion="12" ma:contentTypeDescription="Create a new document." ma:contentTypeScope="" ma:versionID="97005a596f8d10b0ec35d5472fada6c4">
  <xsd:schema xmlns:xsd="http://www.w3.org/2001/XMLSchema" xmlns:xs="http://www.w3.org/2001/XMLSchema" xmlns:p="http://schemas.microsoft.com/office/2006/metadata/properties" xmlns:ns3="add5a151-0b1d-4411-be9e-bf6ac21007b3" xmlns:ns4="b6fa2bd9-bb64-4159-823c-4acc4b1a4e26" targetNamespace="http://schemas.microsoft.com/office/2006/metadata/properties" ma:root="true" ma:fieldsID="3b21a39e51dafec8f6005a5a84795878" ns3:_="" ns4:_="">
    <xsd:import namespace="add5a151-0b1d-4411-be9e-bf6ac21007b3"/>
    <xsd:import namespace="b6fa2bd9-bb64-4159-823c-4acc4b1a4e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5a151-0b1d-4411-be9e-bf6ac21007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a2bd9-bb64-4159-823c-4acc4b1a4e2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6A3ED5-6593-45C7-8BB8-7A94F3370F2C}">
  <ds:schemaRefs>
    <ds:schemaRef ds:uri="add5a151-0b1d-4411-be9e-bf6ac21007b3"/>
    <ds:schemaRef ds:uri="b6fa2bd9-bb64-4159-823c-4acc4b1a4e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57A45AF-B48A-471D-82EC-AB07A4111E1D}">
  <ds:schemaRefs>
    <ds:schemaRef ds:uri="add5a151-0b1d-4411-be9e-bf6ac21007b3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6fa2bd9-bb64-4159-823c-4acc4b1a4e26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9E87C1-2D84-4FE3-B004-B7B2B5B7C0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104</TotalTime>
  <Words>586</Words>
  <Application>Microsoft Office PowerPoint</Application>
  <PresentationFormat>On-screen Show (4:3)</PresentationFormat>
  <Paragraphs>88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Wingdings</vt:lpstr>
      <vt:lpstr>1_Custom Design</vt:lpstr>
      <vt:lpstr>4_Strawberries</vt:lpstr>
      <vt:lpstr>2_Strawberries</vt:lpstr>
      <vt:lpstr>3_Strawberries</vt:lpstr>
      <vt:lpstr>1_Strawberries</vt:lpstr>
      <vt:lpstr>5_Strawberries</vt:lpstr>
      <vt:lpstr>Introduction</vt:lpstr>
      <vt:lpstr>6_Strawberries</vt:lpstr>
      <vt:lpstr>7_Strawberries</vt:lpstr>
      <vt:lpstr>3_Main Theme</vt:lpstr>
      <vt:lpstr>Produce Safety Alliance Update</vt:lpstr>
      <vt:lpstr>PowerPoint Presentation</vt:lpstr>
      <vt:lpstr>PSA Team Updates</vt:lpstr>
      <vt:lpstr>PSA Training Accomplishments September 2016 – September 30, 2022</vt:lpstr>
      <vt:lpstr>2023 PSA Updates</vt:lpstr>
      <vt:lpstr>Subpart E (Agricultural Water) Efforts </vt:lpstr>
      <vt:lpstr>New Educational Materials</vt:lpstr>
      <vt:lpstr>Additional Updates</vt:lpstr>
      <vt:lpstr>PSA Advanced Trainer Workshop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View From the Regulators’ Seat</dc:title>
  <dc:subject/>
  <dc:creator>Cook, Leah</dc:creator>
  <cp:keywords/>
  <dc:description/>
  <cp:lastModifiedBy>Elizabeth Newbold</cp:lastModifiedBy>
  <cp:revision>16</cp:revision>
  <cp:lastPrinted>2021-05-25T15:30:02Z</cp:lastPrinted>
  <dcterms:created xsi:type="dcterms:W3CDTF">2021-02-16T13:56:07Z</dcterms:created>
  <dcterms:modified xsi:type="dcterms:W3CDTF">2023-01-15T22:13:25Z</dcterms:modified>
  <cp:category/>
</cp:coreProperties>
</file>