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35"/>
  </p:notesMasterIdLst>
  <p:sldIdLst>
    <p:sldId id="260" r:id="rId5"/>
    <p:sldId id="350" r:id="rId6"/>
    <p:sldId id="326" r:id="rId7"/>
    <p:sldId id="327" r:id="rId8"/>
    <p:sldId id="360" r:id="rId9"/>
    <p:sldId id="355" r:id="rId10"/>
    <p:sldId id="342" r:id="rId11"/>
    <p:sldId id="356" r:id="rId12"/>
    <p:sldId id="346" r:id="rId13"/>
    <p:sldId id="343" r:id="rId14"/>
    <p:sldId id="354" r:id="rId15"/>
    <p:sldId id="347" r:id="rId16"/>
    <p:sldId id="358" r:id="rId17"/>
    <p:sldId id="338" r:id="rId18"/>
    <p:sldId id="340" r:id="rId19"/>
    <p:sldId id="337" r:id="rId20"/>
    <p:sldId id="341" r:id="rId21"/>
    <p:sldId id="339" r:id="rId22"/>
    <p:sldId id="359" r:id="rId23"/>
    <p:sldId id="334" r:id="rId24"/>
    <p:sldId id="332" r:id="rId25"/>
    <p:sldId id="348" r:id="rId26"/>
    <p:sldId id="352" r:id="rId27"/>
    <p:sldId id="328" r:id="rId28"/>
    <p:sldId id="353" r:id="rId29"/>
    <p:sldId id="351" r:id="rId30"/>
    <p:sldId id="357" r:id="rId31"/>
    <p:sldId id="325" r:id="rId32"/>
    <p:sldId id="361" r:id="rId33"/>
    <p:sldId id="36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D4C7F1-67F5-41AE-9B9B-D17ED8E2D433}">
          <p14:sldIdLst>
            <p14:sldId id="260"/>
            <p14:sldId id="350"/>
            <p14:sldId id="326"/>
            <p14:sldId id="327"/>
            <p14:sldId id="360"/>
            <p14:sldId id="355"/>
            <p14:sldId id="342"/>
            <p14:sldId id="356"/>
            <p14:sldId id="346"/>
            <p14:sldId id="343"/>
            <p14:sldId id="354"/>
            <p14:sldId id="347"/>
            <p14:sldId id="358"/>
            <p14:sldId id="338"/>
            <p14:sldId id="340"/>
            <p14:sldId id="337"/>
            <p14:sldId id="341"/>
            <p14:sldId id="339"/>
            <p14:sldId id="359"/>
            <p14:sldId id="334"/>
            <p14:sldId id="332"/>
            <p14:sldId id="348"/>
            <p14:sldId id="352"/>
            <p14:sldId id="328"/>
            <p14:sldId id="353"/>
            <p14:sldId id="351"/>
            <p14:sldId id="357"/>
            <p14:sldId id="325"/>
            <p14:sldId id="361"/>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2" autoAdjust="0"/>
  </p:normalViewPr>
  <p:slideViewPr>
    <p:cSldViewPr snapToGrid="0">
      <p:cViewPr varScale="1">
        <p:scale>
          <a:sx n="68" d="100"/>
          <a:sy n="68" d="100"/>
        </p:scale>
        <p:origin x="12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17A62-5EC8-49AB-A0E5-FFAC5471D7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A4AF78-0285-4388-8694-AEC289A3F1C4}">
      <dgm:prSet/>
      <dgm:spPr/>
      <dgm:t>
        <a:bodyPr/>
        <a:lstStyle/>
        <a:p>
          <a:pPr>
            <a:lnSpc>
              <a:spcPct val="100000"/>
            </a:lnSpc>
          </a:pPr>
          <a:r>
            <a:rPr lang="en-US" dirty="0"/>
            <a:t>What common </a:t>
          </a:r>
          <a:r>
            <a:rPr lang="en-US" b="1" dirty="0"/>
            <a:t>misunderstandings</a:t>
          </a:r>
          <a:r>
            <a:rPr lang="en-US" dirty="0"/>
            <a:t> did farms have about either food safety or PSR regulatory requirements during inspections in 2022?</a:t>
          </a:r>
        </a:p>
      </dgm:t>
    </dgm:pt>
    <dgm:pt modelId="{4E1F35B3-2AF2-4CE9-93DE-D9D757D74F96}" type="parTrans" cxnId="{1316361E-3724-472D-95A0-2ADB73F95F35}">
      <dgm:prSet/>
      <dgm:spPr/>
      <dgm:t>
        <a:bodyPr/>
        <a:lstStyle/>
        <a:p>
          <a:endParaRPr lang="en-US"/>
        </a:p>
      </dgm:t>
    </dgm:pt>
    <dgm:pt modelId="{EEA2946D-FF80-46FE-9812-B2D3AC29C6AB}" type="sibTrans" cxnId="{1316361E-3724-472D-95A0-2ADB73F95F35}">
      <dgm:prSet/>
      <dgm:spPr/>
      <dgm:t>
        <a:bodyPr/>
        <a:lstStyle/>
        <a:p>
          <a:endParaRPr lang="en-US"/>
        </a:p>
      </dgm:t>
    </dgm:pt>
    <dgm:pt modelId="{9105DC9F-0D6F-4ED5-8A97-7ECA8DE423D7}">
      <dgm:prSet/>
      <dgm:spPr/>
      <dgm:t>
        <a:bodyPr/>
        <a:lstStyle/>
        <a:p>
          <a:pPr>
            <a:lnSpc>
              <a:spcPct val="100000"/>
            </a:lnSpc>
          </a:pPr>
          <a:r>
            <a:rPr lang="en-US" dirty="0"/>
            <a:t>What were the most common </a:t>
          </a:r>
          <a:r>
            <a:rPr lang="en-US" b="1" dirty="0"/>
            <a:t>noncompliance</a:t>
          </a:r>
          <a:r>
            <a:rPr lang="en-US" dirty="0"/>
            <a:t> observations or issues you observed on farms during inspections in 2022? </a:t>
          </a:r>
        </a:p>
      </dgm:t>
    </dgm:pt>
    <dgm:pt modelId="{11FCE427-DA96-4639-8BE5-D15D98AE37F4}" type="parTrans" cxnId="{18C2DAB2-BD78-44DA-9F76-409224B1DD9A}">
      <dgm:prSet/>
      <dgm:spPr/>
      <dgm:t>
        <a:bodyPr/>
        <a:lstStyle/>
        <a:p>
          <a:endParaRPr lang="en-US"/>
        </a:p>
      </dgm:t>
    </dgm:pt>
    <dgm:pt modelId="{B771F902-A9AB-47B8-B5D4-F69BA2EC43E2}" type="sibTrans" cxnId="{18C2DAB2-BD78-44DA-9F76-409224B1DD9A}">
      <dgm:prSet/>
      <dgm:spPr/>
      <dgm:t>
        <a:bodyPr/>
        <a:lstStyle/>
        <a:p>
          <a:endParaRPr lang="en-US"/>
        </a:p>
      </dgm:t>
    </dgm:pt>
    <dgm:pt modelId="{6FD6A474-075E-4BEE-A28A-8F641C62B4B3}">
      <dgm:prSet/>
      <dgm:spPr/>
      <dgm:t>
        <a:bodyPr/>
        <a:lstStyle/>
        <a:p>
          <a:pPr>
            <a:lnSpc>
              <a:spcPct val="100000"/>
            </a:lnSpc>
          </a:pPr>
          <a:r>
            <a:rPr lang="en-US" dirty="0"/>
            <a:t>What types of </a:t>
          </a:r>
          <a:r>
            <a:rPr lang="en-US" b="1" dirty="0"/>
            <a:t>technical assistance </a:t>
          </a:r>
          <a:r>
            <a:rPr lang="en-US" dirty="0"/>
            <a:t>do you need in your state? </a:t>
          </a:r>
        </a:p>
      </dgm:t>
    </dgm:pt>
    <dgm:pt modelId="{9940311E-4DD0-455E-83D1-35399820013B}" type="parTrans" cxnId="{D90996BF-43DC-4967-A4E6-993CB46F3FB2}">
      <dgm:prSet/>
      <dgm:spPr/>
      <dgm:t>
        <a:bodyPr/>
        <a:lstStyle/>
        <a:p>
          <a:endParaRPr lang="en-US"/>
        </a:p>
      </dgm:t>
    </dgm:pt>
    <dgm:pt modelId="{3584FF96-8DD7-4FC1-A9B6-7BE72BCDB9BB}" type="sibTrans" cxnId="{D90996BF-43DC-4967-A4E6-993CB46F3FB2}">
      <dgm:prSet/>
      <dgm:spPr/>
      <dgm:t>
        <a:bodyPr/>
        <a:lstStyle/>
        <a:p>
          <a:endParaRPr lang="en-US"/>
        </a:p>
      </dgm:t>
    </dgm:pt>
    <dgm:pt modelId="{4224B4B0-A6EB-4913-937D-175A654471B5}">
      <dgm:prSet/>
      <dgm:spPr/>
      <dgm:t>
        <a:bodyPr/>
        <a:lstStyle/>
        <a:p>
          <a:pPr>
            <a:lnSpc>
              <a:spcPct val="100000"/>
            </a:lnSpc>
          </a:pPr>
          <a:r>
            <a:rPr lang="en-US" dirty="0"/>
            <a:t>Are there specific knowledge areas or delivery formats you’ve identified as a need for in your state?</a:t>
          </a:r>
        </a:p>
      </dgm:t>
    </dgm:pt>
    <dgm:pt modelId="{338831BD-7DA4-453E-8D23-29A730512E4B}" type="parTrans" cxnId="{4A637C5D-377E-436E-8022-D2AC1E684F0F}">
      <dgm:prSet/>
      <dgm:spPr/>
      <dgm:t>
        <a:bodyPr/>
        <a:lstStyle/>
        <a:p>
          <a:endParaRPr lang="en-US"/>
        </a:p>
      </dgm:t>
    </dgm:pt>
    <dgm:pt modelId="{60AD45E6-0CA9-4981-93B8-97C8F0BEC0B8}" type="sibTrans" cxnId="{4A637C5D-377E-436E-8022-D2AC1E684F0F}">
      <dgm:prSet/>
      <dgm:spPr/>
      <dgm:t>
        <a:bodyPr/>
        <a:lstStyle/>
        <a:p>
          <a:endParaRPr lang="en-US"/>
        </a:p>
      </dgm:t>
    </dgm:pt>
    <dgm:pt modelId="{93A47F42-8869-4B5E-A02D-0C948E9A906F}" type="pres">
      <dgm:prSet presAssocID="{D4F17A62-5EC8-49AB-A0E5-FFAC5471D72E}" presName="root" presStyleCnt="0">
        <dgm:presLayoutVars>
          <dgm:dir/>
          <dgm:resizeHandles val="exact"/>
        </dgm:presLayoutVars>
      </dgm:prSet>
      <dgm:spPr/>
    </dgm:pt>
    <dgm:pt modelId="{4BB8061B-63CA-460B-B5E5-650C0B937624}" type="pres">
      <dgm:prSet presAssocID="{6DA4AF78-0285-4388-8694-AEC289A3F1C4}" presName="compNode" presStyleCnt="0"/>
      <dgm:spPr/>
    </dgm:pt>
    <dgm:pt modelId="{26CBDD2E-5278-44F5-AFE2-547F722DECA2}" type="pres">
      <dgm:prSet presAssocID="{6DA4AF78-0285-4388-8694-AEC289A3F1C4}" presName="bgRect" presStyleLbl="bgShp" presStyleIdx="0" presStyleCnt="3"/>
      <dgm:spPr/>
    </dgm:pt>
    <dgm:pt modelId="{DD6E8293-DA8C-45D9-8F2E-A06844B47DF2}" type="pres">
      <dgm:prSet presAssocID="{6DA4AF78-0285-4388-8694-AEC289A3F1C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rm scene with solid fill"/>
        </a:ext>
      </dgm:extLst>
    </dgm:pt>
    <dgm:pt modelId="{EC3FFDA0-669A-42F5-B7D3-102B5AA2DA99}" type="pres">
      <dgm:prSet presAssocID="{6DA4AF78-0285-4388-8694-AEC289A3F1C4}" presName="spaceRect" presStyleCnt="0"/>
      <dgm:spPr/>
    </dgm:pt>
    <dgm:pt modelId="{079C5EE6-DC2B-4CDF-AAA0-97E5E08AA6F8}" type="pres">
      <dgm:prSet presAssocID="{6DA4AF78-0285-4388-8694-AEC289A3F1C4}" presName="parTx" presStyleLbl="revTx" presStyleIdx="0" presStyleCnt="4">
        <dgm:presLayoutVars>
          <dgm:chMax val="0"/>
          <dgm:chPref val="0"/>
        </dgm:presLayoutVars>
      </dgm:prSet>
      <dgm:spPr/>
    </dgm:pt>
    <dgm:pt modelId="{8E8C3613-530E-419E-AA5E-983A8732EF50}" type="pres">
      <dgm:prSet presAssocID="{EEA2946D-FF80-46FE-9812-B2D3AC29C6AB}" presName="sibTrans" presStyleCnt="0"/>
      <dgm:spPr/>
    </dgm:pt>
    <dgm:pt modelId="{6A23042A-932A-4178-8C55-5BDBCA38478C}" type="pres">
      <dgm:prSet presAssocID="{9105DC9F-0D6F-4ED5-8A97-7ECA8DE423D7}" presName="compNode" presStyleCnt="0"/>
      <dgm:spPr/>
    </dgm:pt>
    <dgm:pt modelId="{1F285435-8591-4411-BFB7-246DA139464A}" type="pres">
      <dgm:prSet presAssocID="{9105DC9F-0D6F-4ED5-8A97-7ECA8DE423D7}" presName="bgRect" presStyleLbl="bgShp" presStyleIdx="1" presStyleCnt="3"/>
      <dgm:spPr/>
    </dgm:pt>
    <dgm:pt modelId="{7A7A1273-4807-419E-908D-3FF68C2C9147}" type="pres">
      <dgm:prSet presAssocID="{9105DC9F-0D6F-4ED5-8A97-7ECA8DE423D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B0904C46-7740-4D6E-B586-2B1F8C11C8C2}" type="pres">
      <dgm:prSet presAssocID="{9105DC9F-0D6F-4ED5-8A97-7ECA8DE423D7}" presName="spaceRect" presStyleCnt="0"/>
      <dgm:spPr/>
    </dgm:pt>
    <dgm:pt modelId="{4BD653CA-8F23-4DA4-8BF4-2CB80A70E3DD}" type="pres">
      <dgm:prSet presAssocID="{9105DC9F-0D6F-4ED5-8A97-7ECA8DE423D7}" presName="parTx" presStyleLbl="revTx" presStyleIdx="1" presStyleCnt="4">
        <dgm:presLayoutVars>
          <dgm:chMax val="0"/>
          <dgm:chPref val="0"/>
        </dgm:presLayoutVars>
      </dgm:prSet>
      <dgm:spPr/>
    </dgm:pt>
    <dgm:pt modelId="{17137B80-5E57-4B8B-9C78-639567B8889C}" type="pres">
      <dgm:prSet presAssocID="{B771F902-A9AB-47B8-B5D4-F69BA2EC43E2}" presName="sibTrans" presStyleCnt="0"/>
      <dgm:spPr/>
    </dgm:pt>
    <dgm:pt modelId="{2753CA02-E6B8-4503-81C0-CE42EDA5418B}" type="pres">
      <dgm:prSet presAssocID="{6FD6A474-075E-4BEE-A28A-8F641C62B4B3}" presName="compNode" presStyleCnt="0"/>
      <dgm:spPr/>
    </dgm:pt>
    <dgm:pt modelId="{F8EE2021-7B6D-40A7-8822-D6BBC4DFA991}" type="pres">
      <dgm:prSet presAssocID="{6FD6A474-075E-4BEE-A28A-8F641C62B4B3}" presName="bgRect" presStyleLbl="bgShp" presStyleIdx="2" presStyleCnt="3"/>
      <dgm:spPr/>
    </dgm:pt>
    <dgm:pt modelId="{0ADAED6F-3B64-4210-8DD2-2D3E6AB95F84}" type="pres">
      <dgm:prSet presAssocID="{6FD6A474-075E-4BEE-A28A-8F641C62B4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E1DB6CF-95F6-471F-95EB-634A2CEEF66E}" type="pres">
      <dgm:prSet presAssocID="{6FD6A474-075E-4BEE-A28A-8F641C62B4B3}" presName="spaceRect" presStyleCnt="0"/>
      <dgm:spPr/>
    </dgm:pt>
    <dgm:pt modelId="{B1C90E28-F188-4F9F-8888-2041CEF4D1B3}" type="pres">
      <dgm:prSet presAssocID="{6FD6A474-075E-4BEE-A28A-8F641C62B4B3}" presName="parTx" presStyleLbl="revTx" presStyleIdx="2" presStyleCnt="4">
        <dgm:presLayoutVars>
          <dgm:chMax val="0"/>
          <dgm:chPref val="0"/>
        </dgm:presLayoutVars>
      </dgm:prSet>
      <dgm:spPr/>
    </dgm:pt>
    <dgm:pt modelId="{B3211AB2-7E8B-4681-8479-A283A7DC771D}" type="pres">
      <dgm:prSet presAssocID="{6FD6A474-075E-4BEE-A28A-8F641C62B4B3}" presName="desTx" presStyleLbl="revTx" presStyleIdx="3" presStyleCnt="4">
        <dgm:presLayoutVars/>
      </dgm:prSet>
      <dgm:spPr/>
    </dgm:pt>
  </dgm:ptLst>
  <dgm:cxnLst>
    <dgm:cxn modelId="{1316361E-3724-472D-95A0-2ADB73F95F35}" srcId="{D4F17A62-5EC8-49AB-A0E5-FFAC5471D72E}" destId="{6DA4AF78-0285-4388-8694-AEC289A3F1C4}" srcOrd="0" destOrd="0" parTransId="{4E1F35B3-2AF2-4CE9-93DE-D9D757D74F96}" sibTransId="{EEA2946D-FF80-46FE-9812-B2D3AC29C6AB}"/>
    <dgm:cxn modelId="{15D67120-3D79-443D-AA04-C902C9C420E5}" type="presOf" srcId="{6FD6A474-075E-4BEE-A28A-8F641C62B4B3}" destId="{B1C90E28-F188-4F9F-8888-2041CEF4D1B3}" srcOrd="0" destOrd="0" presId="urn:microsoft.com/office/officeart/2018/2/layout/IconVerticalSolidList"/>
    <dgm:cxn modelId="{4A637C5D-377E-436E-8022-D2AC1E684F0F}" srcId="{6FD6A474-075E-4BEE-A28A-8F641C62B4B3}" destId="{4224B4B0-A6EB-4913-937D-175A654471B5}" srcOrd="0" destOrd="0" parTransId="{338831BD-7DA4-453E-8D23-29A730512E4B}" sibTransId="{60AD45E6-0CA9-4981-93B8-97C8F0BEC0B8}"/>
    <dgm:cxn modelId="{A600EEAA-0771-4CBC-AE22-78646B2F469A}" type="presOf" srcId="{6DA4AF78-0285-4388-8694-AEC289A3F1C4}" destId="{079C5EE6-DC2B-4CDF-AAA0-97E5E08AA6F8}" srcOrd="0" destOrd="0" presId="urn:microsoft.com/office/officeart/2018/2/layout/IconVerticalSolidList"/>
    <dgm:cxn modelId="{18C2DAB2-BD78-44DA-9F76-409224B1DD9A}" srcId="{D4F17A62-5EC8-49AB-A0E5-FFAC5471D72E}" destId="{9105DC9F-0D6F-4ED5-8A97-7ECA8DE423D7}" srcOrd="1" destOrd="0" parTransId="{11FCE427-DA96-4639-8BE5-D15D98AE37F4}" sibTransId="{B771F902-A9AB-47B8-B5D4-F69BA2EC43E2}"/>
    <dgm:cxn modelId="{D90996BF-43DC-4967-A4E6-993CB46F3FB2}" srcId="{D4F17A62-5EC8-49AB-A0E5-FFAC5471D72E}" destId="{6FD6A474-075E-4BEE-A28A-8F641C62B4B3}" srcOrd="2" destOrd="0" parTransId="{9940311E-4DD0-455E-83D1-35399820013B}" sibTransId="{3584FF96-8DD7-4FC1-A9B6-7BE72BCDB9BB}"/>
    <dgm:cxn modelId="{9FE248E2-1D58-47A9-9B4B-7B7521984335}" type="presOf" srcId="{9105DC9F-0D6F-4ED5-8A97-7ECA8DE423D7}" destId="{4BD653CA-8F23-4DA4-8BF4-2CB80A70E3DD}" srcOrd="0" destOrd="0" presId="urn:microsoft.com/office/officeart/2018/2/layout/IconVerticalSolidList"/>
    <dgm:cxn modelId="{C3AD86EA-EDA7-43EE-A262-6AA63243EBAF}" type="presOf" srcId="{D4F17A62-5EC8-49AB-A0E5-FFAC5471D72E}" destId="{93A47F42-8869-4B5E-A02D-0C948E9A906F}" srcOrd="0" destOrd="0" presId="urn:microsoft.com/office/officeart/2018/2/layout/IconVerticalSolidList"/>
    <dgm:cxn modelId="{652083F2-AA67-43CF-BDE6-C7EFAA460734}" type="presOf" srcId="{4224B4B0-A6EB-4913-937D-175A654471B5}" destId="{B3211AB2-7E8B-4681-8479-A283A7DC771D}" srcOrd="0" destOrd="0" presId="urn:microsoft.com/office/officeart/2018/2/layout/IconVerticalSolidList"/>
    <dgm:cxn modelId="{651BF1A7-12D1-410F-8496-09677DD8F396}" type="presParOf" srcId="{93A47F42-8869-4B5E-A02D-0C948E9A906F}" destId="{4BB8061B-63CA-460B-B5E5-650C0B937624}" srcOrd="0" destOrd="0" presId="urn:microsoft.com/office/officeart/2018/2/layout/IconVerticalSolidList"/>
    <dgm:cxn modelId="{FE9EEFE3-1582-4996-8343-9ADBDD29D73A}" type="presParOf" srcId="{4BB8061B-63CA-460B-B5E5-650C0B937624}" destId="{26CBDD2E-5278-44F5-AFE2-547F722DECA2}" srcOrd="0" destOrd="0" presId="urn:microsoft.com/office/officeart/2018/2/layout/IconVerticalSolidList"/>
    <dgm:cxn modelId="{23A26204-8702-4A12-B689-86D401DB16DA}" type="presParOf" srcId="{4BB8061B-63CA-460B-B5E5-650C0B937624}" destId="{DD6E8293-DA8C-45D9-8F2E-A06844B47DF2}" srcOrd="1" destOrd="0" presId="urn:microsoft.com/office/officeart/2018/2/layout/IconVerticalSolidList"/>
    <dgm:cxn modelId="{A572593A-0194-46C3-8075-A3017D0BF5C2}" type="presParOf" srcId="{4BB8061B-63CA-460B-B5E5-650C0B937624}" destId="{EC3FFDA0-669A-42F5-B7D3-102B5AA2DA99}" srcOrd="2" destOrd="0" presId="urn:microsoft.com/office/officeart/2018/2/layout/IconVerticalSolidList"/>
    <dgm:cxn modelId="{BAF49200-1B83-4E18-AEE3-C5C4F40FAE1A}" type="presParOf" srcId="{4BB8061B-63CA-460B-B5E5-650C0B937624}" destId="{079C5EE6-DC2B-4CDF-AAA0-97E5E08AA6F8}" srcOrd="3" destOrd="0" presId="urn:microsoft.com/office/officeart/2018/2/layout/IconVerticalSolidList"/>
    <dgm:cxn modelId="{3B3D710E-BD7C-4920-92CD-27389BACD13D}" type="presParOf" srcId="{93A47F42-8869-4B5E-A02D-0C948E9A906F}" destId="{8E8C3613-530E-419E-AA5E-983A8732EF50}" srcOrd="1" destOrd="0" presId="urn:microsoft.com/office/officeart/2018/2/layout/IconVerticalSolidList"/>
    <dgm:cxn modelId="{4D7141C0-5A52-46B2-9CFD-0D1A33211534}" type="presParOf" srcId="{93A47F42-8869-4B5E-A02D-0C948E9A906F}" destId="{6A23042A-932A-4178-8C55-5BDBCA38478C}" srcOrd="2" destOrd="0" presId="urn:microsoft.com/office/officeart/2018/2/layout/IconVerticalSolidList"/>
    <dgm:cxn modelId="{208872C4-9BB2-4477-AF80-8178311ECF59}" type="presParOf" srcId="{6A23042A-932A-4178-8C55-5BDBCA38478C}" destId="{1F285435-8591-4411-BFB7-246DA139464A}" srcOrd="0" destOrd="0" presId="urn:microsoft.com/office/officeart/2018/2/layout/IconVerticalSolidList"/>
    <dgm:cxn modelId="{B4EB13F2-F98F-451E-9566-8CDBEA5B4037}" type="presParOf" srcId="{6A23042A-932A-4178-8C55-5BDBCA38478C}" destId="{7A7A1273-4807-419E-908D-3FF68C2C9147}" srcOrd="1" destOrd="0" presId="urn:microsoft.com/office/officeart/2018/2/layout/IconVerticalSolidList"/>
    <dgm:cxn modelId="{6416CE0F-E414-4A28-80BF-ABF92F801A36}" type="presParOf" srcId="{6A23042A-932A-4178-8C55-5BDBCA38478C}" destId="{B0904C46-7740-4D6E-B586-2B1F8C11C8C2}" srcOrd="2" destOrd="0" presId="urn:microsoft.com/office/officeart/2018/2/layout/IconVerticalSolidList"/>
    <dgm:cxn modelId="{472CEBDB-54B2-46A3-91CF-EF2E058512BD}" type="presParOf" srcId="{6A23042A-932A-4178-8C55-5BDBCA38478C}" destId="{4BD653CA-8F23-4DA4-8BF4-2CB80A70E3DD}" srcOrd="3" destOrd="0" presId="urn:microsoft.com/office/officeart/2018/2/layout/IconVerticalSolidList"/>
    <dgm:cxn modelId="{96972CDB-21DA-43C7-B23C-7E84C87F10E3}" type="presParOf" srcId="{93A47F42-8869-4B5E-A02D-0C948E9A906F}" destId="{17137B80-5E57-4B8B-9C78-639567B8889C}" srcOrd="3" destOrd="0" presId="urn:microsoft.com/office/officeart/2018/2/layout/IconVerticalSolidList"/>
    <dgm:cxn modelId="{FEFDF57E-13F2-4AC5-8238-18E153965B35}" type="presParOf" srcId="{93A47F42-8869-4B5E-A02D-0C948E9A906F}" destId="{2753CA02-E6B8-4503-81C0-CE42EDA5418B}" srcOrd="4" destOrd="0" presId="urn:microsoft.com/office/officeart/2018/2/layout/IconVerticalSolidList"/>
    <dgm:cxn modelId="{EFF89BA1-FA81-4577-BF54-179316078148}" type="presParOf" srcId="{2753CA02-E6B8-4503-81C0-CE42EDA5418B}" destId="{F8EE2021-7B6D-40A7-8822-D6BBC4DFA991}" srcOrd="0" destOrd="0" presId="urn:microsoft.com/office/officeart/2018/2/layout/IconVerticalSolidList"/>
    <dgm:cxn modelId="{32F2E7B0-60C6-4CAB-B0F0-293981376698}" type="presParOf" srcId="{2753CA02-E6B8-4503-81C0-CE42EDA5418B}" destId="{0ADAED6F-3B64-4210-8DD2-2D3E6AB95F84}" srcOrd="1" destOrd="0" presId="urn:microsoft.com/office/officeart/2018/2/layout/IconVerticalSolidList"/>
    <dgm:cxn modelId="{C7A05319-012E-45A8-9975-44F8CD170DAE}" type="presParOf" srcId="{2753CA02-E6B8-4503-81C0-CE42EDA5418B}" destId="{4E1DB6CF-95F6-471F-95EB-634A2CEEF66E}" srcOrd="2" destOrd="0" presId="urn:microsoft.com/office/officeart/2018/2/layout/IconVerticalSolidList"/>
    <dgm:cxn modelId="{D0A6DAEE-9D06-46FF-9125-A87F3AFDE5B0}" type="presParOf" srcId="{2753CA02-E6B8-4503-81C0-CE42EDA5418B}" destId="{B1C90E28-F188-4F9F-8888-2041CEF4D1B3}" srcOrd="3" destOrd="0" presId="urn:microsoft.com/office/officeart/2018/2/layout/IconVerticalSolidList"/>
    <dgm:cxn modelId="{A03A2A0C-7E30-4383-99E7-F62AEE7702D1}" type="presParOf" srcId="{2753CA02-E6B8-4503-81C0-CE42EDA5418B}" destId="{B3211AB2-7E8B-4681-8479-A283A7DC771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A95B07-FF73-4CB6-9BF0-916AC506274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18D932C-2406-4DE6-9AEC-3874857D39F5}">
      <dgm:prSet/>
      <dgm:spPr/>
      <dgm:t>
        <a:bodyPr/>
        <a:lstStyle/>
        <a:p>
          <a:r>
            <a:rPr lang="en-US"/>
            <a:t>Connecticut</a:t>
          </a:r>
        </a:p>
      </dgm:t>
    </dgm:pt>
    <dgm:pt modelId="{5E360E91-49CB-45FE-AFE5-ED725AB3F250}" type="parTrans" cxnId="{850C2660-2BE7-49DF-BD6E-360AA7B7A552}">
      <dgm:prSet/>
      <dgm:spPr/>
      <dgm:t>
        <a:bodyPr/>
        <a:lstStyle/>
        <a:p>
          <a:endParaRPr lang="en-US"/>
        </a:p>
      </dgm:t>
    </dgm:pt>
    <dgm:pt modelId="{D01033A0-D4BB-49E9-A348-C2BC61BE2882}" type="sibTrans" cxnId="{850C2660-2BE7-49DF-BD6E-360AA7B7A552}">
      <dgm:prSet/>
      <dgm:spPr/>
      <dgm:t>
        <a:bodyPr/>
        <a:lstStyle/>
        <a:p>
          <a:endParaRPr lang="en-US"/>
        </a:p>
      </dgm:t>
    </dgm:pt>
    <dgm:pt modelId="{9C4F6B3B-3019-411E-BF65-DC6754733630}">
      <dgm:prSet/>
      <dgm:spPr/>
      <dgm:t>
        <a:bodyPr/>
        <a:lstStyle/>
        <a:p>
          <a:r>
            <a:rPr lang="en-US"/>
            <a:t>Delaware</a:t>
          </a:r>
        </a:p>
      </dgm:t>
    </dgm:pt>
    <dgm:pt modelId="{E7FD2D85-7579-46BE-A64A-6DBA44047376}" type="parTrans" cxnId="{C75A80EC-9435-4ADD-A655-11A948DF95EA}">
      <dgm:prSet/>
      <dgm:spPr/>
      <dgm:t>
        <a:bodyPr/>
        <a:lstStyle/>
        <a:p>
          <a:endParaRPr lang="en-US"/>
        </a:p>
      </dgm:t>
    </dgm:pt>
    <dgm:pt modelId="{AB4BB33D-7391-48CF-B4C1-8F927C1C8D7A}" type="sibTrans" cxnId="{C75A80EC-9435-4ADD-A655-11A948DF95EA}">
      <dgm:prSet/>
      <dgm:spPr/>
      <dgm:t>
        <a:bodyPr/>
        <a:lstStyle/>
        <a:p>
          <a:endParaRPr lang="en-US"/>
        </a:p>
      </dgm:t>
    </dgm:pt>
    <dgm:pt modelId="{5285FA8C-76AE-4B61-A55B-A8801B8927C9}">
      <dgm:prSet/>
      <dgm:spPr/>
      <dgm:t>
        <a:bodyPr/>
        <a:lstStyle/>
        <a:p>
          <a:r>
            <a:rPr lang="en-US"/>
            <a:t>Massachusetts</a:t>
          </a:r>
        </a:p>
      </dgm:t>
    </dgm:pt>
    <dgm:pt modelId="{090511DA-91DC-4258-8E56-BE563B5F12CC}" type="parTrans" cxnId="{2D7CFDAE-14FC-4374-A424-879A94E26F2B}">
      <dgm:prSet/>
      <dgm:spPr/>
      <dgm:t>
        <a:bodyPr/>
        <a:lstStyle/>
        <a:p>
          <a:endParaRPr lang="en-US"/>
        </a:p>
      </dgm:t>
    </dgm:pt>
    <dgm:pt modelId="{3E4942C2-6F5F-4267-BCED-9458F99EA617}" type="sibTrans" cxnId="{2D7CFDAE-14FC-4374-A424-879A94E26F2B}">
      <dgm:prSet/>
      <dgm:spPr/>
      <dgm:t>
        <a:bodyPr/>
        <a:lstStyle/>
        <a:p>
          <a:endParaRPr lang="en-US"/>
        </a:p>
      </dgm:t>
    </dgm:pt>
    <dgm:pt modelId="{D280C7F8-5346-4EC7-B1F3-E2AD692E18F9}">
      <dgm:prSet/>
      <dgm:spPr/>
      <dgm:t>
        <a:bodyPr/>
        <a:lstStyle/>
        <a:p>
          <a:r>
            <a:rPr lang="en-US"/>
            <a:t>Maine</a:t>
          </a:r>
        </a:p>
      </dgm:t>
    </dgm:pt>
    <dgm:pt modelId="{A923DE90-845B-448F-8FB5-E930F4684C16}" type="parTrans" cxnId="{5DF610EB-B7E5-40FB-83CF-A10882DB2EF3}">
      <dgm:prSet/>
      <dgm:spPr/>
      <dgm:t>
        <a:bodyPr/>
        <a:lstStyle/>
        <a:p>
          <a:endParaRPr lang="en-US"/>
        </a:p>
      </dgm:t>
    </dgm:pt>
    <dgm:pt modelId="{EE9D1945-2895-44E8-AD09-5BD5EF5C458A}" type="sibTrans" cxnId="{5DF610EB-B7E5-40FB-83CF-A10882DB2EF3}">
      <dgm:prSet/>
      <dgm:spPr/>
      <dgm:t>
        <a:bodyPr/>
        <a:lstStyle/>
        <a:p>
          <a:endParaRPr lang="en-US"/>
        </a:p>
      </dgm:t>
    </dgm:pt>
    <dgm:pt modelId="{02374766-3B9F-4362-ACB8-FD2BBA7290BF}">
      <dgm:prSet/>
      <dgm:spPr/>
      <dgm:t>
        <a:bodyPr/>
        <a:lstStyle/>
        <a:p>
          <a:r>
            <a:rPr lang="en-US"/>
            <a:t>Maryland</a:t>
          </a:r>
        </a:p>
      </dgm:t>
    </dgm:pt>
    <dgm:pt modelId="{8B7EA10A-C238-4EB6-986A-70B5227EFC60}" type="parTrans" cxnId="{03407938-5C4F-4F11-8894-636C7293C8E8}">
      <dgm:prSet/>
      <dgm:spPr/>
      <dgm:t>
        <a:bodyPr/>
        <a:lstStyle/>
        <a:p>
          <a:endParaRPr lang="en-US"/>
        </a:p>
      </dgm:t>
    </dgm:pt>
    <dgm:pt modelId="{0C643DBF-E3AC-4CAE-804C-E644E923E1B8}" type="sibTrans" cxnId="{03407938-5C4F-4F11-8894-636C7293C8E8}">
      <dgm:prSet/>
      <dgm:spPr/>
      <dgm:t>
        <a:bodyPr/>
        <a:lstStyle/>
        <a:p>
          <a:endParaRPr lang="en-US"/>
        </a:p>
      </dgm:t>
    </dgm:pt>
    <dgm:pt modelId="{C74862E8-25C3-49DD-A821-AB5303E0A40A}">
      <dgm:prSet/>
      <dgm:spPr/>
      <dgm:t>
        <a:bodyPr/>
        <a:lstStyle/>
        <a:p>
          <a:r>
            <a:rPr lang="en-US" dirty="0"/>
            <a:t>New Hampshire</a:t>
          </a:r>
        </a:p>
      </dgm:t>
    </dgm:pt>
    <dgm:pt modelId="{F1049D66-E5EF-49D4-8DE3-B707035DF30C}" type="parTrans" cxnId="{EB8F87A3-A701-4AAA-A6E4-5A5A88DA6CBF}">
      <dgm:prSet/>
      <dgm:spPr/>
      <dgm:t>
        <a:bodyPr/>
        <a:lstStyle/>
        <a:p>
          <a:endParaRPr lang="en-US"/>
        </a:p>
      </dgm:t>
    </dgm:pt>
    <dgm:pt modelId="{A28771AA-1D57-4A9B-BE94-F1C6F9D8B761}" type="sibTrans" cxnId="{EB8F87A3-A701-4AAA-A6E4-5A5A88DA6CBF}">
      <dgm:prSet/>
      <dgm:spPr/>
      <dgm:t>
        <a:bodyPr/>
        <a:lstStyle/>
        <a:p>
          <a:endParaRPr lang="en-US"/>
        </a:p>
      </dgm:t>
    </dgm:pt>
    <dgm:pt modelId="{6A785317-5ECC-4DE5-82D0-37EFC680FDBF}">
      <dgm:prSet/>
      <dgm:spPr/>
      <dgm:t>
        <a:bodyPr/>
        <a:lstStyle/>
        <a:p>
          <a:r>
            <a:rPr lang="en-US"/>
            <a:t>New Jersey</a:t>
          </a:r>
        </a:p>
      </dgm:t>
    </dgm:pt>
    <dgm:pt modelId="{78523C38-5D6A-4AC0-A023-FD015A31D1C5}" type="parTrans" cxnId="{6F56A132-82EC-4FBC-9ADC-778D720AD6AC}">
      <dgm:prSet/>
      <dgm:spPr/>
      <dgm:t>
        <a:bodyPr/>
        <a:lstStyle/>
        <a:p>
          <a:endParaRPr lang="en-US"/>
        </a:p>
      </dgm:t>
    </dgm:pt>
    <dgm:pt modelId="{1AAB9DFB-3970-4DE1-8DC4-45907CDFFBB5}" type="sibTrans" cxnId="{6F56A132-82EC-4FBC-9ADC-778D720AD6AC}">
      <dgm:prSet/>
      <dgm:spPr/>
      <dgm:t>
        <a:bodyPr/>
        <a:lstStyle/>
        <a:p>
          <a:endParaRPr lang="en-US"/>
        </a:p>
      </dgm:t>
    </dgm:pt>
    <dgm:pt modelId="{F6381378-BCD2-42A9-A088-50B596673FA0}">
      <dgm:prSet/>
      <dgm:spPr/>
      <dgm:t>
        <a:bodyPr/>
        <a:lstStyle/>
        <a:p>
          <a:r>
            <a:rPr lang="en-US"/>
            <a:t>New York</a:t>
          </a:r>
        </a:p>
      </dgm:t>
    </dgm:pt>
    <dgm:pt modelId="{323F6DEE-70E4-4758-B547-DBC3A2A8D72C}" type="parTrans" cxnId="{6F067614-0AD1-4522-AD6C-07C17486137B}">
      <dgm:prSet/>
      <dgm:spPr/>
      <dgm:t>
        <a:bodyPr/>
        <a:lstStyle/>
        <a:p>
          <a:endParaRPr lang="en-US"/>
        </a:p>
      </dgm:t>
    </dgm:pt>
    <dgm:pt modelId="{A0FE8310-E413-49D4-9104-2286F1D7FD66}" type="sibTrans" cxnId="{6F067614-0AD1-4522-AD6C-07C17486137B}">
      <dgm:prSet/>
      <dgm:spPr/>
      <dgm:t>
        <a:bodyPr/>
        <a:lstStyle/>
        <a:p>
          <a:endParaRPr lang="en-US"/>
        </a:p>
      </dgm:t>
    </dgm:pt>
    <dgm:pt modelId="{4C96C3C3-B980-4E24-8E12-4AEC8C187D79}">
      <dgm:prSet/>
      <dgm:spPr/>
      <dgm:t>
        <a:bodyPr/>
        <a:lstStyle/>
        <a:p>
          <a:r>
            <a:rPr lang="en-US"/>
            <a:t>Pennsylvania</a:t>
          </a:r>
        </a:p>
      </dgm:t>
    </dgm:pt>
    <dgm:pt modelId="{004C42B5-481A-49C1-B5C5-0D752C695BB7}" type="parTrans" cxnId="{E4482D14-EDB6-496F-809A-5DCA6DEA164C}">
      <dgm:prSet/>
      <dgm:spPr/>
      <dgm:t>
        <a:bodyPr/>
        <a:lstStyle/>
        <a:p>
          <a:endParaRPr lang="en-US"/>
        </a:p>
      </dgm:t>
    </dgm:pt>
    <dgm:pt modelId="{CD1C4ED4-94BC-47B6-BA61-E6EFA8B6A217}" type="sibTrans" cxnId="{E4482D14-EDB6-496F-809A-5DCA6DEA164C}">
      <dgm:prSet/>
      <dgm:spPr/>
      <dgm:t>
        <a:bodyPr/>
        <a:lstStyle/>
        <a:p>
          <a:endParaRPr lang="en-US"/>
        </a:p>
      </dgm:t>
    </dgm:pt>
    <dgm:pt modelId="{1F45CC49-37F2-48CF-9E42-814B62D5BDFB}">
      <dgm:prSet/>
      <dgm:spPr/>
      <dgm:t>
        <a:bodyPr/>
        <a:lstStyle/>
        <a:p>
          <a:r>
            <a:rPr lang="en-US"/>
            <a:t>Rhode Island</a:t>
          </a:r>
        </a:p>
      </dgm:t>
    </dgm:pt>
    <dgm:pt modelId="{9B1CA1E5-5470-4DF9-94CB-CB6AB51CB5FE}" type="parTrans" cxnId="{29F30807-9907-4673-90BB-6070AA25AFDF}">
      <dgm:prSet/>
      <dgm:spPr/>
      <dgm:t>
        <a:bodyPr/>
        <a:lstStyle/>
        <a:p>
          <a:endParaRPr lang="en-US"/>
        </a:p>
      </dgm:t>
    </dgm:pt>
    <dgm:pt modelId="{78607EA6-3B90-4905-BB00-A113B1C01824}" type="sibTrans" cxnId="{29F30807-9907-4673-90BB-6070AA25AFDF}">
      <dgm:prSet/>
      <dgm:spPr/>
      <dgm:t>
        <a:bodyPr/>
        <a:lstStyle/>
        <a:p>
          <a:endParaRPr lang="en-US"/>
        </a:p>
      </dgm:t>
    </dgm:pt>
    <dgm:pt modelId="{C2B87326-2C70-485D-AE4B-2AD02E2F2A68}">
      <dgm:prSet/>
      <dgm:spPr/>
      <dgm:t>
        <a:bodyPr/>
        <a:lstStyle/>
        <a:p>
          <a:r>
            <a:rPr lang="en-US"/>
            <a:t>Vermont</a:t>
          </a:r>
        </a:p>
      </dgm:t>
    </dgm:pt>
    <dgm:pt modelId="{B8EBC4B8-F4D0-4D8E-8D7D-8F4853722CAE}" type="parTrans" cxnId="{10961605-E39D-42E4-A49A-3397AED56EE4}">
      <dgm:prSet/>
      <dgm:spPr/>
      <dgm:t>
        <a:bodyPr/>
        <a:lstStyle/>
        <a:p>
          <a:endParaRPr lang="en-US"/>
        </a:p>
      </dgm:t>
    </dgm:pt>
    <dgm:pt modelId="{BEDABA16-F151-4DDF-9082-5B594053B101}" type="sibTrans" cxnId="{10961605-E39D-42E4-A49A-3397AED56EE4}">
      <dgm:prSet/>
      <dgm:spPr/>
      <dgm:t>
        <a:bodyPr/>
        <a:lstStyle/>
        <a:p>
          <a:endParaRPr lang="en-US"/>
        </a:p>
      </dgm:t>
    </dgm:pt>
    <dgm:pt modelId="{D6926FF2-E4BC-42F9-A6A6-6778059EBEE9}">
      <dgm:prSet/>
      <dgm:spPr/>
      <dgm:t>
        <a:bodyPr/>
        <a:lstStyle/>
        <a:p>
          <a:r>
            <a:rPr lang="en-US"/>
            <a:t>West Virginia</a:t>
          </a:r>
        </a:p>
      </dgm:t>
    </dgm:pt>
    <dgm:pt modelId="{24A80CF2-E958-4F6D-B49E-8B97800E1805}" type="parTrans" cxnId="{C43822C0-80B8-4A46-87FE-C26426F89637}">
      <dgm:prSet/>
      <dgm:spPr/>
      <dgm:t>
        <a:bodyPr/>
        <a:lstStyle/>
        <a:p>
          <a:endParaRPr lang="en-US"/>
        </a:p>
      </dgm:t>
    </dgm:pt>
    <dgm:pt modelId="{B36BFFD5-42F3-495A-BFC8-E1E25DF7A8B9}" type="sibTrans" cxnId="{C43822C0-80B8-4A46-87FE-C26426F89637}">
      <dgm:prSet/>
      <dgm:spPr/>
      <dgm:t>
        <a:bodyPr/>
        <a:lstStyle/>
        <a:p>
          <a:endParaRPr lang="en-US"/>
        </a:p>
      </dgm:t>
    </dgm:pt>
    <dgm:pt modelId="{9E1FDD62-29EE-468D-8B78-32CF17235FBC}" type="pres">
      <dgm:prSet presAssocID="{E0A95B07-FF73-4CB6-9BF0-916AC506274A}" presName="vert0" presStyleCnt="0">
        <dgm:presLayoutVars>
          <dgm:dir/>
          <dgm:animOne val="branch"/>
          <dgm:animLvl val="lvl"/>
        </dgm:presLayoutVars>
      </dgm:prSet>
      <dgm:spPr/>
    </dgm:pt>
    <dgm:pt modelId="{B088163D-A30B-43B6-93FB-7C35DF6DF61B}" type="pres">
      <dgm:prSet presAssocID="{718D932C-2406-4DE6-9AEC-3874857D39F5}" presName="thickLine" presStyleLbl="alignNode1" presStyleIdx="0" presStyleCnt="12"/>
      <dgm:spPr/>
    </dgm:pt>
    <dgm:pt modelId="{BB9A2724-8899-460A-B3B7-C0B0F5594058}" type="pres">
      <dgm:prSet presAssocID="{718D932C-2406-4DE6-9AEC-3874857D39F5}" presName="horz1" presStyleCnt="0"/>
      <dgm:spPr/>
    </dgm:pt>
    <dgm:pt modelId="{B44822F8-370C-4FD4-96C3-76E423A895BC}" type="pres">
      <dgm:prSet presAssocID="{718D932C-2406-4DE6-9AEC-3874857D39F5}" presName="tx1" presStyleLbl="revTx" presStyleIdx="0" presStyleCnt="12"/>
      <dgm:spPr/>
    </dgm:pt>
    <dgm:pt modelId="{B5F6D19F-AE04-47EC-BF3D-C5C3968E2672}" type="pres">
      <dgm:prSet presAssocID="{718D932C-2406-4DE6-9AEC-3874857D39F5}" presName="vert1" presStyleCnt="0"/>
      <dgm:spPr/>
    </dgm:pt>
    <dgm:pt modelId="{D9D8AF91-46CE-4575-8E6D-4DFE23F4532B}" type="pres">
      <dgm:prSet presAssocID="{9C4F6B3B-3019-411E-BF65-DC6754733630}" presName="thickLine" presStyleLbl="alignNode1" presStyleIdx="1" presStyleCnt="12"/>
      <dgm:spPr/>
    </dgm:pt>
    <dgm:pt modelId="{F91DB6DC-3815-41B0-8C1A-19F0E6E877BD}" type="pres">
      <dgm:prSet presAssocID="{9C4F6B3B-3019-411E-BF65-DC6754733630}" presName="horz1" presStyleCnt="0"/>
      <dgm:spPr/>
    </dgm:pt>
    <dgm:pt modelId="{81DB2EEE-D748-4B3B-91DB-2073A21AF893}" type="pres">
      <dgm:prSet presAssocID="{9C4F6B3B-3019-411E-BF65-DC6754733630}" presName="tx1" presStyleLbl="revTx" presStyleIdx="1" presStyleCnt="12"/>
      <dgm:spPr/>
    </dgm:pt>
    <dgm:pt modelId="{D6C20B7C-DC5B-41C1-B93F-E9AFBC7EFAF1}" type="pres">
      <dgm:prSet presAssocID="{9C4F6B3B-3019-411E-BF65-DC6754733630}" presName="vert1" presStyleCnt="0"/>
      <dgm:spPr/>
    </dgm:pt>
    <dgm:pt modelId="{49A30B49-AA66-44A3-872C-2760341CFE74}" type="pres">
      <dgm:prSet presAssocID="{5285FA8C-76AE-4B61-A55B-A8801B8927C9}" presName="thickLine" presStyleLbl="alignNode1" presStyleIdx="2" presStyleCnt="12"/>
      <dgm:spPr/>
    </dgm:pt>
    <dgm:pt modelId="{5D77A0F2-E52E-4443-90AF-44C87A8EF65E}" type="pres">
      <dgm:prSet presAssocID="{5285FA8C-76AE-4B61-A55B-A8801B8927C9}" presName="horz1" presStyleCnt="0"/>
      <dgm:spPr/>
    </dgm:pt>
    <dgm:pt modelId="{A258A283-4F19-495A-841D-996C2A5E54CE}" type="pres">
      <dgm:prSet presAssocID="{5285FA8C-76AE-4B61-A55B-A8801B8927C9}" presName="tx1" presStyleLbl="revTx" presStyleIdx="2" presStyleCnt="12"/>
      <dgm:spPr/>
    </dgm:pt>
    <dgm:pt modelId="{ACD952CE-7FF1-4399-9516-3F98321ED794}" type="pres">
      <dgm:prSet presAssocID="{5285FA8C-76AE-4B61-A55B-A8801B8927C9}" presName="vert1" presStyleCnt="0"/>
      <dgm:spPr/>
    </dgm:pt>
    <dgm:pt modelId="{AD95C3AC-ADD4-48F9-B74B-7F4AEA9CA293}" type="pres">
      <dgm:prSet presAssocID="{D280C7F8-5346-4EC7-B1F3-E2AD692E18F9}" presName="thickLine" presStyleLbl="alignNode1" presStyleIdx="3" presStyleCnt="12"/>
      <dgm:spPr/>
    </dgm:pt>
    <dgm:pt modelId="{CCCCB3D7-F4FD-4BAA-8D7E-B66B9A069A35}" type="pres">
      <dgm:prSet presAssocID="{D280C7F8-5346-4EC7-B1F3-E2AD692E18F9}" presName="horz1" presStyleCnt="0"/>
      <dgm:spPr/>
    </dgm:pt>
    <dgm:pt modelId="{4D3DE664-A3B9-4F3B-825B-0DF0BAE56F56}" type="pres">
      <dgm:prSet presAssocID="{D280C7F8-5346-4EC7-B1F3-E2AD692E18F9}" presName="tx1" presStyleLbl="revTx" presStyleIdx="3" presStyleCnt="12"/>
      <dgm:spPr/>
    </dgm:pt>
    <dgm:pt modelId="{2D2C92BF-1081-4421-B025-77D60E38782F}" type="pres">
      <dgm:prSet presAssocID="{D280C7F8-5346-4EC7-B1F3-E2AD692E18F9}" presName="vert1" presStyleCnt="0"/>
      <dgm:spPr/>
    </dgm:pt>
    <dgm:pt modelId="{62368785-AEF2-4D80-8492-686CA80BA588}" type="pres">
      <dgm:prSet presAssocID="{02374766-3B9F-4362-ACB8-FD2BBA7290BF}" presName="thickLine" presStyleLbl="alignNode1" presStyleIdx="4" presStyleCnt="12"/>
      <dgm:spPr/>
    </dgm:pt>
    <dgm:pt modelId="{FC8DF70E-F262-49EC-BF22-9F6FE59890D0}" type="pres">
      <dgm:prSet presAssocID="{02374766-3B9F-4362-ACB8-FD2BBA7290BF}" presName="horz1" presStyleCnt="0"/>
      <dgm:spPr/>
    </dgm:pt>
    <dgm:pt modelId="{42FF86AB-B252-4A9E-9111-C9C2AA7A35DD}" type="pres">
      <dgm:prSet presAssocID="{02374766-3B9F-4362-ACB8-FD2BBA7290BF}" presName="tx1" presStyleLbl="revTx" presStyleIdx="4" presStyleCnt="12"/>
      <dgm:spPr/>
    </dgm:pt>
    <dgm:pt modelId="{30A080C4-7DBF-432C-AD32-69CC5C7BA5F8}" type="pres">
      <dgm:prSet presAssocID="{02374766-3B9F-4362-ACB8-FD2BBA7290BF}" presName="vert1" presStyleCnt="0"/>
      <dgm:spPr/>
    </dgm:pt>
    <dgm:pt modelId="{640F5566-EAAE-4A25-9012-A01DB87D71D0}" type="pres">
      <dgm:prSet presAssocID="{C74862E8-25C3-49DD-A821-AB5303E0A40A}" presName="thickLine" presStyleLbl="alignNode1" presStyleIdx="5" presStyleCnt="12"/>
      <dgm:spPr/>
    </dgm:pt>
    <dgm:pt modelId="{912FDDD0-F7C2-4054-946D-DFC03C19F71B}" type="pres">
      <dgm:prSet presAssocID="{C74862E8-25C3-49DD-A821-AB5303E0A40A}" presName="horz1" presStyleCnt="0"/>
      <dgm:spPr/>
    </dgm:pt>
    <dgm:pt modelId="{AA407E4C-2C2B-48C1-8BEA-05DE75F90BC0}" type="pres">
      <dgm:prSet presAssocID="{C74862E8-25C3-49DD-A821-AB5303E0A40A}" presName="tx1" presStyleLbl="revTx" presStyleIdx="5" presStyleCnt="12"/>
      <dgm:spPr/>
    </dgm:pt>
    <dgm:pt modelId="{78B4101D-06F9-4A60-872B-73AA31D71677}" type="pres">
      <dgm:prSet presAssocID="{C74862E8-25C3-49DD-A821-AB5303E0A40A}" presName="vert1" presStyleCnt="0"/>
      <dgm:spPr/>
    </dgm:pt>
    <dgm:pt modelId="{F3E2C85D-8568-4F1B-A93A-49F32007F309}" type="pres">
      <dgm:prSet presAssocID="{6A785317-5ECC-4DE5-82D0-37EFC680FDBF}" presName="thickLine" presStyleLbl="alignNode1" presStyleIdx="6" presStyleCnt="12"/>
      <dgm:spPr/>
    </dgm:pt>
    <dgm:pt modelId="{22E37CE5-A2FD-4FDF-9F00-5808322CD510}" type="pres">
      <dgm:prSet presAssocID="{6A785317-5ECC-4DE5-82D0-37EFC680FDBF}" presName="horz1" presStyleCnt="0"/>
      <dgm:spPr/>
    </dgm:pt>
    <dgm:pt modelId="{7F975B42-8D36-45AC-B45F-44E47C906883}" type="pres">
      <dgm:prSet presAssocID="{6A785317-5ECC-4DE5-82D0-37EFC680FDBF}" presName="tx1" presStyleLbl="revTx" presStyleIdx="6" presStyleCnt="12"/>
      <dgm:spPr/>
    </dgm:pt>
    <dgm:pt modelId="{037ED11A-8210-4617-BFD6-C553DE5E803D}" type="pres">
      <dgm:prSet presAssocID="{6A785317-5ECC-4DE5-82D0-37EFC680FDBF}" presName="vert1" presStyleCnt="0"/>
      <dgm:spPr/>
    </dgm:pt>
    <dgm:pt modelId="{441DF2E6-6975-4440-BF2E-95F232CA95DC}" type="pres">
      <dgm:prSet presAssocID="{F6381378-BCD2-42A9-A088-50B596673FA0}" presName="thickLine" presStyleLbl="alignNode1" presStyleIdx="7" presStyleCnt="12"/>
      <dgm:spPr/>
    </dgm:pt>
    <dgm:pt modelId="{2449BBD1-7CA5-4382-8251-960C0F288C23}" type="pres">
      <dgm:prSet presAssocID="{F6381378-BCD2-42A9-A088-50B596673FA0}" presName="horz1" presStyleCnt="0"/>
      <dgm:spPr/>
    </dgm:pt>
    <dgm:pt modelId="{5ED2771F-D6AA-4369-BE20-DD0E634F7116}" type="pres">
      <dgm:prSet presAssocID="{F6381378-BCD2-42A9-A088-50B596673FA0}" presName="tx1" presStyleLbl="revTx" presStyleIdx="7" presStyleCnt="12"/>
      <dgm:spPr/>
    </dgm:pt>
    <dgm:pt modelId="{522623FF-57C1-4600-A6EE-2E59ADBA34B1}" type="pres">
      <dgm:prSet presAssocID="{F6381378-BCD2-42A9-A088-50B596673FA0}" presName="vert1" presStyleCnt="0"/>
      <dgm:spPr/>
    </dgm:pt>
    <dgm:pt modelId="{985D23F5-CBEB-4BAA-94CA-F6425558600E}" type="pres">
      <dgm:prSet presAssocID="{4C96C3C3-B980-4E24-8E12-4AEC8C187D79}" presName="thickLine" presStyleLbl="alignNode1" presStyleIdx="8" presStyleCnt="12"/>
      <dgm:spPr/>
    </dgm:pt>
    <dgm:pt modelId="{099D8003-D4AB-4BD7-9AFB-30F6968DB7DD}" type="pres">
      <dgm:prSet presAssocID="{4C96C3C3-B980-4E24-8E12-4AEC8C187D79}" presName="horz1" presStyleCnt="0"/>
      <dgm:spPr/>
    </dgm:pt>
    <dgm:pt modelId="{695FFE17-D26E-4E29-AD8B-9D962CA0D27E}" type="pres">
      <dgm:prSet presAssocID="{4C96C3C3-B980-4E24-8E12-4AEC8C187D79}" presName="tx1" presStyleLbl="revTx" presStyleIdx="8" presStyleCnt="12"/>
      <dgm:spPr/>
    </dgm:pt>
    <dgm:pt modelId="{8891B66C-A983-41D6-B3EE-DB9E8591DBD4}" type="pres">
      <dgm:prSet presAssocID="{4C96C3C3-B980-4E24-8E12-4AEC8C187D79}" presName="vert1" presStyleCnt="0"/>
      <dgm:spPr/>
    </dgm:pt>
    <dgm:pt modelId="{EDB1B7AA-A60B-404D-97CA-DA329792C85C}" type="pres">
      <dgm:prSet presAssocID="{1F45CC49-37F2-48CF-9E42-814B62D5BDFB}" presName="thickLine" presStyleLbl="alignNode1" presStyleIdx="9" presStyleCnt="12"/>
      <dgm:spPr/>
    </dgm:pt>
    <dgm:pt modelId="{617203A1-9106-468A-814A-843E97B8765A}" type="pres">
      <dgm:prSet presAssocID="{1F45CC49-37F2-48CF-9E42-814B62D5BDFB}" presName="horz1" presStyleCnt="0"/>
      <dgm:spPr/>
    </dgm:pt>
    <dgm:pt modelId="{FDB579F1-8682-4487-9D32-4113CD73A172}" type="pres">
      <dgm:prSet presAssocID="{1F45CC49-37F2-48CF-9E42-814B62D5BDFB}" presName="tx1" presStyleLbl="revTx" presStyleIdx="9" presStyleCnt="12"/>
      <dgm:spPr/>
    </dgm:pt>
    <dgm:pt modelId="{80E590EE-1F52-4726-8B01-0D0599E053AC}" type="pres">
      <dgm:prSet presAssocID="{1F45CC49-37F2-48CF-9E42-814B62D5BDFB}" presName="vert1" presStyleCnt="0"/>
      <dgm:spPr/>
    </dgm:pt>
    <dgm:pt modelId="{8308DF6D-61A4-448F-A9B0-A509E15F681D}" type="pres">
      <dgm:prSet presAssocID="{C2B87326-2C70-485D-AE4B-2AD02E2F2A68}" presName="thickLine" presStyleLbl="alignNode1" presStyleIdx="10" presStyleCnt="12"/>
      <dgm:spPr/>
    </dgm:pt>
    <dgm:pt modelId="{911E81F1-7A9E-4929-B0D8-F15C72166825}" type="pres">
      <dgm:prSet presAssocID="{C2B87326-2C70-485D-AE4B-2AD02E2F2A68}" presName="horz1" presStyleCnt="0"/>
      <dgm:spPr/>
    </dgm:pt>
    <dgm:pt modelId="{577A8757-D527-41FE-8E1D-B9C526E14583}" type="pres">
      <dgm:prSet presAssocID="{C2B87326-2C70-485D-AE4B-2AD02E2F2A68}" presName="tx1" presStyleLbl="revTx" presStyleIdx="10" presStyleCnt="12"/>
      <dgm:spPr/>
    </dgm:pt>
    <dgm:pt modelId="{4FB0F1A3-F863-4B20-9309-E70D4C3B006F}" type="pres">
      <dgm:prSet presAssocID="{C2B87326-2C70-485D-AE4B-2AD02E2F2A68}" presName="vert1" presStyleCnt="0"/>
      <dgm:spPr/>
    </dgm:pt>
    <dgm:pt modelId="{7C4E53DC-CEE4-406F-936B-70A6771AE4D2}" type="pres">
      <dgm:prSet presAssocID="{D6926FF2-E4BC-42F9-A6A6-6778059EBEE9}" presName="thickLine" presStyleLbl="alignNode1" presStyleIdx="11" presStyleCnt="12"/>
      <dgm:spPr/>
    </dgm:pt>
    <dgm:pt modelId="{E4F4D6BF-8935-4429-A84A-DD8DDCECFB46}" type="pres">
      <dgm:prSet presAssocID="{D6926FF2-E4BC-42F9-A6A6-6778059EBEE9}" presName="horz1" presStyleCnt="0"/>
      <dgm:spPr/>
    </dgm:pt>
    <dgm:pt modelId="{514368F6-651A-4E6F-806A-5832FC93359E}" type="pres">
      <dgm:prSet presAssocID="{D6926FF2-E4BC-42F9-A6A6-6778059EBEE9}" presName="tx1" presStyleLbl="revTx" presStyleIdx="11" presStyleCnt="12"/>
      <dgm:spPr/>
    </dgm:pt>
    <dgm:pt modelId="{BD75ADC3-9EF7-41C1-8503-87171BEECAA4}" type="pres">
      <dgm:prSet presAssocID="{D6926FF2-E4BC-42F9-A6A6-6778059EBEE9}" presName="vert1" presStyleCnt="0"/>
      <dgm:spPr/>
    </dgm:pt>
  </dgm:ptLst>
  <dgm:cxnLst>
    <dgm:cxn modelId="{10961605-E39D-42E4-A49A-3397AED56EE4}" srcId="{E0A95B07-FF73-4CB6-9BF0-916AC506274A}" destId="{C2B87326-2C70-485D-AE4B-2AD02E2F2A68}" srcOrd="10" destOrd="0" parTransId="{B8EBC4B8-F4D0-4D8E-8D7D-8F4853722CAE}" sibTransId="{BEDABA16-F151-4DDF-9082-5B594053B101}"/>
    <dgm:cxn modelId="{D3D57806-604B-4966-BB00-4469C91107FF}" type="presOf" srcId="{4C96C3C3-B980-4E24-8E12-4AEC8C187D79}" destId="{695FFE17-D26E-4E29-AD8B-9D962CA0D27E}" srcOrd="0" destOrd="0" presId="urn:microsoft.com/office/officeart/2008/layout/LinedList"/>
    <dgm:cxn modelId="{29F30807-9907-4673-90BB-6070AA25AFDF}" srcId="{E0A95B07-FF73-4CB6-9BF0-916AC506274A}" destId="{1F45CC49-37F2-48CF-9E42-814B62D5BDFB}" srcOrd="9" destOrd="0" parTransId="{9B1CA1E5-5470-4DF9-94CB-CB6AB51CB5FE}" sibTransId="{78607EA6-3B90-4905-BB00-A113B1C01824}"/>
    <dgm:cxn modelId="{D17EDB0E-F331-4BB9-9AA9-42DDF373FBBD}" type="presOf" srcId="{5285FA8C-76AE-4B61-A55B-A8801B8927C9}" destId="{A258A283-4F19-495A-841D-996C2A5E54CE}" srcOrd="0" destOrd="0" presId="urn:microsoft.com/office/officeart/2008/layout/LinedList"/>
    <dgm:cxn modelId="{E4482D14-EDB6-496F-809A-5DCA6DEA164C}" srcId="{E0A95B07-FF73-4CB6-9BF0-916AC506274A}" destId="{4C96C3C3-B980-4E24-8E12-4AEC8C187D79}" srcOrd="8" destOrd="0" parTransId="{004C42B5-481A-49C1-B5C5-0D752C695BB7}" sibTransId="{CD1C4ED4-94BC-47B6-BA61-E6EFA8B6A217}"/>
    <dgm:cxn modelId="{6F067614-0AD1-4522-AD6C-07C17486137B}" srcId="{E0A95B07-FF73-4CB6-9BF0-916AC506274A}" destId="{F6381378-BCD2-42A9-A088-50B596673FA0}" srcOrd="7" destOrd="0" parTransId="{323F6DEE-70E4-4758-B547-DBC3A2A8D72C}" sibTransId="{A0FE8310-E413-49D4-9104-2286F1D7FD66}"/>
    <dgm:cxn modelId="{4EC33727-37BD-45CC-820E-C6EA8F40ECA2}" type="presOf" srcId="{718D932C-2406-4DE6-9AEC-3874857D39F5}" destId="{B44822F8-370C-4FD4-96C3-76E423A895BC}" srcOrd="0" destOrd="0" presId="urn:microsoft.com/office/officeart/2008/layout/LinedList"/>
    <dgm:cxn modelId="{6F56A132-82EC-4FBC-9ADC-778D720AD6AC}" srcId="{E0A95B07-FF73-4CB6-9BF0-916AC506274A}" destId="{6A785317-5ECC-4DE5-82D0-37EFC680FDBF}" srcOrd="6" destOrd="0" parTransId="{78523C38-5D6A-4AC0-A023-FD015A31D1C5}" sibTransId="{1AAB9DFB-3970-4DE1-8DC4-45907CDFFBB5}"/>
    <dgm:cxn modelId="{03407938-5C4F-4F11-8894-636C7293C8E8}" srcId="{E0A95B07-FF73-4CB6-9BF0-916AC506274A}" destId="{02374766-3B9F-4362-ACB8-FD2BBA7290BF}" srcOrd="4" destOrd="0" parTransId="{8B7EA10A-C238-4EB6-986A-70B5227EFC60}" sibTransId="{0C643DBF-E3AC-4CAE-804C-E644E923E1B8}"/>
    <dgm:cxn modelId="{850C2660-2BE7-49DF-BD6E-360AA7B7A552}" srcId="{E0A95B07-FF73-4CB6-9BF0-916AC506274A}" destId="{718D932C-2406-4DE6-9AEC-3874857D39F5}" srcOrd="0" destOrd="0" parTransId="{5E360E91-49CB-45FE-AFE5-ED725AB3F250}" sibTransId="{D01033A0-D4BB-49E9-A348-C2BC61BE2882}"/>
    <dgm:cxn modelId="{BF355768-36C1-4E26-8657-AC337D3D7610}" type="presOf" srcId="{02374766-3B9F-4362-ACB8-FD2BBA7290BF}" destId="{42FF86AB-B252-4A9E-9111-C9C2AA7A35DD}" srcOrd="0" destOrd="0" presId="urn:microsoft.com/office/officeart/2008/layout/LinedList"/>
    <dgm:cxn modelId="{ABFB6A6D-4964-4E42-B420-466C2FEEE79B}" type="presOf" srcId="{9C4F6B3B-3019-411E-BF65-DC6754733630}" destId="{81DB2EEE-D748-4B3B-91DB-2073A21AF893}" srcOrd="0" destOrd="0" presId="urn:microsoft.com/office/officeart/2008/layout/LinedList"/>
    <dgm:cxn modelId="{1DD4EE70-7791-4E1E-92F9-38F79855BC52}" type="presOf" srcId="{1F45CC49-37F2-48CF-9E42-814B62D5BDFB}" destId="{FDB579F1-8682-4487-9D32-4113CD73A172}" srcOrd="0" destOrd="0" presId="urn:microsoft.com/office/officeart/2008/layout/LinedList"/>
    <dgm:cxn modelId="{6BE4268A-4686-4846-9D1E-1F0465B45B7A}" type="presOf" srcId="{E0A95B07-FF73-4CB6-9BF0-916AC506274A}" destId="{9E1FDD62-29EE-468D-8B78-32CF17235FBC}" srcOrd="0" destOrd="0" presId="urn:microsoft.com/office/officeart/2008/layout/LinedList"/>
    <dgm:cxn modelId="{659E309D-636B-4938-8653-6BFBA0526B2E}" type="presOf" srcId="{F6381378-BCD2-42A9-A088-50B596673FA0}" destId="{5ED2771F-D6AA-4369-BE20-DD0E634F7116}" srcOrd="0" destOrd="0" presId="urn:microsoft.com/office/officeart/2008/layout/LinedList"/>
    <dgm:cxn modelId="{EB8F87A3-A701-4AAA-A6E4-5A5A88DA6CBF}" srcId="{E0A95B07-FF73-4CB6-9BF0-916AC506274A}" destId="{C74862E8-25C3-49DD-A821-AB5303E0A40A}" srcOrd="5" destOrd="0" parTransId="{F1049D66-E5EF-49D4-8DE3-B707035DF30C}" sibTransId="{A28771AA-1D57-4A9B-BE94-F1C6F9D8B761}"/>
    <dgm:cxn modelId="{A30FFEA8-504C-4850-A042-610157741E7C}" type="presOf" srcId="{6A785317-5ECC-4DE5-82D0-37EFC680FDBF}" destId="{7F975B42-8D36-45AC-B45F-44E47C906883}" srcOrd="0" destOrd="0" presId="urn:microsoft.com/office/officeart/2008/layout/LinedList"/>
    <dgm:cxn modelId="{2D7CFDAE-14FC-4374-A424-879A94E26F2B}" srcId="{E0A95B07-FF73-4CB6-9BF0-916AC506274A}" destId="{5285FA8C-76AE-4B61-A55B-A8801B8927C9}" srcOrd="2" destOrd="0" parTransId="{090511DA-91DC-4258-8E56-BE563B5F12CC}" sibTransId="{3E4942C2-6F5F-4267-BCED-9458F99EA617}"/>
    <dgm:cxn modelId="{C43822C0-80B8-4A46-87FE-C26426F89637}" srcId="{E0A95B07-FF73-4CB6-9BF0-916AC506274A}" destId="{D6926FF2-E4BC-42F9-A6A6-6778059EBEE9}" srcOrd="11" destOrd="0" parTransId="{24A80CF2-E958-4F6D-B49E-8B97800E1805}" sibTransId="{B36BFFD5-42F3-495A-BFC8-E1E25DF7A8B9}"/>
    <dgm:cxn modelId="{756538CC-8BF1-490E-A8CE-8BC78F2878AC}" type="presOf" srcId="{D280C7F8-5346-4EC7-B1F3-E2AD692E18F9}" destId="{4D3DE664-A3B9-4F3B-825B-0DF0BAE56F56}" srcOrd="0" destOrd="0" presId="urn:microsoft.com/office/officeart/2008/layout/LinedList"/>
    <dgm:cxn modelId="{6FB760CC-DF38-462A-A55D-BAF4B9504DD6}" type="presOf" srcId="{C2B87326-2C70-485D-AE4B-2AD02E2F2A68}" destId="{577A8757-D527-41FE-8E1D-B9C526E14583}" srcOrd="0" destOrd="0" presId="urn:microsoft.com/office/officeart/2008/layout/LinedList"/>
    <dgm:cxn modelId="{FC56B7D2-0F34-4209-9B83-568B409BEDFA}" type="presOf" srcId="{D6926FF2-E4BC-42F9-A6A6-6778059EBEE9}" destId="{514368F6-651A-4E6F-806A-5832FC93359E}" srcOrd="0" destOrd="0" presId="urn:microsoft.com/office/officeart/2008/layout/LinedList"/>
    <dgm:cxn modelId="{775A7CD7-7FF5-4EEA-947B-4D87381605CB}" type="presOf" srcId="{C74862E8-25C3-49DD-A821-AB5303E0A40A}" destId="{AA407E4C-2C2B-48C1-8BEA-05DE75F90BC0}" srcOrd="0" destOrd="0" presId="urn:microsoft.com/office/officeart/2008/layout/LinedList"/>
    <dgm:cxn modelId="{5DF610EB-B7E5-40FB-83CF-A10882DB2EF3}" srcId="{E0A95B07-FF73-4CB6-9BF0-916AC506274A}" destId="{D280C7F8-5346-4EC7-B1F3-E2AD692E18F9}" srcOrd="3" destOrd="0" parTransId="{A923DE90-845B-448F-8FB5-E930F4684C16}" sibTransId="{EE9D1945-2895-44E8-AD09-5BD5EF5C458A}"/>
    <dgm:cxn modelId="{C75A80EC-9435-4ADD-A655-11A948DF95EA}" srcId="{E0A95B07-FF73-4CB6-9BF0-916AC506274A}" destId="{9C4F6B3B-3019-411E-BF65-DC6754733630}" srcOrd="1" destOrd="0" parTransId="{E7FD2D85-7579-46BE-A64A-6DBA44047376}" sibTransId="{AB4BB33D-7391-48CF-B4C1-8F927C1C8D7A}"/>
    <dgm:cxn modelId="{60998CC3-E81D-42E5-B38F-7A704C856E14}" type="presParOf" srcId="{9E1FDD62-29EE-468D-8B78-32CF17235FBC}" destId="{B088163D-A30B-43B6-93FB-7C35DF6DF61B}" srcOrd="0" destOrd="0" presId="urn:microsoft.com/office/officeart/2008/layout/LinedList"/>
    <dgm:cxn modelId="{7CB82A9B-C805-454A-A511-AB21881E635F}" type="presParOf" srcId="{9E1FDD62-29EE-468D-8B78-32CF17235FBC}" destId="{BB9A2724-8899-460A-B3B7-C0B0F5594058}" srcOrd="1" destOrd="0" presId="urn:microsoft.com/office/officeart/2008/layout/LinedList"/>
    <dgm:cxn modelId="{3D8F17DB-726C-45BF-924E-F29FD3DB46C0}" type="presParOf" srcId="{BB9A2724-8899-460A-B3B7-C0B0F5594058}" destId="{B44822F8-370C-4FD4-96C3-76E423A895BC}" srcOrd="0" destOrd="0" presId="urn:microsoft.com/office/officeart/2008/layout/LinedList"/>
    <dgm:cxn modelId="{EE0AFE85-C600-4B8F-B855-FA2E50F2F8A3}" type="presParOf" srcId="{BB9A2724-8899-460A-B3B7-C0B0F5594058}" destId="{B5F6D19F-AE04-47EC-BF3D-C5C3968E2672}" srcOrd="1" destOrd="0" presId="urn:microsoft.com/office/officeart/2008/layout/LinedList"/>
    <dgm:cxn modelId="{429E7528-A385-40D0-B571-B02798F88023}" type="presParOf" srcId="{9E1FDD62-29EE-468D-8B78-32CF17235FBC}" destId="{D9D8AF91-46CE-4575-8E6D-4DFE23F4532B}" srcOrd="2" destOrd="0" presId="urn:microsoft.com/office/officeart/2008/layout/LinedList"/>
    <dgm:cxn modelId="{91159BFD-EB0F-43BA-BD61-5C19D57F664B}" type="presParOf" srcId="{9E1FDD62-29EE-468D-8B78-32CF17235FBC}" destId="{F91DB6DC-3815-41B0-8C1A-19F0E6E877BD}" srcOrd="3" destOrd="0" presId="urn:microsoft.com/office/officeart/2008/layout/LinedList"/>
    <dgm:cxn modelId="{2A4F6A4E-DE2F-4D41-8715-8F4A2C2EC17C}" type="presParOf" srcId="{F91DB6DC-3815-41B0-8C1A-19F0E6E877BD}" destId="{81DB2EEE-D748-4B3B-91DB-2073A21AF893}" srcOrd="0" destOrd="0" presId="urn:microsoft.com/office/officeart/2008/layout/LinedList"/>
    <dgm:cxn modelId="{5DDF13AB-9A52-4F25-ABEC-B97F901754F2}" type="presParOf" srcId="{F91DB6DC-3815-41B0-8C1A-19F0E6E877BD}" destId="{D6C20B7C-DC5B-41C1-B93F-E9AFBC7EFAF1}" srcOrd="1" destOrd="0" presId="urn:microsoft.com/office/officeart/2008/layout/LinedList"/>
    <dgm:cxn modelId="{9D42C89D-5F63-4CE9-B5C8-FC242C293D8C}" type="presParOf" srcId="{9E1FDD62-29EE-468D-8B78-32CF17235FBC}" destId="{49A30B49-AA66-44A3-872C-2760341CFE74}" srcOrd="4" destOrd="0" presId="urn:microsoft.com/office/officeart/2008/layout/LinedList"/>
    <dgm:cxn modelId="{6EA4E18F-DBA4-4B5D-8C53-6F8279893346}" type="presParOf" srcId="{9E1FDD62-29EE-468D-8B78-32CF17235FBC}" destId="{5D77A0F2-E52E-4443-90AF-44C87A8EF65E}" srcOrd="5" destOrd="0" presId="urn:microsoft.com/office/officeart/2008/layout/LinedList"/>
    <dgm:cxn modelId="{CEB9E380-0FDB-457C-B7F7-92A07C60EB71}" type="presParOf" srcId="{5D77A0F2-E52E-4443-90AF-44C87A8EF65E}" destId="{A258A283-4F19-495A-841D-996C2A5E54CE}" srcOrd="0" destOrd="0" presId="urn:microsoft.com/office/officeart/2008/layout/LinedList"/>
    <dgm:cxn modelId="{39B9B290-BF67-4B0E-8E4A-E21099683595}" type="presParOf" srcId="{5D77A0F2-E52E-4443-90AF-44C87A8EF65E}" destId="{ACD952CE-7FF1-4399-9516-3F98321ED794}" srcOrd="1" destOrd="0" presId="urn:microsoft.com/office/officeart/2008/layout/LinedList"/>
    <dgm:cxn modelId="{5EB042DB-7191-4A04-AE1F-0E7114DD219D}" type="presParOf" srcId="{9E1FDD62-29EE-468D-8B78-32CF17235FBC}" destId="{AD95C3AC-ADD4-48F9-B74B-7F4AEA9CA293}" srcOrd="6" destOrd="0" presId="urn:microsoft.com/office/officeart/2008/layout/LinedList"/>
    <dgm:cxn modelId="{8DC1C425-F684-40C6-B0AD-25A384DF0635}" type="presParOf" srcId="{9E1FDD62-29EE-468D-8B78-32CF17235FBC}" destId="{CCCCB3D7-F4FD-4BAA-8D7E-B66B9A069A35}" srcOrd="7" destOrd="0" presId="urn:microsoft.com/office/officeart/2008/layout/LinedList"/>
    <dgm:cxn modelId="{F8153B20-E6B3-445D-86C8-0B4DEB718DF3}" type="presParOf" srcId="{CCCCB3D7-F4FD-4BAA-8D7E-B66B9A069A35}" destId="{4D3DE664-A3B9-4F3B-825B-0DF0BAE56F56}" srcOrd="0" destOrd="0" presId="urn:microsoft.com/office/officeart/2008/layout/LinedList"/>
    <dgm:cxn modelId="{DE482D92-0456-4A7A-B0D4-11F62CB93611}" type="presParOf" srcId="{CCCCB3D7-F4FD-4BAA-8D7E-B66B9A069A35}" destId="{2D2C92BF-1081-4421-B025-77D60E38782F}" srcOrd="1" destOrd="0" presId="urn:microsoft.com/office/officeart/2008/layout/LinedList"/>
    <dgm:cxn modelId="{324C7F7A-E236-4EB8-B634-D74B4BB537DE}" type="presParOf" srcId="{9E1FDD62-29EE-468D-8B78-32CF17235FBC}" destId="{62368785-AEF2-4D80-8492-686CA80BA588}" srcOrd="8" destOrd="0" presId="urn:microsoft.com/office/officeart/2008/layout/LinedList"/>
    <dgm:cxn modelId="{2AA0D07F-ECCB-48B8-B02B-302EC12BBC6C}" type="presParOf" srcId="{9E1FDD62-29EE-468D-8B78-32CF17235FBC}" destId="{FC8DF70E-F262-49EC-BF22-9F6FE59890D0}" srcOrd="9" destOrd="0" presId="urn:microsoft.com/office/officeart/2008/layout/LinedList"/>
    <dgm:cxn modelId="{DA375C9D-CBF0-4C15-8A3C-BDE18EFF2356}" type="presParOf" srcId="{FC8DF70E-F262-49EC-BF22-9F6FE59890D0}" destId="{42FF86AB-B252-4A9E-9111-C9C2AA7A35DD}" srcOrd="0" destOrd="0" presId="urn:microsoft.com/office/officeart/2008/layout/LinedList"/>
    <dgm:cxn modelId="{F6A65751-79D3-413E-8EF0-77BD7FDD6E11}" type="presParOf" srcId="{FC8DF70E-F262-49EC-BF22-9F6FE59890D0}" destId="{30A080C4-7DBF-432C-AD32-69CC5C7BA5F8}" srcOrd="1" destOrd="0" presId="urn:microsoft.com/office/officeart/2008/layout/LinedList"/>
    <dgm:cxn modelId="{FF3BB370-02FE-41EC-950D-C3E47069A4D3}" type="presParOf" srcId="{9E1FDD62-29EE-468D-8B78-32CF17235FBC}" destId="{640F5566-EAAE-4A25-9012-A01DB87D71D0}" srcOrd="10" destOrd="0" presId="urn:microsoft.com/office/officeart/2008/layout/LinedList"/>
    <dgm:cxn modelId="{89ADAD5D-3373-44C0-A283-5ECAC81FBB75}" type="presParOf" srcId="{9E1FDD62-29EE-468D-8B78-32CF17235FBC}" destId="{912FDDD0-F7C2-4054-946D-DFC03C19F71B}" srcOrd="11" destOrd="0" presId="urn:microsoft.com/office/officeart/2008/layout/LinedList"/>
    <dgm:cxn modelId="{2DF227F2-16EF-4E09-8790-20C74956EAE2}" type="presParOf" srcId="{912FDDD0-F7C2-4054-946D-DFC03C19F71B}" destId="{AA407E4C-2C2B-48C1-8BEA-05DE75F90BC0}" srcOrd="0" destOrd="0" presId="urn:microsoft.com/office/officeart/2008/layout/LinedList"/>
    <dgm:cxn modelId="{50D5E876-E4AC-46FA-96FA-FDD1D2488B70}" type="presParOf" srcId="{912FDDD0-F7C2-4054-946D-DFC03C19F71B}" destId="{78B4101D-06F9-4A60-872B-73AA31D71677}" srcOrd="1" destOrd="0" presId="urn:microsoft.com/office/officeart/2008/layout/LinedList"/>
    <dgm:cxn modelId="{6C9C0DCE-2EAF-4B13-B2E7-F07A5796E0F1}" type="presParOf" srcId="{9E1FDD62-29EE-468D-8B78-32CF17235FBC}" destId="{F3E2C85D-8568-4F1B-A93A-49F32007F309}" srcOrd="12" destOrd="0" presId="urn:microsoft.com/office/officeart/2008/layout/LinedList"/>
    <dgm:cxn modelId="{B4BD7CA4-BF01-4DAD-A820-E819741CB916}" type="presParOf" srcId="{9E1FDD62-29EE-468D-8B78-32CF17235FBC}" destId="{22E37CE5-A2FD-4FDF-9F00-5808322CD510}" srcOrd="13" destOrd="0" presId="urn:microsoft.com/office/officeart/2008/layout/LinedList"/>
    <dgm:cxn modelId="{941F1453-1FDB-4D16-8F52-5A9B1884274E}" type="presParOf" srcId="{22E37CE5-A2FD-4FDF-9F00-5808322CD510}" destId="{7F975B42-8D36-45AC-B45F-44E47C906883}" srcOrd="0" destOrd="0" presId="urn:microsoft.com/office/officeart/2008/layout/LinedList"/>
    <dgm:cxn modelId="{96534644-3DFB-44FC-9B53-D8C2E042B62F}" type="presParOf" srcId="{22E37CE5-A2FD-4FDF-9F00-5808322CD510}" destId="{037ED11A-8210-4617-BFD6-C553DE5E803D}" srcOrd="1" destOrd="0" presId="urn:microsoft.com/office/officeart/2008/layout/LinedList"/>
    <dgm:cxn modelId="{33F35813-72D1-46F2-9048-AF417FBC61BF}" type="presParOf" srcId="{9E1FDD62-29EE-468D-8B78-32CF17235FBC}" destId="{441DF2E6-6975-4440-BF2E-95F232CA95DC}" srcOrd="14" destOrd="0" presId="urn:microsoft.com/office/officeart/2008/layout/LinedList"/>
    <dgm:cxn modelId="{1D81DA9C-042F-440A-975D-DA21F7985C79}" type="presParOf" srcId="{9E1FDD62-29EE-468D-8B78-32CF17235FBC}" destId="{2449BBD1-7CA5-4382-8251-960C0F288C23}" srcOrd="15" destOrd="0" presId="urn:microsoft.com/office/officeart/2008/layout/LinedList"/>
    <dgm:cxn modelId="{55DA4654-9867-4CA0-9901-89C0BAD71A42}" type="presParOf" srcId="{2449BBD1-7CA5-4382-8251-960C0F288C23}" destId="{5ED2771F-D6AA-4369-BE20-DD0E634F7116}" srcOrd="0" destOrd="0" presId="urn:microsoft.com/office/officeart/2008/layout/LinedList"/>
    <dgm:cxn modelId="{E3B26A53-6848-4FE0-90F3-2A24BD70A49D}" type="presParOf" srcId="{2449BBD1-7CA5-4382-8251-960C0F288C23}" destId="{522623FF-57C1-4600-A6EE-2E59ADBA34B1}" srcOrd="1" destOrd="0" presId="urn:microsoft.com/office/officeart/2008/layout/LinedList"/>
    <dgm:cxn modelId="{A9220FCF-A2B7-4FB3-A3F4-C65D748039AA}" type="presParOf" srcId="{9E1FDD62-29EE-468D-8B78-32CF17235FBC}" destId="{985D23F5-CBEB-4BAA-94CA-F6425558600E}" srcOrd="16" destOrd="0" presId="urn:microsoft.com/office/officeart/2008/layout/LinedList"/>
    <dgm:cxn modelId="{E1B9975D-2577-42F2-9103-532083665ADD}" type="presParOf" srcId="{9E1FDD62-29EE-468D-8B78-32CF17235FBC}" destId="{099D8003-D4AB-4BD7-9AFB-30F6968DB7DD}" srcOrd="17" destOrd="0" presId="urn:microsoft.com/office/officeart/2008/layout/LinedList"/>
    <dgm:cxn modelId="{C41D6E95-4287-4F34-A8DE-1ED556356AD0}" type="presParOf" srcId="{099D8003-D4AB-4BD7-9AFB-30F6968DB7DD}" destId="{695FFE17-D26E-4E29-AD8B-9D962CA0D27E}" srcOrd="0" destOrd="0" presId="urn:microsoft.com/office/officeart/2008/layout/LinedList"/>
    <dgm:cxn modelId="{31430091-D204-4926-84DC-832AFEAACA01}" type="presParOf" srcId="{099D8003-D4AB-4BD7-9AFB-30F6968DB7DD}" destId="{8891B66C-A983-41D6-B3EE-DB9E8591DBD4}" srcOrd="1" destOrd="0" presId="urn:microsoft.com/office/officeart/2008/layout/LinedList"/>
    <dgm:cxn modelId="{9374D85A-A1B6-474A-8EDA-B5431361EA05}" type="presParOf" srcId="{9E1FDD62-29EE-468D-8B78-32CF17235FBC}" destId="{EDB1B7AA-A60B-404D-97CA-DA329792C85C}" srcOrd="18" destOrd="0" presId="urn:microsoft.com/office/officeart/2008/layout/LinedList"/>
    <dgm:cxn modelId="{6EF89254-1F0B-4A7C-A354-CFA261567FDA}" type="presParOf" srcId="{9E1FDD62-29EE-468D-8B78-32CF17235FBC}" destId="{617203A1-9106-468A-814A-843E97B8765A}" srcOrd="19" destOrd="0" presId="urn:microsoft.com/office/officeart/2008/layout/LinedList"/>
    <dgm:cxn modelId="{D8ECFF7B-48CE-4322-A1DB-2D799A7DEEA5}" type="presParOf" srcId="{617203A1-9106-468A-814A-843E97B8765A}" destId="{FDB579F1-8682-4487-9D32-4113CD73A172}" srcOrd="0" destOrd="0" presId="urn:microsoft.com/office/officeart/2008/layout/LinedList"/>
    <dgm:cxn modelId="{305B7CFC-65AD-4291-8D20-E12F24F52190}" type="presParOf" srcId="{617203A1-9106-468A-814A-843E97B8765A}" destId="{80E590EE-1F52-4726-8B01-0D0599E053AC}" srcOrd="1" destOrd="0" presId="urn:microsoft.com/office/officeart/2008/layout/LinedList"/>
    <dgm:cxn modelId="{86BE4D78-BFB3-460A-8CD2-F677FCED04B4}" type="presParOf" srcId="{9E1FDD62-29EE-468D-8B78-32CF17235FBC}" destId="{8308DF6D-61A4-448F-A9B0-A509E15F681D}" srcOrd="20" destOrd="0" presId="urn:microsoft.com/office/officeart/2008/layout/LinedList"/>
    <dgm:cxn modelId="{EDF73FAF-63F8-4F5C-8134-4C0DA3A49D30}" type="presParOf" srcId="{9E1FDD62-29EE-468D-8B78-32CF17235FBC}" destId="{911E81F1-7A9E-4929-B0D8-F15C72166825}" srcOrd="21" destOrd="0" presId="urn:microsoft.com/office/officeart/2008/layout/LinedList"/>
    <dgm:cxn modelId="{E6483CD8-D463-4FB7-A81D-237B36D97A45}" type="presParOf" srcId="{911E81F1-7A9E-4929-B0D8-F15C72166825}" destId="{577A8757-D527-41FE-8E1D-B9C526E14583}" srcOrd="0" destOrd="0" presId="urn:microsoft.com/office/officeart/2008/layout/LinedList"/>
    <dgm:cxn modelId="{5703442E-4248-4B56-A90A-FE95D38B0FCB}" type="presParOf" srcId="{911E81F1-7A9E-4929-B0D8-F15C72166825}" destId="{4FB0F1A3-F863-4B20-9309-E70D4C3B006F}" srcOrd="1" destOrd="0" presId="urn:microsoft.com/office/officeart/2008/layout/LinedList"/>
    <dgm:cxn modelId="{96FB0C80-6882-4E65-BE46-B242AD635F8A}" type="presParOf" srcId="{9E1FDD62-29EE-468D-8B78-32CF17235FBC}" destId="{7C4E53DC-CEE4-406F-936B-70A6771AE4D2}" srcOrd="22" destOrd="0" presId="urn:microsoft.com/office/officeart/2008/layout/LinedList"/>
    <dgm:cxn modelId="{D1CFC053-7968-4E6F-ADF9-E4774767CDA0}" type="presParOf" srcId="{9E1FDD62-29EE-468D-8B78-32CF17235FBC}" destId="{E4F4D6BF-8935-4429-A84A-DD8DDCECFB46}" srcOrd="23" destOrd="0" presId="urn:microsoft.com/office/officeart/2008/layout/LinedList"/>
    <dgm:cxn modelId="{262D7C37-B1B9-43BD-8822-1019828F30BB}" type="presParOf" srcId="{E4F4D6BF-8935-4429-A84A-DD8DDCECFB46}" destId="{514368F6-651A-4E6F-806A-5832FC93359E}" srcOrd="0" destOrd="0" presId="urn:microsoft.com/office/officeart/2008/layout/LinedList"/>
    <dgm:cxn modelId="{36F62B59-FAED-4FA5-A98D-47936E573D39}" type="presParOf" srcId="{E4F4D6BF-8935-4429-A84A-DD8DDCECFB46}" destId="{BD75ADC3-9EF7-41C1-8503-87171BEECA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9AA83-E5D2-4852-B862-8513B82214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C9CC49-3C04-4106-8473-0509C7DB61E1}">
      <dgm:prSet custT="1"/>
      <dgm:spPr/>
      <dgm:t>
        <a:bodyPr/>
        <a:lstStyle/>
        <a:p>
          <a:r>
            <a:rPr lang="en-US" sz="2000" dirty="0"/>
            <a:t>Cleaning &amp; Sanitizing</a:t>
          </a:r>
        </a:p>
      </dgm:t>
    </dgm:pt>
    <dgm:pt modelId="{9D8CF4D0-A6AF-409E-BB42-25ABA05E6DB7}" type="parTrans" cxnId="{B25BCFFD-4D04-4222-A5D3-A63767B6E9AA}">
      <dgm:prSet/>
      <dgm:spPr/>
      <dgm:t>
        <a:bodyPr/>
        <a:lstStyle/>
        <a:p>
          <a:endParaRPr lang="en-US"/>
        </a:p>
      </dgm:t>
    </dgm:pt>
    <dgm:pt modelId="{89A3B191-D5D7-4C4D-841E-16710FF8FD28}" type="sibTrans" cxnId="{B25BCFFD-4D04-4222-A5D3-A63767B6E9AA}">
      <dgm:prSet/>
      <dgm:spPr/>
      <dgm:t>
        <a:bodyPr/>
        <a:lstStyle/>
        <a:p>
          <a:endParaRPr lang="en-US"/>
        </a:p>
      </dgm:t>
    </dgm:pt>
    <dgm:pt modelId="{378E772D-2417-4F45-9092-6C39C75504A3}">
      <dgm:prSet custT="1"/>
      <dgm:spPr/>
      <dgm:t>
        <a:bodyPr/>
        <a:lstStyle/>
        <a:p>
          <a:r>
            <a:rPr lang="en-US" sz="2000" dirty="0"/>
            <a:t>Worker Training</a:t>
          </a:r>
        </a:p>
      </dgm:t>
    </dgm:pt>
    <dgm:pt modelId="{9D1EC735-FAC1-4B71-80D3-6A6EDC0222B1}" type="parTrans" cxnId="{DA99EAC4-C687-40EB-80F8-3D6E9A6742AA}">
      <dgm:prSet/>
      <dgm:spPr/>
      <dgm:t>
        <a:bodyPr/>
        <a:lstStyle/>
        <a:p>
          <a:endParaRPr lang="en-US"/>
        </a:p>
      </dgm:t>
    </dgm:pt>
    <dgm:pt modelId="{6CEF2381-B62D-420E-B402-023F0F8F2E39}" type="sibTrans" cxnId="{DA99EAC4-C687-40EB-80F8-3D6E9A6742AA}">
      <dgm:prSet/>
      <dgm:spPr/>
      <dgm:t>
        <a:bodyPr/>
        <a:lstStyle/>
        <a:p>
          <a:endParaRPr lang="en-US"/>
        </a:p>
      </dgm:t>
    </dgm:pt>
    <dgm:pt modelId="{D39C36D0-EC2B-4DA9-83CA-6C63F91495C3}">
      <dgm:prSet custT="1"/>
      <dgm:spPr/>
      <dgm:t>
        <a:bodyPr/>
        <a:lstStyle/>
        <a:p>
          <a:r>
            <a:rPr lang="en-US" sz="2000" dirty="0"/>
            <a:t>Agricultural Water Requirements</a:t>
          </a:r>
        </a:p>
      </dgm:t>
    </dgm:pt>
    <dgm:pt modelId="{1624CAE1-EA1D-4176-A9F8-C71CF93C0C7E}" type="parTrans" cxnId="{5EE741C8-2979-40D5-AA41-78E89B6F9056}">
      <dgm:prSet/>
      <dgm:spPr/>
      <dgm:t>
        <a:bodyPr/>
        <a:lstStyle/>
        <a:p>
          <a:endParaRPr lang="en-US"/>
        </a:p>
      </dgm:t>
    </dgm:pt>
    <dgm:pt modelId="{7DA7C9A3-181F-412E-B85C-B5FAEC6D7D81}" type="sibTrans" cxnId="{5EE741C8-2979-40D5-AA41-78E89B6F9056}">
      <dgm:prSet/>
      <dgm:spPr/>
      <dgm:t>
        <a:bodyPr/>
        <a:lstStyle/>
        <a:p>
          <a:endParaRPr lang="en-US"/>
        </a:p>
      </dgm:t>
    </dgm:pt>
    <dgm:pt modelId="{E59BE7CF-C81D-40BC-911F-20086E0AF314}">
      <dgm:prSet custT="1"/>
      <dgm:spPr/>
      <dgm:t>
        <a:bodyPr/>
        <a:lstStyle/>
        <a:p>
          <a:r>
            <a:rPr lang="en-US" sz="2000" dirty="0"/>
            <a:t>Produce Safety Rule Coverage, Audits &amp; Inspections</a:t>
          </a:r>
        </a:p>
      </dgm:t>
    </dgm:pt>
    <dgm:pt modelId="{BF4F517E-49C0-415D-A059-F463A39A49B1}" type="parTrans" cxnId="{7D4B7027-A170-490B-BC7A-B2B7242A156E}">
      <dgm:prSet/>
      <dgm:spPr/>
      <dgm:t>
        <a:bodyPr/>
        <a:lstStyle/>
        <a:p>
          <a:endParaRPr lang="en-US"/>
        </a:p>
      </dgm:t>
    </dgm:pt>
    <dgm:pt modelId="{8B183344-16E5-449D-A7B5-1EB5EDF570DF}" type="sibTrans" cxnId="{7D4B7027-A170-490B-BC7A-B2B7242A156E}">
      <dgm:prSet/>
      <dgm:spPr/>
      <dgm:t>
        <a:bodyPr/>
        <a:lstStyle/>
        <a:p>
          <a:endParaRPr lang="en-US"/>
        </a:p>
      </dgm:t>
    </dgm:pt>
    <dgm:pt modelId="{D2A34E6D-7BB3-4E7C-8FA7-72B6928FF7AE}">
      <dgm:prSet custT="1"/>
      <dgm:spPr/>
      <dgm:t>
        <a:bodyPr/>
        <a:lstStyle/>
        <a:p>
          <a:r>
            <a:rPr lang="en-US" sz="2000" dirty="0"/>
            <a:t>Records</a:t>
          </a:r>
        </a:p>
      </dgm:t>
    </dgm:pt>
    <dgm:pt modelId="{3EB1FF0B-D6FC-4E30-9BC1-2BD04821BAFF}" type="parTrans" cxnId="{67CBC891-A711-4C91-9B8B-646AA538DA86}">
      <dgm:prSet/>
      <dgm:spPr/>
      <dgm:t>
        <a:bodyPr/>
        <a:lstStyle/>
        <a:p>
          <a:endParaRPr lang="en-US"/>
        </a:p>
      </dgm:t>
    </dgm:pt>
    <dgm:pt modelId="{A8FB7F79-0661-4A68-A5C0-310677C4BB9D}" type="sibTrans" cxnId="{67CBC891-A711-4C91-9B8B-646AA538DA86}">
      <dgm:prSet/>
      <dgm:spPr/>
      <dgm:t>
        <a:bodyPr/>
        <a:lstStyle/>
        <a:p>
          <a:endParaRPr lang="en-US"/>
        </a:p>
      </dgm:t>
    </dgm:pt>
    <dgm:pt modelId="{4DD6C544-E8B6-48F8-9D2A-B7362788D427}" type="pres">
      <dgm:prSet presAssocID="{C7C9AA83-E5D2-4852-B862-8513B8221495}" presName="root" presStyleCnt="0">
        <dgm:presLayoutVars>
          <dgm:dir/>
          <dgm:resizeHandles val="exact"/>
        </dgm:presLayoutVars>
      </dgm:prSet>
      <dgm:spPr/>
    </dgm:pt>
    <dgm:pt modelId="{7DF0D23B-6523-44B9-AF37-E7788CA5A8EF}" type="pres">
      <dgm:prSet presAssocID="{D9C9CC49-3C04-4106-8473-0509C7DB61E1}" presName="compNode" presStyleCnt="0"/>
      <dgm:spPr/>
    </dgm:pt>
    <dgm:pt modelId="{E0A21253-FB07-4534-933A-C5CD8150D903}" type="pres">
      <dgm:prSet presAssocID="{D9C9CC49-3C04-4106-8473-0509C7DB61E1}" presName="bgRect" presStyleLbl="bgShp" presStyleIdx="0" presStyleCnt="5"/>
      <dgm:spPr/>
    </dgm:pt>
    <dgm:pt modelId="{CF4D4944-AC6F-4AD3-9652-2161FD171658}" type="pres">
      <dgm:prSet presAssocID="{D9C9CC49-3C04-4106-8473-0509C7DB61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C6CEC165-6DDA-4D22-ADCC-18912233CB19}" type="pres">
      <dgm:prSet presAssocID="{D9C9CC49-3C04-4106-8473-0509C7DB61E1}" presName="spaceRect" presStyleCnt="0"/>
      <dgm:spPr/>
    </dgm:pt>
    <dgm:pt modelId="{947F732D-38CA-451F-AA9B-364AC87BA7E8}" type="pres">
      <dgm:prSet presAssocID="{D9C9CC49-3C04-4106-8473-0509C7DB61E1}" presName="parTx" presStyleLbl="revTx" presStyleIdx="0" presStyleCnt="5">
        <dgm:presLayoutVars>
          <dgm:chMax val="0"/>
          <dgm:chPref val="0"/>
        </dgm:presLayoutVars>
      </dgm:prSet>
      <dgm:spPr/>
    </dgm:pt>
    <dgm:pt modelId="{196CDC56-42CB-4FE3-B54E-EB19EB6F11E9}" type="pres">
      <dgm:prSet presAssocID="{89A3B191-D5D7-4C4D-841E-16710FF8FD28}" presName="sibTrans" presStyleCnt="0"/>
      <dgm:spPr/>
    </dgm:pt>
    <dgm:pt modelId="{8538AA32-8D1E-44DA-BBDA-EAAD25C49EAA}" type="pres">
      <dgm:prSet presAssocID="{378E772D-2417-4F45-9092-6C39C75504A3}" presName="compNode" presStyleCnt="0"/>
      <dgm:spPr/>
    </dgm:pt>
    <dgm:pt modelId="{CF7BEBAF-923F-45F4-BED7-B9EAE347B831}" type="pres">
      <dgm:prSet presAssocID="{378E772D-2417-4F45-9092-6C39C75504A3}" presName="bgRect" presStyleLbl="bgShp" presStyleIdx="1" presStyleCnt="5"/>
      <dgm:spPr/>
    </dgm:pt>
    <dgm:pt modelId="{A0ADD000-8214-4595-9F74-E3D4EA4E1DD9}" type="pres">
      <dgm:prSet presAssocID="{378E772D-2417-4F45-9092-6C39C75504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F958633B-6570-432B-BF10-6875B6B263C4}" type="pres">
      <dgm:prSet presAssocID="{378E772D-2417-4F45-9092-6C39C75504A3}" presName="spaceRect" presStyleCnt="0"/>
      <dgm:spPr/>
    </dgm:pt>
    <dgm:pt modelId="{19ED56DF-C3F0-4000-B74C-E715EFB16571}" type="pres">
      <dgm:prSet presAssocID="{378E772D-2417-4F45-9092-6C39C75504A3}" presName="parTx" presStyleLbl="revTx" presStyleIdx="1" presStyleCnt="5">
        <dgm:presLayoutVars>
          <dgm:chMax val="0"/>
          <dgm:chPref val="0"/>
        </dgm:presLayoutVars>
      </dgm:prSet>
      <dgm:spPr/>
    </dgm:pt>
    <dgm:pt modelId="{BDE80195-6246-4907-9EC6-8B11D1342A9F}" type="pres">
      <dgm:prSet presAssocID="{6CEF2381-B62D-420E-B402-023F0F8F2E39}" presName="sibTrans" presStyleCnt="0"/>
      <dgm:spPr/>
    </dgm:pt>
    <dgm:pt modelId="{52265D79-62A2-4163-80AB-23F4B0728BB8}" type="pres">
      <dgm:prSet presAssocID="{D39C36D0-EC2B-4DA9-83CA-6C63F91495C3}" presName="compNode" presStyleCnt="0"/>
      <dgm:spPr/>
    </dgm:pt>
    <dgm:pt modelId="{4E094C37-A647-49BD-B980-866C1B1885AE}" type="pres">
      <dgm:prSet presAssocID="{D39C36D0-EC2B-4DA9-83CA-6C63F91495C3}" presName="bgRect" presStyleLbl="bgShp" presStyleIdx="2" presStyleCnt="5"/>
      <dgm:spPr/>
    </dgm:pt>
    <dgm:pt modelId="{3AF2BCC9-B743-44DF-A714-F4B67DEC9CF4}" type="pres">
      <dgm:prSet presAssocID="{D39C36D0-EC2B-4DA9-83CA-6C63F91495C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4A0F907D-BB83-4513-9795-9C311543F3A6}" type="pres">
      <dgm:prSet presAssocID="{D39C36D0-EC2B-4DA9-83CA-6C63F91495C3}" presName="spaceRect" presStyleCnt="0"/>
      <dgm:spPr/>
    </dgm:pt>
    <dgm:pt modelId="{79147360-E0D1-4012-99C5-E73DAA556E7B}" type="pres">
      <dgm:prSet presAssocID="{D39C36D0-EC2B-4DA9-83CA-6C63F91495C3}" presName="parTx" presStyleLbl="revTx" presStyleIdx="2" presStyleCnt="5">
        <dgm:presLayoutVars>
          <dgm:chMax val="0"/>
          <dgm:chPref val="0"/>
        </dgm:presLayoutVars>
      </dgm:prSet>
      <dgm:spPr/>
    </dgm:pt>
    <dgm:pt modelId="{DA59146B-EA74-4BA6-B5DC-58A252CDAC10}" type="pres">
      <dgm:prSet presAssocID="{7DA7C9A3-181F-412E-B85C-B5FAEC6D7D81}" presName="sibTrans" presStyleCnt="0"/>
      <dgm:spPr/>
    </dgm:pt>
    <dgm:pt modelId="{5BC11209-3125-423F-B2A7-6655EE297727}" type="pres">
      <dgm:prSet presAssocID="{E59BE7CF-C81D-40BC-911F-20086E0AF314}" presName="compNode" presStyleCnt="0"/>
      <dgm:spPr/>
    </dgm:pt>
    <dgm:pt modelId="{225BAC1F-22B1-4063-9789-71B3EE72CB6D}" type="pres">
      <dgm:prSet presAssocID="{E59BE7CF-C81D-40BC-911F-20086E0AF314}" presName="bgRect" presStyleLbl="bgShp" presStyleIdx="3" presStyleCnt="5"/>
      <dgm:spPr/>
    </dgm:pt>
    <dgm:pt modelId="{5786E9AC-C9F7-4EEF-959D-BE80C8DDAC42}" type="pres">
      <dgm:prSet presAssocID="{E59BE7CF-C81D-40BC-911F-20086E0AF314}"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A7A7820E-17FB-41CB-9D31-76F394D722B5}" type="pres">
      <dgm:prSet presAssocID="{E59BE7CF-C81D-40BC-911F-20086E0AF314}" presName="spaceRect" presStyleCnt="0"/>
      <dgm:spPr/>
    </dgm:pt>
    <dgm:pt modelId="{EEB04858-70A3-47B3-9ED1-F63C6D36ED91}" type="pres">
      <dgm:prSet presAssocID="{E59BE7CF-C81D-40BC-911F-20086E0AF314}" presName="parTx" presStyleLbl="revTx" presStyleIdx="3" presStyleCnt="5">
        <dgm:presLayoutVars>
          <dgm:chMax val="0"/>
          <dgm:chPref val="0"/>
        </dgm:presLayoutVars>
      </dgm:prSet>
      <dgm:spPr/>
    </dgm:pt>
    <dgm:pt modelId="{B627D14D-9A3C-4AB3-9217-0DFF21798704}" type="pres">
      <dgm:prSet presAssocID="{8B183344-16E5-449D-A7B5-1EB5EDF570DF}" presName="sibTrans" presStyleCnt="0"/>
      <dgm:spPr/>
    </dgm:pt>
    <dgm:pt modelId="{92CFC182-8060-476C-B69A-A48BB07F0B8B}" type="pres">
      <dgm:prSet presAssocID="{D2A34E6D-7BB3-4E7C-8FA7-72B6928FF7AE}" presName="compNode" presStyleCnt="0"/>
      <dgm:spPr/>
    </dgm:pt>
    <dgm:pt modelId="{7521BB47-6A7E-40FD-974C-6AA04724254E}" type="pres">
      <dgm:prSet presAssocID="{D2A34E6D-7BB3-4E7C-8FA7-72B6928FF7AE}" presName="bgRect" presStyleLbl="bgShp" presStyleIdx="4" presStyleCnt="5"/>
      <dgm:spPr/>
    </dgm:pt>
    <dgm:pt modelId="{77E416E0-108B-488F-A42A-BA100BBDAF21}" type="pres">
      <dgm:prSet presAssocID="{D2A34E6D-7BB3-4E7C-8FA7-72B6928FF7AE}"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F96BADAE-4E99-4490-B74E-E7C01AC99AD7}" type="pres">
      <dgm:prSet presAssocID="{D2A34E6D-7BB3-4E7C-8FA7-72B6928FF7AE}" presName="spaceRect" presStyleCnt="0"/>
      <dgm:spPr/>
    </dgm:pt>
    <dgm:pt modelId="{3E290576-7A1F-4729-929A-10809BCFDA80}" type="pres">
      <dgm:prSet presAssocID="{D2A34E6D-7BB3-4E7C-8FA7-72B6928FF7AE}" presName="parTx" presStyleLbl="revTx" presStyleIdx="4" presStyleCnt="5">
        <dgm:presLayoutVars>
          <dgm:chMax val="0"/>
          <dgm:chPref val="0"/>
        </dgm:presLayoutVars>
      </dgm:prSet>
      <dgm:spPr/>
    </dgm:pt>
  </dgm:ptLst>
  <dgm:cxnLst>
    <dgm:cxn modelId="{7D4B7027-A170-490B-BC7A-B2B7242A156E}" srcId="{C7C9AA83-E5D2-4852-B862-8513B8221495}" destId="{E59BE7CF-C81D-40BC-911F-20086E0AF314}" srcOrd="3" destOrd="0" parTransId="{BF4F517E-49C0-415D-A059-F463A39A49B1}" sibTransId="{8B183344-16E5-449D-A7B5-1EB5EDF570DF}"/>
    <dgm:cxn modelId="{67306860-C71B-4CB5-AAF4-8D95DA5C18D1}" type="presOf" srcId="{378E772D-2417-4F45-9092-6C39C75504A3}" destId="{19ED56DF-C3F0-4000-B74C-E715EFB16571}" srcOrd="0" destOrd="0" presId="urn:microsoft.com/office/officeart/2018/2/layout/IconVerticalSolidList"/>
    <dgm:cxn modelId="{F9469A49-659D-46AD-9A89-C32A8913EF65}" type="presOf" srcId="{E59BE7CF-C81D-40BC-911F-20086E0AF314}" destId="{EEB04858-70A3-47B3-9ED1-F63C6D36ED91}" srcOrd="0" destOrd="0" presId="urn:microsoft.com/office/officeart/2018/2/layout/IconVerticalSolidList"/>
    <dgm:cxn modelId="{67CBC891-A711-4C91-9B8B-646AA538DA86}" srcId="{C7C9AA83-E5D2-4852-B862-8513B8221495}" destId="{D2A34E6D-7BB3-4E7C-8FA7-72B6928FF7AE}" srcOrd="4" destOrd="0" parTransId="{3EB1FF0B-D6FC-4E30-9BC1-2BD04821BAFF}" sibTransId="{A8FB7F79-0661-4A68-A5C0-310677C4BB9D}"/>
    <dgm:cxn modelId="{2A8CF2A4-F58D-4CBE-8DD9-3E6B120D98B6}" type="presOf" srcId="{D2A34E6D-7BB3-4E7C-8FA7-72B6928FF7AE}" destId="{3E290576-7A1F-4729-929A-10809BCFDA80}" srcOrd="0" destOrd="0" presId="urn:microsoft.com/office/officeart/2018/2/layout/IconVerticalSolidList"/>
    <dgm:cxn modelId="{DA99EAC4-C687-40EB-80F8-3D6E9A6742AA}" srcId="{C7C9AA83-E5D2-4852-B862-8513B8221495}" destId="{378E772D-2417-4F45-9092-6C39C75504A3}" srcOrd="1" destOrd="0" parTransId="{9D1EC735-FAC1-4B71-80D3-6A6EDC0222B1}" sibTransId="{6CEF2381-B62D-420E-B402-023F0F8F2E39}"/>
    <dgm:cxn modelId="{5EE741C8-2979-40D5-AA41-78E89B6F9056}" srcId="{C7C9AA83-E5D2-4852-B862-8513B8221495}" destId="{D39C36D0-EC2B-4DA9-83CA-6C63F91495C3}" srcOrd="2" destOrd="0" parTransId="{1624CAE1-EA1D-4176-A9F8-C71CF93C0C7E}" sibTransId="{7DA7C9A3-181F-412E-B85C-B5FAEC6D7D81}"/>
    <dgm:cxn modelId="{ED8101CF-15EC-4377-8671-A395F062DB03}" type="presOf" srcId="{D9C9CC49-3C04-4106-8473-0509C7DB61E1}" destId="{947F732D-38CA-451F-AA9B-364AC87BA7E8}" srcOrd="0" destOrd="0" presId="urn:microsoft.com/office/officeart/2018/2/layout/IconVerticalSolidList"/>
    <dgm:cxn modelId="{225227F8-EE1C-4E61-A8F6-4CD13D46C254}" type="presOf" srcId="{D39C36D0-EC2B-4DA9-83CA-6C63F91495C3}" destId="{79147360-E0D1-4012-99C5-E73DAA556E7B}" srcOrd="0" destOrd="0" presId="urn:microsoft.com/office/officeart/2018/2/layout/IconVerticalSolidList"/>
    <dgm:cxn modelId="{85EE90FD-A613-4835-845E-E724CE682086}" type="presOf" srcId="{C7C9AA83-E5D2-4852-B862-8513B8221495}" destId="{4DD6C544-E8B6-48F8-9D2A-B7362788D427}" srcOrd="0" destOrd="0" presId="urn:microsoft.com/office/officeart/2018/2/layout/IconVerticalSolidList"/>
    <dgm:cxn modelId="{B25BCFFD-4D04-4222-A5D3-A63767B6E9AA}" srcId="{C7C9AA83-E5D2-4852-B862-8513B8221495}" destId="{D9C9CC49-3C04-4106-8473-0509C7DB61E1}" srcOrd="0" destOrd="0" parTransId="{9D8CF4D0-A6AF-409E-BB42-25ABA05E6DB7}" sibTransId="{89A3B191-D5D7-4C4D-841E-16710FF8FD28}"/>
    <dgm:cxn modelId="{F4CD35EF-1880-427D-BA6A-9B3F1098E2A4}" type="presParOf" srcId="{4DD6C544-E8B6-48F8-9D2A-B7362788D427}" destId="{7DF0D23B-6523-44B9-AF37-E7788CA5A8EF}" srcOrd="0" destOrd="0" presId="urn:microsoft.com/office/officeart/2018/2/layout/IconVerticalSolidList"/>
    <dgm:cxn modelId="{8A548093-0340-4002-BB01-C0EDCD73AB75}" type="presParOf" srcId="{7DF0D23B-6523-44B9-AF37-E7788CA5A8EF}" destId="{E0A21253-FB07-4534-933A-C5CD8150D903}" srcOrd="0" destOrd="0" presId="urn:microsoft.com/office/officeart/2018/2/layout/IconVerticalSolidList"/>
    <dgm:cxn modelId="{EFAE43A1-EEA0-4DFC-A691-42F326A3D895}" type="presParOf" srcId="{7DF0D23B-6523-44B9-AF37-E7788CA5A8EF}" destId="{CF4D4944-AC6F-4AD3-9652-2161FD171658}" srcOrd="1" destOrd="0" presId="urn:microsoft.com/office/officeart/2018/2/layout/IconVerticalSolidList"/>
    <dgm:cxn modelId="{AFAC7042-718A-4141-A77B-B5601CCDEA73}" type="presParOf" srcId="{7DF0D23B-6523-44B9-AF37-E7788CA5A8EF}" destId="{C6CEC165-6DDA-4D22-ADCC-18912233CB19}" srcOrd="2" destOrd="0" presId="urn:microsoft.com/office/officeart/2018/2/layout/IconVerticalSolidList"/>
    <dgm:cxn modelId="{09AA399D-F11E-467E-83CC-17C325803414}" type="presParOf" srcId="{7DF0D23B-6523-44B9-AF37-E7788CA5A8EF}" destId="{947F732D-38CA-451F-AA9B-364AC87BA7E8}" srcOrd="3" destOrd="0" presId="urn:microsoft.com/office/officeart/2018/2/layout/IconVerticalSolidList"/>
    <dgm:cxn modelId="{470AB3DB-8C63-4D76-A42A-61B070FF3EB4}" type="presParOf" srcId="{4DD6C544-E8B6-48F8-9D2A-B7362788D427}" destId="{196CDC56-42CB-4FE3-B54E-EB19EB6F11E9}" srcOrd="1" destOrd="0" presId="urn:microsoft.com/office/officeart/2018/2/layout/IconVerticalSolidList"/>
    <dgm:cxn modelId="{DFE4EF7B-EE64-44D7-9E74-942C58927E88}" type="presParOf" srcId="{4DD6C544-E8B6-48F8-9D2A-B7362788D427}" destId="{8538AA32-8D1E-44DA-BBDA-EAAD25C49EAA}" srcOrd="2" destOrd="0" presId="urn:microsoft.com/office/officeart/2018/2/layout/IconVerticalSolidList"/>
    <dgm:cxn modelId="{F8E0C767-521F-4996-A4D5-D788D335EBF8}" type="presParOf" srcId="{8538AA32-8D1E-44DA-BBDA-EAAD25C49EAA}" destId="{CF7BEBAF-923F-45F4-BED7-B9EAE347B831}" srcOrd="0" destOrd="0" presId="urn:microsoft.com/office/officeart/2018/2/layout/IconVerticalSolidList"/>
    <dgm:cxn modelId="{67C5F697-8025-473B-B5C6-B69B958DDC52}" type="presParOf" srcId="{8538AA32-8D1E-44DA-BBDA-EAAD25C49EAA}" destId="{A0ADD000-8214-4595-9F74-E3D4EA4E1DD9}" srcOrd="1" destOrd="0" presId="urn:microsoft.com/office/officeart/2018/2/layout/IconVerticalSolidList"/>
    <dgm:cxn modelId="{7F763117-5175-4D0E-8DC3-FFCD256D7539}" type="presParOf" srcId="{8538AA32-8D1E-44DA-BBDA-EAAD25C49EAA}" destId="{F958633B-6570-432B-BF10-6875B6B263C4}" srcOrd="2" destOrd="0" presId="urn:microsoft.com/office/officeart/2018/2/layout/IconVerticalSolidList"/>
    <dgm:cxn modelId="{7DBC6DED-D7EF-48E4-874B-047DE69C6E50}" type="presParOf" srcId="{8538AA32-8D1E-44DA-BBDA-EAAD25C49EAA}" destId="{19ED56DF-C3F0-4000-B74C-E715EFB16571}" srcOrd="3" destOrd="0" presId="urn:microsoft.com/office/officeart/2018/2/layout/IconVerticalSolidList"/>
    <dgm:cxn modelId="{0DE0CC7B-1EAC-4E19-A336-368D1C828D1B}" type="presParOf" srcId="{4DD6C544-E8B6-48F8-9D2A-B7362788D427}" destId="{BDE80195-6246-4907-9EC6-8B11D1342A9F}" srcOrd="3" destOrd="0" presId="urn:microsoft.com/office/officeart/2018/2/layout/IconVerticalSolidList"/>
    <dgm:cxn modelId="{E20520C5-41EE-4C02-BEFD-518FB217C801}" type="presParOf" srcId="{4DD6C544-E8B6-48F8-9D2A-B7362788D427}" destId="{52265D79-62A2-4163-80AB-23F4B0728BB8}" srcOrd="4" destOrd="0" presId="urn:microsoft.com/office/officeart/2018/2/layout/IconVerticalSolidList"/>
    <dgm:cxn modelId="{D5DDDA5E-1758-44A4-ACA9-30D315640656}" type="presParOf" srcId="{52265D79-62A2-4163-80AB-23F4B0728BB8}" destId="{4E094C37-A647-49BD-B980-866C1B1885AE}" srcOrd="0" destOrd="0" presId="urn:microsoft.com/office/officeart/2018/2/layout/IconVerticalSolidList"/>
    <dgm:cxn modelId="{4C568C7D-C5AF-4D4A-887F-62653A00761D}" type="presParOf" srcId="{52265D79-62A2-4163-80AB-23F4B0728BB8}" destId="{3AF2BCC9-B743-44DF-A714-F4B67DEC9CF4}" srcOrd="1" destOrd="0" presId="urn:microsoft.com/office/officeart/2018/2/layout/IconVerticalSolidList"/>
    <dgm:cxn modelId="{611A4D91-E663-4CD3-9C45-FCB9A291B8AC}" type="presParOf" srcId="{52265D79-62A2-4163-80AB-23F4B0728BB8}" destId="{4A0F907D-BB83-4513-9795-9C311543F3A6}" srcOrd="2" destOrd="0" presId="urn:microsoft.com/office/officeart/2018/2/layout/IconVerticalSolidList"/>
    <dgm:cxn modelId="{F88D27C7-ACB1-4028-A97C-077D9C298E11}" type="presParOf" srcId="{52265D79-62A2-4163-80AB-23F4B0728BB8}" destId="{79147360-E0D1-4012-99C5-E73DAA556E7B}" srcOrd="3" destOrd="0" presId="urn:microsoft.com/office/officeart/2018/2/layout/IconVerticalSolidList"/>
    <dgm:cxn modelId="{32A248C5-1C19-4E9F-AA82-60A70211FB5B}" type="presParOf" srcId="{4DD6C544-E8B6-48F8-9D2A-B7362788D427}" destId="{DA59146B-EA74-4BA6-B5DC-58A252CDAC10}" srcOrd="5" destOrd="0" presId="urn:microsoft.com/office/officeart/2018/2/layout/IconVerticalSolidList"/>
    <dgm:cxn modelId="{07C37645-B5AB-463B-8B1C-F9F06D5698B5}" type="presParOf" srcId="{4DD6C544-E8B6-48F8-9D2A-B7362788D427}" destId="{5BC11209-3125-423F-B2A7-6655EE297727}" srcOrd="6" destOrd="0" presId="urn:microsoft.com/office/officeart/2018/2/layout/IconVerticalSolidList"/>
    <dgm:cxn modelId="{A36DCC90-A919-45BC-8A42-FFCA96212186}" type="presParOf" srcId="{5BC11209-3125-423F-B2A7-6655EE297727}" destId="{225BAC1F-22B1-4063-9789-71B3EE72CB6D}" srcOrd="0" destOrd="0" presId="urn:microsoft.com/office/officeart/2018/2/layout/IconVerticalSolidList"/>
    <dgm:cxn modelId="{F3A5C36C-3BB5-496B-931C-9EDA86FE205F}" type="presParOf" srcId="{5BC11209-3125-423F-B2A7-6655EE297727}" destId="{5786E9AC-C9F7-4EEF-959D-BE80C8DDAC42}" srcOrd="1" destOrd="0" presId="urn:microsoft.com/office/officeart/2018/2/layout/IconVerticalSolidList"/>
    <dgm:cxn modelId="{D035E3EA-06EA-48C0-B4B8-3874C7BECF27}" type="presParOf" srcId="{5BC11209-3125-423F-B2A7-6655EE297727}" destId="{A7A7820E-17FB-41CB-9D31-76F394D722B5}" srcOrd="2" destOrd="0" presId="urn:microsoft.com/office/officeart/2018/2/layout/IconVerticalSolidList"/>
    <dgm:cxn modelId="{1DC6BFA7-63A4-4BFE-ABB5-64FA6C32D7B5}" type="presParOf" srcId="{5BC11209-3125-423F-B2A7-6655EE297727}" destId="{EEB04858-70A3-47B3-9ED1-F63C6D36ED91}" srcOrd="3" destOrd="0" presId="urn:microsoft.com/office/officeart/2018/2/layout/IconVerticalSolidList"/>
    <dgm:cxn modelId="{F6BFF61D-2308-46EB-B854-F67022641A58}" type="presParOf" srcId="{4DD6C544-E8B6-48F8-9D2A-B7362788D427}" destId="{B627D14D-9A3C-4AB3-9217-0DFF21798704}" srcOrd="7" destOrd="0" presId="urn:microsoft.com/office/officeart/2018/2/layout/IconVerticalSolidList"/>
    <dgm:cxn modelId="{BA3C342C-79F6-4000-BF43-ABA21FA82202}" type="presParOf" srcId="{4DD6C544-E8B6-48F8-9D2A-B7362788D427}" destId="{92CFC182-8060-476C-B69A-A48BB07F0B8B}" srcOrd="8" destOrd="0" presId="urn:microsoft.com/office/officeart/2018/2/layout/IconVerticalSolidList"/>
    <dgm:cxn modelId="{E8F81E78-4625-4BDC-9219-FDFF643D3464}" type="presParOf" srcId="{92CFC182-8060-476C-B69A-A48BB07F0B8B}" destId="{7521BB47-6A7E-40FD-974C-6AA04724254E}" srcOrd="0" destOrd="0" presId="urn:microsoft.com/office/officeart/2018/2/layout/IconVerticalSolidList"/>
    <dgm:cxn modelId="{BC241EC5-F2A3-4BED-809E-52371B707F80}" type="presParOf" srcId="{92CFC182-8060-476C-B69A-A48BB07F0B8B}" destId="{77E416E0-108B-488F-A42A-BA100BBDAF21}" srcOrd="1" destOrd="0" presId="urn:microsoft.com/office/officeart/2018/2/layout/IconVerticalSolidList"/>
    <dgm:cxn modelId="{33D58476-0365-4023-90BD-DE04C3CA93A5}" type="presParOf" srcId="{92CFC182-8060-476C-B69A-A48BB07F0B8B}" destId="{F96BADAE-4E99-4490-B74E-E7C01AC99AD7}" srcOrd="2" destOrd="0" presId="urn:microsoft.com/office/officeart/2018/2/layout/IconVerticalSolidList"/>
    <dgm:cxn modelId="{A84F225C-46FC-4752-BC4D-7837668F97D8}" type="presParOf" srcId="{92CFC182-8060-476C-B69A-A48BB07F0B8B}" destId="{3E290576-7A1F-4729-929A-10809BCFDA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A8D629-3245-4F9F-8B69-B092D53B4B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1956F6-D688-4D40-8927-82905B73444F}">
      <dgm:prSet/>
      <dgm:spPr/>
      <dgm:t>
        <a:bodyPr/>
        <a:lstStyle/>
        <a:p>
          <a:r>
            <a:rPr lang="en-US"/>
            <a:t>Cleaning &amp; Sanitizing</a:t>
          </a:r>
        </a:p>
      </dgm:t>
    </dgm:pt>
    <dgm:pt modelId="{4785CE9C-4F83-4822-9F5C-FF919DBFDEDE}" type="parTrans" cxnId="{EDD79DB0-BFD6-4EE5-85B0-DB8316E35582}">
      <dgm:prSet/>
      <dgm:spPr/>
      <dgm:t>
        <a:bodyPr/>
        <a:lstStyle/>
        <a:p>
          <a:endParaRPr lang="en-US"/>
        </a:p>
      </dgm:t>
    </dgm:pt>
    <dgm:pt modelId="{55017BB9-C584-4506-BD61-0C2A39B39996}" type="sibTrans" cxnId="{EDD79DB0-BFD6-4EE5-85B0-DB8316E35582}">
      <dgm:prSet/>
      <dgm:spPr/>
      <dgm:t>
        <a:bodyPr/>
        <a:lstStyle/>
        <a:p>
          <a:endParaRPr lang="en-US"/>
        </a:p>
      </dgm:t>
    </dgm:pt>
    <dgm:pt modelId="{F0A682C4-2DE8-46E5-9805-5577B136828E}">
      <dgm:prSet/>
      <dgm:spPr/>
      <dgm:t>
        <a:bodyPr/>
        <a:lstStyle/>
        <a:p>
          <a:r>
            <a:rPr lang="en-US"/>
            <a:t>Equipment, Tools &amp; Buildings</a:t>
          </a:r>
        </a:p>
      </dgm:t>
    </dgm:pt>
    <dgm:pt modelId="{160701B7-5300-4199-80AE-D948D11947EC}" type="parTrans" cxnId="{F3057C95-A640-434B-8AFD-BCEBD9B9397C}">
      <dgm:prSet/>
      <dgm:spPr/>
      <dgm:t>
        <a:bodyPr/>
        <a:lstStyle/>
        <a:p>
          <a:endParaRPr lang="en-US"/>
        </a:p>
      </dgm:t>
    </dgm:pt>
    <dgm:pt modelId="{4BB0F2CF-8E48-4DCA-98A0-E9FCC48D154D}" type="sibTrans" cxnId="{F3057C95-A640-434B-8AFD-BCEBD9B9397C}">
      <dgm:prSet/>
      <dgm:spPr/>
      <dgm:t>
        <a:bodyPr/>
        <a:lstStyle/>
        <a:p>
          <a:endParaRPr lang="en-US"/>
        </a:p>
      </dgm:t>
    </dgm:pt>
    <dgm:pt modelId="{8C5CC3F5-023F-4552-A31B-DE84D58FF91B}">
      <dgm:prSet/>
      <dgm:spPr/>
      <dgm:t>
        <a:bodyPr/>
        <a:lstStyle/>
        <a:p>
          <a:r>
            <a:rPr lang="en-US"/>
            <a:t>Records</a:t>
          </a:r>
        </a:p>
      </dgm:t>
    </dgm:pt>
    <dgm:pt modelId="{F5D8EF63-ECF0-4A2A-870A-DEA64B5E9E0D}" type="parTrans" cxnId="{C4F81F94-FAE2-47E9-ADDD-8B7A61570D81}">
      <dgm:prSet/>
      <dgm:spPr/>
      <dgm:t>
        <a:bodyPr/>
        <a:lstStyle/>
        <a:p>
          <a:endParaRPr lang="en-US"/>
        </a:p>
      </dgm:t>
    </dgm:pt>
    <dgm:pt modelId="{68B631B2-0ABD-43F6-B25B-7BB8C7437EDD}" type="sibTrans" cxnId="{C4F81F94-FAE2-47E9-ADDD-8B7A61570D81}">
      <dgm:prSet/>
      <dgm:spPr/>
      <dgm:t>
        <a:bodyPr/>
        <a:lstStyle/>
        <a:p>
          <a:endParaRPr lang="en-US"/>
        </a:p>
      </dgm:t>
    </dgm:pt>
    <dgm:pt modelId="{5CD3A866-FB1D-44D7-900F-AB4C33BBC6E8}">
      <dgm:prSet/>
      <dgm:spPr/>
      <dgm:t>
        <a:bodyPr/>
        <a:lstStyle/>
        <a:p>
          <a:r>
            <a:rPr lang="en-US"/>
            <a:t>Worker Training</a:t>
          </a:r>
        </a:p>
      </dgm:t>
    </dgm:pt>
    <dgm:pt modelId="{733314EB-A5FF-4700-8936-E6C0736DB4C2}" type="parTrans" cxnId="{B98300C9-3F37-40C7-9FED-E9DB8D481E4C}">
      <dgm:prSet/>
      <dgm:spPr/>
      <dgm:t>
        <a:bodyPr/>
        <a:lstStyle/>
        <a:p>
          <a:endParaRPr lang="en-US"/>
        </a:p>
      </dgm:t>
    </dgm:pt>
    <dgm:pt modelId="{60C55C76-202D-426E-836E-B5068A7932A7}" type="sibTrans" cxnId="{B98300C9-3F37-40C7-9FED-E9DB8D481E4C}">
      <dgm:prSet/>
      <dgm:spPr/>
      <dgm:t>
        <a:bodyPr/>
        <a:lstStyle/>
        <a:p>
          <a:endParaRPr lang="en-US"/>
        </a:p>
      </dgm:t>
    </dgm:pt>
    <dgm:pt modelId="{97096637-34E4-48BC-88AA-121CFAFC1C66}">
      <dgm:prSet/>
      <dgm:spPr/>
      <dgm:t>
        <a:bodyPr/>
        <a:lstStyle/>
        <a:p>
          <a:r>
            <a:rPr lang="en-US" dirty="0"/>
            <a:t>Hand Washing / Worker Hygiene</a:t>
          </a:r>
        </a:p>
      </dgm:t>
    </dgm:pt>
    <dgm:pt modelId="{DA0CB917-C908-488D-A15D-72D8ED70DC52}" type="parTrans" cxnId="{A38BB287-E821-4065-9A20-1F598B026581}">
      <dgm:prSet/>
      <dgm:spPr/>
      <dgm:t>
        <a:bodyPr/>
        <a:lstStyle/>
        <a:p>
          <a:endParaRPr lang="en-US"/>
        </a:p>
      </dgm:t>
    </dgm:pt>
    <dgm:pt modelId="{7970D8D3-53B4-489F-AF1D-11CA3070E48F}" type="sibTrans" cxnId="{A38BB287-E821-4065-9A20-1F598B026581}">
      <dgm:prSet/>
      <dgm:spPr/>
      <dgm:t>
        <a:bodyPr/>
        <a:lstStyle/>
        <a:p>
          <a:endParaRPr lang="en-US"/>
        </a:p>
      </dgm:t>
    </dgm:pt>
    <dgm:pt modelId="{06068C2C-2BFA-4424-806E-E08878AEF89E}" type="pres">
      <dgm:prSet presAssocID="{81A8D629-3245-4F9F-8B69-B092D53B4B23}" presName="root" presStyleCnt="0">
        <dgm:presLayoutVars>
          <dgm:dir/>
          <dgm:resizeHandles val="exact"/>
        </dgm:presLayoutVars>
      </dgm:prSet>
      <dgm:spPr/>
    </dgm:pt>
    <dgm:pt modelId="{92449F37-4AB4-496F-8D4A-B7FC72FB1023}" type="pres">
      <dgm:prSet presAssocID="{241956F6-D688-4D40-8927-82905B73444F}" presName="compNode" presStyleCnt="0"/>
      <dgm:spPr/>
    </dgm:pt>
    <dgm:pt modelId="{7613512F-A1AE-43EE-9DD3-7E8EEADB8875}" type="pres">
      <dgm:prSet presAssocID="{241956F6-D688-4D40-8927-82905B73444F}" presName="bgRect" presStyleLbl="bgShp" presStyleIdx="0" presStyleCnt="5"/>
      <dgm:spPr/>
    </dgm:pt>
    <dgm:pt modelId="{D19DED3F-06A4-4418-A0D9-59E4D3D9246B}" type="pres">
      <dgm:prSet presAssocID="{241956F6-D688-4D40-8927-82905B7344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FBC789EA-1BA5-4877-9579-BFB806AB3065}" type="pres">
      <dgm:prSet presAssocID="{241956F6-D688-4D40-8927-82905B73444F}" presName="spaceRect" presStyleCnt="0"/>
      <dgm:spPr/>
    </dgm:pt>
    <dgm:pt modelId="{16A4077B-C9A0-4208-9E66-336A8B37192C}" type="pres">
      <dgm:prSet presAssocID="{241956F6-D688-4D40-8927-82905B73444F}" presName="parTx" presStyleLbl="revTx" presStyleIdx="0" presStyleCnt="5">
        <dgm:presLayoutVars>
          <dgm:chMax val="0"/>
          <dgm:chPref val="0"/>
        </dgm:presLayoutVars>
      </dgm:prSet>
      <dgm:spPr/>
    </dgm:pt>
    <dgm:pt modelId="{0928BF8B-AB3D-42F8-9EEA-B457079233D4}" type="pres">
      <dgm:prSet presAssocID="{55017BB9-C584-4506-BD61-0C2A39B39996}" presName="sibTrans" presStyleCnt="0"/>
      <dgm:spPr/>
    </dgm:pt>
    <dgm:pt modelId="{C24FB779-953C-4BE2-A280-288C98BD0E40}" type="pres">
      <dgm:prSet presAssocID="{F0A682C4-2DE8-46E5-9805-5577B136828E}" presName="compNode" presStyleCnt="0"/>
      <dgm:spPr/>
    </dgm:pt>
    <dgm:pt modelId="{14729CF2-CE2A-473F-99B9-6C9AFC85467F}" type="pres">
      <dgm:prSet presAssocID="{F0A682C4-2DE8-46E5-9805-5577B136828E}" presName="bgRect" presStyleLbl="bgShp" presStyleIdx="1" presStyleCnt="5"/>
      <dgm:spPr/>
    </dgm:pt>
    <dgm:pt modelId="{097E1741-34D4-458E-914E-821F25CFB76B}" type="pres">
      <dgm:prSet presAssocID="{F0A682C4-2DE8-46E5-9805-5577B136828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avator"/>
        </a:ext>
      </dgm:extLst>
    </dgm:pt>
    <dgm:pt modelId="{23A11CA1-13E7-48D1-A771-098D942D30A8}" type="pres">
      <dgm:prSet presAssocID="{F0A682C4-2DE8-46E5-9805-5577B136828E}" presName="spaceRect" presStyleCnt="0"/>
      <dgm:spPr/>
    </dgm:pt>
    <dgm:pt modelId="{ED9CD299-DC10-43E9-8741-D663EE83474B}" type="pres">
      <dgm:prSet presAssocID="{F0A682C4-2DE8-46E5-9805-5577B136828E}" presName="parTx" presStyleLbl="revTx" presStyleIdx="1" presStyleCnt="5">
        <dgm:presLayoutVars>
          <dgm:chMax val="0"/>
          <dgm:chPref val="0"/>
        </dgm:presLayoutVars>
      </dgm:prSet>
      <dgm:spPr/>
    </dgm:pt>
    <dgm:pt modelId="{B17E84A2-57FE-44C0-B0DC-CB737900118A}" type="pres">
      <dgm:prSet presAssocID="{4BB0F2CF-8E48-4DCA-98A0-E9FCC48D154D}" presName="sibTrans" presStyleCnt="0"/>
      <dgm:spPr/>
    </dgm:pt>
    <dgm:pt modelId="{D0AD9649-CAAD-4EBA-813C-CE995D23BE28}" type="pres">
      <dgm:prSet presAssocID="{8C5CC3F5-023F-4552-A31B-DE84D58FF91B}" presName="compNode" presStyleCnt="0"/>
      <dgm:spPr/>
    </dgm:pt>
    <dgm:pt modelId="{34DC0110-AB2F-44E6-A5A6-AE26F0EF88E8}" type="pres">
      <dgm:prSet presAssocID="{8C5CC3F5-023F-4552-A31B-DE84D58FF91B}" presName="bgRect" presStyleLbl="bgShp" presStyleIdx="2" presStyleCnt="5"/>
      <dgm:spPr/>
    </dgm:pt>
    <dgm:pt modelId="{9BC504AC-7C4A-44A5-A5D1-E0E05C3BEBF9}" type="pres">
      <dgm:prSet presAssocID="{8C5CC3F5-023F-4552-A31B-DE84D58FF9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0969B581-9815-4AEC-90F4-4B99138199C4}" type="pres">
      <dgm:prSet presAssocID="{8C5CC3F5-023F-4552-A31B-DE84D58FF91B}" presName="spaceRect" presStyleCnt="0"/>
      <dgm:spPr/>
    </dgm:pt>
    <dgm:pt modelId="{A03D51DA-D451-408B-A363-02A656DA2560}" type="pres">
      <dgm:prSet presAssocID="{8C5CC3F5-023F-4552-A31B-DE84D58FF91B}" presName="parTx" presStyleLbl="revTx" presStyleIdx="2" presStyleCnt="5">
        <dgm:presLayoutVars>
          <dgm:chMax val="0"/>
          <dgm:chPref val="0"/>
        </dgm:presLayoutVars>
      </dgm:prSet>
      <dgm:spPr/>
    </dgm:pt>
    <dgm:pt modelId="{748E3D2E-EA58-41D1-AE73-8B1F726BDBAA}" type="pres">
      <dgm:prSet presAssocID="{68B631B2-0ABD-43F6-B25B-7BB8C7437EDD}" presName="sibTrans" presStyleCnt="0"/>
      <dgm:spPr/>
    </dgm:pt>
    <dgm:pt modelId="{4D4E8688-4B28-4A26-9018-8C6BF39BDE8B}" type="pres">
      <dgm:prSet presAssocID="{5CD3A866-FB1D-44D7-900F-AB4C33BBC6E8}" presName="compNode" presStyleCnt="0"/>
      <dgm:spPr/>
    </dgm:pt>
    <dgm:pt modelId="{3706EBC6-28D8-4B39-9A7F-73826EBBD8A1}" type="pres">
      <dgm:prSet presAssocID="{5CD3A866-FB1D-44D7-900F-AB4C33BBC6E8}" presName="bgRect" presStyleLbl="bgShp" presStyleIdx="3" presStyleCnt="5"/>
      <dgm:spPr/>
    </dgm:pt>
    <dgm:pt modelId="{8CDCC35F-D19A-45B6-AC81-6305A43CE113}" type="pres">
      <dgm:prSet presAssocID="{5CD3A866-FB1D-44D7-900F-AB4C33BBC6E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DB5E731C-D419-42AE-8D29-25650A9A52DA}" type="pres">
      <dgm:prSet presAssocID="{5CD3A866-FB1D-44D7-900F-AB4C33BBC6E8}" presName="spaceRect" presStyleCnt="0"/>
      <dgm:spPr/>
    </dgm:pt>
    <dgm:pt modelId="{66BB6920-EF7B-4D1C-B206-A4DB48FD9269}" type="pres">
      <dgm:prSet presAssocID="{5CD3A866-FB1D-44D7-900F-AB4C33BBC6E8}" presName="parTx" presStyleLbl="revTx" presStyleIdx="3" presStyleCnt="5">
        <dgm:presLayoutVars>
          <dgm:chMax val="0"/>
          <dgm:chPref val="0"/>
        </dgm:presLayoutVars>
      </dgm:prSet>
      <dgm:spPr/>
    </dgm:pt>
    <dgm:pt modelId="{3F6923B7-DD2C-4F5E-8E50-D35125726A35}" type="pres">
      <dgm:prSet presAssocID="{60C55C76-202D-426E-836E-B5068A7932A7}" presName="sibTrans" presStyleCnt="0"/>
      <dgm:spPr/>
    </dgm:pt>
    <dgm:pt modelId="{E54A24E3-24C2-4E1D-8732-D2B5BAEBA88D}" type="pres">
      <dgm:prSet presAssocID="{97096637-34E4-48BC-88AA-121CFAFC1C66}" presName="compNode" presStyleCnt="0"/>
      <dgm:spPr/>
    </dgm:pt>
    <dgm:pt modelId="{9C2E43ED-2219-435F-9814-B6C37EADCB78}" type="pres">
      <dgm:prSet presAssocID="{97096637-34E4-48BC-88AA-121CFAFC1C66}" presName="bgRect" presStyleLbl="bgShp" presStyleIdx="4" presStyleCnt="5" custLinFactNeighborX="-20838" custLinFactNeighborY="12678"/>
      <dgm:spPr/>
    </dgm:pt>
    <dgm:pt modelId="{F5D90E28-7DFB-4AE3-9DDF-1036170475AE}" type="pres">
      <dgm:prSet presAssocID="{97096637-34E4-48BC-88AA-121CFAFC1C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1C8D46F3-C963-4EEC-8DBB-BBDDB2D90649}" type="pres">
      <dgm:prSet presAssocID="{97096637-34E4-48BC-88AA-121CFAFC1C66}" presName="spaceRect" presStyleCnt="0"/>
      <dgm:spPr/>
    </dgm:pt>
    <dgm:pt modelId="{4165B45B-098F-431B-A1C2-E451E1D5BE0B}" type="pres">
      <dgm:prSet presAssocID="{97096637-34E4-48BC-88AA-121CFAFC1C66}" presName="parTx" presStyleLbl="revTx" presStyleIdx="4" presStyleCnt="5">
        <dgm:presLayoutVars>
          <dgm:chMax val="0"/>
          <dgm:chPref val="0"/>
        </dgm:presLayoutVars>
      </dgm:prSet>
      <dgm:spPr/>
    </dgm:pt>
  </dgm:ptLst>
  <dgm:cxnLst>
    <dgm:cxn modelId="{0A042739-DE02-4268-9C35-312F29C424AF}" type="presOf" srcId="{97096637-34E4-48BC-88AA-121CFAFC1C66}" destId="{4165B45B-098F-431B-A1C2-E451E1D5BE0B}" srcOrd="0" destOrd="0" presId="urn:microsoft.com/office/officeart/2018/2/layout/IconVerticalSolidList"/>
    <dgm:cxn modelId="{F6828A3E-AA08-44E0-BE30-AE30449841A6}" type="presOf" srcId="{8C5CC3F5-023F-4552-A31B-DE84D58FF91B}" destId="{A03D51DA-D451-408B-A363-02A656DA2560}" srcOrd="0" destOrd="0" presId="urn:microsoft.com/office/officeart/2018/2/layout/IconVerticalSolidList"/>
    <dgm:cxn modelId="{E5F3604A-E02E-4474-83FB-4E3B47E550EC}" type="presOf" srcId="{5CD3A866-FB1D-44D7-900F-AB4C33BBC6E8}" destId="{66BB6920-EF7B-4D1C-B206-A4DB48FD9269}" srcOrd="0" destOrd="0" presId="urn:microsoft.com/office/officeart/2018/2/layout/IconVerticalSolidList"/>
    <dgm:cxn modelId="{F8E81E76-5DC6-4440-A5F2-00D33F4708CC}" type="presOf" srcId="{F0A682C4-2DE8-46E5-9805-5577B136828E}" destId="{ED9CD299-DC10-43E9-8741-D663EE83474B}" srcOrd="0" destOrd="0" presId="urn:microsoft.com/office/officeart/2018/2/layout/IconVerticalSolidList"/>
    <dgm:cxn modelId="{EFD9DE83-E881-46CC-9191-9A3876374790}" type="presOf" srcId="{81A8D629-3245-4F9F-8B69-B092D53B4B23}" destId="{06068C2C-2BFA-4424-806E-E08878AEF89E}" srcOrd="0" destOrd="0" presId="urn:microsoft.com/office/officeart/2018/2/layout/IconVerticalSolidList"/>
    <dgm:cxn modelId="{A38BB287-E821-4065-9A20-1F598B026581}" srcId="{81A8D629-3245-4F9F-8B69-B092D53B4B23}" destId="{97096637-34E4-48BC-88AA-121CFAFC1C66}" srcOrd="4" destOrd="0" parTransId="{DA0CB917-C908-488D-A15D-72D8ED70DC52}" sibTransId="{7970D8D3-53B4-489F-AF1D-11CA3070E48F}"/>
    <dgm:cxn modelId="{C4F81F94-FAE2-47E9-ADDD-8B7A61570D81}" srcId="{81A8D629-3245-4F9F-8B69-B092D53B4B23}" destId="{8C5CC3F5-023F-4552-A31B-DE84D58FF91B}" srcOrd="2" destOrd="0" parTransId="{F5D8EF63-ECF0-4A2A-870A-DEA64B5E9E0D}" sibTransId="{68B631B2-0ABD-43F6-B25B-7BB8C7437EDD}"/>
    <dgm:cxn modelId="{F3057C95-A640-434B-8AFD-BCEBD9B9397C}" srcId="{81A8D629-3245-4F9F-8B69-B092D53B4B23}" destId="{F0A682C4-2DE8-46E5-9805-5577B136828E}" srcOrd="1" destOrd="0" parTransId="{160701B7-5300-4199-80AE-D948D11947EC}" sibTransId="{4BB0F2CF-8E48-4DCA-98A0-E9FCC48D154D}"/>
    <dgm:cxn modelId="{A04E96B0-DC51-441F-B626-82AB1D309932}" type="presOf" srcId="{241956F6-D688-4D40-8927-82905B73444F}" destId="{16A4077B-C9A0-4208-9E66-336A8B37192C}" srcOrd="0" destOrd="0" presId="urn:microsoft.com/office/officeart/2018/2/layout/IconVerticalSolidList"/>
    <dgm:cxn modelId="{EDD79DB0-BFD6-4EE5-85B0-DB8316E35582}" srcId="{81A8D629-3245-4F9F-8B69-B092D53B4B23}" destId="{241956F6-D688-4D40-8927-82905B73444F}" srcOrd="0" destOrd="0" parTransId="{4785CE9C-4F83-4822-9F5C-FF919DBFDEDE}" sibTransId="{55017BB9-C584-4506-BD61-0C2A39B39996}"/>
    <dgm:cxn modelId="{B98300C9-3F37-40C7-9FED-E9DB8D481E4C}" srcId="{81A8D629-3245-4F9F-8B69-B092D53B4B23}" destId="{5CD3A866-FB1D-44D7-900F-AB4C33BBC6E8}" srcOrd="3" destOrd="0" parTransId="{733314EB-A5FF-4700-8936-E6C0736DB4C2}" sibTransId="{60C55C76-202D-426E-836E-B5068A7932A7}"/>
    <dgm:cxn modelId="{A69E3DF4-6D81-4ABF-B1A2-397457F4C49C}" type="presParOf" srcId="{06068C2C-2BFA-4424-806E-E08878AEF89E}" destId="{92449F37-4AB4-496F-8D4A-B7FC72FB1023}" srcOrd="0" destOrd="0" presId="urn:microsoft.com/office/officeart/2018/2/layout/IconVerticalSolidList"/>
    <dgm:cxn modelId="{2B2186D3-5F89-4ECA-B9DE-70A2809BA2C8}" type="presParOf" srcId="{92449F37-4AB4-496F-8D4A-B7FC72FB1023}" destId="{7613512F-A1AE-43EE-9DD3-7E8EEADB8875}" srcOrd="0" destOrd="0" presId="urn:microsoft.com/office/officeart/2018/2/layout/IconVerticalSolidList"/>
    <dgm:cxn modelId="{1D983672-5C07-4514-A556-41818476D344}" type="presParOf" srcId="{92449F37-4AB4-496F-8D4A-B7FC72FB1023}" destId="{D19DED3F-06A4-4418-A0D9-59E4D3D9246B}" srcOrd="1" destOrd="0" presId="urn:microsoft.com/office/officeart/2018/2/layout/IconVerticalSolidList"/>
    <dgm:cxn modelId="{B8818BC0-9700-4047-989C-AE44A901DEF7}" type="presParOf" srcId="{92449F37-4AB4-496F-8D4A-B7FC72FB1023}" destId="{FBC789EA-1BA5-4877-9579-BFB806AB3065}" srcOrd="2" destOrd="0" presId="urn:microsoft.com/office/officeart/2018/2/layout/IconVerticalSolidList"/>
    <dgm:cxn modelId="{E69AE9E8-500D-4509-B156-DF50F94C7310}" type="presParOf" srcId="{92449F37-4AB4-496F-8D4A-B7FC72FB1023}" destId="{16A4077B-C9A0-4208-9E66-336A8B37192C}" srcOrd="3" destOrd="0" presId="urn:microsoft.com/office/officeart/2018/2/layout/IconVerticalSolidList"/>
    <dgm:cxn modelId="{8D52E85A-46EC-465E-8FBD-AD8694DB3EAF}" type="presParOf" srcId="{06068C2C-2BFA-4424-806E-E08878AEF89E}" destId="{0928BF8B-AB3D-42F8-9EEA-B457079233D4}" srcOrd="1" destOrd="0" presId="urn:microsoft.com/office/officeart/2018/2/layout/IconVerticalSolidList"/>
    <dgm:cxn modelId="{62DFA9F3-25B5-477F-82A8-793F6BDFDA54}" type="presParOf" srcId="{06068C2C-2BFA-4424-806E-E08878AEF89E}" destId="{C24FB779-953C-4BE2-A280-288C98BD0E40}" srcOrd="2" destOrd="0" presId="urn:microsoft.com/office/officeart/2018/2/layout/IconVerticalSolidList"/>
    <dgm:cxn modelId="{86BDB7E9-08B1-4F41-988B-C8352F86A5B5}" type="presParOf" srcId="{C24FB779-953C-4BE2-A280-288C98BD0E40}" destId="{14729CF2-CE2A-473F-99B9-6C9AFC85467F}" srcOrd="0" destOrd="0" presId="urn:microsoft.com/office/officeart/2018/2/layout/IconVerticalSolidList"/>
    <dgm:cxn modelId="{8EFA34DB-CA0E-4F54-847E-75FE204C7685}" type="presParOf" srcId="{C24FB779-953C-4BE2-A280-288C98BD0E40}" destId="{097E1741-34D4-458E-914E-821F25CFB76B}" srcOrd="1" destOrd="0" presId="urn:microsoft.com/office/officeart/2018/2/layout/IconVerticalSolidList"/>
    <dgm:cxn modelId="{852530AF-5CA4-4BA7-A786-3C07CF5C4EAB}" type="presParOf" srcId="{C24FB779-953C-4BE2-A280-288C98BD0E40}" destId="{23A11CA1-13E7-48D1-A771-098D942D30A8}" srcOrd="2" destOrd="0" presId="urn:microsoft.com/office/officeart/2018/2/layout/IconVerticalSolidList"/>
    <dgm:cxn modelId="{EE027FF5-122A-481B-9896-128DCB408016}" type="presParOf" srcId="{C24FB779-953C-4BE2-A280-288C98BD0E40}" destId="{ED9CD299-DC10-43E9-8741-D663EE83474B}" srcOrd="3" destOrd="0" presId="urn:microsoft.com/office/officeart/2018/2/layout/IconVerticalSolidList"/>
    <dgm:cxn modelId="{2B831FED-5B25-4361-89EC-0EF7E0873053}" type="presParOf" srcId="{06068C2C-2BFA-4424-806E-E08878AEF89E}" destId="{B17E84A2-57FE-44C0-B0DC-CB737900118A}" srcOrd="3" destOrd="0" presId="urn:microsoft.com/office/officeart/2018/2/layout/IconVerticalSolidList"/>
    <dgm:cxn modelId="{0C185EC9-4F8B-4591-BC31-71CB85F473EC}" type="presParOf" srcId="{06068C2C-2BFA-4424-806E-E08878AEF89E}" destId="{D0AD9649-CAAD-4EBA-813C-CE995D23BE28}" srcOrd="4" destOrd="0" presId="urn:microsoft.com/office/officeart/2018/2/layout/IconVerticalSolidList"/>
    <dgm:cxn modelId="{64CBFC23-3ADF-4128-A34D-C9F21C8FD0E3}" type="presParOf" srcId="{D0AD9649-CAAD-4EBA-813C-CE995D23BE28}" destId="{34DC0110-AB2F-44E6-A5A6-AE26F0EF88E8}" srcOrd="0" destOrd="0" presId="urn:microsoft.com/office/officeart/2018/2/layout/IconVerticalSolidList"/>
    <dgm:cxn modelId="{DB4BC155-F14B-4FBF-9DBD-0ACE04F1244C}" type="presParOf" srcId="{D0AD9649-CAAD-4EBA-813C-CE995D23BE28}" destId="{9BC504AC-7C4A-44A5-A5D1-E0E05C3BEBF9}" srcOrd="1" destOrd="0" presId="urn:microsoft.com/office/officeart/2018/2/layout/IconVerticalSolidList"/>
    <dgm:cxn modelId="{C4EA7219-50F9-47BE-A912-BE6490D77CEB}" type="presParOf" srcId="{D0AD9649-CAAD-4EBA-813C-CE995D23BE28}" destId="{0969B581-9815-4AEC-90F4-4B99138199C4}" srcOrd="2" destOrd="0" presId="urn:microsoft.com/office/officeart/2018/2/layout/IconVerticalSolidList"/>
    <dgm:cxn modelId="{F138E799-76EC-4D71-9B04-E709D8C42189}" type="presParOf" srcId="{D0AD9649-CAAD-4EBA-813C-CE995D23BE28}" destId="{A03D51DA-D451-408B-A363-02A656DA2560}" srcOrd="3" destOrd="0" presId="urn:microsoft.com/office/officeart/2018/2/layout/IconVerticalSolidList"/>
    <dgm:cxn modelId="{2B03CE9E-58F6-48F5-A654-EEB9BD60B2C0}" type="presParOf" srcId="{06068C2C-2BFA-4424-806E-E08878AEF89E}" destId="{748E3D2E-EA58-41D1-AE73-8B1F726BDBAA}" srcOrd="5" destOrd="0" presId="urn:microsoft.com/office/officeart/2018/2/layout/IconVerticalSolidList"/>
    <dgm:cxn modelId="{EFF05E16-5831-4E2A-AB04-450629971349}" type="presParOf" srcId="{06068C2C-2BFA-4424-806E-E08878AEF89E}" destId="{4D4E8688-4B28-4A26-9018-8C6BF39BDE8B}" srcOrd="6" destOrd="0" presId="urn:microsoft.com/office/officeart/2018/2/layout/IconVerticalSolidList"/>
    <dgm:cxn modelId="{E3E5B4BF-603C-4E14-BD1C-639F80F0C448}" type="presParOf" srcId="{4D4E8688-4B28-4A26-9018-8C6BF39BDE8B}" destId="{3706EBC6-28D8-4B39-9A7F-73826EBBD8A1}" srcOrd="0" destOrd="0" presId="urn:microsoft.com/office/officeart/2018/2/layout/IconVerticalSolidList"/>
    <dgm:cxn modelId="{5DC34E39-020A-44C8-9FCC-17B6842BCF98}" type="presParOf" srcId="{4D4E8688-4B28-4A26-9018-8C6BF39BDE8B}" destId="{8CDCC35F-D19A-45B6-AC81-6305A43CE113}" srcOrd="1" destOrd="0" presId="urn:microsoft.com/office/officeart/2018/2/layout/IconVerticalSolidList"/>
    <dgm:cxn modelId="{A91E4405-875A-4134-ABE6-5A576710F435}" type="presParOf" srcId="{4D4E8688-4B28-4A26-9018-8C6BF39BDE8B}" destId="{DB5E731C-D419-42AE-8D29-25650A9A52DA}" srcOrd="2" destOrd="0" presId="urn:microsoft.com/office/officeart/2018/2/layout/IconVerticalSolidList"/>
    <dgm:cxn modelId="{1B743C3B-1C94-4FF6-89C2-E1F9A4C09D2D}" type="presParOf" srcId="{4D4E8688-4B28-4A26-9018-8C6BF39BDE8B}" destId="{66BB6920-EF7B-4D1C-B206-A4DB48FD9269}" srcOrd="3" destOrd="0" presId="urn:microsoft.com/office/officeart/2018/2/layout/IconVerticalSolidList"/>
    <dgm:cxn modelId="{CF4B01A3-D024-4814-97C7-2E268D585B25}" type="presParOf" srcId="{06068C2C-2BFA-4424-806E-E08878AEF89E}" destId="{3F6923B7-DD2C-4F5E-8E50-D35125726A35}" srcOrd="7" destOrd="0" presId="urn:microsoft.com/office/officeart/2018/2/layout/IconVerticalSolidList"/>
    <dgm:cxn modelId="{6EA706D3-5E38-4196-B485-8227CC53C7E6}" type="presParOf" srcId="{06068C2C-2BFA-4424-806E-E08878AEF89E}" destId="{E54A24E3-24C2-4E1D-8732-D2B5BAEBA88D}" srcOrd="8" destOrd="0" presId="urn:microsoft.com/office/officeart/2018/2/layout/IconVerticalSolidList"/>
    <dgm:cxn modelId="{46D654B9-3B24-4A0A-ABE6-4FDA02769C31}" type="presParOf" srcId="{E54A24E3-24C2-4E1D-8732-D2B5BAEBA88D}" destId="{9C2E43ED-2219-435F-9814-B6C37EADCB78}" srcOrd="0" destOrd="0" presId="urn:microsoft.com/office/officeart/2018/2/layout/IconVerticalSolidList"/>
    <dgm:cxn modelId="{A0507BA1-AE51-46A5-B67A-2674BDA71F96}" type="presParOf" srcId="{E54A24E3-24C2-4E1D-8732-D2B5BAEBA88D}" destId="{F5D90E28-7DFB-4AE3-9DDF-1036170475AE}" srcOrd="1" destOrd="0" presId="urn:microsoft.com/office/officeart/2018/2/layout/IconVerticalSolidList"/>
    <dgm:cxn modelId="{06A04A67-1EB2-4CAB-83AC-D2676EB0D1FA}" type="presParOf" srcId="{E54A24E3-24C2-4E1D-8732-D2B5BAEBA88D}" destId="{1C8D46F3-C963-4EEC-8DBB-BBDDB2D90649}" srcOrd="2" destOrd="0" presId="urn:microsoft.com/office/officeart/2018/2/layout/IconVerticalSolidList"/>
    <dgm:cxn modelId="{D37F68B8-6547-4B04-AF98-6D4C882372BA}" type="presParOf" srcId="{E54A24E3-24C2-4E1D-8732-D2B5BAEBA88D}" destId="{4165B45B-098F-431B-A1C2-E451E1D5BE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01BA9-655E-4B1E-A9C7-12CD1A36B03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6CEDA8B-CAA2-4326-B560-CD4158F34F7B}">
      <dgm:prSet custT="1"/>
      <dgm:spPr/>
      <dgm:t>
        <a:bodyPr/>
        <a:lstStyle/>
        <a:p>
          <a:r>
            <a:rPr lang="en-US" sz="2400" dirty="0"/>
            <a:t>Persistent misunderstandings and noncompliance issues across the region</a:t>
          </a:r>
        </a:p>
      </dgm:t>
    </dgm:pt>
    <dgm:pt modelId="{DEEC62F4-9415-4C27-934C-01D42EDAC3CB}" type="parTrans" cxnId="{AA1D6E81-6174-40BC-BAC5-5AA994D9198E}">
      <dgm:prSet/>
      <dgm:spPr/>
      <dgm:t>
        <a:bodyPr/>
        <a:lstStyle/>
        <a:p>
          <a:endParaRPr lang="en-US"/>
        </a:p>
      </dgm:t>
    </dgm:pt>
    <dgm:pt modelId="{D891396F-BDAF-43BD-8BCE-906969E94043}" type="sibTrans" cxnId="{AA1D6E81-6174-40BC-BAC5-5AA994D9198E}">
      <dgm:prSet/>
      <dgm:spPr/>
      <dgm:t>
        <a:bodyPr/>
        <a:lstStyle/>
        <a:p>
          <a:endParaRPr lang="en-US"/>
        </a:p>
      </dgm:t>
    </dgm:pt>
    <dgm:pt modelId="{59125457-4EB5-4BE7-AF71-74B6882527EB}">
      <dgm:prSet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en-US" sz="2400" dirty="0"/>
            <a:t>Growers would benefit from technical assistance in several areas</a:t>
          </a:r>
        </a:p>
      </dgm:t>
    </dgm:pt>
    <dgm:pt modelId="{901E7850-8F58-43DF-B934-AB9291FE1128}" type="parTrans" cxnId="{7924FDB1-1F9A-454A-A164-C419265DA8E5}">
      <dgm:prSet/>
      <dgm:spPr/>
      <dgm:t>
        <a:bodyPr/>
        <a:lstStyle/>
        <a:p>
          <a:endParaRPr lang="en-US"/>
        </a:p>
      </dgm:t>
    </dgm:pt>
    <dgm:pt modelId="{10B544BA-7813-410B-8590-1AB9CC784182}" type="sibTrans" cxnId="{7924FDB1-1F9A-454A-A164-C419265DA8E5}">
      <dgm:prSet/>
      <dgm:spPr/>
      <dgm:t>
        <a:bodyPr/>
        <a:lstStyle/>
        <a:p>
          <a:endParaRPr lang="en-US"/>
        </a:p>
      </dgm:t>
    </dgm:pt>
    <dgm:pt modelId="{12C09E6E-7B20-41CE-85E8-EF240C2D3DBD}">
      <dgm:prSet custT="1"/>
      <dgm:spPr/>
      <dgm:t>
        <a:bodyPr/>
        <a:lstStyle/>
        <a:p>
          <a:r>
            <a:rPr lang="en-US" sz="2400" dirty="0"/>
            <a:t>Cleaning &amp; Sanitizing</a:t>
          </a:r>
        </a:p>
      </dgm:t>
    </dgm:pt>
    <dgm:pt modelId="{09A76954-F0B7-4138-A3DD-1B4BB283E1C6}" type="parTrans" cxnId="{562051B3-ADD9-4011-B6A3-65B6F7A56554}">
      <dgm:prSet/>
      <dgm:spPr/>
      <dgm:t>
        <a:bodyPr/>
        <a:lstStyle/>
        <a:p>
          <a:endParaRPr lang="en-US"/>
        </a:p>
      </dgm:t>
    </dgm:pt>
    <dgm:pt modelId="{379CA19D-4A87-4669-B452-96017F7CF397}" type="sibTrans" cxnId="{562051B3-ADD9-4011-B6A3-65B6F7A56554}">
      <dgm:prSet/>
      <dgm:spPr/>
      <dgm:t>
        <a:bodyPr/>
        <a:lstStyle/>
        <a:p>
          <a:endParaRPr lang="en-US"/>
        </a:p>
      </dgm:t>
    </dgm:pt>
    <dgm:pt modelId="{ED14093A-053A-4D1B-887C-4780170AF3A4}">
      <dgm:prSet custT="1"/>
      <dgm:spPr/>
      <dgm:t>
        <a:bodyPr/>
        <a:lstStyle/>
        <a:p>
          <a:r>
            <a:rPr lang="en-US" sz="2400" dirty="0"/>
            <a:t>Recordkeeping</a:t>
          </a:r>
        </a:p>
      </dgm:t>
    </dgm:pt>
    <dgm:pt modelId="{DEFCBE35-7688-4E96-82F5-68082BC17897}" type="parTrans" cxnId="{E535D8E6-AE60-472C-B0A0-825776842C70}">
      <dgm:prSet/>
      <dgm:spPr/>
      <dgm:t>
        <a:bodyPr/>
        <a:lstStyle/>
        <a:p>
          <a:endParaRPr lang="en-US"/>
        </a:p>
      </dgm:t>
    </dgm:pt>
    <dgm:pt modelId="{9845AA41-21C7-49C1-A0DE-14EA77611C88}" type="sibTrans" cxnId="{E535D8E6-AE60-472C-B0A0-825776842C70}">
      <dgm:prSet/>
      <dgm:spPr/>
      <dgm:t>
        <a:bodyPr/>
        <a:lstStyle/>
        <a:p>
          <a:endParaRPr lang="en-US"/>
        </a:p>
      </dgm:t>
    </dgm:pt>
    <dgm:pt modelId="{71B5D41A-1F15-4DA8-A013-14E39C90E903}">
      <dgm:prSet custT="1"/>
      <dgm:spPr/>
      <dgm:t>
        <a:bodyPr/>
        <a:lstStyle/>
        <a:p>
          <a:r>
            <a:rPr lang="en-US" sz="2400" dirty="0"/>
            <a:t>Worker Training</a:t>
          </a:r>
        </a:p>
      </dgm:t>
    </dgm:pt>
    <dgm:pt modelId="{08A62B6F-6E6C-4340-9F93-8134041424A8}" type="parTrans" cxnId="{E3B71BFD-C464-4A9B-8F76-9493E07E9CF2}">
      <dgm:prSet/>
      <dgm:spPr/>
    </dgm:pt>
    <dgm:pt modelId="{0BDB92FC-27D2-4FFE-8FAB-F416CBD44B53}" type="sibTrans" cxnId="{E3B71BFD-C464-4A9B-8F76-9493E07E9CF2}">
      <dgm:prSet/>
      <dgm:spPr/>
    </dgm:pt>
    <dgm:pt modelId="{A4596E40-ABDC-400A-BFD1-1BADD38E6FF1}">
      <dgm:prSet custT="1"/>
      <dgm:spPr/>
      <dgm:t>
        <a:bodyPr/>
        <a:lstStyle/>
        <a:p>
          <a:r>
            <a:rPr lang="en-US" sz="2400" dirty="0"/>
            <a:t>Agricultural Water</a:t>
          </a:r>
        </a:p>
      </dgm:t>
    </dgm:pt>
    <dgm:pt modelId="{24960BB3-82AE-4C19-B089-E1BB08C6FF68}" type="parTrans" cxnId="{A94B151A-07B2-40EA-98D9-7A20627C00E7}">
      <dgm:prSet/>
      <dgm:spPr/>
    </dgm:pt>
    <dgm:pt modelId="{2D157C4D-C65C-4E82-B928-FF7BF142B0F6}" type="sibTrans" cxnId="{A94B151A-07B2-40EA-98D9-7A20627C00E7}">
      <dgm:prSet/>
      <dgm:spPr/>
    </dgm:pt>
    <dgm:pt modelId="{1F0A1AC5-1D41-4D0F-991B-DF2A95F3353E}" type="pres">
      <dgm:prSet presAssocID="{8A101BA9-655E-4B1E-A9C7-12CD1A36B034}" presName="linear" presStyleCnt="0">
        <dgm:presLayoutVars>
          <dgm:dir/>
          <dgm:animLvl val="lvl"/>
          <dgm:resizeHandles val="exact"/>
        </dgm:presLayoutVars>
      </dgm:prSet>
      <dgm:spPr/>
    </dgm:pt>
    <dgm:pt modelId="{EAFDEEA3-6640-44A5-A713-723772A6929C}" type="pres">
      <dgm:prSet presAssocID="{D6CEDA8B-CAA2-4326-B560-CD4158F34F7B}" presName="parentLin" presStyleCnt="0"/>
      <dgm:spPr/>
    </dgm:pt>
    <dgm:pt modelId="{B4D3071E-2DA1-44D5-961C-4887B04D3B52}" type="pres">
      <dgm:prSet presAssocID="{D6CEDA8B-CAA2-4326-B560-CD4158F34F7B}" presName="parentLeftMargin" presStyleLbl="node1" presStyleIdx="0" presStyleCnt="2"/>
      <dgm:spPr/>
    </dgm:pt>
    <dgm:pt modelId="{71A36D51-152A-418E-B00E-3F351FF0EDDF}" type="pres">
      <dgm:prSet presAssocID="{D6CEDA8B-CAA2-4326-B560-CD4158F34F7B}" presName="parentText" presStyleLbl="node1" presStyleIdx="0" presStyleCnt="2" custScaleX="122415">
        <dgm:presLayoutVars>
          <dgm:chMax val="0"/>
          <dgm:bulletEnabled val="1"/>
        </dgm:presLayoutVars>
      </dgm:prSet>
      <dgm:spPr/>
    </dgm:pt>
    <dgm:pt modelId="{0B6E7C77-2124-4A09-8EF5-72A5BB114F95}" type="pres">
      <dgm:prSet presAssocID="{D6CEDA8B-CAA2-4326-B560-CD4158F34F7B}" presName="negativeSpace" presStyleCnt="0"/>
      <dgm:spPr/>
    </dgm:pt>
    <dgm:pt modelId="{4FE87D93-F2AC-430E-A8C7-AB67179CD1C2}" type="pres">
      <dgm:prSet presAssocID="{D6CEDA8B-CAA2-4326-B560-CD4158F34F7B}" presName="childText" presStyleLbl="conFgAcc1" presStyleIdx="0" presStyleCnt="2">
        <dgm:presLayoutVars>
          <dgm:bulletEnabled val="1"/>
        </dgm:presLayoutVars>
      </dgm:prSet>
      <dgm:spPr/>
    </dgm:pt>
    <dgm:pt modelId="{761212F3-6D99-4BE8-B4B1-8A5C7EC30FCE}" type="pres">
      <dgm:prSet presAssocID="{D891396F-BDAF-43BD-8BCE-906969E94043}" presName="spaceBetweenRectangles" presStyleCnt="0"/>
      <dgm:spPr/>
    </dgm:pt>
    <dgm:pt modelId="{CDCE2A38-D3F4-42BB-B061-1EBF38CF6D30}" type="pres">
      <dgm:prSet presAssocID="{59125457-4EB5-4BE7-AF71-74B6882527EB}" presName="parentLin" presStyleCnt="0"/>
      <dgm:spPr/>
    </dgm:pt>
    <dgm:pt modelId="{9D7CF396-C097-48C7-BBCA-A2FD4E2E3EA4}" type="pres">
      <dgm:prSet presAssocID="{59125457-4EB5-4BE7-AF71-74B6882527EB}" presName="parentLeftMargin" presStyleLbl="node1" presStyleIdx="0" presStyleCnt="2"/>
      <dgm:spPr/>
    </dgm:pt>
    <dgm:pt modelId="{D47044D4-A41F-4A20-8144-B759875663ED}" type="pres">
      <dgm:prSet presAssocID="{59125457-4EB5-4BE7-AF71-74B6882527EB}" presName="parentText" presStyleLbl="node1" presStyleIdx="1" presStyleCnt="2" custScaleX="121703">
        <dgm:presLayoutVars>
          <dgm:chMax val="0"/>
          <dgm:bulletEnabled val="1"/>
        </dgm:presLayoutVars>
      </dgm:prSet>
      <dgm:spPr/>
    </dgm:pt>
    <dgm:pt modelId="{4C7C07A8-9467-465B-8A6E-1B9217D66C25}" type="pres">
      <dgm:prSet presAssocID="{59125457-4EB5-4BE7-AF71-74B6882527EB}" presName="negativeSpace" presStyleCnt="0"/>
      <dgm:spPr/>
    </dgm:pt>
    <dgm:pt modelId="{483857C3-E463-4C36-B662-46B3683C65AC}" type="pres">
      <dgm:prSet presAssocID="{59125457-4EB5-4BE7-AF71-74B6882527EB}" presName="childText" presStyleLbl="conFgAcc1" presStyleIdx="1" presStyleCnt="2">
        <dgm:presLayoutVars>
          <dgm:bulletEnabled val="1"/>
        </dgm:presLayoutVars>
      </dgm:prSet>
      <dgm:spPr/>
    </dgm:pt>
  </dgm:ptLst>
  <dgm:cxnLst>
    <dgm:cxn modelId="{91C14F0F-F543-471F-B4D3-8D28FF81165F}" type="presOf" srcId="{D6CEDA8B-CAA2-4326-B560-CD4158F34F7B}" destId="{B4D3071E-2DA1-44D5-961C-4887B04D3B52}" srcOrd="0" destOrd="0" presId="urn:microsoft.com/office/officeart/2005/8/layout/list1"/>
    <dgm:cxn modelId="{A94B151A-07B2-40EA-98D9-7A20627C00E7}" srcId="{59125457-4EB5-4BE7-AF71-74B6882527EB}" destId="{A4596E40-ABDC-400A-BFD1-1BADD38E6FF1}" srcOrd="2" destOrd="0" parTransId="{24960BB3-82AE-4C19-B089-E1BB08C6FF68}" sibTransId="{2D157C4D-C65C-4E82-B928-FF7BF142B0F6}"/>
    <dgm:cxn modelId="{F3619723-E8F6-460D-82D2-23222051B804}" type="presOf" srcId="{D6CEDA8B-CAA2-4326-B560-CD4158F34F7B}" destId="{71A36D51-152A-418E-B00E-3F351FF0EDDF}" srcOrd="1" destOrd="0" presId="urn:microsoft.com/office/officeart/2005/8/layout/list1"/>
    <dgm:cxn modelId="{08899C30-683D-4F08-8411-FC1E4EA90E8B}" type="presOf" srcId="{8A101BA9-655E-4B1E-A9C7-12CD1A36B034}" destId="{1F0A1AC5-1D41-4D0F-991B-DF2A95F3353E}" srcOrd="0" destOrd="0" presId="urn:microsoft.com/office/officeart/2005/8/layout/list1"/>
    <dgm:cxn modelId="{240EC13B-8982-4F65-81FF-CD4D2AD2F9A7}" type="presOf" srcId="{59125457-4EB5-4BE7-AF71-74B6882527EB}" destId="{D47044D4-A41F-4A20-8144-B759875663ED}" srcOrd="1" destOrd="0" presId="urn:microsoft.com/office/officeart/2005/8/layout/list1"/>
    <dgm:cxn modelId="{44B62F5F-26FB-4A21-A55B-58BADE56BB1C}" type="presOf" srcId="{A4596E40-ABDC-400A-BFD1-1BADD38E6FF1}" destId="{483857C3-E463-4C36-B662-46B3683C65AC}" srcOrd="0" destOrd="2" presId="urn:microsoft.com/office/officeart/2005/8/layout/list1"/>
    <dgm:cxn modelId="{8CF76865-B798-45C8-8D47-3541009EC922}" type="presOf" srcId="{12C09E6E-7B20-41CE-85E8-EF240C2D3DBD}" destId="{483857C3-E463-4C36-B662-46B3683C65AC}" srcOrd="0" destOrd="0" presId="urn:microsoft.com/office/officeart/2005/8/layout/list1"/>
    <dgm:cxn modelId="{AA1D6E81-6174-40BC-BAC5-5AA994D9198E}" srcId="{8A101BA9-655E-4B1E-A9C7-12CD1A36B034}" destId="{D6CEDA8B-CAA2-4326-B560-CD4158F34F7B}" srcOrd="0" destOrd="0" parTransId="{DEEC62F4-9415-4C27-934C-01D42EDAC3CB}" sibTransId="{D891396F-BDAF-43BD-8BCE-906969E94043}"/>
    <dgm:cxn modelId="{1CD1EB94-9362-423F-974C-3D24806A0FD6}" type="presOf" srcId="{ED14093A-053A-4D1B-887C-4780170AF3A4}" destId="{483857C3-E463-4C36-B662-46B3683C65AC}" srcOrd="0" destOrd="3" presId="urn:microsoft.com/office/officeart/2005/8/layout/list1"/>
    <dgm:cxn modelId="{50056A9A-27A9-4B7A-93A5-E8926032099A}" type="presOf" srcId="{59125457-4EB5-4BE7-AF71-74B6882527EB}" destId="{9D7CF396-C097-48C7-BBCA-A2FD4E2E3EA4}" srcOrd="0" destOrd="0" presId="urn:microsoft.com/office/officeart/2005/8/layout/list1"/>
    <dgm:cxn modelId="{0AB4859F-D375-4720-A177-2A05B653EABC}" type="presOf" srcId="{71B5D41A-1F15-4DA8-A013-14E39C90E903}" destId="{483857C3-E463-4C36-B662-46B3683C65AC}" srcOrd="0" destOrd="1" presId="urn:microsoft.com/office/officeart/2005/8/layout/list1"/>
    <dgm:cxn modelId="{7924FDB1-1F9A-454A-A164-C419265DA8E5}" srcId="{8A101BA9-655E-4B1E-A9C7-12CD1A36B034}" destId="{59125457-4EB5-4BE7-AF71-74B6882527EB}" srcOrd="1" destOrd="0" parTransId="{901E7850-8F58-43DF-B934-AB9291FE1128}" sibTransId="{10B544BA-7813-410B-8590-1AB9CC784182}"/>
    <dgm:cxn modelId="{562051B3-ADD9-4011-B6A3-65B6F7A56554}" srcId="{59125457-4EB5-4BE7-AF71-74B6882527EB}" destId="{12C09E6E-7B20-41CE-85E8-EF240C2D3DBD}" srcOrd="0" destOrd="0" parTransId="{09A76954-F0B7-4138-A3DD-1B4BB283E1C6}" sibTransId="{379CA19D-4A87-4669-B452-96017F7CF397}"/>
    <dgm:cxn modelId="{E535D8E6-AE60-472C-B0A0-825776842C70}" srcId="{59125457-4EB5-4BE7-AF71-74B6882527EB}" destId="{ED14093A-053A-4D1B-887C-4780170AF3A4}" srcOrd="3" destOrd="0" parTransId="{DEFCBE35-7688-4E96-82F5-68082BC17897}" sibTransId="{9845AA41-21C7-49C1-A0DE-14EA77611C88}"/>
    <dgm:cxn modelId="{E3B71BFD-C464-4A9B-8F76-9493E07E9CF2}" srcId="{59125457-4EB5-4BE7-AF71-74B6882527EB}" destId="{71B5D41A-1F15-4DA8-A013-14E39C90E903}" srcOrd="1" destOrd="0" parTransId="{08A62B6F-6E6C-4340-9F93-8134041424A8}" sibTransId="{0BDB92FC-27D2-4FFE-8FAB-F416CBD44B53}"/>
    <dgm:cxn modelId="{15A31DB4-3AC8-4E49-8729-E4C458EB8C69}" type="presParOf" srcId="{1F0A1AC5-1D41-4D0F-991B-DF2A95F3353E}" destId="{EAFDEEA3-6640-44A5-A713-723772A6929C}" srcOrd="0" destOrd="0" presId="urn:microsoft.com/office/officeart/2005/8/layout/list1"/>
    <dgm:cxn modelId="{5CEC66AF-F701-4126-9045-50FBF08009B0}" type="presParOf" srcId="{EAFDEEA3-6640-44A5-A713-723772A6929C}" destId="{B4D3071E-2DA1-44D5-961C-4887B04D3B52}" srcOrd="0" destOrd="0" presId="urn:microsoft.com/office/officeart/2005/8/layout/list1"/>
    <dgm:cxn modelId="{DC43CE86-093A-4AA6-AE61-DFA03360BAC7}" type="presParOf" srcId="{EAFDEEA3-6640-44A5-A713-723772A6929C}" destId="{71A36D51-152A-418E-B00E-3F351FF0EDDF}" srcOrd="1" destOrd="0" presId="urn:microsoft.com/office/officeart/2005/8/layout/list1"/>
    <dgm:cxn modelId="{6E9AA821-D8A1-47E5-819F-769CC0A5343D}" type="presParOf" srcId="{1F0A1AC5-1D41-4D0F-991B-DF2A95F3353E}" destId="{0B6E7C77-2124-4A09-8EF5-72A5BB114F95}" srcOrd="1" destOrd="0" presId="urn:microsoft.com/office/officeart/2005/8/layout/list1"/>
    <dgm:cxn modelId="{3151B48C-23F9-4A64-8954-2E5182F419A5}" type="presParOf" srcId="{1F0A1AC5-1D41-4D0F-991B-DF2A95F3353E}" destId="{4FE87D93-F2AC-430E-A8C7-AB67179CD1C2}" srcOrd="2" destOrd="0" presId="urn:microsoft.com/office/officeart/2005/8/layout/list1"/>
    <dgm:cxn modelId="{F276B2DC-D446-49F4-BC6D-F2A970C2D983}" type="presParOf" srcId="{1F0A1AC5-1D41-4D0F-991B-DF2A95F3353E}" destId="{761212F3-6D99-4BE8-B4B1-8A5C7EC30FCE}" srcOrd="3" destOrd="0" presId="urn:microsoft.com/office/officeart/2005/8/layout/list1"/>
    <dgm:cxn modelId="{C869CB17-34E0-4A07-BC1E-D9F6C1FACA3F}" type="presParOf" srcId="{1F0A1AC5-1D41-4D0F-991B-DF2A95F3353E}" destId="{CDCE2A38-D3F4-42BB-B061-1EBF38CF6D30}" srcOrd="4" destOrd="0" presId="urn:microsoft.com/office/officeart/2005/8/layout/list1"/>
    <dgm:cxn modelId="{6F01314C-1451-485D-B0ED-9FBC660BAD51}" type="presParOf" srcId="{CDCE2A38-D3F4-42BB-B061-1EBF38CF6D30}" destId="{9D7CF396-C097-48C7-BBCA-A2FD4E2E3EA4}" srcOrd="0" destOrd="0" presId="urn:microsoft.com/office/officeart/2005/8/layout/list1"/>
    <dgm:cxn modelId="{158C4473-89BD-443C-8BA8-9B446DC90F45}" type="presParOf" srcId="{CDCE2A38-D3F4-42BB-B061-1EBF38CF6D30}" destId="{D47044D4-A41F-4A20-8144-B759875663ED}" srcOrd="1" destOrd="0" presId="urn:microsoft.com/office/officeart/2005/8/layout/list1"/>
    <dgm:cxn modelId="{127A9151-9955-4964-9FE2-B8213F0A6FC2}" type="presParOf" srcId="{1F0A1AC5-1D41-4D0F-991B-DF2A95F3353E}" destId="{4C7C07A8-9467-465B-8A6E-1B9217D66C25}" srcOrd="5" destOrd="0" presId="urn:microsoft.com/office/officeart/2005/8/layout/list1"/>
    <dgm:cxn modelId="{C59FAABD-1482-4F64-9EB0-630B27E097CE}" type="presParOf" srcId="{1F0A1AC5-1D41-4D0F-991B-DF2A95F3353E}" destId="{483857C3-E463-4C36-B662-46B3683C65A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24854-7046-4B48-BC6C-957A207509C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6F63976-3BB1-44B8-8C55-B28BA26A9570}">
      <dgm:prSet custT="1"/>
      <dgm:spPr/>
      <dgm:t>
        <a:bodyPr/>
        <a:lstStyle/>
        <a:p>
          <a:r>
            <a:rPr lang="en-US" sz="2400" dirty="0"/>
            <a:t>“Growers are still overwhelmed with the rule and the need for costly/capital improvements. This sometimes causes them to overlook simple changes that can have significant benefit.”</a:t>
          </a:r>
        </a:p>
      </dgm:t>
    </dgm:pt>
    <dgm:pt modelId="{3AA63928-B8B3-4120-81B5-AD9D6D627D87}" type="parTrans" cxnId="{6EF4D400-9912-4527-BD29-78C553C2D747}">
      <dgm:prSet/>
      <dgm:spPr/>
      <dgm:t>
        <a:bodyPr/>
        <a:lstStyle/>
        <a:p>
          <a:endParaRPr lang="en-US"/>
        </a:p>
      </dgm:t>
    </dgm:pt>
    <dgm:pt modelId="{DD7A15BF-CC2B-497A-AB94-28A5EA81CF16}" type="sibTrans" cxnId="{6EF4D400-9912-4527-BD29-78C553C2D747}">
      <dgm:prSet/>
      <dgm:spPr/>
      <dgm:t>
        <a:bodyPr/>
        <a:lstStyle/>
        <a:p>
          <a:endParaRPr lang="en-US"/>
        </a:p>
      </dgm:t>
    </dgm:pt>
    <dgm:pt modelId="{F5E41FF3-353F-4B4C-8718-FB9509549957}">
      <dgm:prSet custT="1"/>
      <dgm:spPr/>
      <dgm:t>
        <a:bodyPr/>
        <a:lstStyle/>
        <a:p>
          <a:r>
            <a:rPr lang="en-US" sz="2400" dirty="0"/>
            <a:t>“Growers had an assumption that PSR inspections would be more frequent. Upon completion of an inspection, growers are usually shocked that the next inspection will not be for 3–5 years.”</a:t>
          </a:r>
        </a:p>
      </dgm:t>
    </dgm:pt>
    <dgm:pt modelId="{320AE0DE-9892-4794-AC34-6AD575D4ECEF}" type="parTrans" cxnId="{F9AFEBEC-F391-465D-BCB8-4D6DF622014F}">
      <dgm:prSet/>
      <dgm:spPr/>
      <dgm:t>
        <a:bodyPr/>
        <a:lstStyle/>
        <a:p>
          <a:endParaRPr lang="en-US"/>
        </a:p>
      </dgm:t>
    </dgm:pt>
    <dgm:pt modelId="{452D8B9B-8BA8-4CE1-96F9-C5571193E58C}" type="sibTrans" cxnId="{F9AFEBEC-F391-465D-BCB8-4D6DF622014F}">
      <dgm:prSet/>
      <dgm:spPr/>
      <dgm:t>
        <a:bodyPr/>
        <a:lstStyle/>
        <a:p>
          <a:endParaRPr lang="en-US"/>
        </a:p>
      </dgm:t>
    </dgm:pt>
    <dgm:pt modelId="{DBE28502-674D-4468-962C-1E0C8C6973C9}" type="pres">
      <dgm:prSet presAssocID="{42E24854-7046-4B48-BC6C-957A207509C7}" presName="root" presStyleCnt="0">
        <dgm:presLayoutVars>
          <dgm:dir/>
          <dgm:resizeHandles val="exact"/>
        </dgm:presLayoutVars>
      </dgm:prSet>
      <dgm:spPr/>
    </dgm:pt>
    <dgm:pt modelId="{838DC90F-4044-4586-B74E-89B793B223E1}" type="pres">
      <dgm:prSet presAssocID="{42E24854-7046-4B48-BC6C-957A207509C7}" presName="container" presStyleCnt="0">
        <dgm:presLayoutVars>
          <dgm:dir/>
          <dgm:resizeHandles val="exact"/>
        </dgm:presLayoutVars>
      </dgm:prSet>
      <dgm:spPr/>
    </dgm:pt>
    <dgm:pt modelId="{4AD0E21F-7EB0-497F-8DD1-9D4F7D69209D}" type="pres">
      <dgm:prSet presAssocID="{36F63976-3BB1-44B8-8C55-B28BA26A9570}" presName="compNode" presStyleCnt="0"/>
      <dgm:spPr/>
    </dgm:pt>
    <dgm:pt modelId="{B47EA89C-046E-4D22-85B6-51A2C2FB98DE}" type="pres">
      <dgm:prSet presAssocID="{36F63976-3BB1-44B8-8C55-B28BA26A9570}" presName="iconBgRect" presStyleLbl="bgShp" presStyleIdx="0" presStyleCnt="2"/>
      <dgm:spPr/>
    </dgm:pt>
    <dgm:pt modelId="{CC554B5D-D7D9-48BE-A107-5A6BBF0E36E8}" type="pres">
      <dgm:prSet presAssocID="{36F63976-3BB1-44B8-8C55-B28BA26A95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A5D6D200-0B8A-41A2-AC46-25C90B6F42F4}" type="pres">
      <dgm:prSet presAssocID="{36F63976-3BB1-44B8-8C55-B28BA26A9570}" presName="spaceRect" presStyleCnt="0"/>
      <dgm:spPr/>
    </dgm:pt>
    <dgm:pt modelId="{639EF045-9709-485D-9023-790EBB8C90AC}" type="pres">
      <dgm:prSet presAssocID="{36F63976-3BB1-44B8-8C55-B28BA26A9570}" presName="textRect" presStyleLbl="revTx" presStyleIdx="0" presStyleCnt="2">
        <dgm:presLayoutVars>
          <dgm:chMax val="1"/>
          <dgm:chPref val="1"/>
        </dgm:presLayoutVars>
      </dgm:prSet>
      <dgm:spPr/>
    </dgm:pt>
    <dgm:pt modelId="{BC249C7A-6D92-46F1-AD65-365147D6DDC2}" type="pres">
      <dgm:prSet presAssocID="{DD7A15BF-CC2B-497A-AB94-28A5EA81CF16}" presName="sibTrans" presStyleLbl="sibTrans2D1" presStyleIdx="0" presStyleCnt="0"/>
      <dgm:spPr/>
    </dgm:pt>
    <dgm:pt modelId="{DD1C92FE-0C89-47E5-A82D-6277E3A8F9A4}" type="pres">
      <dgm:prSet presAssocID="{F5E41FF3-353F-4B4C-8718-FB9509549957}" presName="compNode" presStyleCnt="0"/>
      <dgm:spPr/>
    </dgm:pt>
    <dgm:pt modelId="{D8B60848-E260-4DF3-BA1D-F2F679390652}" type="pres">
      <dgm:prSet presAssocID="{F5E41FF3-353F-4B4C-8718-FB9509549957}" presName="iconBgRect" presStyleLbl="bgShp" presStyleIdx="1" presStyleCnt="2"/>
      <dgm:spPr/>
    </dgm:pt>
    <dgm:pt modelId="{57499427-3F38-49EE-9A4D-1F5113B313E4}" type="pres">
      <dgm:prSet presAssocID="{F5E41FF3-353F-4B4C-8718-FB95095499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1F47080E-8FA2-4A7B-A8E9-A4700BB0B796}" type="pres">
      <dgm:prSet presAssocID="{F5E41FF3-353F-4B4C-8718-FB9509549957}" presName="spaceRect" presStyleCnt="0"/>
      <dgm:spPr/>
    </dgm:pt>
    <dgm:pt modelId="{D04BE13C-60B1-4973-9968-5F67ABAEA3D2}" type="pres">
      <dgm:prSet presAssocID="{F5E41FF3-353F-4B4C-8718-FB9509549957}" presName="textRect" presStyleLbl="revTx" presStyleIdx="1" presStyleCnt="2">
        <dgm:presLayoutVars>
          <dgm:chMax val="1"/>
          <dgm:chPref val="1"/>
        </dgm:presLayoutVars>
      </dgm:prSet>
      <dgm:spPr/>
    </dgm:pt>
  </dgm:ptLst>
  <dgm:cxnLst>
    <dgm:cxn modelId="{6EF4D400-9912-4527-BD29-78C553C2D747}" srcId="{42E24854-7046-4B48-BC6C-957A207509C7}" destId="{36F63976-3BB1-44B8-8C55-B28BA26A9570}" srcOrd="0" destOrd="0" parTransId="{3AA63928-B8B3-4120-81B5-AD9D6D627D87}" sibTransId="{DD7A15BF-CC2B-497A-AB94-28A5EA81CF16}"/>
    <dgm:cxn modelId="{BECDFB2E-088F-4F6C-ADF6-981D80ECBD5F}" type="presOf" srcId="{F5E41FF3-353F-4B4C-8718-FB9509549957}" destId="{D04BE13C-60B1-4973-9968-5F67ABAEA3D2}" srcOrd="0" destOrd="0" presId="urn:microsoft.com/office/officeart/2018/2/layout/IconCircleList"/>
    <dgm:cxn modelId="{C85E1F34-8B82-40A9-89B0-A1740E0B3049}" type="presOf" srcId="{42E24854-7046-4B48-BC6C-957A207509C7}" destId="{DBE28502-674D-4468-962C-1E0C8C6973C9}" srcOrd="0" destOrd="0" presId="urn:microsoft.com/office/officeart/2018/2/layout/IconCircleList"/>
    <dgm:cxn modelId="{51DAB386-15F1-4655-AC4C-797982744D38}" type="presOf" srcId="{DD7A15BF-CC2B-497A-AB94-28A5EA81CF16}" destId="{BC249C7A-6D92-46F1-AD65-365147D6DDC2}" srcOrd="0" destOrd="0" presId="urn:microsoft.com/office/officeart/2018/2/layout/IconCircleList"/>
    <dgm:cxn modelId="{4FE21688-4C6B-40ED-A8FC-74B7C58E8E01}" type="presOf" srcId="{36F63976-3BB1-44B8-8C55-B28BA26A9570}" destId="{639EF045-9709-485D-9023-790EBB8C90AC}" srcOrd="0" destOrd="0" presId="urn:microsoft.com/office/officeart/2018/2/layout/IconCircleList"/>
    <dgm:cxn modelId="{F9AFEBEC-F391-465D-BCB8-4D6DF622014F}" srcId="{42E24854-7046-4B48-BC6C-957A207509C7}" destId="{F5E41FF3-353F-4B4C-8718-FB9509549957}" srcOrd="1" destOrd="0" parTransId="{320AE0DE-9892-4794-AC34-6AD575D4ECEF}" sibTransId="{452D8B9B-8BA8-4CE1-96F9-C5571193E58C}"/>
    <dgm:cxn modelId="{560B8D51-09E6-4066-ABA9-6494875BB1FA}" type="presParOf" srcId="{DBE28502-674D-4468-962C-1E0C8C6973C9}" destId="{838DC90F-4044-4586-B74E-89B793B223E1}" srcOrd="0" destOrd="0" presId="urn:microsoft.com/office/officeart/2018/2/layout/IconCircleList"/>
    <dgm:cxn modelId="{EBB35DE7-B347-4B3B-9178-0B8C40A806CC}" type="presParOf" srcId="{838DC90F-4044-4586-B74E-89B793B223E1}" destId="{4AD0E21F-7EB0-497F-8DD1-9D4F7D69209D}" srcOrd="0" destOrd="0" presId="urn:microsoft.com/office/officeart/2018/2/layout/IconCircleList"/>
    <dgm:cxn modelId="{ADA4BA52-FD4B-4B07-B6A2-B734E665A9BB}" type="presParOf" srcId="{4AD0E21F-7EB0-497F-8DD1-9D4F7D69209D}" destId="{B47EA89C-046E-4D22-85B6-51A2C2FB98DE}" srcOrd="0" destOrd="0" presId="urn:microsoft.com/office/officeart/2018/2/layout/IconCircleList"/>
    <dgm:cxn modelId="{B73619B9-C102-4B00-8837-BD9C99134663}" type="presParOf" srcId="{4AD0E21F-7EB0-497F-8DD1-9D4F7D69209D}" destId="{CC554B5D-D7D9-48BE-A107-5A6BBF0E36E8}" srcOrd="1" destOrd="0" presId="urn:microsoft.com/office/officeart/2018/2/layout/IconCircleList"/>
    <dgm:cxn modelId="{5D4C0FFA-61D6-4C5A-BB3E-3CFECF35E33B}" type="presParOf" srcId="{4AD0E21F-7EB0-497F-8DD1-9D4F7D69209D}" destId="{A5D6D200-0B8A-41A2-AC46-25C90B6F42F4}" srcOrd="2" destOrd="0" presId="urn:microsoft.com/office/officeart/2018/2/layout/IconCircleList"/>
    <dgm:cxn modelId="{335AA630-E78B-4808-8332-E7654BE525A9}" type="presParOf" srcId="{4AD0E21F-7EB0-497F-8DD1-9D4F7D69209D}" destId="{639EF045-9709-485D-9023-790EBB8C90AC}" srcOrd="3" destOrd="0" presId="urn:microsoft.com/office/officeart/2018/2/layout/IconCircleList"/>
    <dgm:cxn modelId="{5E8F8107-BBDB-405F-8E95-B41A739E541F}" type="presParOf" srcId="{838DC90F-4044-4586-B74E-89B793B223E1}" destId="{BC249C7A-6D92-46F1-AD65-365147D6DDC2}" srcOrd="1" destOrd="0" presId="urn:microsoft.com/office/officeart/2018/2/layout/IconCircleList"/>
    <dgm:cxn modelId="{52E46FD9-F608-43AB-9C28-17FF1A1B702C}" type="presParOf" srcId="{838DC90F-4044-4586-B74E-89B793B223E1}" destId="{DD1C92FE-0C89-47E5-A82D-6277E3A8F9A4}" srcOrd="2" destOrd="0" presId="urn:microsoft.com/office/officeart/2018/2/layout/IconCircleList"/>
    <dgm:cxn modelId="{54695764-A2BE-47F8-9B78-7A4DC87F549E}" type="presParOf" srcId="{DD1C92FE-0C89-47E5-A82D-6277E3A8F9A4}" destId="{D8B60848-E260-4DF3-BA1D-F2F679390652}" srcOrd="0" destOrd="0" presId="urn:microsoft.com/office/officeart/2018/2/layout/IconCircleList"/>
    <dgm:cxn modelId="{6C447BEC-B0CD-4DE6-93FA-1C199AB2BC82}" type="presParOf" srcId="{DD1C92FE-0C89-47E5-A82D-6277E3A8F9A4}" destId="{57499427-3F38-49EE-9A4D-1F5113B313E4}" srcOrd="1" destOrd="0" presId="urn:microsoft.com/office/officeart/2018/2/layout/IconCircleList"/>
    <dgm:cxn modelId="{7B532A62-7A4B-45B3-A12B-BA081752C24E}" type="presParOf" srcId="{DD1C92FE-0C89-47E5-A82D-6277E3A8F9A4}" destId="{1F47080E-8FA2-4A7B-A8E9-A4700BB0B796}" srcOrd="2" destOrd="0" presId="urn:microsoft.com/office/officeart/2018/2/layout/IconCircleList"/>
    <dgm:cxn modelId="{24D031AE-4495-40E7-96E2-B591F79FDC04}" type="presParOf" srcId="{DD1C92FE-0C89-47E5-A82D-6277E3A8F9A4}" destId="{D04BE13C-60B1-4973-9968-5F67ABAEA3D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054296-59A2-42AD-BA59-BEC6E3F41CB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687A35E-0452-4829-AF85-12988E425C5D}">
      <dgm:prSet/>
      <dgm:spPr/>
      <dgm:t>
        <a:bodyPr/>
        <a:lstStyle/>
        <a:p>
          <a:r>
            <a:rPr lang="en-US" dirty="0"/>
            <a:t>The Vermont Produce Program works with fruit and vegetable farms to enhance produce safety and promote public health. </a:t>
          </a:r>
        </a:p>
      </dgm:t>
    </dgm:pt>
    <dgm:pt modelId="{6106E126-3607-4491-9C78-CE967959371F}" type="parTrans" cxnId="{DB6BDA2F-D3B2-43A3-B003-A8FF2DF171A0}">
      <dgm:prSet/>
      <dgm:spPr/>
      <dgm:t>
        <a:bodyPr/>
        <a:lstStyle/>
        <a:p>
          <a:endParaRPr lang="en-US"/>
        </a:p>
      </dgm:t>
    </dgm:pt>
    <dgm:pt modelId="{17F810B6-A672-461F-8B14-394412EFE7FC}" type="sibTrans" cxnId="{DB6BDA2F-D3B2-43A3-B003-A8FF2DF171A0}">
      <dgm:prSet/>
      <dgm:spPr/>
      <dgm:t>
        <a:bodyPr/>
        <a:lstStyle/>
        <a:p>
          <a:endParaRPr lang="en-US"/>
        </a:p>
      </dgm:t>
    </dgm:pt>
    <dgm:pt modelId="{63407C6C-F9AE-4875-B091-9F3297917BA8}">
      <dgm:prSet/>
      <dgm:spPr/>
      <dgm:t>
        <a:bodyPr/>
        <a:lstStyle/>
        <a:p>
          <a:r>
            <a:rPr lang="en-US" dirty="0"/>
            <a:t>Our vision is a safe, local, and thriving Vermont produce industry. </a:t>
          </a:r>
        </a:p>
      </dgm:t>
    </dgm:pt>
    <dgm:pt modelId="{A249AE72-3FF5-4DE3-A2E1-F03ABAD0B687}" type="parTrans" cxnId="{69CF58A6-F427-42C0-88F1-6C13F99E6A75}">
      <dgm:prSet/>
      <dgm:spPr/>
      <dgm:t>
        <a:bodyPr/>
        <a:lstStyle/>
        <a:p>
          <a:endParaRPr lang="en-US"/>
        </a:p>
      </dgm:t>
    </dgm:pt>
    <dgm:pt modelId="{20E259B7-7F5A-4163-8FA2-DB61CCED3DC2}" type="sibTrans" cxnId="{69CF58A6-F427-42C0-88F1-6C13F99E6A75}">
      <dgm:prSet/>
      <dgm:spPr/>
      <dgm:t>
        <a:bodyPr/>
        <a:lstStyle/>
        <a:p>
          <a:endParaRPr lang="en-US"/>
        </a:p>
      </dgm:t>
    </dgm:pt>
    <dgm:pt modelId="{5FF91F03-B196-4AE3-A142-8A1C6BA71C67}" type="pres">
      <dgm:prSet presAssocID="{51054296-59A2-42AD-BA59-BEC6E3F41CBF}" presName="vert0" presStyleCnt="0">
        <dgm:presLayoutVars>
          <dgm:dir/>
          <dgm:animOne val="branch"/>
          <dgm:animLvl val="lvl"/>
        </dgm:presLayoutVars>
      </dgm:prSet>
      <dgm:spPr/>
    </dgm:pt>
    <dgm:pt modelId="{DBD3BDF3-93BC-4DF2-862C-ABCD762FDBAD}" type="pres">
      <dgm:prSet presAssocID="{0687A35E-0452-4829-AF85-12988E425C5D}" presName="thickLine" presStyleLbl="alignNode1" presStyleIdx="0" presStyleCnt="2"/>
      <dgm:spPr/>
    </dgm:pt>
    <dgm:pt modelId="{3DDE7A09-FC55-4C74-BBD6-3CA4AB04D534}" type="pres">
      <dgm:prSet presAssocID="{0687A35E-0452-4829-AF85-12988E425C5D}" presName="horz1" presStyleCnt="0"/>
      <dgm:spPr/>
    </dgm:pt>
    <dgm:pt modelId="{1C8374B8-CD28-4CC2-BA85-AF5AE1ABE522}" type="pres">
      <dgm:prSet presAssocID="{0687A35E-0452-4829-AF85-12988E425C5D}" presName="tx1" presStyleLbl="revTx" presStyleIdx="0" presStyleCnt="2"/>
      <dgm:spPr/>
    </dgm:pt>
    <dgm:pt modelId="{F65667D8-CD4C-4ACA-BE2F-C54B9168E9D4}" type="pres">
      <dgm:prSet presAssocID="{0687A35E-0452-4829-AF85-12988E425C5D}" presName="vert1" presStyleCnt="0"/>
      <dgm:spPr/>
    </dgm:pt>
    <dgm:pt modelId="{695B49E6-5DBE-4651-A484-A4D693AD9C64}" type="pres">
      <dgm:prSet presAssocID="{63407C6C-F9AE-4875-B091-9F3297917BA8}" presName="thickLine" presStyleLbl="alignNode1" presStyleIdx="1" presStyleCnt="2"/>
      <dgm:spPr/>
    </dgm:pt>
    <dgm:pt modelId="{9717269F-F5D2-4568-BE1C-A75C5AC4CEE5}" type="pres">
      <dgm:prSet presAssocID="{63407C6C-F9AE-4875-B091-9F3297917BA8}" presName="horz1" presStyleCnt="0"/>
      <dgm:spPr/>
    </dgm:pt>
    <dgm:pt modelId="{9043D230-F9D6-4240-BDDA-96EE782089F8}" type="pres">
      <dgm:prSet presAssocID="{63407C6C-F9AE-4875-B091-9F3297917BA8}" presName="tx1" presStyleLbl="revTx" presStyleIdx="1" presStyleCnt="2"/>
      <dgm:spPr/>
    </dgm:pt>
    <dgm:pt modelId="{B72D2C22-B205-4F70-B33F-B98D6AB5D580}" type="pres">
      <dgm:prSet presAssocID="{63407C6C-F9AE-4875-B091-9F3297917BA8}" presName="vert1" presStyleCnt="0"/>
      <dgm:spPr/>
    </dgm:pt>
  </dgm:ptLst>
  <dgm:cxnLst>
    <dgm:cxn modelId="{DB6BDA2F-D3B2-43A3-B003-A8FF2DF171A0}" srcId="{51054296-59A2-42AD-BA59-BEC6E3F41CBF}" destId="{0687A35E-0452-4829-AF85-12988E425C5D}" srcOrd="0" destOrd="0" parTransId="{6106E126-3607-4491-9C78-CE967959371F}" sibTransId="{17F810B6-A672-461F-8B14-394412EFE7FC}"/>
    <dgm:cxn modelId="{69CF58A6-F427-42C0-88F1-6C13F99E6A75}" srcId="{51054296-59A2-42AD-BA59-BEC6E3F41CBF}" destId="{63407C6C-F9AE-4875-B091-9F3297917BA8}" srcOrd="1" destOrd="0" parTransId="{A249AE72-3FF5-4DE3-A2E1-F03ABAD0B687}" sibTransId="{20E259B7-7F5A-4163-8FA2-DB61CCED3DC2}"/>
    <dgm:cxn modelId="{1369B3B7-E857-4551-BB2C-FAA2F595A28F}" type="presOf" srcId="{63407C6C-F9AE-4875-B091-9F3297917BA8}" destId="{9043D230-F9D6-4240-BDDA-96EE782089F8}" srcOrd="0" destOrd="0" presId="urn:microsoft.com/office/officeart/2008/layout/LinedList"/>
    <dgm:cxn modelId="{B5E74FEE-60A6-429F-AD9F-A47885A526E7}" type="presOf" srcId="{0687A35E-0452-4829-AF85-12988E425C5D}" destId="{1C8374B8-CD28-4CC2-BA85-AF5AE1ABE522}" srcOrd="0" destOrd="0" presId="urn:microsoft.com/office/officeart/2008/layout/LinedList"/>
    <dgm:cxn modelId="{776828FC-4A97-4110-A308-B3987F08895B}" type="presOf" srcId="{51054296-59A2-42AD-BA59-BEC6E3F41CBF}" destId="{5FF91F03-B196-4AE3-A142-8A1C6BA71C67}" srcOrd="0" destOrd="0" presId="urn:microsoft.com/office/officeart/2008/layout/LinedList"/>
    <dgm:cxn modelId="{073E748F-C5CA-4AD4-9785-AD8961805392}" type="presParOf" srcId="{5FF91F03-B196-4AE3-A142-8A1C6BA71C67}" destId="{DBD3BDF3-93BC-4DF2-862C-ABCD762FDBAD}" srcOrd="0" destOrd="0" presId="urn:microsoft.com/office/officeart/2008/layout/LinedList"/>
    <dgm:cxn modelId="{B0F66EB4-D320-4BF0-9ECC-799EDBA0394A}" type="presParOf" srcId="{5FF91F03-B196-4AE3-A142-8A1C6BA71C67}" destId="{3DDE7A09-FC55-4C74-BBD6-3CA4AB04D534}" srcOrd="1" destOrd="0" presId="urn:microsoft.com/office/officeart/2008/layout/LinedList"/>
    <dgm:cxn modelId="{5AD4BB1D-7E48-4B50-A838-ACC731AA1E48}" type="presParOf" srcId="{3DDE7A09-FC55-4C74-BBD6-3CA4AB04D534}" destId="{1C8374B8-CD28-4CC2-BA85-AF5AE1ABE522}" srcOrd="0" destOrd="0" presId="urn:microsoft.com/office/officeart/2008/layout/LinedList"/>
    <dgm:cxn modelId="{C06415D1-EE7A-4E1A-AAA6-59A07E764F27}" type="presParOf" srcId="{3DDE7A09-FC55-4C74-BBD6-3CA4AB04D534}" destId="{F65667D8-CD4C-4ACA-BE2F-C54B9168E9D4}" srcOrd="1" destOrd="0" presId="urn:microsoft.com/office/officeart/2008/layout/LinedList"/>
    <dgm:cxn modelId="{8359C2E9-7CCE-4554-8A5A-31E6FDB43B63}" type="presParOf" srcId="{5FF91F03-B196-4AE3-A142-8A1C6BA71C67}" destId="{695B49E6-5DBE-4651-A484-A4D693AD9C64}" srcOrd="2" destOrd="0" presId="urn:microsoft.com/office/officeart/2008/layout/LinedList"/>
    <dgm:cxn modelId="{6065BCCB-BDB7-44AB-9933-F00421B9DD98}" type="presParOf" srcId="{5FF91F03-B196-4AE3-A142-8A1C6BA71C67}" destId="{9717269F-F5D2-4568-BE1C-A75C5AC4CEE5}" srcOrd="3" destOrd="0" presId="urn:microsoft.com/office/officeart/2008/layout/LinedList"/>
    <dgm:cxn modelId="{99D1A928-65FC-41D9-8342-BEBD921871CE}" type="presParOf" srcId="{9717269F-F5D2-4568-BE1C-A75C5AC4CEE5}" destId="{9043D230-F9D6-4240-BDDA-96EE782089F8}" srcOrd="0" destOrd="0" presId="urn:microsoft.com/office/officeart/2008/layout/LinedList"/>
    <dgm:cxn modelId="{007FE926-9841-4651-9C5D-398741375915}" type="presParOf" srcId="{9717269F-F5D2-4568-BE1C-A75C5AC4CEE5}" destId="{B72D2C22-B205-4F70-B33F-B98D6AB5D5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BDD2E-5278-44F5-AFE2-547F722DECA2}">
      <dsp:nvSpPr>
        <dsp:cNvPr id="0" name=""/>
        <dsp:cNvSpPr/>
      </dsp:nvSpPr>
      <dsp:spPr>
        <a:xfrm>
          <a:off x="0" y="491"/>
          <a:ext cx="10058399"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E8293-DA8C-45D9-8F2E-A06844B47DF2}">
      <dsp:nvSpPr>
        <dsp:cNvPr id="0" name=""/>
        <dsp:cNvSpPr/>
      </dsp:nvSpPr>
      <dsp:spPr>
        <a:xfrm>
          <a:off x="347593" y="259031"/>
          <a:ext cx="631988" cy="6319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9C5EE6-DC2B-4CDF-AAA0-97E5E08AA6F8}">
      <dsp:nvSpPr>
        <dsp:cNvPr id="0" name=""/>
        <dsp:cNvSpPr/>
      </dsp:nvSpPr>
      <dsp:spPr>
        <a:xfrm>
          <a:off x="1327175" y="491"/>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977900">
            <a:lnSpc>
              <a:spcPct val="100000"/>
            </a:lnSpc>
            <a:spcBef>
              <a:spcPct val="0"/>
            </a:spcBef>
            <a:spcAft>
              <a:spcPct val="35000"/>
            </a:spcAft>
            <a:buNone/>
          </a:pPr>
          <a:r>
            <a:rPr lang="en-US" sz="2200" kern="1200" dirty="0"/>
            <a:t>What common </a:t>
          </a:r>
          <a:r>
            <a:rPr lang="en-US" sz="2200" b="1" kern="1200" dirty="0"/>
            <a:t>misunderstandings</a:t>
          </a:r>
          <a:r>
            <a:rPr lang="en-US" sz="2200" kern="1200" dirty="0"/>
            <a:t> did farms have about either food safety or PSR regulatory requirements during inspections in 2022?</a:t>
          </a:r>
        </a:p>
      </dsp:txBody>
      <dsp:txXfrm>
        <a:off x="1327175" y="491"/>
        <a:ext cx="8731224" cy="1149069"/>
      </dsp:txXfrm>
    </dsp:sp>
    <dsp:sp modelId="{1F285435-8591-4411-BFB7-246DA139464A}">
      <dsp:nvSpPr>
        <dsp:cNvPr id="0" name=""/>
        <dsp:cNvSpPr/>
      </dsp:nvSpPr>
      <dsp:spPr>
        <a:xfrm>
          <a:off x="0" y="1436827"/>
          <a:ext cx="10058399"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A1273-4807-419E-908D-3FF68C2C9147}">
      <dsp:nvSpPr>
        <dsp:cNvPr id="0" name=""/>
        <dsp:cNvSpPr/>
      </dsp:nvSpPr>
      <dsp:spPr>
        <a:xfrm>
          <a:off x="347593" y="1695368"/>
          <a:ext cx="631988" cy="6319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D653CA-8F23-4DA4-8BF4-2CB80A70E3DD}">
      <dsp:nvSpPr>
        <dsp:cNvPr id="0" name=""/>
        <dsp:cNvSpPr/>
      </dsp:nvSpPr>
      <dsp:spPr>
        <a:xfrm>
          <a:off x="1327175" y="1436827"/>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977900">
            <a:lnSpc>
              <a:spcPct val="100000"/>
            </a:lnSpc>
            <a:spcBef>
              <a:spcPct val="0"/>
            </a:spcBef>
            <a:spcAft>
              <a:spcPct val="35000"/>
            </a:spcAft>
            <a:buNone/>
          </a:pPr>
          <a:r>
            <a:rPr lang="en-US" sz="2200" kern="1200" dirty="0"/>
            <a:t>What were the most common </a:t>
          </a:r>
          <a:r>
            <a:rPr lang="en-US" sz="2200" b="1" kern="1200" dirty="0"/>
            <a:t>noncompliance</a:t>
          </a:r>
          <a:r>
            <a:rPr lang="en-US" sz="2200" kern="1200" dirty="0"/>
            <a:t> observations or issues you observed on farms during inspections in 2022? </a:t>
          </a:r>
        </a:p>
      </dsp:txBody>
      <dsp:txXfrm>
        <a:off x="1327175" y="1436827"/>
        <a:ext cx="8731224" cy="1149069"/>
      </dsp:txXfrm>
    </dsp:sp>
    <dsp:sp modelId="{F8EE2021-7B6D-40A7-8822-D6BBC4DFA991}">
      <dsp:nvSpPr>
        <dsp:cNvPr id="0" name=""/>
        <dsp:cNvSpPr/>
      </dsp:nvSpPr>
      <dsp:spPr>
        <a:xfrm>
          <a:off x="0" y="2873164"/>
          <a:ext cx="10058399"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AED6F-3B64-4210-8DD2-2D3E6AB95F84}">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C90E28-F188-4F9F-8888-2041CEF4D1B3}">
      <dsp:nvSpPr>
        <dsp:cNvPr id="0" name=""/>
        <dsp:cNvSpPr/>
      </dsp:nvSpPr>
      <dsp:spPr>
        <a:xfrm>
          <a:off x="1327175" y="2873164"/>
          <a:ext cx="4526280"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977900">
            <a:lnSpc>
              <a:spcPct val="100000"/>
            </a:lnSpc>
            <a:spcBef>
              <a:spcPct val="0"/>
            </a:spcBef>
            <a:spcAft>
              <a:spcPct val="35000"/>
            </a:spcAft>
            <a:buNone/>
          </a:pPr>
          <a:r>
            <a:rPr lang="en-US" sz="2200" kern="1200" dirty="0"/>
            <a:t>What types of </a:t>
          </a:r>
          <a:r>
            <a:rPr lang="en-US" sz="2200" b="1" kern="1200" dirty="0"/>
            <a:t>technical assistance </a:t>
          </a:r>
          <a:r>
            <a:rPr lang="en-US" sz="2200" kern="1200" dirty="0"/>
            <a:t>do you need in your state? </a:t>
          </a:r>
        </a:p>
      </dsp:txBody>
      <dsp:txXfrm>
        <a:off x="1327175" y="2873164"/>
        <a:ext cx="4526280" cy="1149069"/>
      </dsp:txXfrm>
    </dsp:sp>
    <dsp:sp modelId="{B3211AB2-7E8B-4681-8479-A283A7DC771D}">
      <dsp:nvSpPr>
        <dsp:cNvPr id="0" name=""/>
        <dsp:cNvSpPr/>
      </dsp:nvSpPr>
      <dsp:spPr>
        <a:xfrm>
          <a:off x="5853455" y="2873164"/>
          <a:ext cx="420494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755650">
            <a:lnSpc>
              <a:spcPct val="100000"/>
            </a:lnSpc>
            <a:spcBef>
              <a:spcPct val="0"/>
            </a:spcBef>
            <a:spcAft>
              <a:spcPct val="35000"/>
            </a:spcAft>
            <a:buNone/>
          </a:pPr>
          <a:r>
            <a:rPr lang="en-US" sz="1700" kern="1200" dirty="0"/>
            <a:t>Are there specific knowledge areas or delivery formats you’ve identified as a need for in your state?</a:t>
          </a:r>
        </a:p>
      </dsp:txBody>
      <dsp:txXfrm>
        <a:off x="5853455" y="2873164"/>
        <a:ext cx="4204944"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163D-A30B-43B6-93FB-7C35DF6DF61B}">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822F8-370C-4FD4-96C3-76E423A895BC}">
      <dsp:nvSpPr>
        <dsp:cNvPr id="0" name=""/>
        <dsp:cNvSpPr/>
      </dsp:nvSpPr>
      <dsp:spPr>
        <a:xfrm>
          <a:off x="0" y="2758"/>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Connecticut</a:t>
          </a:r>
        </a:p>
      </dsp:txBody>
      <dsp:txXfrm>
        <a:off x="0" y="2758"/>
        <a:ext cx="6797675" cy="470366"/>
      </dsp:txXfrm>
    </dsp:sp>
    <dsp:sp modelId="{D9D8AF91-46CE-4575-8E6D-4DFE23F4532B}">
      <dsp:nvSpPr>
        <dsp:cNvPr id="0" name=""/>
        <dsp:cNvSpPr/>
      </dsp:nvSpPr>
      <dsp:spPr>
        <a:xfrm>
          <a:off x="0" y="473124"/>
          <a:ext cx="6797675" cy="0"/>
        </a:xfrm>
        <a:prstGeom prst="line">
          <a:avLst/>
        </a:prstGeom>
        <a:solidFill>
          <a:schemeClr val="accent2">
            <a:hueOff val="-609048"/>
            <a:satOff val="-5284"/>
            <a:lumOff val="1497"/>
            <a:alphaOff val="0"/>
          </a:schemeClr>
        </a:solidFill>
        <a:ln w="15875" cap="flat" cmpd="sng" algn="ctr">
          <a:solidFill>
            <a:schemeClr val="accent2">
              <a:hueOff val="-609048"/>
              <a:satOff val="-5284"/>
              <a:lumOff val="1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B2EEE-D748-4B3B-91DB-2073A21AF893}">
      <dsp:nvSpPr>
        <dsp:cNvPr id="0" name=""/>
        <dsp:cNvSpPr/>
      </dsp:nvSpPr>
      <dsp:spPr>
        <a:xfrm>
          <a:off x="0" y="473124"/>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Delaware</a:t>
          </a:r>
        </a:p>
      </dsp:txBody>
      <dsp:txXfrm>
        <a:off x="0" y="473124"/>
        <a:ext cx="6797675" cy="470366"/>
      </dsp:txXfrm>
    </dsp:sp>
    <dsp:sp modelId="{49A30B49-AA66-44A3-872C-2760341CFE74}">
      <dsp:nvSpPr>
        <dsp:cNvPr id="0" name=""/>
        <dsp:cNvSpPr/>
      </dsp:nvSpPr>
      <dsp:spPr>
        <a:xfrm>
          <a:off x="0" y="943491"/>
          <a:ext cx="6797675" cy="0"/>
        </a:xfrm>
        <a:prstGeom prst="line">
          <a:avLst/>
        </a:prstGeom>
        <a:solidFill>
          <a:schemeClr val="accent2">
            <a:hueOff val="-1218096"/>
            <a:satOff val="-10567"/>
            <a:lumOff val="2995"/>
            <a:alphaOff val="0"/>
          </a:schemeClr>
        </a:solidFill>
        <a:ln w="15875" cap="flat" cmpd="sng" algn="ctr">
          <a:solidFill>
            <a:schemeClr val="accent2">
              <a:hueOff val="-1218096"/>
              <a:satOff val="-10567"/>
              <a:lumOff val="2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8A283-4F19-495A-841D-996C2A5E54CE}">
      <dsp:nvSpPr>
        <dsp:cNvPr id="0" name=""/>
        <dsp:cNvSpPr/>
      </dsp:nvSpPr>
      <dsp:spPr>
        <a:xfrm>
          <a:off x="0" y="943491"/>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Massachusetts</a:t>
          </a:r>
        </a:p>
      </dsp:txBody>
      <dsp:txXfrm>
        <a:off x="0" y="943491"/>
        <a:ext cx="6797675" cy="470366"/>
      </dsp:txXfrm>
    </dsp:sp>
    <dsp:sp modelId="{AD95C3AC-ADD4-48F9-B74B-7F4AEA9CA293}">
      <dsp:nvSpPr>
        <dsp:cNvPr id="0" name=""/>
        <dsp:cNvSpPr/>
      </dsp:nvSpPr>
      <dsp:spPr>
        <a:xfrm>
          <a:off x="0" y="1413857"/>
          <a:ext cx="6797675" cy="0"/>
        </a:xfrm>
        <a:prstGeom prst="line">
          <a:avLst/>
        </a:prstGeom>
        <a:solidFill>
          <a:schemeClr val="accent2">
            <a:hueOff val="-1827144"/>
            <a:satOff val="-15851"/>
            <a:lumOff val="4492"/>
            <a:alphaOff val="0"/>
          </a:schemeClr>
        </a:solidFill>
        <a:ln w="15875" cap="flat" cmpd="sng" algn="ctr">
          <a:solidFill>
            <a:schemeClr val="accent2">
              <a:hueOff val="-1827144"/>
              <a:satOff val="-15851"/>
              <a:lumOff val="44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DE664-A3B9-4F3B-825B-0DF0BAE56F56}">
      <dsp:nvSpPr>
        <dsp:cNvPr id="0" name=""/>
        <dsp:cNvSpPr/>
      </dsp:nvSpPr>
      <dsp:spPr>
        <a:xfrm>
          <a:off x="0" y="1413857"/>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Maine</a:t>
          </a:r>
        </a:p>
      </dsp:txBody>
      <dsp:txXfrm>
        <a:off x="0" y="1413857"/>
        <a:ext cx="6797675" cy="470366"/>
      </dsp:txXfrm>
    </dsp:sp>
    <dsp:sp modelId="{62368785-AEF2-4D80-8492-686CA80BA588}">
      <dsp:nvSpPr>
        <dsp:cNvPr id="0" name=""/>
        <dsp:cNvSpPr/>
      </dsp:nvSpPr>
      <dsp:spPr>
        <a:xfrm>
          <a:off x="0" y="1884223"/>
          <a:ext cx="6797675" cy="0"/>
        </a:xfrm>
        <a:prstGeom prst="line">
          <a:avLst/>
        </a:prstGeom>
        <a:solidFill>
          <a:schemeClr val="accent2">
            <a:hueOff val="-2436192"/>
            <a:satOff val="-21135"/>
            <a:lumOff val="5989"/>
            <a:alphaOff val="0"/>
          </a:schemeClr>
        </a:solidFill>
        <a:ln w="15875" cap="flat" cmpd="sng" algn="ctr">
          <a:solidFill>
            <a:schemeClr val="accent2">
              <a:hueOff val="-2436192"/>
              <a:satOff val="-21135"/>
              <a:lumOff val="5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F86AB-B252-4A9E-9111-C9C2AA7A35DD}">
      <dsp:nvSpPr>
        <dsp:cNvPr id="0" name=""/>
        <dsp:cNvSpPr/>
      </dsp:nvSpPr>
      <dsp:spPr>
        <a:xfrm>
          <a:off x="0" y="1884223"/>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Maryland</a:t>
          </a:r>
        </a:p>
      </dsp:txBody>
      <dsp:txXfrm>
        <a:off x="0" y="1884223"/>
        <a:ext cx="6797675" cy="470366"/>
      </dsp:txXfrm>
    </dsp:sp>
    <dsp:sp modelId="{640F5566-EAAE-4A25-9012-A01DB87D71D0}">
      <dsp:nvSpPr>
        <dsp:cNvPr id="0" name=""/>
        <dsp:cNvSpPr/>
      </dsp:nvSpPr>
      <dsp:spPr>
        <a:xfrm>
          <a:off x="0" y="2354589"/>
          <a:ext cx="6797675" cy="0"/>
        </a:xfrm>
        <a:prstGeom prst="line">
          <a:avLst/>
        </a:prstGeom>
        <a:solidFill>
          <a:schemeClr val="accent2">
            <a:hueOff val="-3045240"/>
            <a:satOff val="-26418"/>
            <a:lumOff val="7487"/>
            <a:alphaOff val="0"/>
          </a:schemeClr>
        </a:solidFill>
        <a:ln w="15875" cap="flat" cmpd="sng" algn="ctr">
          <a:solidFill>
            <a:schemeClr val="accent2">
              <a:hueOff val="-3045240"/>
              <a:satOff val="-26418"/>
              <a:lumOff val="74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07E4C-2C2B-48C1-8BEA-05DE75F90BC0}">
      <dsp:nvSpPr>
        <dsp:cNvPr id="0" name=""/>
        <dsp:cNvSpPr/>
      </dsp:nvSpPr>
      <dsp:spPr>
        <a:xfrm>
          <a:off x="0" y="2354589"/>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New Hampshire</a:t>
          </a:r>
        </a:p>
      </dsp:txBody>
      <dsp:txXfrm>
        <a:off x="0" y="2354589"/>
        <a:ext cx="6797675" cy="470366"/>
      </dsp:txXfrm>
    </dsp:sp>
    <dsp:sp modelId="{F3E2C85D-8568-4F1B-A93A-49F32007F309}">
      <dsp:nvSpPr>
        <dsp:cNvPr id="0" name=""/>
        <dsp:cNvSpPr/>
      </dsp:nvSpPr>
      <dsp:spPr>
        <a:xfrm>
          <a:off x="0" y="2824956"/>
          <a:ext cx="6797675" cy="0"/>
        </a:xfrm>
        <a:prstGeom prst="line">
          <a:avLst/>
        </a:prstGeom>
        <a:solidFill>
          <a:schemeClr val="accent2">
            <a:hueOff val="-3654288"/>
            <a:satOff val="-31702"/>
            <a:lumOff val="8984"/>
            <a:alphaOff val="0"/>
          </a:schemeClr>
        </a:solidFill>
        <a:ln w="15875" cap="flat" cmpd="sng" algn="ctr">
          <a:solidFill>
            <a:schemeClr val="accent2">
              <a:hueOff val="-3654288"/>
              <a:satOff val="-31702"/>
              <a:lumOff val="89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75B42-8D36-45AC-B45F-44E47C906883}">
      <dsp:nvSpPr>
        <dsp:cNvPr id="0" name=""/>
        <dsp:cNvSpPr/>
      </dsp:nvSpPr>
      <dsp:spPr>
        <a:xfrm>
          <a:off x="0" y="2824956"/>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 Jersey</a:t>
          </a:r>
        </a:p>
      </dsp:txBody>
      <dsp:txXfrm>
        <a:off x="0" y="2824956"/>
        <a:ext cx="6797675" cy="470366"/>
      </dsp:txXfrm>
    </dsp:sp>
    <dsp:sp modelId="{441DF2E6-6975-4440-BF2E-95F232CA95DC}">
      <dsp:nvSpPr>
        <dsp:cNvPr id="0" name=""/>
        <dsp:cNvSpPr/>
      </dsp:nvSpPr>
      <dsp:spPr>
        <a:xfrm>
          <a:off x="0" y="3295322"/>
          <a:ext cx="6797675" cy="0"/>
        </a:xfrm>
        <a:prstGeom prst="line">
          <a:avLst/>
        </a:prstGeom>
        <a:solidFill>
          <a:schemeClr val="accent2">
            <a:hueOff val="-4263336"/>
            <a:satOff val="-36985"/>
            <a:lumOff val="10482"/>
            <a:alphaOff val="0"/>
          </a:schemeClr>
        </a:solidFill>
        <a:ln w="15875" cap="flat" cmpd="sng" algn="ctr">
          <a:solidFill>
            <a:schemeClr val="accent2">
              <a:hueOff val="-4263336"/>
              <a:satOff val="-36985"/>
              <a:lumOff val="104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2771F-D6AA-4369-BE20-DD0E634F7116}">
      <dsp:nvSpPr>
        <dsp:cNvPr id="0" name=""/>
        <dsp:cNvSpPr/>
      </dsp:nvSpPr>
      <dsp:spPr>
        <a:xfrm>
          <a:off x="0" y="3295322"/>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 York</a:t>
          </a:r>
        </a:p>
      </dsp:txBody>
      <dsp:txXfrm>
        <a:off x="0" y="3295322"/>
        <a:ext cx="6797675" cy="470366"/>
      </dsp:txXfrm>
    </dsp:sp>
    <dsp:sp modelId="{985D23F5-CBEB-4BAA-94CA-F6425558600E}">
      <dsp:nvSpPr>
        <dsp:cNvPr id="0" name=""/>
        <dsp:cNvSpPr/>
      </dsp:nvSpPr>
      <dsp:spPr>
        <a:xfrm>
          <a:off x="0" y="3765688"/>
          <a:ext cx="6797675" cy="0"/>
        </a:xfrm>
        <a:prstGeom prst="line">
          <a:avLst/>
        </a:prstGeom>
        <a:solidFill>
          <a:schemeClr val="accent2">
            <a:hueOff val="-4872384"/>
            <a:satOff val="-42269"/>
            <a:lumOff val="11979"/>
            <a:alphaOff val="0"/>
          </a:schemeClr>
        </a:solidFill>
        <a:ln w="15875" cap="flat" cmpd="sng" algn="ctr">
          <a:solidFill>
            <a:schemeClr val="accent2">
              <a:hueOff val="-4872384"/>
              <a:satOff val="-42269"/>
              <a:lumOff val="119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FFE17-D26E-4E29-AD8B-9D962CA0D27E}">
      <dsp:nvSpPr>
        <dsp:cNvPr id="0" name=""/>
        <dsp:cNvSpPr/>
      </dsp:nvSpPr>
      <dsp:spPr>
        <a:xfrm>
          <a:off x="0" y="3765688"/>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Pennsylvania</a:t>
          </a:r>
        </a:p>
      </dsp:txBody>
      <dsp:txXfrm>
        <a:off x="0" y="3765688"/>
        <a:ext cx="6797675" cy="470366"/>
      </dsp:txXfrm>
    </dsp:sp>
    <dsp:sp modelId="{EDB1B7AA-A60B-404D-97CA-DA329792C85C}">
      <dsp:nvSpPr>
        <dsp:cNvPr id="0" name=""/>
        <dsp:cNvSpPr/>
      </dsp:nvSpPr>
      <dsp:spPr>
        <a:xfrm>
          <a:off x="0" y="4236054"/>
          <a:ext cx="6797675" cy="0"/>
        </a:xfrm>
        <a:prstGeom prst="line">
          <a:avLst/>
        </a:prstGeom>
        <a:solidFill>
          <a:schemeClr val="accent2">
            <a:hueOff val="-5481432"/>
            <a:satOff val="-47553"/>
            <a:lumOff val="13476"/>
            <a:alphaOff val="0"/>
          </a:schemeClr>
        </a:solidFill>
        <a:ln w="15875" cap="flat" cmpd="sng" algn="ctr">
          <a:solidFill>
            <a:schemeClr val="accent2">
              <a:hueOff val="-5481432"/>
              <a:satOff val="-47553"/>
              <a:lumOff val="134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579F1-8682-4487-9D32-4113CD73A172}">
      <dsp:nvSpPr>
        <dsp:cNvPr id="0" name=""/>
        <dsp:cNvSpPr/>
      </dsp:nvSpPr>
      <dsp:spPr>
        <a:xfrm>
          <a:off x="0" y="4236054"/>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Rhode Island</a:t>
          </a:r>
        </a:p>
      </dsp:txBody>
      <dsp:txXfrm>
        <a:off x="0" y="4236054"/>
        <a:ext cx="6797675" cy="470366"/>
      </dsp:txXfrm>
    </dsp:sp>
    <dsp:sp modelId="{8308DF6D-61A4-448F-A9B0-A509E15F681D}">
      <dsp:nvSpPr>
        <dsp:cNvPr id="0" name=""/>
        <dsp:cNvSpPr/>
      </dsp:nvSpPr>
      <dsp:spPr>
        <a:xfrm>
          <a:off x="0" y="4706420"/>
          <a:ext cx="6797675" cy="0"/>
        </a:xfrm>
        <a:prstGeom prst="line">
          <a:avLst/>
        </a:prstGeom>
        <a:solidFill>
          <a:schemeClr val="accent2">
            <a:hueOff val="-6090481"/>
            <a:satOff val="-52836"/>
            <a:lumOff val="14974"/>
            <a:alphaOff val="0"/>
          </a:schemeClr>
        </a:solidFill>
        <a:ln w="15875" cap="flat" cmpd="sng" algn="ctr">
          <a:solidFill>
            <a:schemeClr val="accent2">
              <a:hueOff val="-6090481"/>
              <a:satOff val="-52836"/>
              <a:lumOff val="14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A8757-D527-41FE-8E1D-B9C526E14583}">
      <dsp:nvSpPr>
        <dsp:cNvPr id="0" name=""/>
        <dsp:cNvSpPr/>
      </dsp:nvSpPr>
      <dsp:spPr>
        <a:xfrm>
          <a:off x="0" y="4706420"/>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Vermont</a:t>
          </a:r>
        </a:p>
      </dsp:txBody>
      <dsp:txXfrm>
        <a:off x="0" y="4706420"/>
        <a:ext cx="6797675" cy="470366"/>
      </dsp:txXfrm>
    </dsp:sp>
    <dsp:sp modelId="{7C4E53DC-CEE4-406F-936B-70A6771AE4D2}">
      <dsp:nvSpPr>
        <dsp:cNvPr id="0" name=""/>
        <dsp:cNvSpPr/>
      </dsp:nvSpPr>
      <dsp:spPr>
        <a:xfrm>
          <a:off x="0" y="5176787"/>
          <a:ext cx="6797675" cy="0"/>
        </a:xfrm>
        <a:prstGeom prst="line">
          <a:avLst/>
        </a:prstGeom>
        <a:solidFill>
          <a:schemeClr val="accent2">
            <a:hueOff val="-6699528"/>
            <a:satOff val="-58120"/>
            <a:lumOff val="16471"/>
            <a:alphaOff val="0"/>
          </a:schemeClr>
        </a:solidFill>
        <a:ln w="15875" cap="flat" cmpd="sng" algn="ctr">
          <a:solidFill>
            <a:schemeClr val="accent2">
              <a:hueOff val="-6699528"/>
              <a:satOff val="-58120"/>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368F6-651A-4E6F-806A-5832FC93359E}">
      <dsp:nvSpPr>
        <dsp:cNvPr id="0" name=""/>
        <dsp:cNvSpPr/>
      </dsp:nvSpPr>
      <dsp:spPr>
        <a:xfrm>
          <a:off x="0" y="5176787"/>
          <a:ext cx="6797675" cy="47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West Virginia</a:t>
          </a:r>
        </a:p>
      </dsp:txBody>
      <dsp:txXfrm>
        <a:off x="0" y="5176787"/>
        <a:ext cx="6797675" cy="470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21253-FB07-4534-933A-C5CD8150D903}">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D4944-AC6F-4AD3-9652-2161FD171658}">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F732D-38CA-451F-AA9B-364AC87BA7E8}">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US" sz="2000" kern="1200" dirty="0"/>
            <a:t>Cleaning &amp; Sanitizing</a:t>
          </a:r>
        </a:p>
      </dsp:txBody>
      <dsp:txXfrm>
        <a:off x="1085908" y="4413"/>
        <a:ext cx="5711766" cy="940180"/>
      </dsp:txXfrm>
    </dsp:sp>
    <dsp:sp modelId="{CF7BEBAF-923F-45F4-BED7-B9EAE347B831}">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DD000-8214-4595-9F74-E3D4EA4E1DD9}">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ED56DF-C3F0-4000-B74C-E715EFB16571}">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US" sz="2000" kern="1200" dirty="0"/>
            <a:t>Worker Training</a:t>
          </a:r>
        </a:p>
      </dsp:txBody>
      <dsp:txXfrm>
        <a:off x="1085908" y="1179639"/>
        <a:ext cx="5711766" cy="940180"/>
      </dsp:txXfrm>
    </dsp:sp>
    <dsp:sp modelId="{4E094C37-A647-49BD-B980-866C1B1885AE}">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2BCC9-B743-44DF-A714-F4B67DEC9CF4}">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147360-E0D1-4012-99C5-E73DAA556E7B}">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US" sz="2000" kern="1200" dirty="0"/>
            <a:t>Agricultural Water Requirements</a:t>
          </a:r>
        </a:p>
      </dsp:txBody>
      <dsp:txXfrm>
        <a:off x="1085908" y="2354865"/>
        <a:ext cx="5711766" cy="940180"/>
      </dsp:txXfrm>
    </dsp:sp>
    <dsp:sp modelId="{225BAC1F-22B1-4063-9789-71B3EE72CB6D}">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6E9AC-C9F7-4EEF-959D-BE80C8DDAC42}">
      <dsp:nvSpPr>
        <dsp:cNvPr id="0" name=""/>
        <dsp:cNvSpPr/>
      </dsp:nvSpPr>
      <dsp:spPr>
        <a:xfrm>
          <a:off x="284404" y="3741632"/>
          <a:ext cx="517099" cy="51709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B04858-70A3-47B3-9ED1-F63C6D36ED91}">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US" sz="2000" kern="1200" dirty="0"/>
            <a:t>Produce Safety Rule Coverage, Audits &amp; Inspections</a:t>
          </a:r>
        </a:p>
      </dsp:txBody>
      <dsp:txXfrm>
        <a:off x="1085908" y="3530091"/>
        <a:ext cx="5711766" cy="940180"/>
      </dsp:txXfrm>
    </dsp:sp>
    <dsp:sp modelId="{7521BB47-6A7E-40FD-974C-6AA04724254E}">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416E0-108B-488F-A42A-BA100BBDAF21}">
      <dsp:nvSpPr>
        <dsp:cNvPr id="0" name=""/>
        <dsp:cNvSpPr/>
      </dsp:nvSpPr>
      <dsp:spPr>
        <a:xfrm>
          <a:off x="284404" y="4916857"/>
          <a:ext cx="517099" cy="5170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290576-7A1F-4729-929A-10809BCFDA80}">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US" sz="2000" kern="1200" dirty="0"/>
            <a:t>Records</a:t>
          </a:r>
        </a:p>
      </dsp:txBody>
      <dsp:txXfrm>
        <a:off x="1085908" y="4705317"/>
        <a:ext cx="5711766" cy="940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3512F-A1AE-43EE-9DD3-7E8EEADB8875}">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DED3F-06A4-4418-A0D9-59E4D3D9246B}">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A4077B-C9A0-4208-9E66-336A8B37192C}">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Cleaning &amp; Sanitizing</a:t>
          </a:r>
        </a:p>
      </dsp:txBody>
      <dsp:txXfrm>
        <a:off x="1085908" y="4413"/>
        <a:ext cx="5711766" cy="940180"/>
      </dsp:txXfrm>
    </dsp:sp>
    <dsp:sp modelId="{14729CF2-CE2A-473F-99B9-6C9AFC85467F}">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E1741-34D4-458E-914E-821F25CFB76B}">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9CD299-DC10-43E9-8741-D663EE83474B}">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Equipment, Tools &amp; Buildings</a:t>
          </a:r>
        </a:p>
      </dsp:txBody>
      <dsp:txXfrm>
        <a:off x="1085908" y="1179639"/>
        <a:ext cx="5711766" cy="940180"/>
      </dsp:txXfrm>
    </dsp:sp>
    <dsp:sp modelId="{34DC0110-AB2F-44E6-A5A6-AE26F0EF88E8}">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504AC-7C4A-44A5-A5D1-E0E05C3BEBF9}">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D51DA-D451-408B-A363-02A656DA2560}">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Records</a:t>
          </a:r>
        </a:p>
      </dsp:txBody>
      <dsp:txXfrm>
        <a:off x="1085908" y="2354865"/>
        <a:ext cx="5711766" cy="940180"/>
      </dsp:txXfrm>
    </dsp:sp>
    <dsp:sp modelId="{3706EBC6-28D8-4B39-9A7F-73826EBBD8A1}">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CC35F-D19A-45B6-AC81-6305A43CE113}">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BB6920-EF7B-4D1C-B206-A4DB48FD9269}">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Worker Training</a:t>
          </a:r>
        </a:p>
      </dsp:txBody>
      <dsp:txXfrm>
        <a:off x="1085908" y="3530091"/>
        <a:ext cx="5711766" cy="940180"/>
      </dsp:txXfrm>
    </dsp:sp>
    <dsp:sp modelId="{9C2E43ED-2219-435F-9814-B6C37EADCB78}">
      <dsp:nvSpPr>
        <dsp:cNvPr id="0" name=""/>
        <dsp:cNvSpPr/>
      </dsp:nvSpPr>
      <dsp:spPr>
        <a:xfrm>
          <a:off x="0" y="470973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90E28-7DFB-4AE3-9DDF-1036170475AE}">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65B45B-098F-431B-A1C2-E451E1D5BE0B}">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Hand Washing / Worker Hygiene</a:t>
          </a:r>
        </a:p>
      </dsp:txBody>
      <dsp:txXfrm>
        <a:off x="1085908" y="4705317"/>
        <a:ext cx="5711766" cy="940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87D93-F2AC-430E-A8C7-AB67179CD1C2}">
      <dsp:nvSpPr>
        <dsp:cNvPr id="0" name=""/>
        <dsp:cNvSpPr/>
      </dsp:nvSpPr>
      <dsp:spPr>
        <a:xfrm>
          <a:off x="0" y="763281"/>
          <a:ext cx="6797675" cy="1234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36D51-152A-418E-B00E-3F351FF0EDDF}">
      <dsp:nvSpPr>
        <dsp:cNvPr id="0" name=""/>
        <dsp:cNvSpPr/>
      </dsp:nvSpPr>
      <dsp:spPr>
        <a:xfrm>
          <a:off x="339883" y="40041"/>
          <a:ext cx="5824961" cy="14464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066800">
            <a:lnSpc>
              <a:spcPct val="90000"/>
            </a:lnSpc>
            <a:spcBef>
              <a:spcPct val="0"/>
            </a:spcBef>
            <a:spcAft>
              <a:spcPct val="35000"/>
            </a:spcAft>
            <a:buNone/>
          </a:pPr>
          <a:r>
            <a:rPr lang="en-US" sz="2400" kern="1200" dirty="0"/>
            <a:t>Persistent misunderstandings and noncompliance issues across the region</a:t>
          </a:r>
        </a:p>
      </dsp:txBody>
      <dsp:txXfrm>
        <a:off x="410494" y="110652"/>
        <a:ext cx="5683739" cy="1305258"/>
      </dsp:txXfrm>
    </dsp:sp>
    <dsp:sp modelId="{483857C3-E463-4C36-B662-46B3683C65AC}">
      <dsp:nvSpPr>
        <dsp:cNvPr id="0" name=""/>
        <dsp:cNvSpPr/>
      </dsp:nvSpPr>
      <dsp:spPr>
        <a:xfrm>
          <a:off x="0" y="2985921"/>
          <a:ext cx="6797675" cy="262395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1020572" rIns="52757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Cleaning &amp; Sanitizing</a:t>
          </a:r>
        </a:p>
        <a:p>
          <a:pPr marL="228600" lvl="1" indent="-228600" algn="l" defTabSz="1066800">
            <a:lnSpc>
              <a:spcPct val="90000"/>
            </a:lnSpc>
            <a:spcBef>
              <a:spcPct val="0"/>
            </a:spcBef>
            <a:spcAft>
              <a:spcPct val="15000"/>
            </a:spcAft>
            <a:buChar char="•"/>
          </a:pPr>
          <a:r>
            <a:rPr lang="en-US" sz="2400" kern="1200" dirty="0"/>
            <a:t>Worker Training</a:t>
          </a:r>
        </a:p>
        <a:p>
          <a:pPr marL="228600" lvl="1" indent="-228600" algn="l" defTabSz="1066800">
            <a:lnSpc>
              <a:spcPct val="90000"/>
            </a:lnSpc>
            <a:spcBef>
              <a:spcPct val="0"/>
            </a:spcBef>
            <a:spcAft>
              <a:spcPct val="15000"/>
            </a:spcAft>
            <a:buChar char="•"/>
          </a:pPr>
          <a:r>
            <a:rPr lang="en-US" sz="2400" kern="1200" dirty="0"/>
            <a:t>Agricultural Water</a:t>
          </a:r>
        </a:p>
        <a:p>
          <a:pPr marL="228600" lvl="1" indent="-228600" algn="l" defTabSz="1066800">
            <a:lnSpc>
              <a:spcPct val="90000"/>
            </a:lnSpc>
            <a:spcBef>
              <a:spcPct val="0"/>
            </a:spcBef>
            <a:spcAft>
              <a:spcPct val="15000"/>
            </a:spcAft>
            <a:buChar char="•"/>
          </a:pPr>
          <a:r>
            <a:rPr lang="en-US" sz="2400" kern="1200" dirty="0"/>
            <a:t>Recordkeeping</a:t>
          </a:r>
        </a:p>
      </dsp:txBody>
      <dsp:txXfrm>
        <a:off x="0" y="2985921"/>
        <a:ext cx="6797675" cy="2623950"/>
      </dsp:txXfrm>
    </dsp:sp>
    <dsp:sp modelId="{D47044D4-A41F-4A20-8144-B759875663ED}">
      <dsp:nvSpPr>
        <dsp:cNvPr id="0" name=""/>
        <dsp:cNvSpPr/>
      </dsp:nvSpPr>
      <dsp:spPr>
        <a:xfrm>
          <a:off x="339883" y="2262681"/>
          <a:ext cx="5791082" cy="1446480"/>
        </a:xfrm>
        <a:prstGeom prst="roundRect">
          <a:avLst/>
        </a:prstGeom>
        <a:solidFill>
          <a:schemeClr val="accent2"/>
        </a:solidFill>
        <a:ln w="15875"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9855" tIns="0" rIns="179855" bIns="0" numCol="1" spcCol="1270" anchor="ctr" anchorCtr="0">
          <a:noAutofit/>
        </a:bodyPr>
        <a:lstStyle/>
        <a:p>
          <a:pPr marL="0" lvl="0" indent="0" algn="l" defTabSz="1066800">
            <a:lnSpc>
              <a:spcPct val="90000"/>
            </a:lnSpc>
            <a:spcBef>
              <a:spcPct val="0"/>
            </a:spcBef>
            <a:spcAft>
              <a:spcPct val="35000"/>
            </a:spcAft>
            <a:buNone/>
          </a:pPr>
          <a:r>
            <a:rPr lang="en-US" sz="2400" kern="1200" dirty="0"/>
            <a:t>Growers would benefit from technical assistance in several areas</a:t>
          </a:r>
        </a:p>
      </dsp:txBody>
      <dsp:txXfrm>
        <a:off x="410494" y="2333292"/>
        <a:ext cx="5649860" cy="1305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EA89C-046E-4D22-85B6-51A2C2FB98DE}">
      <dsp:nvSpPr>
        <dsp:cNvPr id="0" name=""/>
        <dsp:cNvSpPr/>
      </dsp:nvSpPr>
      <dsp:spPr>
        <a:xfrm>
          <a:off x="145160" y="1232055"/>
          <a:ext cx="1301244" cy="1301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54B5D-D7D9-48BE-A107-5A6BBF0E36E8}">
      <dsp:nvSpPr>
        <dsp:cNvPr id="0" name=""/>
        <dsp:cNvSpPr/>
      </dsp:nvSpPr>
      <dsp:spPr>
        <a:xfrm>
          <a:off x="418421" y="1505316"/>
          <a:ext cx="754721" cy="754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9EF045-9709-485D-9023-790EBB8C90AC}">
      <dsp:nvSpPr>
        <dsp:cNvPr id="0" name=""/>
        <dsp:cNvSpPr/>
      </dsp:nvSpPr>
      <dsp:spPr>
        <a:xfrm>
          <a:off x="1725242" y="1232055"/>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“Growers are still overwhelmed with the rule and the need for costly/capital improvements. This sometimes causes them to overlook simple changes that can have significant benefit.”</a:t>
          </a:r>
        </a:p>
      </dsp:txBody>
      <dsp:txXfrm>
        <a:off x="1725242" y="1232055"/>
        <a:ext cx="3067218" cy="1301244"/>
      </dsp:txXfrm>
    </dsp:sp>
    <dsp:sp modelId="{D8B60848-E260-4DF3-BA1D-F2F679390652}">
      <dsp:nvSpPr>
        <dsp:cNvPr id="0" name=""/>
        <dsp:cNvSpPr/>
      </dsp:nvSpPr>
      <dsp:spPr>
        <a:xfrm>
          <a:off x="5326900" y="1232055"/>
          <a:ext cx="1301244" cy="13012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99427-3F38-49EE-9A4D-1F5113B313E4}">
      <dsp:nvSpPr>
        <dsp:cNvPr id="0" name=""/>
        <dsp:cNvSpPr/>
      </dsp:nvSpPr>
      <dsp:spPr>
        <a:xfrm>
          <a:off x="5600162" y="1505316"/>
          <a:ext cx="754721" cy="754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BE13C-60B1-4973-9968-5F67ABAEA3D2}">
      <dsp:nvSpPr>
        <dsp:cNvPr id="0" name=""/>
        <dsp:cNvSpPr/>
      </dsp:nvSpPr>
      <dsp:spPr>
        <a:xfrm>
          <a:off x="6906982" y="1232055"/>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“Growers had an assumption that PSR inspections would be more frequent. Upon completion of an inspection, growers are usually shocked that the next inspection will not be for 3–5 years.”</a:t>
          </a:r>
        </a:p>
      </dsp:txBody>
      <dsp:txXfrm>
        <a:off x="6906982" y="1232055"/>
        <a:ext cx="3067218" cy="13012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3BDF3-93BC-4DF2-862C-ABCD762FDBA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374B8-CD28-4CC2-BA85-AF5AE1ABE522}">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The Vermont Produce Program works with fruit and vegetable farms to enhance produce safety and promote public health. </a:t>
          </a:r>
        </a:p>
      </dsp:txBody>
      <dsp:txXfrm>
        <a:off x="0" y="0"/>
        <a:ext cx="6797675" cy="2824955"/>
      </dsp:txXfrm>
    </dsp:sp>
    <dsp:sp modelId="{695B49E6-5DBE-4651-A484-A4D693AD9C64}">
      <dsp:nvSpPr>
        <dsp:cNvPr id="0" name=""/>
        <dsp:cNvSpPr/>
      </dsp:nvSpPr>
      <dsp:spPr>
        <a:xfrm>
          <a:off x="0" y="2824955"/>
          <a:ext cx="6797675" cy="0"/>
        </a:xfrm>
        <a:prstGeom prst="line">
          <a:avLst/>
        </a:prstGeom>
        <a:solidFill>
          <a:schemeClr val="accent2">
            <a:hueOff val="-6699528"/>
            <a:satOff val="-58120"/>
            <a:lumOff val="16471"/>
            <a:alphaOff val="0"/>
          </a:schemeClr>
        </a:solidFill>
        <a:ln w="15875" cap="flat" cmpd="sng" algn="ctr">
          <a:solidFill>
            <a:schemeClr val="accent2">
              <a:hueOff val="-6699528"/>
              <a:satOff val="-58120"/>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3D230-F9D6-4240-BDDA-96EE782089F8}">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Our vision is a safe, local, and thriving Vermont produce industry. </a:t>
          </a:r>
        </a:p>
      </dsp:txBody>
      <dsp:txXfrm>
        <a:off x="0" y="2824955"/>
        <a:ext cx="6797675" cy="28249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8C415-DBD7-473A-A3BE-157FAE74F3E7}"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4CDC9-5CF7-4D95-866A-6FAB61AF6915}" type="slidenum">
              <a:rPr lang="en-US" smtClean="0"/>
              <a:t>‹#›</a:t>
            </a:fld>
            <a:endParaRPr lang="en-US"/>
          </a:p>
        </p:txBody>
      </p:sp>
    </p:spTree>
    <p:extLst>
      <p:ext uri="{BB962C8B-B14F-4D97-AF65-F5344CB8AC3E}">
        <p14:creationId xmlns:p14="http://schemas.microsoft.com/office/powerpoint/2010/main" val="85107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a:t>
            </a:fld>
            <a:endParaRPr lang="en-US"/>
          </a:p>
        </p:txBody>
      </p:sp>
    </p:spTree>
    <p:extLst>
      <p:ext uri="{BB962C8B-B14F-4D97-AF65-F5344CB8AC3E}">
        <p14:creationId xmlns:p14="http://schemas.microsoft.com/office/powerpoint/2010/main" val="327819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Inspectors faced continued confusion about PSR coverage as well as audits vs. inspections this year. </a:t>
            </a:r>
          </a:p>
        </p:txBody>
      </p:sp>
      <p:sp>
        <p:nvSpPr>
          <p:cNvPr id="4" name="Slide Number Placeholder 3"/>
          <p:cNvSpPr>
            <a:spLocks noGrp="1"/>
          </p:cNvSpPr>
          <p:nvPr>
            <p:ph type="sldNum" sz="quarter" idx="5"/>
          </p:nvPr>
        </p:nvSpPr>
        <p:spPr/>
        <p:txBody>
          <a:bodyPr/>
          <a:lstStyle/>
          <a:p>
            <a:fld id="{7C04CDC9-5CF7-4D95-866A-6FAB61AF6915}" type="slidenum">
              <a:rPr lang="en-US" smtClean="0"/>
              <a:t>10</a:t>
            </a:fld>
            <a:endParaRPr lang="en-US"/>
          </a:p>
        </p:txBody>
      </p:sp>
    </p:spTree>
    <p:extLst>
      <p:ext uri="{BB962C8B-B14F-4D97-AF65-F5344CB8AC3E}">
        <p14:creationId xmlns:p14="http://schemas.microsoft.com/office/powerpoint/2010/main" val="232601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11</a:t>
            </a:fld>
            <a:endParaRPr lang="en-US"/>
          </a:p>
        </p:txBody>
      </p:sp>
    </p:spTree>
    <p:extLst>
      <p:ext uri="{BB962C8B-B14F-4D97-AF65-F5344CB8AC3E}">
        <p14:creationId xmlns:p14="http://schemas.microsoft.com/office/powerpoint/2010/main" val="160635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Assessing evidence of animal intrusion and what actions to take</a:t>
            </a:r>
          </a:p>
          <a:p>
            <a:pPr marL="171450" indent="-171450">
              <a:buFont typeface="Arial" panose="020B0604020202020204" pitchFamily="34" charset="0"/>
              <a:buChar char="•"/>
            </a:pPr>
            <a:r>
              <a:rPr lang="en-US" dirty="0"/>
              <a:t>What constitutes BSAAO (fish meal, bone meal, blood meal, dried chicken pellets)</a:t>
            </a:r>
          </a:p>
          <a:p>
            <a:pPr marL="171450" indent="-171450">
              <a:buFont typeface="Arial" panose="020B0604020202020204" pitchFamily="34" charset="0"/>
              <a:buChar char="•"/>
            </a:pPr>
            <a:r>
              <a:rPr lang="en-US" dirty="0"/>
              <a:t>Farms that have UV water treatment systems (for postharvest water) often do not have a regular maintenance schedule, records, or a plan if things go wrong.</a:t>
            </a:r>
          </a:p>
        </p:txBody>
      </p:sp>
      <p:sp>
        <p:nvSpPr>
          <p:cNvPr id="4" name="Slide Number Placeholder 3"/>
          <p:cNvSpPr>
            <a:spLocks noGrp="1"/>
          </p:cNvSpPr>
          <p:nvPr>
            <p:ph type="sldNum" sz="quarter" idx="5"/>
          </p:nvPr>
        </p:nvSpPr>
        <p:spPr/>
        <p:txBody>
          <a:bodyPr/>
          <a:lstStyle/>
          <a:p>
            <a:fld id="{7C04CDC9-5CF7-4D95-866A-6FAB61AF6915}" type="slidenum">
              <a:rPr lang="en-US" smtClean="0"/>
              <a:t>12</a:t>
            </a:fld>
            <a:endParaRPr lang="en-US"/>
          </a:p>
        </p:txBody>
      </p:sp>
    </p:spTree>
    <p:extLst>
      <p:ext uri="{BB962C8B-B14F-4D97-AF65-F5344CB8AC3E}">
        <p14:creationId xmlns:p14="http://schemas.microsoft.com/office/powerpoint/2010/main" val="398866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13</a:t>
            </a:fld>
            <a:endParaRPr lang="en-US"/>
          </a:p>
        </p:txBody>
      </p:sp>
    </p:spTree>
    <p:extLst>
      <p:ext uri="{BB962C8B-B14F-4D97-AF65-F5344CB8AC3E}">
        <p14:creationId xmlns:p14="http://schemas.microsoft.com/office/powerpoint/2010/main" val="353524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14</a:t>
            </a:fld>
            <a:endParaRPr lang="en-US"/>
          </a:p>
        </p:txBody>
      </p:sp>
    </p:spTree>
    <p:extLst>
      <p:ext uri="{BB962C8B-B14F-4D97-AF65-F5344CB8AC3E}">
        <p14:creationId xmlns:p14="http://schemas.microsoft.com/office/powerpoint/2010/main" val="9081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understanding of risks of associated with drip, condensation, and pooled water in packing areas (esp. coolers). Lack of knowledge about Listeria m. as a risk in these conditions. This topic also relates to poor condition of floors and insufficient cleaning practices (e.g. of drains).</a:t>
            </a:r>
          </a:p>
          <a:p>
            <a:endParaRPr lang="en-US" dirty="0"/>
          </a:p>
          <a:p>
            <a:r>
              <a:rPr lang="en-US" dirty="0"/>
              <a:t>Poor pest management in buildings. Farms may have traps or bait stations, but no maintenance schedule, maps or records, or staff who are responsible for checking them.</a:t>
            </a:r>
          </a:p>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15</a:t>
            </a:fld>
            <a:endParaRPr lang="en-US"/>
          </a:p>
        </p:txBody>
      </p:sp>
    </p:spTree>
    <p:extLst>
      <p:ext uri="{BB962C8B-B14F-4D97-AF65-F5344CB8AC3E}">
        <p14:creationId xmlns:p14="http://schemas.microsoft.com/office/powerpoint/2010/main" val="389811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16</a:t>
            </a:fld>
            <a:endParaRPr lang="en-US"/>
          </a:p>
        </p:txBody>
      </p:sp>
    </p:spTree>
    <p:extLst>
      <p:ext uri="{BB962C8B-B14F-4D97-AF65-F5344CB8AC3E}">
        <p14:creationId xmlns:p14="http://schemas.microsoft.com/office/powerpoint/2010/main" val="165659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17</a:t>
            </a:fld>
            <a:endParaRPr lang="en-US"/>
          </a:p>
        </p:txBody>
      </p:sp>
    </p:spTree>
    <p:extLst>
      <p:ext uri="{BB962C8B-B14F-4D97-AF65-F5344CB8AC3E}">
        <p14:creationId xmlns:p14="http://schemas.microsoft.com/office/powerpoint/2010/main" val="128432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Farms not fully understanding how often workers must wash their hands while handling produce (harvest and post-harvest). Farms may have accessible hand washing stations but they are not used as frequently as necessary, or aren't kept stocked with supplies, or aren't easy to use. In some cases the farm manager doesn't model good hand washing practices which has an impact on the hand washing culture on the farm.</a:t>
            </a:r>
          </a:p>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18</a:t>
            </a:fld>
            <a:endParaRPr lang="en-US"/>
          </a:p>
        </p:txBody>
      </p:sp>
    </p:spTree>
    <p:extLst>
      <p:ext uri="{BB962C8B-B14F-4D97-AF65-F5344CB8AC3E}">
        <p14:creationId xmlns:p14="http://schemas.microsoft.com/office/powerpoint/2010/main" val="92430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20</a:t>
            </a:fld>
            <a:endParaRPr lang="en-US"/>
          </a:p>
        </p:txBody>
      </p:sp>
    </p:spTree>
    <p:extLst>
      <p:ext uri="{BB962C8B-B14F-4D97-AF65-F5344CB8AC3E}">
        <p14:creationId xmlns:p14="http://schemas.microsoft.com/office/powerpoint/2010/main" val="239846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Follow-up to last year’s presentation and the 2021 presentation by </a:t>
            </a:r>
            <a:r>
              <a:rPr lang="en-US" dirty="0"/>
              <a:t>Leah Cook, then of the </a:t>
            </a:r>
            <a:r>
              <a:rPr lang="en-US" b="0" i="0" u="none" strike="noStrike" dirty="0">
                <a:solidFill>
                  <a:srgbClr val="1A0DAB"/>
                </a:solidFill>
                <a:effectLst/>
                <a:latin typeface="Roboto" panose="02000000000000000000" pitchFamily="2" charset="0"/>
              </a:rPr>
              <a:t>Maine Department of Agriculture, Conservation and Forestry</a:t>
            </a:r>
          </a:p>
          <a:p>
            <a:pPr marL="171450" indent="-171450">
              <a:buFont typeface="Arial" panose="020B0604020202020204" pitchFamily="34" charset="0"/>
              <a:buChar char="•"/>
            </a:pPr>
            <a:r>
              <a:rPr lang="en-US" dirty="0"/>
              <a:t>Qualitative analysis of information provided by inspectors across the region of the most common misunderstandings, noncompliance issues, and technical assistance needs they’ve identified over the past year of inspections. </a:t>
            </a:r>
          </a:p>
          <a:p>
            <a:pPr marL="171450" indent="-171450">
              <a:buFont typeface="Arial" panose="020B0604020202020204" pitchFamily="34" charset="0"/>
              <a:buChar char="•"/>
            </a:pPr>
            <a:r>
              <a:rPr lang="en-US" dirty="0"/>
              <a:t>The regional context here is that inspectors conducted a mix of initial and routine Produce Safety Rule inspections this year on covered farms of all sizes. </a:t>
            </a:r>
          </a:p>
          <a:p>
            <a:pPr marL="171450" indent="-171450">
              <a:buFont typeface="Arial" panose="020B0604020202020204" pitchFamily="34" charset="0"/>
              <a:buChar char="•"/>
            </a:pPr>
            <a:r>
              <a:rPr lang="en-US" dirty="0"/>
              <a:t>What we’ll see today are some persistent misunderstandings and noncompliance issues across the region and that folks are looking ahead to revised agricultural water requirements as well as the proposed rule on traceability.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to Elizabeth Newbold for collecting data from all of our Northeast states. Thank you to everyone participating today for their commitment to both public health and making sure growers have the resources they need to successfully implement the Produce Safety Rule. That’s what this presentation is really all about.</a:t>
            </a:r>
          </a:p>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a:t>
            </a:fld>
            <a:endParaRPr lang="en-US"/>
          </a:p>
        </p:txBody>
      </p:sp>
    </p:spTree>
    <p:extLst>
      <p:ext uri="{BB962C8B-B14F-4D97-AF65-F5344CB8AC3E}">
        <p14:creationId xmlns:p14="http://schemas.microsoft.com/office/powerpoint/2010/main" val="44080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21</a:t>
            </a:fld>
            <a:endParaRPr lang="en-US"/>
          </a:p>
        </p:txBody>
      </p:sp>
    </p:spTree>
    <p:extLst>
      <p:ext uri="{BB962C8B-B14F-4D97-AF65-F5344CB8AC3E}">
        <p14:creationId xmlns:p14="http://schemas.microsoft.com/office/powerpoint/2010/main" val="2315318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22</a:t>
            </a:fld>
            <a:endParaRPr lang="en-US"/>
          </a:p>
        </p:txBody>
      </p:sp>
    </p:spTree>
    <p:extLst>
      <p:ext uri="{BB962C8B-B14F-4D97-AF65-F5344CB8AC3E}">
        <p14:creationId xmlns:p14="http://schemas.microsoft.com/office/powerpoint/2010/main" val="369678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24</a:t>
            </a:fld>
            <a:endParaRPr lang="en-US"/>
          </a:p>
        </p:txBody>
      </p:sp>
    </p:spTree>
    <p:extLst>
      <p:ext uri="{BB962C8B-B14F-4D97-AF65-F5344CB8AC3E}">
        <p14:creationId xmlns:p14="http://schemas.microsoft.com/office/powerpoint/2010/main" val="198288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25</a:t>
            </a:fld>
            <a:endParaRPr lang="en-US"/>
          </a:p>
        </p:txBody>
      </p:sp>
    </p:spTree>
    <p:extLst>
      <p:ext uri="{BB962C8B-B14F-4D97-AF65-F5344CB8AC3E}">
        <p14:creationId xmlns:p14="http://schemas.microsoft.com/office/powerpoint/2010/main" val="226386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 comprehensive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Growers need to understand WHAT to do, HOW to do it, and WHY. This is what drives behavior change.</a:t>
            </a:r>
          </a:p>
        </p:txBody>
      </p:sp>
      <p:sp>
        <p:nvSpPr>
          <p:cNvPr id="4" name="Slide Number Placeholder 3"/>
          <p:cNvSpPr>
            <a:spLocks noGrp="1"/>
          </p:cNvSpPr>
          <p:nvPr>
            <p:ph type="sldNum" sz="quarter" idx="5"/>
          </p:nvPr>
        </p:nvSpPr>
        <p:spPr/>
        <p:txBody>
          <a:bodyPr/>
          <a:lstStyle/>
          <a:p>
            <a:fld id="{7C04CDC9-5CF7-4D95-866A-6FAB61AF6915}" type="slidenum">
              <a:rPr lang="en-US" smtClean="0"/>
              <a:t>26</a:t>
            </a:fld>
            <a:endParaRPr lang="en-US"/>
          </a:p>
        </p:txBody>
      </p:sp>
    </p:spTree>
    <p:extLst>
      <p:ext uri="{BB962C8B-B14F-4D97-AF65-F5344CB8AC3E}">
        <p14:creationId xmlns:p14="http://schemas.microsoft.com/office/powerpoint/2010/main" val="2520221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quotes from this year’s data provide important takeaways. We’ve had inspections for several years now, but this rule is still new. We still have a lot of work to do to implement this rule and help growers achieve the minimum standard for on-farm food safety that the Produce Safety Rule represents. Thank you again for sharing your insights this year, and I look forward to hearing from inspectors in the upcoming panel.</a:t>
            </a:r>
          </a:p>
        </p:txBody>
      </p:sp>
      <p:sp>
        <p:nvSpPr>
          <p:cNvPr id="4" name="Slide Number Placeholder 3"/>
          <p:cNvSpPr>
            <a:spLocks noGrp="1"/>
          </p:cNvSpPr>
          <p:nvPr>
            <p:ph type="sldNum" sz="quarter" idx="5"/>
          </p:nvPr>
        </p:nvSpPr>
        <p:spPr/>
        <p:txBody>
          <a:bodyPr/>
          <a:lstStyle/>
          <a:p>
            <a:fld id="{7C04CDC9-5CF7-4D95-866A-6FAB61AF6915}" type="slidenum">
              <a:rPr lang="en-US" smtClean="0"/>
              <a:t>27</a:t>
            </a:fld>
            <a:endParaRPr lang="en-US"/>
          </a:p>
        </p:txBody>
      </p:sp>
    </p:spTree>
    <p:extLst>
      <p:ext uri="{BB962C8B-B14F-4D97-AF65-F5344CB8AC3E}">
        <p14:creationId xmlns:p14="http://schemas.microsoft.com/office/powerpoint/2010/main" val="80919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04CDC9-5CF7-4D95-866A-6FAB61AF6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42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30</a:t>
            </a:fld>
            <a:endParaRPr lang="en-US"/>
          </a:p>
        </p:txBody>
      </p:sp>
    </p:spTree>
    <p:extLst>
      <p:ext uri="{BB962C8B-B14F-4D97-AF65-F5344CB8AC3E}">
        <p14:creationId xmlns:p14="http://schemas.microsoft.com/office/powerpoint/2010/main" val="23490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the same three questions of inspectors this year. </a:t>
            </a:r>
          </a:p>
        </p:txBody>
      </p:sp>
      <p:sp>
        <p:nvSpPr>
          <p:cNvPr id="4" name="Slide Number Placeholder 3"/>
          <p:cNvSpPr>
            <a:spLocks noGrp="1"/>
          </p:cNvSpPr>
          <p:nvPr>
            <p:ph type="sldNum" sz="quarter" idx="5"/>
          </p:nvPr>
        </p:nvSpPr>
        <p:spPr/>
        <p:txBody>
          <a:bodyPr/>
          <a:lstStyle/>
          <a:p>
            <a:fld id="{7C04CDC9-5CF7-4D95-866A-6FAB61AF6915}" type="slidenum">
              <a:rPr lang="en-US" smtClean="0"/>
              <a:t>3</a:t>
            </a:fld>
            <a:endParaRPr lang="en-US"/>
          </a:p>
        </p:txBody>
      </p:sp>
    </p:spTree>
    <p:extLst>
      <p:ext uri="{BB962C8B-B14F-4D97-AF65-F5344CB8AC3E}">
        <p14:creationId xmlns:p14="http://schemas.microsoft.com/office/powerpoint/2010/main" val="388331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to inspectors who have been conducting inspections on farms during a global pandemic and generously took the time to provide data on common misunderstandings, noncompliance issues, and technical assistance needs.</a:t>
            </a:r>
          </a:p>
        </p:txBody>
      </p:sp>
      <p:sp>
        <p:nvSpPr>
          <p:cNvPr id="4" name="Slide Number Placeholder 3"/>
          <p:cNvSpPr>
            <a:spLocks noGrp="1"/>
          </p:cNvSpPr>
          <p:nvPr>
            <p:ph type="sldNum" sz="quarter" idx="5"/>
          </p:nvPr>
        </p:nvSpPr>
        <p:spPr/>
        <p:txBody>
          <a:bodyPr/>
          <a:lstStyle/>
          <a:p>
            <a:fld id="{7C04CDC9-5CF7-4D95-866A-6FAB61AF6915}" type="slidenum">
              <a:rPr lang="en-US" smtClean="0"/>
              <a:t>4</a:t>
            </a:fld>
            <a:endParaRPr lang="en-US"/>
          </a:p>
        </p:txBody>
      </p:sp>
    </p:spTree>
    <p:extLst>
      <p:ext uri="{BB962C8B-B14F-4D97-AF65-F5344CB8AC3E}">
        <p14:creationId xmlns:p14="http://schemas.microsoft.com/office/powerpoint/2010/main" val="4490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topics that arose this year. Many are the same as last year, but a few, like animal intrusion and visitors, were not topics highlighted last year.</a:t>
            </a:r>
          </a:p>
        </p:txBody>
      </p:sp>
      <p:sp>
        <p:nvSpPr>
          <p:cNvPr id="4" name="Slide Number Placeholder 3"/>
          <p:cNvSpPr>
            <a:spLocks noGrp="1"/>
          </p:cNvSpPr>
          <p:nvPr>
            <p:ph type="sldNum" sz="quarter" idx="5"/>
          </p:nvPr>
        </p:nvSpPr>
        <p:spPr/>
        <p:txBody>
          <a:bodyPr/>
          <a:lstStyle/>
          <a:p>
            <a:fld id="{7C04CDC9-5CF7-4D95-866A-6FAB61AF6915}" type="slidenum">
              <a:rPr lang="en-US" smtClean="0"/>
              <a:t>5</a:t>
            </a:fld>
            <a:endParaRPr lang="en-US"/>
          </a:p>
        </p:txBody>
      </p:sp>
    </p:spTree>
    <p:extLst>
      <p:ext uri="{BB962C8B-B14F-4D97-AF65-F5344CB8AC3E}">
        <p14:creationId xmlns:p14="http://schemas.microsoft.com/office/powerpoint/2010/main" val="22529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6</a:t>
            </a:fld>
            <a:endParaRPr lang="en-US"/>
          </a:p>
        </p:txBody>
      </p:sp>
    </p:spTree>
    <p:extLst>
      <p:ext uri="{BB962C8B-B14F-4D97-AF65-F5344CB8AC3E}">
        <p14:creationId xmlns:p14="http://schemas.microsoft.com/office/powerpoint/2010/main" val="346845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Persistent misunderstandings about the difference between cleaning and sanitizing and the difference between detergents and sanitizers as well as identifying food contact surfaces. Some of the other topics that came up were workers taking knives and totes home and bringing them back to the farm without cleaning, insufficient cleaning of floors and drains, and reusing waxed or cardboard boxes that cannot be cleaned.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Difference between detergents and sanitizers</a:t>
            </a:r>
          </a:p>
          <a:p>
            <a:pPr marL="171450" indent="-171450">
              <a:buFont typeface="Arial" panose="020B0604020202020204" pitchFamily="34" charset="0"/>
              <a:buChar char="•"/>
            </a:pPr>
            <a:r>
              <a:rPr lang="en-US" dirty="0"/>
              <a:t>Using appropriate detergents and sanitizers</a:t>
            </a:r>
          </a:p>
          <a:p>
            <a:pPr marL="171450" indent="-171450">
              <a:buFont typeface="Arial" panose="020B0604020202020204" pitchFamily="34" charset="0"/>
              <a:buChar char="•"/>
            </a:pPr>
            <a:r>
              <a:rPr lang="en-US" dirty="0"/>
              <a:t>Identifying food contact surfaces</a:t>
            </a:r>
          </a:p>
          <a:p>
            <a:pPr marL="171450" indent="-171450">
              <a:buFont typeface="Arial" panose="020B0604020202020204" pitchFamily="34" charset="0"/>
              <a:buChar char="•"/>
            </a:pPr>
            <a:r>
              <a:rPr lang="en-US" dirty="0"/>
              <a:t>Workers taking knives and totes home</a:t>
            </a:r>
          </a:p>
          <a:p>
            <a:pPr marL="171450" indent="-171450">
              <a:buFont typeface="Arial" panose="020B0604020202020204" pitchFamily="34" charset="0"/>
              <a:buChar char="•"/>
            </a:pPr>
            <a:r>
              <a:rPr lang="en-US" dirty="0"/>
              <a:t>Insufficient cleaning of floors and rains</a:t>
            </a:r>
          </a:p>
          <a:p>
            <a:pPr marL="171450" indent="-171450">
              <a:buFont typeface="Arial" panose="020B0604020202020204" pitchFamily="34" charset="0"/>
              <a:buChar char="•"/>
            </a:pPr>
            <a:r>
              <a:rPr lang="en-US" dirty="0"/>
              <a:t>Reusing waxed or cardboard boxes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7</a:t>
            </a:fld>
            <a:endParaRPr lang="en-US"/>
          </a:p>
        </p:txBody>
      </p:sp>
    </p:spTree>
    <p:extLst>
      <p:ext uri="{BB962C8B-B14F-4D97-AF65-F5344CB8AC3E}">
        <p14:creationId xmlns:p14="http://schemas.microsoft.com/office/powerpoint/2010/main" val="334002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8</a:t>
            </a:fld>
            <a:endParaRPr lang="en-US"/>
          </a:p>
        </p:txBody>
      </p:sp>
    </p:spTree>
    <p:extLst>
      <p:ext uri="{BB962C8B-B14F-4D97-AF65-F5344CB8AC3E}">
        <p14:creationId xmlns:p14="http://schemas.microsoft.com/office/powerpoint/2010/main" val="98479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CDC9-5CF7-4D95-866A-6FAB61AF6915}" type="slidenum">
              <a:rPr lang="en-US" smtClean="0"/>
              <a:t>9</a:t>
            </a:fld>
            <a:endParaRPr lang="en-US"/>
          </a:p>
        </p:txBody>
      </p:sp>
    </p:spTree>
    <p:extLst>
      <p:ext uri="{BB962C8B-B14F-4D97-AF65-F5344CB8AC3E}">
        <p14:creationId xmlns:p14="http://schemas.microsoft.com/office/powerpoint/2010/main" val="245663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75000"/>
                    <a:lumOff val="25000"/>
                  </a:schemeClr>
                </a:solidFill>
                <a:latin typeface="Franklin Gothic Demi Cond" panose="020B0706030402020204" pitchFamily="34" charset="0"/>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Franklin Gothic Medium" panose="020B06030201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32544BB-AE22-4444-BE17-15FE24E2FD03}" type="datetime1">
              <a:rPr lang="en-US" smtClean="0"/>
              <a:t>1/24/2023</a:t>
            </a:fld>
            <a:endParaRPr lang="en-US"/>
          </a:p>
        </p:txBody>
      </p:sp>
      <p:sp>
        <p:nvSpPr>
          <p:cNvPr id="5" name="Footer Placeholder 4"/>
          <p:cNvSpPr>
            <a:spLocks noGrp="1"/>
          </p:cNvSpPr>
          <p:nvPr>
            <p:ph type="ftr" sz="quarter" idx="11"/>
          </p:nvPr>
        </p:nvSpPr>
        <p:spPr/>
        <p:txBody>
          <a:bodyPr/>
          <a:lstStyle/>
          <a:p>
            <a:r>
              <a:rPr lang="en-US"/>
              <a:t>VERMONT AGENCY OF AGRICULTURE, FOOD &amp; MARKETS</a:t>
            </a:r>
          </a:p>
        </p:txBody>
      </p:sp>
      <p:sp>
        <p:nvSpPr>
          <p:cNvPr id="6" name="Slide Number Placeholder 5"/>
          <p:cNvSpPr>
            <a:spLocks noGrp="1"/>
          </p:cNvSpPr>
          <p:nvPr>
            <p:ph type="sldNum" sz="quarter" idx="12"/>
          </p:nvPr>
        </p:nvSpPr>
        <p:spPr/>
        <p:txBody>
          <a:bodyPr/>
          <a:lstStyle/>
          <a:p>
            <a:fld id="{C50A450D-3C5A-4983-9027-E6220F8A2F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7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anose="020B07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1567D4-B80B-4ED9-953D-164C72621AEA}" type="datetime1">
              <a:rPr lang="en-US" smtClean="0"/>
              <a:t>1/24/2023</a:t>
            </a:fld>
            <a:endParaRPr lang="en-US"/>
          </a:p>
        </p:txBody>
      </p:sp>
      <p:sp>
        <p:nvSpPr>
          <p:cNvPr id="5" name="Footer Placeholder 4"/>
          <p:cNvSpPr>
            <a:spLocks noGrp="1"/>
          </p:cNvSpPr>
          <p:nvPr>
            <p:ph type="ftr" sz="quarter" idx="11"/>
          </p:nvPr>
        </p:nvSpPr>
        <p:spPr/>
        <p:txBody>
          <a:bodyPr/>
          <a:lstStyle/>
          <a:p>
            <a:r>
              <a:rPr lang="en-US"/>
              <a:t>VERMONT AGENCY OF AGRICULTURE, FOOD &amp; MARKETS</a:t>
            </a:r>
          </a:p>
        </p:txBody>
      </p:sp>
      <p:sp>
        <p:nvSpPr>
          <p:cNvPr id="6" name="Slide Number Placeholder 5"/>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25584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latin typeface="Franklin Gothic Demi" panose="020B07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AAFFB-453C-4133-B23C-1EBC0A6EA3F9}" type="datetime1">
              <a:rPr lang="en-US" smtClean="0"/>
              <a:t>1/24/2023</a:t>
            </a:fld>
            <a:endParaRPr lang="en-US"/>
          </a:p>
        </p:txBody>
      </p:sp>
      <p:sp>
        <p:nvSpPr>
          <p:cNvPr id="5" name="Footer Placeholder 4"/>
          <p:cNvSpPr>
            <a:spLocks noGrp="1"/>
          </p:cNvSpPr>
          <p:nvPr>
            <p:ph type="ftr" sz="quarter" idx="11"/>
          </p:nvPr>
        </p:nvSpPr>
        <p:spPr/>
        <p:txBody>
          <a:bodyPr/>
          <a:lstStyle/>
          <a:p>
            <a:r>
              <a:rPr lang="en-US"/>
              <a:t>VERMONT AGENCY OF AGRICULTURE, FOOD &amp; MARKETS</a:t>
            </a:r>
          </a:p>
        </p:txBody>
      </p:sp>
      <p:sp>
        <p:nvSpPr>
          <p:cNvPr id="6" name="Slide Number Placeholder 5"/>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179354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FC92F-A606-4768-A7A4-5D5D114C35B4}" type="datetime1">
              <a:rPr lang="en-US" smtClean="0"/>
              <a:t>1/24/2023</a:t>
            </a:fld>
            <a:endParaRPr lang="en-US"/>
          </a:p>
        </p:txBody>
      </p:sp>
      <p:sp>
        <p:nvSpPr>
          <p:cNvPr id="5" name="Footer Placeholder 4"/>
          <p:cNvSpPr>
            <a:spLocks noGrp="1"/>
          </p:cNvSpPr>
          <p:nvPr>
            <p:ph type="ftr" sz="quarter" idx="11"/>
          </p:nvPr>
        </p:nvSpPr>
        <p:spPr/>
        <p:txBody>
          <a:bodyPr/>
          <a:lstStyle>
            <a:lvl1pPr>
              <a:defRPr/>
            </a:lvl1pPr>
          </a:lstStyle>
          <a:p>
            <a:r>
              <a:rPr lang="en-US"/>
              <a:t>VERMONT AGENCY OF AGRICULTURE, FOOD &amp; MARKETS</a:t>
            </a:r>
          </a:p>
        </p:txBody>
      </p:sp>
      <p:sp>
        <p:nvSpPr>
          <p:cNvPr id="6" name="Slide Number Placeholder 5"/>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367173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75000"/>
                    <a:lumOff val="25000"/>
                  </a:schemeClr>
                </a:solidFill>
                <a:latin typeface="Franklin Gothic Demi" panose="020B07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72EC4-95FD-46A3-AC0B-150FB00BEF3F}" type="datetime1">
              <a:rPr lang="en-US" smtClean="0"/>
              <a:t>1/24/2023</a:t>
            </a:fld>
            <a:endParaRPr lang="en-US"/>
          </a:p>
        </p:txBody>
      </p:sp>
      <p:sp>
        <p:nvSpPr>
          <p:cNvPr id="5" name="Footer Placeholder 4"/>
          <p:cNvSpPr>
            <a:spLocks noGrp="1"/>
          </p:cNvSpPr>
          <p:nvPr>
            <p:ph type="ftr" sz="quarter" idx="11"/>
          </p:nvPr>
        </p:nvSpPr>
        <p:spPr/>
        <p:txBody>
          <a:bodyPr/>
          <a:lstStyle/>
          <a:p>
            <a:r>
              <a:rPr lang="en-US"/>
              <a:t>VERMONT AGENCY OF AGRICULTURE, FOOD &amp; MARKETS</a:t>
            </a:r>
          </a:p>
        </p:txBody>
      </p:sp>
      <p:sp>
        <p:nvSpPr>
          <p:cNvPr id="6" name="Slide Number Placeholder 5"/>
          <p:cNvSpPr>
            <a:spLocks noGrp="1"/>
          </p:cNvSpPr>
          <p:nvPr>
            <p:ph type="sldNum" sz="quarter" idx="12"/>
          </p:nvPr>
        </p:nvSpPr>
        <p:spPr/>
        <p:txBody>
          <a:bodyPr/>
          <a:lstStyle/>
          <a:p>
            <a:fld id="{C50A450D-3C5A-4983-9027-E6220F8A2F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4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73B1D3-CBE1-41B4-A681-E8CAE0D1E36E}" type="datetime1">
              <a:rPr lang="en-US" smtClean="0"/>
              <a:t>1/24/2023</a:t>
            </a:fld>
            <a:endParaRPr lang="en-US"/>
          </a:p>
        </p:txBody>
      </p:sp>
      <p:sp>
        <p:nvSpPr>
          <p:cNvPr id="6" name="Footer Placeholder 5"/>
          <p:cNvSpPr>
            <a:spLocks noGrp="1"/>
          </p:cNvSpPr>
          <p:nvPr>
            <p:ph type="ftr" sz="quarter" idx="11"/>
          </p:nvPr>
        </p:nvSpPr>
        <p:spPr/>
        <p:txBody>
          <a:bodyPr/>
          <a:lstStyle/>
          <a:p>
            <a:r>
              <a:rPr lang="en-US"/>
              <a:t>VERMONT AGENCY OF AGRICULTURE, FOOD &amp; MARKETS</a:t>
            </a:r>
          </a:p>
        </p:txBody>
      </p:sp>
      <p:sp>
        <p:nvSpPr>
          <p:cNvPr id="7" name="Slide Number Placeholder 6"/>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134992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Franklin Gothic Demi" panose="020B07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AC62FA-E76F-4A98-8323-E9055FAE5546}" type="datetime1">
              <a:rPr lang="en-US" smtClean="0"/>
              <a:t>1/24/2023</a:t>
            </a:fld>
            <a:endParaRPr lang="en-US"/>
          </a:p>
        </p:txBody>
      </p:sp>
      <p:sp>
        <p:nvSpPr>
          <p:cNvPr id="8" name="Footer Placeholder 7"/>
          <p:cNvSpPr>
            <a:spLocks noGrp="1"/>
          </p:cNvSpPr>
          <p:nvPr>
            <p:ph type="ftr" sz="quarter" idx="11"/>
          </p:nvPr>
        </p:nvSpPr>
        <p:spPr/>
        <p:txBody>
          <a:bodyPr/>
          <a:lstStyle/>
          <a:p>
            <a:r>
              <a:rPr lang="en-US"/>
              <a:t>VERMONT AGENCY OF AGRICULTURE, FOOD &amp; MARKETS</a:t>
            </a:r>
          </a:p>
        </p:txBody>
      </p:sp>
      <p:sp>
        <p:nvSpPr>
          <p:cNvPr id="9" name="Slide Number Placeholder 8"/>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27940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anose="020B07030201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F2B9DCD-6089-47C1-A327-395167DECA4A}" type="datetime1">
              <a:rPr lang="en-US" smtClean="0"/>
              <a:t>1/24/2023</a:t>
            </a:fld>
            <a:endParaRPr lang="en-US"/>
          </a:p>
        </p:txBody>
      </p:sp>
      <p:sp>
        <p:nvSpPr>
          <p:cNvPr id="4" name="Footer Placeholder 3"/>
          <p:cNvSpPr>
            <a:spLocks noGrp="1"/>
          </p:cNvSpPr>
          <p:nvPr>
            <p:ph type="ftr" sz="quarter" idx="11"/>
          </p:nvPr>
        </p:nvSpPr>
        <p:spPr/>
        <p:txBody>
          <a:bodyPr/>
          <a:lstStyle/>
          <a:p>
            <a:r>
              <a:rPr lang="en-US"/>
              <a:t>VERMONT AGENCY OF AGRICULTURE, FOOD &amp; MARKETS</a:t>
            </a:r>
          </a:p>
        </p:txBody>
      </p:sp>
      <p:sp>
        <p:nvSpPr>
          <p:cNvPr id="5" name="Slide Number Placeholder 4"/>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330578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61B843-B157-44C1-9487-934B8299253C}" type="datetime1">
              <a:rPr lang="en-US" smtClean="0"/>
              <a:t>1/24/2023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VERMONT AGENCY OF AGRICULTURE, FOOD &amp; MARKETS</a:t>
            </a:r>
          </a:p>
        </p:txBody>
      </p:sp>
      <p:sp>
        <p:nvSpPr>
          <p:cNvPr id="9" name="Slide Number Placeholder 8"/>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344919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E4C680-1031-485A-A620-B8D549E42D87}" type="datetime1">
              <a:rPr lang="en-US" smtClean="0"/>
              <a:t>1/24/2023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VERMONT AGENCY OF AGRICULTURE, FOOD &amp; MARKETS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0A450D-3C5A-4983-9027-E6220F8A2F78}" type="slidenum">
              <a:rPr lang="en-US" smtClean="0"/>
              <a:t>‹#›</a:t>
            </a:fld>
            <a:endParaRPr lang="en-US"/>
          </a:p>
        </p:txBody>
      </p:sp>
    </p:spTree>
    <p:extLst>
      <p:ext uri="{BB962C8B-B14F-4D97-AF65-F5344CB8AC3E}">
        <p14:creationId xmlns:p14="http://schemas.microsoft.com/office/powerpoint/2010/main" val="7465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Franklin Gothic Demi" panose="020B07030201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AB4C8-942B-4AA7-95AD-75EB1A448EE1}" type="datetime1">
              <a:rPr lang="en-US" smtClean="0"/>
              <a:t>1/24/2023</a:t>
            </a:fld>
            <a:endParaRPr lang="en-US"/>
          </a:p>
        </p:txBody>
      </p:sp>
      <p:sp>
        <p:nvSpPr>
          <p:cNvPr id="6" name="Footer Placeholder 5"/>
          <p:cNvSpPr>
            <a:spLocks noGrp="1"/>
          </p:cNvSpPr>
          <p:nvPr>
            <p:ph type="ftr" sz="quarter" idx="11"/>
          </p:nvPr>
        </p:nvSpPr>
        <p:spPr/>
        <p:txBody>
          <a:bodyPr/>
          <a:lstStyle/>
          <a:p>
            <a:r>
              <a:rPr lang="en-US"/>
              <a:t>VERMONT AGENCY OF AGRICULTURE, FOOD &amp; MARKETS</a:t>
            </a:r>
          </a:p>
        </p:txBody>
      </p:sp>
      <p:sp>
        <p:nvSpPr>
          <p:cNvPr id="7" name="Slide Number Placeholder 6"/>
          <p:cNvSpPr>
            <a:spLocks noGrp="1"/>
          </p:cNvSpPr>
          <p:nvPr>
            <p:ph type="sldNum" sz="quarter" idx="12"/>
          </p:nvPr>
        </p:nvSpPr>
        <p:spPr/>
        <p:txBody>
          <a:bodyPr/>
          <a:lstStyle/>
          <a:p>
            <a:fld id="{C50A450D-3C5A-4983-9027-E6220F8A2F78}" type="slidenum">
              <a:rPr lang="en-US" smtClean="0"/>
              <a:t>‹#›</a:t>
            </a:fld>
            <a:endParaRPr lang="en-US"/>
          </a:p>
        </p:txBody>
      </p:sp>
    </p:spTree>
    <p:extLst>
      <p:ext uri="{BB962C8B-B14F-4D97-AF65-F5344CB8AC3E}">
        <p14:creationId xmlns:p14="http://schemas.microsoft.com/office/powerpoint/2010/main" val="342678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7695675-65E2-4E29-BCAD-65EBBFAFAE5E}" type="datetime1">
              <a:rPr lang="en-US" smtClean="0"/>
              <a:t>1/24/2023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VERMONT AGENCY OF AGRICULTURE, FOOD &amp; MARKETS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0A450D-3C5A-4983-9027-E6220F8A2F7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88751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ranklin Gothic Demi Cond" panose="020B07060304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ranklin Gothic Medium" panose="020B06030201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ranklin Gothic Medium" panose="020B06030201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panose="020B06030201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panose="020B06030201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panose="020B06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xhere.com/en/photo/9003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ublicdomainpictures.net/view-image.php?image=274306&amp;picture=orange-cleaning-supplies-backgrou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geograph.org.uk/photo/25554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xhere.com/en/photo/94143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geograph.org.uk/photo/421003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3.png"/><Relationship Id="rId4" Type="http://schemas.openxmlformats.org/officeDocument/2006/relationships/image" Target="../media/image62.svg"/><Relationship Id="rId9"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ublicdomainpictures.net/view-image.php?image=160756&amp;picture=irrigation-wa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5480-02CB-4079-9D3B-A7AA4B70734A}"/>
              </a:ext>
            </a:extLst>
          </p:cNvPr>
          <p:cNvSpPr>
            <a:spLocks noGrp="1"/>
          </p:cNvSpPr>
          <p:nvPr>
            <p:ph type="ctrTitle"/>
          </p:nvPr>
        </p:nvSpPr>
        <p:spPr/>
        <p:txBody>
          <a:bodyPr/>
          <a:lstStyle/>
          <a:p>
            <a:r>
              <a:rPr lang="en-US" dirty="0"/>
              <a:t>State Inspectional Observations</a:t>
            </a:r>
          </a:p>
        </p:txBody>
      </p:sp>
      <p:pic>
        <p:nvPicPr>
          <p:cNvPr id="4" name="Picture 3">
            <a:extLst>
              <a:ext uri="{FF2B5EF4-FFF2-40B4-BE49-F238E27FC236}">
                <a16:creationId xmlns:a16="http://schemas.microsoft.com/office/drawing/2014/main" id="{7E9A4F56-68F8-4734-BC6D-CCCE4029A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59" y="568834"/>
            <a:ext cx="3657600" cy="914400"/>
          </a:xfrm>
          <a:prstGeom prst="rect">
            <a:avLst/>
          </a:prstGeom>
        </p:spPr>
      </p:pic>
      <p:pic>
        <p:nvPicPr>
          <p:cNvPr id="5" name="Content Placeholder 6" descr="Logo, company name&#10;&#10;Description automatically generated">
            <a:extLst>
              <a:ext uri="{FF2B5EF4-FFF2-40B4-BE49-F238E27FC236}">
                <a16:creationId xmlns:a16="http://schemas.microsoft.com/office/drawing/2014/main" id="{3E627AB4-4E7D-49A9-B83C-29134BF8D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81" y="265540"/>
            <a:ext cx="1828800" cy="1828800"/>
          </a:xfrm>
          <a:prstGeom prst="rect">
            <a:avLst/>
          </a:prstGeom>
        </p:spPr>
      </p:pic>
      <p:sp>
        <p:nvSpPr>
          <p:cNvPr id="12" name="TextBox 11">
            <a:extLst>
              <a:ext uri="{FF2B5EF4-FFF2-40B4-BE49-F238E27FC236}">
                <a16:creationId xmlns:a16="http://schemas.microsoft.com/office/drawing/2014/main" id="{29410FD2-D453-83C9-38B9-EB8420242744}"/>
              </a:ext>
            </a:extLst>
          </p:cNvPr>
          <p:cNvSpPr txBox="1"/>
          <p:nvPr/>
        </p:nvSpPr>
        <p:spPr>
          <a:xfrm>
            <a:off x="1097280" y="4515230"/>
            <a:ext cx="10058400" cy="1553759"/>
          </a:xfrm>
          <a:prstGeom prst="rect">
            <a:avLst/>
          </a:prstGeom>
          <a:noFill/>
        </p:spPr>
        <p:txBody>
          <a:bodyPr wrap="square" rtlCol="0">
            <a:spAutoFit/>
          </a:bodyPr>
          <a:lstStyle/>
          <a:p>
            <a:pPr>
              <a:lnSpc>
                <a:spcPct val="150000"/>
              </a:lnSpc>
            </a:pPr>
            <a:r>
              <a:rPr lang="en-US" sz="2200" dirty="0"/>
              <a:t>Presented by Kristina Sweet, Vermont Agency of Agriculture, Food &amp; Markets</a:t>
            </a:r>
          </a:p>
          <a:p>
            <a:pPr>
              <a:lnSpc>
                <a:spcPct val="150000"/>
              </a:lnSpc>
            </a:pPr>
            <a:r>
              <a:rPr lang="en-US" sz="2200" dirty="0"/>
              <a:t>Produce Safety Regulator &amp; Program Staff Meeting | NECAFS Annual Conference</a:t>
            </a:r>
          </a:p>
          <a:p>
            <a:pPr>
              <a:lnSpc>
                <a:spcPct val="150000"/>
              </a:lnSpc>
            </a:pPr>
            <a:r>
              <a:rPr lang="en-US" sz="2200" dirty="0"/>
              <a:t>January 18 &amp; 19, 2023</a:t>
            </a:r>
          </a:p>
        </p:txBody>
      </p:sp>
    </p:spTree>
    <p:extLst>
      <p:ext uri="{BB962C8B-B14F-4D97-AF65-F5344CB8AC3E}">
        <p14:creationId xmlns:p14="http://schemas.microsoft.com/office/powerpoint/2010/main" val="88353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5C02-B983-42F2-9434-40D42AB7FB64}"/>
              </a:ext>
            </a:extLst>
          </p:cNvPr>
          <p:cNvSpPr>
            <a:spLocks noGrp="1"/>
          </p:cNvSpPr>
          <p:nvPr>
            <p:ph type="title"/>
          </p:nvPr>
        </p:nvSpPr>
        <p:spPr>
          <a:xfrm>
            <a:off x="1097280" y="286603"/>
            <a:ext cx="10058400" cy="1450757"/>
          </a:xfrm>
        </p:spPr>
        <p:txBody>
          <a:bodyPr>
            <a:normAutofit/>
          </a:bodyPr>
          <a:lstStyle/>
          <a:p>
            <a:r>
              <a:rPr lang="en-US" dirty="0"/>
              <a:t>Misunderstandings: </a:t>
            </a:r>
            <a:br>
              <a:rPr lang="en-US" dirty="0"/>
            </a:br>
            <a:r>
              <a:rPr lang="en-US" dirty="0"/>
              <a:t>PSR Coverage, Audits &amp; Inspections</a:t>
            </a:r>
          </a:p>
        </p:txBody>
      </p:sp>
      <p:sp>
        <p:nvSpPr>
          <p:cNvPr id="3" name="Content Placeholder 2">
            <a:extLst>
              <a:ext uri="{FF2B5EF4-FFF2-40B4-BE49-F238E27FC236}">
                <a16:creationId xmlns:a16="http://schemas.microsoft.com/office/drawing/2014/main" id="{6AF34E14-D219-48E6-878A-1A4F3E77FBDF}"/>
              </a:ext>
            </a:extLst>
          </p:cNvPr>
          <p:cNvSpPr>
            <a:spLocks noGrp="1"/>
          </p:cNvSpPr>
          <p:nvPr>
            <p:ph idx="1"/>
          </p:nvPr>
        </p:nvSpPr>
        <p:spPr>
          <a:xfrm>
            <a:off x="1097279" y="1845734"/>
            <a:ext cx="6454987" cy="4023360"/>
          </a:xfrm>
        </p:spPr>
        <p:txBody>
          <a:bodyPr>
            <a:normAutofit fontScale="92500"/>
          </a:bodyPr>
          <a:lstStyle/>
          <a:p>
            <a:r>
              <a:rPr lang="en-US" sz="2400" dirty="0"/>
              <a:t>Growers not knowing whether they are covered by the rule, qualified exempt, or not covered</a:t>
            </a:r>
          </a:p>
          <a:p>
            <a:r>
              <a:rPr lang="en-US" sz="2400" dirty="0"/>
              <a:t>Some growers do not understand why they need both a USDA GAP and a Produce Safety Rule (PSR) inspection.</a:t>
            </a:r>
          </a:p>
          <a:p>
            <a:r>
              <a:rPr lang="en-US" sz="2400" dirty="0"/>
              <a:t>Some growers think if they are GAP certified, they don't need a PSR inspection. Others think the GAP audit is the PSR inspection.</a:t>
            </a:r>
          </a:p>
          <a:p>
            <a:r>
              <a:rPr lang="en-US" sz="2400" dirty="0"/>
              <a:t>Some growers are confused or forget that they must include commodities and covered activities (under the PSR) that have not been part of their audit.</a:t>
            </a:r>
          </a:p>
        </p:txBody>
      </p:sp>
      <p:pic>
        <p:nvPicPr>
          <p:cNvPr id="14" name="Picture 13" descr="A group of plants in a garden&#10;&#10;Description automatically generated with low confidence">
            <a:extLst>
              <a:ext uri="{FF2B5EF4-FFF2-40B4-BE49-F238E27FC236}">
                <a16:creationId xmlns:a16="http://schemas.microsoft.com/office/drawing/2014/main" id="{BFEA92C7-B9F5-A566-77BA-D76707F474A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137" r="-3" b="11824"/>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F909A862-B63B-4C41-B73C-1634F9174C45}"/>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C4611B06-91D1-4ACD-85E9-710C38814978}"/>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27FD2905-F233-4CA9-B3AB-9858EB828717}"/>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a:pPr>
                <a:spcAft>
                  <a:spcPts val="600"/>
                </a:spcAft>
              </a:pPr>
              <a:t>10</a:t>
            </a:fld>
            <a:endParaRPr lang="en-US"/>
          </a:p>
        </p:txBody>
      </p:sp>
    </p:spTree>
    <p:extLst>
      <p:ext uri="{BB962C8B-B14F-4D97-AF65-F5344CB8AC3E}">
        <p14:creationId xmlns:p14="http://schemas.microsoft.com/office/powerpoint/2010/main" val="416973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B48A4-10B8-42D3-BA12-B7A04B05E1C3}"/>
              </a:ext>
            </a:extLst>
          </p:cNvPr>
          <p:cNvSpPr>
            <a:spLocks noGrp="1"/>
          </p:cNvSpPr>
          <p:nvPr>
            <p:ph type="title"/>
          </p:nvPr>
        </p:nvSpPr>
        <p:spPr>
          <a:xfrm>
            <a:off x="5181601" y="634946"/>
            <a:ext cx="6368142" cy="1450757"/>
          </a:xfrm>
        </p:spPr>
        <p:txBody>
          <a:bodyPr>
            <a:normAutofit/>
          </a:bodyPr>
          <a:lstStyle/>
          <a:p>
            <a:r>
              <a:rPr lang="en-US" dirty="0"/>
              <a:t>Misunderstandings: Records</a:t>
            </a:r>
          </a:p>
        </p:txBody>
      </p:sp>
      <p:pic>
        <p:nvPicPr>
          <p:cNvPr id="8" name="Graphic 12" descr="Writing an appointment on a paper agenda">
            <a:extLst>
              <a:ext uri="{FF2B5EF4-FFF2-40B4-BE49-F238E27FC236}">
                <a16:creationId xmlns:a16="http://schemas.microsoft.com/office/drawing/2014/main" id="{D567D408-AF30-45B2-BAC7-8786DB3916F0}"/>
              </a:ext>
            </a:extLst>
          </p:cNvPr>
          <p:cNvPicPr>
            <a:picLocks noChangeAspect="1"/>
          </p:cNvPicPr>
          <p:nvPr/>
        </p:nvPicPr>
        <p:blipFill rotWithShape="1">
          <a:blip r:embed="rId3">
            <a:extLst>
              <a:ext uri="{28A0092B-C50C-407E-A947-70E740481C1C}">
                <a14:useLocalDpi xmlns:a14="http://schemas.microsoft.com/office/drawing/2010/main" val="0"/>
              </a:ext>
            </a:extLst>
          </a:blip>
          <a:srcRect r="54779" b="1"/>
          <a:stretch/>
        </p:blipFill>
        <p:spPr>
          <a:xfrm>
            <a:off x="20" y="-12128"/>
            <a:ext cx="4654276" cy="6870127"/>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5D9D4E-34E7-4EC5-986E-BC0F29D36F2B}"/>
              </a:ext>
            </a:extLst>
          </p:cNvPr>
          <p:cNvSpPr>
            <a:spLocks noGrp="1"/>
          </p:cNvSpPr>
          <p:nvPr>
            <p:ph idx="1"/>
          </p:nvPr>
        </p:nvSpPr>
        <p:spPr>
          <a:xfrm>
            <a:off x="5181601" y="2198914"/>
            <a:ext cx="6368142" cy="3670180"/>
          </a:xfrm>
        </p:spPr>
        <p:txBody>
          <a:bodyPr>
            <a:normAutofit/>
          </a:bodyPr>
          <a:lstStyle/>
          <a:p>
            <a:r>
              <a:rPr lang="en-US" sz="2800" dirty="0"/>
              <a:t>General record requirements and components</a:t>
            </a:r>
          </a:p>
          <a:p>
            <a:r>
              <a:rPr lang="en-US" sz="2800" dirty="0"/>
              <a:t>What to include on cleaning and sanitizing logs</a:t>
            </a:r>
          </a:p>
          <a:p>
            <a:r>
              <a:rPr lang="en-US" sz="2800" dirty="0"/>
              <a:t>Minor recordkeeping issues</a:t>
            </a:r>
          </a:p>
          <a:p>
            <a:endParaRPr lang="en-US" dirty="0"/>
          </a:p>
          <a:p>
            <a:endParaRPr lang="en-US" dirty="0"/>
          </a:p>
        </p:txBody>
      </p:sp>
      <p:sp>
        <p:nvSpPr>
          <p:cNvPr id="4" name="Date Placeholder 3">
            <a:extLst>
              <a:ext uri="{FF2B5EF4-FFF2-40B4-BE49-F238E27FC236}">
                <a16:creationId xmlns:a16="http://schemas.microsoft.com/office/drawing/2014/main" id="{85262C8E-9EC4-4795-A87D-190DBD93F53C}"/>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C06EAACB-69F3-43B8-A8DE-6644A7F98625}"/>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a:solidFill>
                  <a:schemeClr val="tx1">
                    <a:lumMod val="75000"/>
                    <a:lumOff val="25000"/>
                  </a:schemeClr>
                </a:solidFill>
              </a:rPr>
              <a:t>VERMONT AGENCY OF AGRICULTURE, FOOD &amp; MARKETS</a:t>
            </a:r>
          </a:p>
        </p:txBody>
      </p:sp>
      <p:sp>
        <p:nvSpPr>
          <p:cNvPr id="6" name="Slide Number Placeholder 5">
            <a:extLst>
              <a:ext uri="{FF2B5EF4-FFF2-40B4-BE49-F238E27FC236}">
                <a16:creationId xmlns:a16="http://schemas.microsoft.com/office/drawing/2014/main" id="{94317C8E-5025-486E-A1B0-A58D7C9A771A}"/>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spTree>
    <p:extLst>
      <p:ext uri="{BB962C8B-B14F-4D97-AF65-F5344CB8AC3E}">
        <p14:creationId xmlns:p14="http://schemas.microsoft.com/office/powerpoint/2010/main" val="45156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71CA-02D0-4DAD-90FB-D9317D13359A}"/>
              </a:ext>
            </a:extLst>
          </p:cNvPr>
          <p:cNvSpPr>
            <a:spLocks noGrp="1"/>
          </p:cNvSpPr>
          <p:nvPr>
            <p:ph type="title"/>
          </p:nvPr>
        </p:nvSpPr>
        <p:spPr>
          <a:xfrm>
            <a:off x="1097280" y="286603"/>
            <a:ext cx="10058400" cy="1450757"/>
          </a:xfrm>
        </p:spPr>
        <p:txBody>
          <a:bodyPr>
            <a:normAutofit/>
          </a:bodyPr>
          <a:lstStyle/>
          <a:p>
            <a:r>
              <a:rPr lang="en-US" dirty="0"/>
              <a:t>Additional Misunderstandings</a:t>
            </a:r>
          </a:p>
        </p:txBody>
      </p:sp>
      <p:pic>
        <p:nvPicPr>
          <p:cNvPr id="12" name="Picture 11" descr="Question mark on green pastel background">
            <a:extLst>
              <a:ext uri="{FF2B5EF4-FFF2-40B4-BE49-F238E27FC236}">
                <a16:creationId xmlns:a16="http://schemas.microsoft.com/office/drawing/2014/main" id="{977630A6-EADC-5772-86A3-D0AE027ECF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25"/>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587232ED-D153-4605-A633-963E716C9B20}"/>
              </a:ext>
            </a:extLst>
          </p:cNvPr>
          <p:cNvSpPr>
            <a:spLocks noGrp="1"/>
          </p:cNvSpPr>
          <p:nvPr>
            <p:ph idx="1"/>
          </p:nvPr>
        </p:nvSpPr>
        <p:spPr>
          <a:xfrm>
            <a:off x="4639733" y="1845734"/>
            <a:ext cx="6515947" cy="4023360"/>
          </a:xfrm>
        </p:spPr>
        <p:txBody>
          <a:bodyPr>
            <a:normAutofit/>
          </a:bodyPr>
          <a:lstStyle/>
          <a:p>
            <a:r>
              <a:rPr lang="en-US" sz="2400" dirty="0"/>
              <a:t>Animal intrusion: assessing significant evidence of potential contamination</a:t>
            </a:r>
          </a:p>
          <a:p>
            <a:r>
              <a:rPr lang="en-US" sz="2400" dirty="0"/>
              <a:t>Identifying biological soil amendments of animal origin (BSAOO) beyond manure</a:t>
            </a:r>
          </a:p>
          <a:p>
            <a:r>
              <a:rPr lang="en-US" sz="2400" dirty="0"/>
              <a:t>Poor pest management in buildings</a:t>
            </a:r>
          </a:p>
          <a:p>
            <a:r>
              <a:rPr lang="en-US" sz="2400" dirty="0"/>
              <a:t>When to wash hands and maintaining hand washing stations</a:t>
            </a:r>
          </a:p>
          <a:p>
            <a:r>
              <a:rPr lang="en-US" sz="2400" i="1" dirty="0"/>
              <a:t>Listeria m</a:t>
            </a:r>
            <a:r>
              <a:rPr lang="en-US" sz="2400" dirty="0"/>
              <a:t>. and risks associated with drip, condensate, and pooled water</a:t>
            </a:r>
          </a:p>
        </p:txBody>
      </p:sp>
      <p:sp>
        <p:nvSpPr>
          <p:cNvPr id="4" name="Date Placeholder 3">
            <a:extLst>
              <a:ext uri="{FF2B5EF4-FFF2-40B4-BE49-F238E27FC236}">
                <a16:creationId xmlns:a16="http://schemas.microsoft.com/office/drawing/2014/main" id="{7A17AFA3-C119-481D-87CF-6AEBC8F4EE97}"/>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0CDC9685-2FD4-4F01-ABFB-5FAB73CD0E5B}"/>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AAB03C22-6796-441A-A35D-4CC3328D6AB5}"/>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12</a:t>
            </a:fld>
            <a:endParaRPr lang="en-US"/>
          </a:p>
        </p:txBody>
      </p:sp>
    </p:spTree>
    <p:extLst>
      <p:ext uri="{BB962C8B-B14F-4D97-AF65-F5344CB8AC3E}">
        <p14:creationId xmlns:p14="http://schemas.microsoft.com/office/powerpoint/2010/main" val="113106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019E7A-3193-97DA-55B2-F1C92D6766F1}"/>
              </a:ext>
            </a:extLst>
          </p:cNvPr>
          <p:cNvSpPr>
            <a:spLocks noGrp="1"/>
          </p:cNvSpPr>
          <p:nvPr>
            <p:ph type="title"/>
          </p:nvPr>
        </p:nvSpPr>
        <p:spPr>
          <a:xfrm>
            <a:off x="492370" y="516835"/>
            <a:ext cx="3084844" cy="5772840"/>
          </a:xfrm>
        </p:spPr>
        <p:txBody>
          <a:bodyPr anchor="ctr">
            <a:normAutofit/>
          </a:bodyPr>
          <a:lstStyle/>
          <a:p>
            <a:r>
              <a:rPr lang="en-US" sz="3300">
                <a:solidFill>
                  <a:srgbClr val="FFFFFF"/>
                </a:solidFill>
              </a:rPr>
              <a:t>Common Noncompliance Issues</a:t>
            </a:r>
          </a:p>
        </p:txBody>
      </p:sp>
      <p:sp>
        <p:nvSpPr>
          <p:cNvPr id="4" name="Date Placeholder 3">
            <a:extLst>
              <a:ext uri="{FF2B5EF4-FFF2-40B4-BE49-F238E27FC236}">
                <a16:creationId xmlns:a16="http://schemas.microsoft.com/office/drawing/2014/main" id="{8BE9BC67-2FEF-F0BE-F471-DAB9A3A7378B}"/>
              </a:ext>
            </a:extLst>
          </p:cNvPr>
          <p:cNvSpPr>
            <a:spLocks noGrp="1"/>
          </p:cNvSpPr>
          <p:nvPr>
            <p:ph type="dt" sz="half" idx="10"/>
          </p:nvPr>
        </p:nvSpPr>
        <p:spPr>
          <a:xfrm>
            <a:off x="492370" y="6459785"/>
            <a:ext cx="17353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C9DD3494-68C1-5360-9B7B-BF0F8365E08B}"/>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VERMONT AGENCY OF AGRICULTURE, FOOD &amp; MARKETS</a:t>
            </a:r>
          </a:p>
        </p:txBody>
      </p:sp>
      <p:sp>
        <p:nvSpPr>
          <p:cNvPr id="6" name="Slide Number Placeholder 5">
            <a:extLst>
              <a:ext uri="{FF2B5EF4-FFF2-40B4-BE49-F238E27FC236}">
                <a16:creationId xmlns:a16="http://schemas.microsoft.com/office/drawing/2014/main" id="{E920E693-C45C-8E4C-D5D1-AE948726C9DE}"/>
              </a:ext>
            </a:extLst>
          </p:cNvPr>
          <p:cNvSpPr>
            <a:spLocks noGrp="1"/>
          </p:cNvSpPr>
          <p:nvPr>
            <p:ph type="sldNum" sz="quarter" idx="12"/>
          </p:nvPr>
        </p:nvSpPr>
        <p:spPr>
          <a:xfrm>
            <a:off x="10123055" y="6459785"/>
            <a:ext cx="1089428" cy="365125"/>
          </a:xfrm>
        </p:spPr>
        <p:txBody>
          <a:bodyPr>
            <a:normAutofit/>
          </a:bodyPr>
          <a:lstStyle/>
          <a:p>
            <a:pPr>
              <a:spcAft>
                <a:spcPts val="600"/>
              </a:spcAft>
            </a:pPr>
            <a:fld id="{C50A450D-3C5A-4983-9027-E6220F8A2F78}" type="slidenum">
              <a:rPr lang="en-US">
                <a:solidFill>
                  <a:schemeClr val="tx2"/>
                </a:solidFill>
              </a:rPr>
              <a:pPr>
                <a:spcAft>
                  <a:spcPts val="600"/>
                </a:spcAft>
              </a:pPr>
              <a:t>13</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79609940-E4EA-FAEA-0933-529DA90996D3}"/>
              </a:ext>
            </a:extLst>
          </p:cNvPr>
          <p:cNvGraphicFramePr>
            <a:graphicFrameLocks noGrp="1"/>
          </p:cNvGraphicFramePr>
          <p:nvPr>
            <p:ph idx="1"/>
            <p:extLst>
              <p:ext uri="{D42A27DB-BD31-4B8C-83A1-F6EECF244321}">
                <p14:modId xmlns:p14="http://schemas.microsoft.com/office/powerpoint/2010/main" val="36936824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05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5AC7-9304-4514-8CC6-088144DE640D}"/>
              </a:ext>
            </a:extLst>
          </p:cNvPr>
          <p:cNvSpPr>
            <a:spLocks noGrp="1"/>
          </p:cNvSpPr>
          <p:nvPr>
            <p:ph type="title"/>
          </p:nvPr>
        </p:nvSpPr>
        <p:spPr>
          <a:xfrm>
            <a:off x="1097280" y="286603"/>
            <a:ext cx="10058400" cy="1450757"/>
          </a:xfrm>
        </p:spPr>
        <p:txBody>
          <a:bodyPr>
            <a:normAutofit/>
          </a:bodyPr>
          <a:lstStyle/>
          <a:p>
            <a:r>
              <a:rPr lang="en-US" dirty="0"/>
              <a:t>Noncompliance: </a:t>
            </a:r>
            <a:br>
              <a:rPr lang="en-US" dirty="0"/>
            </a:br>
            <a:r>
              <a:rPr lang="en-US" dirty="0"/>
              <a:t>Cleaning &amp; Sanitizing</a:t>
            </a:r>
          </a:p>
        </p:txBody>
      </p:sp>
      <p:sp>
        <p:nvSpPr>
          <p:cNvPr id="3" name="Content Placeholder 2">
            <a:extLst>
              <a:ext uri="{FF2B5EF4-FFF2-40B4-BE49-F238E27FC236}">
                <a16:creationId xmlns:a16="http://schemas.microsoft.com/office/drawing/2014/main" id="{64CFFAB4-54D8-478F-80A8-BE5D690BF138}"/>
              </a:ext>
            </a:extLst>
          </p:cNvPr>
          <p:cNvSpPr>
            <a:spLocks noGrp="1"/>
          </p:cNvSpPr>
          <p:nvPr>
            <p:ph idx="1"/>
          </p:nvPr>
        </p:nvSpPr>
        <p:spPr>
          <a:xfrm>
            <a:off x="1097279" y="1845734"/>
            <a:ext cx="6454987" cy="4023360"/>
          </a:xfrm>
        </p:spPr>
        <p:txBody>
          <a:bodyPr>
            <a:normAutofit/>
          </a:bodyPr>
          <a:lstStyle/>
          <a:p>
            <a:r>
              <a:rPr lang="en-US" sz="2400" dirty="0"/>
              <a:t>Cleaning vs. sanitizing</a:t>
            </a:r>
          </a:p>
          <a:p>
            <a:r>
              <a:rPr lang="en-US" sz="2400" dirty="0"/>
              <a:t>Lack of cleaning and sanitizing</a:t>
            </a:r>
          </a:p>
          <a:p>
            <a:r>
              <a:rPr lang="en-US" sz="2400" dirty="0"/>
              <a:t>Documenting cleaning and sanitizing</a:t>
            </a:r>
          </a:p>
          <a:p>
            <a:r>
              <a:rPr lang="en-US" sz="2400" dirty="0"/>
              <a:t>Cleaning and sanitizing equipment</a:t>
            </a:r>
          </a:p>
          <a:p>
            <a:r>
              <a:rPr lang="en-US" sz="2400" dirty="0"/>
              <a:t>Sanitizers not labeled for the purpose</a:t>
            </a:r>
          </a:p>
          <a:p>
            <a:r>
              <a:rPr lang="en-US" sz="2400" dirty="0"/>
              <a:t>Managing condensate</a:t>
            </a:r>
          </a:p>
          <a:p>
            <a:r>
              <a:rPr lang="en-US" sz="2400" dirty="0"/>
              <a:t>Use of sanitizer test strips</a:t>
            </a:r>
          </a:p>
          <a:p>
            <a:endParaRPr lang="en-US" dirty="0"/>
          </a:p>
          <a:p>
            <a:endParaRPr lang="en-US" dirty="0"/>
          </a:p>
          <a:p>
            <a:endParaRPr lang="en-US" dirty="0"/>
          </a:p>
        </p:txBody>
      </p:sp>
      <p:pic>
        <p:nvPicPr>
          <p:cNvPr id="9" name="Picture 8" descr="A picture containing indoor, wall, orange, red&#10;&#10;Description automatically generated">
            <a:extLst>
              <a:ext uri="{FF2B5EF4-FFF2-40B4-BE49-F238E27FC236}">
                <a16:creationId xmlns:a16="http://schemas.microsoft.com/office/drawing/2014/main" id="{92D67CF1-433B-43CB-BA39-BD992037C44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899" r="10811"/>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A0B0BB46-6D5E-472F-8C39-B6C06B64C41F}"/>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9C72A92C-AE0F-42DA-8037-1319B249E57B}"/>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97B780EF-80B3-4938-B20A-3B65DDAD7CA1}"/>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14</a:t>
            </a:fld>
            <a:endParaRPr lang="en-US"/>
          </a:p>
        </p:txBody>
      </p:sp>
    </p:spTree>
    <p:extLst>
      <p:ext uri="{BB962C8B-B14F-4D97-AF65-F5344CB8AC3E}">
        <p14:creationId xmlns:p14="http://schemas.microsoft.com/office/powerpoint/2010/main" val="142123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BE71-3997-46E6-8E63-5A6A80C8A9B4}"/>
              </a:ext>
            </a:extLst>
          </p:cNvPr>
          <p:cNvSpPr>
            <a:spLocks noGrp="1"/>
          </p:cNvSpPr>
          <p:nvPr>
            <p:ph type="title"/>
          </p:nvPr>
        </p:nvSpPr>
        <p:spPr>
          <a:xfrm>
            <a:off x="1097280" y="286603"/>
            <a:ext cx="10058400" cy="1450757"/>
          </a:xfrm>
        </p:spPr>
        <p:txBody>
          <a:bodyPr>
            <a:normAutofit/>
          </a:bodyPr>
          <a:lstStyle/>
          <a:p>
            <a:r>
              <a:rPr lang="en-US" dirty="0"/>
              <a:t>Noncompliance: </a:t>
            </a:r>
            <a:br>
              <a:rPr lang="en-US" dirty="0"/>
            </a:br>
            <a:r>
              <a:rPr lang="en-US" dirty="0"/>
              <a:t>Equipment, Tools &amp; Buildings</a:t>
            </a:r>
          </a:p>
        </p:txBody>
      </p:sp>
      <p:sp>
        <p:nvSpPr>
          <p:cNvPr id="3" name="Content Placeholder 2">
            <a:extLst>
              <a:ext uri="{FF2B5EF4-FFF2-40B4-BE49-F238E27FC236}">
                <a16:creationId xmlns:a16="http://schemas.microsoft.com/office/drawing/2014/main" id="{BA4E9996-4591-424E-BC4E-B0E4769CAFC9}"/>
              </a:ext>
            </a:extLst>
          </p:cNvPr>
          <p:cNvSpPr>
            <a:spLocks noGrp="1"/>
          </p:cNvSpPr>
          <p:nvPr>
            <p:ph idx="1"/>
          </p:nvPr>
        </p:nvSpPr>
        <p:spPr>
          <a:xfrm>
            <a:off x="1097279" y="1845734"/>
            <a:ext cx="6454987" cy="4023360"/>
          </a:xfrm>
        </p:spPr>
        <p:txBody>
          <a:bodyPr>
            <a:normAutofit/>
          </a:bodyPr>
          <a:lstStyle/>
          <a:p>
            <a:r>
              <a:rPr lang="en-US" sz="2400" dirty="0"/>
              <a:t>Equipment or tools that cannot be adequately cleaned </a:t>
            </a:r>
          </a:p>
          <a:p>
            <a:pPr lvl="1"/>
            <a:r>
              <a:rPr lang="en-US" sz="2000" dirty="0"/>
              <a:t>Design, construction, or workmanship</a:t>
            </a:r>
          </a:p>
          <a:p>
            <a:pPr lvl="1"/>
            <a:r>
              <a:rPr lang="en-US" sz="2000" dirty="0"/>
              <a:t>Damage or inadequate maintenance</a:t>
            </a:r>
          </a:p>
          <a:p>
            <a:r>
              <a:rPr lang="en-US" sz="2400" dirty="0"/>
              <a:t>Contamination from buildings and storage</a:t>
            </a:r>
          </a:p>
          <a:p>
            <a:pPr lvl="1"/>
            <a:r>
              <a:rPr lang="en-US" sz="2000" dirty="0"/>
              <a:t>Lack of pest control in buildings</a:t>
            </a:r>
          </a:p>
          <a:p>
            <a:pPr lvl="1"/>
            <a:r>
              <a:rPr lang="en-US" sz="2000" dirty="0"/>
              <a:t>Lack of adequate drainage or prevention of contamination through floors, walls, and ceilings</a:t>
            </a:r>
          </a:p>
          <a:p>
            <a:pPr lvl="1"/>
            <a:r>
              <a:rPr lang="en-US" sz="2000" dirty="0"/>
              <a:t>Drip or condensate on or near produce</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pPr marL="201168" lvl="1" indent="0">
              <a:buNone/>
            </a:pPr>
            <a:endParaRPr lang="en-US" dirty="0"/>
          </a:p>
          <a:p>
            <a:endParaRPr lang="en-US" dirty="0"/>
          </a:p>
          <a:p>
            <a:endParaRPr lang="en-US" dirty="0"/>
          </a:p>
        </p:txBody>
      </p:sp>
      <p:pic>
        <p:nvPicPr>
          <p:cNvPr id="15" name="Picture 14" descr="A picture containing outdoor, house, grass, sky&#10;&#10;Description automatically generated">
            <a:extLst>
              <a:ext uri="{FF2B5EF4-FFF2-40B4-BE49-F238E27FC236}">
                <a16:creationId xmlns:a16="http://schemas.microsoft.com/office/drawing/2014/main" id="{2E8D5B29-D779-4539-ACEE-FCB70A256CF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950" r="19536" b="2"/>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9FDE2115-9AA4-475F-B899-1649BDD6B777}"/>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2FEB8A1F-A080-4C52-9EA9-BD31E964B17E}"/>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CC7B6313-5205-4162-BDE1-8820BDE0D8A5}"/>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15</a:t>
            </a:fld>
            <a:endParaRPr lang="en-US"/>
          </a:p>
        </p:txBody>
      </p:sp>
      <p:sp>
        <p:nvSpPr>
          <p:cNvPr id="16" name="TextBox 15">
            <a:extLst>
              <a:ext uri="{FF2B5EF4-FFF2-40B4-BE49-F238E27FC236}">
                <a16:creationId xmlns:a16="http://schemas.microsoft.com/office/drawing/2014/main" id="{219E4D57-645D-4978-8E69-79C88AC1915C}"/>
              </a:ext>
            </a:extLst>
          </p:cNvPr>
          <p:cNvSpPr txBox="1"/>
          <p:nvPr/>
        </p:nvSpPr>
        <p:spPr>
          <a:xfrm>
            <a:off x="8754061" y="5187275"/>
            <a:ext cx="24016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geograph.org.uk/photo/255540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8899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48A4-10B8-42D3-BA12-B7A04B05E1C3}"/>
              </a:ext>
            </a:extLst>
          </p:cNvPr>
          <p:cNvSpPr>
            <a:spLocks noGrp="1"/>
          </p:cNvSpPr>
          <p:nvPr>
            <p:ph type="title"/>
          </p:nvPr>
        </p:nvSpPr>
        <p:spPr>
          <a:xfrm>
            <a:off x="1097280" y="286603"/>
            <a:ext cx="10058400" cy="1450757"/>
          </a:xfrm>
        </p:spPr>
        <p:txBody>
          <a:bodyPr>
            <a:normAutofit/>
          </a:bodyPr>
          <a:lstStyle/>
          <a:p>
            <a:r>
              <a:rPr lang="en-US" dirty="0"/>
              <a:t>Noncompliance: Records</a:t>
            </a:r>
          </a:p>
        </p:txBody>
      </p:sp>
      <p:sp>
        <p:nvSpPr>
          <p:cNvPr id="3" name="Content Placeholder 2">
            <a:extLst>
              <a:ext uri="{FF2B5EF4-FFF2-40B4-BE49-F238E27FC236}">
                <a16:creationId xmlns:a16="http://schemas.microsoft.com/office/drawing/2014/main" id="{E75D9D4E-34E7-4EC5-986E-BC0F29D36F2B}"/>
              </a:ext>
            </a:extLst>
          </p:cNvPr>
          <p:cNvSpPr>
            <a:spLocks noGrp="1"/>
          </p:cNvSpPr>
          <p:nvPr>
            <p:ph idx="1"/>
          </p:nvPr>
        </p:nvSpPr>
        <p:spPr>
          <a:xfrm>
            <a:off x="1097279" y="1845734"/>
            <a:ext cx="6454987" cy="4023360"/>
          </a:xfrm>
        </p:spPr>
        <p:txBody>
          <a:bodyPr>
            <a:normAutofit/>
          </a:bodyPr>
          <a:lstStyle/>
          <a:p>
            <a:r>
              <a:rPr lang="en-US" dirty="0"/>
              <a:t>General record requirements and components</a:t>
            </a:r>
          </a:p>
          <a:p>
            <a:r>
              <a:rPr lang="en-US" dirty="0"/>
              <a:t>Cleaning and sanitizing records</a:t>
            </a:r>
          </a:p>
          <a:p>
            <a:r>
              <a:rPr lang="en-US" dirty="0"/>
              <a:t>Training</a:t>
            </a:r>
          </a:p>
          <a:p>
            <a:pPr lvl="1"/>
            <a:r>
              <a:rPr lang="en-US" dirty="0"/>
              <a:t>Worker training in food safety, health and hygiene</a:t>
            </a:r>
          </a:p>
          <a:p>
            <a:pPr lvl="1"/>
            <a:r>
              <a:rPr lang="en-US" dirty="0"/>
              <a:t>Produce Safety Alliance (PSA) Grower Training certificates </a:t>
            </a:r>
          </a:p>
          <a:p>
            <a:r>
              <a:rPr lang="en-US" dirty="0"/>
              <a:t>Water</a:t>
            </a:r>
          </a:p>
          <a:p>
            <a:pPr lvl="1"/>
            <a:r>
              <a:rPr lang="en-US" dirty="0"/>
              <a:t>Water system inspection</a:t>
            </a:r>
          </a:p>
          <a:p>
            <a:pPr lvl="1"/>
            <a:r>
              <a:rPr lang="en-US" dirty="0"/>
              <a:t>Water treatment monitoring</a:t>
            </a:r>
          </a:p>
          <a:p>
            <a:pPr lvl="1"/>
            <a:r>
              <a:rPr lang="en-US" dirty="0"/>
              <a:t>Municipal water</a:t>
            </a:r>
          </a:p>
          <a:p>
            <a:pPr lvl="1"/>
            <a:r>
              <a:rPr lang="en-US" dirty="0"/>
              <a:t>Water used for ice and hand washing</a:t>
            </a:r>
          </a:p>
          <a:p>
            <a:endParaRPr lang="en-US" dirty="0"/>
          </a:p>
          <a:p>
            <a:endParaRPr lang="en-US" dirty="0"/>
          </a:p>
        </p:txBody>
      </p:sp>
      <p:pic>
        <p:nvPicPr>
          <p:cNvPr id="8" name="Graphic 12">
            <a:extLst>
              <a:ext uri="{FF2B5EF4-FFF2-40B4-BE49-F238E27FC236}">
                <a16:creationId xmlns:a16="http://schemas.microsoft.com/office/drawing/2014/main" id="{D567D408-AF30-45B2-BAC7-8786DB3916F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606" r="21330" b="1"/>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85262C8E-9EC4-4795-A87D-190DBD93F53C}"/>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C06EAACB-69F3-43B8-A8DE-6644A7F98625}"/>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94317C8E-5025-486E-A1B0-A58D7C9A771A}"/>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16</a:t>
            </a:fld>
            <a:endParaRPr lang="en-US"/>
          </a:p>
        </p:txBody>
      </p:sp>
    </p:spTree>
    <p:extLst>
      <p:ext uri="{BB962C8B-B14F-4D97-AF65-F5344CB8AC3E}">
        <p14:creationId xmlns:p14="http://schemas.microsoft.com/office/powerpoint/2010/main" val="312219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4" name="Rectangle 307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05" name="Rectangle 308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06" name="Straight Connector 308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471CEA-6761-4B32-AEE1-DBAED5283562}"/>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Noncompliance: Worker Training</a:t>
            </a:r>
          </a:p>
        </p:txBody>
      </p:sp>
      <p:sp>
        <p:nvSpPr>
          <p:cNvPr id="3" name="Content Placeholder 2">
            <a:extLst>
              <a:ext uri="{FF2B5EF4-FFF2-40B4-BE49-F238E27FC236}">
                <a16:creationId xmlns:a16="http://schemas.microsoft.com/office/drawing/2014/main" id="{437F04EA-FCDC-456B-A27B-9E09C8F8E5F3}"/>
              </a:ext>
            </a:extLst>
          </p:cNvPr>
          <p:cNvSpPr>
            <a:spLocks noGrp="1"/>
          </p:cNvSpPr>
          <p:nvPr>
            <p:ph sz="half" idx="1"/>
          </p:nvPr>
        </p:nvSpPr>
        <p:spPr>
          <a:xfrm>
            <a:off x="1097279" y="1845734"/>
            <a:ext cx="6454987" cy="4023360"/>
          </a:xfrm>
        </p:spPr>
        <p:txBody>
          <a:bodyPr vert="horz" lIns="0" tIns="45720" rIns="0" bIns="45720" rtlCol="0">
            <a:normAutofit/>
          </a:bodyPr>
          <a:lstStyle/>
          <a:p>
            <a:r>
              <a:rPr lang="en-US" sz="2200" dirty="0">
                <a:latin typeface="+mn-lt"/>
              </a:rPr>
              <a:t>Lack of worker training</a:t>
            </a:r>
          </a:p>
          <a:p>
            <a:r>
              <a:rPr lang="en-US" sz="2200" dirty="0">
                <a:latin typeface="+mn-lt"/>
              </a:rPr>
              <a:t>Documentation of worker training</a:t>
            </a:r>
          </a:p>
          <a:p>
            <a:r>
              <a:rPr lang="en-US" sz="2200" dirty="0">
                <a:latin typeface="+mn-lt"/>
              </a:rPr>
              <a:t>Worker training did not include required food safety or health and hygiene topics</a:t>
            </a:r>
          </a:p>
          <a:p>
            <a:r>
              <a:rPr lang="en-US" sz="2200" dirty="0">
                <a:latin typeface="+mn-lt"/>
              </a:rPr>
              <a:t>PSA Grower Training certificate</a:t>
            </a:r>
          </a:p>
          <a:p>
            <a:r>
              <a:rPr lang="en-US" sz="2200" dirty="0">
                <a:latin typeface="+mn-lt"/>
              </a:rPr>
              <a:t>Monitoring and maintenance of reusable gloves </a:t>
            </a:r>
          </a:p>
          <a:p>
            <a:r>
              <a:rPr lang="en-US" sz="2200" dirty="0">
                <a:latin typeface="+mn-lt"/>
              </a:rPr>
              <a:t>Lack of hand washing</a:t>
            </a:r>
          </a:p>
          <a:p>
            <a:r>
              <a:rPr lang="en-US" sz="2200" dirty="0">
                <a:latin typeface="+mn-lt"/>
              </a:rPr>
              <a:t>Inadequate hand washing</a:t>
            </a:r>
            <a:endParaRPr lang="en-US" sz="2000" dirty="0">
              <a:latin typeface="+mn-lt"/>
            </a:endParaRPr>
          </a:p>
          <a:p>
            <a:endParaRPr lang="en-US" dirty="0">
              <a:latin typeface="+mn-lt"/>
            </a:endParaRPr>
          </a:p>
          <a:p>
            <a:endParaRPr lang="en-US" dirty="0">
              <a:latin typeface="+mn-lt"/>
            </a:endParaRPr>
          </a:p>
        </p:txBody>
      </p:sp>
      <p:pic>
        <p:nvPicPr>
          <p:cNvPr id="3074" name="Picture 2" descr="A photo of people sitting in a room at rows of tables facing the front of the room while listening to a presentation.">
            <a:extLst>
              <a:ext uri="{FF2B5EF4-FFF2-40B4-BE49-F238E27FC236}">
                <a16:creationId xmlns:a16="http://schemas.microsoft.com/office/drawing/2014/main" id="{C96D7B07-58D6-47FE-A8E7-F283FFBE67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18" r="25720"/>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5F93E7C-E157-4BBF-AF66-FA46A359969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232FC92F-A606-4768-A7A4-5D5D114C35B4}" type="datetime1">
              <a:rPr lang="en-US" smtClean="0"/>
              <a:pPr defTabSz="914400">
                <a:spcAft>
                  <a:spcPts val="600"/>
                </a:spcAft>
              </a:pPr>
              <a:t>1/24/2023</a:t>
            </a:fld>
            <a:endParaRPr lang="en-US"/>
          </a:p>
        </p:txBody>
      </p:sp>
      <p:sp>
        <p:nvSpPr>
          <p:cNvPr id="5" name="Footer Placeholder 4">
            <a:extLst>
              <a:ext uri="{FF2B5EF4-FFF2-40B4-BE49-F238E27FC236}">
                <a16:creationId xmlns:a16="http://schemas.microsoft.com/office/drawing/2014/main" id="{4F4100A4-5320-48D5-8730-F0363DF3BFF0}"/>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VERMONT AGENCY OF AGRICULTURE, FOOD &amp; MARKETS</a:t>
            </a:r>
          </a:p>
        </p:txBody>
      </p:sp>
      <p:sp>
        <p:nvSpPr>
          <p:cNvPr id="6" name="Slide Number Placeholder 5">
            <a:extLst>
              <a:ext uri="{FF2B5EF4-FFF2-40B4-BE49-F238E27FC236}">
                <a16:creationId xmlns:a16="http://schemas.microsoft.com/office/drawing/2014/main" id="{27569ABC-CC19-4D39-82CD-A87C0B30FB6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C50A450D-3C5A-4983-9027-E6220F8A2F78}" type="slidenum">
              <a:rPr lang="en-US" smtClean="0"/>
              <a:pPr defTabSz="914400">
                <a:spcAft>
                  <a:spcPts val="600"/>
                </a:spcAft>
              </a:pPr>
              <a:t>17</a:t>
            </a:fld>
            <a:endParaRPr lang="en-US"/>
          </a:p>
        </p:txBody>
      </p:sp>
    </p:spTree>
    <p:extLst>
      <p:ext uri="{BB962C8B-B14F-4D97-AF65-F5344CB8AC3E}">
        <p14:creationId xmlns:p14="http://schemas.microsoft.com/office/powerpoint/2010/main" val="46745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97">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7B840-CBDB-488F-B77B-72F726B796F6}"/>
              </a:ext>
            </a:extLst>
          </p:cNvPr>
          <p:cNvSpPr>
            <a:spLocks noGrp="1"/>
          </p:cNvSpPr>
          <p:nvPr>
            <p:ph type="title"/>
          </p:nvPr>
        </p:nvSpPr>
        <p:spPr>
          <a:xfrm>
            <a:off x="4974771" y="634946"/>
            <a:ext cx="6574972" cy="1450757"/>
          </a:xfrm>
        </p:spPr>
        <p:txBody>
          <a:bodyPr>
            <a:normAutofit fontScale="90000"/>
          </a:bodyPr>
          <a:lstStyle/>
          <a:p>
            <a:r>
              <a:rPr lang="en-US" dirty="0"/>
              <a:t>Noncompliance: </a:t>
            </a:r>
            <a:br>
              <a:rPr lang="en-US" dirty="0"/>
            </a:br>
            <a:r>
              <a:rPr lang="en-US" dirty="0"/>
              <a:t>Hand Washing &amp; Hygiene</a:t>
            </a:r>
          </a:p>
        </p:txBody>
      </p:sp>
      <p:pic>
        <p:nvPicPr>
          <p:cNvPr id="15" name="Picture 14">
            <a:extLst>
              <a:ext uri="{FF2B5EF4-FFF2-40B4-BE49-F238E27FC236}">
                <a16:creationId xmlns:a16="http://schemas.microsoft.com/office/drawing/2014/main" id="{03674AD7-88A3-41E4-9B4A-D1A22E0D4C24}"/>
              </a:ext>
            </a:extLst>
          </p:cNvPr>
          <p:cNvPicPr>
            <a:picLocks noChangeAspect="1"/>
          </p:cNvPicPr>
          <p:nvPr/>
        </p:nvPicPr>
        <p:blipFill rotWithShape="1">
          <a:blip r:embed="rId3"/>
          <a:srcRect l="4516" r="2244"/>
          <a:stretch/>
        </p:blipFill>
        <p:spPr>
          <a:xfrm>
            <a:off x="633999" y="640081"/>
            <a:ext cx="4001315" cy="5314406"/>
          </a:xfrm>
          <a:prstGeom prst="rect">
            <a:avLst/>
          </a:prstGeom>
        </p:spPr>
      </p:pic>
      <p:cxnSp>
        <p:nvCxnSpPr>
          <p:cNvPr id="116" name="Straight Connector 99">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342A00-1514-47BC-ACBD-230D9E6E980E}"/>
              </a:ext>
            </a:extLst>
          </p:cNvPr>
          <p:cNvSpPr>
            <a:spLocks noGrp="1"/>
          </p:cNvSpPr>
          <p:nvPr>
            <p:ph idx="1"/>
          </p:nvPr>
        </p:nvSpPr>
        <p:spPr>
          <a:xfrm>
            <a:off x="4974769" y="2198914"/>
            <a:ext cx="6574973" cy="3670180"/>
          </a:xfrm>
        </p:spPr>
        <p:txBody>
          <a:bodyPr>
            <a:normAutofit/>
          </a:bodyPr>
          <a:lstStyle/>
          <a:p>
            <a:r>
              <a:rPr lang="en-US" sz="2400" dirty="0">
                <a:solidFill>
                  <a:schemeClr val="tx1"/>
                </a:solidFill>
              </a:rPr>
              <a:t>Employees not washing hands before starting work or before putting on gloves</a:t>
            </a:r>
          </a:p>
          <a:p>
            <a:r>
              <a:rPr lang="en-US" sz="2400" dirty="0">
                <a:solidFill>
                  <a:schemeClr val="tx1"/>
                </a:solidFill>
              </a:rPr>
              <a:t>Farm manager not modeling best practices</a:t>
            </a:r>
          </a:p>
          <a:p>
            <a:r>
              <a:rPr lang="en-US" sz="2400" dirty="0">
                <a:solidFill>
                  <a:schemeClr val="tx1"/>
                </a:solidFill>
              </a:rPr>
              <a:t>Hand washing facilities lacking soap, running water, and/or a drying device</a:t>
            </a:r>
          </a:p>
          <a:p>
            <a:r>
              <a:rPr lang="en-US" sz="2400" dirty="0">
                <a:solidFill>
                  <a:schemeClr val="tx1"/>
                </a:solidFill>
              </a:rPr>
              <a:t>Hand washing facilities aren’t easy to use or well located</a:t>
            </a:r>
          </a:p>
        </p:txBody>
      </p:sp>
      <p:sp>
        <p:nvSpPr>
          <p:cNvPr id="117" name="Rectangle 101">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Rectangle 103">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CAC08867-DAD2-4531-A2BD-579067F63030}"/>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3E25F4E1-5D71-40CB-BBA1-3407D436004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E29A1FDD-A3BF-4ED5-B859-96CBAD53EBC5}"/>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18</a:t>
            </a:fld>
            <a:endParaRPr lang="en-US"/>
          </a:p>
        </p:txBody>
      </p:sp>
    </p:spTree>
    <p:extLst>
      <p:ext uri="{BB962C8B-B14F-4D97-AF65-F5344CB8AC3E}">
        <p14:creationId xmlns:p14="http://schemas.microsoft.com/office/powerpoint/2010/main" val="157868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68235-C042-56A4-3C59-AE47E148E497}"/>
              </a:ext>
            </a:extLst>
          </p:cNvPr>
          <p:cNvSpPr>
            <a:spLocks noGrp="1"/>
          </p:cNvSpPr>
          <p:nvPr>
            <p:ph type="title"/>
          </p:nvPr>
        </p:nvSpPr>
        <p:spPr>
          <a:xfrm>
            <a:off x="5181601" y="634946"/>
            <a:ext cx="6368142" cy="1450757"/>
          </a:xfrm>
        </p:spPr>
        <p:txBody>
          <a:bodyPr>
            <a:normAutofit/>
          </a:bodyPr>
          <a:lstStyle/>
          <a:p>
            <a:r>
              <a:rPr lang="en-US" dirty="0"/>
              <a:t>Technical Assistance Needs</a:t>
            </a:r>
          </a:p>
        </p:txBody>
      </p:sp>
      <p:pic>
        <p:nvPicPr>
          <p:cNvPr id="8" name="Picture 7" descr="Plastic containers in bright colours">
            <a:extLst>
              <a:ext uri="{FF2B5EF4-FFF2-40B4-BE49-F238E27FC236}">
                <a16:creationId xmlns:a16="http://schemas.microsoft.com/office/drawing/2014/main" id="{56D15CFB-5FF5-B1C0-8C44-05714F79C01C}"/>
              </a:ext>
            </a:extLst>
          </p:cNvPr>
          <p:cNvPicPr>
            <a:picLocks noChangeAspect="1"/>
          </p:cNvPicPr>
          <p:nvPr/>
        </p:nvPicPr>
        <p:blipFill rotWithShape="1">
          <a:blip r:embed="rId2"/>
          <a:srcRect l="26166" r="28613" b="1"/>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27E9CC-D49D-9709-3DC6-9C71302234F1}"/>
              </a:ext>
            </a:extLst>
          </p:cNvPr>
          <p:cNvSpPr>
            <a:spLocks noGrp="1"/>
          </p:cNvSpPr>
          <p:nvPr>
            <p:ph idx="1"/>
          </p:nvPr>
        </p:nvSpPr>
        <p:spPr>
          <a:xfrm>
            <a:off x="5181601" y="2198914"/>
            <a:ext cx="6368142" cy="3670180"/>
          </a:xfrm>
        </p:spPr>
        <p:txBody>
          <a:bodyPr>
            <a:normAutofit lnSpcReduction="10000"/>
          </a:bodyPr>
          <a:lstStyle/>
          <a:p>
            <a:r>
              <a:rPr lang="en-US" sz="2800" dirty="0"/>
              <a:t>Agricultural Water Requirements</a:t>
            </a:r>
          </a:p>
          <a:p>
            <a:r>
              <a:rPr lang="en-US" sz="2800" dirty="0"/>
              <a:t>Cleaning &amp; Sanitizing</a:t>
            </a:r>
          </a:p>
          <a:p>
            <a:r>
              <a:rPr lang="en-US" sz="2800" dirty="0"/>
              <a:t>Worker Training</a:t>
            </a:r>
          </a:p>
          <a:p>
            <a:r>
              <a:rPr lang="en-US" sz="2800" dirty="0"/>
              <a:t>Produce Safety Rule Coverage, Audits &amp; Inspections</a:t>
            </a:r>
          </a:p>
          <a:p>
            <a:r>
              <a:rPr lang="en-US" sz="2800" dirty="0"/>
              <a:t>Traceability &amp; Recalls</a:t>
            </a:r>
          </a:p>
          <a:p>
            <a:r>
              <a:rPr lang="en-US" sz="2800" dirty="0"/>
              <a:t>Recordkeeping</a:t>
            </a:r>
          </a:p>
          <a:p>
            <a:endParaRPr lang="en-US" sz="2800" dirty="0"/>
          </a:p>
        </p:txBody>
      </p:sp>
      <p:sp>
        <p:nvSpPr>
          <p:cNvPr id="4" name="Date Placeholder 3">
            <a:extLst>
              <a:ext uri="{FF2B5EF4-FFF2-40B4-BE49-F238E27FC236}">
                <a16:creationId xmlns:a16="http://schemas.microsoft.com/office/drawing/2014/main" id="{ED0A5621-3755-E8F0-60AF-558730B66152}"/>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87F39D3F-2406-2D80-420A-1CBCE88425B4}"/>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a:solidFill>
                  <a:schemeClr val="tx1">
                    <a:lumMod val="75000"/>
                    <a:lumOff val="25000"/>
                  </a:schemeClr>
                </a:solidFill>
              </a:rPr>
              <a:t>VERMONT AGENCY OF AGRICULTURE, FOOD &amp; MARKETS</a:t>
            </a:r>
          </a:p>
        </p:txBody>
      </p:sp>
      <p:sp>
        <p:nvSpPr>
          <p:cNvPr id="6" name="Slide Number Placeholder 5">
            <a:extLst>
              <a:ext uri="{FF2B5EF4-FFF2-40B4-BE49-F238E27FC236}">
                <a16:creationId xmlns:a16="http://schemas.microsoft.com/office/drawing/2014/main" id="{8F3AB5D5-1107-9EF3-BA47-04C61486585F}"/>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a:solidFill>
                  <a:schemeClr val="tx1">
                    <a:lumMod val="75000"/>
                    <a:lumOff val="25000"/>
                  </a:schemeClr>
                </a:solidFill>
              </a:rPr>
              <a:pPr>
                <a:spcAft>
                  <a:spcPts val="600"/>
                </a:spcAft>
              </a:pPr>
              <a:t>19</a:t>
            </a:fld>
            <a:endParaRPr lang="en-US">
              <a:solidFill>
                <a:schemeClr val="tx1">
                  <a:lumMod val="75000"/>
                  <a:lumOff val="25000"/>
                </a:schemeClr>
              </a:solidFill>
            </a:endParaRPr>
          </a:p>
        </p:txBody>
      </p:sp>
    </p:spTree>
    <p:extLst>
      <p:ext uri="{BB962C8B-B14F-4D97-AF65-F5344CB8AC3E}">
        <p14:creationId xmlns:p14="http://schemas.microsoft.com/office/powerpoint/2010/main" val="192113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4DEF-BE49-4C99-B86F-532294A6F128}"/>
              </a:ext>
            </a:extLst>
          </p:cNvPr>
          <p:cNvSpPr>
            <a:spLocks noGrp="1"/>
          </p:cNvSpPr>
          <p:nvPr>
            <p:ph type="title"/>
          </p:nvPr>
        </p:nvSpPr>
        <p:spPr>
          <a:xfrm>
            <a:off x="1097280" y="286603"/>
            <a:ext cx="10058400" cy="1450757"/>
          </a:xfrm>
        </p:spPr>
        <p:txBody>
          <a:bodyPr>
            <a:normAutofit/>
          </a:bodyPr>
          <a:lstStyle/>
          <a:p>
            <a:r>
              <a:rPr lang="en-US" dirty="0"/>
              <a:t>Context &amp; Background</a:t>
            </a:r>
          </a:p>
        </p:txBody>
      </p:sp>
      <p:sp>
        <p:nvSpPr>
          <p:cNvPr id="3" name="Content Placeholder 2">
            <a:extLst>
              <a:ext uri="{FF2B5EF4-FFF2-40B4-BE49-F238E27FC236}">
                <a16:creationId xmlns:a16="http://schemas.microsoft.com/office/drawing/2014/main" id="{833C1AE7-AF51-4E50-95A1-D938EB4A2431}"/>
              </a:ext>
            </a:extLst>
          </p:cNvPr>
          <p:cNvSpPr>
            <a:spLocks noGrp="1"/>
          </p:cNvSpPr>
          <p:nvPr>
            <p:ph idx="1"/>
          </p:nvPr>
        </p:nvSpPr>
        <p:spPr>
          <a:xfrm>
            <a:off x="1097279" y="1845734"/>
            <a:ext cx="6454987" cy="4023360"/>
          </a:xfrm>
        </p:spPr>
        <p:txBody>
          <a:bodyPr>
            <a:normAutofit/>
          </a:bodyPr>
          <a:lstStyle/>
          <a:p>
            <a:r>
              <a:rPr lang="en-US" sz="2200" dirty="0"/>
              <a:t>Follow-up to NECAFS 2021 &amp; 2022 presentations</a:t>
            </a:r>
          </a:p>
          <a:p>
            <a:r>
              <a:rPr lang="en-US" sz="2200" dirty="0"/>
              <a:t>Most common misunderstandings, noncompliance issues, and technical assistance needs</a:t>
            </a:r>
          </a:p>
          <a:p>
            <a:r>
              <a:rPr lang="en-US" sz="2200" dirty="0"/>
              <a:t>Persistent misunderstandings and areas of noncompliance </a:t>
            </a:r>
          </a:p>
          <a:p>
            <a:r>
              <a:rPr lang="en-US" sz="2200" dirty="0"/>
              <a:t>Looking ahead</a:t>
            </a:r>
          </a:p>
          <a:p>
            <a:pPr lvl="1"/>
            <a:r>
              <a:rPr lang="en-US" sz="2000" dirty="0"/>
              <a:t>Agricultural water compliance</a:t>
            </a:r>
          </a:p>
          <a:p>
            <a:pPr lvl="1"/>
            <a:r>
              <a:rPr lang="en-US" sz="2000" dirty="0"/>
              <a:t>Traceability</a:t>
            </a:r>
          </a:p>
          <a:p>
            <a:endParaRPr lang="en-US" dirty="0"/>
          </a:p>
        </p:txBody>
      </p:sp>
      <p:pic>
        <p:nvPicPr>
          <p:cNvPr id="1026" name="Picture 2">
            <a:extLst>
              <a:ext uri="{FF2B5EF4-FFF2-40B4-BE49-F238E27FC236}">
                <a16:creationId xmlns:a16="http://schemas.microsoft.com/office/drawing/2014/main" id="{9F7A87E9-66BA-49F8-90D9-6ED56C9DD7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02" r="29537"/>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E23BAE8-0C23-42EC-9490-00573BF9AB43}"/>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8935C2D6-D0BF-4B9D-A279-37DB89C0DA8B}"/>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89DD88AF-157F-4BA5-BE70-BED448308EC9}"/>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2</a:t>
            </a:fld>
            <a:endParaRPr lang="en-US"/>
          </a:p>
        </p:txBody>
      </p:sp>
    </p:spTree>
    <p:extLst>
      <p:ext uri="{BB962C8B-B14F-4D97-AF65-F5344CB8AC3E}">
        <p14:creationId xmlns:p14="http://schemas.microsoft.com/office/powerpoint/2010/main" val="97781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E08-33A5-476D-AD89-6270499B7996}"/>
              </a:ext>
            </a:extLst>
          </p:cNvPr>
          <p:cNvSpPr>
            <a:spLocks noGrp="1"/>
          </p:cNvSpPr>
          <p:nvPr>
            <p:ph type="title"/>
          </p:nvPr>
        </p:nvSpPr>
        <p:spPr>
          <a:xfrm>
            <a:off x="1097280" y="286603"/>
            <a:ext cx="10058400" cy="1450757"/>
          </a:xfrm>
        </p:spPr>
        <p:txBody>
          <a:bodyPr>
            <a:normAutofit/>
          </a:bodyPr>
          <a:lstStyle/>
          <a:p>
            <a:r>
              <a:rPr lang="en-US" dirty="0"/>
              <a:t>Technical Assistance: Water</a:t>
            </a:r>
          </a:p>
        </p:txBody>
      </p:sp>
      <p:sp>
        <p:nvSpPr>
          <p:cNvPr id="3" name="Content Placeholder 2">
            <a:extLst>
              <a:ext uri="{FF2B5EF4-FFF2-40B4-BE49-F238E27FC236}">
                <a16:creationId xmlns:a16="http://schemas.microsoft.com/office/drawing/2014/main" id="{19761EE8-26D2-40A8-9D23-9E9898D171F9}"/>
              </a:ext>
            </a:extLst>
          </p:cNvPr>
          <p:cNvSpPr>
            <a:spLocks noGrp="1"/>
          </p:cNvSpPr>
          <p:nvPr>
            <p:ph idx="1"/>
          </p:nvPr>
        </p:nvSpPr>
        <p:spPr>
          <a:xfrm>
            <a:off x="1097279" y="1845734"/>
            <a:ext cx="6454987" cy="4023360"/>
          </a:xfrm>
        </p:spPr>
        <p:txBody>
          <a:bodyPr>
            <a:normAutofit fontScale="92500" lnSpcReduction="10000"/>
          </a:bodyPr>
          <a:lstStyle/>
          <a:p>
            <a:r>
              <a:rPr lang="en-US" sz="2200" dirty="0"/>
              <a:t>Distinguishing between pre-harvest, harvest and post-harvest requirements</a:t>
            </a:r>
          </a:p>
          <a:p>
            <a:r>
              <a:rPr lang="en-US" sz="2200" dirty="0"/>
              <a:t>How to do an annual ag water system inspection</a:t>
            </a:r>
          </a:p>
          <a:p>
            <a:r>
              <a:rPr lang="en-US" sz="2200" dirty="0"/>
              <a:t>How to monitor recirculated/batch water</a:t>
            </a:r>
          </a:p>
          <a:p>
            <a:r>
              <a:rPr lang="en-US" sz="2200" dirty="0"/>
              <a:t>Which crops are particularly sensitive to infiltration and under what conditions</a:t>
            </a:r>
          </a:p>
          <a:p>
            <a:r>
              <a:rPr lang="en-US" sz="2200" dirty="0"/>
              <a:t>How to maintain wells and protect systems from back siphonage</a:t>
            </a:r>
          </a:p>
          <a:p>
            <a:r>
              <a:rPr lang="en-US" sz="2200" dirty="0"/>
              <a:t>Resources on treating agricultural water</a:t>
            </a:r>
          </a:p>
          <a:p>
            <a:r>
              <a:rPr lang="en-US" sz="2200" dirty="0"/>
              <a:t>Education, outreach and technical assistance for pre-harvest agricultural water requirements</a:t>
            </a:r>
          </a:p>
          <a:p>
            <a:endParaRPr lang="en-US" dirty="0"/>
          </a:p>
        </p:txBody>
      </p:sp>
      <p:pic>
        <p:nvPicPr>
          <p:cNvPr id="8" name="Picture 7">
            <a:extLst>
              <a:ext uri="{FF2B5EF4-FFF2-40B4-BE49-F238E27FC236}">
                <a16:creationId xmlns:a16="http://schemas.microsoft.com/office/drawing/2014/main" id="{9B834109-8843-4E2E-978C-7DE5ED9B11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98" r="19798"/>
          <a:stretch/>
        </p:blipFill>
        <p:spPr>
          <a:xfrm>
            <a:off x="8023475" y="1916318"/>
            <a:ext cx="3129298" cy="3471012"/>
          </a:xfrm>
          <a:prstGeom prst="rect">
            <a:avLst/>
          </a:prstGeom>
        </p:spPr>
      </p:pic>
      <p:sp>
        <p:nvSpPr>
          <p:cNvPr id="4" name="Date Placeholder 3">
            <a:extLst>
              <a:ext uri="{FF2B5EF4-FFF2-40B4-BE49-F238E27FC236}">
                <a16:creationId xmlns:a16="http://schemas.microsoft.com/office/drawing/2014/main" id="{5180420F-FB90-4FFD-B964-E522BA7F77FE}"/>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9C8F9696-0674-4392-B95F-E52008A698A9}"/>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B333F4DE-2919-41D4-9041-2E13C667B880}"/>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20</a:t>
            </a:fld>
            <a:endParaRPr lang="en-US"/>
          </a:p>
        </p:txBody>
      </p:sp>
      <p:sp>
        <p:nvSpPr>
          <p:cNvPr id="9" name="TextBox 8">
            <a:extLst>
              <a:ext uri="{FF2B5EF4-FFF2-40B4-BE49-F238E27FC236}">
                <a16:creationId xmlns:a16="http://schemas.microsoft.com/office/drawing/2014/main" id="{4494F8DE-BB07-4DD4-89C6-31F5209E7601}"/>
              </a:ext>
            </a:extLst>
          </p:cNvPr>
          <p:cNvSpPr txBox="1"/>
          <p:nvPr/>
        </p:nvSpPr>
        <p:spPr>
          <a:xfrm>
            <a:off x="8751155" y="5187275"/>
            <a:ext cx="24016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geograph.org.uk/photo/421003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4243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D701E-FC12-4630-BF79-3F023FCE3573}"/>
              </a:ext>
            </a:extLst>
          </p:cNvPr>
          <p:cNvSpPr>
            <a:spLocks noGrp="1"/>
          </p:cNvSpPr>
          <p:nvPr>
            <p:ph type="title"/>
          </p:nvPr>
        </p:nvSpPr>
        <p:spPr>
          <a:xfrm>
            <a:off x="5181601" y="634946"/>
            <a:ext cx="6368142" cy="1450757"/>
          </a:xfrm>
        </p:spPr>
        <p:txBody>
          <a:bodyPr>
            <a:normAutofit/>
          </a:bodyPr>
          <a:lstStyle/>
          <a:p>
            <a:r>
              <a:rPr lang="en-US" dirty="0"/>
              <a:t>Technical Assistance Needs</a:t>
            </a:r>
          </a:p>
        </p:txBody>
      </p:sp>
      <p:pic>
        <p:nvPicPr>
          <p:cNvPr id="10" name="Picture 9" descr="Apples in a wooden box">
            <a:extLst>
              <a:ext uri="{FF2B5EF4-FFF2-40B4-BE49-F238E27FC236}">
                <a16:creationId xmlns:a16="http://schemas.microsoft.com/office/drawing/2014/main" id="{608792AA-E70A-4D28-9E40-EA6E0B06AD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74" r="23006" b="1"/>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BEB84A-B027-464F-8354-CB39DC896DCF}"/>
              </a:ext>
            </a:extLst>
          </p:cNvPr>
          <p:cNvSpPr>
            <a:spLocks noGrp="1"/>
          </p:cNvSpPr>
          <p:nvPr>
            <p:ph idx="1"/>
          </p:nvPr>
        </p:nvSpPr>
        <p:spPr>
          <a:xfrm>
            <a:off x="5181601" y="2198914"/>
            <a:ext cx="6368142" cy="3670180"/>
          </a:xfrm>
        </p:spPr>
        <p:txBody>
          <a:bodyPr>
            <a:normAutofit/>
          </a:bodyPr>
          <a:lstStyle/>
          <a:p>
            <a:r>
              <a:rPr lang="en-US" sz="2400" dirty="0"/>
              <a:t>More hands-on workshops for growers to see proper cleaning and sanitizing procedures</a:t>
            </a:r>
          </a:p>
          <a:p>
            <a:r>
              <a:rPr lang="en-US" sz="2400" dirty="0"/>
              <a:t>Resources focusing on appropriate methods and which products to use </a:t>
            </a:r>
          </a:p>
          <a:p>
            <a:r>
              <a:rPr lang="en-US" sz="2400" dirty="0"/>
              <a:t>Growers need access to a worker training program that they don't have to build</a:t>
            </a:r>
          </a:p>
          <a:p>
            <a:r>
              <a:rPr lang="en-US" sz="2400" dirty="0"/>
              <a:t>New PSA Health &amp; Hygiene on the Farm worker training video</a:t>
            </a:r>
          </a:p>
          <a:p>
            <a:pPr marL="0" indent="0">
              <a:buNone/>
            </a:pPr>
            <a:endParaRPr lang="en-US" sz="2400" dirty="0"/>
          </a:p>
        </p:txBody>
      </p:sp>
      <p:sp>
        <p:nvSpPr>
          <p:cNvPr id="4" name="Date Placeholder 3">
            <a:extLst>
              <a:ext uri="{FF2B5EF4-FFF2-40B4-BE49-F238E27FC236}">
                <a16:creationId xmlns:a16="http://schemas.microsoft.com/office/drawing/2014/main" id="{6CB82FF2-96DD-4797-9050-A9D1FFD85E52}"/>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6BB5D753-7A46-4EE8-B2EC-D57DEF23E203}"/>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a:solidFill>
                  <a:schemeClr val="tx1">
                    <a:lumMod val="75000"/>
                    <a:lumOff val="25000"/>
                  </a:schemeClr>
                </a:solidFill>
              </a:rPr>
              <a:t>VERMONT AGENCY OF AGRICULTURE, FOOD &amp; MARKETS</a:t>
            </a:r>
          </a:p>
        </p:txBody>
      </p:sp>
      <p:sp>
        <p:nvSpPr>
          <p:cNvPr id="6" name="Slide Number Placeholder 5">
            <a:extLst>
              <a:ext uri="{FF2B5EF4-FFF2-40B4-BE49-F238E27FC236}">
                <a16:creationId xmlns:a16="http://schemas.microsoft.com/office/drawing/2014/main" id="{38429CF4-27DC-48EF-BAF0-47068197FD7A}"/>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a:solidFill>
                  <a:schemeClr val="tx1">
                    <a:lumMod val="75000"/>
                    <a:lumOff val="25000"/>
                  </a:schemeClr>
                </a:solidFill>
              </a:rPr>
              <a:pPr>
                <a:spcAft>
                  <a:spcPts val="600"/>
                </a:spcAft>
              </a:pPr>
              <a:t>21</a:t>
            </a:fld>
            <a:endParaRPr lang="en-US">
              <a:solidFill>
                <a:schemeClr val="tx1">
                  <a:lumMod val="75000"/>
                  <a:lumOff val="25000"/>
                </a:schemeClr>
              </a:solidFill>
            </a:endParaRPr>
          </a:p>
        </p:txBody>
      </p:sp>
    </p:spTree>
    <p:extLst>
      <p:ext uri="{BB962C8B-B14F-4D97-AF65-F5344CB8AC3E}">
        <p14:creationId xmlns:p14="http://schemas.microsoft.com/office/powerpoint/2010/main" val="386306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AC0FC-7627-41B2-B28F-7955808E0023}"/>
              </a:ext>
            </a:extLst>
          </p:cNvPr>
          <p:cNvSpPr>
            <a:spLocks noGrp="1"/>
          </p:cNvSpPr>
          <p:nvPr>
            <p:ph type="title"/>
          </p:nvPr>
        </p:nvSpPr>
        <p:spPr>
          <a:xfrm>
            <a:off x="5181601" y="634946"/>
            <a:ext cx="6368142" cy="1450757"/>
          </a:xfrm>
        </p:spPr>
        <p:txBody>
          <a:bodyPr>
            <a:normAutofit/>
          </a:bodyPr>
          <a:lstStyle/>
          <a:p>
            <a:r>
              <a:rPr lang="en-US" dirty="0"/>
              <a:t>Technical Assistance: General Outreach</a:t>
            </a:r>
          </a:p>
        </p:txBody>
      </p:sp>
      <p:pic>
        <p:nvPicPr>
          <p:cNvPr id="9" name="Picture 8" descr="3D box skeletons">
            <a:extLst>
              <a:ext uri="{FF2B5EF4-FFF2-40B4-BE49-F238E27FC236}">
                <a16:creationId xmlns:a16="http://schemas.microsoft.com/office/drawing/2014/main" id="{FA797C98-737E-4FAB-8874-7CD42FDCAD8B}"/>
              </a:ext>
            </a:extLst>
          </p:cNvPr>
          <p:cNvPicPr>
            <a:picLocks noChangeAspect="1"/>
          </p:cNvPicPr>
          <p:nvPr/>
        </p:nvPicPr>
        <p:blipFill rotWithShape="1">
          <a:blip r:embed="rId3">
            <a:extLst>
              <a:ext uri="{28A0092B-C50C-407E-A947-70E740481C1C}">
                <a14:useLocalDpi xmlns:a14="http://schemas.microsoft.com/office/drawing/2010/main" val="0"/>
              </a:ext>
            </a:extLst>
          </a:blip>
          <a:srcRect l="29873" r="24907" b="1"/>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7A2A31-4F1F-4435-8D3C-7246A495C6EF}"/>
              </a:ext>
            </a:extLst>
          </p:cNvPr>
          <p:cNvSpPr>
            <a:spLocks noGrp="1"/>
          </p:cNvSpPr>
          <p:nvPr>
            <p:ph idx="1"/>
          </p:nvPr>
        </p:nvSpPr>
        <p:spPr>
          <a:xfrm>
            <a:off x="5181601" y="2198914"/>
            <a:ext cx="6368142" cy="3670180"/>
          </a:xfrm>
        </p:spPr>
        <p:txBody>
          <a:bodyPr>
            <a:normAutofit/>
          </a:bodyPr>
          <a:lstStyle/>
          <a:p>
            <a:r>
              <a:rPr lang="en-US" sz="2800" dirty="0"/>
              <a:t>Get the word out about PSR, inspections, OFRR, and registration</a:t>
            </a:r>
          </a:p>
          <a:p>
            <a:r>
              <a:rPr lang="en-US" sz="2800" dirty="0"/>
              <a:t>A fact sheet specific to produce auctions describing various scenarios or a flowchart to determine farm coverage and best practices</a:t>
            </a:r>
          </a:p>
        </p:txBody>
      </p:sp>
      <p:sp>
        <p:nvSpPr>
          <p:cNvPr id="4" name="Date Placeholder 3">
            <a:extLst>
              <a:ext uri="{FF2B5EF4-FFF2-40B4-BE49-F238E27FC236}">
                <a16:creationId xmlns:a16="http://schemas.microsoft.com/office/drawing/2014/main" id="{748AC05A-E0C1-4A9B-A6F1-237E0663D8C2}"/>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7DAD8992-1009-4202-A8BB-91DE272A1840}"/>
              </a:ext>
            </a:extLst>
          </p:cNvPr>
          <p:cNvSpPr>
            <a:spLocks noGrp="1"/>
          </p:cNvSpPr>
          <p:nvPr>
            <p:ph type="ftr" sz="quarter" idx="11"/>
          </p:nvPr>
        </p:nvSpPr>
        <p:spPr>
          <a:xfrm>
            <a:off x="5181601" y="6459785"/>
            <a:ext cx="3739340" cy="365125"/>
          </a:xfrm>
        </p:spPr>
        <p:txBody>
          <a:bodyPr>
            <a:normAutofit/>
          </a:bodyPr>
          <a:lstStyle/>
          <a:p>
            <a:pPr algn="l">
              <a:spcAft>
                <a:spcPts val="600"/>
              </a:spcAft>
            </a:pPr>
            <a:r>
              <a:rPr lang="en-US">
                <a:solidFill>
                  <a:schemeClr val="tx1">
                    <a:lumMod val="75000"/>
                    <a:lumOff val="25000"/>
                  </a:schemeClr>
                </a:solidFill>
              </a:rPr>
              <a:t>VERMONT AGENCY OF AGRICULTURE, FOOD &amp; MARKETS</a:t>
            </a:r>
          </a:p>
        </p:txBody>
      </p:sp>
      <p:sp>
        <p:nvSpPr>
          <p:cNvPr id="6" name="Slide Number Placeholder 5">
            <a:extLst>
              <a:ext uri="{FF2B5EF4-FFF2-40B4-BE49-F238E27FC236}">
                <a16:creationId xmlns:a16="http://schemas.microsoft.com/office/drawing/2014/main" id="{1D14ED02-AEA7-4BD6-85C2-D31D5E2C315A}"/>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solidFill>
                  <a:schemeClr val="tx1">
                    <a:lumMod val="75000"/>
                    <a:lumOff val="25000"/>
                  </a:schemeClr>
                </a:solidFill>
              </a:rPr>
              <a:pPr>
                <a:spcAft>
                  <a:spcPts val="600"/>
                </a:spcAft>
              </a:pPr>
              <a:t>22</a:t>
            </a:fld>
            <a:endParaRPr lang="en-US">
              <a:solidFill>
                <a:schemeClr val="tx1">
                  <a:lumMod val="75000"/>
                  <a:lumOff val="25000"/>
                </a:schemeClr>
              </a:solidFill>
            </a:endParaRPr>
          </a:p>
        </p:txBody>
      </p:sp>
    </p:spTree>
    <p:extLst>
      <p:ext uri="{BB962C8B-B14F-4D97-AF65-F5344CB8AC3E}">
        <p14:creationId xmlns:p14="http://schemas.microsoft.com/office/powerpoint/2010/main" val="423895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18ED-58DF-4FF1-BB4B-F570F6DAE15A}"/>
              </a:ext>
            </a:extLst>
          </p:cNvPr>
          <p:cNvSpPr>
            <a:spLocks noGrp="1"/>
          </p:cNvSpPr>
          <p:nvPr>
            <p:ph type="title"/>
          </p:nvPr>
        </p:nvSpPr>
        <p:spPr/>
        <p:txBody>
          <a:bodyPr/>
          <a:lstStyle/>
          <a:p>
            <a:r>
              <a:rPr lang="en-US" dirty="0"/>
              <a:t>2020 Topic Summary Table</a:t>
            </a:r>
          </a:p>
        </p:txBody>
      </p:sp>
      <p:sp>
        <p:nvSpPr>
          <p:cNvPr id="4" name="Date Placeholder 3">
            <a:extLst>
              <a:ext uri="{FF2B5EF4-FFF2-40B4-BE49-F238E27FC236}">
                <a16:creationId xmlns:a16="http://schemas.microsoft.com/office/drawing/2014/main" id="{99B71A84-7DD7-469A-89C1-E37579C72A82}"/>
              </a:ext>
            </a:extLst>
          </p:cNvPr>
          <p:cNvSpPr>
            <a:spLocks noGrp="1"/>
          </p:cNvSpPr>
          <p:nvPr>
            <p:ph type="dt" sz="half" idx="10"/>
          </p:nvPr>
        </p:nvSpPr>
        <p:spPr/>
        <p:txBody>
          <a:bodyPr/>
          <a:lstStyle/>
          <a:p>
            <a:fld id="{232FC92F-A606-4768-A7A4-5D5D114C35B4}" type="datetime1">
              <a:rPr lang="en-US" smtClean="0"/>
              <a:t>1/24/2023</a:t>
            </a:fld>
            <a:endParaRPr lang="en-US"/>
          </a:p>
        </p:txBody>
      </p:sp>
      <p:sp>
        <p:nvSpPr>
          <p:cNvPr id="5" name="Footer Placeholder 4">
            <a:extLst>
              <a:ext uri="{FF2B5EF4-FFF2-40B4-BE49-F238E27FC236}">
                <a16:creationId xmlns:a16="http://schemas.microsoft.com/office/drawing/2014/main" id="{04A014A2-FD75-4DBF-AA7D-E89E565F3682}"/>
              </a:ext>
            </a:extLst>
          </p:cNvPr>
          <p:cNvSpPr>
            <a:spLocks noGrp="1"/>
          </p:cNvSpPr>
          <p:nvPr>
            <p:ph type="ftr" sz="quarter" idx="11"/>
          </p:nvPr>
        </p:nvSpPr>
        <p:spPr/>
        <p:txBody>
          <a:bodyPr/>
          <a:lstStyle/>
          <a:p>
            <a:r>
              <a:rPr lang="en-US"/>
              <a:t>VERMONT AGENCY OF AGRICULTURE, FOOD &amp; MARKETS</a:t>
            </a:r>
          </a:p>
        </p:txBody>
      </p:sp>
      <p:sp>
        <p:nvSpPr>
          <p:cNvPr id="6" name="Slide Number Placeholder 5">
            <a:extLst>
              <a:ext uri="{FF2B5EF4-FFF2-40B4-BE49-F238E27FC236}">
                <a16:creationId xmlns:a16="http://schemas.microsoft.com/office/drawing/2014/main" id="{FE97399A-A5B7-4DFB-91AB-554270A5F336}"/>
              </a:ext>
            </a:extLst>
          </p:cNvPr>
          <p:cNvSpPr>
            <a:spLocks noGrp="1"/>
          </p:cNvSpPr>
          <p:nvPr>
            <p:ph type="sldNum" sz="quarter" idx="12"/>
          </p:nvPr>
        </p:nvSpPr>
        <p:spPr/>
        <p:txBody>
          <a:bodyPr/>
          <a:lstStyle/>
          <a:p>
            <a:fld id="{C50A450D-3C5A-4983-9027-E6220F8A2F78}" type="slidenum">
              <a:rPr lang="en-US" smtClean="0"/>
              <a:t>23</a:t>
            </a:fld>
            <a:endParaRPr lang="en-US"/>
          </a:p>
        </p:txBody>
      </p:sp>
      <p:pic>
        <p:nvPicPr>
          <p:cNvPr id="8" name="Picture 7">
            <a:extLst>
              <a:ext uri="{FF2B5EF4-FFF2-40B4-BE49-F238E27FC236}">
                <a16:creationId xmlns:a16="http://schemas.microsoft.com/office/drawing/2014/main" id="{FB8F4516-4C2E-41A6-8072-103944A625BC}"/>
              </a:ext>
            </a:extLst>
          </p:cNvPr>
          <p:cNvPicPr>
            <a:picLocks noChangeAspect="1"/>
          </p:cNvPicPr>
          <p:nvPr/>
        </p:nvPicPr>
        <p:blipFill>
          <a:blip r:embed="rId2"/>
          <a:stretch>
            <a:fillRect/>
          </a:stretch>
        </p:blipFill>
        <p:spPr>
          <a:xfrm>
            <a:off x="1097280" y="1914145"/>
            <a:ext cx="10065796" cy="4004334"/>
          </a:xfrm>
          <a:prstGeom prst="rect">
            <a:avLst/>
          </a:prstGeom>
        </p:spPr>
      </p:pic>
    </p:spTree>
    <p:extLst>
      <p:ext uri="{BB962C8B-B14F-4D97-AF65-F5344CB8AC3E}">
        <p14:creationId xmlns:p14="http://schemas.microsoft.com/office/powerpoint/2010/main" val="41462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228C-743D-49C8-9683-24B05D441285}"/>
              </a:ext>
            </a:extLst>
          </p:cNvPr>
          <p:cNvSpPr>
            <a:spLocks noGrp="1"/>
          </p:cNvSpPr>
          <p:nvPr>
            <p:ph type="title"/>
          </p:nvPr>
        </p:nvSpPr>
        <p:spPr>
          <a:xfrm>
            <a:off x="1097280" y="286603"/>
            <a:ext cx="10058400" cy="1450757"/>
          </a:xfrm>
        </p:spPr>
        <p:txBody>
          <a:bodyPr>
            <a:normAutofit/>
          </a:bodyPr>
          <a:lstStyle/>
          <a:p>
            <a:r>
              <a:rPr lang="en-US" dirty="0"/>
              <a:t>2021 Topic Summary Table</a:t>
            </a:r>
          </a:p>
        </p:txBody>
      </p:sp>
      <p:sp>
        <p:nvSpPr>
          <p:cNvPr id="4" name="Date Placeholder 3">
            <a:extLst>
              <a:ext uri="{FF2B5EF4-FFF2-40B4-BE49-F238E27FC236}">
                <a16:creationId xmlns:a16="http://schemas.microsoft.com/office/drawing/2014/main" id="{880314A2-606C-4528-8910-35F314E72402}"/>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5F1D39A7-F529-4C71-85CC-CEC1A2C5FA64}"/>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3272603D-47FC-4E20-9839-B4984C77AEAD}"/>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24</a:t>
            </a:fld>
            <a:endParaRPr lang="en-US"/>
          </a:p>
        </p:txBody>
      </p:sp>
      <p:graphicFrame>
        <p:nvGraphicFramePr>
          <p:cNvPr id="7" name="Table 7">
            <a:extLst>
              <a:ext uri="{FF2B5EF4-FFF2-40B4-BE49-F238E27FC236}">
                <a16:creationId xmlns:a16="http://schemas.microsoft.com/office/drawing/2014/main" id="{1518013E-5E13-4310-A4F1-CBB390CD38EF}"/>
              </a:ext>
            </a:extLst>
          </p:cNvPr>
          <p:cNvGraphicFramePr>
            <a:graphicFrameLocks noGrp="1"/>
          </p:cNvGraphicFramePr>
          <p:nvPr>
            <p:ph idx="1"/>
            <p:extLst>
              <p:ext uri="{D42A27DB-BD31-4B8C-83A1-F6EECF244321}">
                <p14:modId xmlns:p14="http://schemas.microsoft.com/office/powerpoint/2010/main" val="1289978726"/>
              </p:ext>
            </p:extLst>
          </p:nvPr>
        </p:nvGraphicFramePr>
        <p:xfrm>
          <a:off x="1066799" y="2022111"/>
          <a:ext cx="10058402" cy="3985338"/>
        </p:xfrm>
        <a:graphic>
          <a:graphicData uri="http://schemas.openxmlformats.org/drawingml/2006/table">
            <a:tbl>
              <a:tblPr firstRow="1" bandRow="1">
                <a:tableStyleId>{9D7B26C5-4107-4FEC-AEDC-1716B250A1EF}</a:tableStyleId>
              </a:tblPr>
              <a:tblGrid>
                <a:gridCol w="2619044">
                  <a:extLst>
                    <a:ext uri="{9D8B030D-6E8A-4147-A177-3AD203B41FA5}">
                      <a16:colId xmlns:a16="http://schemas.microsoft.com/office/drawing/2014/main" val="2075389696"/>
                    </a:ext>
                  </a:extLst>
                </a:gridCol>
                <a:gridCol w="2643995">
                  <a:extLst>
                    <a:ext uri="{9D8B030D-6E8A-4147-A177-3AD203B41FA5}">
                      <a16:colId xmlns:a16="http://schemas.microsoft.com/office/drawing/2014/main" val="3654419091"/>
                    </a:ext>
                  </a:extLst>
                </a:gridCol>
                <a:gridCol w="2619044">
                  <a:extLst>
                    <a:ext uri="{9D8B030D-6E8A-4147-A177-3AD203B41FA5}">
                      <a16:colId xmlns:a16="http://schemas.microsoft.com/office/drawing/2014/main" val="105557371"/>
                    </a:ext>
                  </a:extLst>
                </a:gridCol>
                <a:gridCol w="2176319">
                  <a:extLst>
                    <a:ext uri="{9D8B030D-6E8A-4147-A177-3AD203B41FA5}">
                      <a16:colId xmlns:a16="http://schemas.microsoft.com/office/drawing/2014/main" val="1443846728"/>
                    </a:ext>
                  </a:extLst>
                </a:gridCol>
              </a:tblGrid>
              <a:tr h="313973">
                <a:tc>
                  <a:txBody>
                    <a:bodyPr/>
                    <a:lstStyle/>
                    <a:p>
                      <a:pPr algn="ctr"/>
                      <a:r>
                        <a:rPr lang="en-US" sz="1600" b="0" dirty="0"/>
                        <a:t>TOPIC</a:t>
                      </a:r>
                    </a:p>
                  </a:txBody>
                  <a:tcPr marL="71357" marR="71357" marT="35679" marB="35679" anchor="ctr">
                    <a:solidFill>
                      <a:schemeClr val="bg1">
                        <a:lumMod val="95000"/>
                      </a:schemeClr>
                    </a:solidFill>
                  </a:tcPr>
                </a:tc>
                <a:tc>
                  <a:txBody>
                    <a:bodyPr/>
                    <a:lstStyle/>
                    <a:p>
                      <a:pPr algn="ctr"/>
                      <a:r>
                        <a:rPr lang="en-US" sz="1600" b="0" dirty="0"/>
                        <a:t>MISUNDERSTANDINGS</a:t>
                      </a:r>
                    </a:p>
                  </a:txBody>
                  <a:tcPr marL="71357" marR="71357" marT="35679" marB="35679" anchor="ctr">
                    <a:solidFill>
                      <a:schemeClr val="bg1">
                        <a:lumMod val="95000"/>
                      </a:schemeClr>
                    </a:solidFill>
                  </a:tcPr>
                </a:tc>
                <a:tc>
                  <a:txBody>
                    <a:bodyPr/>
                    <a:lstStyle/>
                    <a:p>
                      <a:pPr algn="ctr"/>
                      <a:r>
                        <a:rPr lang="en-US" sz="1600" b="0" dirty="0"/>
                        <a:t>COMPLIANCE ISSUES</a:t>
                      </a:r>
                    </a:p>
                  </a:txBody>
                  <a:tcPr marL="71357" marR="71357" marT="35679" marB="35679" anchor="ctr">
                    <a:solidFill>
                      <a:schemeClr val="bg1">
                        <a:lumMod val="95000"/>
                      </a:schemeClr>
                    </a:solidFill>
                  </a:tcPr>
                </a:tc>
                <a:tc>
                  <a:txBody>
                    <a:bodyPr/>
                    <a:lstStyle/>
                    <a:p>
                      <a:pPr algn="ctr"/>
                      <a:r>
                        <a:rPr lang="en-US" sz="1600" b="0" dirty="0"/>
                        <a:t>TA NEEDS</a:t>
                      </a:r>
                    </a:p>
                  </a:txBody>
                  <a:tcPr marL="71357" marR="71357" marT="35679" marB="35679" anchor="ctr">
                    <a:solidFill>
                      <a:schemeClr val="bg1">
                        <a:lumMod val="95000"/>
                      </a:schemeClr>
                    </a:solidFill>
                  </a:tcPr>
                </a:tc>
                <a:extLst>
                  <a:ext uri="{0D108BD9-81ED-4DB2-BD59-A6C34878D82A}">
                    <a16:rowId xmlns:a16="http://schemas.microsoft.com/office/drawing/2014/main" val="1132017549"/>
                  </a:ext>
                </a:extLst>
              </a:tr>
              <a:tr h="313973">
                <a:tc>
                  <a:txBody>
                    <a:bodyPr/>
                    <a:lstStyle/>
                    <a:p>
                      <a:r>
                        <a:rPr lang="en-US" sz="1600" dirty="0"/>
                        <a:t>PSR Coverage &amp; QE</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105644395"/>
                  </a:ext>
                </a:extLst>
              </a:tr>
              <a:tr h="313973">
                <a:tc>
                  <a:txBody>
                    <a:bodyPr/>
                    <a:lstStyle/>
                    <a:p>
                      <a:r>
                        <a:rPr lang="en-US" sz="1600"/>
                        <a:t>Audits vs. Inspection</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592350430"/>
                  </a:ext>
                </a:extLst>
              </a:tr>
              <a:tr h="313973">
                <a:tc>
                  <a:txBody>
                    <a:bodyPr/>
                    <a:lstStyle/>
                    <a:p>
                      <a:pPr marL="0" indent="0">
                        <a:buFont typeface="+mj-lt"/>
                        <a:buNone/>
                      </a:pPr>
                      <a:r>
                        <a:rPr lang="en-US" sz="1600"/>
                        <a:t>Cleaning &amp; Sanitizing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042750025"/>
                  </a:ext>
                </a:extLst>
              </a:tr>
              <a:tr h="313973">
                <a:tc>
                  <a:txBody>
                    <a:bodyPr/>
                    <a:lstStyle/>
                    <a:p>
                      <a:r>
                        <a:rPr lang="en-US" sz="1600"/>
                        <a:t>Records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901586553"/>
                  </a:ext>
                </a:extLst>
              </a:tr>
              <a:tr h="313973">
                <a:tc>
                  <a:txBody>
                    <a:bodyPr/>
                    <a:lstStyle/>
                    <a:p>
                      <a:r>
                        <a:rPr lang="en-US" sz="1600"/>
                        <a:t>Agricultural Water</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36544475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Equipment, Tools &amp; Buildings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25225049"/>
                  </a:ext>
                </a:extLst>
              </a:tr>
              <a:tr h="313973">
                <a:tc>
                  <a:txBody>
                    <a:bodyPr/>
                    <a:lstStyle/>
                    <a:p>
                      <a:r>
                        <a:rPr lang="en-US" sz="1600"/>
                        <a:t>Worker Training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127373472"/>
                  </a:ext>
                </a:extLst>
              </a:tr>
              <a:tr h="313973">
                <a:tc>
                  <a:txBody>
                    <a:bodyPr/>
                    <a:lstStyle/>
                    <a:p>
                      <a:r>
                        <a:rPr lang="en-US" sz="1600" dirty="0"/>
                        <a:t>Hand-Washing</a:t>
                      </a:r>
                    </a:p>
                  </a:txBody>
                  <a:tcPr marL="71357" marR="71357" marT="35679" marB="35679"/>
                </a:tc>
                <a:tc>
                  <a:txBody>
                    <a:bodyPr/>
                    <a:lstStyle/>
                    <a:p>
                      <a:pPr algn="ctr"/>
                      <a:endParaRPr lang="en-US" sz="1800" b="1"/>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216495833"/>
                  </a:ext>
                </a:extLst>
              </a:tr>
              <a:tr h="313973">
                <a:tc>
                  <a:txBody>
                    <a:bodyPr/>
                    <a:lstStyle/>
                    <a:p>
                      <a:r>
                        <a:rPr lang="en-US" sz="1600"/>
                        <a:t>Traceability</a:t>
                      </a:r>
                    </a:p>
                  </a:txBody>
                  <a:tcPr marL="71357" marR="71357" marT="35679" marB="35679"/>
                </a:tc>
                <a:tc>
                  <a:txBody>
                    <a:bodyPr/>
                    <a:lstStyle/>
                    <a:p>
                      <a:pPr algn="ctr"/>
                      <a:endParaRPr lang="en-US" sz="1800" b="1"/>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582957274"/>
                  </a:ext>
                </a:extLst>
              </a:tr>
              <a:tr h="313973">
                <a:tc>
                  <a:txBody>
                    <a:bodyPr/>
                    <a:lstStyle/>
                    <a:p>
                      <a:r>
                        <a:rPr lang="en-US" sz="1600" dirty="0"/>
                        <a:t>Translation</a:t>
                      </a:r>
                    </a:p>
                  </a:txBody>
                  <a:tcPr marL="71357" marR="71357" marT="35679" marB="35679"/>
                </a:tc>
                <a:tc>
                  <a:txBody>
                    <a:bodyPr/>
                    <a:lstStyle/>
                    <a:p>
                      <a:pPr algn="ctr"/>
                      <a:endParaRPr lang="en-US" sz="1800" b="1"/>
                    </a:p>
                  </a:txBody>
                  <a:tcPr marL="71357" marR="71357" marT="35679" marB="35679" anchor="ctr"/>
                </a:tc>
                <a:tc>
                  <a:txBody>
                    <a:bodyPr/>
                    <a:lstStyle/>
                    <a:p>
                      <a:pPr algn="ctr"/>
                      <a:endParaRPr lang="en-US" sz="1800" b="1"/>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062658429"/>
                  </a:ext>
                </a:extLst>
              </a:tr>
            </a:tbl>
          </a:graphicData>
        </a:graphic>
      </p:graphicFrame>
      <p:pic>
        <p:nvPicPr>
          <p:cNvPr id="9" name="Graphic 8" descr="Checkbox Checked with solid fill">
            <a:extLst>
              <a:ext uri="{FF2B5EF4-FFF2-40B4-BE49-F238E27FC236}">
                <a16:creationId xmlns:a16="http://schemas.microsoft.com/office/drawing/2014/main" id="{31C5BF01-063C-465E-9EBF-73717005C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827" y="2292790"/>
            <a:ext cx="457200" cy="457200"/>
          </a:xfrm>
          <a:prstGeom prst="rect">
            <a:avLst/>
          </a:prstGeom>
        </p:spPr>
      </p:pic>
      <p:pic>
        <p:nvPicPr>
          <p:cNvPr id="13" name="Graphic 12" descr="Checkbox Checked with solid fill">
            <a:extLst>
              <a:ext uri="{FF2B5EF4-FFF2-40B4-BE49-F238E27FC236}">
                <a16:creationId xmlns:a16="http://schemas.microsoft.com/office/drawing/2014/main" id="{9A0FCF2B-9DBC-474B-8A9D-BFD29657B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827" y="2627779"/>
            <a:ext cx="457200" cy="457200"/>
          </a:xfrm>
          <a:prstGeom prst="rect">
            <a:avLst/>
          </a:prstGeom>
        </p:spPr>
      </p:pic>
      <p:pic>
        <p:nvPicPr>
          <p:cNvPr id="15" name="Graphic 14" descr="Checkbox Checked with solid fill">
            <a:extLst>
              <a:ext uri="{FF2B5EF4-FFF2-40B4-BE49-F238E27FC236}">
                <a16:creationId xmlns:a16="http://schemas.microsoft.com/office/drawing/2014/main" id="{506F6382-DA47-4470-A992-9053BD012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827" y="2971821"/>
            <a:ext cx="457200" cy="457200"/>
          </a:xfrm>
          <a:prstGeom prst="rect">
            <a:avLst/>
          </a:prstGeom>
        </p:spPr>
      </p:pic>
      <p:pic>
        <p:nvPicPr>
          <p:cNvPr id="17" name="Graphic 16" descr="Checkbox Checked with solid fill">
            <a:extLst>
              <a:ext uri="{FF2B5EF4-FFF2-40B4-BE49-F238E27FC236}">
                <a16:creationId xmlns:a16="http://schemas.microsoft.com/office/drawing/2014/main" id="{DE8A8C7D-236B-4933-AD7B-9DC1E4DD2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827" y="3324916"/>
            <a:ext cx="457200" cy="457200"/>
          </a:xfrm>
          <a:prstGeom prst="rect">
            <a:avLst/>
          </a:prstGeom>
        </p:spPr>
      </p:pic>
      <p:pic>
        <p:nvPicPr>
          <p:cNvPr id="18" name="Graphic 17" descr="Checkbox Checked with solid fill">
            <a:extLst>
              <a:ext uri="{FF2B5EF4-FFF2-40B4-BE49-F238E27FC236}">
                <a16:creationId xmlns:a16="http://schemas.microsoft.com/office/drawing/2014/main" id="{808E1F3D-510D-4B62-9E71-BEE33E5DCA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827" y="3668958"/>
            <a:ext cx="457200" cy="457200"/>
          </a:xfrm>
          <a:prstGeom prst="rect">
            <a:avLst/>
          </a:prstGeom>
        </p:spPr>
      </p:pic>
      <p:pic>
        <p:nvPicPr>
          <p:cNvPr id="19" name="Graphic 18" descr="Checkbox Checked with solid fill">
            <a:extLst>
              <a:ext uri="{FF2B5EF4-FFF2-40B4-BE49-F238E27FC236}">
                <a16:creationId xmlns:a16="http://schemas.microsoft.com/office/drawing/2014/main" id="{FB2AC4CD-1890-435E-8CA4-E18D8143A8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6827" y="4113787"/>
            <a:ext cx="457200" cy="457200"/>
          </a:xfrm>
          <a:prstGeom prst="rect">
            <a:avLst/>
          </a:prstGeom>
        </p:spPr>
      </p:pic>
      <p:pic>
        <p:nvPicPr>
          <p:cNvPr id="20" name="Graphic 19" descr="Checkbox Checked with solid fill">
            <a:extLst>
              <a:ext uri="{FF2B5EF4-FFF2-40B4-BE49-F238E27FC236}">
                <a16:creationId xmlns:a16="http://schemas.microsoft.com/office/drawing/2014/main" id="{68FDC197-6275-417A-9FB6-797DC0D092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6827" y="4576080"/>
            <a:ext cx="457200" cy="457200"/>
          </a:xfrm>
          <a:prstGeom prst="rect">
            <a:avLst/>
          </a:prstGeom>
        </p:spPr>
      </p:pic>
      <p:pic>
        <p:nvPicPr>
          <p:cNvPr id="21" name="Graphic 20" descr="Checkbox Checked with solid fill">
            <a:extLst>
              <a:ext uri="{FF2B5EF4-FFF2-40B4-BE49-F238E27FC236}">
                <a16:creationId xmlns:a16="http://schemas.microsoft.com/office/drawing/2014/main" id="{352D593C-0F25-4DA9-9C84-D72F0651D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719" y="2971800"/>
            <a:ext cx="457200" cy="457200"/>
          </a:xfrm>
          <a:prstGeom prst="rect">
            <a:avLst/>
          </a:prstGeom>
        </p:spPr>
      </p:pic>
      <p:pic>
        <p:nvPicPr>
          <p:cNvPr id="22" name="Graphic 21" descr="Checkbox Checked with solid fill">
            <a:extLst>
              <a:ext uri="{FF2B5EF4-FFF2-40B4-BE49-F238E27FC236}">
                <a16:creationId xmlns:a16="http://schemas.microsoft.com/office/drawing/2014/main" id="{FFA81D23-D64C-43C1-A04D-EC7F729D0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3079" y="2971800"/>
            <a:ext cx="457200" cy="457200"/>
          </a:xfrm>
          <a:prstGeom prst="rect">
            <a:avLst/>
          </a:prstGeom>
        </p:spPr>
      </p:pic>
      <p:pic>
        <p:nvPicPr>
          <p:cNvPr id="23" name="Graphic 22" descr="Checkbox Checked with solid fill">
            <a:extLst>
              <a:ext uri="{FF2B5EF4-FFF2-40B4-BE49-F238E27FC236}">
                <a16:creationId xmlns:a16="http://schemas.microsoft.com/office/drawing/2014/main" id="{8210AF31-6371-4942-8478-DC09E52FB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029" y="3320610"/>
            <a:ext cx="457200" cy="457200"/>
          </a:xfrm>
          <a:prstGeom prst="rect">
            <a:avLst/>
          </a:prstGeom>
        </p:spPr>
      </p:pic>
      <p:pic>
        <p:nvPicPr>
          <p:cNvPr id="24" name="Graphic 23" descr="Checkbox Checked with solid fill">
            <a:extLst>
              <a:ext uri="{FF2B5EF4-FFF2-40B4-BE49-F238E27FC236}">
                <a16:creationId xmlns:a16="http://schemas.microsoft.com/office/drawing/2014/main" id="{7E526041-9358-4E57-A757-26C2BD7637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029" y="4096552"/>
            <a:ext cx="457200" cy="457200"/>
          </a:xfrm>
          <a:prstGeom prst="rect">
            <a:avLst/>
          </a:prstGeom>
        </p:spPr>
      </p:pic>
      <p:pic>
        <p:nvPicPr>
          <p:cNvPr id="25" name="Graphic 24" descr="Checkbox Checked with solid fill">
            <a:extLst>
              <a:ext uri="{FF2B5EF4-FFF2-40B4-BE49-F238E27FC236}">
                <a16:creationId xmlns:a16="http://schemas.microsoft.com/office/drawing/2014/main" id="{B78AA9FF-D493-4463-892C-345D27279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029" y="4564285"/>
            <a:ext cx="457200" cy="457200"/>
          </a:xfrm>
          <a:prstGeom prst="rect">
            <a:avLst/>
          </a:prstGeom>
        </p:spPr>
      </p:pic>
      <p:pic>
        <p:nvPicPr>
          <p:cNvPr id="26" name="Graphic 25" descr="Checkbox Checked with solid fill">
            <a:extLst>
              <a:ext uri="{FF2B5EF4-FFF2-40B4-BE49-F238E27FC236}">
                <a16:creationId xmlns:a16="http://schemas.microsoft.com/office/drawing/2014/main" id="{516067E2-CA2F-4F24-A57F-50929506F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029" y="4921767"/>
            <a:ext cx="457200" cy="457200"/>
          </a:xfrm>
          <a:prstGeom prst="rect">
            <a:avLst/>
          </a:prstGeom>
        </p:spPr>
      </p:pic>
      <p:pic>
        <p:nvPicPr>
          <p:cNvPr id="27" name="Graphic 26" descr="Checkbox Checked with solid fill">
            <a:extLst>
              <a:ext uri="{FF2B5EF4-FFF2-40B4-BE49-F238E27FC236}">
                <a16:creationId xmlns:a16="http://schemas.microsoft.com/office/drawing/2014/main" id="{A3EF75E6-C1BB-423B-B866-80B5639C30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63079" y="3320223"/>
            <a:ext cx="457200" cy="457200"/>
          </a:xfrm>
          <a:prstGeom prst="rect">
            <a:avLst/>
          </a:prstGeom>
        </p:spPr>
      </p:pic>
      <p:pic>
        <p:nvPicPr>
          <p:cNvPr id="28" name="Graphic 27" descr="Checkbox Checked with solid fill">
            <a:extLst>
              <a:ext uri="{FF2B5EF4-FFF2-40B4-BE49-F238E27FC236}">
                <a16:creationId xmlns:a16="http://schemas.microsoft.com/office/drawing/2014/main" id="{E573C6F1-1223-470C-8947-806C3249F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3079" y="3668958"/>
            <a:ext cx="457200" cy="457200"/>
          </a:xfrm>
          <a:prstGeom prst="rect">
            <a:avLst/>
          </a:prstGeom>
        </p:spPr>
      </p:pic>
      <p:pic>
        <p:nvPicPr>
          <p:cNvPr id="29" name="Graphic 28" descr="Checkbox Checked with solid fill">
            <a:extLst>
              <a:ext uri="{FF2B5EF4-FFF2-40B4-BE49-F238E27FC236}">
                <a16:creationId xmlns:a16="http://schemas.microsoft.com/office/drawing/2014/main" id="{9CD048CB-E2B4-427E-A042-EE59806D1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3079" y="4118880"/>
            <a:ext cx="457200" cy="457200"/>
          </a:xfrm>
          <a:prstGeom prst="rect">
            <a:avLst/>
          </a:prstGeom>
        </p:spPr>
      </p:pic>
      <p:pic>
        <p:nvPicPr>
          <p:cNvPr id="30" name="Graphic 29" descr="Checkbox Checked with solid fill">
            <a:extLst>
              <a:ext uri="{FF2B5EF4-FFF2-40B4-BE49-F238E27FC236}">
                <a16:creationId xmlns:a16="http://schemas.microsoft.com/office/drawing/2014/main" id="{0DAA7A6A-9ACD-405F-AFEA-C67865DFE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3079" y="4580926"/>
            <a:ext cx="457200" cy="457200"/>
          </a:xfrm>
          <a:prstGeom prst="rect">
            <a:avLst/>
          </a:prstGeom>
        </p:spPr>
      </p:pic>
      <p:pic>
        <p:nvPicPr>
          <p:cNvPr id="31" name="Graphic 30" descr="Checkbox Checked with solid fill">
            <a:extLst>
              <a:ext uri="{FF2B5EF4-FFF2-40B4-BE49-F238E27FC236}">
                <a16:creationId xmlns:a16="http://schemas.microsoft.com/office/drawing/2014/main" id="{7255FB5A-CCB5-4808-A0A2-C050BFA45D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3079" y="5261862"/>
            <a:ext cx="457200" cy="457200"/>
          </a:xfrm>
          <a:prstGeom prst="rect">
            <a:avLst/>
          </a:prstGeom>
        </p:spPr>
      </p:pic>
      <p:pic>
        <p:nvPicPr>
          <p:cNvPr id="32" name="Graphic 31" descr="Checkbox Checked with solid fill">
            <a:extLst>
              <a:ext uri="{FF2B5EF4-FFF2-40B4-BE49-F238E27FC236}">
                <a16:creationId xmlns:a16="http://schemas.microsoft.com/office/drawing/2014/main" id="{215D9BFA-CD62-4F01-9B67-DB45C9EF8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3079" y="5614778"/>
            <a:ext cx="457200" cy="457200"/>
          </a:xfrm>
          <a:prstGeom prst="rect">
            <a:avLst/>
          </a:prstGeom>
        </p:spPr>
      </p:pic>
    </p:spTree>
    <p:extLst>
      <p:ext uri="{BB962C8B-B14F-4D97-AF65-F5344CB8AC3E}">
        <p14:creationId xmlns:p14="http://schemas.microsoft.com/office/powerpoint/2010/main" val="261442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518013E-5E13-4310-A4F1-CBB390CD38EF}"/>
              </a:ext>
            </a:extLst>
          </p:cNvPr>
          <p:cNvGraphicFramePr>
            <a:graphicFrameLocks noGrp="1"/>
          </p:cNvGraphicFramePr>
          <p:nvPr>
            <p:ph idx="4294967295"/>
            <p:extLst>
              <p:ext uri="{D42A27DB-BD31-4B8C-83A1-F6EECF244321}">
                <p14:modId xmlns:p14="http://schemas.microsoft.com/office/powerpoint/2010/main" val="4268346396"/>
              </p:ext>
            </p:extLst>
          </p:nvPr>
        </p:nvGraphicFramePr>
        <p:xfrm>
          <a:off x="1066799" y="1131722"/>
          <a:ext cx="10058403" cy="4809012"/>
        </p:xfrm>
        <a:graphic>
          <a:graphicData uri="http://schemas.openxmlformats.org/drawingml/2006/table">
            <a:tbl>
              <a:tblPr firstRow="1" bandRow="1">
                <a:tableStyleId>{9D7B26C5-4107-4FEC-AEDC-1716B250A1EF}</a:tableStyleId>
              </a:tblPr>
              <a:tblGrid>
                <a:gridCol w="3666309">
                  <a:extLst>
                    <a:ext uri="{9D8B030D-6E8A-4147-A177-3AD203B41FA5}">
                      <a16:colId xmlns:a16="http://schemas.microsoft.com/office/drawing/2014/main" val="2075389696"/>
                    </a:ext>
                  </a:extLst>
                </a:gridCol>
                <a:gridCol w="2130698">
                  <a:extLst>
                    <a:ext uri="{9D8B030D-6E8A-4147-A177-3AD203B41FA5}">
                      <a16:colId xmlns:a16="http://schemas.microsoft.com/office/drawing/2014/main" val="3654419091"/>
                    </a:ext>
                  </a:extLst>
                </a:gridCol>
                <a:gridCol w="2130698">
                  <a:extLst>
                    <a:ext uri="{9D8B030D-6E8A-4147-A177-3AD203B41FA5}">
                      <a16:colId xmlns:a16="http://schemas.microsoft.com/office/drawing/2014/main" val="105557371"/>
                    </a:ext>
                  </a:extLst>
                </a:gridCol>
                <a:gridCol w="2130698">
                  <a:extLst>
                    <a:ext uri="{9D8B030D-6E8A-4147-A177-3AD203B41FA5}">
                      <a16:colId xmlns:a16="http://schemas.microsoft.com/office/drawing/2014/main" val="1443846728"/>
                    </a:ext>
                  </a:extLst>
                </a:gridCol>
              </a:tblGrid>
              <a:tr h="313973">
                <a:tc>
                  <a:txBody>
                    <a:bodyPr/>
                    <a:lstStyle/>
                    <a:p>
                      <a:pPr algn="ctr"/>
                      <a:r>
                        <a:rPr lang="en-US" sz="1600" b="0" dirty="0"/>
                        <a:t>TOPIC</a:t>
                      </a:r>
                    </a:p>
                  </a:txBody>
                  <a:tcPr marL="71357" marR="71357" marT="35679" marB="35679" anchor="ctr">
                    <a:solidFill>
                      <a:schemeClr val="bg1">
                        <a:lumMod val="95000"/>
                      </a:schemeClr>
                    </a:solidFill>
                  </a:tcPr>
                </a:tc>
                <a:tc>
                  <a:txBody>
                    <a:bodyPr/>
                    <a:lstStyle/>
                    <a:p>
                      <a:pPr algn="ctr"/>
                      <a:r>
                        <a:rPr lang="en-US" sz="1600" b="0" dirty="0"/>
                        <a:t>MISUNDERSTANDINGS</a:t>
                      </a:r>
                    </a:p>
                  </a:txBody>
                  <a:tcPr marL="71357" marR="71357" marT="35679" marB="35679" anchor="ctr">
                    <a:solidFill>
                      <a:schemeClr val="bg1">
                        <a:lumMod val="95000"/>
                      </a:schemeClr>
                    </a:solidFill>
                  </a:tcPr>
                </a:tc>
                <a:tc>
                  <a:txBody>
                    <a:bodyPr/>
                    <a:lstStyle/>
                    <a:p>
                      <a:pPr algn="ctr"/>
                      <a:r>
                        <a:rPr lang="en-US" sz="1600" b="0" dirty="0"/>
                        <a:t>COMPLIANCE ISSUES</a:t>
                      </a:r>
                    </a:p>
                  </a:txBody>
                  <a:tcPr marL="71357" marR="71357" marT="35679" marB="35679" anchor="ctr">
                    <a:solidFill>
                      <a:schemeClr val="bg1">
                        <a:lumMod val="95000"/>
                      </a:schemeClr>
                    </a:solidFill>
                  </a:tcPr>
                </a:tc>
                <a:tc>
                  <a:txBody>
                    <a:bodyPr/>
                    <a:lstStyle/>
                    <a:p>
                      <a:pPr algn="ctr"/>
                      <a:r>
                        <a:rPr lang="en-US" sz="1600" b="0" dirty="0"/>
                        <a:t>TA NEEDS</a:t>
                      </a:r>
                    </a:p>
                  </a:txBody>
                  <a:tcPr marL="71357" marR="71357" marT="35679" marB="35679" anchor="ctr">
                    <a:solidFill>
                      <a:schemeClr val="bg1">
                        <a:lumMod val="95000"/>
                      </a:schemeClr>
                    </a:solidFill>
                  </a:tcPr>
                </a:tc>
                <a:extLst>
                  <a:ext uri="{0D108BD9-81ED-4DB2-BD59-A6C34878D82A}">
                    <a16:rowId xmlns:a16="http://schemas.microsoft.com/office/drawing/2014/main" val="113201754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Cleaning &amp; Sanitizing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105644395"/>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Worker Training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59235043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t>Agricultural Water</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042750025"/>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PSR Coverage &amp; Audits vs. Inspection</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901586553"/>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Records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14206483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Equipment, Tools &amp; Buildings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36544475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Hand Washing &amp; Worker Hygiene</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2522504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Animal Intrusion</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127373472"/>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BSAAOs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216495833"/>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Dropped Covered Produce</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582957274"/>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Visitors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06265842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Traceability</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44516736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General Compliance Issues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084955138"/>
                  </a:ext>
                </a:extLst>
              </a:tr>
            </a:tbl>
          </a:graphicData>
        </a:graphic>
      </p:graphicFrame>
      <p:pic>
        <p:nvPicPr>
          <p:cNvPr id="21" name="Graphic 20" descr="Checkbox Checked with solid fill">
            <a:extLst>
              <a:ext uri="{FF2B5EF4-FFF2-40B4-BE49-F238E27FC236}">
                <a16:creationId xmlns:a16="http://schemas.microsoft.com/office/drawing/2014/main" id="{352D593C-0F25-4DA9-9C84-D72F0651D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1401950"/>
            <a:ext cx="457200" cy="457200"/>
          </a:xfrm>
          <a:prstGeom prst="rect">
            <a:avLst/>
          </a:prstGeom>
        </p:spPr>
      </p:pic>
      <p:pic>
        <p:nvPicPr>
          <p:cNvPr id="22" name="Graphic 21" descr="Checkbox Checked with solid fill">
            <a:extLst>
              <a:ext uri="{FF2B5EF4-FFF2-40B4-BE49-F238E27FC236}">
                <a16:creationId xmlns:a16="http://schemas.microsoft.com/office/drawing/2014/main" id="{FFA81D23-D64C-43C1-A04D-EC7F729D0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1401950"/>
            <a:ext cx="457200" cy="457200"/>
          </a:xfrm>
          <a:prstGeom prst="rect">
            <a:avLst/>
          </a:prstGeom>
        </p:spPr>
      </p:pic>
      <p:pic>
        <p:nvPicPr>
          <p:cNvPr id="23" name="Graphic 22" descr="Checkbox Checked with solid fill">
            <a:extLst>
              <a:ext uri="{FF2B5EF4-FFF2-40B4-BE49-F238E27FC236}">
                <a16:creationId xmlns:a16="http://schemas.microsoft.com/office/drawing/2014/main" id="{8210AF31-6371-4942-8478-DC09E52FB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1750277"/>
            <a:ext cx="457200" cy="457200"/>
          </a:xfrm>
          <a:prstGeom prst="rect">
            <a:avLst/>
          </a:prstGeom>
        </p:spPr>
      </p:pic>
      <p:pic>
        <p:nvPicPr>
          <p:cNvPr id="25" name="Graphic 24" descr="Checkbox Checked with solid fill">
            <a:extLst>
              <a:ext uri="{FF2B5EF4-FFF2-40B4-BE49-F238E27FC236}">
                <a16:creationId xmlns:a16="http://schemas.microsoft.com/office/drawing/2014/main" id="{B78AA9FF-D493-4463-892C-345D27279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2767986"/>
            <a:ext cx="457200" cy="457200"/>
          </a:xfrm>
          <a:prstGeom prst="rect">
            <a:avLst/>
          </a:prstGeom>
        </p:spPr>
      </p:pic>
      <p:pic>
        <p:nvPicPr>
          <p:cNvPr id="26" name="Graphic 25" descr="Checkbox Checked with solid fill">
            <a:extLst>
              <a:ext uri="{FF2B5EF4-FFF2-40B4-BE49-F238E27FC236}">
                <a16:creationId xmlns:a16="http://schemas.microsoft.com/office/drawing/2014/main" id="{516067E2-CA2F-4F24-A57F-50929506F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3125824"/>
            <a:ext cx="457200" cy="457200"/>
          </a:xfrm>
          <a:prstGeom prst="rect">
            <a:avLst/>
          </a:prstGeom>
        </p:spPr>
      </p:pic>
      <p:pic>
        <p:nvPicPr>
          <p:cNvPr id="27" name="Graphic 26" descr="Checkbox Checked with solid fill">
            <a:extLst>
              <a:ext uri="{FF2B5EF4-FFF2-40B4-BE49-F238E27FC236}">
                <a16:creationId xmlns:a16="http://schemas.microsoft.com/office/drawing/2014/main" id="{A3EF75E6-C1BB-423B-B866-80B5639C30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1450" y="2767986"/>
            <a:ext cx="457200" cy="457200"/>
          </a:xfrm>
          <a:prstGeom prst="rect">
            <a:avLst/>
          </a:prstGeom>
        </p:spPr>
      </p:pic>
      <p:pic>
        <p:nvPicPr>
          <p:cNvPr id="28" name="Graphic 27" descr="Checkbox Checked with solid fill">
            <a:extLst>
              <a:ext uri="{FF2B5EF4-FFF2-40B4-BE49-F238E27FC236}">
                <a16:creationId xmlns:a16="http://schemas.microsoft.com/office/drawing/2014/main" id="{E573C6F1-1223-470C-8947-806C3249F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1750277"/>
            <a:ext cx="457200" cy="457200"/>
          </a:xfrm>
          <a:prstGeom prst="rect">
            <a:avLst/>
          </a:prstGeom>
        </p:spPr>
      </p:pic>
      <p:pic>
        <p:nvPicPr>
          <p:cNvPr id="29" name="Graphic 28" descr="Checkbox Checked with solid fill">
            <a:extLst>
              <a:ext uri="{FF2B5EF4-FFF2-40B4-BE49-F238E27FC236}">
                <a16:creationId xmlns:a16="http://schemas.microsoft.com/office/drawing/2014/main" id="{9CD048CB-E2B4-427E-A042-EE59806D1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2085407"/>
            <a:ext cx="457200" cy="457200"/>
          </a:xfrm>
          <a:prstGeom prst="rect">
            <a:avLst/>
          </a:prstGeom>
        </p:spPr>
      </p:pic>
      <p:pic>
        <p:nvPicPr>
          <p:cNvPr id="3" name="Graphic 2" descr="Checkbox Checked with solid fill">
            <a:extLst>
              <a:ext uri="{FF2B5EF4-FFF2-40B4-BE49-F238E27FC236}">
                <a16:creationId xmlns:a16="http://schemas.microsoft.com/office/drawing/2014/main" id="{FDBA42BA-2BD3-A588-F49A-8030CDF759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1450" y="5189114"/>
            <a:ext cx="457200" cy="457200"/>
          </a:xfrm>
          <a:prstGeom prst="rect">
            <a:avLst/>
          </a:prstGeom>
        </p:spPr>
      </p:pic>
      <p:pic>
        <p:nvPicPr>
          <p:cNvPr id="36" name="Graphic 35" descr="Checkbox Checked with solid fill">
            <a:extLst>
              <a:ext uri="{FF2B5EF4-FFF2-40B4-BE49-F238E27FC236}">
                <a16:creationId xmlns:a16="http://schemas.microsoft.com/office/drawing/2014/main" id="{D8C24A37-75A3-0506-6851-B6B8E0BD40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1450" y="2437387"/>
            <a:ext cx="457200" cy="457200"/>
          </a:xfrm>
          <a:prstGeom prst="rect">
            <a:avLst/>
          </a:prstGeom>
        </p:spPr>
      </p:pic>
      <p:sp>
        <p:nvSpPr>
          <p:cNvPr id="40" name="Title 1">
            <a:extLst>
              <a:ext uri="{FF2B5EF4-FFF2-40B4-BE49-F238E27FC236}">
                <a16:creationId xmlns:a16="http://schemas.microsoft.com/office/drawing/2014/main" id="{0F7CFCED-31CC-935C-D299-8ACB8AE5E8F6}"/>
              </a:ext>
            </a:extLst>
          </p:cNvPr>
          <p:cNvSpPr txBox="1">
            <a:spLocks/>
          </p:cNvSpPr>
          <p:nvPr/>
        </p:nvSpPr>
        <p:spPr>
          <a:xfrm>
            <a:off x="1097280" y="286604"/>
            <a:ext cx="10058400" cy="86153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ranklin Gothic Demi Cond" panose="020B0706030402020204" pitchFamily="34" charset="0"/>
                <a:ea typeface="+mj-ea"/>
                <a:cs typeface="+mj-cs"/>
              </a:defRPr>
            </a:lvl1pPr>
          </a:lstStyle>
          <a:p>
            <a:r>
              <a:rPr lang="en-US" dirty="0"/>
              <a:t>2022 Topic Summary Table</a:t>
            </a:r>
          </a:p>
        </p:txBody>
      </p:sp>
      <p:pic>
        <p:nvPicPr>
          <p:cNvPr id="42" name="Graphic 41" descr="Checkbox Checked with solid fill">
            <a:extLst>
              <a:ext uri="{FF2B5EF4-FFF2-40B4-BE49-F238E27FC236}">
                <a16:creationId xmlns:a16="http://schemas.microsoft.com/office/drawing/2014/main" id="{56C46AC1-3239-DD41-F99E-AED5357C41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3472978"/>
            <a:ext cx="457200" cy="457200"/>
          </a:xfrm>
          <a:prstGeom prst="rect">
            <a:avLst/>
          </a:prstGeom>
        </p:spPr>
      </p:pic>
      <p:sp>
        <p:nvSpPr>
          <p:cNvPr id="43" name="Star: 5 Points 42">
            <a:extLst>
              <a:ext uri="{FF2B5EF4-FFF2-40B4-BE49-F238E27FC236}">
                <a16:creationId xmlns:a16="http://schemas.microsoft.com/office/drawing/2014/main" id="{CCB4EDCB-5608-122E-E8EF-60AC8B8B36DE}"/>
              </a:ext>
            </a:extLst>
          </p:cNvPr>
          <p:cNvSpPr/>
          <p:nvPr/>
        </p:nvSpPr>
        <p:spPr>
          <a:xfrm>
            <a:off x="831669" y="1536992"/>
            <a:ext cx="191588" cy="18288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37719DC8-A2C0-AD28-1780-2E145AE49F43}"/>
              </a:ext>
            </a:extLst>
          </p:cNvPr>
          <p:cNvSpPr/>
          <p:nvPr/>
        </p:nvSpPr>
        <p:spPr>
          <a:xfrm>
            <a:off x="831669" y="1883082"/>
            <a:ext cx="191588" cy="19158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9DB7CD89-06E5-78D4-C51B-F23A1B5C634F}"/>
              </a:ext>
            </a:extLst>
          </p:cNvPr>
          <p:cNvGrpSpPr/>
          <p:nvPr/>
        </p:nvGrpSpPr>
        <p:grpSpPr>
          <a:xfrm>
            <a:off x="5638800" y="1402292"/>
            <a:ext cx="457200" cy="4595944"/>
            <a:chOff x="5867400" y="1401950"/>
            <a:chExt cx="457200" cy="4595944"/>
          </a:xfrm>
        </p:grpSpPr>
        <p:pic>
          <p:nvPicPr>
            <p:cNvPr id="9" name="Graphic 8" descr="Checkbox Checked with solid fill">
              <a:extLst>
                <a:ext uri="{FF2B5EF4-FFF2-40B4-BE49-F238E27FC236}">
                  <a16:creationId xmlns:a16="http://schemas.microsoft.com/office/drawing/2014/main" id="{31C5BF01-063C-465E-9EBF-73717005C6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67400" y="1401950"/>
              <a:ext cx="457200" cy="457200"/>
            </a:xfrm>
            <a:prstGeom prst="rect">
              <a:avLst/>
            </a:prstGeom>
          </p:spPr>
        </p:pic>
        <p:pic>
          <p:nvPicPr>
            <p:cNvPr id="13" name="Graphic 12" descr="Checkbox Checked with solid fill">
              <a:extLst>
                <a:ext uri="{FF2B5EF4-FFF2-40B4-BE49-F238E27FC236}">
                  <a16:creationId xmlns:a16="http://schemas.microsoft.com/office/drawing/2014/main" id="{9A0FCF2B-9DBC-474B-8A9D-BFD29657B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1750277"/>
              <a:ext cx="457200" cy="457200"/>
            </a:xfrm>
            <a:prstGeom prst="rect">
              <a:avLst/>
            </a:prstGeom>
          </p:spPr>
        </p:pic>
        <p:pic>
          <p:nvPicPr>
            <p:cNvPr id="15" name="Graphic 14" descr="Checkbox Checked with solid fill">
              <a:extLst>
                <a:ext uri="{FF2B5EF4-FFF2-40B4-BE49-F238E27FC236}">
                  <a16:creationId xmlns:a16="http://schemas.microsoft.com/office/drawing/2014/main" id="{506F6382-DA47-4470-A992-9053BD012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2085407"/>
              <a:ext cx="457200" cy="457200"/>
            </a:xfrm>
            <a:prstGeom prst="rect">
              <a:avLst/>
            </a:prstGeom>
          </p:spPr>
        </p:pic>
        <p:pic>
          <p:nvPicPr>
            <p:cNvPr id="18" name="Graphic 17" descr="Checkbox Checked with solid fill">
              <a:extLst>
                <a:ext uri="{FF2B5EF4-FFF2-40B4-BE49-F238E27FC236}">
                  <a16:creationId xmlns:a16="http://schemas.microsoft.com/office/drawing/2014/main" id="{808E1F3D-510D-4B62-9E71-BEE33E5DCA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2437387"/>
              <a:ext cx="457200" cy="457200"/>
            </a:xfrm>
            <a:prstGeom prst="rect">
              <a:avLst/>
            </a:prstGeom>
          </p:spPr>
        </p:pic>
        <p:pic>
          <p:nvPicPr>
            <p:cNvPr id="19" name="Graphic 18" descr="Checkbox Checked with solid fill">
              <a:extLst>
                <a:ext uri="{FF2B5EF4-FFF2-40B4-BE49-F238E27FC236}">
                  <a16:creationId xmlns:a16="http://schemas.microsoft.com/office/drawing/2014/main" id="{FB2AC4CD-1890-435E-8CA4-E18D8143A8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125824"/>
              <a:ext cx="457200" cy="457200"/>
            </a:xfrm>
            <a:prstGeom prst="rect">
              <a:avLst/>
            </a:prstGeom>
          </p:spPr>
        </p:pic>
        <p:pic>
          <p:nvPicPr>
            <p:cNvPr id="20" name="Graphic 19" descr="Checkbox Checked with solid fill">
              <a:extLst>
                <a:ext uri="{FF2B5EF4-FFF2-40B4-BE49-F238E27FC236}">
                  <a16:creationId xmlns:a16="http://schemas.microsoft.com/office/drawing/2014/main" id="{68FDC197-6275-417A-9FB6-797DC0D09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767986"/>
              <a:ext cx="457200" cy="457200"/>
            </a:xfrm>
            <a:prstGeom prst="rect">
              <a:avLst/>
            </a:prstGeom>
          </p:spPr>
        </p:pic>
        <p:pic>
          <p:nvPicPr>
            <p:cNvPr id="8" name="Graphic 7" descr="Checkbox Checked with solid fill">
              <a:extLst>
                <a:ext uri="{FF2B5EF4-FFF2-40B4-BE49-F238E27FC236}">
                  <a16:creationId xmlns:a16="http://schemas.microsoft.com/office/drawing/2014/main" id="{51774CC2-C4BE-7598-B3E3-4C1C60CD27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472978"/>
              <a:ext cx="457200" cy="457200"/>
            </a:xfrm>
            <a:prstGeom prst="rect">
              <a:avLst/>
            </a:prstGeom>
          </p:spPr>
        </p:pic>
        <p:pic>
          <p:nvPicPr>
            <p:cNvPr id="10" name="Graphic 9" descr="Checkbox Checked with solid fill">
              <a:extLst>
                <a:ext uri="{FF2B5EF4-FFF2-40B4-BE49-F238E27FC236}">
                  <a16:creationId xmlns:a16="http://schemas.microsoft.com/office/drawing/2014/main" id="{793ACA40-905B-85B4-0395-62F716C404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155669"/>
              <a:ext cx="457200" cy="457200"/>
            </a:xfrm>
            <a:prstGeom prst="rect">
              <a:avLst/>
            </a:prstGeom>
          </p:spPr>
        </p:pic>
        <p:pic>
          <p:nvPicPr>
            <p:cNvPr id="11" name="Graphic 10" descr="Checkbox Checked with solid fill">
              <a:extLst>
                <a:ext uri="{FF2B5EF4-FFF2-40B4-BE49-F238E27FC236}">
                  <a16:creationId xmlns:a16="http://schemas.microsoft.com/office/drawing/2014/main" id="{9A04C7CA-E584-8DD7-6017-FC3A7C6622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490019"/>
              <a:ext cx="457200" cy="457200"/>
            </a:xfrm>
            <a:prstGeom prst="rect">
              <a:avLst/>
            </a:prstGeom>
          </p:spPr>
        </p:pic>
        <p:pic>
          <p:nvPicPr>
            <p:cNvPr id="37" name="Graphic 36" descr="Checkbox Checked with solid fill">
              <a:extLst>
                <a:ext uri="{FF2B5EF4-FFF2-40B4-BE49-F238E27FC236}">
                  <a16:creationId xmlns:a16="http://schemas.microsoft.com/office/drawing/2014/main" id="{951B2147-ABA8-4148-FD05-A1A5C980C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816634"/>
              <a:ext cx="457200" cy="457200"/>
            </a:xfrm>
            <a:prstGeom prst="rect">
              <a:avLst/>
            </a:prstGeom>
          </p:spPr>
        </p:pic>
        <p:pic>
          <p:nvPicPr>
            <p:cNvPr id="45" name="Graphic 44" descr="Checkbox Checked with solid fill">
              <a:extLst>
                <a:ext uri="{FF2B5EF4-FFF2-40B4-BE49-F238E27FC236}">
                  <a16:creationId xmlns:a16="http://schemas.microsoft.com/office/drawing/2014/main" id="{F82AB873-AEAF-E084-8DF0-C5349A70DE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5540694"/>
              <a:ext cx="457200" cy="457200"/>
            </a:xfrm>
            <a:prstGeom prst="rect">
              <a:avLst/>
            </a:prstGeom>
          </p:spPr>
        </p:pic>
      </p:grpSp>
      <p:pic>
        <p:nvPicPr>
          <p:cNvPr id="46" name="Graphic 45" descr="Checkbox Checked with solid fill">
            <a:extLst>
              <a:ext uri="{FF2B5EF4-FFF2-40B4-BE49-F238E27FC236}">
                <a16:creationId xmlns:a16="http://schemas.microsoft.com/office/drawing/2014/main" id="{4CFBD736-AE27-92FC-7C8D-A714843EAF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1450" y="5540694"/>
            <a:ext cx="457200" cy="457200"/>
          </a:xfrm>
          <a:prstGeom prst="rect">
            <a:avLst/>
          </a:prstGeom>
        </p:spPr>
      </p:pic>
      <p:sp>
        <p:nvSpPr>
          <p:cNvPr id="47" name="Star: 5 Points 46">
            <a:extLst>
              <a:ext uri="{FF2B5EF4-FFF2-40B4-BE49-F238E27FC236}">
                <a16:creationId xmlns:a16="http://schemas.microsoft.com/office/drawing/2014/main" id="{0BC96B71-E381-F653-4889-A9E6533F0DFC}"/>
              </a:ext>
            </a:extLst>
          </p:cNvPr>
          <p:cNvSpPr/>
          <p:nvPr/>
        </p:nvSpPr>
        <p:spPr>
          <a:xfrm>
            <a:off x="831669" y="2218212"/>
            <a:ext cx="191588" cy="19158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Checkbox Checked with solid fill">
            <a:extLst>
              <a:ext uri="{FF2B5EF4-FFF2-40B4-BE49-F238E27FC236}">
                <a16:creationId xmlns:a16="http://schemas.microsoft.com/office/drawing/2014/main" id="{8C8B0AF9-1C5C-1C6D-19E4-419863220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8692" y="5535188"/>
            <a:ext cx="457200" cy="457200"/>
          </a:xfrm>
          <a:prstGeom prst="rect">
            <a:avLst/>
          </a:prstGeom>
        </p:spPr>
      </p:pic>
      <p:pic>
        <p:nvPicPr>
          <p:cNvPr id="49" name="Graphic 48" descr="Checkbox Checked with solid fill">
            <a:extLst>
              <a:ext uri="{FF2B5EF4-FFF2-40B4-BE49-F238E27FC236}">
                <a16:creationId xmlns:a16="http://schemas.microsoft.com/office/drawing/2014/main" id="{528ADF15-EA12-AC35-2440-908C3551E0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8692" y="4824178"/>
            <a:ext cx="457200" cy="457200"/>
          </a:xfrm>
          <a:prstGeom prst="rect">
            <a:avLst/>
          </a:prstGeom>
        </p:spPr>
      </p:pic>
    </p:spTree>
    <p:extLst>
      <p:ext uri="{BB962C8B-B14F-4D97-AF65-F5344CB8AC3E}">
        <p14:creationId xmlns:p14="http://schemas.microsoft.com/office/powerpoint/2010/main" val="372248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F14DEF-BE49-4C99-B86F-532294A6F128}"/>
              </a:ext>
            </a:extLst>
          </p:cNvPr>
          <p:cNvSpPr>
            <a:spLocks noGrp="1"/>
          </p:cNvSpPr>
          <p:nvPr>
            <p:ph type="title"/>
          </p:nvPr>
        </p:nvSpPr>
        <p:spPr>
          <a:xfrm>
            <a:off x="477622" y="1527583"/>
            <a:ext cx="3084844" cy="1308983"/>
          </a:xfrm>
        </p:spPr>
        <p:txBody>
          <a:bodyPr anchor="ctr">
            <a:normAutofit/>
          </a:bodyPr>
          <a:lstStyle/>
          <a:p>
            <a:pPr algn="ctr"/>
            <a:r>
              <a:rPr lang="en-US" sz="5400" dirty="0">
                <a:solidFill>
                  <a:srgbClr val="FFFFFF"/>
                </a:solidFill>
              </a:rPr>
              <a:t>Summary</a:t>
            </a:r>
            <a:endParaRPr lang="en-US" sz="4400" dirty="0">
              <a:solidFill>
                <a:srgbClr val="FFFFFF"/>
              </a:solidFill>
            </a:endParaRPr>
          </a:p>
        </p:txBody>
      </p:sp>
      <p:sp>
        <p:nvSpPr>
          <p:cNvPr id="4" name="Date Placeholder 3">
            <a:extLst>
              <a:ext uri="{FF2B5EF4-FFF2-40B4-BE49-F238E27FC236}">
                <a16:creationId xmlns:a16="http://schemas.microsoft.com/office/drawing/2014/main" id="{BE23BAE8-0C23-42EC-9490-00573BF9AB43}"/>
              </a:ext>
            </a:extLst>
          </p:cNvPr>
          <p:cNvSpPr>
            <a:spLocks noGrp="1"/>
          </p:cNvSpPr>
          <p:nvPr>
            <p:ph type="dt" sz="half" idx="10"/>
          </p:nvPr>
        </p:nvSpPr>
        <p:spPr>
          <a:xfrm>
            <a:off x="492370" y="6459785"/>
            <a:ext cx="17353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20"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8935C2D6-D0BF-4B9D-A279-37DB89C0DA8B}"/>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VERMONT AGENCY OF AGRICULTURE, FOOD &amp; MARKETS</a:t>
            </a:r>
          </a:p>
        </p:txBody>
      </p:sp>
      <p:sp>
        <p:nvSpPr>
          <p:cNvPr id="6" name="Slide Number Placeholder 5">
            <a:extLst>
              <a:ext uri="{FF2B5EF4-FFF2-40B4-BE49-F238E27FC236}">
                <a16:creationId xmlns:a16="http://schemas.microsoft.com/office/drawing/2014/main" id="{89DD88AF-157F-4BA5-BE70-BED448308EC9}"/>
              </a:ext>
            </a:extLst>
          </p:cNvPr>
          <p:cNvSpPr>
            <a:spLocks noGrp="1"/>
          </p:cNvSpPr>
          <p:nvPr>
            <p:ph type="sldNum" sz="quarter" idx="12"/>
          </p:nvPr>
        </p:nvSpPr>
        <p:spPr>
          <a:xfrm>
            <a:off x="10123055" y="6459785"/>
            <a:ext cx="1089428" cy="365125"/>
          </a:xfrm>
        </p:spPr>
        <p:txBody>
          <a:bodyPr>
            <a:normAutofit/>
          </a:bodyPr>
          <a:lstStyle/>
          <a:p>
            <a:pPr>
              <a:spcAft>
                <a:spcPts val="600"/>
              </a:spcAft>
            </a:pPr>
            <a:fld id="{C50A450D-3C5A-4983-9027-E6220F8A2F78}" type="slidenum">
              <a:rPr lang="en-US">
                <a:solidFill>
                  <a:schemeClr val="tx2"/>
                </a:solidFill>
              </a:rPr>
              <a:pPr>
                <a:spcAft>
                  <a:spcPts val="600"/>
                </a:spcAft>
              </a:pPr>
              <a:t>26</a:t>
            </a:fld>
            <a:endParaRPr lang="en-US">
              <a:solidFill>
                <a:schemeClr val="tx2"/>
              </a:solidFill>
            </a:endParaRPr>
          </a:p>
        </p:txBody>
      </p:sp>
      <p:graphicFrame>
        <p:nvGraphicFramePr>
          <p:cNvPr id="21" name="Content Placeholder 2">
            <a:extLst>
              <a:ext uri="{FF2B5EF4-FFF2-40B4-BE49-F238E27FC236}">
                <a16:creationId xmlns:a16="http://schemas.microsoft.com/office/drawing/2014/main" id="{D99A7454-CE98-4DA5-AD7F-4AC0F909F242}"/>
              </a:ext>
            </a:extLst>
          </p:cNvPr>
          <p:cNvGraphicFramePr>
            <a:graphicFrameLocks noGrp="1"/>
          </p:cNvGraphicFramePr>
          <p:nvPr>
            <p:ph idx="1"/>
            <p:extLst>
              <p:ext uri="{D42A27DB-BD31-4B8C-83A1-F6EECF244321}">
                <p14:modId xmlns:p14="http://schemas.microsoft.com/office/powerpoint/2010/main" val="403556806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descr="Diagram&#10;&#10;Description automatically generated">
            <a:extLst>
              <a:ext uri="{FF2B5EF4-FFF2-40B4-BE49-F238E27FC236}">
                <a16:creationId xmlns:a16="http://schemas.microsoft.com/office/drawing/2014/main" id="{9A17F905-9FE0-453D-B5D9-6DF592A16B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580" y="3170724"/>
            <a:ext cx="3291840" cy="1645920"/>
          </a:xfrm>
          <a:prstGeom prst="rect">
            <a:avLst/>
          </a:prstGeom>
        </p:spPr>
      </p:pic>
    </p:spTree>
    <p:extLst>
      <p:ext uri="{BB962C8B-B14F-4D97-AF65-F5344CB8AC3E}">
        <p14:creationId xmlns:p14="http://schemas.microsoft.com/office/powerpoint/2010/main" val="313130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BB76F45C-0D63-8B5A-EF42-966239A7FD6D}"/>
              </a:ext>
            </a:extLst>
          </p:cNvPr>
          <p:cNvSpPr>
            <a:spLocks noGrp="1"/>
          </p:cNvSpPr>
          <p:nvPr>
            <p:ph type="title"/>
          </p:nvPr>
        </p:nvSpPr>
        <p:spPr>
          <a:xfrm>
            <a:off x="1097280" y="4844374"/>
            <a:ext cx="10058400" cy="1188995"/>
          </a:xfrm>
        </p:spPr>
        <p:txBody>
          <a:bodyPr anchor="ctr">
            <a:normAutofit/>
          </a:bodyPr>
          <a:lstStyle/>
          <a:p>
            <a:pPr algn="ctr"/>
            <a:r>
              <a:rPr lang="en-US" dirty="0"/>
              <a:t>Key Quotes</a:t>
            </a:r>
          </a:p>
        </p:txBody>
      </p:sp>
      <p:sp>
        <p:nvSpPr>
          <p:cNvPr id="4" name="Date Placeholder 3">
            <a:extLst>
              <a:ext uri="{FF2B5EF4-FFF2-40B4-BE49-F238E27FC236}">
                <a16:creationId xmlns:a16="http://schemas.microsoft.com/office/drawing/2014/main" id="{93C18923-9EB2-D9B4-8585-F0F4E91F42E4}"/>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69E76813-619D-2465-6536-F689617F8D45}"/>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04941BD3-2D27-A15A-F2C5-3C845DCB835A}"/>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27</a:t>
            </a:fld>
            <a:endParaRPr lang="en-US"/>
          </a:p>
        </p:txBody>
      </p:sp>
      <p:graphicFrame>
        <p:nvGraphicFramePr>
          <p:cNvPr id="13" name="Content Placeholder 2">
            <a:extLst>
              <a:ext uri="{FF2B5EF4-FFF2-40B4-BE49-F238E27FC236}">
                <a16:creationId xmlns:a16="http://schemas.microsoft.com/office/drawing/2014/main" id="{84CAF2A9-03CF-39A6-02A1-6FB922049043}"/>
              </a:ext>
            </a:extLst>
          </p:cNvPr>
          <p:cNvGraphicFramePr>
            <a:graphicFrameLocks noGrp="1"/>
          </p:cNvGraphicFramePr>
          <p:nvPr>
            <p:ph idx="1"/>
            <p:extLst>
              <p:ext uri="{D42A27DB-BD31-4B8C-83A1-F6EECF244321}">
                <p14:modId xmlns:p14="http://schemas.microsoft.com/office/powerpoint/2010/main" val="2945697247"/>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63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1E8CCD-5211-4B40-95A5-8E13A24CE929}"/>
              </a:ext>
            </a:extLst>
          </p:cNvPr>
          <p:cNvSpPr>
            <a:spLocks noGrp="1"/>
          </p:cNvSpPr>
          <p:nvPr>
            <p:ph type="title"/>
          </p:nvPr>
        </p:nvSpPr>
        <p:spPr>
          <a:xfrm>
            <a:off x="492370" y="516835"/>
            <a:ext cx="3084844" cy="5772840"/>
          </a:xfrm>
        </p:spPr>
        <p:txBody>
          <a:bodyPr anchor="ctr">
            <a:normAutofit/>
          </a:bodyPr>
          <a:lstStyle/>
          <a:p>
            <a:pPr algn="ctr"/>
            <a:r>
              <a:rPr lang="en-US" sz="5400" dirty="0">
                <a:solidFill>
                  <a:srgbClr val="FFFFFF"/>
                </a:solidFill>
              </a:rPr>
              <a:t>Contact Vermont</a:t>
            </a:r>
          </a:p>
        </p:txBody>
      </p:sp>
      <p:sp>
        <p:nvSpPr>
          <p:cNvPr id="32"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Rounded Corners 9">
            <a:extLst>
              <a:ext uri="{FF2B5EF4-FFF2-40B4-BE49-F238E27FC236}">
                <a16:creationId xmlns:a16="http://schemas.microsoft.com/office/drawing/2014/main" id="{A4B0FAEE-3050-4BC2-8555-873B6A9884D1}"/>
              </a:ext>
            </a:extLst>
          </p:cNvPr>
          <p:cNvSpPr/>
          <p:nvPr/>
        </p:nvSpPr>
        <p:spPr>
          <a:xfrm>
            <a:off x="4741863" y="1821009"/>
            <a:ext cx="6797675" cy="88401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Rounded Corners 6">
            <a:extLst>
              <a:ext uri="{FF2B5EF4-FFF2-40B4-BE49-F238E27FC236}">
                <a16:creationId xmlns:a16="http://schemas.microsoft.com/office/drawing/2014/main" id="{F3DB610A-E301-4497-8657-F9BEEC90A572}"/>
              </a:ext>
            </a:extLst>
          </p:cNvPr>
          <p:cNvSpPr/>
          <p:nvPr/>
        </p:nvSpPr>
        <p:spPr>
          <a:xfrm>
            <a:off x="4741863" y="646931"/>
            <a:ext cx="6797675" cy="88401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Freeform: Shape 8">
            <a:extLst>
              <a:ext uri="{FF2B5EF4-FFF2-40B4-BE49-F238E27FC236}">
                <a16:creationId xmlns:a16="http://schemas.microsoft.com/office/drawing/2014/main" id="{CC0957F5-127E-4D3F-89BF-E2E72D0FB7DD}"/>
              </a:ext>
            </a:extLst>
          </p:cNvPr>
          <p:cNvSpPr/>
          <p:nvPr/>
        </p:nvSpPr>
        <p:spPr>
          <a:xfrm>
            <a:off x="5829381" y="660832"/>
            <a:ext cx="5745225" cy="939262"/>
          </a:xfrm>
          <a:custGeom>
            <a:avLst/>
            <a:gdLst>
              <a:gd name="connsiteX0" fmla="*/ 0 w 5745225"/>
              <a:gd name="connsiteY0" fmla="*/ 0 h 939262"/>
              <a:gd name="connsiteX1" fmla="*/ 5745225 w 5745225"/>
              <a:gd name="connsiteY1" fmla="*/ 0 h 939262"/>
              <a:gd name="connsiteX2" fmla="*/ 5745225 w 5745225"/>
              <a:gd name="connsiteY2" fmla="*/ 939262 h 939262"/>
              <a:gd name="connsiteX3" fmla="*/ 0 w 5745225"/>
              <a:gd name="connsiteY3" fmla="*/ 939262 h 939262"/>
              <a:gd name="connsiteX4" fmla="*/ 0 w 5745225"/>
              <a:gd name="connsiteY4" fmla="*/ 0 h 93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225" h="939262">
                <a:moveTo>
                  <a:pt x="0" y="0"/>
                </a:moveTo>
                <a:lnTo>
                  <a:pt x="5745225" y="0"/>
                </a:lnTo>
                <a:lnTo>
                  <a:pt x="5745225" y="939262"/>
                </a:lnTo>
                <a:lnTo>
                  <a:pt x="0" y="939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05" tIns="99405" rIns="99405" bIns="99405"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Franklin Gothic Medium" panose="020B0603020102020204" pitchFamily="34" charset="0"/>
                <a:ea typeface="+mn-ea"/>
                <a:cs typeface="+mn-cs"/>
              </a:rPr>
              <a:t>agriculture.vermont.gov/produce</a:t>
            </a:r>
          </a:p>
        </p:txBody>
      </p:sp>
      <p:sp>
        <p:nvSpPr>
          <p:cNvPr id="12" name="Freeform: Shape 11">
            <a:extLst>
              <a:ext uri="{FF2B5EF4-FFF2-40B4-BE49-F238E27FC236}">
                <a16:creationId xmlns:a16="http://schemas.microsoft.com/office/drawing/2014/main" id="{A5DE9509-2B64-40AE-8E92-C3D069EB7E7D}"/>
              </a:ext>
            </a:extLst>
          </p:cNvPr>
          <p:cNvSpPr/>
          <p:nvPr/>
        </p:nvSpPr>
        <p:spPr>
          <a:xfrm>
            <a:off x="5829381" y="1798996"/>
            <a:ext cx="5745229" cy="939262"/>
          </a:xfrm>
          <a:custGeom>
            <a:avLst/>
            <a:gdLst>
              <a:gd name="connsiteX0" fmla="*/ 0 w 5745225"/>
              <a:gd name="connsiteY0" fmla="*/ 0 h 939262"/>
              <a:gd name="connsiteX1" fmla="*/ 5745225 w 5745225"/>
              <a:gd name="connsiteY1" fmla="*/ 0 h 939262"/>
              <a:gd name="connsiteX2" fmla="*/ 5745225 w 5745225"/>
              <a:gd name="connsiteY2" fmla="*/ 939262 h 939262"/>
              <a:gd name="connsiteX3" fmla="*/ 0 w 5745225"/>
              <a:gd name="connsiteY3" fmla="*/ 939262 h 939262"/>
              <a:gd name="connsiteX4" fmla="*/ 0 w 5745225"/>
              <a:gd name="connsiteY4" fmla="*/ 0 h 93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225" h="939262">
                <a:moveTo>
                  <a:pt x="0" y="0"/>
                </a:moveTo>
                <a:lnTo>
                  <a:pt x="5745225" y="0"/>
                </a:lnTo>
                <a:lnTo>
                  <a:pt x="5745225" y="939262"/>
                </a:lnTo>
                <a:lnTo>
                  <a:pt x="0" y="939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05" tIns="99405" rIns="99405" bIns="99405"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Franklin Gothic Medium" panose="020B0603020102020204" pitchFamily="34" charset="0"/>
                <a:ea typeface="+mn-ea"/>
                <a:cs typeface="+mn-cs"/>
              </a:rPr>
              <a:t>802-522-7811</a:t>
            </a:r>
          </a:p>
        </p:txBody>
      </p:sp>
      <p:sp>
        <p:nvSpPr>
          <p:cNvPr id="13" name="Rectangle: Rounded Corners 12">
            <a:extLst>
              <a:ext uri="{FF2B5EF4-FFF2-40B4-BE49-F238E27FC236}">
                <a16:creationId xmlns:a16="http://schemas.microsoft.com/office/drawing/2014/main" id="{42129A69-9B35-4382-8088-C12445C9C841}"/>
              </a:ext>
            </a:extLst>
          </p:cNvPr>
          <p:cNvSpPr/>
          <p:nvPr/>
        </p:nvSpPr>
        <p:spPr>
          <a:xfrm>
            <a:off x="4741863" y="2995087"/>
            <a:ext cx="6797675" cy="88401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970741AE-5CDE-4BB1-89DA-C4047A370202}"/>
              </a:ext>
            </a:extLst>
          </p:cNvPr>
          <p:cNvSpPr/>
          <p:nvPr/>
        </p:nvSpPr>
        <p:spPr>
          <a:xfrm>
            <a:off x="5829381" y="2995087"/>
            <a:ext cx="5719021" cy="939262"/>
          </a:xfrm>
          <a:custGeom>
            <a:avLst/>
            <a:gdLst>
              <a:gd name="connsiteX0" fmla="*/ 0 w 5745225"/>
              <a:gd name="connsiteY0" fmla="*/ 0 h 939262"/>
              <a:gd name="connsiteX1" fmla="*/ 5745225 w 5745225"/>
              <a:gd name="connsiteY1" fmla="*/ 0 h 939262"/>
              <a:gd name="connsiteX2" fmla="*/ 5745225 w 5745225"/>
              <a:gd name="connsiteY2" fmla="*/ 939262 h 939262"/>
              <a:gd name="connsiteX3" fmla="*/ 0 w 5745225"/>
              <a:gd name="connsiteY3" fmla="*/ 939262 h 939262"/>
              <a:gd name="connsiteX4" fmla="*/ 0 w 5745225"/>
              <a:gd name="connsiteY4" fmla="*/ 0 h 93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225" h="939262">
                <a:moveTo>
                  <a:pt x="0" y="0"/>
                </a:moveTo>
                <a:lnTo>
                  <a:pt x="5745225" y="0"/>
                </a:lnTo>
                <a:lnTo>
                  <a:pt x="5745225" y="939262"/>
                </a:lnTo>
                <a:lnTo>
                  <a:pt x="0" y="939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05" tIns="99405" rIns="99405" bIns="99405"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Franklin Gothic Medium" panose="020B0603020102020204" pitchFamily="34" charset="0"/>
                <a:ea typeface="+mn-ea"/>
                <a:cs typeface="+mn-cs"/>
              </a:rPr>
              <a:t>AGR.Produce@vermont.go</a:t>
            </a:r>
            <a:r>
              <a:rPr lang="en-US" sz="2000" dirty="0">
                <a:solidFill>
                  <a:prstClr val="black">
                    <a:hueOff val="0"/>
                    <a:satOff val="0"/>
                    <a:lumOff val="0"/>
                    <a:alphaOff val="0"/>
                  </a:prstClr>
                </a:solidFill>
                <a:latin typeface="Franklin Gothic Medium" panose="020B0603020102020204" pitchFamily="34" charset="0"/>
              </a:rPr>
              <a:t>v</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Franklin Gothic Medium" panose="020B0603020102020204" pitchFamily="34" charset="0"/>
              <a:ea typeface="+mn-ea"/>
              <a:cs typeface="+mn-cs"/>
            </a:endParaRPr>
          </a:p>
        </p:txBody>
      </p:sp>
      <p:pic>
        <p:nvPicPr>
          <p:cNvPr id="23" name="Graphic 22" descr="Internet outline">
            <a:extLst>
              <a:ext uri="{FF2B5EF4-FFF2-40B4-BE49-F238E27FC236}">
                <a16:creationId xmlns:a16="http://schemas.microsoft.com/office/drawing/2014/main" id="{A1E26CB0-AAA2-4C6A-A59A-A0D23E960A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48580" y="739033"/>
            <a:ext cx="731520" cy="731520"/>
          </a:xfrm>
          <a:prstGeom prst="rect">
            <a:avLst/>
          </a:prstGeom>
        </p:spPr>
      </p:pic>
      <p:pic>
        <p:nvPicPr>
          <p:cNvPr id="25" name="Graphic 24" descr="Speaker phone outline">
            <a:extLst>
              <a:ext uri="{FF2B5EF4-FFF2-40B4-BE49-F238E27FC236}">
                <a16:creationId xmlns:a16="http://schemas.microsoft.com/office/drawing/2014/main" id="{983E0D9A-3DB5-42E1-8E27-0C1BECAC72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580" y="1911412"/>
            <a:ext cx="731520" cy="731520"/>
          </a:xfrm>
          <a:prstGeom prst="rect">
            <a:avLst/>
          </a:prstGeom>
        </p:spPr>
      </p:pic>
      <p:pic>
        <p:nvPicPr>
          <p:cNvPr id="27" name="Graphic 26" descr="Email outline">
            <a:extLst>
              <a:ext uri="{FF2B5EF4-FFF2-40B4-BE49-F238E27FC236}">
                <a16:creationId xmlns:a16="http://schemas.microsoft.com/office/drawing/2014/main" id="{849C77CE-E8C7-4C18-941C-E33C0F2E14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136" y="3081864"/>
            <a:ext cx="731520" cy="731520"/>
          </a:xfrm>
          <a:prstGeom prst="rect">
            <a:avLst/>
          </a:prstGeom>
        </p:spPr>
      </p:pic>
      <p:pic>
        <p:nvPicPr>
          <p:cNvPr id="34" name="Picture 33">
            <a:extLst>
              <a:ext uri="{FF2B5EF4-FFF2-40B4-BE49-F238E27FC236}">
                <a16:creationId xmlns:a16="http://schemas.microsoft.com/office/drawing/2014/main" id="{3948FF63-00A6-4385-9A9B-8D24FE2E44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7006" y="5411487"/>
            <a:ext cx="3657600" cy="914400"/>
          </a:xfrm>
          <a:prstGeom prst="rect">
            <a:avLst/>
          </a:prstGeom>
        </p:spPr>
      </p:pic>
      <p:pic>
        <p:nvPicPr>
          <p:cNvPr id="16" name="Content Placeholder 6" descr="Logo, company name&#10;&#10;Description automatically generated">
            <a:extLst>
              <a:ext uri="{FF2B5EF4-FFF2-40B4-BE49-F238E27FC236}">
                <a16:creationId xmlns:a16="http://schemas.microsoft.com/office/drawing/2014/main" id="{78FA608C-69C7-4F83-A2B7-9CE4BD7C9B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6936" y="4800378"/>
            <a:ext cx="1828800" cy="1828800"/>
          </a:xfrm>
          <a:prstGeom prst="rect">
            <a:avLst/>
          </a:prstGeom>
        </p:spPr>
      </p:pic>
    </p:spTree>
    <p:extLst>
      <p:ext uri="{BB962C8B-B14F-4D97-AF65-F5344CB8AC3E}">
        <p14:creationId xmlns:p14="http://schemas.microsoft.com/office/powerpoint/2010/main" val="283656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2A7843-E140-0212-A600-2918A5C9A494}"/>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Vermont Produce Program: </a:t>
            </a:r>
            <a:br>
              <a:rPr lang="en-US" sz="3600">
                <a:solidFill>
                  <a:srgbClr val="FFFFFF"/>
                </a:solidFill>
              </a:rPr>
            </a:br>
            <a:r>
              <a:rPr lang="en-US" sz="3600">
                <a:solidFill>
                  <a:srgbClr val="FFFFFF"/>
                </a:solidFill>
              </a:rPr>
              <a:t>Mission &amp; Vision</a:t>
            </a:r>
          </a:p>
        </p:txBody>
      </p:sp>
      <p:sp>
        <p:nvSpPr>
          <p:cNvPr id="4" name="Date Placeholder 3">
            <a:extLst>
              <a:ext uri="{FF2B5EF4-FFF2-40B4-BE49-F238E27FC236}">
                <a16:creationId xmlns:a16="http://schemas.microsoft.com/office/drawing/2014/main" id="{C1CA1A29-34A0-7FBC-EA7E-6C97BA9445A1}"/>
              </a:ext>
            </a:extLst>
          </p:cNvPr>
          <p:cNvSpPr>
            <a:spLocks noGrp="1"/>
          </p:cNvSpPr>
          <p:nvPr>
            <p:ph type="dt" sz="half" idx="10"/>
          </p:nvPr>
        </p:nvSpPr>
        <p:spPr>
          <a:xfrm>
            <a:off x="492370" y="6459785"/>
            <a:ext cx="17353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33" name="Rectangle 3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B6C6A541-3883-8413-4C2F-441FA1A4C11C}"/>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VERMONT AGENCY OF AGRICULTURE, FOOD &amp; MARKETS</a:t>
            </a:r>
          </a:p>
        </p:txBody>
      </p:sp>
      <p:sp>
        <p:nvSpPr>
          <p:cNvPr id="6" name="Slide Number Placeholder 5">
            <a:extLst>
              <a:ext uri="{FF2B5EF4-FFF2-40B4-BE49-F238E27FC236}">
                <a16:creationId xmlns:a16="http://schemas.microsoft.com/office/drawing/2014/main" id="{030625C3-D109-2DFF-8406-1B95ED67AA7D}"/>
              </a:ext>
            </a:extLst>
          </p:cNvPr>
          <p:cNvSpPr>
            <a:spLocks noGrp="1"/>
          </p:cNvSpPr>
          <p:nvPr>
            <p:ph type="sldNum" sz="quarter" idx="12"/>
          </p:nvPr>
        </p:nvSpPr>
        <p:spPr>
          <a:xfrm>
            <a:off x="10123055" y="6459785"/>
            <a:ext cx="1089428" cy="365125"/>
          </a:xfrm>
        </p:spPr>
        <p:txBody>
          <a:bodyPr>
            <a:normAutofit/>
          </a:bodyPr>
          <a:lstStyle/>
          <a:p>
            <a:pPr>
              <a:spcAft>
                <a:spcPts val="600"/>
              </a:spcAft>
            </a:pPr>
            <a:fld id="{C50A450D-3C5A-4983-9027-E6220F8A2F78}" type="slidenum">
              <a:rPr lang="en-US">
                <a:solidFill>
                  <a:schemeClr val="tx2"/>
                </a:solidFill>
              </a:rPr>
              <a:pPr>
                <a:spcAft>
                  <a:spcPts val="600"/>
                </a:spcAft>
              </a:pPr>
              <a:t>29</a:t>
            </a:fld>
            <a:endParaRPr lang="en-US">
              <a:solidFill>
                <a:schemeClr val="tx2"/>
              </a:solidFill>
            </a:endParaRPr>
          </a:p>
        </p:txBody>
      </p:sp>
      <p:graphicFrame>
        <p:nvGraphicFramePr>
          <p:cNvPr id="24" name="Content Placeholder 2">
            <a:extLst>
              <a:ext uri="{FF2B5EF4-FFF2-40B4-BE49-F238E27FC236}">
                <a16:creationId xmlns:a16="http://schemas.microsoft.com/office/drawing/2014/main" id="{75A52CB9-5B16-774A-C36D-FC8E933299AF}"/>
              </a:ext>
            </a:extLst>
          </p:cNvPr>
          <p:cNvGraphicFramePr>
            <a:graphicFrameLocks noGrp="1"/>
          </p:cNvGraphicFramePr>
          <p:nvPr>
            <p:ph idx="1"/>
            <p:extLst>
              <p:ext uri="{D42A27DB-BD31-4B8C-83A1-F6EECF244321}">
                <p14:modId xmlns:p14="http://schemas.microsoft.com/office/powerpoint/2010/main" val="358569865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30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8FFD-F942-4AA2-9D58-B0D11A14A05F}"/>
              </a:ext>
            </a:extLst>
          </p:cNvPr>
          <p:cNvSpPr>
            <a:spLocks noGrp="1"/>
          </p:cNvSpPr>
          <p:nvPr>
            <p:ph type="title"/>
          </p:nvPr>
        </p:nvSpPr>
        <p:spPr/>
        <p:txBody>
          <a:bodyPr/>
          <a:lstStyle/>
          <a:p>
            <a:r>
              <a:rPr lang="en-US" dirty="0"/>
              <a:t>Questions</a:t>
            </a:r>
          </a:p>
        </p:txBody>
      </p:sp>
      <p:graphicFrame>
        <p:nvGraphicFramePr>
          <p:cNvPr id="8" name="Content Placeholder 2">
            <a:extLst>
              <a:ext uri="{FF2B5EF4-FFF2-40B4-BE49-F238E27FC236}">
                <a16:creationId xmlns:a16="http://schemas.microsoft.com/office/drawing/2014/main" id="{551E4FFE-2E97-44B2-8DF8-222155E019AD}"/>
              </a:ext>
            </a:extLst>
          </p:cNvPr>
          <p:cNvGraphicFramePr>
            <a:graphicFrameLocks noGrp="1"/>
          </p:cNvGraphicFramePr>
          <p:nvPr>
            <p:ph idx="1"/>
            <p:extLst>
              <p:ext uri="{D42A27DB-BD31-4B8C-83A1-F6EECF244321}">
                <p14:modId xmlns:p14="http://schemas.microsoft.com/office/powerpoint/2010/main" val="412737735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8D3959F-2970-4E07-A657-3D29C7269847}"/>
              </a:ext>
            </a:extLst>
          </p:cNvPr>
          <p:cNvSpPr>
            <a:spLocks noGrp="1"/>
          </p:cNvSpPr>
          <p:nvPr>
            <p:ph type="dt" sz="half" idx="10"/>
          </p:nvPr>
        </p:nvSpPr>
        <p:spPr/>
        <p:txBody>
          <a:bodyPr/>
          <a:lstStyle/>
          <a:p>
            <a:fld id="{232FC92F-A606-4768-A7A4-5D5D114C35B4}" type="datetime1">
              <a:rPr lang="en-US" smtClean="0"/>
              <a:pPr/>
              <a:t>1/24/2023</a:t>
            </a:fld>
            <a:endParaRPr lang="en-US"/>
          </a:p>
        </p:txBody>
      </p:sp>
      <p:sp>
        <p:nvSpPr>
          <p:cNvPr id="5" name="Footer Placeholder 4">
            <a:extLst>
              <a:ext uri="{FF2B5EF4-FFF2-40B4-BE49-F238E27FC236}">
                <a16:creationId xmlns:a16="http://schemas.microsoft.com/office/drawing/2014/main" id="{55EFD902-1576-42A7-AE64-C47CDF378E3F}"/>
              </a:ext>
            </a:extLst>
          </p:cNvPr>
          <p:cNvSpPr>
            <a:spLocks noGrp="1"/>
          </p:cNvSpPr>
          <p:nvPr>
            <p:ph type="ftr" sz="quarter" idx="11"/>
          </p:nvPr>
        </p:nvSpPr>
        <p:spPr/>
        <p:txBody>
          <a:bodyPr/>
          <a:lstStyle/>
          <a:p>
            <a:r>
              <a:rPr lang="en-US"/>
              <a:t>VERMONT AGENCY OF AGRICULTURE, FOOD &amp; MARKETS</a:t>
            </a:r>
          </a:p>
        </p:txBody>
      </p:sp>
      <p:sp>
        <p:nvSpPr>
          <p:cNvPr id="6" name="Slide Number Placeholder 5">
            <a:extLst>
              <a:ext uri="{FF2B5EF4-FFF2-40B4-BE49-F238E27FC236}">
                <a16:creationId xmlns:a16="http://schemas.microsoft.com/office/drawing/2014/main" id="{FC94B7D2-105D-455A-9512-B1D772438E1F}"/>
              </a:ext>
            </a:extLst>
          </p:cNvPr>
          <p:cNvSpPr>
            <a:spLocks noGrp="1"/>
          </p:cNvSpPr>
          <p:nvPr>
            <p:ph type="sldNum" sz="quarter" idx="12"/>
          </p:nvPr>
        </p:nvSpPr>
        <p:spPr/>
        <p:txBody>
          <a:bodyPr/>
          <a:lstStyle/>
          <a:p>
            <a:fld id="{C50A450D-3C5A-4983-9027-E6220F8A2F78}" type="slidenum">
              <a:rPr lang="en-US" smtClean="0"/>
              <a:pPr/>
              <a:t>3</a:t>
            </a:fld>
            <a:endParaRPr lang="en-US"/>
          </a:p>
        </p:txBody>
      </p:sp>
    </p:spTree>
    <p:extLst>
      <p:ext uri="{BB962C8B-B14F-4D97-AF65-F5344CB8AC3E}">
        <p14:creationId xmlns:p14="http://schemas.microsoft.com/office/powerpoint/2010/main" val="221203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622674-14E4-309C-CB54-F678611D4651}"/>
              </a:ext>
            </a:extLst>
          </p:cNvPr>
          <p:cNvSpPr>
            <a:spLocks noGrp="1"/>
          </p:cNvSpPr>
          <p:nvPr>
            <p:ph type="dt" sz="half" idx="10"/>
          </p:nvPr>
        </p:nvSpPr>
        <p:spPr/>
        <p:txBody>
          <a:bodyPr/>
          <a:lstStyle/>
          <a:p>
            <a:fld id="{232FC92F-A606-4768-A7A4-5D5D114C35B4}" type="datetime1">
              <a:rPr lang="en-US" smtClean="0"/>
              <a:t>1/24/2023</a:t>
            </a:fld>
            <a:endParaRPr lang="en-US"/>
          </a:p>
        </p:txBody>
      </p:sp>
      <p:sp>
        <p:nvSpPr>
          <p:cNvPr id="5" name="Footer Placeholder 4">
            <a:extLst>
              <a:ext uri="{FF2B5EF4-FFF2-40B4-BE49-F238E27FC236}">
                <a16:creationId xmlns:a16="http://schemas.microsoft.com/office/drawing/2014/main" id="{5A5467B3-A1DF-6715-74C4-DCB5C5B3A90F}"/>
              </a:ext>
            </a:extLst>
          </p:cNvPr>
          <p:cNvSpPr>
            <a:spLocks noGrp="1"/>
          </p:cNvSpPr>
          <p:nvPr>
            <p:ph type="ftr" sz="quarter" idx="11"/>
          </p:nvPr>
        </p:nvSpPr>
        <p:spPr/>
        <p:txBody>
          <a:bodyPr/>
          <a:lstStyle/>
          <a:p>
            <a:r>
              <a:rPr lang="en-US"/>
              <a:t>VERMONT AGENCY OF AGRICULTURE, FOOD &amp; MARKETS</a:t>
            </a:r>
          </a:p>
        </p:txBody>
      </p:sp>
      <p:sp>
        <p:nvSpPr>
          <p:cNvPr id="6" name="Slide Number Placeholder 5">
            <a:extLst>
              <a:ext uri="{FF2B5EF4-FFF2-40B4-BE49-F238E27FC236}">
                <a16:creationId xmlns:a16="http://schemas.microsoft.com/office/drawing/2014/main" id="{2B8DBBED-48FD-D677-E8A4-A1D1405D4AB4}"/>
              </a:ext>
            </a:extLst>
          </p:cNvPr>
          <p:cNvSpPr>
            <a:spLocks noGrp="1"/>
          </p:cNvSpPr>
          <p:nvPr>
            <p:ph type="sldNum" sz="quarter" idx="12"/>
          </p:nvPr>
        </p:nvSpPr>
        <p:spPr/>
        <p:txBody>
          <a:bodyPr/>
          <a:lstStyle/>
          <a:p>
            <a:fld id="{C50A450D-3C5A-4983-9027-E6220F8A2F78}" type="slidenum">
              <a:rPr lang="en-US" smtClean="0"/>
              <a:t>30</a:t>
            </a:fld>
            <a:endParaRPr lang="en-US"/>
          </a:p>
        </p:txBody>
      </p:sp>
      <p:pic>
        <p:nvPicPr>
          <p:cNvPr id="8" name="Picture 7" descr="A picture containing text, vegetable&#10;&#10;Description automatically generated">
            <a:extLst>
              <a:ext uri="{FF2B5EF4-FFF2-40B4-BE49-F238E27FC236}">
                <a16:creationId xmlns:a16="http://schemas.microsoft.com/office/drawing/2014/main" id="{2C126BFC-A678-D5DE-1270-91F15B40D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09924"/>
            <a:ext cx="11428571" cy="5980952"/>
          </a:xfrm>
          <a:prstGeom prst="rect">
            <a:avLst/>
          </a:prstGeom>
        </p:spPr>
      </p:pic>
    </p:spTree>
    <p:extLst>
      <p:ext uri="{BB962C8B-B14F-4D97-AF65-F5344CB8AC3E}">
        <p14:creationId xmlns:p14="http://schemas.microsoft.com/office/powerpoint/2010/main" val="139807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CEF224-D2F9-48FF-A0D9-1374C7133BAB}"/>
              </a:ext>
            </a:extLst>
          </p:cNvPr>
          <p:cNvSpPr>
            <a:spLocks noGrp="1"/>
          </p:cNvSpPr>
          <p:nvPr>
            <p:ph type="title"/>
          </p:nvPr>
        </p:nvSpPr>
        <p:spPr>
          <a:xfrm>
            <a:off x="492370" y="1599549"/>
            <a:ext cx="3084844" cy="1032047"/>
          </a:xfrm>
        </p:spPr>
        <p:txBody>
          <a:bodyPr anchor="ctr">
            <a:noAutofit/>
          </a:bodyPr>
          <a:lstStyle/>
          <a:p>
            <a:r>
              <a:rPr lang="en-US" sz="4000" dirty="0">
                <a:solidFill>
                  <a:srgbClr val="FFFFFF"/>
                </a:solidFill>
              </a:rPr>
              <a:t>Participants</a:t>
            </a:r>
          </a:p>
        </p:txBody>
      </p:sp>
      <p:sp>
        <p:nvSpPr>
          <p:cNvPr id="4" name="Date Placeholder 3">
            <a:extLst>
              <a:ext uri="{FF2B5EF4-FFF2-40B4-BE49-F238E27FC236}">
                <a16:creationId xmlns:a16="http://schemas.microsoft.com/office/drawing/2014/main" id="{CB309301-F898-4312-ACA2-9010EABE90DA}"/>
              </a:ext>
            </a:extLst>
          </p:cNvPr>
          <p:cNvSpPr>
            <a:spLocks noGrp="1"/>
          </p:cNvSpPr>
          <p:nvPr>
            <p:ph type="dt" sz="half" idx="10"/>
          </p:nvPr>
        </p:nvSpPr>
        <p:spPr>
          <a:xfrm>
            <a:off x="492370" y="6459785"/>
            <a:ext cx="17353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781BE0C1-0935-4A85-A680-131BD150CDE4}"/>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VERMONT AGENCY OF AGRICULTURE, FOOD &amp; MARKETS</a:t>
            </a:r>
          </a:p>
        </p:txBody>
      </p:sp>
      <p:sp>
        <p:nvSpPr>
          <p:cNvPr id="6" name="Slide Number Placeholder 5">
            <a:extLst>
              <a:ext uri="{FF2B5EF4-FFF2-40B4-BE49-F238E27FC236}">
                <a16:creationId xmlns:a16="http://schemas.microsoft.com/office/drawing/2014/main" id="{B836F552-205A-45A0-A081-97B402097D25}"/>
              </a:ext>
            </a:extLst>
          </p:cNvPr>
          <p:cNvSpPr>
            <a:spLocks noGrp="1"/>
          </p:cNvSpPr>
          <p:nvPr>
            <p:ph type="sldNum" sz="quarter" idx="12"/>
          </p:nvPr>
        </p:nvSpPr>
        <p:spPr>
          <a:xfrm>
            <a:off x="10123055" y="6459785"/>
            <a:ext cx="1089428" cy="365125"/>
          </a:xfrm>
        </p:spPr>
        <p:txBody>
          <a:bodyPr>
            <a:normAutofit/>
          </a:bodyPr>
          <a:lstStyle/>
          <a:p>
            <a:pPr>
              <a:spcAft>
                <a:spcPts val="600"/>
              </a:spcAft>
            </a:pPr>
            <a:fld id="{C50A450D-3C5A-4983-9027-E6220F8A2F78}" type="slidenum">
              <a:rPr lang="en-US" smtClean="0">
                <a:solidFill>
                  <a:schemeClr val="tx2"/>
                </a:solidFill>
              </a:rPr>
              <a:pPr>
                <a:spcAft>
                  <a:spcPts val="600"/>
                </a:spcAft>
              </a:pPr>
              <a:t>4</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1C9E9070-CE19-493F-B49D-12CD8003B138}"/>
              </a:ext>
            </a:extLst>
          </p:cNvPr>
          <p:cNvGraphicFramePr>
            <a:graphicFrameLocks noGrp="1"/>
          </p:cNvGraphicFramePr>
          <p:nvPr>
            <p:ph idx="1"/>
            <p:extLst>
              <p:ext uri="{D42A27DB-BD31-4B8C-83A1-F6EECF244321}">
                <p14:modId xmlns:p14="http://schemas.microsoft.com/office/powerpoint/2010/main" val="19305364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Diagram&#10;&#10;Description automatically generated">
            <a:extLst>
              <a:ext uri="{FF2B5EF4-FFF2-40B4-BE49-F238E27FC236}">
                <a16:creationId xmlns:a16="http://schemas.microsoft.com/office/drawing/2014/main" id="{75B1CBB7-0286-4004-B2D0-586D935CF9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872" y="3184801"/>
            <a:ext cx="3291840" cy="1645920"/>
          </a:xfrm>
          <a:prstGeom prst="rect">
            <a:avLst/>
          </a:prstGeom>
        </p:spPr>
      </p:pic>
    </p:spTree>
    <p:extLst>
      <p:ext uri="{BB962C8B-B14F-4D97-AF65-F5344CB8AC3E}">
        <p14:creationId xmlns:p14="http://schemas.microsoft.com/office/powerpoint/2010/main" val="302162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518013E-5E13-4310-A4F1-CBB390CD38EF}"/>
              </a:ext>
            </a:extLst>
          </p:cNvPr>
          <p:cNvGraphicFramePr>
            <a:graphicFrameLocks noGrp="1"/>
          </p:cNvGraphicFramePr>
          <p:nvPr>
            <p:ph idx="4294967295"/>
          </p:nvPr>
        </p:nvGraphicFramePr>
        <p:xfrm>
          <a:off x="1066799" y="1131722"/>
          <a:ext cx="10058403" cy="4809012"/>
        </p:xfrm>
        <a:graphic>
          <a:graphicData uri="http://schemas.openxmlformats.org/drawingml/2006/table">
            <a:tbl>
              <a:tblPr firstRow="1" bandRow="1">
                <a:tableStyleId>{9D7B26C5-4107-4FEC-AEDC-1716B250A1EF}</a:tableStyleId>
              </a:tblPr>
              <a:tblGrid>
                <a:gridCol w="3666309">
                  <a:extLst>
                    <a:ext uri="{9D8B030D-6E8A-4147-A177-3AD203B41FA5}">
                      <a16:colId xmlns:a16="http://schemas.microsoft.com/office/drawing/2014/main" val="2075389696"/>
                    </a:ext>
                  </a:extLst>
                </a:gridCol>
                <a:gridCol w="2130698">
                  <a:extLst>
                    <a:ext uri="{9D8B030D-6E8A-4147-A177-3AD203B41FA5}">
                      <a16:colId xmlns:a16="http://schemas.microsoft.com/office/drawing/2014/main" val="3654419091"/>
                    </a:ext>
                  </a:extLst>
                </a:gridCol>
                <a:gridCol w="2130698">
                  <a:extLst>
                    <a:ext uri="{9D8B030D-6E8A-4147-A177-3AD203B41FA5}">
                      <a16:colId xmlns:a16="http://schemas.microsoft.com/office/drawing/2014/main" val="105557371"/>
                    </a:ext>
                  </a:extLst>
                </a:gridCol>
                <a:gridCol w="2130698">
                  <a:extLst>
                    <a:ext uri="{9D8B030D-6E8A-4147-A177-3AD203B41FA5}">
                      <a16:colId xmlns:a16="http://schemas.microsoft.com/office/drawing/2014/main" val="1443846728"/>
                    </a:ext>
                  </a:extLst>
                </a:gridCol>
              </a:tblGrid>
              <a:tr h="313973">
                <a:tc>
                  <a:txBody>
                    <a:bodyPr/>
                    <a:lstStyle/>
                    <a:p>
                      <a:pPr algn="ctr"/>
                      <a:r>
                        <a:rPr lang="en-US" sz="1600" b="0" dirty="0"/>
                        <a:t>TOPIC</a:t>
                      </a:r>
                    </a:p>
                  </a:txBody>
                  <a:tcPr marL="71357" marR="71357" marT="35679" marB="35679" anchor="ctr">
                    <a:solidFill>
                      <a:schemeClr val="bg1">
                        <a:lumMod val="95000"/>
                      </a:schemeClr>
                    </a:solidFill>
                  </a:tcPr>
                </a:tc>
                <a:tc>
                  <a:txBody>
                    <a:bodyPr/>
                    <a:lstStyle/>
                    <a:p>
                      <a:pPr algn="ctr"/>
                      <a:r>
                        <a:rPr lang="en-US" sz="1600" b="0" dirty="0"/>
                        <a:t>MISUNDERSTANDINGS</a:t>
                      </a:r>
                    </a:p>
                  </a:txBody>
                  <a:tcPr marL="71357" marR="71357" marT="35679" marB="35679" anchor="ctr">
                    <a:solidFill>
                      <a:schemeClr val="bg1">
                        <a:lumMod val="95000"/>
                      </a:schemeClr>
                    </a:solidFill>
                  </a:tcPr>
                </a:tc>
                <a:tc>
                  <a:txBody>
                    <a:bodyPr/>
                    <a:lstStyle/>
                    <a:p>
                      <a:pPr algn="ctr"/>
                      <a:r>
                        <a:rPr lang="en-US" sz="1600" b="0" dirty="0"/>
                        <a:t>COMPLIANCE ISSUES</a:t>
                      </a:r>
                    </a:p>
                  </a:txBody>
                  <a:tcPr marL="71357" marR="71357" marT="35679" marB="35679" anchor="ctr">
                    <a:solidFill>
                      <a:schemeClr val="bg1">
                        <a:lumMod val="95000"/>
                      </a:schemeClr>
                    </a:solidFill>
                  </a:tcPr>
                </a:tc>
                <a:tc>
                  <a:txBody>
                    <a:bodyPr/>
                    <a:lstStyle/>
                    <a:p>
                      <a:pPr algn="ctr"/>
                      <a:r>
                        <a:rPr lang="en-US" sz="1600" b="0" dirty="0"/>
                        <a:t>TA NEEDS</a:t>
                      </a:r>
                    </a:p>
                  </a:txBody>
                  <a:tcPr marL="71357" marR="71357" marT="35679" marB="35679" anchor="ctr">
                    <a:solidFill>
                      <a:schemeClr val="bg1">
                        <a:lumMod val="95000"/>
                      </a:schemeClr>
                    </a:solidFill>
                  </a:tcPr>
                </a:tc>
                <a:extLst>
                  <a:ext uri="{0D108BD9-81ED-4DB2-BD59-A6C34878D82A}">
                    <a16:rowId xmlns:a16="http://schemas.microsoft.com/office/drawing/2014/main" val="113201754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Cleaning &amp; Sanitizing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105644395"/>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Worker Training</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a:p>
                  </a:txBody>
                  <a:tcPr marL="71357" marR="71357" marT="35679" marB="35679" anchor="ctr"/>
                </a:tc>
                <a:tc>
                  <a:txBody>
                    <a:bodyPr/>
                    <a:lstStyle/>
                    <a:p>
                      <a:pPr algn="ctr"/>
                      <a:endParaRPr lang="en-US" sz="1800" b="1"/>
                    </a:p>
                  </a:txBody>
                  <a:tcPr marL="71357" marR="71357" marT="35679" marB="35679" anchor="ctr"/>
                </a:tc>
                <a:extLst>
                  <a:ext uri="{0D108BD9-81ED-4DB2-BD59-A6C34878D82A}">
                    <a16:rowId xmlns:a16="http://schemas.microsoft.com/office/drawing/2014/main" val="359235043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t>Agricultural Water</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042750025"/>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PSR Coverage &amp; Audits vs. Inspection</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901586553"/>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Records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14206483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Equipment, Tools &amp; Buildings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36544475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Hand Washing &amp; Worker Hygiene</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12522504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Animal Intrusion</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127373472"/>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BSAAOs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216495833"/>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Dropped Covered Produce</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582957274"/>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Visitors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2062658429"/>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Traceability</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445167360"/>
                  </a:ext>
                </a:extLst>
              </a:tr>
              <a:tr h="31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General Compliance Issues</a:t>
                      </a:r>
                    </a:p>
                  </a:txBody>
                  <a:tcPr marL="71357" marR="71357" marT="35679" marB="35679"/>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tc>
                  <a:txBody>
                    <a:bodyPr/>
                    <a:lstStyle/>
                    <a:p>
                      <a:pPr algn="ctr"/>
                      <a:endParaRPr lang="en-US" sz="1800" b="1" dirty="0"/>
                    </a:p>
                  </a:txBody>
                  <a:tcPr marL="71357" marR="71357" marT="35679" marB="35679" anchor="ctr"/>
                </a:tc>
                <a:extLst>
                  <a:ext uri="{0D108BD9-81ED-4DB2-BD59-A6C34878D82A}">
                    <a16:rowId xmlns:a16="http://schemas.microsoft.com/office/drawing/2014/main" val="3084955138"/>
                  </a:ext>
                </a:extLst>
              </a:tr>
            </a:tbl>
          </a:graphicData>
        </a:graphic>
      </p:graphicFrame>
      <p:pic>
        <p:nvPicPr>
          <p:cNvPr id="21" name="Graphic 20" descr="Checkbox Checked with solid fill">
            <a:extLst>
              <a:ext uri="{FF2B5EF4-FFF2-40B4-BE49-F238E27FC236}">
                <a16:creationId xmlns:a16="http://schemas.microsoft.com/office/drawing/2014/main" id="{352D593C-0F25-4DA9-9C84-D72F0651D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1401950"/>
            <a:ext cx="457200" cy="457200"/>
          </a:xfrm>
          <a:prstGeom prst="rect">
            <a:avLst/>
          </a:prstGeom>
        </p:spPr>
      </p:pic>
      <p:pic>
        <p:nvPicPr>
          <p:cNvPr id="22" name="Graphic 21" descr="Checkbox Checked with solid fill">
            <a:extLst>
              <a:ext uri="{FF2B5EF4-FFF2-40B4-BE49-F238E27FC236}">
                <a16:creationId xmlns:a16="http://schemas.microsoft.com/office/drawing/2014/main" id="{FFA81D23-D64C-43C1-A04D-EC7F729D0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1401950"/>
            <a:ext cx="457200" cy="457200"/>
          </a:xfrm>
          <a:prstGeom prst="rect">
            <a:avLst/>
          </a:prstGeom>
        </p:spPr>
      </p:pic>
      <p:pic>
        <p:nvPicPr>
          <p:cNvPr id="23" name="Graphic 22" descr="Checkbox Checked with solid fill">
            <a:extLst>
              <a:ext uri="{FF2B5EF4-FFF2-40B4-BE49-F238E27FC236}">
                <a16:creationId xmlns:a16="http://schemas.microsoft.com/office/drawing/2014/main" id="{8210AF31-6371-4942-8478-DC09E52FB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1750277"/>
            <a:ext cx="457200" cy="457200"/>
          </a:xfrm>
          <a:prstGeom prst="rect">
            <a:avLst/>
          </a:prstGeom>
        </p:spPr>
      </p:pic>
      <p:pic>
        <p:nvPicPr>
          <p:cNvPr id="25" name="Graphic 24" descr="Checkbox Checked with solid fill">
            <a:extLst>
              <a:ext uri="{FF2B5EF4-FFF2-40B4-BE49-F238E27FC236}">
                <a16:creationId xmlns:a16="http://schemas.microsoft.com/office/drawing/2014/main" id="{B78AA9FF-D493-4463-892C-345D27279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2767986"/>
            <a:ext cx="457200" cy="457200"/>
          </a:xfrm>
          <a:prstGeom prst="rect">
            <a:avLst/>
          </a:prstGeom>
        </p:spPr>
      </p:pic>
      <p:pic>
        <p:nvPicPr>
          <p:cNvPr id="26" name="Graphic 25" descr="Checkbox Checked with solid fill">
            <a:extLst>
              <a:ext uri="{FF2B5EF4-FFF2-40B4-BE49-F238E27FC236}">
                <a16:creationId xmlns:a16="http://schemas.microsoft.com/office/drawing/2014/main" id="{516067E2-CA2F-4F24-A57F-50929506F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3125824"/>
            <a:ext cx="457200" cy="457200"/>
          </a:xfrm>
          <a:prstGeom prst="rect">
            <a:avLst/>
          </a:prstGeom>
        </p:spPr>
      </p:pic>
      <p:pic>
        <p:nvPicPr>
          <p:cNvPr id="27" name="Graphic 26" descr="Checkbox Checked with solid fill">
            <a:extLst>
              <a:ext uri="{FF2B5EF4-FFF2-40B4-BE49-F238E27FC236}">
                <a16:creationId xmlns:a16="http://schemas.microsoft.com/office/drawing/2014/main" id="{A3EF75E6-C1BB-423B-B866-80B5639C30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1450" y="2767986"/>
            <a:ext cx="457200" cy="457200"/>
          </a:xfrm>
          <a:prstGeom prst="rect">
            <a:avLst/>
          </a:prstGeom>
        </p:spPr>
      </p:pic>
      <p:pic>
        <p:nvPicPr>
          <p:cNvPr id="28" name="Graphic 27" descr="Checkbox Checked with solid fill">
            <a:extLst>
              <a:ext uri="{FF2B5EF4-FFF2-40B4-BE49-F238E27FC236}">
                <a16:creationId xmlns:a16="http://schemas.microsoft.com/office/drawing/2014/main" id="{E573C6F1-1223-470C-8947-806C3249F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1750277"/>
            <a:ext cx="457200" cy="457200"/>
          </a:xfrm>
          <a:prstGeom prst="rect">
            <a:avLst/>
          </a:prstGeom>
        </p:spPr>
      </p:pic>
      <p:pic>
        <p:nvPicPr>
          <p:cNvPr id="29" name="Graphic 28" descr="Checkbox Checked with solid fill">
            <a:extLst>
              <a:ext uri="{FF2B5EF4-FFF2-40B4-BE49-F238E27FC236}">
                <a16:creationId xmlns:a16="http://schemas.microsoft.com/office/drawing/2014/main" id="{9CD048CB-E2B4-427E-A042-EE59806D1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1450" y="2085407"/>
            <a:ext cx="457200" cy="457200"/>
          </a:xfrm>
          <a:prstGeom prst="rect">
            <a:avLst/>
          </a:prstGeom>
        </p:spPr>
      </p:pic>
      <p:pic>
        <p:nvPicPr>
          <p:cNvPr id="3" name="Graphic 2" descr="Checkbox Checked with solid fill">
            <a:extLst>
              <a:ext uri="{FF2B5EF4-FFF2-40B4-BE49-F238E27FC236}">
                <a16:creationId xmlns:a16="http://schemas.microsoft.com/office/drawing/2014/main" id="{FDBA42BA-2BD3-A588-F49A-8030CDF759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1450" y="5189114"/>
            <a:ext cx="457200" cy="457200"/>
          </a:xfrm>
          <a:prstGeom prst="rect">
            <a:avLst/>
          </a:prstGeom>
        </p:spPr>
      </p:pic>
      <p:pic>
        <p:nvPicPr>
          <p:cNvPr id="36" name="Graphic 35" descr="Checkbox Checked with solid fill">
            <a:extLst>
              <a:ext uri="{FF2B5EF4-FFF2-40B4-BE49-F238E27FC236}">
                <a16:creationId xmlns:a16="http://schemas.microsoft.com/office/drawing/2014/main" id="{D8C24A37-75A3-0506-6851-B6B8E0BD40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1450" y="2437387"/>
            <a:ext cx="457200" cy="457200"/>
          </a:xfrm>
          <a:prstGeom prst="rect">
            <a:avLst/>
          </a:prstGeom>
        </p:spPr>
      </p:pic>
      <p:sp>
        <p:nvSpPr>
          <p:cNvPr id="40" name="Title 1">
            <a:extLst>
              <a:ext uri="{FF2B5EF4-FFF2-40B4-BE49-F238E27FC236}">
                <a16:creationId xmlns:a16="http://schemas.microsoft.com/office/drawing/2014/main" id="{0F7CFCED-31CC-935C-D299-8ACB8AE5E8F6}"/>
              </a:ext>
            </a:extLst>
          </p:cNvPr>
          <p:cNvSpPr txBox="1">
            <a:spLocks/>
          </p:cNvSpPr>
          <p:nvPr/>
        </p:nvSpPr>
        <p:spPr>
          <a:xfrm>
            <a:off x="1097280" y="286604"/>
            <a:ext cx="10058400" cy="86153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ranklin Gothic Demi Cond" panose="020B0706030402020204" pitchFamily="34" charset="0"/>
                <a:ea typeface="+mj-ea"/>
                <a:cs typeface="+mj-cs"/>
              </a:defRPr>
            </a:lvl1pPr>
          </a:lstStyle>
          <a:p>
            <a:r>
              <a:rPr lang="en-US" dirty="0"/>
              <a:t>2022 Topic Summary Table</a:t>
            </a:r>
          </a:p>
        </p:txBody>
      </p:sp>
      <p:pic>
        <p:nvPicPr>
          <p:cNvPr id="42" name="Graphic 41" descr="Checkbox Checked with solid fill">
            <a:extLst>
              <a:ext uri="{FF2B5EF4-FFF2-40B4-BE49-F238E27FC236}">
                <a16:creationId xmlns:a16="http://schemas.microsoft.com/office/drawing/2014/main" id="{56C46AC1-3239-DD41-F99E-AED5357C41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4094" y="3472978"/>
            <a:ext cx="457200" cy="457200"/>
          </a:xfrm>
          <a:prstGeom prst="rect">
            <a:avLst/>
          </a:prstGeom>
        </p:spPr>
      </p:pic>
      <p:sp>
        <p:nvSpPr>
          <p:cNvPr id="43" name="Star: 5 Points 42">
            <a:extLst>
              <a:ext uri="{FF2B5EF4-FFF2-40B4-BE49-F238E27FC236}">
                <a16:creationId xmlns:a16="http://schemas.microsoft.com/office/drawing/2014/main" id="{CCB4EDCB-5608-122E-E8EF-60AC8B8B36DE}"/>
              </a:ext>
            </a:extLst>
          </p:cNvPr>
          <p:cNvSpPr/>
          <p:nvPr/>
        </p:nvSpPr>
        <p:spPr>
          <a:xfrm>
            <a:off x="831669" y="1536992"/>
            <a:ext cx="191588" cy="18288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37719DC8-A2C0-AD28-1780-2E145AE49F43}"/>
              </a:ext>
            </a:extLst>
          </p:cNvPr>
          <p:cNvSpPr/>
          <p:nvPr/>
        </p:nvSpPr>
        <p:spPr>
          <a:xfrm>
            <a:off x="831669" y="1883082"/>
            <a:ext cx="191588" cy="19158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9DB7CD89-06E5-78D4-C51B-F23A1B5C634F}"/>
              </a:ext>
            </a:extLst>
          </p:cNvPr>
          <p:cNvGrpSpPr/>
          <p:nvPr/>
        </p:nvGrpSpPr>
        <p:grpSpPr>
          <a:xfrm>
            <a:off x="5638800" y="1402292"/>
            <a:ext cx="457200" cy="4595944"/>
            <a:chOff x="5867400" y="1401950"/>
            <a:chExt cx="457200" cy="4595944"/>
          </a:xfrm>
        </p:grpSpPr>
        <p:pic>
          <p:nvPicPr>
            <p:cNvPr id="9" name="Graphic 8" descr="Checkbox Checked with solid fill">
              <a:extLst>
                <a:ext uri="{FF2B5EF4-FFF2-40B4-BE49-F238E27FC236}">
                  <a16:creationId xmlns:a16="http://schemas.microsoft.com/office/drawing/2014/main" id="{31C5BF01-063C-465E-9EBF-73717005C6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67400" y="1401950"/>
              <a:ext cx="457200" cy="457200"/>
            </a:xfrm>
            <a:prstGeom prst="rect">
              <a:avLst/>
            </a:prstGeom>
          </p:spPr>
        </p:pic>
        <p:pic>
          <p:nvPicPr>
            <p:cNvPr id="13" name="Graphic 12" descr="Checkbox Checked with solid fill">
              <a:extLst>
                <a:ext uri="{FF2B5EF4-FFF2-40B4-BE49-F238E27FC236}">
                  <a16:creationId xmlns:a16="http://schemas.microsoft.com/office/drawing/2014/main" id="{9A0FCF2B-9DBC-474B-8A9D-BFD29657B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1750277"/>
              <a:ext cx="457200" cy="457200"/>
            </a:xfrm>
            <a:prstGeom prst="rect">
              <a:avLst/>
            </a:prstGeom>
          </p:spPr>
        </p:pic>
        <p:pic>
          <p:nvPicPr>
            <p:cNvPr id="15" name="Graphic 14" descr="Checkbox Checked with solid fill">
              <a:extLst>
                <a:ext uri="{FF2B5EF4-FFF2-40B4-BE49-F238E27FC236}">
                  <a16:creationId xmlns:a16="http://schemas.microsoft.com/office/drawing/2014/main" id="{506F6382-DA47-4470-A992-9053BD012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2085407"/>
              <a:ext cx="457200" cy="457200"/>
            </a:xfrm>
            <a:prstGeom prst="rect">
              <a:avLst/>
            </a:prstGeom>
          </p:spPr>
        </p:pic>
        <p:pic>
          <p:nvPicPr>
            <p:cNvPr id="18" name="Graphic 17" descr="Checkbox Checked with solid fill">
              <a:extLst>
                <a:ext uri="{FF2B5EF4-FFF2-40B4-BE49-F238E27FC236}">
                  <a16:creationId xmlns:a16="http://schemas.microsoft.com/office/drawing/2014/main" id="{808E1F3D-510D-4B62-9E71-BEE33E5DCA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2437387"/>
              <a:ext cx="457200" cy="457200"/>
            </a:xfrm>
            <a:prstGeom prst="rect">
              <a:avLst/>
            </a:prstGeom>
          </p:spPr>
        </p:pic>
        <p:pic>
          <p:nvPicPr>
            <p:cNvPr id="19" name="Graphic 18" descr="Checkbox Checked with solid fill">
              <a:extLst>
                <a:ext uri="{FF2B5EF4-FFF2-40B4-BE49-F238E27FC236}">
                  <a16:creationId xmlns:a16="http://schemas.microsoft.com/office/drawing/2014/main" id="{FB2AC4CD-1890-435E-8CA4-E18D8143A8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125824"/>
              <a:ext cx="457200" cy="457200"/>
            </a:xfrm>
            <a:prstGeom prst="rect">
              <a:avLst/>
            </a:prstGeom>
          </p:spPr>
        </p:pic>
        <p:pic>
          <p:nvPicPr>
            <p:cNvPr id="20" name="Graphic 19" descr="Checkbox Checked with solid fill">
              <a:extLst>
                <a:ext uri="{FF2B5EF4-FFF2-40B4-BE49-F238E27FC236}">
                  <a16:creationId xmlns:a16="http://schemas.microsoft.com/office/drawing/2014/main" id="{68FDC197-6275-417A-9FB6-797DC0D09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767986"/>
              <a:ext cx="457200" cy="457200"/>
            </a:xfrm>
            <a:prstGeom prst="rect">
              <a:avLst/>
            </a:prstGeom>
          </p:spPr>
        </p:pic>
        <p:pic>
          <p:nvPicPr>
            <p:cNvPr id="8" name="Graphic 7" descr="Checkbox Checked with solid fill">
              <a:extLst>
                <a:ext uri="{FF2B5EF4-FFF2-40B4-BE49-F238E27FC236}">
                  <a16:creationId xmlns:a16="http://schemas.microsoft.com/office/drawing/2014/main" id="{51774CC2-C4BE-7598-B3E3-4C1C60CD27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472978"/>
              <a:ext cx="457200" cy="457200"/>
            </a:xfrm>
            <a:prstGeom prst="rect">
              <a:avLst/>
            </a:prstGeom>
          </p:spPr>
        </p:pic>
        <p:pic>
          <p:nvPicPr>
            <p:cNvPr id="10" name="Graphic 9" descr="Checkbox Checked with solid fill">
              <a:extLst>
                <a:ext uri="{FF2B5EF4-FFF2-40B4-BE49-F238E27FC236}">
                  <a16:creationId xmlns:a16="http://schemas.microsoft.com/office/drawing/2014/main" id="{793ACA40-905B-85B4-0395-62F716C404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155669"/>
              <a:ext cx="457200" cy="457200"/>
            </a:xfrm>
            <a:prstGeom prst="rect">
              <a:avLst/>
            </a:prstGeom>
          </p:spPr>
        </p:pic>
        <p:pic>
          <p:nvPicPr>
            <p:cNvPr id="11" name="Graphic 10" descr="Checkbox Checked with solid fill">
              <a:extLst>
                <a:ext uri="{FF2B5EF4-FFF2-40B4-BE49-F238E27FC236}">
                  <a16:creationId xmlns:a16="http://schemas.microsoft.com/office/drawing/2014/main" id="{9A04C7CA-E584-8DD7-6017-FC3A7C6622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4490019"/>
              <a:ext cx="457200" cy="457200"/>
            </a:xfrm>
            <a:prstGeom prst="rect">
              <a:avLst/>
            </a:prstGeom>
          </p:spPr>
        </p:pic>
        <p:pic>
          <p:nvPicPr>
            <p:cNvPr id="37" name="Graphic 36" descr="Checkbox Checked with solid fill">
              <a:extLst>
                <a:ext uri="{FF2B5EF4-FFF2-40B4-BE49-F238E27FC236}">
                  <a16:creationId xmlns:a16="http://schemas.microsoft.com/office/drawing/2014/main" id="{951B2147-ABA8-4148-FD05-A1A5C980C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3816634"/>
              <a:ext cx="457200" cy="457200"/>
            </a:xfrm>
            <a:prstGeom prst="rect">
              <a:avLst/>
            </a:prstGeom>
          </p:spPr>
        </p:pic>
        <p:pic>
          <p:nvPicPr>
            <p:cNvPr id="45" name="Graphic 44" descr="Checkbox Checked with solid fill">
              <a:extLst>
                <a:ext uri="{FF2B5EF4-FFF2-40B4-BE49-F238E27FC236}">
                  <a16:creationId xmlns:a16="http://schemas.microsoft.com/office/drawing/2014/main" id="{F82AB873-AEAF-E084-8DF0-C5349A70DE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7400" y="5540694"/>
              <a:ext cx="457200" cy="457200"/>
            </a:xfrm>
            <a:prstGeom prst="rect">
              <a:avLst/>
            </a:prstGeom>
          </p:spPr>
        </p:pic>
      </p:grpSp>
      <p:pic>
        <p:nvPicPr>
          <p:cNvPr id="46" name="Graphic 45" descr="Checkbox Checked with solid fill">
            <a:extLst>
              <a:ext uri="{FF2B5EF4-FFF2-40B4-BE49-F238E27FC236}">
                <a16:creationId xmlns:a16="http://schemas.microsoft.com/office/drawing/2014/main" id="{4CFBD736-AE27-92FC-7C8D-A714843EAF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1450" y="5540694"/>
            <a:ext cx="457200" cy="457200"/>
          </a:xfrm>
          <a:prstGeom prst="rect">
            <a:avLst/>
          </a:prstGeom>
        </p:spPr>
      </p:pic>
      <p:sp>
        <p:nvSpPr>
          <p:cNvPr id="47" name="Star: 5 Points 46">
            <a:extLst>
              <a:ext uri="{FF2B5EF4-FFF2-40B4-BE49-F238E27FC236}">
                <a16:creationId xmlns:a16="http://schemas.microsoft.com/office/drawing/2014/main" id="{0BC96B71-E381-F653-4889-A9E6533F0DFC}"/>
              </a:ext>
            </a:extLst>
          </p:cNvPr>
          <p:cNvSpPr/>
          <p:nvPr/>
        </p:nvSpPr>
        <p:spPr>
          <a:xfrm>
            <a:off x="831669" y="2218212"/>
            <a:ext cx="191588" cy="19158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Checkbox Checked with solid fill">
            <a:extLst>
              <a:ext uri="{FF2B5EF4-FFF2-40B4-BE49-F238E27FC236}">
                <a16:creationId xmlns:a16="http://schemas.microsoft.com/office/drawing/2014/main" id="{8C8B0AF9-1C5C-1C6D-19E4-419863220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8692" y="5535188"/>
            <a:ext cx="457200" cy="457200"/>
          </a:xfrm>
          <a:prstGeom prst="rect">
            <a:avLst/>
          </a:prstGeom>
        </p:spPr>
      </p:pic>
      <p:pic>
        <p:nvPicPr>
          <p:cNvPr id="49" name="Graphic 48" descr="Checkbox Checked with solid fill">
            <a:extLst>
              <a:ext uri="{FF2B5EF4-FFF2-40B4-BE49-F238E27FC236}">
                <a16:creationId xmlns:a16="http://schemas.microsoft.com/office/drawing/2014/main" id="{528ADF15-EA12-AC35-2440-908C3551E0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8692" y="4824178"/>
            <a:ext cx="457200" cy="457200"/>
          </a:xfrm>
          <a:prstGeom prst="rect">
            <a:avLst/>
          </a:prstGeom>
        </p:spPr>
      </p:pic>
    </p:spTree>
    <p:extLst>
      <p:ext uri="{BB962C8B-B14F-4D97-AF65-F5344CB8AC3E}">
        <p14:creationId xmlns:p14="http://schemas.microsoft.com/office/powerpoint/2010/main" val="20372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C31E7E-5857-32C3-B086-CAE5F5A1099D}"/>
              </a:ext>
            </a:extLst>
          </p:cNvPr>
          <p:cNvSpPr>
            <a:spLocks noGrp="1"/>
          </p:cNvSpPr>
          <p:nvPr>
            <p:ph type="title"/>
          </p:nvPr>
        </p:nvSpPr>
        <p:spPr>
          <a:xfrm>
            <a:off x="492370" y="516835"/>
            <a:ext cx="3084844" cy="5772840"/>
          </a:xfrm>
        </p:spPr>
        <p:txBody>
          <a:bodyPr anchor="ctr">
            <a:normAutofit/>
          </a:bodyPr>
          <a:lstStyle/>
          <a:p>
            <a:r>
              <a:rPr lang="en-US" sz="2800" dirty="0">
                <a:solidFill>
                  <a:srgbClr val="FFFFFF"/>
                </a:solidFill>
              </a:rPr>
              <a:t>Common Misunderstandings</a:t>
            </a:r>
          </a:p>
        </p:txBody>
      </p:sp>
      <p:sp>
        <p:nvSpPr>
          <p:cNvPr id="4" name="Date Placeholder 3">
            <a:extLst>
              <a:ext uri="{FF2B5EF4-FFF2-40B4-BE49-F238E27FC236}">
                <a16:creationId xmlns:a16="http://schemas.microsoft.com/office/drawing/2014/main" id="{27FFD02E-52DF-8706-9EFC-17BC75E2D1F8}"/>
              </a:ext>
            </a:extLst>
          </p:cNvPr>
          <p:cNvSpPr>
            <a:spLocks noGrp="1"/>
          </p:cNvSpPr>
          <p:nvPr>
            <p:ph type="dt" sz="half" idx="10"/>
          </p:nvPr>
        </p:nvSpPr>
        <p:spPr>
          <a:xfrm>
            <a:off x="492370" y="6459785"/>
            <a:ext cx="17353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DEF55ACB-4BBC-2DBD-32AD-E43DFFF82F5F}"/>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VERMONT AGENCY OF AGRICULTURE, FOOD &amp; MARKETS</a:t>
            </a:r>
          </a:p>
        </p:txBody>
      </p:sp>
      <p:sp>
        <p:nvSpPr>
          <p:cNvPr id="6" name="Slide Number Placeholder 5">
            <a:extLst>
              <a:ext uri="{FF2B5EF4-FFF2-40B4-BE49-F238E27FC236}">
                <a16:creationId xmlns:a16="http://schemas.microsoft.com/office/drawing/2014/main" id="{C1BA0731-6138-C796-CAF0-FF397FF826BC}"/>
              </a:ext>
            </a:extLst>
          </p:cNvPr>
          <p:cNvSpPr>
            <a:spLocks noGrp="1"/>
          </p:cNvSpPr>
          <p:nvPr>
            <p:ph type="sldNum" sz="quarter" idx="12"/>
          </p:nvPr>
        </p:nvSpPr>
        <p:spPr>
          <a:xfrm>
            <a:off x="10123055" y="6459785"/>
            <a:ext cx="1089428" cy="365125"/>
          </a:xfrm>
        </p:spPr>
        <p:txBody>
          <a:bodyPr>
            <a:normAutofit/>
          </a:bodyPr>
          <a:lstStyle/>
          <a:p>
            <a:pPr>
              <a:spcAft>
                <a:spcPts val="600"/>
              </a:spcAft>
            </a:pPr>
            <a:fld id="{C50A450D-3C5A-4983-9027-E6220F8A2F78}" type="slidenum">
              <a:rPr lang="en-US">
                <a:solidFill>
                  <a:schemeClr val="tx2"/>
                </a:solidFill>
              </a:rPr>
              <a:pPr>
                <a:spcAft>
                  <a:spcPts val="600"/>
                </a:spcAft>
              </a:pPr>
              <a:t>6</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29884614-E30C-3781-B703-BE834C05C52A}"/>
              </a:ext>
            </a:extLst>
          </p:cNvPr>
          <p:cNvGraphicFramePr>
            <a:graphicFrameLocks noGrp="1"/>
          </p:cNvGraphicFramePr>
          <p:nvPr>
            <p:ph idx="1"/>
            <p:extLst>
              <p:ext uri="{D42A27DB-BD31-4B8C-83A1-F6EECF244321}">
                <p14:modId xmlns:p14="http://schemas.microsoft.com/office/powerpoint/2010/main" val="1142974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38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C792-1B11-4AA9-BC1D-CF96A0F6AF22}"/>
              </a:ext>
            </a:extLst>
          </p:cNvPr>
          <p:cNvSpPr>
            <a:spLocks noGrp="1"/>
          </p:cNvSpPr>
          <p:nvPr>
            <p:ph type="title"/>
          </p:nvPr>
        </p:nvSpPr>
        <p:spPr>
          <a:xfrm>
            <a:off x="1097280" y="286603"/>
            <a:ext cx="10058400" cy="1450757"/>
          </a:xfrm>
        </p:spPr>
        <p:txBody>
          <a:bodyPr>
            <a:normAutofit/>
          </a:bodyPr>
          <a:lstStyle/>
          <a:p>
            <a:r>
              <a:rPr lang="en-US" dirty="0"/>
              <a:t>Misunderstandings: </a:t>
            </a:r>
            <a:br>
              <a:rPr lang="en-US" dirty="0"/>
            </a:br>
            <a:r>
              <a:rPr lang="en-US" dirty="0"/>
              <a:t>Cleaning &amp; Sanitizing</a:t>
            </a:r>
          </a:p>
        </p:txBody>
      </p:sp>
      <p:sp>
        <p:nvSpPr>
          <p:cNvPr id="3" name="Content Placeholder 2">
            <a:extLst>
              <a:ext uri="{FF2B5EF4-FFF2-40B4-BE49-F238E27FC236}">
                <a16:creationId xmlns:a16="http://schemas.microsoft.com/office/drawing/2014/main" id="{F5ABB238-F038-46AE-931B-266373EB1E4A}"/>
              </a:ext>
            </a:extLst>
          </p:cNvPr>
          <p:cNvSpPr>
            <a:spLocks noGrp="1"/>
          </p:cNvSpPr>
          <p:nvPr>
            <p:ph idx="1"/>
          </p:nvPr>
        </p:nvSpPr>
        <p:spPr>
          <a:xfrm>
            <a:off x="1097279" y="1845734"/>
            <a:ext cx="6454987" cy="4023360"/>
          </a:xfrm>
        </p:spPr>
        <p:txBody>
          <a:bodyPr>
            <a:normAutofit/>
          </a:bodyPr>
          <a:lstStyle/>
          <a:p>
            <a:r>
              <a:rPr lang="en-US" sz="2600" dirty="0"/>
              <a:t>What to clean and sanitize</a:t>
            </a:r>
          </a:p>
          <a:p>
            <a:r>
              <a:rPr lang="en-US" sz="2600" dirty="0"/>
              <a:t>How to clean and sanitize</a:t>
            </a:r>
          </a:p>
          <a:p>
            <a:r>
              <a:rPr lang="en-US" sz="2600" dirty="0"/>
              <a:t>Items that cannot be cleaned or sanitized</a:t>
            </a:r>
          </a:p>
          <a:p>
            <a:r>
              <a:rPr lang="en-US" sz="2600" dirty="0"/>
              <a:t>Risks associated with lack of cleaning and sanitizing</a:t>
            </a:r>
          </a:p>
          <a:p>
            <a:r>
              <a:rPr lang="en-US" sz="2600" dirty="0"/>
              <a:t>What to include on cleaning logs</a:t>
            </a:r>
          </a:p>
          <a:p>
            <a:endParaRPr lang="en-US" sz="2800" dirty="0"/>
          </a:p>
        </p:txBody>
      </p:sp>
      <p:pic>
        <p:nvPicPr>
          <p:cNvPr id="8" name="Picture 7">
            <a:extLst>
              <a:ext uri="{FF2B5EF4-FFF2-40B4-BE49-F238E27FC236}">
                <a16:creationId xmlns:a16="http://schemas.microsoft.com/office/drawing/2014/main" id="{419711B2-5EB4-43D9-AD83-98633C923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570" y="2084269"/>
            <a:ext cx="3135109" cy="3135109"/>
          </a:xfrm>
          <a:prstGeom prst="rect">
            <a:avLst/>
          </a:prstGeom>
        </p:spPr>
      </p:pic>
      <p:sp>
        <p:nvSpPr>
          <p:cNvPr id="4" name="Date Placeholder 3">
            <a:extLst>
              <a:ext uri="{FF2B5EF4-FFF2-40B4-BE49-F238E27FC236}">
                <a16:creationId xmlns:a16="http://schemas.microsoft.com/office/drawing/2014/main" id="{009BF69B-ED34-4F55-A20F-1B169E801B3A}"/>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06B31BF5-6D8B-4E09-BA7F-8DD2E0B66059}"/>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C40D7A7E-E44F-4C76-9D42-164AAEF963BE}"/>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7</a:t>
            </a:fld>
            <a:endParaRPr lang="en-US"/>
          </a:p>
        </p:txBody>
      </p:sp>
    </p:spTree>
    <p:extLst>
      <p:ext uri="{BB962C8B-B14F-4D97-AF65-F5344CB8AC3E}">
        <p14:creationId xmlns:p14="http://schemas.microsoft.com/office/powerpoint/2010/main" val="227868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0E17B-09BE-92D7-568C-ED8FC8833B3F}"/>
              </a:ext>
            </a:extLst>
          </p:cNvPr>
          <p:cNvSpPr>
            <a:spLocks noGrp="1"/>
          </p:cNvSpPr>
          <p:nvPr>
            <p:ph type="title"/>
          </p:nvPr>
        </p:nvSpPr>
        <p:spPr>
          <a:xfrm>
            <a:off x="4974771" y="634946"/>
            <a:ext cx="6574972" cy="1450757"/>
          </a:xfrm>
        </p:spPr>
        <p:txBody>
          <a:bodyPr>
            <a:normAutofit/>
          </a:bodyPr>
          <a:lstStyle/>
          <a:p>
            <a:r>
              <a:rPr lang="en-US" dirty="0"/>
              <a:t>Misunderstandings: Worker Training</a:t>
            </a:r>
          </a:p>
        </p:txBody>
      </p:sp>
      <p:pic>
        <p:nvPicPr>
          <p:cNvPr id="8" name="Picture 7" descr="Person harvesting lettuce from a garden">
            <a:extLst>
              <a:ext uri="{FF2B5EF4-FFF2-40B4-BE49-F238E27FC236}">
                <a16:creationId xmlns:a16="http://schemas.microsoft.com/office/drawing/2014/main" id="{659D9242-C241-BF4E-EAED-D2DFB4DEA6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16" r="39580" b="1"/>
          <a:stretch/>
        </p:blipFill>
        <p:spPr>
          <a:xfrm>
            <a:off x="633999" y="640081"/>
            <a:ext cx="4001315" cy="5314406"/>
          </a:xfrm>
          <a:prstGeom prst="rect">
            <a:avLst/>
          </a:prstGeom>
        </p:spPr>
      </p:pic>
      <p:cxnSp>
        <p:nvCxnSpPr>
          <p:cNvPr id="15" name="Straight Connector 1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5C5DD1-A360-F908-2343-2F3CD8DA189D}"/>
              </a:ext>
            </a:extLst>
          </p:cNvPr>
          <p:cNvSpPr>
            <a:spLocks noGrp="1"/>
          </p:cNvSpPr>
          <p:nvPr>
            <p:ph idx="1"/>
          </p:nvPr>
        </p:nvSpPr>
        <p:spPr>
          <a:xfrm>
            <a:off x="4974769" y="2198914"/>
            <a:ext cx="6574973" cy="3670180"/>
          </a:xfrm>
        </p:spPr>
        <p:txBody>
          <a:bodyPr>
            <a:normAutofit lnSpcReduction="10000"/>
          </a:bodyPr>
          <a:lstStyle/>
          <a:p>
            <a:r>
              <a:rPr lang="en-US" sz="2600" dirty="0"/>
              <a:t>Understanding training requirements</a:t>
            </a:r>
          </a:p>
          <a:p>
            <a:r>
              <a:rPr lang="en-US" sz="2600" dirty="0"/>
              <a:t>Not understanding the need for annual training</a:t>
            </a:r>
          </a:p>
          <a:p>
            <a:r>
              <a:rPr lang="en-US" sz="2600" dirty="0"/>
              <a:t>Resistance to annual retraining</a:t>
            </a:r>
          </a:p>
          <a:p>
            <a:r>
              <a:rPr lang="en-US" sz="2600" dirty="0"/>
              <a:t>Reluctance to retrain employees to change behavior</a:t>
            </a:r>
          </a:p>
          <a:p>
            <a:r>
              <a:rPr lang="en-US" sz="2600" dirty="0"/>
              <a:t>Farm manager not modeling food safety practices</a:t>
            </a:r>
          </a:p>
          <a:p>
            <a:endParaRPr lang="en-US" dirty="0"/>
          </a:p>
        </p:txBody>
      </p:sp>
      <p:sp>
        <p:nvSpPr>
          <p:cNvPr id="17" name="Rectangle 1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EAFFB675-6658-35C2-6313-9B935AFD2F34}"/>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D9E533C9-A2D6-85CB-E7EF-79D1A4C58FC5}"/>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3573D3D3-F0A1-5D31-C654-0C97FD5BEA81}"/>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8</a:t>
            </a:fld>
            <a:endParaRPr lang="en-US"/>
          </a:p>
        </p:txBody>
      </p:sp>
    </p:spTree>
    <p:extLst>
      <p:ext uri="{BB962C8B-B14F-4D97-AF65-F5344CB8AC3E}">
        <p14:creationId xmlns:p14="http://schemas.microsoft.com/office/powerpoint/2010/main" val="98840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861C-7F23-43EA-8D45-60D459533F44}"/>
              </a:ext>
            </a:extLst>
          </p:cNvPr>
          <p:cNvSpPr>
            <a:spLocks noGrp="1"/>
          </p:cNvSpPr>
          <p:nvPr>
            <p:ph type="title"/>
          </p:nvPr>
        </p:nvSpPr>
        <p:spPr>
          <a:xfrm>
            <a:off x="1097280" y="286603"/>
            <a:ext cx="10058400" cy="1450757"/>
          </a:xfrm>
        </p:spPr>
        <p:txBody>
          <a:bodyPr>
            <a:normAutofit/>
          </a:bodyPr>
          <a:lstStyle/>
          <a:p>
            <a:r>
              <a:rPr lang="en-US" dirty="0"/>
              <a:t>Misunderstandings: Water</a:t>
            </a:r>
          </a:p>
        </p:txBody>
      </p:sp>
      <p:sp>
        <p:nvSpPr>
          <p:cNvPr id="3" name="Content Placeholder 2">
            <a:extLst>
              <a:ext uri="{FF2B5EF4-FFF2-40B4-BE49-F238E27FC236}">
                <a16:creationId xmlns:a16="http://schemas.microsoft.com/office/drawing/2014/main" id="{767328A4-C553-4AF2-9275-14989FF3E7FC}"/>
              </a:ext>
            </a:extLst>
          </p:cNvPr>
          <p:cNvSpPr>
            <a:spLocks noGrp="1"/>
          </p:cNvSpPr>
          <p:nvPr>
            <p:ph idx="1"/>
          </p:nvPr>
        </p:nvSpPr>
        <p:spPr>
          <a:xfrm>
            <a:off x="1097279" y="1845734"/>
            <a:ext cx="6454987" cy="4023360"/>
          </a:xfrm>
        </p:spPr>
        <p:txBody>
          <a:bodyPr>
            <a:normAutofit/>
          </a:bodyPr>
          <a:lstStyle/>
          <a:p>
            <a:r>
              <a:rPr lang="en-US" sz="2400" dirty="0"/>
              <a:t>Definition of agricultural water</a:t>
            </a:r>
          </a:p>
          <a:p>
            <a:r>
              <a:rPr lang="en-US" sz="2400" dirty="0"/>
              <a:t>The idea that because of the status of Subpart E, paying attention to water is not important</a:t>
            </a:r>
          </a:p>
          <a:p>
            <a:r>
              <a:rPr lang="en-US" sz="2400" dirty="0"/>
              <a:t>Annual inspection of agricultural water systems</a:t>
            </a:r>
          </a:p>
          <a:p>
            <a:r>
              <a:rPr lang="en-US" sz="2400" dirty="0"/>
              <a:t>What to test for and how often to test</a:t>
            </a:r>
          </a:p>
          <a:p>
            <a:r>
              <a:rPr lang="en-US" sz="2400" dirty="0"/>
              <a:t>How to monitor and maintain postharvest water treatment systems (e.g., UV treatment)</a:t>
            </a:r>
          </a:p>
          <a:p>
            <a:r>
              <a:rPr lang="en-US" sz="2400" dirty="0"/>
              <a:t>How to monitor re-circulated postharvest water and when to change water</a:t>
            </a:r>
          </a:p>
        </p:txBody>
      </p:sp>
      <p:pic>
        <p:nvPicPr>
          <p:cNvPr id="8" name="Picture 7">
            <a:extLst>
              <a:ext uri="{FF2B5EF4-FFF2-40B4-BE49-F238E27FC236}">
                <a16:creationId xmlns:a16="http://schemas.microsoft.com/office/drawing/2014/main" id="{AEA7EFD3-D850-4502-A40C-CC478AE230DC}"/>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70" r="15364" b="3"/>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360FB03A-2787-4671-8D6B-2A93203DE093}"/>
              </a:ext>
            </a:extLst>
          </p:cNvPr>
          <p:cNvSpPr>
            <a:spLocks noGrp="1"/>
          </p:cNvSpPr>
          <p:nvPr>
            <p:ph type="dt" sz="half" idx="10"/>
          </p:nvPr>
        </p:nvSpPr>
        <p:spPr>
          <a:xfrm>
            <a:off x="1097280" y="6459785"/>
            <a:ext cx="2472271" cy="365125"/>
          </a:xfrm>
        </p:spPr>
        <p:txBody>
          <a:bodyPr>
            <a:normAutofit/>
          </a:bodyPr>
          <a:lstStyle/>
          <a:p>
            <a:pPr>
              <a:spcAft>
                <a:spcPts val="600"/>
              </a:spcAft>
            </a:pPr>
            <a:fld id="{232FC92F-A606-4768-A7A4-5D5D114C35B4}" type="datetime1">
              <a:rPr lang="en-US" smtClean="0"/>
              <a:pPr>
                <a:spcAft>
                  <a:spcPts val="600"/>
                </a:spcAft>
              </a:pPr>
              <a:t>1/24/2023</a:t>
            </a:fld>
            <a:endParaRPr lang="en-US"/>
          </a:p>
        </p:txBody>
      </p:sp>
      <p:sp>
        <p:nvSpPr>
          <p:cNvPr id="5" name="Footer Placeholder 4">
            <a:extLst>
              <a:ext uri="{FF2B5EF4-FFF2-40B4-BE49-F238E27FC236}">
                <a16:creationId xmlns:a16="http://schemas.microsoft.com/office/drawing/2014/main" id="{E05E0D64-8D18-4EAA-8DF2-CCA0DD13D759}"/>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VERMONT AGENCY OF AGRICULTURE, FOOD &amp; MARKETS</a:t>
            </a:r>
          </a:p>
        </p:txBody>
      </p:sp>
      <p:sp>
        <p:nvSpPr>
          <p:cNvPr id="6" name="Slide Number Placeholder 5">
            <a:extLst>
              <a:ext uri="{FF2B5EF4-FFF2-40B4-BE49-F238E27FC236}">
                <a16:creationId xmlns:a16="http://schemas.microsoft.com/office/drawing/2014/main" id="{C1DB77A9-EB90-4F54-9FB3-FE6F4561D2A3}"/>
              </a:ext>
            </a:extLst>
          </p:cNvPr>
          <p:cNvSpPr>
            <a:spLocks noGrp="1"/>
          </p:cNvSpPr>
          <p:nvPr>
            <p:ph type="sldNum" sz="quarter" idx="12"/>
          </p:nvPr>
        </p:nvSpPr>
        <p:spPr>
          <a:xfrm>
            <a:off x="9900458" y="6459785"/>
            <a:ext cx="1312025" cy="365125"/>
          </a:xfrm>
        </p:spPr>
        <p:txBody>
          <a:bodyPr>
            <a:normAutofit/>
          </a:bodyPr>
          <a:lstStyle/>
          <a:p>
            <a:pPr>
              <a:spcAft>
                <a:spcPts val="600"/>
              </a:spcAft>
            </a:pPr>
            <a:fld id="{C50A450D-3C5A-4983-9027-E6220F8A2F78}" type="slidenum">
              <a:rPr lang="en-US" smtClean="0"/>
              <a:pPr>
                <a:spcAft>
                  <a:spcPts val="600"/>
                </a:spcAft>
              </a:pPr>
              <a:t>9</a:t>
            </a:fld>
            <a:endParaRPr lang="en-US"/>
          </a:p>
        </p:txBody>
      </p:sp>
    </p:spTree>
    <p:extLst>
      <p:ext uri="{BB962C8B-B14F-4D97-AF65-F5344CB8AC3E}">
        <p14:creationId xmlns:p14="http://schemas.microsoft.com/office/powerpoint/2010/main" val="1615209781"/>
      </p:ext>
    </p:extLst>
  </p:cSld>
  <p:clrMapOvr>
    <a:masterClrMapping/>
  </p:clrMapOvr>
</p:sld>
</file>

<file path=ppt/theme/theme1.xml><?xml version="1.0" encoding="utf-8"?>
<a:theme xmlns:a="http://schemas.openxmlformats.org/drawingml/2006/main" name="1_Retrospect">
  <a:themeElements>
    <a:clrScheme name="AgDev 2021">
      <a:dk1>
        <a:sysClr val="windowText" lastClr="000000"/>
      </a:dk1>
      <a:lt1>
        <a:sysClr val="window" lastClr="FFFFFF"/>
      </a:lt1>
      <a:dk2>
        <a:srgbClr val="1F497D"/>
      </a:dk2>
      <a:lt2>
        <a:srgbClr val="EEECE1"/>
      </a:lt2>
      <a:accent1>
        <a:srgbClr val="F57E20"/>
      </a:accent1>
      <a:accent2>
        <a:srgbClr val="009CC0"/>
      </a:accent2>
      <a:accent3>
        <a:srgbClr val="9BBB59"/>
      </a:accent3>
      <a:accent4>
        <a:srgbClr val="8064A2"/>
      </a:accent4>
      <a:accent5>
        <a:srgbClr val="4BACC6"/>
      </a:accent5>
      <a:accent6>
        <a:srgbClr val="F79646"/>
      </a:accent6>
      <a:hlink>
        <a:srgbClr val="00698A"/>
      </a:hlink>
      <a:folHlink>
        <a:srgbClr val="00698A"/>
      </a:folHlink>
    </a:clrScheme>
    <a:fontScheme name="Franklin Gothic Demi Cond">
      <a:majorFont>
        <a:latin typeface="Franklin Gothic Demi Cond"/>
        <a:ea typeface=""/>
        <a:cs typeface=""/>
      </a:majorFont>
      <a:minorFont>
        <a:latin typeface="Franklin Gothic Medium"/>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7E1833B7534A44B782D012FF3A12C8" ma:contentTypeVersion="16" ma:contentTypeDescription="Create a new document." ma:contentTypeScope="" ma:versionID="279495ab98a46f7fcfba5f708a5b82e8">
  <xsd:schema xmlns:xsd="http://www.w3.org/2001/XMLSchema" xmlns:xs="http://www.w3.org/2001/XMLSchema" xmlns:p="http://schemas.microsoft.com/office/2006/metadata/properties" xmlns:ns1="http://schemas.microsoft.com/sharepoint/v3" xmlns:ns2="fe7d0786-0e5c-4caa-81d5-78ec082f67b0" xmlns:ns3="cb3cbf3a-d8b4-4588-a0b0-f8f1d62897ee" targetNamespace="http://schemas.microsoft.com/office/2006/metadata/properties" ma:root="true" ma:fieldsID="8fe9cfee39ebe6f31cf3737bcda915e2" ns1:_="" ns2:_="" ns3:_="">
    <xsd:import namespace="http://schemas.microsoft.com/sharepoint/v3"/>
    <xsd:import namespace="fe7d0786-0e5c-4caa-81d5-78ec082f67b0"/>
    <xsd:import namespace="cb3cbf3a-d8b4-4588-a0b0-f8f1d62897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d0786-0e5c-4caa-81d5-78ec082f6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3cbf3a-d8b4-4588-a0b0-f8f1d62897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ec2d69-8c32-4cbc-9ff1-1e777fd97d8d}" ma:internalName="TaxCatchAll" ma:showField="CatchAllData" ma:web="cb3cbf3a-d8b4-4588-a0b0-f8f1d62897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7d0786-0e5c-4caa-81d5-78ec082f67b0">
      <Terms xmlns="http://schemas.microsoft.com/office/infopath/2007/PartnerControls"/>
    </lcf76f155ced4ddcb4097134ff3c332f>
    <TaxCatchAll xmlns="cb3cbf3a-d8b4-4588-a0b0-f8f1d62897ee" xsi:nil="true"/>
  </documentManagement>
</p:properties>
</file>

<file path=customXml/itemProps1.xml><?xml version="1.0" encoding="utf-8"?>
<ds:datastoreItem xmlns:ds="http://schemas.openxmlformats.org/officeDocument/2006/customXml" ds:itemID="{0717931A-0CA1-4E16-9154-F8DE554F7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7d0786-0e5c-4caa-81d5-78ec082f67b0"/>
    <ds:schemaRef ds:uri="cb3cbf3a-d8b4-4588-a0b0-f8f1d6289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41C5E-30D6-4564-84E6-F7514EADE96B}">
  <ds:schemaRefs>
    <ds:schemaRef ds:uri="http://schemas.microsoft.com/sharepoint/v3/contenttype/forms"/>
  </ds:schemaRefs>
</ds:datastoreItem>
</file>

<file path=customXml/itemProps3.xml><?xml version="1.0" encoding="utf-8"?>
<ds:datastoreItem xmlns:ds="http://schemas.openxmlformats.org/officeDocument/2006/customXml" ds:itemID="{257A3247-A374-4801-B425-5B0F43E64071}">
  <ds:schemaRefs>
    <ds:schemaRef ds:uri="fe7d0786-0e5c-4caa-81d5-78ec082f67b0"/>
    <ds:schemaRef ds:uri="http://schemas.microsoft.com/office/infopath/2007/PartnerControls"/>
    <ds:schemaRef ds:uri="http://purl.org/dc/terms/"/>
    <ds:schemaRef ds:uri="http://purl.org/dc/elements/1.1/"/>
    <ds:schemaRef ds:uri="cb3cbf3a-d8b4-4588-a0b0-f8f1d62897ee"/>
    <ds:schemaRef ds:uri="http://www.w3.org/XML/1998/namespace"/>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2793</TotalTime>
  <Words>2195</Words>
  <Application>Microsoft Office PowerPoint</Application>
  <PresentationFormat>Widescreen</PresentationFormat>
  <Paragraphs>351</Paragraphs>
  <Slides>30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Demi</vt:lpstr>
      <vt:lpstr>Franklin Gothic Demi Cond</vt:lpstr>
      <vt:lpstr>Franklin Gothic Medium</vt:lpstr>
      <vt:lpstr>Roboto</vt:lpstr>
      <vt:lpstr>1_Retrospect</vt:lpstr>
      <vt:lpstr>State Inspectional Observations</vt:lpstr>
      <vt:lpstr>Context &amp; Background</vt:lpstr>
      <vt:lpstr>Questions</vt:lpstr>
      <vt:lpstr>Participants</vt:lpstr>
      <vt:lpstr>PowerPoint Presentation</vt:lpstr>
      <vt:lpstr>Common Misunderstandings</vt:lpstr>
      <vt:lpstr>Misunderstandings:  Cleaning &amp; Sanitizing</vt:lpstr>
      <vt:lpstr>Misunderstandings: Worker Training</vt:lpstr>
      <vt:lpstr>Misunderstandings: Water</vt:lpstr>
      <vt:lpstr>Misunderstandings:  PSR Coverage, Audits &amp; Inspections</vt:lpstr>
      <vt:lpstr>Misunderstandings: Records</vt:lpstr>
      <vt:lpstr>Additional Misunderstandings</vt:lpstr>
      <vt:lpstr>Common Noncompliance Issues</vt:lpstr>
      <vt:lpstr>Noncompliance:  Cleaning &amp; Sanitizing</vt:lpstr>
      <vt:lpstr>Noncompliance:  Equipment, Tools &amp; Buildings</vt:lpstr>
      <vt:lpstr>Noncompliance: Records</vt:lpstr>
      <vt:lpstr>Noncompliance: Worker Training</vt:lpstr>
      <vt:lpstr>Noncompliance:  Hand Washing &amp; Hygiene</vt:lpstr>
      <vt:lpstr>Technical Assistance Needs</vt:lpstr>
      <vt:lpstr>Technical Assistance: Water</vt:lpstr>
      <vt:lpstr>Technical Assistance Needs</vt:lpstr>
      <vt:lpstr>Technical Assistance: General Outreach</vt:lpstr>
      <vt:lpstr>2020 Topic Summary Table</vt:lpstr>
      <vt:lpstr>2021 Topic Summary Table</vt:lpstr>
      <vt:lpstr>PowerPoint Presentation</vt:lpstr>
      <vt:lpstr>Summary</vt:lpstr>
      <vt:lpstr>Key Quotes</vt:lpstr>
      <vt:lpstr>Contact Vermont</vt:lpstr>
      <vt:lpstr>Vermont Produce Program:  Mission &amp; 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Donovan, Kathryn</dc:creator>
  <cp:lastModifiedBy>Elizabeth Newbold</cp:lastModifiedBy>
  <cp:revision>11</cp:revision>
  <dcterms:created xsi:type="dcterms:W3CDTF">2018-12-06T14:41:37Z</dcterms:created>
  <dcterms:modified xsi:type="dcterms:W3CDTF">2023-01-24T16:28:09Z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0x0101008F7E1833B7534A44B782D012FF3A12C8</vt:lpwstr>
  </property>
  <property fmtid="{D5CDD505-2E9C-101B-9397-08002B2CF9AE}" pid="3" name="MediaServiceImageTags">
    <vt:lpwstr/>
  </property>
</Properties>
</file>