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
  </p:notesMasterIdLst>
  <p:sldIdLst>
    <p:sldId id="256" r:id="rId2"/>
    <p:sldId id="264" r:id="rId3"/>
    <p:sldId id="283" r:id="rId4"/>
    <p:sldId id="284" r:id="rId5"/>
    <p:sldId id="273" r:id="rId6"/>
    <p:sldId id="281" r:id="rId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80212" autoAdjust="0"/>
  </p:normalViewPr>
  <p:slideViewPr>
    <p:cSldViewPr snapToGrid="0">
      <p:cViewPr varScale="1">
        <p:scale>
          <a:sx n="69" d="100"/>
          <a:sy n="69" d="100"/>
        </p:scale>
        <p:origin x="1253" y="5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2F0051F1-E7CF-407E-90E0-CA140B803313}" type="datetimeFigureOut">
              <a:rPr lang="en-US" smtClean="0"/>
              <a:t>1/16/2023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F4D7B70F-E62C-45F5-B85C-8BB31FAD0ACA}" type="slidenum">
              <a:rPr lang="en-US" smtClean="0"/>
              <a:t>‹#›</a:t>
            </a:fld>
            <a:endParaRPr lang="en-US"/>
          </a:p>
        </p:txBody>
      </p:sp>
    </p:spTree>
    <p:extLst>
      <p:ext uri="{BB962C8B-B14F-4D97-AF65-F5344CB8AC3E}">
        <p14:creationId xmlns:p14="http://schemas.microsoft.com/office/powerpoint/2010/main" val="389667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First of all I want to thank </a:t>
            </a:r>
          </a:p>
          <a:p>
            <a:r>
              <a:rPr lang="en-US" dirty="0"/>
              <a:t>for the opportunity to talk about a small piece of the impactful work happening in the southern region. I’m going to spend a few minutes talking specifically about a NIFA Food Safety Outreach Program funded project that we call the Farm Innovation project.</a:t>
            </a:r>
          </a:p>
          <a:p>
            <a:endParaRPr lang="en-US" dirty="0"/>
          </a:p>
        </p:txBody>
      </p:sp>
      <p:sp>
        <p:nvSpPr>
          <p:cNvPr id="4" name="Slide Number Placeholder 3"/>
          <p:cNvSpPr>
            <a:spLocks noGrp="1"/>
          </p:cNvSpPr>
          <p:nvPr>
            <p:ph type="sldNum" sz="quarter" idx="5"/>
          </p:nvPr>
        </p:nvSpPr>
        <p:spPr/>
        <p:txBody>
          <a:bodyPr/>
          <a:lstStyle/>
          <a:p>
            <a:fld id="{F4D7B70F-E62C-45F5-B85C-8BB31FAD0ACA}" type="slidenum">
              <a:rPr lang="en-US" smtClean="0"/>
              <a:t>1</a:t>
            </a:fld>
            <a:endParaRPr lang="en-US"/>
          </a:p>
        </p:txBody>
      </p:sp>
    </p:spTree>
    <p:extLst>
      <p:ext uri="{BB962C8B-B14F-4D97-AF65-F5344CB8AC3E}">
        <p14:creationId xmlns:p14="http://schemas.microsoft.com/office/powerpoint/2010/main" val="233470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 project, our project objectives are to: </a:t>
            </a:r>
          </a:p>
          <a:p>
            <a:r>
              <a:rPr lang="en-US" dirty="0"/>
              <a:t>Design and construct three Mobile Farm Innovation trailers to meet the learning needs of limited resource growers with small acreage </a:t>
            </a:r>
          </a:p>
          <a:p>
            <a:r>
              <a:rPr lang="en-US" dirty="0"/>
              <a:t>Second, Develop and implement a multimodal and modular training program that balances farmers food safety and conservation needs. The training program we have developed takes a holistic approach to meeting farmers needs which means that we not only help farmers improve their technical knowledge and skills, but we also address financial sustainability by helping them find funding to implement practices.</a:t>
            </a:r>
          </a:p>
          <a:p>
            <a:r>
              <a:rPr lang="en-US" dirty="0"/>
              <a:t>Our third objective is to conduct outreach in Mississippi, Alabama, and Georgia</a:t>
            </a:r>
          </a:p>
          <a:p>
            <a:r>
              <a:rPr lang="en-US" dirty="0"/>
              <a:t>And lastly, of course, design and conduct a comprehensive evaluation of impact and I will share some preliminary results today.</a:t>
            </a:r>
          </a:p>
          <a:p>
            <a:endParaRPr lang="en-US" dirty="0"/>
          </a:p>
          <a:p>
            <a:endParaRPr lang="en-US" dirty="0"/>
          </a:p>
        </p:txBody>
      </p:sp>
      <p:sp>
        <p:nvSpPr>
          <p:cNvPr id="4" name="Slide Number Placeholder 3"/>
          <p:cNvSpPr>
            <a:spLocks noGrp="1"/>
          </p:cNvSpPr>
          <p:nvPr>
            <p:ph type="sldNum" sz="quarter" idx="10"/>
          </p:nvPr>
        </p:nvSpPr>
        <p:spPr/>
        <p:txBody>
          <a:bodyPr/>
          <a:lstStyle/>
          <a:p>
            <a:fld id="{71710FDF-CC05-4748-9ECC-DC64775D7D03}" type="slidenum">
              <a:rPr lang="en-US" smtClean="0"/>
              <a:t>2</a:t>
            </a:fld>
            <a:endParaRPr lang="en-US"/>
          </a:p>
        </p:txBody>
      </p:sp>
    </p:spTree>
    <p:extLst>
      <p:ext uri="{BB962C8B-B14F-4D97-AF65-F5344CB8AC3E}">
        <p14:creationId xmlns:p14="http://schemas.microsoft.com/office/powerpoint/2010/main" val="105470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depict the trailers in use.</a:t>
            </a:r>
          </a:p>
          <a:p>
            <a:r>
              <a:rPr lang="en-US" dirty="0"/>
              <a:t>In this photo you can see the technology station. We have a Tv mounted on the outside for technology based activities</a:t>
            </a:r>
          </a:p>
          <a:p>
            <a:r>
              <a:rPr lang="en-US" dirty="0"/>
              <a:t>And a quiet generator is available when we are in locations that lack electricity.</a:t>
            </a:r>
          </a:p>
        </p:txBody>
      </p:sp>
      <p:sp>
        <p:nvSpPr>
          <p:cNvPr id="4" name="Slide Number Placeholder 3"/>
          <p:cNvSpPr>
            <a:spLocks noGrp="1"/>
          </p:cNvSpPr>
          <p:nvPr>
            <p:ph type="sldNum" sz="quarter" idx="5"/>
          </p:nvPr>
        </p:nvSpPr>
        <p:spPr/>
        <p:txBody>
          <a:bodyPr/>
          <a:lstStyle/>
          <a:p>
            <a:fld id="{F4D7B70F-E62C-45F5-B85C-8BB31FAD0ACA}" type="slidenum">
              <a:rPr lang="en-US" smtClean="0"/>
              <a:t>3</a:t>
            </a:fld>
            <a:endParaRPr lang="en-US"/>
          </a:p>
        </p:txBody>
      </p:sp>
    </p:spTree>
    <p:extLst>
      <p:ext uri="{BB962C8B-B14F-4D97-AF65-F5344CB8AC3E}">
        <p14:creationId xmlns:p14="http://schemas.microsoft.com/office/powerpoint/2010/main" val="428703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different small groups developing skills to collect an aseptic water sample, install a </a:t>
            </a:r>
            <a:r>
              <a:rPr lang="en-US" dirty="0" err="1"/>
              <a:t>coolbot</a:t>
            </a:r>
            <a:r>
              <a:rPr lang="en-US" dirty="0"/>
              <a:t> to improve produce quality – we also talk to farmers about the hazard presented by condensation and the financial benefits of reducing produce waste; on the right farmers are participating in a sanitizer activity where they </a:t>
            </a:r>
            <a:r>
              <a:rPr lang="en-US" dirty="0" err="1"/>
              <a:t>lear</a:t>
            </a:r>
            <a:r>
              <a:rPr lang="en-US" dirty="0"/>
              <a:t> to use the pesticide product labeling system and correctly mix and monitor sanitizer according to the label instructions.</a:t>
            </a:r>
          </a:p>
        </p:txBody>
      </p:sp>
      <p:sp>
        <p:nvSpPr>
          <p:cNvPr id="4" name="Slide Number Placeholder 3"/>
          <p:cNvSpPr>
            <a:spLocks noGrp="1"/>
          </p:cNvSpPr>
          <p:nvPr>
            <p:ph type="sldNum" sz="quarter" idx="5"/>
          </p:nvPr>
        </p:nvSpPr>
        <p:spPr/>
        <p:txBody>
          <a:bodyPr/>
          <a:lstStyle/>
          <a:p>
            <a:fld id="{F4D7B70F-E62C-45F5-B85C-8BB31FAD0ACA}" type="slidenum">
              <a:rPr lang="en-US" smtClean="0"/>
              <a:t>4</a:t>
            </a:fld>
            <a:endParaRPr lang="en-US"/>
          </a:p>
        </p:txBody>
      </p:sp>
    </p:spTree>
    <p:extLst>
      <p:ext uri="{BB962C8B-B14F-4D97-AF65-F5344CB8AC3E}">
        <p14:creationId xmlns:p14="http://schemas.microsoft.com/office/powerpoint/2010/main" val="149494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thus far developed 15 factsheets and activity facilitator guides to make project replication easier. </a:t>
            </a:r>
          </a:p>
          <a:p>
            <a:r>
              <a:rPr lang="en-US" dirty="0"/>
              <a:t>Facilitator guides include step by step guidance for educators and a supply list.</a:t>
            </a:r>
          </a:p>
          <a:p>
            <a:endParaRPr lang="en-US" dirty="0"/>
          </a:p>
          <a:p>
            <a:r>
              <a:rPr lang="en-US" dirty="0"/>
              <a:t>I’m happy to report that I have heard from folks outside of our immediate project group that the activities are in use.</a:t>
            </a:r>
          </a:p>
        </p:txBody>
      </p:sp>
      <p:sp>
        <p:nvSpPr>
          <p:cNvPr id="4" name="Slide Number Placeholder 3"/>
          <p:cNvSpPr>
            <a:spLocks noGrp="1"/>
          </p:cNvSpPr>
          <p:nvPr>
            <p:ph type="sldNum" sz="quarter" idx="10"/>
          </p:nvPr>
        </p:nvSpPr>
        <p:spPr/>
        <p:txBody>
          <a:bodyPr/>
          <a:lstStyle/>
          <a:p>
            <a:fld id="{71710FDF-CC05-4748-9ECC-DC64775D7D03}" type="slidenum">
              <a:rPr lang="en-US" smtClean="0"/>
              <a:t>5</a:t>
            </a:fld>
            <a:endParaRPr lang="en-US"/>
          </a:p>
        </p:txBody>
      </p:sp>
    </p:spTree>
    <p:extLst>
      <p:ext uri="{BB962C8B-B14F-4D97-AF65-F5344CB8AC3E}">
        <p14:creationId xmlns:p14="http://schemas.microsoft.com/office/powerpoint/2010/main" val="273744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0FDF-CC05-4748-9ECC-DC64775D7D03}" type="slidenum">
              <a:rPr lang="en-US" smtClean="0"/>
              <a:t>6</a:t>
            </a:fld>
            <a:endParaRPr lang="en-US"/>
          </a:p>
        </p:txBody>
      </p:sp>
    </p:spTree>
    <p:extLst>
      <p:ext uri="{BB962C8B-B14F-4D97-AF65-F5344CB8AC3E}">
        <p14:creationId xmlns:p14="http://schemas.microsoft.com/office/powerpoint/2010/main" val="194384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0579-7CCD-46D1-8F3D-C24EA306B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4C473A-3E37-462F-80B6-26F701EFE0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D2030F-2F99-4A2E-BD40-9E8304DC2DFA}"/>
              </a:ext>
            </a:extLst>
          </p:cNvPr>
          <p:cNvSpPr>
            <a:spLocks noGrp="1"/>
          </p:cNvSpPr>
          <p:nvPr>
            <p:ph type="dt" sz="half" idx="10"/>
          </p:nvPr>
        </p:nvSpPr>
        <p:spPr/>
        <p:txBody>
          <a:bodyPr/>
          <a:lstStyle/>
          <a:p>
            <a:fld id="{AA70F276-1833-4A75-9C1D-A56E2295A68D}" type="datetimeFigureOut">
              <a:rPr lang="en-US" smtClean="0"/>
              <a:t>1/16/2023</a:t>
            </a:fld>
            <a:endParaRPr lang="en-US"/>
          </a:p>
        </p:txBody>
      </p:sp>
      <p:sp>
        <p:nvSpPr>
          <p:cNvPr id="5" name="Footer Placeholder 4">
            <a:extLst>
              <a:ext uri="{FF2B5EF4-FFF2-40B4-BE49-F238E27FC236}">
                <a16:creationId xmlns:a16="http://schemas.microsoft.com/office/drawing/2014/main" id="{AF5C100A-FF0D-405E-96C1-0E2FBF7C3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08BB8-659B-459B-A8AE-7290E7B0FB8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6940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68D9A-5833-4313-AF7D-72C70BE858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87AFF7-CAC5-4DB2-AF74-352EEC530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A679-BB57-4682-A82E-985AFA852A65}"/>
              </a:ext>
            </a:extLst>
          </p:cNvPr>
          <p:cNvSpPr>
            <a:spLocks noGrp="1"/>
          </p:cNvSpPr>
          <p:nvPr>
            <p:ph type="dt" sz="half" idx="10"/>
          </p:nvPr>
        </p:nvSpPr>
        <p:spPr/>
        <p:txBody>
          <a:bodyPr/>
          <a:lstStyle/>
          <a:p>
            <a:fld id="{AA70F276-1833-4A75-9C1D-A56E2295A68D}" type="datetimeFigureOut">
              <a:rPr lang="en-US" smtClean="0"/>
              <a:t>1/16/2023</a:t>
            </a:fld>
            <a:endParaRPr lang="en-US"/>
          </a:p>
        </p:txBody>
      </p:sp>
      <p:sp>
        <p:nvSpPr>
          <p:cNvPr id="5" name="Footer Placeholder 4">
            <a:extLst>
              <a:ext uri="{FF2B5EF4-FFF2-40B4-BE49-F238E27FC236}">
                <a16:creationId xmlns:a16="http://schemas.microsoft.com/office/drawing/2014/main" id="{55B58969-65F1-4639-9D8A-7A096C22E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FA2F7-ECD3-40B7-9168-2C9610378AA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680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60D01-2D46-4FA7-9942-5126E8C2AB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6C547-5E6A-4D6E-BD6A-92AB85FBFC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717B8-E532-4EDB-9CDC-6DC2E3981820}"/>
              </a:ext>
            </a:extLst>
          </p:cNvPr>
          <p:cNvSpPr>
            <a:spLocks noGrp="1"/>
          </p:cNvSpPr>
          <p:nvPr>
            <p:ph type="dt" sz="half" idx="10"/>
          </p:nvPr>
        </p:nvSpPr>
        <p:spPr/>
        <p:txBody>
          <a:bodyPr/>
          <a:lstStyle/>
          <a:p>
            <a:fld id="{AA70F276-1833-4A75-9C1D-A56E2295A68D}" type="datetimeFigureOut">
              <a:rPr lang="en-US" smtClean="0"/>
              <a:t>1/16/2023</a:t>
            </a:fld>
            <a:endParaRPr lang="en-US"/>
          </a:p>
        </p:txBody>
      </p:sp>
      <p:sp>
        <p:nvSpPr>
          <p:cNvPr id="5" name="Footer Placeholder 4">
            <a:extLst>
              <a:ext uri="{FF2B5EF4-FFF2-40B4-BE49-F238E27FC236}">
                <a16:creationId xmlns:a16="http://schemas.microsoft.com/office/drawing/2014/main" id="{B2942E0E-1471-4F46-B678-BBE975550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06759-ACAD-48A1-A949-0EA8E14CD6F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8052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8DCE-C6F0-456E-A640-A86A86528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6F786D-2925-4B59-879F-7574D48F8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C5F08-6451-4DAA-B921-DA9AB0E97FB5}"/>
              </a:ext>
            </a:extLst>
          </p:cNvPr>
          <p:cNvSpPr>
            <a:spLocks noGrp="1"/>
          </p:cNvSpPr>
          <p:nvPr>
            <p:ph type="dt" sz="half" idx="10"/>
          </p:nvPr>
        </p:nvSpPr>
        <p:spPr/>
        <p:txBody>
          <a:bodyPr/>
          <a:lstStyle/>
          <a:p>
            <a:fld id="{C4953BEF-6199-444D-8967-DD11DEDEF566}" type="datetimeFigureOut">
              <a:rPr lang="en-US" smtClean="0"/>
              <a:t>1/16/2023</a:t>
            </a:fld>
            <a:endParaRPr lang="en-US"/>
          </a:p>
        </p:txBody>
      </p:sp>
      <p:sp>
        <p:nvSpPr>
          <p:cNvPr id="5" name="Footer Placeholder 4">
            <a:extLst>
              <a:ext uri="{FF2B5EF4-FFF2-40B4-BE49-F238E27FC236}">
                <a16:creationId xmlns:a16="http://schemas.microsoft.com/office/drawing/2014/main" id="{63E5F43F-FD00-4C5F-8918-FA557E6EF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E34E0-5004-4005-96FF-AAE49696FE6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5106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90D1-6545-4121-A404-D65531CD58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A290C9-DA79-45DC-8292-D6A03E5D5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0B6C3-A902-4BF2-B521-C21BB1927A2A}"/>
              </a:ext>
            </a:extLst>
          </p:cNvPr>
          <p:cNvSpPr>
            <a:spLocks noGrp="1"/>
          </p:cNvSpPr>
          <p:nvPr>
            <p:ph type="dt" sz="half" idx="10"/>
          </p:nvPr>
        </p:nvSpPr>
        <p:spPr/>
        <p:txBody>
          <a:bodyPr/>
          <a:lstStyle/>
          <a:p>
            <a:fld id="{AA70F276-1833-4A75-9C1D-A56E2295A68D}" type="datetimeFigureOut">
              <a:rPr lang="en-US" smtClean="0"/>
              <a:t>1/16/2023</a:t>
            </a:fld>
            <a:endParaRPr lang="en-US"/>
          </a:p>
        </p:txBody>
      </p:sp>
      <p:sp>
        <p:nvSpPr>
          <p:cNvPr id="5" name="Footer Placeholder 4">
            <a:extLst>
              <a:ext uri="{FF2B5EF4-FFF2-40B4-BE49-F238E27FC236}">
                <a16:creationId xmlns:a16="http://schemas.microsoft.com/office/drawing/2014/main" id="{4B1389E7-B013-4B3C-B41E-D2677120B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9DAFB-2914-40E5-AD6E-CC09FEBDD5BF}"/>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5357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660E-F0AB-423D-9EC5-1FC75EFB5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0820F-7F91-4F4B-AA1E-587AFE2ED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37AA8-51D4-4057-8C88-FA121AAA7B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7EEDB5-C83F-4D54-8AD9-70FFCA484B68}"/>
              </a:ext>
            </a:extLst>
          </p:cNvPr>
          <p:cNvSpPr>
            <a:spLocks noGrp="1"/>
          </p:cNvSpPr>
          <p:nvPr>
            <p:ph type="dt" sz="half" idx="10"/>
          </p:nvPr>
        </p:nvSpPr>
        <p:spPr/>
        <p:txBody>
          <a:bodyPr/>
          <a:lstStyle/>
          <a:p>
            <a:fld id="{AA70F276-1833-4A75-9C1D-A56E2295A68D}" type="datetimeFigureOut">
              <a:rPr lang="en-US" smtClean="0"/>
              <a:t>1/16/2023</a:t>
            </a:fld>
            <a:endParaRPr lang="en-US"/>
          </a:p>
        </p:txBody>
      </p:sp>
      <p:sp>
        <p:nvSpPr>
          <p:cNvPr id="6" name="Footer Placeholder 5">
            <a:extLst>
              <a:ext uri="{FF2B5EF4-FFF2-40B4-BE49-F238E27FC236}">
                <a16:creationId xmlns:a16="http://schemas.microsoft.com/office/drawing/2014/main" id="{FB3E137C-911F-4FC6-85A3-DBD3C4B28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0E0620-6FF4-49AD-874D-761BBB14F41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9508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B287-BF38-4824-8D33-27274E29D6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C51C63-D554-4250-833E-628CBF889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185333-B070-46CF-90B1-4E2836BD5D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1CF6F8-E216-481B-88CF-5C6D2FE43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EC75BA-7440-4890-8395-D01D402268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AAB4F-05A8-4A99-AF2C-7ED40869CF53}"/>
              </a:ext>
            </a:extLst>
          </p:cNvPr>
          <p:cNvSpPr>
            <a:spLocks noGrp="1"/>
          </p:cNvSpPr>
          <p:nvPr>
            <p:ph type="dt" sz="half" idx="10"/>
          </p:nvPr>
        </p:nvSpPr>
        <p:spPr/>
        <p:txBody>
          <a:bodyPr/>
          <a:lstStyle/>
          <a:p>
            <a:fld id="{AA70F276-1833-4A75-9C1D-A56E2295A68D}" type="datetimeFigureOut">
              <a:rPr lang="en-US" smtClean="0"/>
              <a:t>1/16/2023</a:t>
            </a:fld>
            <a:endParaRPr lang="en-US"/>
          </a:p>
        </p:txBody>
      </p:sp>
      <p:sp>
        <p:nvSpPr>
          <p:cNvPr id="8" name="Footer Placeholder 7">
            <a:extLst>
              <a:ext uri="{FF2B5EF4-FFF2-40B4-BE49-F238E27FC236}">
                <a16:creationId xmlns:a16="http://schemas.microsoft.com/office/drawing/2014/main" id="{FC6D43BA-5FF2-44B5-91B8-28D2F9B78D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6CD388-E14B-4E22-9D79-9F422245707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967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D291-5814-477F-92BB-D49D5247D5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0905AC-F5EA-4836-B649-8E9A39D17889}"/>
              </a:ext>
            </a:extLst>
          </p:cNvPr>
          <p:cNvSpPr>
            <a:spLocks noGrp="1"/>
          </p:cNvSpPr>
          <p:nvPr>
            <p:ph type="dt" sz="half" idx="10"/>
          </p:nvPr>
        </p:nvSpPr>
        <p:spPr/>
        <p:txBody>
          <a:bodyPr/>
          <a:lstStyle/>
          <a:p>
            <a:fld id="{AA70F276-1833-4A75-9C1D-A56E2295A68D}" type="datetimeFigureOut">
              <a:rPr lang="en-US" smtClean="0"/>
              <a:t>1/16/2023</a:t>
            </a:fld>
            <a:endParaRPr lang="en-US"/>
          </a:p>
        </p:txBody>
      </p:sp>
      <p:sp>
        <p:nvSpPr>
          <p:cNvPr id="4" name="Footer Placeholder 3">
            <a:extLst>
              <a:ext uri="{FF2B5EF4-FFF2-40B4-BE49-F238E27FC236}">
                <a16:creationId xmlns:a16="http://schemas.microsoft.com/office/drawing/2014/main" id="{557845AE-E594-4159-A1EC-1A64AAF5C8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0B9201-B624-4523-9327-B9AE36E5340B}"/>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1753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0ACACE-DD1D-44DF-9524-F32FC358EE64}"/>
              </a:ext>
            </a:extLst>
          </p:cNvPr>
          <p:cNvSpPr>
            <a:spLocks noGrp="1"/>
          </p:cNvSpPr>
          <p:nvPr>
            <p:ph type="dt" sz="half" idx="10"/>
          </p:nvPr>
        </p:nvSpPr>
        <p:spPr/>
        <p:txBody>
          <a:bodyPr/>
          <a:lstStyle/>
          <a:p>
            <a:fld id="{AA70F276-1833-4A75-9C1D-A56E2295A68D}" type="datetimeFigureOut">
              <a:rPr lang="en-US" smtClean="0"/>
              <a:t>1/16/2023</a:t>
            </a:fld>
            <a:endParaRPr lang="en-US"/>
          </a:p>
        </p:txBody>
      </p:sp>
      <p:sp>
        <p:nvSpPr>
          <p:cNvPr id="3" name="Footer Placeholder 2">
            <a:extLst>
              <a:ext uri="{FF2B5EF4-FFF2-40B4-BE49-F238E27FC236}">
                <a16:creationId xmlns:a16="http://schemas.microsoft.com/office/drawing/2014/main" id="{F69A6DE8-92AD-4B4F-AE24-B818531EAF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93065-5C1A-4A7F-BCF1-3132FE78E26F}"/>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3781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6E91-07B1-4100-86FF-65004D37B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CC918B-D2F0-4B10-B734-8BE672B3D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C27AC9-DBE1-43FB-8455-15D944352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7879E6-3676-4E2A-BA94-4490091FC925}"/>
              </a:ext>
            </a:extLst>
          </p:cNvPr>
          <p:cNvSpPr>
            <a:spLocks noGrp="1"/>
          </p:cNvSpPr>
          <p:nvPr>
            <p:ph type="dt" sz="half" idx="10"/>
          </p:nvPr>
        </p:nvSpPr>
        <p:spPr/>
        <p:txBody>
          <a:bodyPr/>
          <a:lstStyle/>
          <a:p>
            <a:fld id="{AA70F276-1833-4A75-9C1D-A56E2295A68D}" type="datetimeFigureOut">
              <a:rPr lang="en-US" smtClean="0"/>
              <a:t>1/16/2023</a:t>
            </a:fld>
            <a:endParaRPr lang="en-US"/>
          </a:p>
        </p:txBody>
      </p:sp>
      <p:sp>
        <p:nvSpPr>
          <p:cNvPr id="6" name="Footer Placeholder 5">
            <a:extLst>
              <a:ext uri="{FF2B5EF4-FFF2-40B4-BE49-F238E27FC236}">
                <a16:creationId xmlns:a16="http://schemas.microsoft.com/office/drawing/2014/main" id="{91491F67-34D0-4D0B-BC4E-7B19A01A6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21A40-96F8-40DD-820B-99319D3F8841}"/>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8705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DFCB-965C-4115-BF8B-484FF2AE7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D5F217-BD68-45CA-B957-7A44CB2CB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573B0D-4C59-433E-A5E0-1651136E2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2701CF-6D2E-4031-9010-630ED0D6D479}"/>
              </a:ext>
            </a:extLst>
          </p:cNvPr>
          <p:cNvSpPr>
            <a:spLocks noGrp="1"/>
          </p:cNvSpPr>
          <p:nvPr>
            <p:ph type="dt" sz="half" idx="10"/>
          </p:nvPr>
        </p:nvSpPr>
        <p:spPr/>
        <p:txBody>
          <a:bodyPr/>
          <a:lstStyle/>
          <a:p>
            <a:fld id="{AA70F276-1833-4A75-9C1D-A56E2295A68D}" type="datetimeFigureOut">
              <a:rPr lang="en-US" smtClean="0"/>
              <a:t>1/16/2023</a:t>
            </a:fld>
            <a:endParaRPr lang="en-US"/>
          </a:p>
        </p:txBody>
      </p:sp>
      <p:sp>
        <p:nvSpPr>
          <p:cNvPr id="6" name="Footer Placeholder 5">
            <a:extLst>
              <a:ext uri="{FF2B5EF4-FFF2-40B4-BE49-F238E27FC236}">
                <a16:creationId xmlns:a16="http://schemas.microsoft.com/office/drawing/2014/main" id="{650A3DD3-C84F-4EF2-B317-0F1475C65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4AA5C-8364-4502-8424-7AEA70875C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3898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91BF5-8E66-4ABE-AF5B-03C4B5833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69BB2-9D43-470F-B924-16D73D52CF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75D16-7D1D-48DC-B0E0-131C6B605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0F276-1833-4A75-9C1D-A56E2295A68D}" type="datetimeFigureOut">
              <a:rPr lang="en-US" smtClean="0"/>
              <a:pPr/>
              <a:t>1/16/2023</a:t>
            </a:fld>
            <a:endParaRPr lang="en-US" dirty="0"/>
          </a:p>
        </p:txBody>
      </p:sp>
      <p:sp>
        <p:nvSpPr>
          <p:cNvPr id="5" name="Footer Placeholder 4">
            <a:extLst>
              <a:ext uri="{FF2B5EF4-FFF2-40B4-BE49-F238E27FC236}">
                <a16:creationId xmlns:a16="http://schemas.microsoft.com/office/drawing/2014/main" id="{D7F6E50E-41C8-4E96-9E40-98E0FE843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AF5B819D-046C-4149-AC42-306FC3EC4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44951-7827-47D4-8276-7DDE1FA7D85A}" type="slidenum">
              <a:rPr lang="en-US" smtClean="0"/>
              <a:pPr/>
              <a:t>‹#›</a:t>
            </a:fld>
            <a:endParaRPr lang="en-US"/>
          </a:p>
        </p:txBody>
      </p:sp>
      <p:pic>
        <p:nvPicPr>
          <p:cNvPr id="7" name="Picture 6" descr="Logo&#10;&#10;Description automatically generated with medium confidence">
            <a:extLst>
              <a:ext uri="{FF2B5EF4-FFF2-40B4-BE49-F238E27FC236}">
                <a16:creationId xmlns:a16="http://schemas.microsoft.com/office/drawing/2014/main" id="{273FA04A-FC80-86BE-E2D8-C66E994D58DF}"/>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81000" y="5417506"/>
            <a:ext cx="1620051" cy="1214516"/>
          </a:xfrm>
          <a:prstGeom prst="rect">
            <a:avLst/>
          </a:prstGeom>
        </p:spPr>
      </p:pic>
    </p:spTree>
    <p:extLst>
      <p:ext uri="{BB962C8B-B14F-4D97-AF65-F5344CB8AC3E}">
        <p14:creationId xmlns:p14="http://schemas.microsoft.com/office/powerpoint/2010/main" val="40219045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D2DB0-B94E-451F-A887-8E919CB4068A}"/>
              </a:ext>
            </a:extLst>
          </p:cNvPr>
          <p:cNvSpPr>
            <a:spLocks noGrp="1"/>
          </p:cNvSpPr>
          <p:nvPr>
            <p:ph type="title"/>
          </p:nvPr>
        </p:nvSpPr>
        <p:spPr>
          <a:xfrm>
            <a:off x="0" y="58441"/>
            <a:ext cx="12082517" cy="1471476"/>
          </a:xfrm>
        </p:spPr>
        <p:txBody>
          <a:bodyPr>
            <a:normAutofit/>
          </a:bodyPr>
          <a:lstStyle/>
          <a:p>
            <a:pPr algn="ctr"/>
            <a:r>
              <a:rPr lang="en-US" b="1" dirty="0"/>
              <a:t>Mobile Farm Innovation Units                                           in Mississippi, Alabama, and Georgia</a:t>
            </a:r>
          </a:p>
        </p:txBody>
      </p:sp>
      <p:sp>
        <p:nvSpPr>
          <p:cNvPr id="5" name="Content Placeholder 4">
            <a:extLst>
              <a:ext uri="{FF2B5EF4-FFF2-40B4-BE49-F238E27FC236}">
                <a16:creationId xmlns:a16="http://schemas.microsoft.com/office/drawing/2014/main" id="{85EB6F35-982B-4C40-9835-1CC60EF74F87}"/>
              </a:ext>
            </a:extLst>
          </p:cNvPr>
          <p:cNvSpPr>
            <a:spLocks noGrp="1"/>
          </p:cNvSpPr>
          <p:nvPr>
            <p:ph idx="1"/>
          </p:nvPr>
        </p:nvSpPr>
        <p:spPr>
          <a:xfrm>
            <a:off x="496284" y="2280038"/>
            <a:ext cx="4557010" cy="2044545"/>
          </a:xfrm>
        </p:spPr>
        <p:txBody>
          <a:bodyPr>
            <a:normAutofit/>
          </a:bodyPr>
          <a:lstStyle/>
          <a:p>
            <a:pPr marL="0" indent="0" algn="ctr">
              <a:buNone/>
            </a:pPr>
            <a:endParaRPr lang="en-US" sz="2800" b="1" dirty="0">
              <a:solidFill>
                <a:prstClr val="black"/>
              </a:solidFill>
              <a:latin typeface="Calibri Light" panose="020F0302020204030204"/>
              <a:ea typeface="+mj-ea"/>
              <a:cs typeface="+mj-cs"/>
            </a:endParaRPr>
          </a:p>
          <a:p>
            <a:pPr marL="0" indent="0" algn="ctr">
              <a:buNone/>
            </a:pPr>
            <a:br>
              <a:rPr lang="en-US" sz="2800" b="1" dirty="0">
                <a:solidFill>
                  <a:prstClr val="black"/>
                </a:solidFill>
                <a:latin typeface="Calibri Light" panose="020F0302020204030204"/>
                <a:ea typeface="+mj-ea"/>
                <a:cs typeface="+mj-cs"/>
              </a:rPr>
            </a:br>
            <a:br>
              <a:rPr lang="en-US" sz="2800" b="1" dirty="0">
                <a:solidFill>
                  <a:prstClr val="black"/>
                </a:solidFill>
                <a:latin typeface="Calibri Light" panose="020F0302020204030204"/>
                <a:ea typeface="+mj-ea"/>
                <a:cs typeface="+mj-cs"/>
              </a:rPr>
            </a:br>
            <a:endParaRPr lang="en-US" dirty="0"/>
          </a:p>
        </p:txBody>
      </p:sp>
      <p:pic>
        <p:nvPicPr>
          <p:cNvPr id="7" name="Picture 6">
            <a:extLst>
              <a:ext uri="{FF2B5EF4-FFF2-40B4-BE49-F238E27FC236}">
                <a16:creationId xmlns:a16="http://schemas.microsoft.com/office/drawing/2014/main" id="{B3E5C838-2453-48BC-87D3-9B2009F59B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6316" y="1539240"/>
            <a:ext cx="6616201" cy="4408254"/>
          </a:xfrm>
          <a:prstGeom prst="rect">
            <a:avLst/>
          </a:prstGeom>
        </p:spPr>
      </p:pic>
      <p:sp>
        <p:nvSpPr>
          <p:cNvPr id="14" name="TextBox 13">
            <a:extLst>
              <a:ext uri="{FF2B5EF4-FFF2-40B4-BE49-F238E27FC236}">
                <a16:creationId xmlns:a16="http://schemas.microsoft.com/office/drawing/2014/main" id="{47E2A7E3-D864-4899-982A-1D9F4529C598}"/>
              </a:ext>
            </a:extLst>
          </p:cNvPr>
          <p:cNvSpPr txBox="1"/>
          <p:nvPr/>
        </p:nvSpPr>
        <p:spPr>
          <a:xfrm>
            <a:off x="107415" y="6121550"/>
            <a:ext cx="11975102" cy="646331"/>
          </a:xfrm>
          <a:prstGeom prst="rect">
            <a:avLst/>
          </a:prstGeom>
          <a:noFill/>
        </p:spPr>
        <p:txBody>
          <a:bodyPr wrap="square">
            <a:spAutoFit/>
          </a:bodyPr>
          <a:lstStyle/>
          <a:p>
            <a:r>
              <a:rPr lang="en-US" dirty="0"/>
              <a:t>This work is supported by Food Safety Outreach Program [grant no. 2019-70020-30349] from the USDA National Institute of Food and Agriculture</a:t>
            </a:r>
          </a:p>
        </p:txBody>
      </p:sp>
      <p:pic>
        <p:nvPicPr>
          <p:cNvPr id="2" name="Picture 1">
            <a:extLst>
              <a:ext uri="{FF2B5EF4-FFF2-40B4-BE49-F238E27FC236}">
                <a16:creationId xmlns:a16="http://schemas.microsoft.com/office/drawing/2014/main" id="{0DDB4AB8-A2B7-B81F-1889-543AF2FC36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0220" y="2219109"/>
            <a:ext cx="1383179" cy="657471"/>
          </a:xfrm>
          <a:prstGeom prst="rect">
            <a:avLst/>
          </a:prstGeom>
        </p:spPr>
      </p:pic>
      <p:grpSp>
        <p:nvGrpSpPr>
          <p:cNvPr id="3" name="Group 2">
            <a:extLst>
              <a:ext uri="{FF2B5EF4-FFF2-40B4-BE49-F238E27FC236}">
                <a16:creationId xmlns:a16="http://schemas.microsoft.com/office/drawing/2014/main" id="{555C450E-E12A-8FED-78BB-05F7CCC5E8B2}"/>
              </a:ext>
            </a:extLst>
          </p:cNvPr>
          <p:cNvGrpSpPr/>
          <p:nvPr/>
        </p:nvGrpSpPr>
        <p:grpSpPr>
          <a:xfrm>
            <a:off x="249676" y="2309613"/>
            <a:ext cx="5085742" cy="3432728"/>
            <a:chOff x="-212166" y="-29283"/>
            <a:chExt cx="11268794" cy="6735322"/>
          </a:xfrm>
        </p:grpSpPr>
        <p:pic>
          <p:nvPicPr>
            <p:cNvPr id="6" name="Picture 5" descr="Logo&#10;&#10;Description automatically generated">
              <a:extLst>
                <a:ext uri="{FF2B5EF4-FFF2-40B4-BE49-F238E27FC236}">
                  <a16:creationId xmlns:a16="http://schemas.microsoft.com/office/drawing/2014/main" id="{D9594981-1EBE-C269-F140-65FBC4894B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166" y="1923588"/>
              <a:ext cx="3278293" cy="1745689"/>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D5DF4C5D-7ACD-285F-D076-4215BB64AD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21398" y="1844873"/>
              <a:ext cx="2726921" cy="2624663"/>
            </a:xfrm>
            <a:prstGeom prst="rect">
              <a:avLst/>
            </a:prstGeom>
          </p:spPr>
        </p:pic>
        <p:pic>
          <p:nvPicPr>
            <p:cNvPr id="9" name="Picture 8" descr="Logo&#10;&#10;Description automatically generated">
              <a:extLst>
                <a:ext uri="{FF2B5EF4-FFF2-40B4-BE49-F238E27FC236}">
                  <a16:creationId xmlns:a16="http://schemas.microsoft.com/office/drawing/2014/main" id="{2C2432B6-02D3-39D3-C581-1B28BDF8E0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39494" y="2376217"/>
              <a:ext cx="3278293" cy="1393275"/>
            </a:xfrm>
            <a:prstGeom prst="rect">
              <a:avLst/>
            </a:prstGeom>
          </p:spPr>
        </p:pic>
        <p:pic>
          <p:nvPicPr>
            <p:cNvPr id="10" name="Picture 9" descr="Logo&#10;&#10;Description automatically generated">
              <a:extLst>
                <a:ext uri="{FF2B5EF4-FFF2-40B4-BE49-F238E27FC236}">
                  <a16:creationId xmlns:a16="http://schemas.microsoft.com/office/drawing/2014/main" id="{AC8A9759-0B5E-A109-9F80-9C229B54E4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13089" y="-29283"/>
              <a:ext cx="3743539" cy="982679"/>
            </a:xfrm>
            <a:prstGeom prst="rect">
              <a:avLst/>
            </a:prstGeom>
          </p:spPr>
        </p:pic>
        <p:pic>
          <p:nvPicPr>
            <p:cNvPr id="11" name="Picture 10" descr="Logo, company name&#10;&#10;Description automatically generated">
              <a:extLst>
                <a:ext uri="{FF2B5EF4-FFF2-40B4-BE49-F238E27FC236}">
                  <a16:creationId xmlns:a16="http://schemas.microsoft.com/office/drawing/2014/main" id="{57D953B8-9024-197B-3CF0-1C9977B1A4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987" y="4062048"/>
              <a:ext cx="2643991" cy="2643991"/>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4B9A0D73-03A4-ACB7-0B72-684F453743E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7415" y="1839560"/>
            <a:ext cx="1359783" cy="1019399"/>
          </a:xfrm>
          <a:prstGeom prst="rect">
            <a:avLst/>
          </a:prstGeom>
        </p:spPr>
      </p:pic>
      <p:pic>
        <p:nvPicPr>
          <p:cNvPr id="15" name="Picture 14">
            <a:extLst>
              <a:ext uri="{FF2B5EF4-FFF2-40B4-BE49-F238E27FC236}">
                <a16:creationId xmlns:a16="http://schemas.microsoft.com/office/drawing/2014/main" id="{4D6B0ED9-EA64-51E2-21E0-8E8F76E8B38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97605" y="4827433"/>
            <a:ext cx="3038572" cy="579153"/>
          </a:xfrm>
          <a:prstGeom prst="rect">
            <a:avLst/>
          </a:prstGeom>
        </p:spPr>
      </p:pic>
    </p:spTree>
    <p:extLst>
      <p:ext uri="{BB962C8B-B14F-4D97-AF65-F5344CB8AC3E}">
        <p14:creationId xmlns:p14="http://schemas.microsoft.com/office/powerpoint/2010/main" val="124285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FE626B-E925-92F5-8AA3-F2AE4326F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980" y="1551659"/>
            <a:ext cx="5435450" cy="4076588"/>
          </a:xfrm>
          <a:prstGeom prst="rect">
            <a:avLst/>
          </a:prstGeom>
        </p:spPr>
      </p:pic>
      <p:pic>
        <p:nvPicPr>
          <p:cNvPr id="2" name="Picture 1">
            <a:extLst>
              <a:ext uri="{FF2B5EF4-FFF2-40B4-BE49-F238E27FC236}">
                <a16:creationId xmlns:a16="http://schemas.microsoft.com/office/drawing/2014/main" id="{9B625303-0AE3-4393-9AD2-880D1FD290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2"/>
          <a:stretch/>
        </p:blipFill>
        <p:spPr>
          <a:xfrm>
            <a:off x="8035534" y="53469"/>
            <a:ext cx="4705599" cy="3214579"/>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Picture 3" descr="A group of animals in a fenced in area&#10;&#10;Description automatically generated with low confidence">
            <a:extLst>
              <a:ext uri="{FF2B5EF4-FFF2-40B4-BE49-F238E27FC236}">
                <a16:creationId xmlns:a16="http://schemas.microsoft.com/office/drawing/2014/main" id="{F5372CB3-1794-4837-9E32-777592CF85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60974" y="3845898"/>
            <a:ext cx="4654720" cy="3214580"/>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8" name="Freeform: Shape 17">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19">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3B034F-7992-4B50-B3C4-881158F99FF4}"/>
              </a:ext>
            </a:extLst>
          </p:cNvPr>
          <p:cNvSpPr>
            <a:spLocks noGrp="1"/>
          </p:cNvSpPr>
          <p:nvPr>
            <p:ph type="ctrTitle"/>
          </p:nvPr>
        </p:nvSpPr>
        <p:spPr>
          <a:xfrm>
            <a:off x="474444" y="856107"/>
            <a:ext cx="2987782" cy="1325563"/>
          </a:xfrm>
        </p:spPr>
        <p:txBody>
          <a:bodyPr vert="horz" lIns="91440" tIns="45720" rIns="91440" bIns="45720" rtlCol="0" anchor="ctr">
            <a:normAutofit/>
          </a:bodyPr>
          <a:lstStyle/>
          <a:p>
            <a:pPr algn="l"/>
            <a:r>
              <a:rPr lang="en-US" sz="3600" b="1" kern="1200" dirty="0">
                <a:solidFill>
                  <a:schemeClr val="tx1"/>
                </a:solidFill>
                <a:latin typeface="+mj-lt"/>
                <a:ea typeface="+mj-ea"/>
                <a:cs typeface="+mj-cs"/>
              </a:rPr>
              <a:t>Objectives</a:t>
            </a:r>
            <a:br>
              <a:rPr lang="en-US" sz="2800" b="1" kern="1200" dirty="0">
                <a:solidFill>
                  <a:schemeClr val="tx1"/>
                </a:solidFill>
                <a:latin typeface="+mj-lt"/>
                <a:ea typeface="+mj-ea"/>
                <a:cs typeface="+mj-cs"/>
              </a:rPr>
            </a:br>
            <a:endParaRPr lang="en-US" sz="2800" b="1" kern="1200" dirty="0">
              <a:solidFill>
                <a:schemeClr val="tx1"/>
              </a:solidFill>
              <a:latin typeface="+mj-lt"/>
              <a:ea typeface="+mj-ea"/>
              <a:cs typeface="+mj-cs"/>
            </a:endParaRPr>
          </a:p>
        </p:txBody>
      </p:sp>
      <p:sp>
        <p:nvSpPr>
          <p:cNvPr id="27" name="Rectangle 21">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3">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128015" y="2126517"/>
            <a:ext cx="3936670" cy="4654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1200"/>
              </a:spcBef>
            </a:pPr>
            <a:r>
              <a:rPr lang="en-US" sz="3200" dirty="0"/>
              <a:t>Mobile Farm Innovation trailers </a:t>
            </a:r>
          </a:p>
          <a:p>
            <a:pPr fontAlgn="base">
              <a:spcBef>
                <a:spcPts val="1200"/>
              </a:spcBef>
            </a:pPr>
            <a:r>
              <a:rPr lang="en-US" sz="3200" dirty="0"/>
              <a:t>Small acreage, limited resource growers</a:t>
            </a:r>
          </a:p>
          <a:p>
            <a:pPr fontAlgn="base">
              <a:spcBef>
                <a:spcPts val="1200"/>
              </a:spcBef>
            </a:pPr>
            <a:r>
              <a:rPr lang="en-US" sz="3200" dirty="0"/>
              <a:t>Hands-on training that balances food safety and conservation</a:t>
            </a:r>
          </a:p>
          <a:p>
            <a:pPr marL="0"/>
            <a:endParaRPr lang="en-US" sz="1600" dirty="0"/>
          </a:p>
        </p:txBody>
      </p:sp>
    </p:spTree>
    <p:extLst>
      <p:ext uri="{BB962C8B-B14F-4D97-AF65-F5344CB8AC3E}">
        <p14:creationId xmlns:p14="http://schemas.microsoft.com/office/powerpoint/2010/main" val="128386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925BB62-D6FB-4529-A943-6493C0E0608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C4348BFC-7A63-4275-B5D3-93387C739FCB}"/>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spcAft>
                <a:spcPts val="600"/>
              </a:spcAft>
              <a:defRPr/>
            </a:pPr>
            <a:fld id="{6EC89BCF-E1B0-4A8C-89D1-F9448958977F}" type="slidenum">
              <a:rPr lang="en-US">
                <a:solidFill>
                  <a:srgbClr val="FFFFFF"/>
                </a:solidFill>
              </a:rPr>
              <a:pPr algn="r">
                <a:spcAft>
                  <a:spcPts val="600"/>
                </a:spcAft>
                <a:defRPr/>
              </a:pPr>
              <a:t>3</a:t>
            </a:fld>
            <a:endParaRPr lang="en-US">
              <a:solidFill>
                <a:srgbClr val="FFFFFF"/>
              </a:solidFill>
            </a:endParaRPr>
          </a:p>
        </p:txBody>
      </p:sp>
    </p:spTree>
    <p:extLst>
      <p:ext uri="{BB962C8B-B14F-4D97-AF65-F5344CB8AC3E}">
        <p14:creationId xmlns:p14="http://schemas.microsoft.com/office/powerpoint/2010/main" val="58369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82A2AF-51EC-4876-85C9-793CDE8FA296}"/>
              </a:ext>
            </a:extLst>
          </p:cNvPr>
          <p:cNvSpPr>
            <a:spLocks noGrp="1"/>
          </p:cNvSpPr>
          <p:nvPr>
            <p:ph type="sldNum" sz="quarter" idx="11"/>
          </p:nvPr>
        </p:nvSpPr>
        <p:spPr/>
        <p:txBody>
          <a:bodyPr/>
          <a:lstStyle/>
          <a:p>
            <a:pPr>
              <a:defRPr/>
            </a:pPr>
            <a:fld id="{6EC89BCF-E1B0-4A8C-89D1-F9448958977F}" type="slidenum">
              <a:rPr lang="en-US" smtClean="0"/>
              <a:pPr>
                <a:defRPr/>
              </a:pPr>
              <a:t>4</a:t>
            </a:fld>
            <a:endParaRPr lang="en-US"/>
          </a:p>
        </p:txBody>
      </p:sp>
      <p:pic>
        <p:nvPicPr>
          <p:cNvPr id="8" name="Picture 7" descr="A picture containing person, outdoor, standing&#10;&#10;Description automatically generated">
            <a:extLst>
              <a:ext uri="{FF2B5EF4-FFF2-40B4-BE49-F238E27FC236}">
                <a16:creationId xmlns:a16="http://schemas.microsoft.com/office/drawing/2014/main" id="{6500EFCA-296A-425E-834F-3DD3DD6A89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6641"/>
            <a:ext cx="5403797" cy="3600450"/>
          </a:xfrm>
          <a:prstGeom prst="rect">
            <a:avLst/>
          </a:prstGeom>
          <a:ln>
            <a:noFill/>
          </a:ln>
          <a:effectLst>
            <a:outerShdw blurRad="292100" dist="139700" dir="2700000" algn="tl" rotWithShape="0">
              <a:srgbClr val="333333">
                <a:alpha val="65000"/>
              </a:srgbClr>
            </a:outerShdw>
          </a:effectLst>
        </p:spPr>
      </p:pic>
      <p:pic>
        <p:nvPicPr>
          <p:cNvPr id="14" name="Picture 13" descr="A picture containing person&#10;&#10;Description automatically generated">
            <a:extLst>
              <a:ext uri="{FF2B5EF4-FFF2-40B4-BE49-F238E27FC236}">
                <a16:creationId xmlns:a16="http://schemas.microsoft.com/office/drawing/2014/main" id="{26E8DFE0-B29B-49CB-8F51-A945F0E820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8203" y="0"/>
            <a:ext cx="5403797" cy="360253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85F73A5-1949-426B-80E7-2EF0DC0977A9}"/>
              </a:ext>
            </a:extLst>
          </p:cNvPr>
          <p:cNvSpPr txBox="1"/>
          <p:nvPr/>
        </p:nvSpPr>
        <p:spPr>
          <a:xfrm flipH="1">
            <a:off x="117155" y="3798796"/>
            <a:ext cx="3525204" cy="646331"/>
          </a:xfrm>
          <a:prstGeom prst="rect">
            <a:avLst/>
          </a:prstGeom>
          <a:noFill/>
        </p:spPr>
        <p:txBody>
          <a:bodyPr wrap="square" rtlCol="0">
            <a:spAutoFit/>
          </a:bodyPr>
          <a:lstStyle/>
          <a:p>
            <a:r>
              <a:rPr lang="en-US" sz="3600" dirty="0"/>
              <a:t>Water Sampling</a:t>
            </a:r>
          </a:p>
        </p:txBody>
      </p:sp>
      <p:sp>
        <p:nvSpPr>
          <p:cNvPr id="9" name="TextBox 8">
            <a:extLst>
              <a:ext uri="{FF2B5EF4-FFF2-40B4-BE49-F238E27FC236}">
                <a16:creationId xmlns:a16="http://schemas.microsoft.com/office/drawing/2014/main" id="{75B52343-0AB3-49F4-A417-CF0780B51070}"/>
              </a:ext>
            </a:extLst>
          </p:cNvPr>
          <p:cNvSpPr txBox="1"/>
          <p:nvPr/>
        </p:nvSpPr>
        <p:spPr>
          <a:xfrm flipH="1">
            <a:off x="8442960" y="3798796"/>
            <a:ext cx="3749040" cy="646331"/>
          </a:xfrm>
          <a:prstGeom prst="rect">
            <a:avLst/>
          </a:prstGeom>
          <a:noFill/>
        </p:spPr>
        <p:txBody>
          <a:bodyPr wrap="square" rtlCol="0">
            <a:spAutoFit/>
          </a:bodyPr>
          <a:lstStyle/>
          <a:p>
            <a:r>
              <a:rPr lang="en-US" sz="3600" dirty="0"/>
              <a:t>Using Sanitizers</a:t>
            </a:r>
          </a:p>
        </p:txBody>
      </p:sp>
      <p:sp>
        <p:nvSpPr>
          <p:cNvPr id="10" name="TextBox 9">
            <a:extLst>
              <a:ext uri="{FF2B5EF4-FFF2-40B4-BE49-F238E27FC236}">
                <a16:creationId xmlns:a16="http://schemas.microsoft.com/office/drawing/2014/main" id="{5FEDBE08-34A5-4E96-BE12-037CDFB5682D}"/>
              </a:ext>
            </a:extLst>
          </p:cNvPr>
          <p:cNvSpPr txBox="1"/>
          <p:nvPr/>
        </p:nvSpPr>
        <p:spPr>
          <a:xfrm flipH="1">
            <a:off x="8153400" y="5734554"/>
            <a:ext cx="4268297" cy="646331"/>
          </a:xfrm>
          <a:prstGeom prst="rect">
            <a:avLst/>
          </a:prstGeom>
          <a:noFill/>
        </p:spPr>
        <p:txBody>
          <a:bodyPr wrap="square" rtlCol="0">
            <a:spAutoFit/>
          </a:bodyPr>
          <a:lstStyle/>
          <a:p>
            <a:r>
              <a:rPr lang="en-US" sz="3600" dirty="0"/>
              <a:t> Cold Storage</a:t>
            </a:r>
          </a:p>
        </p:txBody>
      </p:sp>
      <p:pic>
        <p:nvPicPr>
          <p:cNvPr id="7" name="Google Shape;166;g1a4ca916e1d_0_0">
            <a:extLst>
              <a:ext uri="{FF2B5EF4-FFF2-40B4-BE49-F238E27FC236}">
                <a16:creationId xmlns:a16="http://schemas.microsoft.com/office/drawing/2014/main" id="{3E7C4F4A-2E68-FB00-D8DD-7B078183FBC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52800" y="2778354"/>
            <a:ext cx="4800600" cy="3895098"/>
          </a:xfrm>
          <a:prstGeom prst="rect">
            <a:avLst/>
          </a:prstGeom>
          <a:noFill/>
          <a:ln>
            <a:noFill/>
          </a:ln>
        </p:spPr>
      </p:pic>
    </p:spTree>
    <p:extLst>
      <p:ext uri="{BB962C8B-B14F-4D97-AF65-F5344CB8AC3E}">
        <p14:creationId xmlns:p14="http://schemas.microsoft.com/office/powerpoint/2010/main" val="287142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793" y="53077"/>
            <a:ext cx="7496630" cy="1177471"/>
          </a:xfrm>
        </p:spPr>
        <p:txBody>
          <a:bodyPr anchor="t">
            <a:normAutofit/>
          </a:bodyPr>
          <a:lstStyle/>
          <a:p>
            <a:r>
              <a:rPr lang="en-US" b="1" dirty="0">
                <a:solidFill>
                  <a:prstClr val="black"/>
                </a:solidFill>
              </a:rPr>
              <a:t>Videos, Fact Sheets, and Guides</a:t>
            </a:r>
            <a:endParaRPr lang="en-US" b="1" dirty="0"/>
          </a:p>
        </p:txBody>
      </p:sp>
      <p:sp>
        <p:nvSpPr>
          <p:cNvPr id="12" name="Content Placeholder 2">
            <a:extLst>
              <a:ext uri="{FF2B5EF4-FFF2-40B4-BE49-F238E27FC236}">
                <a16:creationId xmlns:a16="http://schemas.microsoft.com/office/drawing/2014/main" id="{8ADFFA1B-8B73-4F5B-ACB1-630FA2BD4181}"/>
              </a:ext>
            </a:extLst>
          </p:cNvPr>
          <p:cNvSpPr txBox="1">
            <a:spLocks/>
          </p:cNvSpPr>
          <p:nvPr/>
        </p:nvSpPr>
        <p:spPr>
          <a:xfrm>
            <a:off x="-3559542" y="736351"/>
            <a:ext cx="6927970" cy="4853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endParaRPr lang="en-US" sz="2400" dirty="0"/>
          </a:p>
        </p:txBody>
      </p:sp>
      <p:grpSp>
        <p:nvGrpSpPr>
          <p:cNvPr id="4" name="Group 3">
            <a:extLst>
              <a:ext uri="{FF2B5EF4-FFF2-40B4-BE49-F238E27FC236}">
                <a16:creationId xmlns:a16="http://schemas.microsoft.com/office/drawing/2014/main" id="{38C97A47-A4E5-4A73-BFE2-58A7231C5C43}"/>
              </a:ext>
            </a:extLst>
          </p:cNvPr>
          <p:cNvGrpSpPr/>
          <p:nvPr/>
        </p:nvGrpSpPr>
        <p:grpSpPr>
          <a:xfrm>
            <a:off x="7411921" y="160020"/>
            <a:ext cx="4441783" cy="6537960"/>
            <a:chOff x="7489798" y="1268096"/>
            <a:chExt cx="2815906" cy="4831355"/>
          </a:xfrm>
        </p:grpSpPr>
        <p:pic>
          <p:nvPicPr>
            <p:cNvPr id="13" name="Picture 12">
              <a:extLst>
                <a:ext uri="{FF2B5EF4-FFF2-40B4-BE49-F238E27FC236}">
                  <a16:creationId xmlns:a16="http://schemas.microsoft.com/office/drawing/2014/main" id="{3AA07E17-B227-4E6C-8986-A3459CBEEA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5273" y="1268096"/>
              <a:ext cx="1925679" cy="2721937"/>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D813F5D2-1304-429F-BC9C-2D311AC0243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89799" y="1792272"/>
              <a:ext cx="1919041" cy="272193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B52B2F97-C106-4895-8BEF-C9434363339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69790" y="2322806"/>
              <a:ext cx="1918141" cy="2721934"/>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85D26C7-C71E-400D-A591-C56C4413D4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89798" y="2853341"/>
              <a:ext cx="1905658" cy="272193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6AE3047A-6B36-42F6-8BA2-8C2933A0CD2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27568" y="3377515"/>
              <a:ext cx="1878136" cy="2721936"/>
            </a:xfrm>
            <a:prstGeom prst="rect">
              <a:avLst/>
            </a:prstGeom>
            <a:ln>
              <a:noFill/>
            </a:ln>
            <a:effectLst>
              <a:outerShdw blurRad="292100" dist="139700" dir="2700000" algn="tl" rotWithShape="0">
                <a:srgbClr val="333333">
                  <a:alpha val="65000"/>
                </a:srgbClr>
              </a:outerShdw>
            </a:effectLst>
          </p:spPr>
        </p:pic>
      </p:grpSp>
      <p:pic>
        <p:nvPicPr>
          <p:cNvPr id="10" name="Picture 9">
            <a:extLst>
              <a:ext uri="{FF2B5EF4-FFF2-40B4-BE49-F238E27FC236}">
                <a16:creationId xmlns:a16="http://schemas.microsoft.com/office/drawing/2014/main" id="{8DDAC223-58AD-40D6-9640-9D071992E3E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609260" y="5433150"/>
            <a:ext cx="1714118" cy="1202441"/>
          </a:xfrm>
          <a:prstGeom prst="rect">
            <a:avLst/>
          </a:prstGeom>
        </p:spPr>
      </p:pic>
      <p:grpSp>
        <p:nvGrpSpPr>
          <p:cNvPr id="5" name="Group 4">
            <a:extLst>
              <a:ext uri="{FF2B5EF4-FFF2-40B4-BE49-F238E27FC236}">
                <a16:creationId xmlns:a16="http://schemas.microsoft.com/office/drawing/2014/main" id="{3E7A7C0A-DADF-3E80-1F3B-32AB5817A711}"/>
              </a:ext>
            </a:extLst>
          </p:cNvPr>
          <p:cNvGrpSpPr/>
          <p:nvPr/>
        </p:nvGrpSpPr>
        <p:grpSpPr>
          <a:xfrm>
            <a:off x="150796" y="502571"/>
            <a:ext cx="6927970" cy="4737022"/>
            <a:chOff x="4123010" y="1221501"/>
            <a:chExt cx="6417230" cy="4296104"/>
          </a:xfrm>
        </p:grpSpPr>
        <p:pic>
          <p:nvPicPr>
            <p:cNvPr id="6" name="Picture 5">
              <a:extLst>
                <a:ext uri="{FF2B5EF4-FFF2-40B4-BE49-F238E27FC236}">
                  <a16:creationId xmlns:a16="http://schemas.microsoft.com/office/drawing/2014/main" id="{EB504F85-3D8C-E786-864A-72AA2FFF1EE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86978" y="3806550"/>
              <a:ext cx="2935345" cy="1711055"/>
            </a:xfrm>
            <a:prstGeom prst="rect">
              <a:avLst/>
            </a:prstGeom>
          </p:spPr>
        </p:pic>
        <p:pic>
          <p:nvPicPr>
            <p:cNvPr id="7" name="Picture 6">
              <a:extLst>
                <a:ext uri="{FF2B5EF4-FFF2-40B4-BE49-F238E27FC236}">
                  <a16:creationId xmlns:a16="http://schemas.microsoft.com/office/drawing/2014/main" id="{0221E011-C2C1-0B8C-A878-B32F79C5726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17952" y="3747224"/>
              <a:ext cx="3034938" cy="1770380"/>
            </a:xfrm>
            <a:prstGeom prst="rect">
              <a:avLst/>
            </a:prstGeom>
          </p:spPr>
        </p:pic>
        <p:pic>
          <p:nvPicPr>
            <p:cNvPr id="8" name="Picture 7">
              <a:extLst>
                <a:ext uri="{FF2B5EF4-FFF2-40B4-BE49-F238E27FC236}">
                  <a16:creationId xmlns:a16="http://schemas.microsoft.com/office/drawing/2014/main" id="{3356BD2D-583F-3077-86D4-295EF30F947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53091" y="1606622"/>
              <a:ext cx="2987149" cy="1752561"/>
            </a:xfrm>
            <a:prstGeom prst="rect">
              <a:avLst/>
            </a:prstGeom>
          </p:spPr>
        </p:pic>
        <p:pic>
          <p:nvPicPr>
            <p:cNvPr id="9" name="Picture 8">
              <a:extLst>
                <a:ext uri="{FF2B5EF4-FFF2-40B4-BE49-F238E27FC236}">
                  <a16:creationId xmlns:a16="http://schemas.microsoft.com/office/drawing/2014/main" id="{DAFDAF37-EDC3-2DBD-3A59-6A3CDD2211E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296687" y="1606623"/>
              <a:ext cx="3064741" cy="1770396"/>
            </a:xfrm>
            <a:prstGeom prst="rect">
              <a:avLst/>
            </a:prstGeom>
          </p:spPr>
        </p:pic>
        <p:pic>
          <p:nvPicPr>
            <p:cNvPr id="11" name="Graphic 10" descr="Video camera with solid fill">
              <a:extLst>
                <a:ext uri="{FF2B5EF4-FFF2-40B4-BE49-F238E27FC236}">
                  <a16:creationId xmlns:a16="http://schemas.microsoft.com/office/drawing/2014/main" id="{E4A9EC44-517E-342D-5BB8-8C74F63B87D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123010" y="1251090"/>
              <a:ext cx="792777" cy="792777"/>
            </a:xfrm>
            <a:prstGeom prst="rect">
              <a:avLst/>
            </a:prstGeom>
          </p:spPr>
        </p:pic>
        <p:pic>
          <p:nvPicPr>
            <p:cNvPr id="14" name="Graphic 13" descr="Video camera with solid fill">
              <a:extLst>
                <a:ext uri="{FF2B5EF4-FFF2-40B4-BE49-F238E27FC236}">
                  <a16:creationId xmlns:a16="http://schemas.microsoft.com/office/drawing/2014/main" id="{A741C1E3-B7AB-044F-C774-815B88A960B2}"/>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161272" y="3437214"/>
              <a:ext cx="792777" cy="792777"/>
            </a:xfrm>
            <a:prstGeom prst="rect">
              <a:avLst/>
            </a:prstGeom>
          </p:spPr>
        </p:pic>
        <p:pic>
          <p:nvPicPr>
            <p:cNvPr id="19" name="Graphic 18" descr="Video camera with solid fill">
              <a:extLst>
                <a:ext uri="{FF2B5EF4-FFF2-40B4-BE49-F238E27FC236}">
                  <a16:creationId xmlns:a16="http://schemas.microsoft.com/office/drawing/2014/main" id="{3A3BC12D-8E69-0E70-1176-B1A4BA7D435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331625" y="1221501"/>
              <a:ext cx="792777" cy="792777"/>
            </a:xfrm>
            <a:prstGeom prst="rect">
              <a:avLst/>
            </a:prstGeom>
          </p:spPr>
        </p:pic>
        <p:pic>
          <p:nvPicPr>
            <p:cNvPr id="20" name="Graphic 19" descr="Video camera with solid fill">
              <a:extLst>
                <a:ext uri="{FF2B5EF4-FFF2-40B4-BE49-F238E27FC236}">
                  <a16:creationId xmlns:a16="http://schemas.microsoft.com/office/drawing/2014/main" id="{6EDC7DDE-FC2C-5D42-943B-D171E75827A7}"/>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331626" y="3437215"/>
              <a:ext cx="792777" cy="792777"/>
            </a:xfrm>
            <a:prstGeom prst="rect">
              <a:avLst/>
            </a:prstGeom>
          </p:spPr>
        </p:pic>
      </p:grpSp>
    </p:spTree>
    <p:extLst>
      <p:ext uri="{BB962C8B-B14F-4D97-AF65-F5344CB8AC3E}">
        <p14:creationId xmlns:p14="http://schemas.microsoft.com/office/powerpoint/2010/main" val="211243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descr="A group of people standing outside&#10;&#10;Description automatically generated with low confidence">
            <a:extLst>
              <a:ext uri="{FF2B5EF4-FFF2-40B4-BE49-F238E27FC236}">
                <a16:creationId xmlns:a16="http://schemas.microsoft.com/office/drawing/2014/main" id="{C11EAC04-63C1-42E3-91B0-D942B4AC80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2">
            <a:extLst>
              <a:ext uri="{FF2B5EF4-FFF2-40B4-BE49-F238E27FC236}">
                <a16:creationId xmlns:a16="http://schemas.microsoft.com/office/drawing/2014/main" id="{C114B26D-0D03-4BAA-84C2-B15552ABE7AF}"/>
              </a:ext>
            </a:extLst>
          </p:cNvPr>
          <p:cNvSpPr txBox="1">
            <a:spLocks/>
          </p:cNvSpPr>
          <p:nvPr/>
        </p:nvSpPr>
        <p:spPr>
          <a:xfrm>
            <a:off x="106680" y="3855324"/>
            <a:ext cx="12085320" cy="3254067"/>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Hands-on activities improve awareness, confidence, and intent to implement practices.</a:t>
            </a:r>
          </a:p>
          <a:p>
            <a:r>
              <a:rPr lang="en-US" sz="4400" dirty="0"/>
              <a:t>The benefit of a practice may be influenced by other factors.</a:t>
            </a:r>
          </a:p>
          <a:p>
            <a:r>
              <a:rPr lang="en-US" sz="4400" dirty="0"/>
              <a:t>Community based education creates space for conversation and collaboration.</a:t>
            </a:r>
          </a:p>
          <a:p>
            <a:pPr marL="0"/>
            <a:endParaRPr lang="en-US" sz="1800" dirty="0"/>
          </a:p>
        </p:txBody>
      </p:sp>
    </p:spTree>
    <p:extLst>
      <p:ext uri="{BB962C8B-B14F-4D97-AF65-F5344CB8AC3E}">
        <p14:creationId xmlns:p14="http://schemas.microsoft.com/office/powerpoint/2010/main" val="1086627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14105</TotalTime>
  <Words>477</Words>
  <Application>Microsoft Office PowerPoint</Application>
  <PresentationFormat>Widescreen</PresentationFormat>
  <Paragraphs>39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Mobile Farm Innovation Units                                           in Mississippi, Alabama, and Georgia</vt:lpstr>
      <vt:lpstr>Objectives </vt:lpstr>
      <vt:lpstr>PowerPoint Presentation</vt:lpstr>
      <vt:lpstr>PowerPoint Presentation</vt:lpstr>
      <vt:lpstr>Videos, Fact Sheets, and Guides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Woods</dc:creator>
  <cp:lastModifiedBy>Elizabeth Newbold</cp:lastModifiedBy>
  <cp:revision>91</cp:revision>
  <cp:lastPrinted>2022-09-08T12:31:15Z</cp:lastPrinted>
  <dcterms:created xsi:type="dcterms:W3CDTF">2022-01-29T02:46:28Z</dcterms:created>
  <dcterms:modified xsi:type="dcterms:W3CDTF">2023-01-16T17:12:52Z</dcterms:modified>
</cp:coreProperties>
</file>