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7" r:id="rId2"/>
    <p:sldId id="271" r:id="rId3"/>
    <p:sldId id="270" r:id="rId4"/>
    <p:sldId id="258" r:id="rId5"/>
    <p:sldId id="259" r:id="rId6"/>
    <p:sldId id="260" r:id="rId7"/>
    <p:sldId id="261" r:id="rId8"/>
    <p:sldId id="262" r:id="rId9"/>
    <p:sldId id="269" r:id="rId10"/>
    <p:sldId id="263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C36EFF-C4B5-439B-8C1B-D303A3187687}" v="13" dt="2023-01-18T12:50:06.6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zabeth Newbold" userId="e75f6988-602f-4b3e-a467-2d06604831ef" providerId="ADAL" clId="{4CC36EFF-C4B5-439B-8C1B-D303A3187687}"/>
    <pc:docChg chg="undo custSel addSld delSld modSld sldOrd">
      <pc:chgData name="Elizabeth Newbold" userId="e75f6988-602f-4b3e-a467-2d06604831ef" providerId="ADAL" clId="{4CC36EFF-C4B5-439B-8C1B-D303A3187687}" dt="2023-01-18T12:50:09.289" v="84" actId="47"/>
      <pc:docMkLst>
        <pc:docMk/>
      </pc:docMkLst>
      <pc:sldChg chg="del">
        <pc:chgData name="Elizabeth Newbold" userId="e75f6988-602f-4b3e-a467-2d06604831ef" providerId="ADAL" clId="{4CC36EFF-C4B5-439B-8C1B-D303A3187687}" dt="2023-01-18T02:10:16.625" v="82" actId="47"/>
        <pc:sldMkLst>
          <pc:docMk/>
          <pc:sldMk cId="0" sldId="256"/>
        </pc:sldMkLst>
      </pc:sldChg>
      <pc:sldChg chg="del">
        <pc:chgData name="Elizabeth Newbold" userId="e75f6988-602f-4b3e-a467-2d06604831ef" providerId="ADAL" clId="{4CC36EFF-C4B5-439B-8C1B-D303A3187687}" dt="2023-01-18T12:50:09.289" v="84" actId="47"/>
        <pc:sldMkLst>
          <pc:docMk/>
          <pc:sldMk cId="2530746056" sldId="257"/>
        </pc:sldMkLst>
      </pc:sldChg>
      <pc:sldChg chg="addSp delSp modSp new mod ord setBg">
        <pc:chgData name="Elizabeth Newbold" userId="e75f6988-602f-4b3e-a467-2d06604831ef" providerId="ADAL" clId="{4CC36EFF-C4B5-439B-8C1B-D303A3187687}" dt="2023-01-16T20:08:15.727" v="66" actId="26606"/>
        <pc:sldMkLst>
          <pc:docMk/>
          <pc:sldMk cId="1236411779" sldId="267"/>
        </pc:sldMkLst>
        <pc:spChg chg="del mod">
          <ac:chgData name="Elizabeth Newbold" userId="e75f6988-602f-4b3e-a467-2d06604831ef" providerId="ADAL" clId="{4CC36EFF-C4B5-439B-8C1B-D303A3187687}" dt="2023-01-16T20:08:02.360" v="62" actId="478"/>
          <ac:spMkLst>
            <pc:docMk/>
            <pc:sldMk cId="1236411779" sldId="267"/>
            <ac:spMk id="2" creationId="{4BAAB782-5612-4D20-B68A-73673978A1F0}"/>
          </ac:spMkLst>
        </pc:spChg>
        <pc:spChg chg="mod">
          <ac:chgData name="Elizabeth Newbold" userId="e75f6988-602f-4b3e-a467-2d06604831ef" providerId="ADAL" clId="{4CC36EFF-C4B5-439B-8C1B-D303A3187687}" dt="2023-01-16T20:08:15.727" v="66" actId="26606"/>
          <ac:spMkLst>
            <pc:docMk/>
            <pc:sldMk cId="1236411779" sldId="267"/>
            <ac:spMk id="3" creationId="{0ACB70FE-0F73-4343-93B6-8CB94FB6072E}"/>
          </ac:spMkLst>
        </pc:spChg>
        <pc:spChg chg="add">
          <ac:chgData name="Elizabeth Newbold" userId="e75f6988-602f-4b3e-a467-2d06604831ef" providerId="ADAL" clId="{4CC36EFF-C4B5-439B-8C1B-D303A3187687}" dt="2023-01-16T20:08:15.727" v="66" actId="26606"/>
          <ac:spMkLst>
            <pc:docMk/>
            <pc:sldMk cId="1236411779" sldId="267"/>
            <ac:spMk id="8" creationId="{081EA652-8C6A-4E69-BEB9-170809474553}"/>
          </ac:spMkLst>
        </pc:spChg>
        <pc:spChg chg="add del">
          <ac:chgData name="Elizabeth Newbold" userId="e75f6988-602f-4b3e-a467-2d06604831ef" providerId="ADAL" clId="{4CC36EFF-C4B5-439B-8C1B-D303A3187687}" dt="2023-01-16T20:08:15.714" v="65" actId="26606"/>
          <ac:spMkLst>
            <pc:docMk/>
            <pc:sldMk cId="1236411779" sldId="267"/>
            <ac:spMk id="9" creationId="{F13C74B1-5B17-4795-BED0-7140497B445A}"/>
          </ac:spMkLst>
        </pc:spChg>
        <pc:spChg chg="add">
          <ac:chgData name="Elizabeth Newbold" userId="e75f6988-602f-4b3e-a467-2d06604831ef" providerId="ADAL" clId="{4CC36EFF-C4B5-439B-8C1B-D303A3187687}" dt="2023-01-16T20:08:15.727" v="66" actId="26606"/>
          <ac:spMkLst>
            <pc:docMk/>
            <pc:sldMk cId="1236411779" sldId="267"/>
            <ac:spMk id="10" creationId="{5298780A-33B9-4EA2-8F67-DE68AD62841B}"/>
          </ac:spMkLst>
        </pc:spChg>
        <pc:spChg chg="add del">
          <ac:chgData name="Elizabeth Newbold" userId="e75f6988-602f-4b3e-a467-2d06604831ef" providerId="ADAL" clId="{4CC36EFF-C4B5-439B-8C1B-D303A3187687}" dt="2023-01-16T20:08:15.714" v="65" actId="26606"/>
          <ac:spMkLst>
            <pc:docMk/>
            <pc:sldMk cId="1236411779" sldId="267"/>
            <ac:spMk id="11" creationId="{D4974D33-8DC5-464E-8C6D-BE58F0669C17}"/>
          </ac:spMkLst>
        </pc:spChg>
        <pc:spChg chg="add">
          <ac:chgData name="Elizabeth Newbold" userId="e75f6988-602f-4b3e-a467-2d06604831ef" providerId="ADAL" clId="{4CC36EFF-C4B5-439B-8C1B-D303A3187687}" dt="2023-01-16T20:08:15.727" v="66" actId="26606"/>
          <ac:spMkLst>
            <pc:docMk/>
            <pc:sldMk cId="1236411779" sldId="267"/>
            <ac:spMk id="12" creationId="{7F488E8B-4E1E-4402-8935-D4E6C02615C7}"/>
          </ac:spMkLst>
        </pc:spChg>
        <pc:picChg chg="add del">
          <ac:chgData name="Elizabeth Newbold" userId="e75f6988-602f-4b3e-a467-2d06604831ef" providerId="ADAL" clId="{4CC36EFF-C4B5-439B-8C1B-D303A3187687}" dt="2023-01-16T20:08:15.714" v="65" actId="26606"/>
          <ac:picMkLst>
            <pc:docMk/>
            <pc:sldMk cId="1236411779" sldId="267"/>
            <ac:picMk id="5" creationId="{546B373E-7D51-C0D3-FE64-0CC9BC62E71E}"/>
          </ac:picMkLst>
        </pc:picChg>
        <pc:cxnChg chg="add">
          <ac:chgData name="Elizabeth Newbold" userId="e75f6988-602f-4b3e-a467-2d06604831ef" providerId="ADAL" clId="{4CC36EFF-C4B5-439B-8C1B-D303A3187687}" dt="2023-01-16T20:08:15.727" v="66" actId="26606"/>
          <ac:cxnSpMkLst>
            <pc:docMk/>
            <pc:sldMk cId="1236411779" sldId="267"/>
            <ac:cxnSpMk id="14" creationId="{23AAC9B5-8015-485C-ACF9-A750390E9A56}"/>
          </ac:cxnSpMkLst>
        </pc:cxnChg>
      </pc:sldChg>
      <pc:sldChg chg="delSp modSp new del mod">
        <pc:chgData name="Elizabeth Newbold" userId="e75f6988-602f-4b3e-a467-2d06604831ef" providerId="ADAL" clId="{4CC36EFF-C4B5-439B-8C1B-D303A3187687}" dt="2023-01-18T02:10:32.523" v="83" actId="47"/>
        <pc:sldMkLst>
          <pc:docMk/>
          <pc:sldMk cId="3903167055" sldId="268"/>
        </pc:sldMkLst>
        <pc:spChg chg="del">
          <ac:chgData name="Elizabeth Newbold" userId="e75f6988-602f-4b3e-a467-2d06604831ef" providerId="ADAL" clId="{4CC36EFF-C4B5-439B-8C1B-D303A3187687}" dt="2023-01-16T20:09:27.276" v="76" actId="478"/>
          <ac:spMkLst>
            <pc:docMk/>
            <pc:sldMk cId="3903167055" sldId="268"/>
            <ac:spMk id="2" creationId="{F4DBBE46-8FCD-4875-ACA4-00B2BDB47679}"/>
          </ac:spMkLst>
        </pc:spChg>
        <pc:spChg chg="mod">
          <ac:chgData name="Elizabeth Newbold" userId="e75f6988-602f-4b3e-a467-2d06604831ef" providerId="ADAL" clId="{4CC36EFF-C4B5-439B-8C1B-D303A3187687}" dt="2023-01-16T20:09:33.945" v="81" actId="122"/>
          <ac:spMkLst>
            <pc:docMk/>
            <pc:sldMk cId="3903167055" sldId="268"/>
            <ac:spMk id="3" creationId="{CF70E0D1-7693-41B4-8260-84E4656226A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FBFFA3-ACA4-4749-96DC-3C71928191A7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EA93ED-1C48-4B28-B71F-E91A5BB97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249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31EED-C6E6-48D9-8688-A67E9F7792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66B8D3-6C56-40E5-9E19-49AD974D3D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C8C810-0F69-49A6-9192-00D1A4CCB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8EA9-D62F-4778-8C3E-202EF3D02C7D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F8991-EF8E-4662-B10F-1C85C1C02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240972-3EAE-4A92-8342-518967EAB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7C28-F454-48DF-A6C6-02F398DAB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89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BAE7C-FD04-4BC4-B916-33D7B113E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21B60C-3A12-4F86-BF79-30F706398C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520E5-662D-4595-8EF4-FC480CA70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8EA9-D62F-4778-8C3E-202EF3D02C7D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FA1A3C-2ECE-4684-B4FA-4F8255EAC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F85DDE-83C5-4E90-82E9-956180F68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7C28-F454-48DF-A6C6-02F398DAB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301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B4E907-FBE1-41BC-8584-6C047B3FD6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42E65F-D48B-4264-AD04-B689E91736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33938-06B2-43F0-B235-A7F09801B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8EA9-D62F-4778-8C3E-202EF3D02C7D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642915-1A09-49CD-962F-AD38EF3B3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42B3D-521B-419D-8F42-3E9FE6AAF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7C28-F454-48DF-A6C6-02F398DAB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044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1DD63-06FE-4A35-AC66-7CE59C84D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E0B9A-7985-4781-86A5-DB93A1FA9B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5F79BA-A046-46C4-9427-B94BC5A64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8EA9-D62F-4778-8C3E-202EF3D02C7D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C950DA-1A56-468E-A9ED-8BB6054A4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EF3BD-0A57-47D4-81E2-5667702EF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7C28-F454-48DF-A6C6-02F398DAB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507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D82D7-E385-4F59-970A-D7CC12203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FBBAC8-3EBA-4DF7-93EE-4F5BE38B46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02BB14-FBE6-49C5-838C-FB7B688CE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8EA9-D62F-4778-8C3E-202EF3D02C7D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6AB2D6-A06F-4468-80DB-36E8F30A4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0029AB-C713-4DD9-B72B-86EDB3C19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7C28-F454-48DF-A6C6-02F398DAB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671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DAD33-5E94-485B-8C16-979370C5E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E4C51-21E0-425B-9D9A-808221F4B8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F3B428-B97C-44FE-886C-D82107640A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A5C147-CFDC-41B4-BA69-4F4B05AFA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8EA9-D62F-4778-8C3E-202EF3D02C7D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C00610-DE62-4F03-82E3-BD10F0055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001EC7-0BD5-48F3-8E79-5C186DA00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7C28-F454-48DF-A6C6-02F398DAB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126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53DB5-86F6-46E9-A596-D7E6C4EBB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4B5F9F-21AD-4AD5-878D-CF5988A504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01CE47-C4D9-41D2-BFEE-249F3DA5DE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C1949F-CAD1-4E7D-93C3-B873503878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8F9A19-1673-4C78-A012-C5603A3E54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F8ECED-FF0E-459F-8BF5-594916877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8EA9-D62F-4778-8C3E-202EF3D02C7D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4BA098-C77A-4454-AEE8-168AA6678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0BF092-2FE6-41AA-97BB-057E35ECE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7C28-F454-48DF-A6C6-02F398DAB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81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505A7-1526-4A66-B2B8-883365F1D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C36D85-CFC5-4ECE-B988-931295F09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8EA9-D62F-4778-8C3E-202EF3D02C7D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0BBDD1-49F9-4AA3-9A4B-32AB315D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780295-AAB9-4D53-99EE-7D8FF9873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7C28-F454-48DF-A6C6-02F398DAB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202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1B0717-6E75-4A8C-9411-212D0C435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8EA9-D62F-4778-8C3E-202EF3D02C7D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4CA436-46C4-446D-AC42-E312144B3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F15542-F09A-4014-9FC7-156115B95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7C28-F454-48DF-A6C6-02F398DAB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08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17D01-F1C9-4619-9FAC-56B9CA19F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83D58E-C059-46C2-A6BA-3324A0C2AE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1B9893-9081-49EC-8D26-A6FEF9D703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31F361-BE7C-4F36-AC04-69FCB476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8EA9-D62F-4778-8C3E-202EF3D02C7D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0087A1-962E-48DE-95C6-510AC0C2C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E9992E-877A-4615-89D7-459CBE98E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7C28-F454-48DF-A6C6-02F398DAB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728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84C3E-9A55-45FC-BB7E-4153ECE4B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E7CF1A-76AE-4A99-AE75-345A89DAF9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BD9083-7950-4CC4-99A9-9B0A587B1D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18DCCE-C865-42B2-8147-348FFA6C0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8EA9-D62F-4778-8C3E-202EF3D02C7D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560B77-378A-4F61-893E-652FA59B0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DEF574-3884-4C47-B0BD-88501A93B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7C28-F454-48DF-A6C6-02F398DAB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480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751EC1-CBC8-4BC3-8171-9D10D22AF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EFD878-9ADF-4DD0-887F-7463DBFB25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3FE345-BDBD-49E0-B3FA-5852F364C2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08EA9-D62F-4778-8C3E-202EF3D02C7D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0ED5E9-5F7A-43AE-9D75-BDC82B830A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32C11F-79C3-4D6C-AC7F-295C4F513F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97C28-F454-48DF-A6C6-02F398DAB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212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B70FE-0F73-4343-93B6-8CB94FB607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/>
              <a:t>State Produce Safety Program Updates</a:t>
            </a:r>
          </a:p>
        </p:txBody>
      </p:sp>
    </p:spTree>
    <p:extLst>
      <p:ext uri="{BB962C8B-B14F-4D97-AF65-F5344CB8AC3E}">
        <p14:creationId xmlns:p14="http://schemas.microsoft.com/office/powerpoint/2010/main" val="1236411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>
            <a:extLst>
              <a:ext uri="{FF2B5EF4-FFF2-40B4-BE49-F238E27FC236}">
                <a16:creationId xmlns:a16="http://schemas.microsoft.com/office/drawing/2014/main" id="{D425FEE7-E987-730C-262C-8D278D69B914}"/>
              </a:ext>
            </a:extLst>
          </p:cNvPr>
          <p:cNvGrpSpPr/>
          <p:nvPr/>
        </p:nvGrpSpPr>
        <p:grpSpPr>
          <a:xfrm>
            <a:off x="461141" y="286407"/>
            <a:ext cx="11269718" cy="6285186"/>
            <a:chOff x="472965" y="286407"/>
            <a:chExt cx="11269718" cy="628518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6D5AF8A-B7CC-7465-D2E5-059A678E3547}"/>
                </a:ext>
              </a:extLst>
            </p:cNvPr>
            <p:cNvSpPr/>
            <p:nvPr/>
          </p:nvSpPr>
          <p:spPr>
            <a:xfrm>
              <a:off x="472965" y="286407"/>
              <a:ext cx="11246069" cy="62851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D13142F-B5DB-077C-5E52-F85D8CC20221}"/>
                </a:ext>
              </a:extLst>
            </p:cNvPr>
            <p:cNvSpPr/>
            <p:nvPr/>
          </p:nvSpPr>
          <p:spPr>
            <a:xfrm>
              <a:off x="846082" y="746236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93825B2-B356-5455-0DF8-19223FF43016}"/>
                </a:ext>
              </a:extLst>
            </p:cNvPr>
            <p:cNvSpPr/>
            <p:nvPr/>
          </p:nvSpPr>
          <p:spPr>
            <a:xfrm>
              <a:off x="846082" y="2548762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209EE82-A9CC-3D8D-5A7D-4A1159563229}"/>
                </a:ext>
              </a:extLst>
            </p:cNvPr>
            <p:cNvSpPr/>
            <p:nvPr/>
          </p:nvSpPr>
          <p:spPr>
            <a:xfrm>
              <a:off x="846082" y="1629105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C680F9C-8D7F-5D71-AFB6-CB07751D1F5E}"/>
                </a:ext>
              </a:extLst>
            </p:cNvPr>
            <p:cNvSpPr/>
            <p:nvPr/>
          </p:nvSpPr>
          <p:spPr>
            <a:xfrm>
              <a:off x="846082" y="3485814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F8B4980-3B1D-CB00-A0EA-C8B1AFC15CE3}"/>
                </a:ext>
              </a:extLst>
            </p:cNvPr>
            <p:cNvSpPr/>
            <p:nvPr/>
          </p:nvSpPr>
          <p:spPr>
            <a:xfrm>
              <a:off x="846082" y="4419604"/>
              <a:ext cx="10499834" cy="18655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B72980B-5CE1-66C5-4AC9-8DD71438DADB}"/>
                </a:ext>
              </a:extLst>
            </p:cNvPr>
            <p:cNvSpPr txBox="1"/>
            <p:nvPr/>
          </p:nvSpPr>
          <p:spPr>
            <a:xfrm>
              <a:off x="987971" y="921558"/>
              <a:ext cx="445638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chemeClr val="bg1"/>
                  </a:solidFill>
                </a:rPr>
                <a:t>PENNSYLVANIA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237D80F-D9DE-12FB-81A4-9ADECAA4AD9B}"/>
                </a:ext>
              </a:extLst>
            </p:cNvPr>
            <p:cNvSpPr txBox="1"/>
            <p:nvPr/>
          </p:nvSpPr>
          <p:spPr>
            <a:xfrm>
              <a:off x="4669965" y="709405"/>
              <a:ext cx="62397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</a:rPr>
                <a:t>PATH/Jurisdictional Authority/Statute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BA3795D-83C9-2885-6F8A-CF2082D186D2}"/>
                </a:ext>
              </a:extLst>
            </p:cNvPr>
            <p:cNvSpPr txBox="1"/>
            <p:nvPr/>
          </p:nvSpPr>
          <p:spPr>
            <a:xfrm>
              <a:off x="4677101" y="1115958"/>
              <a:ext cx="65164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FF00"/>
                  </a:solidFill>
                </a:rPr>
                <a:t>PATH B   FDA Authority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A3C9C30-7342-D60A-F6CF-46A62FEE420C}"/>
                </a:ext>
              </a:extLst>
            </p:cNvPr>
            <p:cNvSpPr txBox="1"/>
            <p:nvPr/>
          </p:nvSpPr>
          <p:spPr>
            <a:xfrm>
              <a:off x="987971" y="162910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Program Personnel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F9B5912-044D-C219-9465-499EEC62AB84}"/>
                </a:ext>
              </a:extLst>
            </p:cNvPr>
            <p:cNvSpPr txBox="1"/>
            <p:nvPr/>
          </p:nvSpPr>
          <p:spPr>
            <a:xfrm>
              <a:off x="987971" y="207770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9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EE878E1-B9A9-8698-2FF6-84F5EB786A6C}"/>
                </a:ext>
              </a:extLst>
            </p:cNvPr>
            <p:cNvSpPr txBox="1"/>
            <p:nvPr/>
          </p:nvSpPr>
          <p:spPr>
            <a:xfrm>
              <a:off x="4155527" y="1612967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Inspectors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E4936D6-7F23-021F-BEAB-E26C620FF5BF}"/>
                </a:ext>
              </a:extLst>
            </p:cNvPr>
            <p:cNvSpPr txBox="1"/>
            <p:nvPr/>
          </p:nvSpPr>
          <p:spPr>
            <a:xfrm>
              <a:off x="4177861" y="208225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8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D8C4D85-C9EC-D3D7-67B0-5FD9FE105340}"/>
                </a:ext>
              </a:extLst>
            </p:cNvPr>
            <p:cNvSpPr txBox="1"/>
            <p:nvPr/>
          </p:nvSpPr>
          <p:spPr>
            <a:xfrm>
              <a:off x="7333592" y="159161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 Educational Partner-CAP Funds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31B201A-3CA6-9142-89FA-DBB62D782B76}"/>
                </a:ext>
              </a:extLst>
            </p:cNvPr>
            <p:cNvSpPr txBox="1"/>
            <p:nvPr/>
          </p:nvSpPr>
          <p:spPr>
            <a:xfrm>
              <a:off x="7399286" y="1830253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Penn State Extension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AC4B62D-4080-9BB8-1BE7-9BBFB7549A53}"/>
                </a:ext>
              </a:extLst>
            </p:cNvPr>
            <p:cNvSpPr txBox="1"/>
            <p:nvPr/>
          </p:nvSpPr>
          <p:spPr>
            <a:xfrm>
              <a:off x="993225" y="259270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Total Farm Inventory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FEDDAA3-9A64-5611-EEE8-64A3CF1D45B7}"/>
                </a:ext>
              </a:extLst>
            </p:cNvPr>
            <p:cNvSpPr txBox="1"/>
            <p:nvPr/>
          </p:nvSpPr>
          <p:spPr>
            <a:xfrm>
              <a:off x="993225" y="304130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1643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71FB934-555C-CC66-FE57-5143F186AE04}"/>
                </a:ext>
              </a:extLst>
            </p:cNvPr>
            <p:cNvSpPr txBox="1"/>
            <p:nvPr/>
          </p:nvSpPr>
          <p:spPr>
            <a:xfrm>
              <a:off x="4177861" y="2589356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Verified Covered Farms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BFDF07A-C370-985F-787F-C47C0991EC64}"/>
                </a:ext>
              </a:extLst>
            </p:cNvPr>
            <p:cNvSpPr txBox="1"/>
            <p:nvPr/>
          </p:nvSpPr>
          <p:spPr>
            <a:xfrm>
              <a:off x="4177861" y="3037953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762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820D2DD-A1DA-E00D-E8DB-786C0B21B473}"/>
                </a:ext>
              </a:extLst>
            </p:cNvPr>
            <p:cNvSpPr txBox="1"/>
            <p:nvPr/>
          </p:nvSpPr>
          <p:spPr>
            <a:xfrm>
              <a:off x="7362497" y="260201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Large Covered Farms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E2249C3-CA17-2474-6473-AF5A6460606A}"/>
                </a:ext>
              </a:extLst>
            </p:cNvPr>
            <p:cNvSpPr txBox="1"/>
            <p:nvPr/>
          </p:nvSpPr>
          <p:spPr>
            <a:xfrm>
              <a:off x="7362497" y="305061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150</a:t>
              </a: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DFC9CC03-5850-F43D-813F-FAC35AA5E066}"/>
                </a:ext>
              </a:extLst>
            </p:cNvPr>
            <p:cNvCxnSpPr>
              <a:cxnSpLocks/>
            </p:cNvCxnSpPr>
            <p:nvPr/>
          </p:nvCxnSpPr>
          <p:spPr>
            <a:xfrm>
              <a:off x="7273160" y="1629105"/>
              <a:ext cx="42040" cy="280100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D563403-3D77-9390-B01F-795D6158B332}"/>
                </a:ext>
              </a:extLst>
            </p:cNvPr>
            <p:cNvCxnSpPr>
              <a:cxnSpLocks/>
            </p:cNvCxnSpPr>
            <p:nvPr/>
          </p:nvCxnSpPr>
          <p:spPr>
            <a:xfrm>
              <a:off x="4051738" y="1639615"/>
              <a:ext cx="42040" cy="279049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CDCF607-D96D-753B-4306-6D544D34BDAD}"/>
                </a:ext>
              </a:extLst>
            </p:cNvPr>
            <p:cNvSpPr txBox="1"/>
            <p:nvPr/>
          </p:nvSpPr>
          <p:spPr>
            <a:xfrm>
              <a:off x="987971" y="3512361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Number of Inspections -2022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0D998158-9EBE-E993-9A08-BC21BF1B5D16}"/>
                </a:ext>
              </a:extLst>
            </p:cNvPr>
            <p:cNvSpPr txBox="1"/>
            <p:nvPr/>
          </p:nvSpPr>
          <p:spPr>
            <a:xfrm>
              <a:off x="987971" y="3960958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119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AFD218AE-F71A-162E-FFB5-6298479C6065}"/>
                </a:ext>
              </a:extLst>
            </p:cNvPr>
            <p:cNvSpPr txBox="1"/>
            <p:nvPr/>
          </p:nvSpPr>
          <p:spPr>
            <a:xfrm>
              <a:off x="4067507" y="3503873"/>
              <a:ext cx="30847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Number of 4056s issued with observations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361B87D-AC5F-5D55-0B00-FF1D0F2FC724}"/>
                </a:ext>
              </a:extLst>
            </p:cNvPr>
            <p:cNvSpPr txBox="1"/>
            <p:nvPr/>
          </p:nvSpPr>
          <p:spPr>
            <a:xfrm>
              <a:off x="4193627" y="3994510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3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9899A22-F1B1-936E-6F31-A3BD6E58A98F}"/>
                </a:ext>
              </a:extLst>
            </p:cNvPr>
            <p:cNvSpPr txBox="1"/>
            <p:nvPr/>
          </p:nvSpPr>
          <p:spPr>
            <a:xfrm>
              <a:off x="7409791" y="348796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Total Number of OFRRs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57A1F32-7661-0733-196C-93689946014E}"/>
                </a:ext>
              </a:extLst>
            </p:cNvPr>
            <p:cNvSpPr txBox="1"/>
            <p:nvPr/>
          </p:nvSpPr>
          <p:spPr>
            <a:xfrm>
              <a:off x="7475483" y="397860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507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210B0D1-76A1-0406-420A-0FB615DAA92C}"/>
                </a:ext>
              </a:extLst>
            </p:cNvPr>
            <p:cNvSpPr txBox="1"/>
            <p:nvPr/>
          </p:nvSpPr>
          <p:spPr>
            <a:xfrm>
              <a:off x="999794" y="5295937"/>
              <a:ext cx="9711559" cy="598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D60185B9-2BDF-6242-E97C-C92C9C96674D}"/>
                </a:ext>
              </a:extLst>
            </p:cNvPr>
            <p:cNvSpPr txBox="1"/>
            <p:nvPr/>
          </p:nvSpPr>
          <p:spPr>
            <a:xfrm>
              <a:off x="987971" y="4504966"/>
              <a:ext cx="1063647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1.  </a:t>
              </a:r>
              <a:r>
                <a:rPr lang="en-US" dirty="0">
                  <a:solidFill>
                    <a:schemeClr val="bg1"/>
                  </a:solidFill>
                </a:rPr>
                <a:t>Completed 2 FDA Calibration Inspections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8BB28EC5-3F8A-BC39-D253-D3E464E9219C}"/>
                </a:ext>
              </a:extLst>
            </p:cNvPr>
            <p:cNvSpPr txBox="1"/>
            <p:nvPr/>
          </p:nvSpPr>
          <p:spPr>
            <a:xfrm>
              <a:off x="999795" y="4876751"/>
              <a:ext cx="971155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2.  Developed 4 SOPs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81310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>
            <a:extLst>
              <a:ext uri="{FF2B5EF4-FFF2-40B4-BE49-F238E27FC236}">
                <a16:creationId xmlns:a16="http://schemas.microsoft.com/office/drawing/2014/main" id="{D425FEE7-E987-730C-262C-8D278D69B914}"/>
              </a:ext>
            </a:extLst>
          </p:cNvPr>
          <p:cNvGrpSpPr/>
          <p:nvPr/>
        </p:nvGrpSpPr>
        <p:grpSpPr>
          <a:xfrm>
            <a:off x="472965" y="286407"/>
            <a:ext cx="11269718" cy="6285186"/>
            <a:chOff x="472965" y="286407"/>
            <a:chExt cx="11269718" cy="628518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6D5AF8A-B7CC-7465-D2E5-059A678E3547}"/>
                </a:ext>
              </a:extLst>
            </p:cNvPr>
            <p:cNvSpPr/>
            <p:nvPr/>
          </p:nvSpPr>
          <p:spPr>
            <a:xfrm>
              <a:off x="472965" y="286407"/>
              <a:ext cx="11246069" cy="62851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D13142F-B5DB-077C-5E52-F85D8CC20221}"/>
                </a:ext>
              </a:extLst>
            </p:cNvPr>
            <p:cNvSpPr/>
            <p:nvPr/>
          </p:nvSpPr>
          <p:spPr>
            <a:xfrm>
              <a:off x="846082" y="746236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93825B2-B356-5455-0DF8-19223FF43016}"/>
                </a:ext>
              </a:extLst>
            </p:cNvPr>
            <p:cNvSpPr/>
            <p:nvPr/>
          </p:nvSpPr>
          <p:spPr>
            <a:xfrm>
              <a:off x="846082" y="2548762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209EE82-A9CC-3D8D-5A7D-4A1159563229}"/>
                </a:ext>
              </a:extLst>
            </p:cNvPr>
            <p:cNvSpPr/>
            <p:nvPr/>
          </p:nvSpPr>
          <p:spPr>
            <a:xfrm>
              <a:off x="846082" y="1629105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C680F9C-8D7F-5D71-AFB6-CB07751D1F5E}"/>
                </a:ext>
              </a:extLst>
            </p:cNvPr>
            <p:cNvSpPr/>
            <p:nvPr/>
          </p:nvSpPr>
          <p:spPr>
            <a:xfrm>
              <a:off x="846082" y="3485814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F8B4980-3B1D-CB00-A0EA-C8B1AFC15CE3}"/>
                </a:ext>
              </a:extLst>
            </p:cNvPr>
            <p:cNvSpPr/>
            <p:nvPr/>
          </p:nvSpPr>
          <p:spPr>
            <a:xfrm>
              <a:off x="846082" y="4419604"/>
              <a:ext cx="10499834" cy="18655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B72980B-5CE1-66C5-4AC9-8DD71438DADB}"/>
                </a:ext>
              </a:extLst>
            </p:cNvPr>
            <p:cNvSpPr txBox="1"/>
            <p:nvPr/>
          </p:nvSpPr>
          <p:spPr>
            <a:xfrm>
              <a:off x="987971" y="921558"/>
              <a:ext cx="445638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chemeClr val="bg1"/>
                  </a:solidFill>
                </a:rPr>
                <a:t>West Virginia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237D80F-D9DE-12FB-81A4-9ADECAA4AD9B}"/>
                </a:ext>
              </a:extLst>
            </p:cNvPr>
            <p:cNvSpPr txBox="1"/>
            <p:nvPr/>
          </p:nvSpPr>
          <p:spPr>
            <a:xfrm>
              <a:off x="4669965" y="709405"/>
              <a:ext cx="62397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</a:rPr>
                <a:t>PATH/Jurisdictional Authority/Statute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BA3795D-83C9-2885-6F8A-CF2082D186D2}"/>
                </a:ext>
              </a:extLst>
            </p:cNvPr>
            <p:cNvSpPr txBox="1"/>
            <p:nvPr/>
          </p:nvSpPr>
          <p:spPr>
            <a:xfrm>
              <a:off x="4677101" y="1115958"/>
              <a:ext cx="65164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FF00"/>
                  </a:solidFill>
                </a:rPr>
                <a:t>PATH B   FDA Authority 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A3C9C30-7342-D60A-F6CF-46A62FEE420C}"/>
                </a:ext>
              </a:extLst>
            </p:cNvPr>
            <p:cNvSpPr txBox="1"/>
            <p:nvPr/>
          </p:nvSpPr>
          <p:spPr>
            <a:xfrm>
              <a:off x="987971" y="162910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Program Personnel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F9B5912-044D-C219-9465-499EEC62AB84}"/>
                </a:ext>
              </a:extLst>
            </p:cNvPr>
            <p:cNvSpPr txBox="1"/>
            <p:nvPr/>
          </p:nvSpPr>
          <p:spPr>
            <a:xfrm>
              <a:off x="987971" y="207770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9, 3 of which are 100% Produce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EE878E1-B9A9-8698-2FF6-84F5EB786A6C}"/>
                </a:ext>
              </a:extLst>
            </p:cNvPr>
            <p:cNvSpPr txBox="1"/>
            <p:nvPr/>
          </p:nvSpPr>
          <p:spPr>
            <a:xfrm>
              <a:off x="4155527" y="1612967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Inspectors- </a:t>
              </a:r>
              <a:r>
                <a:rPr lang="en-US" dirty="0">
                  <a:solidFill>
                    <a:srgbClr val="FFFF00"/>
                  </a:solidFill>
                </a:rPr>
                <a:t>3 credentialed,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E4936D6-7F23-021F-BEAB-E26C620FF5BF}"/>
                </a:ext>
              </a:extLst>
            </p:cNvPr>
            <p:cNvSpPr txBox="1"/>
            <p:nvPr/>
          </p:nvSpPr>
          <p:spPr>
            <a:xfrm>
              <a:off x="4177861" y="2082252"/>
              <a:ext cx="42672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1- actively inspecting </a:t>
              </a:r>
            </a:p>
            <a:p>
              <a:endParaRPr lang="en-US" dirty="0">
                <a:solidFill>
                  <a:srgbClr val="FFFF00"/>
                </a:solidFill>
              </a:endParaRPr>
            </a:p>
            <a:p>
              <a:endParaRPr lang="en-US" dirty="0">
                <a:solidFill>
                  <a:srgbClr val="FFFF00"/>
                </a:solidFill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D8C4D85-C9EC-D3D7-67B0-5FD9FE105340}"/>
                </a:ext>
              </a:extLst>
            </p:cNvPr>
            <p:cNvSpPr txBox="1"/>
            <p:nvPr/>
          </p:nvSpPr>
          <p:spPr>
            <a:xfrm>
              <a:off x="7333592" y="159161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 Educational Partner-CAP Funds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31B201A-3CA6-9142-89FA-DBB62D782B76}"/>
                </a:ext>
              </a:extLst>
            </p:cNvPr>
            <p:cNvSpPr txBox="1"/>
            <p:nvPr/>
          </p:nvSpPr>
          <p:spPr>
            <a:xfrm>
              <a:off x="7399286" y="1830253"/>
              <a:ext cx="4267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West Virginia University</a:t>
              </a:r>
            </a:p>
            <a:p>
              <a:r>
                <a:rPr lang="en-US" dirty="0">
                  <a:solidFill>
                    <a:srgbClr val="FFFF00"/>
                  </a:solidFill>
                </a:rPr>
                <a:t>West Virginia State University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AC4B62D-4080-9BB8-1BE7-9BBFB7549A53}"/>
                </a:ext>
              </a:extLst>
            </p:cNvPr>
            <p:cNvSpPr txBox="1"/>
            <p:nvPr/>
          </p:nvSpPr>
          <p:spPr>
            <a:xfrm>
              <a:off x="993225" y="259270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Total Farm Registry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FEDDAA3-9A64-5611-EEE8-64A3CF1D45B7}"/>
                </a:ext>
              </a:extLst>
            </p:cNvPr>
            <p:cNvSpPr txBox="1"/>
            <p:nvPr/>
          </p:nvSpPr>
          <p:spPr>
            <a:xfrm>
              <a:off x="993225" y="304130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Produce- 2365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71FB934-555C-CC66-FE57-5143F186AE04}"/>
                </a:ext>
              </a:extLst>
            </p:cNvPr>
            <p:cNvSpPr txBox="1"/>
            <p:nvPr/>
          </p:nvSpPr>
          <p:spPr>
            <a:xfrm>
              <a:off x="4177861" y="2589356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Verified Farm Registry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BFDF07A-C370-985F-787F-C47C0991EC64}"/>
                </a:ext>
              </a:extLst>
            </p:cNvPr>
            <p:cNvSpPr txBox="1"/>
            <p:nvPr/>
          </p:nvSpPr>
          <p:spPr>
            <a:xfrm>
              <a:off x="4177861" y="3037953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1256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820D2DD-A1DA-E00D-E8DB-786C0B21B473}"/>
                </a:ext>
              </a:extLst>
            </p:cNvPr>
            <p:cNvSpPr txBox="1"/>
            <p:nvPr/>
          </p:nvSpPr>
          <p:spPr>
            <a:xfrm>
              <a:off x="7362497" y="260201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Large Covered Farms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E2249C3-CA17-2474-6473-AF5A6460606A}"/>
                </a:ext>
              </a:extLst>
            </p:cNvPr>
            <p:cNvSpPr txBox="1"/>
            <p:nvPr/>
          </p:nvSpPr>
          <p:spPr>
            <a:xfrm>
              <a:off x="7362497" y="305061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7, 1 small</a:t>
              </a: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DFC9CC03-5850-F43D-813F-FAC35AA5E066}"/>
                </a:ext>
              </a:extLst>
            </p:cNvPr>
            <p:cNvCxnSpPr>
              <a:cxnSpLocks/>
            </p:cNvCxnSpPr>
            <p:nvPr/>
          </p:nvCxnSpPr>
          <p:spPr>
            <a:xfrm>
              <a:off x="7273160" y="1629105"/>
              <a:ext cx="42040" cy="280100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D563403-3D77-9390-B01F-795D6158B332}"/>
                </a:ext>
              </a:extLst>
            </p:cNvPr>
            <p:cNvCxnSpPr>
              <a:cxnSpLocks/>
            </p:cNvCxnSpPr>
            <p:nvPr/>
          </p:nvCxnSpPr>
          <p:spPr>
            <a:xfrm>
              <a:off x="4051738" y="1639615"/>
              <a:ext cx="42040" cy="279049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CDCF607-D96D-753B-4306-6D544D34BDAD}"/>
                </a:ext>
              </a:extLst>
            </p:cNvPr>
            <p:cNvSpPr txBox="1"/>
            <p:nvPr/>
          </p:nvSpPr>
          <p:spPr>
            <a:xfrm>
              <a:off x="987971" y="3512361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Number of Inspections -2022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0D998158-9EBE-E993-9A08-BC21BF1B5D16}"/>
                </a:ext>
              </a:extLst>
            </p:cNvPr>
            <p:cNvSpPr txBox="1"/>
            <p:nvPr/>
          </p:nvSpPr>
          <p:spPr>
            <a:xfrm>
              <a:off x="987971" y="3960958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8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AFD218AE-F71A-162E-FFB5-6298479C6065}"/>
                </a:ext>
              </a:extLst>
            </p:cNvPr>
            <p:cNvSpPr txBox="1"/>
            <p:nvPr/>
          </p:nvSpPr>
          <p:spPr>
            <a:xfrm>
              <a:off x="4067507" y="3503873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Number of For-Cause Inspections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361B87D-AC5F-5D55-0B00-FF1D0F2FC724}"/>
                </a:ext>
              </a:extLst>
            </p:cNvPr>
            <p:cNvSpPr txBox="1"/>
            <p:nvPr/>
          </p:nvSpPr>
          <p:spPr>
            <a:xfrm>
              <a:off x="4193627" y="3994510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0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9899A22-F1B1-936E-6F31-A3BD6E58A98F}"/>
                </a:ext>
              </a:extLst>
            </p:cNvPr>
            <p:cNvSpPr txBox="1"/>
            <p:nvPr/>
          </p:nvSpPr>
          <p:spPr>
            <a:xfrm>
              <a:off x="7409791" y="348796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Number of Educational Visits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57A1F32-7661-0733-196C-93689946014E}"/>
                </a:ext>
              </a:extLst>
            </p:cNvPr>
            <p:cNvSpPr txBox="1"/>
            <p:nvPr/>
          </p:nvSpPr>
          <p:spPr>
            <a:xfrm>
              <a:off x="7475483" y="397860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118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210B0D1-76A1-0406-420A-0FB615DAA92C}"/>
                </a:ext>
              </a:extLst>
            </p:cNvPr>
            <p:cNvSpPr txBox="1"/>
            <p:nvPr/>
          </p:nvSpPr>
          <p:spPr>
            <a:xfrm>
              <a:off x="999794" y="5295937"/>
              <a:ext cx="9711559" cy="598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D60185B9-2BDF-6242-E97C-C92C9C96674D}"/>
                </a:ext>
              </a:extLst>
            </p:cNvPr>
            <p:cNvSpPr txBox="1"/>
            <p:nvPr/>
          </p:nvSpPr>
          <p:spPr>
            <a:xfrm>
              <a:off x="987971" y="4504966"/>
              <a:ext cx="1063647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1.  100% of covered farms inspected annually 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8BB28EC5-3F8A-BC39-D253-D3E464E9219C}"/>
                </a:ext>
              </a:extLst>
            </p:cNvPr>
            <p:cNvSpPr txBox="1"/>
            <p:nvPr/>
          </p:nvSpPr>
          <p:spPr>
            <a:xfrm>
              <a:off x="999794" y="4844923"/>
              <a:ext cx="971155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2.  WV Farm Assessor forms utilized to compile state farm inventory data, identify produce growers/farms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F5A79ACA-0665-B790-7FB9-A77C0E11D054}"/>
                </a:ext>
              </a:extLst>
            </p:cNvPr>
            <p:cNvSpPr txBox="1"/>
            <p:nvPr/>
          </p:nvSpPr>
          <p:spPr>
            <a:xfrm>
              <a:off x="1011618" y="5220010"/>
              <a:ext cx="971155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D2A503D9-7D34-E34C-5662-A086F72EEA47}"/>
                </a:ext>
              </a:extLst>
            </p:cNvPr>
            <p:cNvSpPr txBox="1"/>
            <p:nvPr/>
          </p:nvSpPr>
          <p:spPr>
            <a:xfrm>
              <a:off x="1011618" y="5649055"/>
              <a:ext cx="998220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3.   Produce Safety Training Trailer for agricultural </a:t>
              </a:r>
              <a:r>
                <a:rPr lang="en-US" sz="2000">
                  <a:solidFill>
                    <a:schemeClr val="bg1"/>
                  </a:solidFill>
                </a:rPr>
                <a:t>outreach events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43149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>
            <a:extLst>
              <a:ext uri="{FF2B5EF4-FFF2-40B4-BE49-F238E27FC236}">
                <a16:creationId xmlns:a16="http://schemas.microsoft.com/office/drawing/2014/main" id="{D425FEE7-E987-730C-262C-8D278D69B914}"/>
              </a:ext>
            </a:extLst>
          </p:cNvPr>
          <p:cNvGrpSpPr/>
          <p:nvPr/>
        </p:nvGrpSpPr>
        <p:grpSpPr>
          <a:xfrm>
            <a:off x="461141" y="286407"/>
            <a:ext cx="11269718" cy="6285186"/>
            <a:chOff x="472965" y="286407"/>
            <a:chExt cx="11269718" cy="628518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6D5AF8A-B7CC-7465-D2E5-059A678E3547}"/>
                </a:ext>
              </a:extLst>
            </p:cNvPr>
            <p:cNvSpPr/>
            <p:nvPr/>
          </p:nvSpPr>
          <p:spPr>
            <a:xfrm>
              <a:off x="472965" y="286407"/>
              <a:ext cx="11246069" cy="62851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D13142F-B5DB-077C-5E52-F85D8CC20221}"/>
                </a:ext>
              </a:extLst>
            </p:cNvPr>
            <p:cNvSpPr/>
            <p:nvPr/>
          </p:nvSpPr>
          <p:spPr>
            <a:xfrm>
              <a:off x="846082" y="746236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93825B2-B356-5455-0DF8-19223FF43016}"/>
                </a:ext>
              </a:extLst>
            </p:cNvPr>
            <p:cNvSpPr/>
            <p:nvPr/>
          </p:nvSpPr>
          <p:spPr>
            <a:xfrm>
              <a:off x="846082" y="2548762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209EE82-A9CC-3D8D-5A7D-4A1159563229}"/>
                </a:ext>
              </a:extLst>
            </p:cNvPr>
            <p:cNvSpPr/>
            <p:nvPr/>
          </p:nvSpPr>
          <p:spPr>
            <a:xfrm>
              <a:off x="846082" y="1629105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C680F9C-8D7F-5D71-AFB6-CB07751D1F5E}"/>
                </a:ext>
              </a:extLst>
            </p:cNvPr>
            <p:cNvSpPr/>
            <p:nvPr/>
          </p:nvSpPr>
          <p:spPr>
            <a:xfrm>
              <a:off x="846082" y="3485814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F8B4980-3B1D-CB00-A0EA-C8B1AFC15CE3}"/>
                </a:ext>
              </a:extLst>
            </p:cNvPr>
            <p:cNvSpPr/>
            <p:nvPr/>
          </p:nvSpPr>
          <p:spPr>
            <a:xfrm>
              <a:off x="887766" y="4419604"/>
              <a:ext cx="10458149" cy="18655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B72980B-5CE1-66C5-4AC9-8DD71438DADB}"/>
                </a:ext>
              </a:extLst>
            </p:cNvPr>
            <p:cNvSpPr txBox="1"/>
            <p:nvPr/>
          </p:nvSpPr>
          <p:spPr>
            <a:xfrm>
              <a:off x="987971" y="921558"/>
              <a:ext cx="445638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chemeClr val="bg1"/>
                  </a:solidFill>
                </a:rPr>
                <a:t>New Jersey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237D80F-D9DE-12FB-81A4-9ADECAA4AD9B}"/>
                </a:ext>
              </a:extLst>
            </p:cNvPr>
            <p:cNvSpPr txBox="1"/>
            <p:nvPr/>
          </p:nvSpPr>
          <p:spPr>
            <a:xfrm>
              <a:off x="4669965" y="709405"/>
              <a:ext cx="62397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</a:rPr>
                <a:t>PATH/Jurisdictional Authority/Statute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BA3795D-83C9-2885-6F8A-CF2082D186D2}"/>
                </a:ext>
              </a:extLst>
            </p:cNvPr>
            <p:cNvSpPr txBox="1"/>
            <p:nvPr/>
          </p:nvSpPr>
          <p:spPr>
            <a:xfrm>
              <a:off x="4014953" y="1108117"/>
              <a:ext cx="65164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FF00"/>
                  </a:solidFill>
                </a:rPr>
                <a:t>PATH B: FDA Jurisdiction                No Registry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A3C9C30-7342-D60A-F6CF-46A62FEE420C}"/>
                </a:ext>
              </a:extLst>
            </p:cNvPr>
            <p:cNvSpPr txBox="1"/>
            <p:nvPr/>
          </p:nvSpPr>
          <p:spPr>
            <a:xfrm>
              <a:off x="987971" y="162910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Program Personnel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F9B5912-044D-C219-9465-499EEC62AB84}"/>
                </a:ext>
              </a:extLst>
            </p:cNvPr>
            <p:cNvSpPr txBox="1"/>
            <p:nvPr/>
          </p:nvSpPr>
          <p:spPr>
            <a:xfrm>
              <a:off x="987971" y="207770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7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EE878E1-B9A9-8698-2FF6-84F5EB786A6C}"/>
                </a:ext>
              </a:extLst>
            </p:cNvPr>
            <p:cNvSpPr txBox="1"/>
            <p:nvPr/>
          </p:nvSpPr>
          <p:spPr>
            <a:xfrm>
              <a:off x="4155527" y="1612967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Inspectors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E4936D6-7F23-021F-BEAB-E26C620FF5BF}"/>
                </a:ext>
              </a:extLst>
            </p:cNvPr>
            <p:cNvSpPr txBox="1"/>
            <p:nvPr/>
          </p:nvSpPr>
          <p:spPr>
            <a:xfrm>
              <a:off x="4177861" y="208225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6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D8C4D85-C9EC-D3D7-67B0-5FD9FE105340}"/>
                </a:ext>
              </a:extLst>
            </p:cNvPr>
            <p:cNvSpPr txBox="1"/>
            <p:nvPr/>
          </p:nvSpPr>
          <p:spPr>
            <a:xfrm>
              <a:off x="7333592" y="159161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 Educational Partner-CAP Funds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31B201A-3CA6-9142-89FA-DBB62D782B76}"/>
                </a:ext>
              </a:extLst>
            </p:cNvPr>
            <p:cNvSpPr txBox="1"/>
            <p:nvPr/>
          </p:nvSpPr>
          <p:spPr>
            <a:xfrm>
              <a:off x="7399286" y="1830253"/>
              <a:ext cx="4267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>
                <a:solidFill>
                  <a:srgbClr val="FFFF00"/>
                </a:solidFill>
              </a:endParaRPr>
            </a:p>
            <a:p>
              <a:r>
                <a:rPr lang="en-US" dirty="0">
                  <a:solidFill>
                    <a:srgbClr val="FFFF00"/>
                  </a:solidFill>
                </a:rPr>
                <a:t>Rutgers Cooperative Extension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AC4B62D-4080-9BB8-1BE7-9BBFB7549A53}"/>
                </a:ext>
              </a:extLst>
            </p:cNvPr>
            <p:cNvSpPr txBox="1"/>
            <p:nvPr/>
          </p:nvSpPr>
          <p:spPr>
            <a:xfrm>
              <a:off x="993225" y="259270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Total Covered Farms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FEDDAA3-9A64-5611-EEE8-64A3CF1D45B7}"/>
                </a:ext>
              </a:extLst>
            </p:cNvPr>
            <p:cNvSpPr txBox="1"/>
            <p:nvPr/>
          </p:nvSpPr>
          <p:spPr>
            <a:xfrm>
              <a:off x="993225" y="304130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231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71FB934-555C-CC66-FE57-5143F186AE04}"/>
                </a:ext>
              </a:extLst>
            </p:cNvPr>
            <p:cNvSpPr txBox="1"/>
            <p:nvPr/>
          </p:nvSpPr>
          <p:spPr>
            <a:xfrm>
              <a:off x="4177861" y="2589356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Total IE &amp; QE Farms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BFDF07A-C370-985F-787F-C47C0991EC64}"/>
                </a:ext>
              </a:extLst>
            </p:cNvPr>
            <p:cNvSpPr txBox="1"/>
            <p:nvPr/>
          </p:nvSpPr>
          <p:spPr>
            <a:xfrm>
              <a:off x="4195363" y="3048640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416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820D2DD-A1DA-E00D-E8DB-786C0B21B473}"/>
                </a:ext>
              </a:extLst>
            </p:cNvPr>
            <p:cNvSpPr txBox="1"/>
            <p:nvPr/>
          </p:nvSpPr>
          <p:spPr>
            <a:xfrm>
              <a:off x="7362497" y="260201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Total Verified Produce Farms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E2249C3-CA17-2474-6473-AF5A6460606A}"/>
                </a:ext>
              </a:extLst>
            </p:cNvPr>
            <p:cNvSpPr txBox="1"/>
            <p:nvPr/>
          </p:nvSpPr>
          <p:spPr>
            <a:xfrm>
              <a:off x="7389792" y="3033074"/>
              <a:ext cx="426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887 </a:t>
              </a: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DFC9CC03-5850-F43D-813F-FAC35AA5E066}"/>
                </a:ext>
              </a:extLst>
            </p:cNvPr>
            <p:cNvCxnSpPr>
              <a:cxnSpLocks/>
            </p:cNvCxnSpPr>
            <p:nvPr/>
          </p:nvCxnSpPr>
          <p:spPr>
            <a:xfrm>
              <a:off x="7273160" y="1629105"/>
              <a:ext cx="42040" cy="280100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D563403-3D77-9390-B01F-795D6158B332}"/>
                </a:ext>
              </a:extLst>
            </p:cNvPr>
            <p:cNvCxnSpPr>
              <a:cxnSpLocks/>
            </p:cNvCxnSpPr>
            <p:nvPr/>
          </p:nvCxnSpPr>
          <p:spPr>
            <a:xfrm>
              <a:off x="4051738" y="1639615"/>
              <a:ext cx="42040" cy="279049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CDCF607-D96D-753B-4306-6D544D34BDAD}"/>
                </a:ext>
              </a:extLst>
            </p:cNvPr>
            <p:cNvSpPr txBox="1"/>
            <p:nvPr/>
          </p:nvSpPr>
          <p:spPr>
            <a:xfrm>
              <a:off x="987971" y="3512361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Number </a:t>
              </a:r>
              <a:r>
                <a:rPr lang="en-US">
                  <a:solidFill>
                    <a:schemeClr val="bg1"/>
                  </a:solidFill>
                </a:rPr>
                <a:t>of 2022 Inspections 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0D998158-9EBE-E993-9A08-BC21BF1B5D16}"/>
                </a:ext>
              </a:extLst>
            </p:cNvPr>
            <p:cNvSpPr txBox="1"/>
            <p:nvPr/>
          </p:nvSpPr>
          <p:spPr>
            <a:xfrm>
              <a:off x="987971" y="3960958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55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AFD218AE-F71A-162E-FFB5-6298479C6065}"/>
                </a:ext>
              </a:extLst>
            </p:cNvPr>
            <p:cNvSpPr txBox="1"/>
            <p:nvPr/>
          </p:nvSpPr>
          <p:spPr>
            <a:xfrm>
              <a:off x="4067507" y="3503873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Number of For-Cause Inspections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361B87D-AC5F-5D55-0B00-FF1D0F2FC724}"/>
                </a:ext>
              </a:extLst>
            </p:cNvPr>
            <p:cNvSpPr txBox="1"/>
            <p:nvPr/>
          </p:nvSpPr>
          <p:spPr>
            <a:xfrm>
              <a:off x="4193627" y="3994510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9899A22-F1B1-936E-6F31-A3BD6E58A98F}"/>
                </a:ext>
              </a:extLst>
            </p:cNvPr>
            <p:cNvSpPr txBox="1"/>
            <p:nvPr/>
          </p:nvSpPr>
          <p:spPr>
            <a:xfrm>
              <a:off x="7409791" y="348796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Number of Follow Up Inspections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57A1F32-7661-0733-196C-93689946014E}"/>
                </a:ext>
              </a:extLst>
            </p:cNvPr>
            <p:cNvSpPr txBox="1"/>
            <p:nvPr/>
          </p:nvSpPr>
          <p:spPr>
            <a:xfrm>
              <a:off x="7475483" y="397860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210B0D1-76A1-0406-420A-0FB615DAA92C}"/>
                </a:ext>
              </a:extLst>
            </p:cNvPr>
            <p:cNvSpPr txBox="1"/>
            <p:nvPr/>
          </p:nvSpPr>
          <p:spPr>
            <a:xfrm>
              <a:off x="999794" y="5295937"/>
              <a:ext cx="9711559" cy="598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D60185B9-2BDF-6242-E97C-C92C9C96674D}"/>
                </a:ext>
              </a:extLst>
            </p:cNvPr>
            <p:cNvSpPr txBox="1"/>
            <p:nvPr/>
          </p:nvSpPr>
          <p:spPr>
            <a:xfrm>
              <a:off x="987971" y="4504966"/>
              <a:ext cx="1063647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1.   </a:t>
              </a:r>
              <a:r>
                <a:rPr lang="en-US" sz="2000" dirty="0">
                  <a:solidFill>
                    <a:srgbClr val="FFFF00"/>
                  </a:solidFill>
                </a:rPr>
                <a:t>51     </a:t>
              </a:r>
              <a:r>
                <a:rPr lang="en-US" sz="2000" dirty="0">
                  <a:solidFill>
                    <a:schemeClr val="bg1"/>
                  </a:solidFill>
                </a:rPr>
                <a:t>Farms Received Technical Assistance</a:t>
              </a:r>
              <a:r>
                <a:rPr lang="en-US" sz="2000">
                  <a:solidFill>
                    <a:schemeClr val="bg1"/>
                  </a:solidFill>
                </a:rPr>
                <a:t>	</a:t>
              </a:r>
              <a:r>
                <a:rPr lang="en-US" sz="2000">
                  <a:solidFill>
                    <a:srgbClr val="FFFF00"/>
                  </a:solidFill>
                </a:rPr>
                <a:t> 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8BB28EC5-3F8A-BC39-D253-D3E464E9219C}"/>
                </a:ext>
              </a:extLst>
            </p:cNvPr>
            <p:cNvSpPr txBox="1"/>
            <p:nvPr/>
          </p:nvSpPr>
          <p:spPr>
            <a:xfrm>
              <a:off x="999795" y="4876751"/>
              <a:ext cx="971155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2.  </a:t>
              </a:r>
              <a:r>
                <a:rPr lang="en-US" sz="2000" dirty="0">
                  <a:solidFill>
                    <a:srgbClr val="FFFF00"/>
                  </a:solidFill>
                </a:rPr>
                <a:t>282 </a:t>
              </a:r>
              <a:r>
                <a:rPr lang="en-US" sz="2000" dirty="0">
                  <a:solidFill>
                    <a:schemeClr val="bg1"/>
                  </a:solidFill>
                </a:rPr>
                <a:t>  Inspections Completed 2019-2022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F5A79ACA-0665-B790-7FB9-A77C0E11D054}"/>
                </a:ext>
              </a:extLst>
            </p:cNvPr>
            <p:cNvSpPr txBox="1"/>
            <p:nvPr/>
          </p:nvSpPr>
          <p:spPr>
            <a:xfrm>
              <a:off x="1011618" y="5243536"/>
              <a:ext cx="971155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3.  </a:t>
              </a:r>
              <a:r>
                <a:rPr lang="en-US" sz="2000" dirty="0">
                  <a:solidFill>
                    <a:srgbClr val="FFFF00"/>
                  </a:solidFill>
                </a:rPr>
                <a:t>233 </a:t>
              </a:r>
              <a:r>
                <a:rPr lang="en-US" sz="2000" dirty="0">
                  <a:solidFill>
                    <a:schemeClr val="bg1"/>
                  </a:solidFill>
                </a:rPr>
                <a:t>  Initial Inspections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D2A503D9-7D34-E34C-5662-A086F72EEA47}"/>
                </a:ext>
              </a:extLst>
            </p:cNvPr>
            <p:cNvSpPr txBox="1"/>
            <p:nvPr/>
          </p:nvSpPr>
          <p:spPr>
            <a:xfrm>
              <a:off x="1011618" y="5640724"/>
              <a:ext cx="998220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4.   </a:t>
              </a:r>
              <a:r>
                <a:rPr lang="en-US" sz="2000" dirty="0">
                  <a:solidFill>
                    <a:srgbClr val="FFFF00"/>
                  </a:solidFill>
                </a:rPr>
                <a:t>49 </a:t>
              </a:r>
              <a:r>
                <a:rPr lang="en-US" sz="2000" dirty="0">
                  <a:solidFill>
                    <a:schemeClr val="bg1"/>
                  </a:solidFill>
                </a:rPr>
                <a:t>   Routine Inspections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007144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>
            <a:extLst>
              <a:ext uri="{FF2B5EF4-FFF2-40B4-BE49-F238E27FC236}">
                <a16:creationId xmlns:a16="http://schemas.microsoft.com/office/drawing/2014/main" id="{D425FEE7-E987-730C-262C-8D278D69B914}"/>
              </a:ext>
            </a:extLst>
          </p:cNvPr>
          <p:cNvGrpSpPr/>
          <p:nvPr/>
        </p:nvGrpSpPr>
        <p:grpSpPr>
          <a:xfrm>
            <a:off x="472965" y="286407"/>
            <a:ext cx="11269718" cy="6285186"/>
            <a:chOff x="472965" y="286407"/>
            <a:chExt cx="11269718" cy="628518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6D5AF8A-B7CC-7465-D2E5-059A678E3547}"/>
                </a:ext>
              </a:extLst>
            </p:cNvPr>
            <p:cNvSpPr/>
            <p:nvPr/>
          </p:nvSpPr>
          <p:spPr>
            <a:xfrm>
              <a:off x="472965" y="286407"/>
              <a:ext cx="11246069" cy="62851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D13142F-B5DB-077C-5E52-F85D8CC20221}"/>
                </a:ext>
              </a:extLst>
            </p:cNvPr>
            <p:cNvSpPr/>
            <p:nvPr/>
          </p:nvSpPr>
          <p:spPr>
            <a:xfrm>
              <a:off x="846082" y="746236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93825B2-B356-5455-0DF8-19223FF43016}"/>
                </a:ext>
              </a:extLst>
            </p:cNvPr>
            <p:cNvSpPr/>
            <p:nvPr/>
          </p:nvSpPr>
          <p:spPr>
            <a:xfrm>
              <a:off x="846082" y="2548762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209EE82-A9CC-3D8D-5A7D-4A1159563229}"/>
                </a:ext>
              </a:extLst>
            </p:cNvPr>
            <p:cNvSpPr/>
            <p:nvPr/>
          </p:nvSpPr>
          <p:spPr>
            <a:xfrm>
              <a:off x="846082" y="1629105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C680F9C-8D7F-5D71-AFB6-CB07751D1F5E}"/>
                </a:ext>
              </a:extLst>
            </p:cNvPr>
            <p:cNvSpPr/>
            <p:nvPr/>
          </p:nvSpPr>
          <p:spPr>
            <a:xfrm>
              <a:off x="846082" y="3485814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F8B4980-3B1D-CB00-A0EA-C8B1AFC15CE3}"/>
                </a:ext>
              </a:extLst>
            </p:cNvPr>
            <p:cNvSpPr/>
            <p:nvPr/>
          </p:nvSpPr>
          <p:spPr>
            <a:xfrm>
              <a:off x="846082" y="4419604"/>
              <a:ext cx="10499834" cy="18655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B72980B-5CE1-66C5-4AC9-8DD71438DADB}"/>
                </a:ext>
              </a:extLst>
            </p:cNvPr>
            <p:cNvSpPr txBox="1"/>
            <p:nvPr/>
          </p:nvSpPr>
          <p:spPr>
            <a:xfrm>
              <a:off x="987971" y="921558"/>
              <a:ext cx="445638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chemeClr val="bg1"/>
                  </a:solidFill>
                </a:rPr>
                <a:t>VERMONT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237D80F-D9DE-12FB-81A4-9ADECAA4AD9B}"/>
                </a:ext>
              </a:extLst>
            </p:cNvPr>
            <p:cNvSpPr txBox="1"/>
            <p:nvPr/>
          </p:nvSpPr>
          <p:spPr>
            <a:xfrm>
              <a:off x="4669965" y="709405"/>
              <a:ext cx="62397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</a:rPr>
                <a:t>PATH/Jurisdictional Authority/Statute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BA3795D-83C9-2885-6F8A-CF2082D186D2}"/>
                </a:ext>
              </a:extLst>
            </p:cNvPr>
            <p:cNvSpPr txBox="1"/>
            <p:nvPr/>
          </p:nvSpPr>
          <p:spPr>
            <a:xfrm>
              <a:off x="4677101" y="1115958"/>
              <a:ext cx="65164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FF00"/>
                  </a:solidFill>
                </a:rPr>
                <a:t>PATH C   State Authority   6 V.S.A. </a:t>
              </a:r>
              <a:r>
                <a:rPr lang="en-US" sz="2400" dirty="0" err="1">
                  <a:solidFill>
                    <a:srgbClr val="FFFF00"/>
                  </a:solidFill>
                </a:rPr>
                <a:t>Chp</a:t>
              </a:r>
              <a:r>
                <a:rPr lang="en-US" sz="2400" dirty="0">
                  <a:solidFill>
                    <a:srgbClr val="FFFF00"/>
                  </a:solidFill>
                </a:rPr>
                <a:t>. 66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A3C9C30-7342-D60A-F6CF-46A62FEE420C}"/>
                </a:ext>
              </a:extLst>
            </p:cNvPr>
            <p:cNvSpPr txBox="1"/>
            <p:nvPr/>
          </p:nvSpPr>
          <p:spPr>
            <a:xfrm>
              <a:off x="987971" y="162910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Program Personnel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F9B5912-044D-C219-9465-499EEC62AB84}"/>
                </a:ext>
              </a:extLst>
            </p:cNvPr>
            <p:cNvSpPr txBox="1"/>
            <p:nvPr/>
          </p:nvSpPr>
          <p:spPr>
            <a:xfrm>
              <a:off x="987971" y="2077702"/>
              <a:ext cx="2903484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solidFill>
                    <a:srgbClr val="FFFF00"/>
                  </a:solidFill>
                </a:rPr>
                <a:t>7 (20–82</a:t>
              </a:r>
              <a:r>
                <a:rPr lang="en-US" dirty="0">
                  <a:solidFill>
                    <a:srgbClr val="FFFF00"/>
                  </a:solidFill>
                </a:rPr>
                <a:t>% CAP funded)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EE878E1-B9A9-8698-2FF6-84F5EB786A6C}"/>
                </a:ext>
              </a:extLst>
            </p:cNvPr>
            <p:cNvSpPr txBox="1"/>
            <p:nvPr/>
          </p:nvSpPr>
          <p:spPr>
            <a:xfrm>
              <a:off x="4193627" y="1637500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Inspectors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E4936D6-7F23-021F-BEAB-E26C620FF5BF}"/>
                </a:ext>
              </a:extLst>
            </p:cNvPr>
            <p:cNvSpPr txBox="1"/>
            <p:nvPr/>
          </p:nvSpPr>
          <p:spPr>
            <a:xfrm>
              <a:off x="4177861" y="2082253"/>
              <a:ext cx="24105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D8C4D85-C9EC-D3D7-67B0-5FD9FE105340}"/>
                </a:ext>
              </a:extLst>
            </p:cNvPr>
            <p:cNvSpPr txBox="1"/>
            <p:nvPr/>
          </p:nvSpPr>
          <p:spPr>
            <a:xfrm>
              <a:off x="7333592" y="159161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 Educational Partner-CAP Funds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31B201A-3CA6-9142-89FA-DBB62D782B76}"/>
                </a:ext>
              </a:extLst>
            </p:cNvPr>
            <p:cNvSpPr txBox="1"/>
            <p:nvPr/>
          </p:nvSpPr>
          <p:spPr>
            <a:xfrm>
              <a:off x="7388778" y="2020856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UVM Extension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AC4B62D-4080-9BB8-1BE7-9BBFB7549A53}"/>
                </a:ext>
              </a:extLst>
            </p:cNvPr>
            <p:cNvSpPr txBox="1"/>
            <p:nvPr/>
          </p:nvSpPr>
          <p:spPr>
            <a:xfrm>
              <a:off x="993225" y="259270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Total Produce Farm Inventory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FEDDAA3-9A64-5611-EEE8-64A3CF1D45B7}"/>
                </a:ext>
              </a:extLst>
            </p:cNvPr>
            <p:cNvSpPr txBox="1"/>
            <p:nvPr/>
          </p:nvSpPr>
          <p:spPr>
            <a:xfrm>
              <a:off x="993225" y="304130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612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71FB934-555C-CC66-FE57-5143F186AE04}"/>
                </a:ext>
              </a:extLst>
            </p:cNvPr>
            <p:cNvSpPr txBox="1"/>
            <p:nvPr/>
          </p:nvSpPr>
          <p:spPr>
            <a:xfrm>
              <a:off x="4090953" y="2589356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Verified Produce Farm Inventory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BFDF07A-C370-985F-787F-C47C0991EC64}"/>
                </a:ext>
              </a:extLst>
            </p:cNvPr>
            <p:cNvSpPr txBox="1"/>
            <p:nvPr/>
          </p:nvSpPr>
          <p:spPr>
            <a:xfrm>
              <a:off x="4177861" y="3037953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612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820D2DD-A1DA-E00D-E8DB-786C0B21B473}"/>
                </a:ext>
              </a:extLst>
            </p:cNvPr>
            <p:cNvSpPr txBox="1"/>
            <p:nvPr/>
          </p:nvSpPr>
          <p:spPr>
            <a:xfrm>
              <a:off x="7362497" y="260201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Covered Farms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E2249C3-CA17-2474-6473-AF5A6460606A}"/>
                </a:ext>
              </a:extLst>
            </p:cNvPr>
            <p:cNvSpPr txBox="1"/>
            <p:nvPr/>
          </p:nvSpPr>
          <p:spPr>
            <a:xfrm>
              <a:off x="7362497" y="305061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17 large, 6 small, 7 very small</a:t>
              </a: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DFC9CC03-5850-F43D-813F-FAC35AA5E066}"/>
                </a:ext>
              </a:extLst>
            </p:cNvPr>
            <p:cNvCxnSpPr>
              <a:cxnSpLocks/>
            </p:cNvCxnSpPr>
            <p:nvPr/>
          </p:nvCxnSpPr>
          <p:spPr>
            <a:xfrm>
              <a:off x="7273160" y="1629105"/>
              <a:ext cx="42040" cy="280100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D563403-3D77-9390-B01F-795D6158B332}"/>
                </a:ext>
              </a:extLst>
            </p:cNvPr>
            <p:cNvCxnSpPr>
              <a:cxnSpLocks/>
            </p:cNvCxnSpPr>
            <p:nvPr/>
          </p:nvCxnSpPr>
          <p:spPr>
            <a:xfrm>
              <a:off x="4051738" y="1639615"/>
              <a:ext cx="42040" cy="279049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CDCF607-D96D-753B-4306-6D544D34BDAD}"/>
                </a:ext>
              </a:extLst>
            </p:cNvPr>
            <p:cNvSpPr txBox="1"/>
            <p:nvPr/>
          </p:nvSpPr>
          <p:spPr>
            <a:xfrm>
              <a:off x="987971" y="3512361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Total Inspections - 2022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0D998158-9EBE-E993-9A08-BC21BF1B5D16}"/>
                </a:ext>
              </a:extLst>
            </p:cNvPr>
            <p:cNvSpPr txBox="1"/>
            <p:nvPr/>
          </p:nvSpPr>
          <p:spPr>
            <a:xfrm>
              <a:off x="987971" y="3960958"/>
              <a:ext cx="2874581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20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AFD218AE-F71A-162E-FFB5-6298479C6065}"/>
                </a:ext>
              </a:extLst>
            </p:cNvPr>
            <p:cNvSpPr txBox="1"/>
            <p:nvPr/>
          </p:nvSpPr>
          <p:spPr>
            <a:xfrm>
              <a:off x="4172607" y="3511506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For-Cause Inspections - 2022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361B87D-AC5F-5D55-0B00-FF1D0F2FC724}"/>
                </a:ext>
              </a:extLst>
            </p:cNvPr>
            <p:cNvSpPr txBox="1"/>
            <p:nvPr/>
          </p:nvSpPr>
          <p:spPr>
            <a:xfrm>
              <a:off x="4193627" y="3994510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2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9899A22-F1B1-936E-6F31-A3BD6E58A98F}"/>
                </a:ext>
              </a:extLst>
            </p:cNvPr>
            <p:cNvSpPr txBox="1"/>
            <p:nvPr/>
          </p:nvSpPr>
          <p:spPr>
            <a:xfrm>
              <a:off x="7409791" y="348796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Number of Educational Visits - 2022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57A1F32-7661-0733-196C-93689946014E}"/>
                </a:ext>
              </a:extLst>
            </p:cNvPr>
            <p:cNvSpPr txBox="1"/>
            <p:nvPr/>
          </p:nvSpPr>
          <p:spPr>
            <a:xfrm>
              <a:off x="7475483" y="397860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 OFRR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210B0D1-76A1-0406-420A-0FB615DAA92C}"/>
                </a:ext>
              </a:extLst>
            </p:cNvPr>
            <p:cNvSpPr txBox="1"/>
            <p:nvPr/>
          </p:nvSpPr>
          <p:spPr>
            <a:xfrm>
              <a:off x="999794" y="5295937"/>
              <a:ext cx="9711559" cy="598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D60185B9-2BDF-6242-E97C-C92C9C96674D}"/>
                </a:ext>
              </a:extLst>
            </p:cNvPr>
            <p:cNvSpPr txBox="1"/>
            <p:nvPr/>
          </p:nvSpPr>
          <p:spPr>
            <a:xfrm>
              <a:off x="987971" y="4504966"/>
              <a:ext cx="10636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1. Completed FDA inspector calibration in 2022.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8BB28EC5-3F8A-BC39-D253-D3E464E9219C}"/>
                </a:ext>
              </a:extLst>
            </p:cNvPr>
            <p:cNvSpPr txBox="1"/>
            <p:nvPr/>
          </p:nvSpPr>
          <p:spPr>
            <a:xfrm>
              <a:off x="987969" y="4894318"/>
              <a:ext cx="97115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2. Voluntary farm registration. QE farms are encouraged to re-verify annually.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F5A79ACA-0665-B790-7FB9-A77C0E11D054}"/>
                </a:ext>
              </a:extLst>
            </p:cNvPr>
            <p:cNvSpPr txBox="1"/>
            <p:nvPr/>
          </p:nvSpPr>
          <p:spPr>
            <a:xfrm>
              <a:off x="987969" y="5258039"/>
              <a:ext cx="97115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3. 33 OFRRs and 57 non-OFRR educational farm visits conducted to date. 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D2A503D9-7D34-E34C-5662-A086F72EEA47}"/>
                </a:ext>
              </a:extLst>
            </p:cNvPr>
            <p:cNvSpPr txBox="1"/>
            <p:nvPr/>
          </p:nvSpPr>
          <p:spPr>
            <a:xfrm>
              <a:off x="987969" y="5668196"/>
              <a:ext cx="99822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4. 8 PSA grower trainings delivered to date with 176 growers trained from 131 farms.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63128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>
            <a:extLst>
              <a:ext uri="{FF2B5EF4-FFF2-40B4-BE49-F238E27FC236}">
                <a16:creationId xmlns:a16="http://schemas.microsoft.com/office/drawing/2014/main" id="{D425FEE7-E987-730C-262C-8D278D69B914}"/>
              </a:ext>
            </a:extLst>
          </p:cNvPr>
          <p:cNvGrpSpPr/>
          <p:nvPr/>
        </p:nvGrpSpPr>
        <p:grpSpPr>
          <a:xfrm>
            <a:off x="472965" y="286407"/>
            <a:ext cx="11269718" cy="6285186"/>
            <a:chOff x="472965" y="286407"/>
            <a:chExt cx="11269718" cy="628518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6D5AF8A-B7CC-7465-D2E5-059A678E3547}"/>
                </a:ext>
              </a:extLst>
            </p:cNvPr>
            <p:cNvSpPr/>
            <p:nvPr/>
          </p:nvSpPr>
          <p:spPr>
            <a:xfrm>
              <a:off x="472965" y="286407"/>
              <a:ext cx="11246069" cy="62851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D13142F-B5DB-077C-5E52-F85D8CC20221}"/>
                </a:ext>
              </a:extLst>
            </p:cNvPr>
            <p:cNvSpPr/>
            <p:nvPr/>
          </p:nvSpPr>
          <p:spPr>
            <a:xfrm>
              <a:off x="846082" y="746236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93825B2-B356-5455-0DF8-19223FF43016}"/>
                </a:ext>
              </a:extLst>
            </p:cNvPr>
            <p:cNvSpPr/>
            <p:nvPr/>
          </p:nvSpPr>
          <p:spPr>
            <a:xfrm>
              <a:off x="846082" y="2548762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209EE82-A9CC-3D8D-5A7D-4A1159563229}"/>
                </a:ext>
              </a:extLst>
            </p:cNvPr>
            <p:cNvSpPr/>
            <p:nvPr/>
          </p:nvSpPr>
          <p:spPr>
            <a:xfrm>
              <a:off x="846082" y="1629105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C680F9C-8D7F-5D71-AFB6-CB07751D1F5E}"/>
                </a:ext>
              </a:extLst>
            </p:cNvPr>
            <p:cNvSpPr/>
            <p:nvPr/>
          </p:nvSpPr>
          <p:spPr>
            <a:xfrm>
              <a:off x="846082" y="3485814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F8B4980-3B1D-CB00-A0EA-C8B1AFC15CE3}"/>
                </a:ext>
              </a:extLst>
            </p:cNvPr>
            <p:cNvSpPr/>
            <p:nvPr/>
          </p:nvSpPr>
          <p:spPr>
            <a:xfrm>
              <a:off x="846082" y="4419604"/>
              <a:ext cx="10499834" cy="18655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B72980B-5CE1-66C5-4AC9-8DD71438DADB}"/>
                </a:ext>
              </a:extLst>
            </p:cNvPr>
            <p:cNvSpPr txBox="1"/>
            <p:nvPr/>
          </p:nvSpPr>
          <p:spPr>
            <a:xfrm>
              <a:off x="987971" y="921558"/>
              <a:ext cx="445638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chemeClr val="bg1"/>
                  </a:solidFill>
                </a:rPr>
                <a:t>MASSACHUSETTS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237D80F-D9DE-12FB-81A4-9ADECAA4AD9B}"/>
                </a:ext>
              </a:extLst>
            </p:cNvPr>
            <p:cNvSpPr txBox="1"/>
            <p:nvPr/>
          </p:nvSpPr>
          <p:spPr>
            <a:xfrm>
              <a:off x="4669965" y="709405"/>
              <a:ext cx="62397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</a:rPr>
                <a:t>PATH/Jurisdictional Authority/Statute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BA3795D-83C9-2885-6F8A-CF2082D186D2}"/>
                </a:ext>
              </a:extLst>
            </p:cNvPr>
            <p:cNvSpPr txBox="1"/>
            <p:nvPr/>
          </p:nvSpPr>
          <p:spPr>
            <a:xfrm>
              <a:off x="4677101" y="1115958"/>
              <a:ext cx="65164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FF00"/>
                  </a:solidFill>
                </a:rPr>
                <a:t>PATH C   State Authority   M.G.L. c 128 s 124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A3C9C30-7342-D60A-F6CF-46A62FEE420C}"/>
                </a:ext>
              </a:extLst>
            </p:cNvPr>
            <p:cNvSpPr txBox="1"/>
            <p:nvPr/>
          </p:nvSpPr>
          <p:spPr>
            <a:xfrm>
              <a:off x="987971" y="162910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Program Personnel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F9B5912-044D-C219-9465-499EEC62AB84}"/>
                </a:ext>
              </a:extLst>
            </p:cNvPr>
            <p:cNvSpPr txBox="1"/>
            <p:nvPr/>
          </p:nvSpPr>
          <p:spPr>
            <a:xfrm>
              <a:off x="987971" y="207770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6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EE878E1-B9A9-8698-2FF6-84F5EB786A6C}"/>
                </a:ext>
              </a:extLst>
            </p:cNvPr>
            <p:cNvSpPr txBox="1"/>
            <p:nvPr/>
          </p:nvSpPr>
          <p:spPr>
            <a:xfrm>
              <a:off x="4155527" y="1612967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Inspectors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E4936D6-7F23-021F-BEAB-E26C620FF5BF}"/>
                </a:ext>
              </a:extLst>
            </p:cNvPr>
            <p:cNvSpPr txBox="1"/>
            <p:nvPr/>
          </p:nvSpPr>
          <p:spPr>
            <a:xfrm>
              <a:off x="4177861" y="208225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4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D8C4D85-C9EC-D3D7-67B0-5FD9FE105340}"/>
                </a:ext>
              </a:extLst>
            </p:cNvPr>
            <p:cNvSpPr txBox="1"/>
            <p:nvPr/>
          </p:nvSpPr>
          <p:spPr>
            <a:xfrm>
              <a:off x="7333592" y="159161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 Educational Partner-CAP Funds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31B201A-3CA6-9142-89FA-DBB62D782B76}"/>
                </a:ext>
              </a:extLst>
            </p:cNvPr>
            <p:cNvSpPr txBox="1"/>
            <p:nvPr/>
          </p:nvSpPr>
          <p:spPr>
            <a:xfrm>
              <a:off x="7399286" y="1830253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UMASS Agricultural Extension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AC4B62D-4080-9BB8-1BE7-9BBFB7549A53}"/>
                </a:ext>
              </a:extLst>
            </p:cNvPr>
            <p:cNvSpPr txBox="1"/>
            <p:nvPr/>
          </p:nvSpPr>
          <p:spPr>
            <a:xfrm>
              <a:off x="993225" y="259270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Total Farm Registry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FEDDAA3-9A64-5611-EEE8-64A3CF1D45B7}"/>
                </a:ext>
              </a:extLst>
            </p:cNvPr>
            <p:cNvSpPr txBox="1"/>
            <p:nvPr/>
          </p:nvSpPr>
          <p:spPr>
            <a:xfrm>
              <a:off x="993225" y="304130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894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71FB934-555C-CC66-FE57-5143F186AE04}"/>
                </a:ext>
              </a:extLst>
            </p:cNvPr>
            <p:cNvSpPr txBox="1"/>
            <p:nvPr/>
          </p:nvSpPr>
          <p:spPr>
            <a:xfrm>
              <a:off x="4177861" y="2589356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Verified Farm Registry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BFDF07A-C370-985F-787F-C47C0991EC64}"/>
                </a:ext>
              </a:extLst>
            </p:cNvPr>
            <p:cNvSpPr txBox="1"/>
            <p:nvPr/>
          </p:nvSpPr>
          <p:spPr>
            <a:xfrm>
              <a:off x="4177861" y="3037953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578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820D2DD-A1DA-E00D-E8DB-786C0B21B473}"/>
                </a:ext>
              </a:extLst>
            </p:cNvPr>
            <p:cNvSpPr txBox="1"/>
            <p:nvPr/>
          </p:nvSpPr>
          <p:spPr>
            <a:xfrm>
              <a:off x="7362497" y="260201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Large Covered Farms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E2249C3-CA17-2474-6473-AF5A6460606A}"/>
                </a:ext>
              </a:extLst>
            </p:cNvPr>
            <p:cNvSpPr txBox="1"/>
            <p:nvPr/>
          </p:nvSpPr>
          <p:spPr>
            <a:xfrm>
              <a:off x="7362497" y="305061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72</a:t>
              </a: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DFC9CC03-5850-F43D-813F-FAC35AA5E066}"/>
                </a:ext>
              </a:extLst>
            </p:cNvPr>
            <p:cNvCxnSpPr>
              <a:cxnSpLocks/>
            </p:cNvCxnSpPr>
            <p:nvPr/>
          </p:nvCxnSpPr>
          <p:spPr>
            <a:xfrm>
              <a:off x="7273160" y="1629105"/>
              <a:ext cx="42040" cy="280100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D563403-3D77-9390-B01F-795D6158B332}"/>
                </a:ext>
              </a:extLst>
            </p:cNvPr>
            <p:cNvCxnSpPr>
              <a:cxnSpLocks/>
            </p:cNvCxnSpPr>
            <p:nvPr/>
          </p:nvCxnSpPr>
          <p:spPr>
            <a:xfrm>
              <a:off x="4051738" y="1639615"/>
              <a:ext cx="42040" cy="279049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CDCF607-D96D-753B-4306-6D544D34BDAD}"/>
                </a:ext>
              </a:extLst>
            </p:cNvPr>
            <p:cNvSpPr txBox="1"/>
            <p:nvPr/>
          </p:nvSpPr>
          <p:spPr>
            <a:xfrm>
              <a:off x="987971" y="3512361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Number of Inspections -2022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0D998158-9EBE-E993-9A08-BC21BF1B5D16}"/>
                </a:ext>
              </a:extLst>
            </p:cNvPr>
            <p:cNvSpPr txBox="1"/>
            <p:nvPr/>
          </p:nvSpPr>
          <p:spPr>
            <a:xfrm>
              <a:off x="987971" y="3960958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79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AFD218AE-F71A-162E-FFB5-6298479C6065}"/>
                </a:ext>
              </a:extLst>
            </p:cNvPr>
            <p:cNvSpPr txBox="1"/>
            <p:nvPr/>
          </p:nvSpPr>
          <p:spPr>
            <a:xfrm>
              <a:off x="4067507" y="3503873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Number of For-Cause Inspections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361B87D-AC5F-5D55-0B00-FF1D0F2FC724}"/>
                </a:ext>
              </a:extLst>
            </p:cNvPr>
            <p:cNvSpPr txBox="1"/>
            <p:nvPr/>
          </p:nvSpPr>
          <p:spPr>
            <a:xfrm>
              <a:off x="4177861" y="397860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0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9899A22-F1B1-936E-6F31-A3BD6E58A98F}"/>
                </a:ext>
              </a:extLst>
            </p:cNvPr>
            <p:cNvSpPr txBox="1"/>
            <p:nvPr/>
          </p:nvSpPr>
          <p:spPr>
            <a:xfrm>
              <a:off x="7409791" y="348796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Number of Educational Visits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57A1F32-7661-0733-196C-93689946014E}"/>
                </a:ext>
              </a:extLst>
            </p:cNvPr>
            <p:cNvSpPr txBox="1"/>
            <p:nvPr/>
          </p:nvSpPr>
          <p:spPr>
            <a:xfrm>
              <a:off x="7475483" y="397860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105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210B0D1-76A1-0406-420A-0FB615DAA92C}"/>
                </a:ext>
              </a:extLst>
            </p:cNvPr>
            <p:cNvSpPr txBox="1"/>
            <p:nvPr/>
          </p:nvSpPr>
          <p:spPr>
            <a:xfrm>
              <a:off x="999794" y="5295937"/>
              <a:ext cx="9711559" cy="598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D60185B9-2BDF-6242-E97C-C92C9C96674D}"/>
                </a:ext>
              </a:extLst>
            </p:cNvPr>
            <p:cNvSpPr txBox="1"/>
            <p:nvPr/>
          </p:nvSpPr>
          <p:spPr>
            <a:xfrm>
              <a:off x="987971" y="4504966"/>
              <a:ext cx="1063647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1.  </a:t>
              </a:r>
              <a:r>
                <a:rPr lang="en-US" dirty="0">
                  <a:solidFill>
                    <a:schemeClr val="bg1"/>
                  </a:solidFill>
                </a:rPr>
                <a:t>Supported an investigation in the jurisdiction in 2022 Salmonella Mississippi- Tomatoes suspect vehicle.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8BB28EC5-3F8A-BC39-D253-D3E464E9219C}"/>
                </a:ext>
              </a:extLst>
            </p:cNvPr>
            <p:cNvSpPr txBox="1"/>
            <p:nvPr/>
          </p:nvSpPr>
          <p:spPr>
            <a:xfrm>
              <a:off x="999795" y="4876751"/>
              <a:ext cx="971155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2.  </a:t>
              </a:r>
              <a:r>
                <a:rPr lang="en-US" dirty="0">
                  <a:solidFill>
                    <a:schemeClr val="bg1"/>
                  </a:solidFill>
                </a:rPr>
                <a:t>Will amend CMR 330 34:00 in 2023.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F5A79ACA-0665-B790-7FB9-A77C0E11D054}"/>
                </a:ext>
              </a:extLst>
            </p:cNvPr>
            <p:cNvSpPr txBox="1"/>
            <p:nvPr/>
          </p:nvSpPr>
          <p:spPr>
            <a:xfrm>
              <a:off x="1011618" y="5243536"/>
              <a:ext cx="971155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3.  </a:t>
              </a:r>
              <a:r>
                <a:rPr lang="en-US" dirty="0">
                  <a:solidFill>
                    <a:schemeClr val="bg1"/>
                  </a:solidFill>
                </a:rPr>
                <a:t>Will launch a formal registration for all produce farms in the Commonwealth in 2023.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D2A503D9-7D34-E34C-5662-A086F72EEA47}"/>
                </a:ext>
              </a:extLst>
            </p:cNvPr>
            <p:cNvSpPr txBox="1"/>
            <p:nvPr/>
          </p:nvSpPr>
          <p:spPr>
            <a:xfrm>
              <a:off x="1011618" y="5649055"/>
              <a:ext cx="998220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4.  </a:t>
              </a:r>
              <a:r>
                <a:rPr lang="en-US" dirty="0">
                  <a:solidFill>
                    <a:schemeClr val="bg1"/>
                  </a:solidFill>
                </a:rPr>
                <a:t>Continue to support the Commonwealth Quality Program for Produce- Compliance Vehicle.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55903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>
            <a:extLst>
              <a:ext uri="{FF2B5EF4-FFF2-40B4-BE49-F238E27FC236}">
                <a16:creationId xmlns:a16="http://schemas.microsoft.com/office/drawing/2014/main" id="{D425FEE7-E987-730C-262C-8D278D69B914}"/>
              </a:ext>
            </a:extLst>
          </p:cNvPr>
          <p:cNvGrpSpPr/>
          <p:nvPr/>
        </p:nvGrpSpPr>
        <p:grpSpPr>
          <a:xfrm>
            <a:off x="472965" y="286407"/>
            <a:ext cx="11269718" cy="6285186"/>
            <a:chOff x="472965" y="286407"/>
            <a:chExt cx="11269718" cy="628518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6D5AF8A-B7CC-7465-D2E5-059A678E3547}"/>
                </a:ext>
              </a:extLst>
            </p:cNvPr>
            <p:cNvSpPr/>
            <p:nvPr/>
          </p:nvSpPr>
          <p:spPr>
            <a:xfrm>
              <a:off x="472965" y="286407"/>
              <a:ext cx="11246069" cy="62851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D13142F-B5DB-077C-5E52-F85D8CC20221}"/>
                </a:ext>
              </a:extLst>
            </p:cNvPr>
            <p:cNvSpPr/>
            <p:nvPr/>
          </p:nvSpPr>
          <p:spPr>
            <a:xfrm>
              <a:off x="846082" y="746236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93825B2-B356-5455-0DF8-19223FF43016}"/>
                </a:ext>
              </a:extLst>
            </p:cNvPr>
            <p:cNvSpPr/>
            <p:nvPr/>
          </p:nvSpPr>
          <p:spPr>
            <a:xfrm>
              <a:off x="846082" y="2548762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209EE82-A9CC-3D8D-5A7D-4A1159563229}"/>
                </a:ext>
              </a:extLst>
            </p:cNvPr>
            <p:cNvSpPr/>
            <p:nvPr/>
          </p:nvSpPr>
          <p:spPr>
            <a:xfrm>
              <a:off x="846082" y="1629105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C680F9C-8D7F-5D71-AFB6-CB07751D1F5E}"/>
                </a:ext>
              </a:extLst>
            </p:cNvPr>
            <p:cNvSpPr/>
            <p:nvPr/>
          </p:nvSpPr>
          <p:spPr>
            <a:xfrm>
              <a:off x="846082" y="3485814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F8B4980-3B1D-CB00-A0EA-C8B1AFC15CE3}"/>
                </a:ext>
              </a:extLst>
            </p:cNvPr>
            <p:cNvSpPr/>
            <p:nvPr/>
          </p:nvSpPr>
          <p:spPr>
            <a:xfrm>
              <a:off x="846082" y="4419604"/>
              <a:ext cx="10499834" cy="18655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B72980B-5CE1-66C5-4AC9-8DD71438DADB}"/>
                </a:ext>
              </a:extLst>
            </p:cNvPr>
            <p:cNvSpPr txBox="1"/>
            <p:nvPr/>
          </p:nvSpPr>
          <p:spPr>
            <a:xfrm>
              <a:off x="987971" y="921558"/>
              <a:ext cx="445638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chemeClr val="bg1"/>
                  </a:solidFill>
                </a:rPr>
                <a:t>MARYLAND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237D80F-D9DE-12FB-81A4-9ADECAA4AD9B}"/>
                </a:ext>
              </a:extLst>
            </p:cNvPr>
            <p:cNvSpPr txBox="1"/>
            <p:nvPr/>
          </p:nvSpPr>
          <p:spPr>
            <a:xfrm>
              <a:off x="4669965" y="709405"/>
              <a:ext cx="62397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</a:rPr>
                <a:t>PATH/Jurisdictional Authority/Statute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BA3795D-83C9-2885-6F8A-CF2082D186D2}"/>
                </a:ext>
              </a:extLst>
            </p:cNvPr>
            <p:cNvSpPr txBox="1"/>
            <p:nvPr/>
          </p:nvSpPr>
          <p:spPr>
            <a:xfrm>
              <a:off x="4677101" y="1115958"/>
              <a:ext cx="65164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FF00"/>
                  </a:solidFill>
                </a:rPr>
                <a:t>PATH C   State Authority   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A3C9C30-7342-D60A-F6CF-46A62FEE420C}"/>
                </a:ext>
              </a:extLst>
            </p:cNvPr>
            <p:cNvSpPr txBox="1"/>
            <p:nvPr/>
          </p:nvSpPr>
          <p:spPr>
            <a:xfrm>
              <a:off x="987971" y="162910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Program Personnel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F9B5912-044D-C219-9465-499EEC62AB84}"/>
                </a:ext>
              </a:extLst>
            </p:cNvPr>
            <p:cNvSpPr txBox="1"/>
            <p:nvPr/>
          </p:nvSpPr>
          <p:spPr>
            <a:xfrm>
              <a:off x="987971" y="207770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3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EE878E1-B9A9-8698-2FF6-84F5EB786A6C}"/>
                </a:ext>
              </a:extLst>
            </p:cNvPr>
            <p:cNvSpPr txBox="1"/>
            <p:nvPr/>
          </p:nvSpPr>
          <p:spPr>
            <a:xfrm>
              <a:off x="4155527" y="1612967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Inspectors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E4936D6-7F23-021F-BEAB-E26C620FF5BF}"/>
                </a:ext>
              </a:extLst>
            </p:cNvPr>
            <p:cNvSpPr txBox="1"/>
            <p:nvPr/>
          </p:nvSpPr>
          <p:spPr>
            <a:xfrm>
              <a:off x="4177861" y="208225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2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D8C4D85-C9EC-D3D7-67B0-5FD9FE105340}"/>
                </a:ext>
              </a:extLst>
            </p:cNvPr>
            <p:cNvSpPr txBox="1"/>
            <p:nvPr/>
          </p:nvSpPr>
          <p:spPr>
            <a:xfrm>
              <a:off x="7333592" y="159161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 Educational Partner-CAP Funds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31B201A-3CA6-9142-89FA-DBB62D782B76}"/>
                </a:ext>
              </a:extLst>
            </p:cNvPr>
            <p:cNvSpPr txBox="1"/>
            <p:nvPr/>
          </p:nvSpPr>
          <p:spPr>
            <a:xfrm>
              <a:off x="7261334" y="1858994"/>
              <a:ext cx="4267200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FFFF00"/>
                  </a:solidFill>
                </a:rPr>
                <a:t>University of Maryland Plant Sciences/Extension</a:t>
              </a:r>
            </a:p>
            <a:p>
              <a:r>
                <a:rPr lang="en-US" dirty="0">
                  <a:solidFill>
                    <a:srgbClr val="FFFF00"/>
                  </a:solidFill>
                </a:rPr>
                <a:t>ALEI (Agricultural Law Education Initiative)</a:t>
              </a:r>
              <a:br>
                <a:rPr lang="en-US" dirty="0">
                  <a:solidFill>
                    <a:srgbClr val="FFFF00"/>
                  </a:solidFill>
                </a:rPr>
              </a:br>
              <a:endParaRPr lang="en-US" dirty="0">
                <a:solidFill>
                  <a:srgbClr val="FFFF00"/>
                </a:solidFill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AC4B62D-4080-9BB8-1BE7-9BBFB7549A53}"/>
                </a:ext>
              </a:extLst>
            </p:cNvPr>
            <p:cNvSpPr txBox="1"/>
            <p:nvPr/>
          </p:nvSpPr>
          <p:spPr>
            <a:xfrm>
              <a:off x="993225" y="259270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Total Farm Registry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FEDDAA3-9A64-5611-EEE8-64A3CF1D45B7}"/>
                </a:ext>
              </a:extLst>
            </p:cNvPr>
            <p:cNvSpPr txBox="1"/>
            <p:nvPr/>
          </p:nvSpPr>
          <p:spPr>
            <a:xfrm>
              <a:off x="993225" y="304130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808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71FB934-555C-CC66-FE57-5143F186AE04}"/>
                </a:ext>
              </a:extLst>
            </p:cNvPr>
            <p:cNvSpPr txBox="1"/>
            <p:nvPr/>
          </p:nvSpPr>
          <p:spPr>
            <a:xfrm>
              <a:off x="4177861" y="2589356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Verified Farm Registry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BFDF07A-C370-985F-787F-C47C0991EC64}"/>
                </a:ext>
              </a:extLst>
            </p:cNvPr>
            <p:cNvSpPr txBox="1"/>
            <p:nvPr/>
          </p:nvSpPr>
          <p:spPr>
            <a:xfrm>
              <a:off x="4177861" y="3037953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145	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820D2DD-A1DA-E00D-E8DB-786C0B21B473}"/>
                </a:ext>
              </a:extLst>
            </p:cNvPr>
            <p:cNvSpPr txBox="1"/>
            <p:nvPr/>
          </p:nvSpPr>
          <p:spPr>
            <a:xfrm>
              <a:off x="7362497" y="260201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Large Covered Farms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E2249C3-CA17-2474-6473-AF5A6460606A}"/>
                </a:ext>
              </a:extLst>
            </p:cNvPr>
            <p:cNvSpPr txBox="1"/>
            <p:nvPr/>
          </p:nvSpPr>
          <p:spPr>
            <a:xfrm>
              <a:off x="7362497" y="305061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33</a:t>
              </a: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DFC9CC03-5850-F43D-813F-FAC35AA5E066}"/>
                </a:ext>
              </a:extLst>
            </p:cNvPr>
            <p:cNvCxnSpPr>
              <a:cxnSpLocks/>
            </p:cNvCxnSpPr>
            <p:nvPr/>
          </p:nvCxnSpPr>
          <p:spPr>
            <a:xfrm>
              <a:off x="7273160" y="1629105"/>
              <a:ext cx="42040" cy="280100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D563403-3D77-9390-B01F-795D6158B332}"/>
                </a:ext>
              </a:extLst>
            </p:cNvPr>
            <p:cNvCxnSpPr>
              <a:cxnSpLocks/>
            </p:cNvCxnSpPr>
            <p:nvPr/>
          </p:nvCxnSpPr>
          <p:spPr>
            <a:xfrm>
              <a:off x="4051738" y="1639615"/>
              <a:ext cx="42040" cy="279049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CDCF607-D96D-753B-4306-6D544D34BDAD}"/>
                </a:ext>
              </a:extLst>
            </p:cNvPr>
            <p:cNvSpPr txBox="1"/>
            <p:nvPr/>
          </p:nvSpPr>
          <p:spPr>
            <a:xfrm>
              <a:off x="987971" y="3512361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Number of Inspections -2022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0D998158-9EBE-E993-9A08-BC21BF1B5D16}"/>
                </a:ext>
              </a:extLst>
            </p:cNvPr>
            <p:cNvSpPr txBox="1"/>
            <p:nvPr/>
          </p:nvSpPr>
          <p:spPr>
            <a:xfrm>
              <a:off x="987971" y="3960958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13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AFD218AE-F71A-162E-FFB5-6298479C6065}"/>
                </a:ext>
              </a:extLst>
            </p:cNvPr>
            <p:cNvSpPr txBox="1"/>
            <p:nvPr/>
          </p:nvSpPr>
          <p:spPr>
            <a:xfrm>
              <a:off x="4067507" y="3503873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Number of For-Cause Inspections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361B87D-AC5F-5D55-0B00-FF1D0F2FC724}"/>
                </a:ext>
              </a:extLst>
            </p:cNvPr>
            <p:cNvSpPr txBox="1"/>
            <p:nvPr/>
          </p:nvSpPr>
          <p:spPr>
            <a:xfrm>
              <a:off x="4193627" y="3994510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0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9899A22-F1B1-936E-6F31-A3BD6E58A98F}"/>
                </a:ext>
              </a:extLst>
            </p:cNvPr>
            <p:cNvSpPr txBox="1"/>
            <p:nvPr/>
          </p:nvSpPr>
          <p:spPr>
            <a:xfrm>
              <a:off x="7409791" y="348796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Number of Educational Visits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57A1F32-7661-0733-196C-93689946014E}"/>
                </a:ext>
              </a:extLst>
            </p:cNvPr>
            <p:cNvSpPr txBox="1"/>
            <p:nvPr/>
          </p:nvSpPr>
          <p:spPr>
            <a:xfrm>
              <a:off x="7475483" y="397860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21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210B0D1-76A1-0406-420A-0FB615DAA92C}"/>
                </a:ext>
              </a:extLst>
            </p:cNvPr>
            <p:cNvSpPr txBox="1"/>
            <p:nvPr/>
          </p:nvSpPr>
          <p:spPr>
            <a:xfrm>
              <a:off x="990934" y="5466890"/>
              <a:ext cx="9711559" cy="598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D60185B9-2BDF-6242-E97C-C92C9C96674D}"/>
                </a:ext>
              </a:extLst>
            </p:cNvPr>
            <p:cNvSpPr txBox="1"/>
            <p:nvPr/>
          </p:nvSpPr>
          <p:spPr>
            <a:xfrm>
              <a:off x="987971" y="4504966"/>
              <a:ext cx="1063647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1.  Hosting a BSAAO workshop this Spring. 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8BB28EC5-3F8A-BC39-D253-D3E464E9219C}"/>
                </a:ext>
              </a:extLst>
            </p:cNvPr>
            <p:cNvSpPr txBox="1"/>
            <p:nvPr/>
          </p:nvSpPr>
          <p:spPr>
            <a:xfrm>
              <a:off x="990935" y="4816942"/>
              <a:ext cx="1008467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2.  Challenges with keeping and hiring staff</a:t>
              </a:r>
              <a:br>
                <a:rPr lang="en-US" sz="2000" dirty="0">
                  <a:solidFill>
                    <a:schemeClr val="bg1"/>
                  </a:solidFill>
                </a:rPr>
              </a:br>
              <a:r>
                <a:rPr lang="en-US" sz="2000" dirty="0">
                  <a:solidFill>
                    <a:schemeClr val="bg1"/>
                  </a:solidFill>
                </a:rPr>
                <a:t>(reason why we couldn’t make it to the Conference)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F5A79ACA-0665-B790-7FB9-A77C0E11D054}"/>
                </a:ext>
              </a:extLst>
            </p:cNvPr>
            <p:cNvSpPr txBox="1"/>
            <p:nvPr/>
          </p:nvSpPr>
          <p:spPr>
            <a:xfrm>
              <a:off x="984902" y="5422793"/>
              <a:ext cx="1036977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>
                <a:buAutoNum type="arabicPeriod" startAt="3"/>
              </a:pPr>
              <a:r>
                <a:rPr lang="en-US" sz="2000" dirty="0">
                  <a:solidFill>
                    <a:schemeClr val="bg1"/>
                  </a:solidFill>
                </a:rPr>
                <a:t>Looking into making Registration mandatory. </a:t>
              </a:r>
            </a:p>
            <a:p>
              <a:r>
                <a:rPr lang="en-US" sz="2000" dirty="0">
                  <a:solidFill>
                    <a:schemeClr val="bg1"/>
                  </a:solidFill>
                </a:rPr>
                <a:t>						  </a:t>
              </a:r>
              <a:r>
                <a:rPr lang="en-US" sz="1400" dirty="0">
                  <a:solidFill>
                    <a:schemeClr val="bg1"/>
                  </a:solidFill>
                </a:rPr>
                <a:t>Molly Gillingham          Laura </a:t>
              </a:r>
              <a:r>
                <a:rPr lang="en-US" sz="1400" dirty="0" err="1">
                  <a:solidFill>
                    <a:schemeClr val="bg1"/>
                  </a:solidFill>
                </a:rPr>
                <a:t>Iacona</a:t>
              </a:r>
              <a:r>
                <a:rPr lang="en-US" sz="1400" dirty="0">
                  <a:solidFill>
                    <a:schemeClr val="bg1"/>
                  </a:solidFill>
                </a:rPr>
                <a:t>           Devin Melancon </a:t>
              </a:r>
            </a:p>
            <a:p>
              <a:r>
                <a:rPr lang="en-US" sz="1400" dirty="0">
                  <a:solidFill>
                    <a:schemeClr val="bg1"/>
                  </a:solidFill>
                </a:rPr>
                <a:t>						Program Manager/PI         Inspector	                Inspector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D2A503D9-7D34-E34C-5662-A086F72EEA47}"/>
                </a:ext>
              </a:extLst>
            </p:cNvPr>
            <p:cNvSpPr txBox="1"/>
            <p:nvPr/>
          </p:nvSpPr>
          <p:spPr>
            <a:xfrm>
              <a:off x="927535" y="5743229"/>
              <a:ext cx="998220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 </a:t>
              </a:r>
            </a:p>
          </p:txBody>
        </p:sp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1C5BEDFD-7990-D6CF-FD22-D024083EA7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9231" y="4505771"/>
            <a:ext cx="785429" cy="1349423"/>
          </a:xfrm>
          <a:prstGeom prst="rect">
            <a:avLst/>
          </a:prstGeom>
        </p:spPr>
      </p:pic>
      <p:pic>
        <p:nvPicPr>
          <p:cNvPr id="40" name="Picture 39" descr="A person taking a selfie&#10;&#10;Description automatically generated">
            <a:extLst>
              <a:ext uri="{FF2B5EF4-FFF2-40B4-BE49-F238E27FC236}">
                <a16:creationId xmlns:a16="http://schemas.microsoft.com/office/drawing/2014/main" id="{61D4EB10-87E2-5475-CC23-61AB6E7B11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5367" y="4504966"/>
            <a:ext cx="785429" cy="1396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351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>
            <a:extLst>
              <a:ext uri="{FF2B5EF4-FFF2-40B4-BE49-F238E27FC236}">
                <a16:creationId xmlns:a16="http://schemas.microsoft.com/office/drawing/2014/main" id="{D425FEE7-E987-730C-262C-8D278D69B914}"/>
              </a:ext>
            </a:extLst>
          </p:cNvPr>
          <p:cNvGrpSpPr/>
          <p:nvPr/>
        </p:nvGrpSpPr>
        <p:grpSpPr>
          <a:xfrm>
            <a:off x="472965" y="286407"/>
            <a:ext cx="11246069" cy="6285186"/>
            <a:chOff x="472965" y="286407"/>
            <a:chExt cx="11246069" cy="628518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6D5AF8A-B7CC-7465-D2E5-059A678E3547}"/>
                </a:ext>
              </a:extLst>
            </p:cNvPr>
            <p:cNvSpPr/>
            <p:nvPr/>
          </p:nvSpPr>
          <p:spPr>
            <a:xfrm>
              <a:off x="472965" y="286407"/>
              <a:ext cx="11246069" cy="62851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D13142F-B5DB-077C-5E52-F85D8CC20221}"/>
                </a:ext>
              </a:extLst>
            </p:cNvPr>
            <p:cNvSpPr/>
            <p:nvPr/>
          </p:nvSpPr>
          <p:spPr>
            <a:xfrm>
              <a:off x="846082" y="746236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93825B2-B356-5455-0DF8-19223FF43016}"/>
                </a:ext>
              </a:extLst>
            </p:cNvPr>
            <p:cNvSpPr/>
            <p:nvPr/>
          </p:nvSpPr>
          <p:spPr>
            <a:xfrm>
              <a:off x="846082" y="2548762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209EE82-A9CC-3D8D-5A7D-4A1159563229}"/>
                </a:ext>
              </a:extLst>
            </p:cNvPr>
            <p:cNvSpPr/>
            <p:nvPr/>
          </p:nvSpPr>
          <p:spPr>
            <a:xfrm>
              <a:off x="846082" y="1629105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C680F9C-8D7F-5D71-AFB6-CB07751D1F5E}"/>
                </a:ext>
              </a:extLst>
            </p:cNvPr>
            <p:cNvSpPr/>
            <p:nvPr/>
          </p:nvSpPr>
          <p:spPr>
            <a:xfrm>
              <a:off x="846082" y="3485814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F8B4980-3B1D-CB00-A0EA-C8B1AFC15CE3}"/>
                </a:ext>
              </a:extLst>
            </p:cNvPr>
            <p:cNvSpPr/>
            <p:nvPr/>
          </p:nvSpPr>
          <p:spPr>
            <a:xfrm>
              <a:off x="846082" y="4419604"/>
              <a:ext cx="10499834" cy="18655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buFont typeface="+mj-lt"/>
                <a:buAutoNum type="arabicPeriod"/>
              </a:pPr>
              <a:endParaRPr lang="en-US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B72980B-5CE1-66C5-4AC9-8DD71438DADB}"/>
                </a:ext>
              </a:extLst>
            </p:cNvPr>
            <p:cNvSpPr txBox="1"/>
            <p:nvPr/>
          </p:nvSpPr>
          <p:spPr>
            <a:xfrm>
              <a:off x="987971" y="921558"/>
              <a:ext cx="445638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chemeClr val="bg1"/>
                  </a:solidFill>
                </a:rPr>
                <a:t>NEW HAMPSHIRE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237D80F-D9DE-12FB-81A4-9ADECAA4AD9B}"/>
                </a:ext>
              </a:extLst>
            </p:cNvPr>
            <p:cNvSpPr txBox="1"/>
            <p:nvPr/>
          </p:nvSpPr>
          <p:spPr>
            <a:xfrm>
              <a:off x="4669965" y="709405"/>
              <a:ext cx="62397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</a:rPr>
                <a:t>PATH/Jurisdictional Authority/Statute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BA3795D-83C9-2885-6F8A-CF2082D186D2}"/>
                </a:ext>
              </a:extLst>
            </p:cNvPr>
            <p:cNvSpPr txBox="1"/>
            <p:nvPr/>
          </p:nvSpPr>
          <p:spPr>
            <a:xfrm>
              <a:off x="4677101" y="1115958"/>
              <a:ext cx="65164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FF00"/>
                  </a:solidFill>
                </a:rPr>
                <a:t>PATH C   State Authority   M.G.L. c 128 s 124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A3C9C30-7342-D60A-F6CF-46A62FEE420C}"/>
                </a:ext>
              </a:extLst>
            </p:cNvPr>
            <p:cNvSpPr txBox="1"/>
            <p:nvPr/>
          </p:nvSpPr>
          <p:spPr>
            <a:xfrm>
              <a:off x="987971" y="1629105"/>
              <a:ext cx="2254473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Program Personnel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EE878E1-B9A9-8698-2FF6-84F5EB786A6C}"/>
                </a:ext>
              </a:extLst>
            </p:cNvPr>
            <p:cNvSpPr txBox="1"/>
            <p:nvPr/>
          </p:nvSpPr>
          <p:spPr>
            <a:xfrm>
              <a:off x="4155527" y="1612967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Inspectors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E4936D6-7F23-021F-BEAB-E26C620FF5BF}"/>
                </a:ext>
              </a:extLst>
            </p:cNvPr>
            <p:cNvSpPr txBox="1"/>
            <p:nvPr/>
          </p:nvSpPr>
          <p:spPr>
            <a:xfrm>
              <a:off x="4177861" y="2082252"/>
              <a:ext cx="90359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2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D8C4D85-C9EC-D3D7-67B0-5FD9FE105340}"/>
                </a:ext>
              </a:extLst>
            </p:cNvPr>
            <p:cNvSpPr txBox="1"/>
            <p:nvPr/>
          </p:nvSpPr>
          <p:spPr>
            <a:xfrm>
              <a:off x="7333592" y="159161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 Educational Partner-CAP Funds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31B201A-3CA6-9142-89FA-DBB62D782B76}"/>
                </a:ext>
              </a:extLst>
            </p:cNvPr>
            <p:cNvSpPr txBox="1"/>
            <p:nvPr/>
          </p:nvSpPr>
          <p:spPr>
            <a:xfrm>
              <a:off x="7399286" y="1830253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UNH Cooperative Extension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AC4B62D-4080-9BB8-1BE7-9BBFB7549A53}"/>
                </a:ext>
              </a:extLst>
            </p:cNvPr>
            <p:cNvSpPr txBox="1"/>
            <p:nvPr/>
          </p:nvSpPr>
          <p:spPr>
            <a:xfrm>
              <a:off x="993225" y="259270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Total Farm Registry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FEDDAA3-9A64-5611-EEE8-64A3CF1D45B7}"/>
                </a:ext>
              </a:extLst>
            </p:cNvPr>
            <p:cNvSpPr txBox="1"/>
            <p:nvPr/>
          </p:nvSpPr>
          <p:spPr>
            <a:xfrm>
              <a:off x="993225" y="304130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211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71FB934-555C-CC66-FE57-5143F186AE04}"/>
                </a:ext>
              </a:extLst>
            </p:cNvPr>
            <p:cNvSpPr txBox="1"/>
            <p:nvPr/>
          </p:nvSpPr>
          <p:spPr>
            <a:xfrm>
              <a:off x="4177861" y="2589356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Verified Farm Registry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BFDF07A-C370-985F-787F-C47C0991EC64}"/>
                </a:ext>
              </a:extLst>
            </p:cNvPr>
            <p:cNvSpPr txBox="1"/>
            <p:nvPr/>
          </p:nvSpPr>
          <p:spPr>
            <a:xfrm>
              <a:off x="4177861" y="3037953"/>
              <a:ext cx="1949672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143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820D2DD-A1DA-E00D-E8DB-786C0B21B473}"/>
                </a:ext>
              </a:extLst>
            </p:cNvPr>
            <p:cNvSpPr txBox="1"/>
            <p:nvPr/>
          </p:nvSpPr>
          <p:spPr>
            <a:xfrm>
              <a:off x="7362497" y="260201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Large Covered Farms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E2249C3-CA17-2474-6473-AF5A6460606A}"/>
                </a:ext>
              </a:extLst>
            </p:cNvPr>
            <p:cNvSpPr txBox="1"/>
            <p:nvPr/>
          </p:nvSpPr>
          <p:spPr>
            <a:xfrm>
              <a:off x="7362497" y="3050612"/>
              <a:ext cx="777771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24</a:t>
              </a: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DFC9CC03-5850-F43D-813F-FAC35AA5E066}"/>
                </a:ext>
              </a:extLst>
            </p:cNvPr>
            <p:cNvCxnSpPr>
              <a:cxnSpLocks/>
            </p:cNvCxnSpPr>
            <p:nvPr/>
          </p:nvCxnSpPr>
          <p:spPr>
            <a:xfrm>
              <a:off x="7273160" y="1629105"/>
              <a:ext cx="42040" cy="280100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D563403-3D77-9390-B01F-795D6158B332}"/>
                </a:ext>
              </a:extLst>
            </p:cNvPr>
            <p:cNvCxnSpPr>
              <a:cxnSpLocks/>
            </p:cNvCxnSpPr>
            <p:nvPr/>
          </p:nvCxnSpPr>
          <p:spPr>
            <a:xfrm>
              <a:off x="4051738" y="1639615"/>
              <a:ext cx="42040" cy="279049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CDCF607-D96D-753B-4306-6D544D34BDAD}"/>
                </a:ext>
              </a:extLst>
            </p:cNvPr>
            <p:cNvSpPr txBox="1"/>
            <p:nvPr/>
          </p:nvSpPr>
          <p:spPr>
            <a:xfrm>
              <a:off x="987971" y="3512361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Number of Inspections -2022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0D998158-9EBE-E993-9A08-BC21BF1B5D16}"/>
                </a:ext>
              </a:extLst>
            </p:cNvPr>
            <p:cNvSpPr txBox="1"/>
            <p:nvPr/>
          </p:nvSpPr>
          <p:spPr>
            <a:xfrm>
              <a:off x="987971" y="3960958"/>
              <a:ext cx="788578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8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AFD218AE-F71A-162E-FFB5-6298479C6065}"/>
                </a:ext>
              </a:extLst>
            </p:cNvPr>
            <p:cNvSpPr txBox="1"/>
            <p:nvPr/>
          </p:nvSpPr>
          <p:spPr>
            <a:xfrm>
              <a:off x="4067507" y="3503873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Number of For-Cause Inspections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9899A22-F1B1-936E-6F31-A3BD6E58A98F}"/>
                </a:ext>
              </a:extLst>
            </p:cNvPr>
            <p:cNvSpPr txBox="1"/>
            <p:nvPr/>
          </p:nvSpPr>
          <p:spPr>
            <a:xfrm>
              <a:off x="7409791" y="348796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Number of Educational Visits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57A1F32-7661-0733-196C-93689946014E}"/>
                </a:ext>
              </a:extLst>
            </p:cNvPr>
            <p:cNvSpPr txBox="1"/>
            <p:nvPr/>
          </p:nvSpPr>
          <p:spPr>
            <a:xfrm>
              <a:off x="7475483" y="3978602"/>
              <a:ext cx="985344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16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210B0D1-76A1-0406-420A-0FB615DAA92C}"/>
                </a:ext>
              </a:extLst>
            </p:cNvPr>
            <p:cNvSpPr txBox="1"/>
            <p:nvPr/>
          </p:nvSpPr>
          <p:spPr>
            <a:xfrm>
              <a:off x="999794" y="5295937"/>
              <a:ext cx="9711559" cy="598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011618" y="2211978"/>
            <a:ext cx="2593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87971" y="4676503"/>
            <a:ext cx="10205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1. New Program Assistant hired –started 1/13/23 - will facilitate program development and reporting activities.</a:t>
            </a:r>
          </a:p>
          <a:p>
            <a:r>
              <a:rPr lang="en-US" dirty="0">
                <a:solidFill>
                  <a:srgbClr val="FFFF00"/>
                </a:solidFill>
              </a:rPr>
              <a:t>2. Farm Inventory data retrieval and verification activities on-going; farmer responses still slow to receive. </a:t>
            </a:r>
          </a:p>
          <a:p>
            <a:r>
              <a:rPr lang="en-US" dirty="0">
                <a:solidFill>
                  <a:srgbClr val="FFFF00"/>
                </a:solidFill>
              </a:rPr>
              <a:t>3. MOU between DAMF &amp; NH state Lab in review and approval stage; lab analysis of suspect produce.</a:t>
            </a:r>
          </a:p>
        </p:txBody>
      </p:sp>
    </p:spTree>
    <p:extLst>
      <p:ext uri="{BB962C8B-B14F-4D97-AF65-F5344CB8AC3E}">
        <p14:creationId xmlns:p14="http://schemas.microsoft.com/office/powerpoint/2010/main" val="157388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>
            <a:extLst>
              <a:ext uri="{FF2B5EF4-FFF2-40B4-BE49-F238E27FC236}">
                <a16:creationId xmlns:a16="http://schemas.microsoft.com/office/drawing/2014/main" id="{D425FEE7-E987-730C-262C-8D278D69B914}"/>
              </a:ext>
            </a:extLst>
          </p:cNvPr>
          <p:cNvGrpSpPr/>
          <p:nvPr/>
        </p:nvGrpSpPr>
        <p:grpSpPr>
          <a:xfrm>
            <a:off x="472965" y="286407"/>
            <a:ext cx="11269718" cy="6285186"/>
            <a:chOff x="472965" y="286407"/>
            <a:chExt cx="11269718" cy="628518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6D5AF8A-B7CC-7465-D2E5-059A678E3547}"/>
                </a:ext>
              </a:extLst>
            </p:cNvPr>
            <p:cNvSpPr/>
            <p:nvPr/>
          </p:nvSpPr>
          <p:spPr>
            <a:xfrm>
              <a:off x="472965" y="286407"/>
              <a:ext cx="11246069" cy="62851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D13142F-B5DB-077C-5E52-F85D8CC20221}"/>
                </a:ext>
              </a:extLst>
            </p:cNvPr>
            <p:cNvSpPr/>
            <p:nvPr/>
          </p:nvSpPr>
          <p:spPr>
            <a:xfrm>
              <a:off x="846082" y="746236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93825B2-B356-5455-0DF8-19223FF43016}"/>
                </a:ext>
              </a:extLst>
            </p:cNvPr>
            <p:cNvSpPr/>
            <p:nvPr/>
          </p:nvSpPr>
          <p:spPr>
            <a:xfrm>
              <a:off x="846082" y="2548762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209EE82-A9CC-3D8D-5A7D-4A1159563229}"/>
                </a:ext>
              </a:extLst>
            </p:cNvPr>
            <p:cNvSpPr/>
            <p:nvPr/>
          </p:nvSpPr>
          <p:spPr>
            <a:xfrm>
              <a:off x="846082" y="1629105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C680F9C-8D7F-5D71-AFB6-CB07751D1F5E}"/>
                </a:ext>
              </a:extLst>
            </p:cNvPr>
            <p:cNvSpPr/>
            <p:nvPr/>
          </p:nvSpPr>
          <p:spPr>
            <a:xfrm>
              <a:off x="846082" y="3485814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F8B4980-3B1D-CB00-A0EA-C8B1AFC15CE3}"/>
                </a:ext>
              </a:extLst>
            </p:cNvPr>
            <p:cNvSpPr/>
            <p:nvPr/>
          </p:nvSpPr>
          <p:spPr>
            <a:xfrm>
              <a:off x="846082" y="4419604"/>
              <a:ext cx="10499834" cy="18655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B72980B-5CE1-66C5-4AC9-8DD71438DADB}"/>
                </a:ext>
              </a:extLst>
            </p:cNvPr>
            <p:cNvSpPr txBox="1"/>
            <p:nvPr/>
          </p:nvSpPr>
          <p:spPr>
            <a:xfrm>
              <a:off x="1033397" y="852647"/>
              <a:ext cx="445638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chemeClr val="bg1"/>
                  </a:solidFill>
                </a:rPr>
                <a:t>RHODE ISLAND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237D80F-D9DE-12FB-81A4-9ADECAA4AD9B}"/>
                </a:ext>
              </a:extLst>
            </p:cNvPr>
            <p:cNvSpPr txBox="1"/>
            <p:nvPr/>
          </p:nvSpPr>
          <p:spPr>
            <a:xfrm>
              <a:off x="4669965" y="709405"/>
              <a:ext cx="62397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</a:rPr>
                <a:t>PATH/Jurisdictional Authority/Statute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BA3795D-83C9-2885-6F8A-CF2082D186D2}"/>
                </a:ext>
              </a:extLst>
            </p:cNvPr>
            <p:cNvSpPr txBox="1"/>
            <p:nvPr/>
          </p:nvSpPr>
          <p:spPr>
            <a:xfrm>
              <a:off x="4669965" y="1055344"/>
              <a:ext cx="65164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FF00"/>
                  </a:solidFill>
                </a:rPr>
                <a:t>PATH </a:t>
              </a:r>
              <a:r>
                <a:rPr lang="en-US" sz="2400">
                  <a:solidFill>
                    <a:srgbClr val="FFFF00"/>
                  </a:solidFill>
                </a:rPr>
                <a:t>C  / </a:t>
              </a:r>
              <a:r>
                <a:rPr lang="en-US" sz="2400" dirty="0">
                  <a:solidFill>
                    <a:srgbClr val="FFFF00"/>
                  </a:solidFill>
                </a:rPr>
                <a:t>State </a:t>
              </a:r>
              <a:r>
                <a:rPr lang="en-US" sz="2400">
                  <a:solidFill>
                    <a:srgbClr val="FFFF00"/>
                  </a:solidFill>
                </a:rPr>
                <a:t>Authority  / 250-RICR-40-00-2</a:t>
              </a:r>
              <a:endParaRPr lang="en-US" sz="2400" dirty="0">
                <a:solidFill>
                  <a:srgbClr val="FFFF00"/>
                </a:solidFill>
              </a:endParaRPr>
            </a:p>
            <a:p>
              <a:endParaRPr lang="en-US" sz="2400" dirty="0">
                <a:solidFill>
                  <a:srgbClr val="FFFF00"/>
                </a:solidFill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A3C9C30-7342-D60A-F6CF-46A62FEE420C}"/>
                </a:ext>
              </a:extLst>
            </p:cNvPr>
            <p:cNvSpPr txBox="1"/>
            <p:nvPr/>
          </p:nvSpPr>
          <p:spPr>
            <a:xfrm>
              <a:off x="987971" y="162910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Program Personnel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F9B5912-044D-C219-9465-499EEC62AB84}"/>
                </a:ext>
              </a:extLst>
            </p:cNvPr>
            <p:cNvSpPr txBox="1"/>
            <p:nvPr/>
          </p:nvSpPr>
          <p:spPr>
            <a:xfrm>
              <a:off x="987971" y="207770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4	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EE878E1-B9A9-8698-2FF6-84F5EB786A6C}"/>
                </a:ext>
              </a:extLst>
            </p:cNvPr>
            <p:cNvSpPr txBox="1"/>
            <p:nvPr/>
          </p:nvSpPr>
          <p:spPr>
            <a:xfrm>
              <a:off x="4155527" y="1612967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Inspectors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E4936D6-7F23-021F-BEAB-E26C620FF5BF}"/>
                </a:ext>
              </a:extLst>
            </p:cNvPr>
            <p:cNvSpPr txBox="1"/>
            <p:nvPr/>
          </p:nvSpPr>
          <p:spPr>
            <a:xfrm>
              <a:off x="4177861" y="208225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2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D8C4D85-C9EC-D3D7-67B0-5FD9FE105340}"/>
                </a:ext>
              </a:extLst>
            </p:cNvPr>
            <p:cNvSpPr txBox="1"/>
            <p:nvPr/>
          </p:nvSpPr>
          <p:spPr>
            <a:xfrm>
              <a:off x="7333592" y="159161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 Educational Partner-CAP Funds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31B201A-3CA6-9142-89FA-DBB62D782B76}"/>
                </a:ext>
              </a:extLst>
            </p:cNvPr>
            <p:cNvSpPr txBox="1"/>
            <p:nvPr/>
          </p:nvSpPr>
          <p:spPr>
            <a:xfrm>
              <a:off x="7399286" y="1830253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URI Cooperative Extension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AC4B62D-4080-9BB8-1BE7-9BBFB7549A53}"/>
                </a:ext>
              </a:extLst>
            </p:cNvPr>
            <p:cNvSpPr txBox="1"/>
            <p:nvPr/>
          </p:nvSpPr>
          <p:spPr>
            <a:xfrm>
              <a:off x="993225" y="259270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Total Farm Registry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FEDDAA3-9A64-5611-EEE8-64A3CF1D45B7}"/>
                </a:ext>
              </a:extLst>
            </p:cNvPr>
            <p:cNvSpPr txBox="1"/>
            <p:nvPr/>
          </p:nvSpPr>
          <p:spPr>
            <a:xfrm>
              <a:off x="993225" y="304130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439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71FB934-555C-CC66-FE57-5143F186AE04}"/>
                </a:ext>
              </a:extLst>
            </p:cNvPr>
            <p:cNvSpPr txBox="1"/>
            <p:nvPr/>
          </p:nvSpPr>
          <p:spPr>
            <a:xfrm>
              <a:off x="4177861" y="2589356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Verified Farm Registry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BFDF07A-C370-985F-787F-C47C0991EC64}"/>
                </a:ext>
              </a:extLst>
            </p:cNvPr>
            <p:cNvSpPr txBox="1"/>
            <p:nvPr/>
          </p:nvSpPr>
          <p:spPr>
            <a:xfrm>
              <a:off x="4177861" y="3037953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199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820D2DD-A1DA-E00D-E8DB-786C0B21B473}"/>
                </a:ext>
              </a:extLst>
            </p:cNvPr>
            <p:cNvSpPr txBox="1"/>
            <p:nvPr/>
          </p:nvSpPr>
          <p:spPr>
            <a:xfrm>
              <a:off x="7362497" y="260201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Large Covered Farms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E2249C3-CA17-2474-6473-AF5A6460606A}"/>
                </a:ext>
              </a:extLst>
            </p:cNvPr>
            <p:cNvSpPr txBox="1"/>
            <p:nvPr/>
          </p:nvSpPr>
          <p:spPr>
            <a:xfrm>
              <a:off x="7362497" y="305061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14</a:t>
              </a: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DFC9CC03-5850-F43D-813F-FAC35AA5E066}"/>
                </a:ext>
              </a:extLst>
            </p:cNvPr>
            <p:cNvCxnSpPr>
              <a:cxnSpLocks/>
            </p:cNvCxnSpPr>
            <p:nvPr/>
          </p:nvCxnSpPr>
          <p:spPr>
            <a:xfrm>
              <a:off x="7273160" y="1629105"/>
              <a:ext cx="42040" cy="280100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D563403-3D77-9390-B01F-795D6158B332}"/>
                </a:ext>
              </a:extLst>
            </p:cNvPr>
            <p:cNvCxnSpPr>
              <a:cxnSpLocks/>
            </p:cNvCxnSpPr>
            <p:nvPr/>
          </p:nvCxnSpPr>
          <p:spPr>
            <a:xfrm>
              <a:off x="4051738" y="1639615"/>
              <a:ext cx="42040" cy="279049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CDCF607-D96D-753B-4306-6D544D34BDAD}"/>
                </a:ext>
              </a:extLst>
            </p:cNvPr>
            <p:cNvSpPr txBox="1"/>
            <p:nvPr/>
          </p:nvSpPr>
          <p:spPr>
            <a:xfrm>
              <a:off x="987971" y="3512361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Number of Inspections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0D998158-9EBE-E993-9A08-BC21BF1B5D16}"/>
                </a:ext>
              </a:extLst>
            </p:cNvPr>
            <p:cNvSpPr txBox="1"/>
            <p:nvPr/>
          </p:nvSpPr>
          <p:spPr>
            <a:xfrm>
              <a:off x="987971" y="3960958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28 (2022)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AFD218AE-F71A-162E-FFB5-6298479C6065}"/>
                </a:ext>
              </a:extLst>
            </p:cNvPr>
            <p:cNvSpPr txBox="1"/>
            <p:nvPr/>
          </p:nvSpPr>
          <p:spPr>
            <a:xfrm>
              <a:off x="4067507" y="3503873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Number of For-Cause Inspections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361B87D-AC5F-5D55-0B00-FF1D0F2FC724}"/>
                </a:ext>
              </a:extLst>
            </p:cNvPr>
            <p:cNvSpPr txBox="1"/>
            <p:nvPr/>
          </p:nvSpPr>
          <p:spPr>
            <a:xfrm>
              <a:off x="4193627" y="3994510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0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9899A22-F1B1-936E-6F31-A3BD6E58A98F}"/>
                </a:ext>
              </a:extLst>
            </p:cNvPr>
            <p:cNvSpPr txBox="1"/>
            <p:nvPr/>
          </p:nvSpPr>
          <p:spPr>
            <a:xfrm>
              <a:off x="7409791" y="348796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Number of Educational Visits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57A1F32-7661-0733-196C-93689946014E}"/>
                </a:ext>
              </a:extLst>
            </p:cNvPr>
            <p:cNvSpPr txBox="1"/>
            <p:nvPr/>
          </p:nvSpPr>
          <p:spPr>
            <a:xfrm>
              <a:off x="7475483" y="397860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77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210B0D1-76A1-0406-420A-0FB615DAA92C}"/>
                </a:ext>
              </a:extLst>
            </p:cNvPr>
            <p:cNvSpPr txBox="1"/>
            <p:nvPr/>
          </p:nvSpPr>
          <p:spPr>
            <a:xfrm>
              <a:off x="999794" y="5295937"/>
              <a:ext cx="9711559" cy="598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D60185B9-2BDF-6242-E97C-C92C9C96674D}"/>
                </a:ext>
              </a:extLst>
            </p:cNvPr>
            <p:cNvSpPr txBox="1"/>
            <p:nvPr/>
          </p:nvSpPr>
          <p:spPr>
            <a:xfrm>
              <a:off x="987971" y="4504966"/>
              <a:ext cx="1063647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1.  </a:t>
              </a:r>
              <a:r>
                <a:rPr lang="en-US" dirty="0">
                  <a:solidFill>
                    <a:schemeClr val="bg1"/>
                  </a:solidFill>
                </a:rPr>
                <a:t>Formal Produce Farm Registration – annual requirement with common date of February 28</a:t>
              </a:r>
              <a:r>
                <a:rPr lang="en-US" baseline="30000" dirty="0">
                  <a:solidFill>
                    <a:schemeClr val="bg1"/>
                  </a:solidFill>
                </a:rPr>
                <a:t>th</a:t>
              </a:r>
              <a:r>
                <a:rPr lang="en-US" dirty="0">
                  <a:solidFill>
                    <a:schemeClr val="bg1"/>
                  </a:solidFill>
                </a:rPr>
                <a:t>.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8BB28EC5-3F8A-BC39-D253-D3E464E9219C}"/>
                </a:ext>
              </a:extLst>
            </p:cNvPr>
            <p:cNvSpPr txBox="1"/>
            <p:nvPr/>
          </p:nvSpPr>
          <p:spPr>
            <a:xfrm>
              <a:off x="999795" y="4876751"/>
              <a:ext cx="1020423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2.  </a:t>
              </a:r>
              <a:r>
                <a:rPr lang="en-US" dirty="0">
                  <a:solidFill>
                    <a:schemeClr val="bg1"/>
                  </a:solidFill>
                </a:rPr>
                <a:t>Agricultural Water Quality testing program – will expand to incorporate changing Ag water requirements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F5A79ACA-0665-B790-7FB9-A77C0E11D054}"/>
                </a:ext>
              </a:extLst>
            </p:cNvPr>
            <p:cNvSpPr txBox="1"/>
            <p:nvPr/>
          </p:nvSpPr>
          <p:spPr>
            <a:xfrm>
              <a:off x="1011618" y="5243536"/>
              <a:ext cx="971155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3.  </a:t>
              </a:r>
              <a:r>
                <a:rPr lang="en-US" dirty="0">
                  <a:solidFill>
                    <a:schemeClr val="bg1"/>
                  </a:solidFill>
                </a:rPr>
                <a:t>Mini-grant program in 2021 and 2022 to assist with produce safety improvements.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D2A503D9-7D34-E34C-5662-A086F72EEA47}"/>
                </a:ext>
              </a:extLst>
            </p:cNvPr>
            <p:cNvSpPr txBox="1"/>
            <p:nvPr/>
          </p:nvSpPr>
          <p:spPr>
            <a:xfrm>
              <a:off x="1011618" y="5649055"/>
              <a:ext cx="998220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4.  </a:t>
              </a:r>
              <a:r>
                <a:rPr lang="en-US" dirty="0">
                  <a:solidFill>
                    <a:schemeClr val="bg1"/>
                  </a:solidFill>
                </a:rPr>
                <a:t>Continue to support the RI GAP Program for Produce – Technical Assistance &amp; Compliance Vehicle.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507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>
            <a:extLst>
              <a:ext uri="{FF2B5EF4-FFF2-40B4-BE49-F238E27FC236}">
                <a16:creationId xmlns:a16="http://schemas.microsoft.com/office/drawing/2014/main" id="{D425FEE7-E987-730C-262C-8D278D69B914}"/>
              </a:ext>
            </a:extLst>
          </p:cNvPr>
          <p:cNvGrpSpPr/>
          <p:nvPr/>
        </p:nvGrpSpPr>
        <p:grpSpPr>
          <a:xfrm>
            <a:off x="472965" y="286407"/>
            <a:ext cx="11269718" cy="6285186"/>
            <a:chOff x="472965" y="286407"/>
            <a:chExt cx="11269718" cy="628518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6D5AF8A-B7CC-7465-D2E5-059A678E3547}"/>
                </a:ext>
              </a:extLst>
            </p:cNvPr>
            <p:cNvSpPr/>
            <p:nvPr/>
          </p:nvSpPr>
          <p:spPr>
            <a:xfrm>
              <a:off x="472965" y="286407"/>
              <a:ext cx="11246069" cy="62851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D13142F-B5DB-077C-5E52-F85D8CC20221}"/>
                </a:ext>
              </a:extLst>
            </p:cNvPr>
            <p:cNvSpPr/>
            <p:nvPr/>
          </p:nvSpPr>
          <p:spPr>
            <a:xfrm>
              <a:off x="846082" y="746236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93825B2-B356-5455-0DF8-19223FF43016}"/>
                </a:ext>
              </a:extLst>
            </p:cNvPr>
            <p:cNvSpPr/>
            <p:nvPr/>
          </p:nvSpPr>
          <p:spPr>
            <a:xfrm>
              <a:off x="846082" y="2548762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209EE82-A9CC-3D8D-5A7D-4A1159563229}"/>
                </a:ext>
              </a:extLst>
            </p:cNvPr>
            <p:cNvSpPr/>
            <p:nvPr/>
          </p:nvSpPr>
          <p:spPr>
            <a:xfrm>
              <a:off x="846082" y="1629105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C680F9C-8D7F-5D71-AFB6-CB07751D1F5E}"/>
                </a:ext>
              </a:extLst>
            </p:cNvPr>
            <p:cNvSpPr/>
            <p:nvPr/>
          </p:nvSpPr>
          <p:spPr>
            <a:xfrm>
              <a:off x="846082" y="3485814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F8B4980-3B1D-CB00-A0EA-C8B1AFC15CE3}"/>
                </a:ext>
              </a:extLst>
            </p:cNvPr>
            <p:cNvSpPr/>
            <p:nvPr/>
          </p:nvSpPr>
          <p:spPr>
            <a:xfrm>
              <a:off x="846082" y="4419604"/>
              <a:ext cx="10499834" cy="18655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B72980B-5CE1-66C5-4AC9-8DD71438DADB}"/>
                </a:ext>
              </a:extLst>
            </p:cNvPr>
            <p:cNvSpPr txBox="1"/>
            <p:nvPr/>
          </p:nvSpPr>
          <p:spPr>
            <a:xfrm>
              <a:off x="987971" y="921558"/>
              <a:ext cx="445638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chemeClr val="bg1"/>
                  </a:solidFill>
                </a:rPr>
                <a:t>NEW YORK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237D80F-D9DE-12FB-81A4-9ADECAA4AD9B}"/>
                </a:ext>
              </a:extLst>
            </p:cNvPr>
            <p:cNvSpPr txBox="1"/>
            <p:nvPr/>
          </p:nvSpPr>
          <p:spPr>
            <a:xfrm>
              <a:off x="4669965" y="709405"/>
              <a:ext cx="62397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</a:rPr>
                <a:t>PATH/Jurisdictional Authority/Statute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BA3795D-83C9-2885-6F8A-CF2082D186D2}"/>
                </a:ext>
              </a:extLst>
            </p:cNvPr>
            <p:cNvSpPr txBox="1"/>
            <p:nvPr/>
          </p:nvSpPr>
          <p:spPr>
            <a:xfrm>
              <a:off x="4677101" y="1115958"/>
              <a:ext cx="65164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FF00"/>
                  </a:solidFill>
                </a:rPr>
                <a:t>PATH C   State Authority   </a:t>
              </a:r>
              <a:r>
                <a:rPr lang="en-US" sz="2400" b="0" i="0" u="none" strike="noStrike" baseline="0" dirty="0">
                  <a:solidFill>
                    <a:srgbClr val="FFFF00"/>
                  </a:solidFill>
                </a:rPr>
                <a:t>1 NYCRR Part 273 </a:t>
              </a:r>
              <a:endParaRPr lang="en-US" sz="2400" dirty="0">
                <a:solidFill>
                  <a:srgbClr val="FFFF00"/>
                </a:solidFill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A3C9C30-7342-D60A-F6CF-46A62FEE420C}"/>
                </a:ext>
              </a:extLst>
            </p:cNvPr>
            <p:cNvSpPr txBox="1"/>
            <p:nvPr/>
          </p:nvSpPr>
          <p:spPr>
            <a:xfrm>
              <a:off x="987971" y="162910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Program Personnel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F9B5912-044D-C219-9465-499EEC62AB84}"/>
                </a:ext>
              </a:extLst>
            </p:cNvPr>
            <p:cNvSpPr txBox="1"/>
            <p:nvPr/>
          </p:nvSpPr>
          <p:spPr>
            <a:xfrm>
              <a:off x="987971" y="207770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8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EE878E1-B9A9-8698-2FF6-84F5EB786A6C}"/>
                </a:ext>
              </a:extLst>
            </p:cNvPr>
            <p:cNvSpPr txBox="1"/>
            <p:nvPr/>
          </p:nvSpPr>
          <p:spPr>
            <a:xfrm>
              <a:off x="4155527" y="1612967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Inspectors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E4936D6-7F23-021F-BEAB-E26C620FF5BF}"/>
                </a:ext>
              </a:extLst>
            </p:cNvPr>
            <p:cNvSpPr txBox="1"/>
            <p:nvPr/>
          </p:nvSpPr>
          <p:spPr>
            <a:xfrm>
              <a:off x="4177861" y="208225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5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D8C4D85-C9EC-D3D7-67B0-5FD9FE105340}"/>
                </a:ext>
              </a:extLst>
            </p:cNvPr>
            <p:cNvSpPr txBox="1"/>
            <p:nvPr/>
          </p:nvSpPr>
          <p:spPr>
            <a:xfrm>
              <a:off x="7333592" y="159161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 Educational Partner-CAP Funds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31B201A-3CA6-9142-89FA-DBB62D782B76}"/>
                </a:ext>
              </a:extLst>
            </p:cNvPr>
            <p:cNvSpPr txBox="1"/>
            <p:nvPr/>
          </p:nvSpPr>
          <p:spPr>
            <a:xfrm>
              <a:off x="7399286" y="1830253"/>
              <a:ext cx="4267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>
                <a:solidFill>
                  <a:srgbClr val="FFFF00"/>
                </a:solidFill>
              </a:endParaRPr>
            </a:p>
            <a:p>
              <a:r>
                <a:rPr lang="en-US" dirty="0">
                  <a:solidFill>
                    <a:srgbClr val="FFFF00"/>
                  </a:solidFill>
                </a:rPr>
                <a:t>Cornell University &amp; Cornell Coop. Ext.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AC4B62D-4080-9BB8-1BE7-9BBFB7549A53}"/>
                </a:ext>
              </a:extLst>
            </p:cNvPr>
            <p:cNvSpPr txBox="1"/>
            <p:nvPr/>
          </p:nvSpPr>
          <p:spPr>
            <a:xfrm>
              <a:off x="993225" y="259270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Total Farm Registry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FEDDAA3-9A64-5611-EEE8-64A3CF1D45B7}"/>
                </a:ext>
              </a:extLst>
            </p:cNvPr>
            <p:cNvSpPr txBox="1"/>
            <p:nvPr/>
          </p:nvSpPr>
          <p:spPr>
            <a:xfrm>
              <a:off x="993225" y="304130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1,503	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71FB934-555C-CC66-FE57-5143F186AE04}"/>
                </a:ext>
              </a:extLst>
            </p:cNvPr>
            <p:cNvSpPr txBox="1"/>
            <p:nvPr/>
          </p:nvSpPr>
          <p:spPr>
            <a:xfrm>
              <a:off x="4177861" y="2589356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Verified Farm Registry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BFDF07A-C370-985F-787F-C47C0991EC64}"/>
                </a:ext>
              </a:extLst>
            </p:cNvPr>
            <p:cNvSpPr txBox="1"/>
            <p:nvPr/>
          </p:nvSpPr>
          <p:spPr>
            <a:xfrm>
              <a:off x="4177861" y="3037953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1,503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820D2DD-A1DA-E00D-E8DB-786C0B21B473}"/>
                </a:ext>
              </a:extLst>
            </p:cNvPr>
            <p:cNvSpPr txBox="1"/>
            <p:nvPr/>
          </p:nvSpPr>
          <p:spPr>
            <a:xfrm>
              <a:off x="7362497" y="260201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Large Covered Farms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E2249C3-CA17-2474-6473-AF5A6460606A}"/>
                </a:ext>
              </a:extLst>
            </p:cNvPr>
            <p:cNvSpPr txBox="1"/>
            <p:nvPr/>
          </p:nvSpPr>
          <p:spPr>
            <a:xfrm>
              <a:off x="7362497" y="305061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236</a:t>
              </a: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DFC9CC03-5850-F43D-813F-FAC35AA5E066}"/>
                </a:ext>
              </a:extLst>
            </p:cNvPr>
            <p:cNvCxnSpPr>
              <a:cxnSpLocks/>
            </p:cNvCxnSpPr>
            <p:nvPr/>
          </p:nvCxnSpPr>
          <p:spPr>
            <a:xfrm>
              <a:off x="7273160" y="1629105"/>
              <a:ext cx="42040" cy="280100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D563403-3D77-9390-B01F-795D6158B332}"/>
                </a:ext>
              </a:extLst>
            </p:cNvPr>
            <p:cNvCxnSpPr>
              <a:cxnSpLocks/>
            </p:cNvCxnSpPr>
            <p:nvPr/>
          </p:nvCxnSpPr>
          <p:spPr>
            <a:xfrm>
              <a:off x="4051738" y="1639615"/>
              <a:ext cx="42040" cy="279049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CDCF607-D96D-753B-4306-6D544D34BDAD}"/>
                </a:ext>
              </a:extLst>
            </p:cNvPr>
            <p:cNvSpPr txBox="1"/>
            <p:nvPr/>
          </p:nvSpPr>
          <p:spPr>
            <a:xfrm>
              <a:off x="987971" y="3512361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Number of Inspections -2022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0D998158-9EBE-E993-9A08-BC21BF1B5D16}"/>
                </a:ext>
              </a:extLst>
            </p:cNvPr>
            <p:cNvSpPr txBox="1"/>
            <p:nvPr/>
          </p:nvSpPr>
          <p:spPr>
            <a:xfrm>
              <a:off x="987971" y="3960958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121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AFD218AE-F71A-162E-FFB5-6298479C6065}"/>
                </a:ext>
              </a:extLst>
            </p:cNvPr>
            <p:cNvSpPr txBox="1"/>
            <p:nvPr/>
          </p:nvSpPr>
          <p:spPr>
            <a:xfrm>
              <a:off x="4067507" y="3503873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Number of For-Cause Inspections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361B87D-AC5F-5D55-0B00-FF1D0F2FC724}"/>
                </a:ext>
              </a:extLst>
            </p:cNvPr>
            <p:cNvSpPr txBox="1"/>
            <p:nvPr/>
          </p:nvSpPr>
          <p:spPr>
            <a:xfrm>
              <a:off x="4193627" y="3994510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0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9899A22-F1B1-936E-6F31-A3BD6E58A98F}"/>
                </a:ext>
              </a:extLst>
            </p:cNvPr>
            <p:cNvSpPr txBox="1"/>
            <p:nvPr/>
          </p:nvSpPr>
          <p:spPr>
            <a:xfrm>
              <a:off x="7409791" y="348796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Number of Educational Visits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57A1F32-7661-0733-196C-93689946014E}"/>
                </a:ext>
              </a:extLst>
            </p:cNvPr>
            <p:cNvSpPr txBox="1"/>
            <p:nvPr/>
          </p:nvSpPr>
          <p:spPr>
            <a:xfrm>
              <a:off x="7475483" y="397860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134 (including 8 OFRRs)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D60185B9-2BDF-6242-E97C-C92C9C96674D}"/>
                </a:ext>
              </a:extLst>
            </p:cNvPr>
            <p:cNvSpPr txBox="1"/>
            <p:nvPr/>
          </p:nvSpPr>
          <p:spPr>
            <a:xfrm>
              <a:off x="846083" y="4417364"/>
              <a:ext cx="10872950" cy="17851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Successes:</a:t>
              </a:r>
            </a:p>
            <a:p>
              <a:r>
                <a:rPr lang="en-US" dirty="0">
                  <a:solidFill>
                    <a:schemeClr val="bg1"/>
                  </a:solidFill>
                </a:rPr>
                <a:t>  1.  Number of inspections conducted exceeded our goals, despite losing an inspector in April and July.</a:t>
              </a:r>
            </a:p>
            <a:p>
              <a:r>
                <a:rPr lang="en-US" dirty="0">
                  <a:solidFill>
                    <a:schemeClr val="bg1"/>
                  </a:solidFill>
                </a:rPr>
                <a:t>  2.  Our Produce Safety compliance program has been easily and effectively retrofitted into our Division’s          compliance program.</a:t>
              </a:r>
            </a:p>
            <a:p>
              <a:r>
                <a:rPr lang="en-US" dirty="0">
                  <a:solidFill>
                    <a:schemeClr val="bg1"/>
                  </a:solidFill>
                </a:rPr>
                <a:t>Challenges:</a:t>
              </a:r>
            </a:p>
            <a:p>
              <a:r>
                <a:rPr lang="en-US" dirty="0">
                  <a:solidFill>
                    <a:schemeClr val="bg1"/>
                  </a:solidFill>
                </a:rPr>
                <a:t>  1.  Inventory – </a:t>
              </a:r>
              <a:r>
                <a:rPr lang="en-US">
                  <a:solidFill>
                    <a:schemeClr val="bg1"/>
                  </a:solidFill>
                </a:rPr>
                <a:t>challenges with both </a:t>
              </a:r>
              <a:r>
                <a:rPr lang="en-US" dirty="0">
                  <a:solidFill>
                    <a:schemeClr val="bg1"/>
                  </a:solidFill>
                </a:rPr>
                <a:t>inter- and intra-Division cooperation  </a:t>
              </a:r>
              <a:r>
                <a:rPr lang="en-US" sz="2000" dirty="0">
                  <a:solidFill>
                    <a:schemeClr val="bg1"/>
                  </a:solidFill>
                </a:rPr>
                <a:t>  </a:t>
              </a:r>
              <a:r>
                <a:rPr lang="en-US" dirty="0">
                  <a:solidFill>
                    <a:schemeClr val="bg1"/>
                  </a:solidFill>
                </a:rPr>
                <a:t>2. Lack of inspection software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23922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>
            <a:extLst>
              <a:ext uri="{FF2B5EF4-FFF2-40B4-BE49-F238E27FC236}">
                <a16:creationId xmlns:a16="http://schemas.microsoft.com/office/drawing/2014/main" id="{D425FEE7-E987-730C-262C-8D278D69B914}"/>
              </a:ext>
            </a:extLst>
          </p:cNvPr>
          <p:cNvGrpSpPr/>
          <p:nvPr/>
        </p:nvGrpSpPr>
        <p:grpSpPr>
          <a:xfrm>
            <a:off x="472965" y="286407"/>
            <a:ext cx="11269718" cy="6285186"/>
            <a:chOff x="472965" y="286407"/>
            <a:chExt cx="11269718" cy="628518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6D5AF8A-B7CC-7465-D2E5-059A678E3547}"/>
                </a:ext>
              </a:extLst>
            </p:cNvPr>
            <p:cNvSpPr/>
            <p:nvPr/>
          </p:nvSpPr>
          <p:spPr>
            <a:xfrm>
              <a:off x="472965" y="286407"/>
              <a:ext cx="11246069" cy="62851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D13142F-B5DB-077C-5E52-F85D8CC20221}"/>
                </a:ext>
              </a:extLst>
            </p:cNvPr>
            <p:cNvSpPr/>
            <p:nvPr/>
          </p:nvSpPr>
          <p:spPr>
            <a:xfrm>
              <a:off x="846082" y="746236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93825B2-B356-5455-0DF8-19223FF43016}"/>
                </a:ext>
              </a:extLst>
            </p:cNvPr>
            <p:cNvSpPr/>
            <p:nvPr/>
          </p:nvSpPr>
          <p:spPr>
            <a:xfrm>
              <a:off x="846082" y="2548762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209EE82-A9CC-3D8D-5A7D-4A1159563229}"/>
                </a:ext>
              </a:extLst>
            </p:cNvPr>
            <p:cNvSpPr/>
            <p:nvPr/>
          </p:nvSpPr>
          <p:spPr>
            <a:xfrm>
              <a:off x="846082" y="1629105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C680F9C-8D7F-5D71-AFB6-CB07751D1F5E}"/>
                </a:ext>
              </a:extLst>
            </p:cNvPr>
            <p:cNvSpPr/>
            <p:nvPr/>
          </p:nvSpPr>
          <p:spPr>
            <a:xfrm>
              <a:off x="846082" y="3485814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F8B4980-3B1D-CB00-A0EA-C8B1AFC15CE3}"/>
                </a:ext>
              </a:extLst>
            </p:cNvPr>
            <p:cNvSpPr/>
            <p:nvPr/>
          </p:nvSpPr>
          <p:spPr>
            <a:xfrm>
              <a:off x="846082" y="4419604"/>
              <a:ext cx="10499834" cy="18655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B72980B-5CE1-66C5-4AC9-8DD71438DADB}"/>
                </a:ext>
              </a:extLst>
            </p:cNvPr>
            <p:cNvSpPr txBox="1"/>
            <p:nvPr/>
          </p:nvSpPr>
          <p:spPr>
            <a:xfrm>
              <a:off x="987971" y="921558"/>
              <a:ext cx="445638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chemeClr val="bg1"/>
                  </a:solidFill>
                </a:rPr>
                <a:t>CONNECTICUT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237D80F-D9DE-12FB-81A4-9ADECAA4AD9B}"/>
                </a:ext>
              </a:extLst>
            </p:cNvPr>
            <p:cNvSpPr txBox="1"/>
            <p:nvPr/>
          </p:nvSpPr>
          <p:spPr>
            <a:xfrm>
              <a:off x="4669965" y="709405"/>
              <a:ext cx="62397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</a:rPr>
                <a:t>PATH/Jurisdictional Authority/Statute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BA3795D-83C9-2885-6F8A-CF2082D186D2}"/>
                </a:ext>
              </a:extLst>
            </p:cNvPr>
            <p:cNvSpPr txBox="1"/>
            <p:nvPr/>
          </p:nvSpPr>
          <p:spPr>
            <a:xfrm>
              <a:off x="4677101" y="1115958"/>
              <a:ext cx="65164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FF00"/>
                  </a:solidFill>
                </a:rPr>
                <a:t>PATH C   State Authority CT General Statute 22-39g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A3C9C30-7342-D60A-F6CF-46A62FEE420C}"/>
                </a:ext>
              </a:extLst>
            </p:cNvPr>
            <p:cNvSpPr txBox="1"/>
            <p:nvPr/>
          </p:nvSpPr>
          <p:spPr>
            <a:xfrm>
              <a:off x="987971" y="162910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Program Personnel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F9B5912-044D-C219-9465-499EEC62AB84}"/>
                </a:ext>
              </a:extLst>
            </p:cNvPr>
            <p:cNvSpPr txBox="1"/>
            <p:nvPr/>
          </p:nvSpPr>
          <p:spPr>
            <a:xfrm>
              <a:off x="987971" y="207770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7	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EE878E1-B9A9-8698-2FF6-84F5EB786A6C}"/>
                </a:ext>
              </a:extLst>
            </p:cNvPr>
            <p:cNvSpPr txBox="1"/>
            <p:nvPr/>
          </p:nvSpPr>
          <p:spPr>
            <a:xfrm>
              <a:off x="4155527" y="1612967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Inspectors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E4936D6-7F23-021F-BEAB-E26C620FF5BF}"/>
                </a:ext>
              </a:extLst>
            </p:cNvPr>
            <p:cNvSpPr txBox="1"/>
            <p:nvPr/>
          </p:nvSpPr>
          <p:spPr>
            <a:xfrm>
              <a:off x="4177861" y="210016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5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D8C4D85-C9EC-D3D7-67B0-5FD9FE105340}"/>
                </a:ext>
              </a:extLst>
            </p:cNvPr>
            <p:cNvSpPr txBox="1"/>
            <p:nvPr/>
          </p:nvSpPr>
          <p:spPr>
            <a:xfrm>
              <a:off x="7333592" y="159161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 Educational Partner-CAP Funds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31B201A-3CA6-9142-89FA-DBB62D782B76}"/>
                </a:ext>
              </a:extLst>
            </p:cNvPr>
            <p:cNvSpPr txBox="1"/>
            <p:nvPr/>
          </p:nvSpPr>
          <p:spPr>
            <a:xfrm>
              <a:off x="7399286" y="1830253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UConn Extension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AC4B62D-4080-9BB8-1BE7-9BBFB7549A53}"/>
                </a:ext>
              </a:extLst>
            </p:cNvPr>
            <p:cNvSpPr txBox="1"/>
            <p:nvPr/>
          </p:nvSpPr>
          <p:spPr>
            <a:xfrm>
              <a:off x="846082" y="2616783"/>
              <a:ext cx="4267200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700" dirty="0">
                  <a:solidFill>
                    <a:schemeClr val="bg1"/>
                  </a:solidFill>
                </a:rPr>
                <a:t>Total Farm Registered in E-License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FEDDAA3-9A64-5611-EEE8-64A3CF1D45B7}"/>
                </a:ext>
              </a:extLst>
            </p:cNvPr>
            <p:cNvSpPr txBox="1"/>
            <p:nvPr/>
          </p:nvSpPr>
          <p:spPr>
            <a:xfrm>
              <a:off x="987971" y="305061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202	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71FB934-555C-CC66-FE57-5143F186AE04}"/>
                </a:ext>
              </a:extLst>
            </p:cNvPr>
            <p:cNvSpPr txBox="1"/>
            <p:nvPr/>
          </p:nvSpPr>
          <p:spPr>
            <a:xfrm>
              <a:off x="4177861" y="2589356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Verified Farm Registry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BFDF07A-C370-985F-787F-C47C0991EC64}"/>
                </a:ext>
              </a:extLst>
            </p:cNvPr>
            <p:cNvSpPr txBox="1"/>
            <p:nvPr/>
          </p:nvSpPr>
          <p:spPr>
            <a:xfrm>
              <a:off x="4177861" y="3037953"/>
              <a:ext cx="4267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386</a:t>
              </a:r>
            </a:p>
            <a:p>
              <a:endParaRPr lang="en-US" dirty="0">
                <a:solidFill>
                  <a:srgbClr val="FFFF00"/>
                </a:solidFill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820D2DD-A1DA-E00D-E8DB-786C0B21B473}"/>
                </a:ext>
              </a:extLst>
            </p:cNvPr>
            <p:cNvSpPr txBox="1"/>
            <p:nvPr/>
          </p:nvSpPr>
          <p:spPr>
            <a:xfrm>
              <a:off x="7362497" y="260201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Large Covered Farms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E2249C3-CA17-2474-6473-AF5A6460606A}"/>
                </a:ext>
              </a:extLst>
            </p:cNvPr>
            <p:cNvSpPr txBox="1"/>
            <p:nvPr/>
          </p:nvSpPr>
          <p:spPr>
            <a:xfrm>
              <a:off x="7362497" y="3050612"/>
              <a:ext cx="4267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20</a:t>
              </a:r>
            </a:p>
            <a:p>
              <a:endParaRPr lang="en-US" dirty="0">
                <a:solidFill>
                  <a:srgbClr val="FFFF00"/>
                </a:solidFill>
              </a:endParaRP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DFC9CC03-5850-F43D-813F-FAC35AA5E066}"/>
                </a:ext>
              </a:extLst>
            </p:cNvPr>
            <p:cNvCxnSpPr>
              <a:cxnSpLocks/>
            </p:cNvCxnSpPr>
            <p:nvPr/>
          </p:nvCxnSpPr>
          <p:spPr>
            <a:xfrm>
              <a:off x="7273160" y="1629105"/>
              <a:ext cx="42040" cy="280100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D563403-3D77-9390-B01F-795D6158B332}"/>
                </a:ext>
              </a:extLst>
            </p:cNvPr>
            <p:cNvCxnSpPr>
              <a:cxnSpLocks/>
            </p:cNvCxnSpPr>
            <p:nvPr/>
          </p:nvCxnSpPr>
          <p:spPr>
            <a:xfrm>
              <a:off x="4051738" y="1639615"/>
              <a:ext cx="42040" cy="279049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CDCF607-D96D-753B-4306-6D544D34BDAD}"/>
                </a:ext>
              </a:extLst>
            </p:cNvPr>
            <p:cNvSpPr txBox="1"/>
            <p:nvPr/>
          </p:nvSpPr>
          <p:spPr>
            <a:xfrm>
              <a:off x="987971" y="3512361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Number of Inspections -2022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0D998158-9EBE-E993-9A08-BC21BF1B5D16}"/>
                </a:ext>
              </a:extLst>
            </p:cNvPr>
            <p:cNvSpPr txBox="1"/>
            <p:nvPr/>
          </p:nvSpPr>
          <p:spPr>
            <a:xfrm>
              <a:off x="987971" y="3960958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7	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AFD218AE-F71A-162E-FFB5-6298479C6065}"/>
                </a:ext>
              </a:extLst>
            </p:cNvPr>
            <p:cNvSpPr txBox="1"/>
            <p:nvPr/>
          </p:nvSpPr>
          <p:spPr>
            <a:xfrm>
              <a:off x="4067507" y="3503873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Number of For-Cause Inspections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361B87D-AC5F-5D55-0B00-FF1D0F2FC724}"/>
                </a:ext>
              </a:extLst>
            </p:cNvPr>
            <p:cNvSpPr txBox="1"/>
            <p:nvPr/>
          </p:nvSpPr>
          <p:spPr>
            <a:xfrm>
              <a:off x="4193627" y="3994510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0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9899A22-F1B1-936E-6F31-A3BD6E58A98F}"/>
                </a:ext>
              </a:extLst>
            </p:cNvPr>
            <p:cNvSpPr txBox="1"/>
            <p:nvPr/>
          </p:nvSpPr>
          <p:spPr>
            <a:xfrm>
              <a:off x="7409791" y="348796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Number of Educational Visits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57A1F32-7661-0733-196C-93689946014E}"/>
                </a:ext>
              </a:extLst>
            </p:cNvPr>
            <p:cNvSpPr txBox="1"/>
            <p:nvPr/>
          </p:nvSpPr>
          <p:spPr>
            <a:xfrm>
              <a:off x="7475483" y="397860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2 OFRRS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210B0D1-76A1-0406-420A-0FB615DAA92C}"/>
                </a:ext>
              </a:extLst>
            </p:cNvPr>
            <p:cNvSpPr txBox="1"/>
            <p:nvPr/>
          </p:nvSpPr>
          <p:spPr>
            <a:xfrm>
              <a:off x="999794" y="5295937"/>
              <a:ext cx="9711559" cy="598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D60185B9-2BDF-6242-E97C-C92C9C96674D}"/>
                </a:ext>
              </a:extLst>
            </p:cNvPr>
            <p:cNvSpPr txBox="1"/>
            <p:nvPr/>
          </p:nvSpPr>
          <p:spPr>
            <a:xfrm>
              <a:off x="987971" y="4504966"/>
              <a:ext cx="1063647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1.  Voluntary Registration and All Inspections are completed online through our E-License System.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8BB28EC5-3F8A-BC39-D253-D3E464E9219C}"/>
                </a:ext>
              </a:extLst>
            </p:cNvPr>
            <p:cNvSpPr txBox="1"/>
            <p:nvPr/>
          </p:nvSpPr>
          <p:spPr>
            <a:xfrm>
              <a:off x="999794" y="4988807"/>
              <a:ext cx="971155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2. We have all new staff working in our program, all inspectors currently have less than 2 years of experience with Produce Safety however, we are all cross-trained and have responsibilities in other commodities within our agency.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16346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>
            <a:extLst>
              <a:ext uri="{FF2B5EF4-FFF2-40B4-BE49-F238E27FC236}">
                <a16:creationId xmlns:a16="http://schemas.microsoft.com/office/drawing/2014/main" id="{D425FEE7-E987-730C-262C-8D278D69B914}"/>
              </a:ext>
            </a:extLst>
          </p:cNvPr>
          <p:cNvGrpSpPr/>
          <p:nvPr/>
        </p:nvGrpSpPr>
        <p:grpSpPr>
          <a:xfrm>
            <a:off x="472965" y="286407"/>
            <a:ext cx="11269718" cy="6285186"/>
            <a:chOff x="472965" y="286407"/>
            <a:chExt cx="11269718" cy="628518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6D5AF8A-B7CC-7465-D2E5-059A678E3547}"/>
                </a:ext>
              </a:extLst>
            </p:cNvPr>
            <p:cNvSpPr/>
            <p:nvPr/>
          </p:nvSpPr>
          <p:spPr>
            <a:xfrm>
              <a:off x="472965" y="286407"/>
              <a:ext cx="11246069" cy="62851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D13142F-B5DB-077C-5E52-F85D8CC20221}"/>
                </a:ext>
              </a:extLst>
            </p:cNvPr>
            <p:cNvSpPr/>
            <p:nvPr/>
          </p:nvSpPr>
          <p:spPr>
            <a:xfrm>
              <a:off x="846082" y="746236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93825B2-B356-5455-0DF8-19223FF43016}"/>
                </a:ext>
              </a:extLst>
            </p:cNvPr>
            <p:cNvSpPr/>
            <p:nvPr/>
          </p:nvSpPr>
          <p:spPr>
            <a:xfrm>
              <a:off x="846082" y="2548762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209EE82-A9CC-3D8D-5A7D-4A1159563229}"/>
                </a:ext>
              </a:extLst>
            </p:cNvPr>
            <p:cNvSpPr/>
            <p:nvPr/>
          </p:nvSpPr>
          <p:spPr>
            <a:xfrm>
              <a:off x="846082" y="1629105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C680F9C-8D7F-5D71-AFB6-CB07751D1F5E}"/>
                </a:ext>
              </a:extLst>
            </p:cNvPr>
            <p:cNvSpPr/>
            <p:nvPr/>
          </p:nvSpPr>
          <p:spPr>
            <a:xfrm>
              <a:off x="846082" y="3485814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F8B4980-3B1D-CB00-A0EA-C8B1AFC15CE3}"/>
                </a:ext>
              </a:extLst>
            </p:cNvPr>
            <p:cNvSpPr/>
            <p:nvPr/>
          </p:nvSpPr>
          <p:spPr>
            <a:xfrm>
              <a:off x="846082" y="4419604"/>
              <a:ext cx="10499834" cy="18655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B72980B-5CE1-66C5-4AC9-8DD71438DADB}"/>
                </a:ext>
              </a:extLst>
            </p:cNvPr>
            <p:cNvSpPr txBox="1"/>
            <p:nvPr/>
          </p:nvSpPr>
          <p:spPr>
            <a:xfrm>
              <a:off x="987971" y="921558"/>
              <a:ext cx="445638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chemeClr val="bg1"/>
                  </a:solidFill>
                </a:rPr>
                <a:t>MAINE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237D80F-D9DE-12FB-81A4-9ADECAA4AD9B}"/>
                </a:ext>
              </a:extLst>
            </p:cNvPr>
            <p:cNvSpPr txBox="1"/>
            <p:nvPr/>
          </p:nvSpPr>
          <p:spPr>
            <a:xfrm>
              <a:off x="4669965" y="709405"/>
              <a:ext cx="62397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</a:rPr>
                <a:t>PATH/Jurisdictional Authority/Statute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BA3795D-83C9-2885-6F8A-CF2082D186D2}"/>
                </a:ext>
              </a:extLst>
            </p:cNvPr>
            <p:cNvSpPr txBox="1"/>
            <p:nvPr/>
          </p:nvSpPr>
          <p:spPr>
            <a:xfrm>
              <a:off x="4677101" y="1115958"/>
              <a:ext cx="65164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FF00"/>
                  </a:solidFill>
                </a:rPr>
                <a:t>PATH B   FDA Authority 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A3C9C30-7342-D60A-F6CF-46A62FEE420C}"/>
                </a:ext>
              </a:extLst>
            </p:cNvPr>
            <p:cNvSpPr txBox="1"/>
            <p:nvPr/>
          </p:nvSpPr>
          <p:spPr>
            <a:xfrm>
              <a:off x="987971" y="162910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Program Personnel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F9B5912-044D-C219-9465-499EEC62AB84}"/>
                </a:ext>
              </a:extLst>
            </p:cNvPr>
            <p:cNvSpPr txBox="1"/>
            <p:nvPr/>
          </p:nvSpPr>
          <p:spPr>
            <a:xfrm>
              <a:off x="987971" y="207770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EE878E1-B9A9-8698-2FF6-84F5EB786A6C}"/>
                </a:ext>
              </a:extLst>
            </p:cNvPr>
            <p:cNvSpPr txBox="1"/>
            <p:nvPr/>
          </p:nvSpPr>
          <p:spPr>
            <a:xfrm>
              <a:off x="4155527" y="1612967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Inspectors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E4936D6-7F23-021F-BEAB-E26C620FF5BF}"/>
                </a:ext>
              </a:extLst>
            </p:cNvPr>
            <p:cNvSpPr txBox="1"/>
            <p:nvPr/>
          </p:nvSpPr>
          <p:spPr>
            <a:xfrm>
              <a:off x="4177861" y="208225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3 trained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D8C4D85-C9EC-D3D7-67B0-5FD9FE105340}"/>
                </a:ext>
              </a:extLst>
            </p:cNvPr>
            <p:cNvSpPr txBox="1"/>
            <p:nvPr/>
          </p:nvSpPr>
          <p:spPr>
            <a:xfrm>
              <a:off x="7333592" y="159161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 Educational Partner-CAP Funds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31B201A-3CA6-9142-89FA-DBB62D782B76}"/>
                </a:ext>
              </a:extLst>
            </p:cNvPr>
            <p:cNvSpPr txBox="1"/>
            <p:nvPr/>
          </p:nvSpPr>
          <p:spPr>
            <a:xfrm>
              <a:off x="7399286" y="1830253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UMaine Cooperative Extension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AC4B62D-4080-9BB8-1BE7-9BBFB7549A53}"/>
                </a:ext>
              </a:extLst>
            </p:cNvPr>
            <p:cNvSpPr txBox="1"/>
            <p:nvPr/>
          </p:nvSpPr>
          <p:spPr>
            <a:xfrm>
              <a:off x="993225" y="259270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Total Farm Registry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FEDDAA3-9A64-5611-EEE8-64A3CF1D45B7}"/>
                </a:ext>
              </a:extLst>
            </p:cNvPr>
            <p:cNvSpPr txBox="1"/>
            <p:nvPr/>
          </p:nvSpPr>
          <p:spPr>
            <a:xfrm>
              <a:off x="994542" y="3042197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solidFill>
                    <a:srgbClr val="FFFF00"/>
                  </a:solidFill>
                </a:rPr>
                <a:t>1985</a:t>
              </a:r>
              <a:endParaRPr lang="en-US" dirty="0">
                <a:solidFill>
                  <a:srgbClr val="FFFF00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71FB934-555C-CC66-FE57-5143F186AE04}"/>
                </a:ext>
              </a:extLst>
            </p:cNvPr>
            <p:cNvSpPr txBox="1"/>
            <p:nvPr/>
          </p:nvSpPr>
          <p:spPr>
            <a:xfrm>
              <a:off x="4177861" y="2589356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Verified Farm Registry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BFDF07A-C370-985F-787F-C47C0991EC64}"/>
                </a:ext>
              </a:extLst>
            </p:cNvPr>
            <p:cNvSpPr txBox="1"/>
            <p:nvPr/>
          </p:nvSpPr>
          <p:spPr>
            <a:xfrm>
              <a:off x="4177861" y="3037953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872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820D2DD-A1DA-E00D-E8DB-786C0B21B473}"/>
                </a:ext>
              </a:extLst>
            </p:cNvPr>
            <p:cNvSpPr txBox="1"/>
            <p:nvPr/>
          </p:nvSpPr>
          <p:spPr>
            <a:xfrm>
              <a:off x="7362497" y="260201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Large Covered Farms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E2249C3-CA17-2474-6473-AF5A6460606A}"/>
                </a:ext>
              </a:extLst>
            </p:cNvPr>
            <p:cNvSpPr txBox="1"/>
            <p:nvPr/>
          </p:nvSpPr>
          <p:spPr>
            <a:xfrm>
              <a:off x="7362497" y="305061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22</a:t>
              </a: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DFC9CC03-5850-F43D-813F-FAC35AA5E066}"/>
                </a:ext>
              </a:extLst>
            </p:cNvPr>
            <p:cNvCxnSpPr>
              <a:cxnSpLocks/>
            </p:cNvCxnSpPr>
            <p:nvPr/>
          </p:nvCxnSpPr>
          <p:spPr>
            <a:xfrm>
              <a:off x="7273160" y="1629105"/>
              <a:ext cx="42040" cy="280100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D563403-3D77-9390-B01F-795D6158B332}"/>
                </a:ext>
              </a:extLst>
            </p:cNvPr>
            <p:cNvCxnSpPr>
              <a:cxnSpLocks/>
            </p:cNvCxnSpPr>
            <p:nvPr/>
          </p:nvCxnSpPr>
          <p:spPr>
            <a:xfrm>
              <a:off x="4051738" y="1639615"/>
              <a:ext cx="42040" cy="279049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CDCF607-D96D-753B-4306-6D544D34BDAD}"/>
                </a:ext>
              </a:extLst>
            </p:cNvPr>
            <p:cNvSpPr txBox="1"/>
            <p:nvPr/>
          </p:nvSpPr>
          <p:spPr>
            <a:xfrm>
              <a:off x="987971" y="3512361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Number of Inspections -2022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0D998158-9EBE-E993-9A08-BC21BF1B5D16}"/>
                </a:ext>
              </a:extLst>
            </p:cNvPr>
            <p:cNvSpPr txBox="1"/>
            <p:nvPr/>
          </p:nvSpPr>
          <p:spPr>
            <a:xfrm>
              <a:off x="987971" y="3960958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19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AFD218AE-F71A-162E-FFB5-6298479C6065}"/>
                </a:ext>
              </a:extLst>
            </p:cNvPr>
            <p:cNvSpPr txBox="1"/>
            <p:nvPr/>
          </p:nvSpPr>
          <p:spPr>
            <a:xfrm>
              <a:off x="4067507" y="3503873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Number of For-Cause Inspections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361B87D-AC5F-5D55-0B00-FF1D0F2FC724}"/>
                </a:ext>
              </a:extLst>
            </p:cNvPr>
            <p:cNvSpPr txBox="1"/>
            <p:nvPr/>
          </p:nvSpPr>
          <p:spPr>
            <a:xfrm>
              <a:off x="4193627" y="3994510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2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9899A22-F1B1-936E-6F31-A3BD6E58A98F}"/>
                </a:ext>
              </a:extLst>
            </p:cNvPr>
            <p:cNvSpPr txBox="1"/>
            <p:nvPr/>
          </p:nvSpPr>
          <p:spPr>
            <a:xfrm>
              <a:off x="7409791" y="348796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Number of Educational Visits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57A1F32-7661-0733-196C-93689946014E}"/>
                </a:ext>
              </a:extLst>
            </p:cNvPr>
            <p:cNvSpPr txBox="1"/>
            <p:nvPr/>
          </p:nvSpPr>
          <p:spPr>
            <a:xfrm>
              <a:off x="7475483" y="397860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12 OFRRs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210B0D1-76A1-0406-420A-0FB615DAA92C}"/>
                </a:ext>
              </a:extLst>
            </p:cNvPr>
            <p:cNvSpPr txBox="1"/>
            <p:nvPr/>
          </p:nvSpPr>
          <p:spPr>
            <a:xfrm>
              <a:off x="999794" y="5295937"/>
              <a:ext cx="9711559" cy="598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D60185B9-2BDF-6242-E97C-C92C9C96674D}"/>
                </a:ext>
              </a:extLst>
            </p:cNvPr>
            <p:cNvSpPr txBox="1"/>
            <p:nvPr/>
          </p:nvSpPr>
          <p:spPr>
            <a:xfrm>
              <a:off x="987971" y="4504966"/>
              <a:ext cx="1063647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1.  As of last week testing of the new database / major fixes seem to be winding down.  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8BB28EC5-3F8A-BC39-D253-D3E464E9219C}"/>
                </a:ext>
              </a:extLst>
            </p:cNvPr>
            <p:cNvSpPr txBox="1"/>
            <p:nvPr/>
          </p:nvSpPr>
          <p:spPr>
            <a:xfrm>
              <a:off x="999795" y="4876751"/>
              <a:ext cx="971155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2.  CPI position (PSR Specialist) re-posted for the 4</a:t>
              </a:r>
              <a:r>
                <a:rPr lang="en-US" sz="2000" baseline="30000" dirty="0">
                  <a:solidFill>
                    <a:schemeClr val="bg1"/>
                  </a:solidFill>
                </a:rPr>
                <a:t>th</a:t>
              </a:r>
              <a:r>
                <a:rPr lang="en-US" sz="2000" dirty="0">
                  <a:solidFill>
                    <a:schemeClr val="bg1"/>
                  </a:solidFill>
                </a:rPr>
                <a:t> time.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F5A79ACA-0665-B790-7FB9-A77C0E11D054}"/>
                </a:ext>
              </a:extLst>
            </p:cNvPr>
            <p:cNvSpPr txBox="1"/>
            <p:nvPr/>
          </p:nvSpPr>
          <p:spPr>
            <a:xfrm>
              <a:off x="1011618" y="5243536"/>
              <a:ext cx="971155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3.  Caught up with meeting minimum requirements / clearer plan of future work.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D2A503D9-7D34-E34C-5662-A086F72EEA47}"/>
                </a:ext>
              </a:extLst>
            </p:cNvPr>
            <p:cNvSpPr txBox="1"/>
            <p:nvPr/>
          </p:nvSpPr>
          <p:spPr>
            <a:xfrm>
              <a:off x="1011618" y="5649055"/>
              <a:ext cx="998220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4.  Wild blueberry commercial processing (freezing) status.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67172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>
            <a:extLst>
              <a:ext uri="{FF2B5EF4-FFF2-40B4-BE49-F238E27FC236}">
                <a16:creationId xmlns:a16="http://schemas.microsoft.com/office/drawing/2014/main" id="{D425FEE7-E987-730C-262C-8D278D69B914}"/>
              </a:ext>
            </a:extLst>
          </p:cNvPr>
          <p:cNvGrpSpPr/>
          <p:nvPr/>
        </p:nvGrpSpPr>
        <p:grpSpPr>
          <a:xfrm>
            <a:off x="472965" y="286407"/>
            <a:ext cx="11269718" cy="6285186"/>
            <a:chOff x="472965" y="286407"/>
            <a:chExt cx="11269718" cy="628518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6D5AF8A-B7CC-7465-D2E5-059A678E3547}"/>
                </a:ext>
              </a:extLst>
            </p:cNvPr>
            <p:cNvSpPr/>
            <p:nvPr/>
          </p:nvSpPr>
          <p:spPr>
            <a:xfrm>
              <a:off x="472965" y="286407"/>
              <a:ext cx="11246069" cy="62851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D13142F-B5DB-077C-5E52-F85D8CC20221}"/>
                </a:ext>
              </a:extLst>
            </p:cNvPr>
            <p:cNvSpPr/>
            <p:nvPr/>
          </p:nvSpPr>
          <p:spPr>
            <a:xfrm>
              <a:off x="846082" y="746236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93825B2-B356-5455-0DF8-19223FF43016}"/>
                </a:ext>
              </a:extLst>
            </p:cNvPr>
            <p:cNvSpPr/>
            <p:nvPr/>
          </p:nvSpPr>
          <p:spPr>
            <a:xfrm>
              <a:off x="846082" y="2548762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209EE82-A9CC-3D8D-5A7D-4A1159563229}"/>
                </a:ext>
              </a:extLst>
            </p:cNvPr>
            <p:cNvSpPr/>
            <p:nvPr/>
          </p:nvSpPr>
          <p:spPr>
            <a:xfrm>
              <a:off x="846082" y="1629105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C680F9C-8D7F-5D71-AFB6-CB07751D1F5E}"/>
                </a:ext>
              </a:extLst>
            </p:cNvPr>
            <p:cNvSpPr/>
            <p:nvPr/>
          </p:nvSpPr>
          <p:spPr>
            <a:xfrm>
              <a:off x="846082" y="3485814"/>
              <a:ext cx="10499834" cy="93542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F8B4980-3B1D-CB00-A0EA-C8B1AFC15CE3}"/>
                </a:ext>
              </a:extLst>
            </p:cNvPr>
            <p:cNvSpPr/>
            <p:nvPr/>
          </p:nvSpPr>
          <p:spPr>
            <a:xfrm>
              <a:off x="846082" y="4419604"/>
              <a:ext cx="10499834" cy="18655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B72980B-5CE1-66C5-4AC9-8DD71438DADB}"/>
                </a:ext>
              </a:extLst>
            </p:cNvPr>
            <p:cNvSpPr txBox="1"/>
            <p:nvPr/>
          </p:nvSpPr>
          <p:spPr>
            <a:xfrm>
              <a:off x="987971" y="921558"/>
              <a:ext cx="445638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chemeClr val="bg1"/>
                  </a:solidFill>
                </a:rPr>
                <a:t>Delaware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237D80F-D9DE-12FB-81A4-9ADECAA4AD9B}"/>
                </a:ext>
              </a:extLst>
            </p:cNvPr>
            <p:cNvSpPr txBox="1"/>
            <p:nvPr/>
          </p:nvSpPr>
          <p:spPr>
            <a:xfrm>
              <a:off x="4669965" y="709405"/>
              <a:ext cx="62397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</a:rPr>
                <a:t>PATH/Jurisdictional Authority/Statute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BA3795D-83C9-2885-6F8A-CF2082D186D2}"/>
                </a:ext>
              </a:extLst>
            </p:cNvPr>
            <p:cNvSpPr txBox="1"/>
            <p:nvPr/>
          </p:nvSpPr>
          <p:spPr>
            <a:xfrm>
              <a:off x="2892490" y="1115958"/>
              <a:ext cx="85953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FF00"/>
                  </a:solidFill>
                </a:rPr>
                <a:t>PATH B  FDA  State Authority  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A3C9C30-7342-D60A-F6CF-46A62FEE420C}"/>
                </a:ext>
              </a:extLst>
            </p:cNvPr>
            <p:cNvSpPr txBox="1"/>
            <p:nvPr/>
          </p:nvSpPr>
          <p:spPr>
            <a:xfrm>
              <a:off x="987971" y="162910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Program Personnel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EE878E1-B9A9-8698-2FF6-84F5EB786A6C}"/>
                </a:ext>
              </a:extLst>
            </p:cNvPr>
            <p:cNvSpPr txBox="1"/>
            <p:nvPr/>
          </p:nvSpPr>
          <p:spPr>
            <a:xfrm>
              <a:off x="4155527" y="1612967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Inspectors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E4936D6-7F23-021F-BEAB-E26C620FF5BF}"/>
                </a:ext>
              </a:extLst>
            </p:cNvPr>
            <p:cNvSpPr txBox="1"/>
            <p:nvPr/>
          </p:nvSpPr>
          <p:spPr>
            <a:xfrm>
              <a:off x="4177861" y="208225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1, but the manager can also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D8C4D85-C9EC-D3D7-67B0-5FD9FE105340}"/>
                </a:ext>
              </a:extLst>
            </p:cNvPr>
            <p:cNvSpPr txBox="1"/>
            <p:nvPr/>
          </p:nvSpPr>
          <p:spPr>
            <a:xfrm>
              <a:off x="7333592" y="159161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 Educational Partner-CAP Funds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AC4B62D-4080-9BB8-1BE7-9BBFB7549A53}"/>
                </a:ext>
              </a:extLst>
            </p:cNvPr>
            <p:cNvSpPr txBox="1"/>
            <p:nvPr/>
          </p:nvSpPr>
          <p:spPr>
            <a:xfrm>
              <a:off x="993225" y="259270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Total Farm Registry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FEDDAA3-9A64-5611-EEE8-64A3CF1D45B7}"/>
                </a:ext>
              </a:extLst>
            </p:cNvPr>
            <p:cNvSpPr txBox="1"/>
            <p:nvPr/>
          </p:nvSpPr>
          <p:spPr>
            <a:xfrm>
              <a:off x="993225" y="304130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155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71FB934-555C-CC66-FE57-5143F186AE04}"/>
                </a:ext>
              </a:extLst>
            </p:cNvPr>
            <p:cNvSpPr txBox="1"/>
            <p:nvPr/>
          </p:nvSpPr>
          <p:spPr>
            <a:xfrm>
              <a:off x="4177861" y="2589356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Verified Farm Registry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BFDF07A-C370-985F-787F-C47C0991EC64}"/>
                </a:ext>
              </a:extLst>
            </p:cNvPr>
            <p:cNvSpPr txBox="1"/>
            <p:nvPr/>
          </p:nvSpPr>
          <p:spPr>
            <a:xfrm>
              <a:off x="4177861" y="3037953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110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820D2DD-A1DA-E00D-E8DB-786C0B21B473}"/>
                </a:ext>
              </a:extLst>
            </p:cNvPr>
            <p:cNvSpPr txBox="1"/>
            <p:nvPr/>
          </p:nvSpPr>
          <p:spPr>
            <a:xfrm>
              <a:off x="7362497" y="260201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Large Covered Farms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E2249C3-CA17-2474-6473-AF5A6460606A}"/>
                </a:ext>
              </a:extLst>
            </p:cNvPr>
            <p:cNvSpPr txBox="1"/>
            <p:nvPr/>
          </p:nvSpPr>
          <p:spPr>
            <a:xfrm>
              <a:off x="7362497" y="305061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14</a:t>
              </a: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DFC9CC03-5850-F43D-813F-FAC35AA5E066}"/>
                </a:ext>
              </a:extLst>
            </p:cNvPr>
            <p:cNvCxnSpPr>
              <a:cxnSpLocks/>
            </p:cNvCxnSpPr>
            <p:nvPr/>
          </p:nvCxnSpPr>
          <p:spPr>
            <a:xfrm>
              <a:off x="7273160" y="1629105"/>
              <a:ext cx="42040" cy="280100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D563403-3D77-9390-B01F-795D6158B332}"/>
                </a:ext>
              </a:extLst>
            </p:cNvPr>
            <p:cNvCxnSpPr>
              <a:cxnSpLocks/>
            </p:cNvCxnSpPr>
            <p:nvPr/>
          </p:nvCxnSpPr>
          <p:spPr>
            <a:xfrm>
              <a:off x="4051738" y="1639615"/>
              <a:ext cx="42040" cy="279049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CDCF607-D96D-753B-4306-6D544D34BDAD}"/>
                </a:ext>
              </a:extLst>
            </p:cNvPr>
            <p:cNvSpPr txBox="1"/>
            <p:nvPr/>
          </p:nvSpPr>
          <p:spPr>
            <a:xfrm>
              <a:off x="987971" y="3512361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Number of Inspections -2022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0D998158-9EBE-E993-9A08-BC21BF1B5D16}"/>
                </a:ext>
              </a:extLst>
            </p:cNvPr>
            <p:cNvSpPr txBox="1"/>
            <p:nvPr/>
          </p:nvSpPr>
          <p:spPr>
            <a:xfrm>
              <a:off x="994191" y="3960958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20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AFD218AE-F71A-162E-FFB5-6298479C6065}"/>
                </a:ext>
              </a:extLst>
            </p:cNvPr>
            <p:cNvSpPr txBox="1"/>
            <p:nvPr/>
          </p:nvSpPr>
          <p:spPr>
            <a:xfrm>
              <a:off x="4067507" y="3503873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Number of For-Cause Inspections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361B87D-AC5F-5D55-0B00-FF1D0F2FC724}"/>
                </a:ext>
              </a:extLst>
            </p:cNvPr>
            <p:cNvSpPr txBox="1"/>
            <p:nvPr/>
          </p:nvSpPr>
          <p:spPr>
            <a:xfrm>
              <a:off x="4193627" y="3994510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9899A22-F1B1-936E-6F31-A3BD6E58A98F}"/>
                </a:ext>
              </a:extLst>
            </p:cNvPr>
            <p:cNvSpPr txBox="1"/>
            <p:nvPr/>
          </p:nvSpPr>
          <p:spPr>
            <a:xfrm>
              <a:off x="7409791" y="3487965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Number of Educational Visits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57A1F32-7661-0733-196C-93689946014E}"/>
                </a:ext>
              </a:extLst>
            </p:cNvPr>
            <p:cNvSpPr txBox="1"/>
            <p:nvPr/>
          </p:nvSpPr>
          <p:spPr>
            <a:xfrm>
              <a:off x="7475483" y="3972382"/>
              <a:ext cx="4267200" cy="381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9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210B0D1-76A1-0406-420A-0FB615DAA92C}"/>
                </a:ext>
              </a:extLst>
            </p:cNvPr>
            <p:cNvSpPr txBox="1"/>
            <p:nvPr/>
          </p:nvSpPr>
          <p:spPr>
            <a:xfrm>
              <a:off x="999794" y="5295937"/>
              <a:ext cx="9711559" cy="598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D60185B9-2BDF-6242-E97C-C92C9C96674D}"/>
                </a:ext>
              </a:extLst>
            </p:cNvPr>
            <p:cNvSpPr txBox="1"/>
            <p:nvPr/>
          </p:nvSpPr>
          <p:spPr>
            <a:xfrm>
              <a:off x="987971" y="4504966"/>
              <a:ext cx="1063647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1.  State Regulations for mandatory registration for produce farms growing, harvesting, packing and/or holding. 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F5A79ACA-0665-B790-7FB9-A77C0E11D054}"/>
                </a:ext>
              </a:extLst>
            </p:cNvPr>
            <p:cNvSpPr txBox="1"/>
            <p:nvPr/>
          </p:nvSpPr>
          <p:spPr>
            <a:xfrm>
              <a:off x="1011618" y="5243536"/>
              <a:ext cx="971155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2.  Small program, Four people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D2A503D9-7D34-E34C-5662-A086F72EEA47}"/>
                </a:ext>
              </a:extLst>
            </p:cNvPr>
            <p:cNvSpPr txBox="1"/>
            <p:nvPr/>
          </p:nvSpPr>
          <p:spPr>
            <a:xfrm>
              <a:off x="1011618" y="5649055"/>
              <a:ext cx="998220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3.  Online  portal for registrations, and exemptions.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65C2D69A-5A81-471C-8514-757B95725240}"/>
              </a:ext>
            </a:extLst>
          </p:cNvPr>
          <p:cNvSpPr txBox="1"/>
          <p:nvPr/>
        </p:nvSpPr>
        <p:spPr>
          <a:xfrm>
            <a:off x="1011618" y="2211978"/>
            <a:ext cx="781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7469BF-6766-4190-9715-FB4E9BE72544}"/>
              </a:ext>
            </a:extLst>
          </p:cNvPr>
          <p:cNvSpPr txBox="1"/>
          <p:nvPr/>
        </p:nvSpPr>
        <p:spPr>
          <a:xfrm>
            <a:off x="7615203" y="1889685"/>
            <a:ext cx="2825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University of Delaware, Cooperative Extension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CC77874-2913-41ED-9990-16AF1DC996B8}"/>
              </a:ext>
            </a:extLst>
          </p:cNvPr>
          <p:cNvSpPr txBox="1"/>
          <p:nvPr/>
        </p:nvSpPr>
        <p:spPr>
          <a:xfrm>
            <a:off x="6561083" y="118168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Produce Safety Regulations 302 Del. Code. § 3.0</a:t>
            </a:r>
          </a:p>
        </p:txBody>
      </p:sp>
    </p:spTree>
    <p:extLst>
      <p:ext uri="{BB962C8B-B14F-4D97-AF65-F5344CB8AC3E}">
        <p14:creationId xmlns:p14="http://schemas.microsoft.com/office/powerpoint/2010/main" val="1392498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1346</Words>
  <Application>Microsoft Office PowerPoint</Application>
  <PresentationFormat>Widescreen</PresentationFormat>
  <Paragraphs>301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Newbold</dc:creator>
  <cp:lastModifiedBy>Elizabeth Newbold</cp:lastModifiedBy>
  <cp:revision>2</cp:revision>
  <dcterms:created xsi:type="dcterms:W3CDTF">2023-01-11T15:19:07Z</dcterms:created>
  <dcterms:modified xsi:type="dcterms:W3CDTF">2023-01-18T12:50:11Z</dcterms:modified>
</cp:coreProperties>
</file>