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8"/>
  </p:notesMasterIdLst>
  <p:handoutMasterIdLst>
    <p:handoutMasterId r:id="rId69"/>
  </p:handoutMasterIdLst>
  <p:sldIdLst>
    <p:sldId id="256" r:id="rId2"/>
    <p:sldId id="275" r:id="rId3"/>
    <p:sldId id="303" r:id="rId4"/>
    <p:sldId id="310" r:id="rId5"/>
    <p:sldId id="257" r:id="rId6"/>
    <p:sldId id="278" r:id="rId7"/>
    <p:sldId id="418" r:id="rId8"/>
    <p:sldId id="298" r:id="rId9"/>
    <p:sldId id="382" r:id="rId10"/>
    <p:sldId id="281" r:id="rId11"/>
    <p:sldId id="378" r:id="rId12"/>
    <p:sldId id="416" r:id="rId13"/>
    <p:sldId id="363" r:id="rId14"/>
    <p:sldId id="364" r:id="rId15"/>
    <p:sldId id="365" r:id="rId16"/>
    <p:sldId id="312" r:id="rId17"/>
    <p:sldId id="368" r:id="rId18"/>
    <p:sldId id="404" r:id="rId19"/>
    <p:sldId id="405" r:id="rId20"/>
    <p:sldId id="389" r:id="rId21"/>
    <p:sldId id="366" r:id="rId22"/>
    <p:sldId id="370" r:id="rId23"/>
    <p:sldId id="367" r:id="rId24"/>
    <p:sldId id="406" r:id="rId25"/>
    <p:sldId id="371" r:id="rId26"/>
    <p:sldId id="372" r:id="rId27"/>
    <p:sldId id="391" r:id="rId28"/>
    <p:sldId id="403" r:id="rId29"/>
    <p:sldId id="373" r:id="rId30"/>
    <p:sldId id="422" r:id="rId31"/>
    <p:sldId id="384" r:id="rId32"/>
    <p:sldId id="392" r:id="rId33"/>
    <p:sldId id="385" r:id="rId34"/>
    <p:sldId id="417" r:id="rId35"/>
    <p:sldId id="393" r:id="rId36"/>
    <p:sldId id="386" r:id="rId37"/>
    <p:sldId id="394" r:id="rId38"/>
    <p:sldId id="374" r:id="rId39"/>
    <p:sldId id="413" r:id="rId40"/>
    <p:sldId id="379" r:id="rId41"/>
    <p:sldId id="410" r:id="rId42"/>
    <p:sldId id="380" r:id="rId43"/>
    <p:sldId id="411" r:id="rId44"/>
    <p:sldId id="388" r:id="rId45"/>
    <p:sldId id="412" r:id="rId46"/>
    <p:sldId id="387" r:id="rId47"/>
    <p:sldId id="407" r:id="rId48"/>
    <p:sldId id="414" r:id="rId49"/>
    <p:sldId id="415" r:id="rId50"/>
    <p:sldId id="396" r:id="rId51"/>
    <p:sldId id="375" r:id="rId52"/>
    <p:sldId id="397" r:id="rId53"/>
    <p:sldId id="398" r:id="rId54"/>
    <p:sldId id="376" r:id="rId55"/>
    <p:sldId id="399" r:id="rId56"/>
    <p:sldId id="400" r:id="rId57"/>
    <p:sldId id="377" r:id="rId58"/>
    <p:sldId id="401" r:id="rId59"/>
    <p:sldId id="402" r:id="rId60"/>
    <p:sldId id="409" r:id="rId61"/>
    <p:sldId id="322" r:id="rId62"/>
    <p:sldId id="277" r:id="rId63"/>
    <p:sldId id="282" r:id="rId64"/>
    <p:sldId id="283" r:id="rId65"/>
    <p:sldId id="284" r:id="rId66"/>
    <p:sldId id="408" r:id="rId6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lanie Locher" initials="ML" lastIdx="11" clrIdx="0">
    <p:extLst>
      <p:ext uri="{19B8F6BF-5375-455C-9EA6-DF929625EA0E}">
        <p15:presenceInfo xmlns:p15="http://schemas.microsoft.com/office/powerpoint/2012/main" userId="S-1-5-21-1927042371-1281626651-2564270254-1321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155"/>
    <a:srgbClr val="005E4F"/>
    <a:srgbClr val="B2D23E"/>
    <a:srgbClr val="D5EE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05" autoAdjust="0"/>
    <p:restoredTop sz="62632" autoAdjust="0"/>
  </p:normalViewPr>
  <p:slideViewPr>
    <p:cSldViewPr snapToGrid="0" snapToObjects="1">
      <p:cViewPr varScale="1">
        <p:scale>
          <a:sx n="71" d="100"/>
          <a:sy n="71" d="100"/>
        </p:scale>
        <p:origin x="1698" y="72"/>
      </p:cViewPr>
      <p:guideLst/>
    </p:cSldViewPr>
  </p:slideViewPr>
  <p:outlineViewPr>
    <p:cViewPr>
      <p:scale>
        <a:sx n="33" d="100"/>
        <a:sy n="33" d="100"/>
      </p:scale>
      <p:origin x="0" y="-2934"/>
    </p:cViewPr>
  </p:outlineViewPr>
  <p:notesTextViewPr>
    <p:cViewPr>
      <p:scale>
        <a:sx n="3" d="2"/>
        <a:sy n="3" d="2"/>
      </p:scale>
      <p:origin x="0" y="0"/>
    </p:cViewPr>
  </p:notesTextViewPr>
  <p:sorterViewPr>
    <p:cViewPr>
      <p:scale>
        <a:sx n="100" d="100"/>
        <a:sy n="100" d="100"/>
      </p:scale>
      <p:origin x="0" y="0"/>
    </p:cViewPr>
  </p:sorterViewPr>
  <p:notesViewPr>
    <p:cSldViewPr snapToGrid="0" snapToObjects="1">
      <p:cViewPr varScale="1">
        <p:scale>
          <a:sx n="85" d="100"/>
          <a:sy n="85" d="100"/>
        </p:scale>
        <p:origin x="3846" y="10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309E08F3-DAE0-ED4E-9484-82BE30136308}" type="datetimeFigureOut">
              <a:rPr lang="en-US" smtClean="0"/>
              <a:t>11/16/2022</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3B896E63-DF5E-3E47-BC18-EF55745D7A1D}" type="slidenum">
              <a:rPr lang="en-US" smtClean="0"/>
              <a:t>‹#›</a:t>
            </a:fld>
            <a:endParaRPr lang="en-US"/>
          </a:p>
        </p:txBody>
      </p:sp>
    </p:spTree>
    <p:extLst>
      <p:ext uri="{BB962C8B-B14F-4D97-AF65-F5344CB8AC3E}">
        <p14:creationId xmlns:p14="http://schemas.microsoft.com/office/powerpoint/2010/main" val="10397696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DC3C2426-663E-44D7-8F77-35C7B30B094D}" type="datetimeFigureOut">
              <a:rPr lang="en-US" smtClean="0"/>
              <a:t>11/16/2022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9FC9B41C-3184-4887-9687-3B9D8F8B2F90}" type="slidenum">
              <a:rPr lang="en-US" smtClean="0"/>
              <a:t>‹#›</a:t>
            </a:fld>
            <a:endParaRPr lang="en-US"/>
          </a:p>
        </p:txBody>
      </p:sp>
    </p:spTree>
    <p:extLst>
      <p:ext uri="{BB962C8B-B14F-4D97-AF65-F5344CB8AC3E}">
        <p14:creationId xmlns:p14="http://schemas.microsoft.com/office/powerpoint/2010/main" val="4043665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C9B41C-3184-4887-9687-3B9D8F8B2F90}" type="slidenum">
              <a:rPr lang="en-US" smtClean="0"/>
              <a:t>1</a:t>
            </a:fld>
            <a:endParaRPr lang="en-US"/>
          </a:p>
        </p:txBody>
      </p:sp>
    </p:spTree>
    <p:extLst>
      <p:ext uri="{BB962C8B-B14F-4D97-AF65-F5344CB8AC3E}">
        <p14:creationId xmlns:p14="http://schemas.microsoft.com/office/powerpoint/2010/main" val="703723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NOTE 1: We will discuss the new cost transfer exclusion for certain payroll changes that went into effect in FY21 later in the presentation.</a:t>
            </a:r>
          </a:p>
          <a:p>
            <a:endParaRPr lang="en-US" dirty="0"/>
          </a:p>
          <a:p>
            <a:r>
              <a:rPr lang="en-US" dirty="0"/>
              <a:t>Note 2:  Cost share changes are treated just like Fund 300 changes.  Same rules apply.  So, be sure Cost</a:t>
            </a:r>
            <a:r>
              <a:rPr lang="en-US" baseline="0" dirty="0"/>
              <a:t> share expenditures are sent with a cost transfer form, just like Fund 300 transfers would.  </a:t>
            </a:r>
            <a:endParaRPr lang="en-US" dirty="0"/>
          </a:p>
          <a:p>
            <a:endParaRPr lang="en-US" dirty="0"/>
          </a:p>
          <a:p>
            <a:r>
              <a:rPr lang="en-US" dirty="0"/>
              <a:t>Note 3: The main</a:t>
            </a:r>
            <a:r>
              <a:rPr lang="en-US" baseline="0" dirty="0"/>
              <a:t> difference between the two is that </a:t>
            </a:r>
            <a:r>
              <a:rPr lang="en-US" b="1" baseline="0" dirty="0"/>
              <a:t>nonpayroll</a:t>
            </a:r>
            <a:r>
              <a:rPr lang="en-US" baseline="0" dirty="0"/>
              <a:t> cost transfers between projects on the same award are NOT considered a cost transfers, but for payroll cost transfers they are considered cost transfers due to more complexity in identifying effort by award.</a:t>
            </a:r>
          </a:p>
          <a:p>
            <a:endParaRPr lang="en-US" baseline="0" dirty="0"/>
          </a:p>
        </p:txBody>
      </p:sp>
      <p:sp>
        <p:nvSpPr>
          <p:cNvPr id="4" name="Slide Number Placeholder 3"/>
          <p:cNvSpPr>
            <a:spLocks noGrp="1"/>
          </p:cNvSpPr>
          <p:nvPr>
            <p:ph type="sldNum" sz="quarter" idx="10"/>
          </p:nvPr>
        </p:nvSpPr>
        <p:spPr/>
        <p:txBody>
          <a:bodyPr/>
          <a:lstStyle/>
          <a:p>
            <a:fld id="{9FC9B41C-3184-4887-9687-3B9D8F8B2F90}" type="slidenum">
              <a:rPr lang="en-US" smtClean="0"/>
              <a:t>10</a:t>
            </a:fld>
            <a:endParaRPr lang="en-US"/>
          </a:p>
        </p:txBody>
      </p:sp>
    </p:spTree>
    <p:extLst>
      <p:ext uri="{BB962C8B-B14F-4D97-AF65-F5344CB8AC3E}">
        <p14:creationId xmlns:p14="http://schemas.microsoft.com/office/powerpoint/2010/main" val="35334149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DAWN’s Note 1: All payroll transactions between projects, or on or off of sponsored projects over 90 days is considered a cost transfers.  </a:t>
            </a:r>
          </a:p>
          <a:p>
            <a:endParaRPr lang="en-US" dirty="0"/>
          </a:p>
          <a:p>
            <a:r>
              <a:rPr lang="en-US" dirty="0"/>
              <a:t>DAWN’s Note 2: All wage transfers are considered a cost transfer since hours are entered when they are worked and allocated directly to a specific </a:t>
            </a:r>
            <a:r>
              <a:rPr lang="en-US" dirty="0" err="1"/>
              <a:t>combocode</a:t>
            </a:r>
            <a:r>
              <a:rPr lang="en-US" dirty="0"/>
              <a:t>.</a:t>
            </a:r>
          </a:p>
          <a:p>
            <a:endParaRPr lang="en-US" dirty="0"/>
          </a:p>
          <a:p>
            <a:r>
              <a:rPr lang="en-US" dirty="0"/>
              <a:t>When making this change in FY21 an analysis was done and I had approved 1100 timely salary distribution in the first 7 months of the fiscal year (and it picks up as the year goes on). I had only denied 4 for allowability/clarification.  Katrina had denied 107 for being incomplete (missing questions 1&amp;2 or second approver).  Due to the plan confirmation approach and the quarterly effort reviews, it has felt as though there was no value in this central review or the planned vs. actual cost transfer write ups.</a:t>
            </a:r>
          </a:p>
          <a:p>
            <a:endParaRPr lang="en-US" dirty="0"/>
          </a:p>
          <a:p>
            <a:r>
              <a:rPr lang="en-US" dirty="0"/>
              <a:t>We reviewed the cost transfer policies of 22 research universities to guide our decision and confirmed with KPMG auditors before moving forward.  This allows the salary distributions to move through the system much faster and only has to be touched by Katrina/Payroll once in most cases instead of 2-3 times.</a:t>
            </a:r>
          </a:p>
          <a:p>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9FC9B41C-3184-4887-9687-3B9D8F8B2F90}" type="slidenum">
              <a:rPr lang="en-US" smtClean="0"/>
              <a:t>11</a:t>
            </a:fld>
            <a:endParaRPr lang="en-US"/>
          </a:p>
        </p:txBody>
      </p:sp>
    </p:spTree>
    <p:extLst>
      <p:ext uri="{BB962C8B-B14F-4D97-AF65-F5344CB8AC3E}">
        <p14:creationId xmlns:p14="http://schemas.microsoft.com/office/powerpoint/2010/main" val="16943934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Dawn mentioned, For payroll, between projects on the same award, it is considered a cost transfer.</a:t>
            </a:r>
          </a:p>
          <a:p>
            <a:r>
              <a:rPr lang="en-US" dirty="0"/>
              <a:t>But for nonpayroll cost transfers, when transferring between projects on the same award, it is NOT considered a cost transfer.</a:t>
            </a:r>
          </a:p>
          <a:p>
            <a:r>
              <a:rPr lang="en-US" dirty="0"/>
              <a:t>Other transfers not considered a cost transfer are:</a:t>
            </a:r>
          </a:p>
          <a:p>
            <a:pPr marL="171450" indent="-171450">
              <a:buFont typeface="Arial" panose="020B0604020202020204" pitchFamily="34" charset="0"/>
              <a:buChar char="•"/>
            </a:pPr>
            <a:r>
              <a:rPr lang="en-US" dirty="0"/>
              <a:t>IC Journals</a:t>
            </a:r>
          </a:p>
          <a:p>
            <a:pPr marL="171450" indent="-171450">
              <a:buFont typeface="Arial" panose="020B0604020202020204" pitchFamily="34" charset="0"/>
              <a:buChar char="•"/>
            </a:pPr>
            <a:r>
              <a:rPr lang="en-US" dirty="0" err="1"/>
              <a:t>Pcards</a:t>
            </a:r>
            <a:endParaRPr lang="en-US" dirty="0"/>
          </a:p>
          <a:p>
            <a:pPr marL="171450" indent="-171450">
              <a:buFont typeface="Arial" panose="020B0604020202020204" pitchFamily="34" charset="0"/>
              <a:buChar char="•"/>
            </a:pPr>
            <a:r>
              <a:rPr lang="en-US" dirty="0"/>
              <a:t>Changes to the </a:t>
            </a:r>
            <a:r>
              <a:rPr lang="en-US" dirty="0" err="1"/>
              <a:t>chartstring</a:t>
            </a: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9FC9B41C-3184-4887-9687-3B9D8F8B2F90}" type="slidenum">
              <a:rPr lang="en-US" smtClean="0"/>
              <a:t>12</a:t>
            </a:fld>
            <a:endParaRPr lang="en-US"/>
          </a:p>
        </p:txBody>
      </p:sp>
    </p:spTree>
    <p:extLst>
      <p:ext uri="{BB962C8B-B14F-4D97-AF65-F5344CB8AC3E}">
        <p14:creationId xmlns:p14="http://schemas.microsoft.com/office/powerpoint/2010/main" val="40038155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Like most things in life, there are rules around cost transfers.  We are governed by the federal requirements in Uniform Guidance – Subpart E – Cost Principles.   Therefore, the University’s Cost Transfer policy ensures compliance with that as well as other generally accepted accounting principles.  </a:t>
            </a:r>
          </a:p>
          <a:p>
            <a:endParaRPr lang="en-US" dirty="0"/>
          </a:p>
          <a:p>
            <a:r>
              <a:rPr lang="en-US" dirty="0"/>
              <a:t>All cost transfers are highly scrutinized as they can be construed as an indication of cost misallocation or non-compliance.   Therefore, we ask questions when a cost transfer is done to ensure there is no misallocation or non-compliance.  We try to ensure cost transfers are not frequent and that there are corrective actions in place to prevent repeating the same mistake.    And, numerous or inappropriate cost transfers can result in Audit Findings for the University.  As such, they need to be reviewed carefully.</a:t>
            </a:r>
          </a:p>
        </p:txBody>
      </p:sp>
      <p:sp>
        <p:nvSpPr>
          <p:cNvPr id="4" name="Slide Number Placeholder 3"/>
          <p:cNvSpPr>
            <a:spLocks noGrp="1"/>
          </p:cNvSpPr>
          <p:nvPr>
            <p:ph type="sldNum" sz="quarter" idx="10"/>
          </p:nvPr>
        </p:nvSpPr>
        <p:spPr/>
        <p:txBody>
          <a:bodyPr/>
          <a:lstStyle/>
          <a:p>
            <a:fld id="{9FC9B41C-3184-4887-9687-3B9D8F8B2F90}" type="slidenum">
              <a:rPr lang="en-US" smtClean="0"/>
              <a:t>13</a:t>
            </a:fld>
            <a:endParaRPr lang="en-US"/>
          </a:p>
        </p:txBody>
      </p:sp>
    </p:spTree>
    <p:extLst>
      <p:ext uri="{BB962C8B-B14F-4D97-AF65-F5344CB8AC3E}">
        <p14:creationId xmlns:p14="http://schemas.microsoft.com/office/powerpoint/2010/main" val="4893923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Therefore, it is important that cost transfers, whether adding funds to a sponsored project or removing funds from a sponsored project, are done quickly, within 90 days of the original posting.</a:t>
            </a:r>
          </a:p>
          <a:p>
            <a:r>
              <a:rPr lang="en-US" dirty="0"/>
              <a:t>Documentation will need to be submitted to substantiate the transfer.</a:t>
            </a:r>
          </a:p>
          <a:p>
            <a:r>
              <a:rPr lang="en-US" dirty="0"/>
              <a:t>And, the transfer may need approval by </a:t>
            </a:r>
            <a:r>
              <a:rPr lang="en-US" dirty="0" err="1"/>
              <a:t>Pis</a:t>
            </a:r>
            <a:r>
              <a:rPr lang="en-US" dirty="0"/>
              <a:t> or other responsible officials</a:t>
            </a:r>
          </a:p>
          <a:p>
            <a:endParaRPr lang="en-US" dirty="0"/>
          </a:p>
          <a:p>
            <a:endParaRPr lang="en-US" dirty="0"/>
          </a:p>
        </p:txBody>
      </p:sp>
      <p:sp>
        <p:nvSpPr>
          <p:cNvPr id="4" name="Slide Number Placeholder 3"/>
          <p:cNvSpPr>
            <a:spLocks noGrp="1"/>
          </p:cNvSpPr>
          <p:nvPr>
            <p:ph type="sldNum" sz="quarter" idx="10"/>
          </p:nvPr>
        </p:nvSpPr>
        <p:spPr/>
        <p:txBody>
          <a:bodyPr/>
          <a:lstStyle/>
          <a:p>
            <a:fld id="{9FC9B41C-3184-4887-9687-3B9D8F8B2F90}" type="slidenum">
              <a:rPr lang="en-US" smtClean="0"/>
              <a:t>14</a:t>
            </a:fld>
            <a:endParaRPr lang="en-US"/>
          </a:p>
        </p:txBody>
      </p:sp>
    </p:spTree>
    <p:extLst>
      <p:ext uri="{BB962C8B-B14F-4D97-AF65-F5344CB8AC3E}">
        <p14:creationId xmlns:p14="http://schemas.microsoft.com/office/powerpoint/2010/main" val="33065705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those slides that I mentioned would be handy to have a copy of, well, this is one of them.  I encourage you to make a note to view the slide, #13 with the red ! as it contains important information.  </a:t>
            </a:r>
          </a:p>
          <a:p>
            <a:r>
              <a:rPr lang="en-US" dirty="0"/>
              <a:t>You need to understand when is a cost transfer allowed…..</a:t>
            </a:r>
          </a:p>
          <a:p>
            <a:r>
              <a:rPr lang="en-US" dirty="0"/>
              <a:t>The following describes the cost principles that are integral to all cost transfers.  </a:t>
            </a:r>
          </a:p>
          <a:p>
            <a:r>
              <a:rPr lang="en-US" dirty="0"/>
              <a:t>==</a:t>
            </a:r>
            <a:r>
              <a:rPr lang="en-US" b="1" dirty="0"/>
              <a:t>Allowable</a:t>
            </a:r>
            <a:r>
              <a:rPr lang="en-US" dirty="0"/>
              <a:t> on the grant for the completion of the scope of work and preferably described in the documentation provided to the sponsor.</a:t>
            </a:r>
          </a:p>
          <a:p>
            <a:r>
              <a:rPr lang="en-US" dirty="0"/>
              <a:t>==</a:t>
            </a:r>
            <a:r>
              <a:rPr lang="en-US" b="1" dirty="0"/>
              <a:t>Reasonable</a:t>
            </a:r>
            <a:r>
              <a:rPr lang="en-US" dirty="0"/>
              <a:t>, in other words, a common and appropriate expense to be charged to the grant.  This includes the appropriate type of expense and the appropriateness of the cost of the expense.</a:t>
            </a:r>
          </a:p>
          <a:p>
            <a:r>
              <a:rPr lang="en-US" dirty="0"/>
              <a:t>==</a:t>
            </a:r>
            <a:r>
              <a:rPr lang="en-US" b="1" dirty="0"/>
              <a:t>Allocable </a:t>
            </a:r>
            <a:r>
              <a:rPr lang="en-US" dirty="0"/>
              <a:t>to the sponsored project if it benefits the project and is necessary to overall operation of the project.  And, if the expense is being split between multiple projects, there must be a clear and fair method for splitting the costs so that the portion charged to a sponsored project is fair and consistent.  </a:t>
            </a:r>
          </a:p>
          <a:p>
            <a:r>
              <a:rPr lang="en-US" dirty="0"/>
              <a:t>==</a:t>
            </a:r>
            <a:r>
              <a:rPr lang="en-US" b="1" dirty="0"/>
              <a:t>consistent</a:t>
            </a:r>
            <a:r>
              <a:rPr lang="en-US" dirty="0"/>
              <a:t> and speaking of consistent,  all transfers must be handled in a consistent manner, hence the reason for a Cost Transfer form and other processes.</a:t>
            </a:r>
          </a:p>
          <a:p>
            <a:r>
              <a:rPr lang="en-US" dirty="0"/>
              <a:t>==</a:t>
            </a:r>
            <a:r>
              <a:rPr lang="en-US" b="1" dirty="0"/>
              <a:t>timely</a:t>
            </a:r>
            <a:r>
              <a:rPr lang="en-US" dirty="0"/>
              <a:t>, cost transfers should be prepared and submitted as soon as the need to do so is identified, preferably no later than 90 days after the original posting.  </a:t>
            </a:r>
          </a:p>
          <a:p>
            <a:r>
              <a:rPr lang="en-US" dirty="0"/>
              <a:t>     == if over 90 days, these types of transfers raise red flags and can signal concerns for an auditor about our account system, internal controls and the management of the award.   So, they should be avoided. </a:t>
            </a:r>
          </a:p>
          <a:p>
            <a:endParaRPr lang="en-US" dirty="0"/>
          </a:p>
        </p:txBody>
      </p:sp>
      <p:sp>
        <p:nvSpPr>
          <p:cNvPr id="4" name="Slide Number Placeholder 3"/>
          <p:cNvSpPr>
            <a:spLocks noGrp="1"/>
          </p:cNvSpPr>
          <p:nvPr>
            <p:ph type="sldNum" sz="quarter" idx="10"/>
          </p:nvPr>
        </p:nvSpPr>
        <p:spPr/>
        <p:txBody>
          <a:bodyPr/>
          <a:lstStyle/>
          <a:p>
            <a:fld id="{9FC9B41C-3184-4887-9687-3B9D8F8B2F90}" type="slidenum">
              <a:rPr lang="en-US" smtClean="0"/>
              <a:t>15</a:t>
            </a:fld>
            <a:endParaRPr lang="en-US"/>
          </a:p>
        </p:txBody>
      </p:sp>
    </p:spTree>
    <p:extLst>
      <p:ext uri="{BB962C8B-B14F-4D97-AF65-F5344CB8AC3E}">
        <p14:creationId xmlns:p14="http://schemas.microsoft.com/office/powerpoint/2010/main" val="37942544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 of managing an award is the frequent review of expenses.  To do this, the PI or their designee should </a:t>
            </a:r>
            <a:r>
              <a:rPr lang="en-US" b="1" dirty="0"/>
              <a:t>monthly</a:t>
            </a:r>
            <a:r>
              <a:rPr lang="en-US" dirty="0"/>
              <a:t>, </a:t>
            </a:r>
          </a:p>
          <a:p>
            <a:r>
              <a:rPr lang="en-US" dirty="0"/>
              <a:t>==   Retrieve and review grant reports.  That can be payroll reports, monthly budget reports or even department expense reports, to ensure that </a:t>
            </a:r>
          </a:p>
          <a:p>
            <a:r>
              <a:rPr lang="en-US" dirty="0"/>
              <a:t>=== the posted expenses are allowable, allocable and appropriate (the principles we discussed earlier).</a:t>
            </a:r>
          </a:p>
          <a:p>
            <a:r>
              <a:rPr lang="en-US" dirty="0"/>
              <a:t>==  Identify any expenses that need to be added to the project or removed.</a:t>
            </a:r>
          </a:p>
          <a:p>
            <a:r>
              <a:rPr lang="en-US" dirty="0"/>
              <a:t>== and initiate prompt cost transfers to fix those expenses that need to be moved.</a:t>
            </a:r>
          </a:p>
          <a:p>
            <a:endParaRPr lang="en-US" dirty="0"/>
          </a:p>
          <a:p>
            <a:r>
              <a:rPr lang="en-US" dirty="0"/>
              <a:t>For payroll expenses, personnel effort should be reviewed quarterly.  </a:t>
            </a:r>
          </a:p>
        </p:txBody>
      </p:sp>
      <p:sp>
        <p:nvSpPr>
          <p:cNvPr id="4" name="Slide Number Placeholder 3"/>
          <p:cNvSpPr>
            <a:spLocks noGrp="1"/>
          </p:cNvSpPr>
          <p:nvPr>
            <p:ph type="sldNum" sz="quarter" idx="5"/>
          </p:nvPr>
        </p:nvSpPr>
        <p:spPr/>
        <p:txBody>
          <a:bodyPr/>
          <a:lstStyle/>
          <a:p>
            <a:fld id="{9FC9B41C-3184-4887-9687-3B9D8F8B2F90}" type="slidenum">
              <a:rPr lang="en-US" smtClean="0"/>
              <a:t>16</a:t>
            </a:fld>
            <a:endParaRPr lang="en-US"/>
          </a:p>
        </p:txBody>
      </p:sp>
    </p:spTree>
    <p:extLst>
      <p:ext uri="{BB962C8B-B14F-4D97-AF65-F5344CB8AC3E}">
        <p14:creationId xmlns:p14="http://schemas.microsoft.com/office/powerpoint/2010/main" val="18863704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why is it important that they be reviewed monthly or quarterly for payroll expenses….</a:t>
            </a:r>
          </a:p>
          <a:p>
            <a:endParaRPr lang="en-US" dirty="0"/>
          </a:p>
          <a:p>
            <a:r>
              <a:rPr lang="en-US" dirty="0"/>
              <a:t>Because cost transfers=====</a:t>
            </a:r>
          </a:p>
        </p:txBody>
      </p:sp>
      <p:sp>
        <p:nvSpPr>
          <p:cNvPr id="4" name="Slide Number Placeholder 3"/>
          <p:cNvSpPr>
            <a:spLocks noGrp="1"/>
          </p:cNvSpPr>
          <p:nvPr>
            <p:ph type="sldNum" sz="quarter" idx="5"/>
          </p:nvPr>
        </p:nvSpPr>
        <p:spPr/>
        <p:txBody>
          <a:bodyPr/>
          <a:lstStyle/>
          <a:p>
            <a:fld id="{9FC9B41C-3184-4887-9687-3B9D8F8B2F90}" type="slidenum">
              <a:rPr lang="en-US" smtClean="0"/>
              <a:t>17</a:t>
            </a:fld>
            <a:endParaRPr lang="en-US"/>
          </a:p>
        </p:txBody>
      </p:sp>
    </p:spTree>
    <p:extLst>
      <p:ext uri="{BB962C8B-B14F-4D97-AF65-F5344CB8AC3E}">
        <p14:creationId xmlns:p14="http://schemas.microsoft.com/office/powerpoint/2010/main" val="9861330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Transfer requests within 90 days from the original transaction posting date are allowable.</a:t>
            </a:r>
          </a:p>
          <a:p>
            <a:endParaRPr lang="en-US" dirty="0"/>
          </a:p>
          <a:p>
            <a:r>
              <a:rPr lang="en-US" dirty="0"/>
              <a:t>There is a cost transfer justification tab in PeopleSoft that needs to be completed in the journal or the Payroll Retro Request that must be completed.  We will be going into more detail about the CTF.  But for now, be aware that two questions on the CTF must be filled out for transfers &lt;90 days.</a:t>
            </a:r>
          </a:p>
          <a:p>
            <a:endParaRPr lang="en-US" dirty="0"/>
          </a:p>
          <a:p>
            <a:endParaRPr lang="en-US" dirty="0"/>
          </a:p>
        </p:txBody>
      </p:sp>
      <p:sp>
        <p:nvSpPr>
          <p:cNvPr id="4" name="Slide Number Placeholder 3"/>
          <p:cNvSpPr>
            <a:spLocks noGrp="1"/>
          </p:cNvSpPr>
          <p:nvPr>
            <p:ph type="sldNum" sz="quarter" idx="5"/>
          </p:nvPr>
        </p:nvSpPr>
        <p:spPr/>
        <p:txBody>
          <a:bodyPr/>
          <a:lstStyle/>
          <a:p>
            <a:fld id="{9FC9B41C-3184-4887-9687-3B9D8F8B2F90}" type="slidenum">
              <a:rPr lang="en-US" smtClean="0"/>
              <a:t>18</a:t>
            </a:fld>
            <a:endParaRPr lang="en-US"/>
          </a:p>
        </p:txBody>
      </p:sp>
    </p:spTree>
    <p:extLst>
      <p:ext uri="{BB962C8B-B14F-4D97-AF65-F5344CB8AC3E}">
        <p14:creationId xmlns:p14="http://schemas.microsoft.com/office/powerpoint/2010/main" val="31909590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cost transfers &gt; 90 days from the original posting transactions, these are highly scrutinized.</a:t>
            </a:r>
          </a:p>
          <a:p>
            <a:r>
              <a:rPr lang="en-US" dirty="0"/>
              <a:t>Only allowed under extenuating circumstances such as:</a:t>
            </a:r>
          </a:p>
          <a:p>
            <a:r>
              <a:rPr lang="en-US" dirty="0"/>
              <a:t>==Moving an expense OFF from a sponsored project</a:t>
            </a:r>
          </a:p>
          <a:p>
            <a:r>
              <a:rPr lang="en-US" dirty="0"/>
              <a:t>==Moving due to circumstances outside of the dept control.</a:t>
            </a:r>
          </a:p>
          <a:p>
            <a:r>
              <a:rPr lang="en-US" dirty="0"/>
              <a:t>==or As a result of sponsor delays, we all know that sometimes the sponsor is slow in finalizing their award documents.  </a:t>
            </a:r>
          </a:p>
          <a:p>
            <a:r>
              <a:rPr lang="en-US" dirty="0"/>
              <a:t>==or As a result of SPA setup delays, unfortunately, sometimes this happens as well.  With either the sponsor or SPA delays, this will need to be corroborated with specific dates in your cost transfer form.  </a:t>
            </a:r>
          </a:p>
          <a:p>
            <a:endParaRPr lang="en-US" dirty="0"/>
          </a:p>
          <a:p>
            <a:r>
              <a:rPr lang="en-US" dirty="0"/>
              <a:t>And, speaking of cost transfer form, questions 1-4 will need to be completed on the form…more info to follow on this.</a:t>
            </a:r>
          </a:p>
          <a:p>
            <a:endParaRPr lang="en-US" dirty="0"/>
          </a:p>
          <a:p>
            <a:r>
              <a:rPr lang="en-US" dirty="0"/>
              <a:t>Finally, because this last NOTE on this slide is so important, I do want to point out that absence of PI or cognizant administrator or staff is </a:t>
            </a:r>
            <a:r>
              <a:rPr lang="en-US" b="1" dirty="0"/>
              <a:t>not</a:t>
            </a:r>
            <a:r>
              <a:rPr lang="en-US" dirty="0"/>
              <a:t> an allowable extenuating circumstance and transfers because of this cannot be performed</a:t>
            </a:r>
          </a:p>
        </p:txBody>
      </p:sp>
      <p:sp>
        <p:nvSpPr>
          <p:cNvPr id="4" name="Slide Number Placeholder 3"/>
          <p:cNvSpPr>
            <a:spLocks noGrp="1"/>
          </p:cNvSpPr>
          <p:nvPr>
            <p:ph type="sldNum" sz="quarter" idx="5"/>
          </p:nvPr>
        </p:nvSpPr>
        <p:spPr/>
        <p:txBody>
          <a:bodyPr/>
          <a:lstStyle/>
          <a:p>
            <a:fld id="{9FC9B41C-3184-4887-9687-3B9D8F8B2F90}" type="slidenum">
              <a:rPr lang="en-US" smtClean="0"/>
              <a:t>19</a:t>
            </a:fld>
            <a:endParaRPr lang="en-US"/>
          </a:p>
        </p:txBody>
      </p:sp>
    </p:spTree>
    <p:extLst>
      <p:ext uri="{BB962C8B-B14F-4D97-AF65-F5344CB8AC3E}">
        <p14:creationId xmlns:p14="http://schemas.microsoft.com/office/powerpoint/2010/main" val="2659019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  co-</a:t>
            </a:r>
            <a:r>
              <a:rPr lang="en-US" dirty="0" err="1"/>
              <a:t>presentor</a:t>
            </a:r>
            <a:r>
              <a:rPr lang="en-US" dirty="0"/>
              <a:t> from Financial &amp; Cost Accounting Services, Dawn Caffrey.  Dawn is the expert on payroll cost transfers so she will be addressing payroll related guidance in this presentation.</a:t>
            </a:r>
          </a:p>
          <a:p>
            <a:endParaRPr lang="en-US" dirty="0"/>
          </a:p>
          <a:p>
            <a:r>
              <a:rPr lang="en-US" dirty="0"/>
              <a:t>Ask everyone to “mute” themselves at this time.</a:t>
            </a:r>
          </a:p>
          <a:p>
            <a:endParaRPr lang="en-US" dirty="0"/>
          </a:p>
          <a:p>
            <a:r>
              <a:rPr lang="en-US" dirty="0"/>
              <a:t>We are going to present a lot of information.  Some of it may be new to you and you may have questions.  We encourage you to use the “chat” feature in Teams to ask your questions.   We will either answer them at the time you ask them, or we will circle back around later as the question may be addressed later in the presentation.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ym typeface="Wingdings" panose="05000000000000000000" pitchFamily="2" charset="2"/>
              </a:rPr>
              <a:t>Also, this presentation will be out on SPA’s Ed &amp; learning website page. As we go through today’s training, there are several very important slides you may want to print off or familiarize yourself with.  I will be mentioning those during this presentation.  Please download a copy of this presentation for your future use as I know it will come in handy for you when you do a CT.</a:t>
            </a:r>
            <a:endParaRPr lang="en-US" dirty="0"/>
          </a:p>
          <a:p>
            <a:endParaRPr lang="en-US" dirty="0"/>
          </a:p>
          <a:p>
            <a:r>
              <a:rPr lang="en-US" dirty="0"/>
              <a:t>So, During this presentation we will be addressing</a:t>
            </a:r>
          </a:p>
          <a:p>
            <a:r>
              <a:rPr lang="en-US" dirty="0"/>
              <a:t>=</a:t>
            </a:r>
            <a:r>
              <a:rPr lang="en-US" dirty="0">
                <a:sym typeface="Wingdings" panose="05000000000000000000" pitchFamily="2" charset="2"/>
              </a:rPr>
              <a:t> compliance and administration of cost transfers</a:t>
            </a:r>
          </a:p>
          <a:p>
            <a:r>
              <a:rPr lang="en-US" dirty="0">
                <a:sym typeface="Wingdings" panose="05000000000000000000" pitchFamily="2" charset="2"/>
              </a:rPr>
              <a:t>== Roles and responsibilities for different positions in the process</a:t>
            </a:r>
          </a:p>
          <a:p>
            <a:r>
              <a:rPr lang="en-US" dirty="0">
                <a:sym typeface="Wingdings" panose="05000000000000000000" pitchFamily="2" charset="2"/>
              </a:rPr>
              <a:t>==Cost Transfer form which is the vehicle for describing the reason for the cost transfer</a:t>
            </a:r>
          </a:p>
          <a:p>
            <a:r>
              <a:rPr lang="en-US" dirty="0">
                <a:sym typeface="Wingdings" panose="05000000000000000000" pitchFamily="2" charset="2"/>
              </a:rPr>
              <a:t>==and at the end, the educational resources available.</a:t>
            </a:r>
          </a:p>
          <a:p>
            <a:endParaRPr lang="en-US" dirty="0">
              <a:sym typeface="Wingdings" panose="05000000000000000000" pitchFamily="2" charset="2"/>
            </a:endParaRPr>
          </a:p>
        </p:txBody>
      </p:sp>
      <p:sp>
        <p:nvSpPr>
          <p:cNvPr id="4" name="Slide Number Placeholder 3"/>
          <p:cNvSpPr>
            <a:spLocks noGrp="1"/>
          </p:cNvSpPr>
          <p:nvPr>
            <p:ph type="sldNum" sz="quarter" idx="10"/>
          </p:nvPr>
        </p:nvSpPr>
        <p:spPr/>
        <p:txBody>
          <a:bodyPr/>
          <a:lstStyle/>
          <a:p>
            <a:fld id="{9FC9B41C-3184-4887-9687-3B9D8F8B2F90}" type="slidenum">
              <a:rPr lang="en-US" smtClean="0"/>
              <a:t>2</a:t>
            </a:fld>
            <a:endParaRPr lang="en-US"/>
          </a:p>
        </p:txBody>
      </p:sp>
    </p:spTree>
    <p:extLst>
      <p:ext uri="{BB962C8B-B14F-4D97-AF65-F5344CB8AC3E}">
        <p14:creationId xmlns:p14="http://schemas.microsoft.com/office/powerpoint/2010/main" val="2504291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both payroll and nonpayroll….</a:t>
            </a:r>
          </a:p>
        </p:txBody>
      </p:sp>
      <p:sp>
        <p:nvSpPr>
          <p:cNvPr id="4" name="Slide Number Placeholder 3"/>
          <p:cNvSpPr>
            <a:spLocks noGrp="1"/>
          </p:cNvSpPr>
          <p:nvPr>
            <p:ph type="sldNum" sz="quarter" idx="5"/>
          </p:nvPr>
        </p:nvSpPr>
        <p:spPr/>
        <p:txBody>
          <a:bodyPr/>
          <a:lstStyle/>
          <a:p>
            <a:fld id="{9FC9B41C-3184-4887-9687-3B9D8F8B2F90}" type="slidenum">
              <a:rPr lang="en-US" smtClean="0"/>
              <a:t>20</a:t>
            </a:fld>
            <a:endParaRPr lang="en-US"/>
          </a:p>
        </p:txBody>
      </p:sp>
    </p:spTree>
    <p:extLst>
      <p:ext uri="{BB962C8B-B14F-4D97-AF65-F5344CB8AC3E}">
        <p14:creationId xmlns:p14="http://schemas.microsoft.com/office/powerpoint/2010/main" val="19653558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can be considered an allowable and appropriate cost transfer….  Well, remember slide #13 earlier that described the cost transfer principles that I asked you to make sure you printed that slide or familiarized yourself with that slide?  The next three slides (with the icons in the bottom right corner), are just as important.  Please make a note of these slides for your future reference.  </a:t>
            </a:r>
          </a:p>
          <a:p>
            <a:endParaRPr lang="en-US" dirty="0"/>
          </a:p>
          <a:p>
            <a:r>
              <a:rPr lang="en-US" dirty="0"/>
              <a:t>So, what is allowable, here are some examples of what is an allowable and appropriate cost transfer following those cost principles in we discussed earlier</a:t>
            </a:r>
          </a:p>
          <a:p>
            <a:r>
              <a:rPr lang="en-US" dirty="0"/>
              <a:t>===</a:t>
            </a:r>
          </a:p>
          <a:p>
            <a:endParaRPr lang="en-US" dirty="0"/>
          </a:p>
        </p:txBody>
      </p:sp>
      <p:sp>
        <p:nvSpPr>
          <p:cNvPr id="4" name="Slide Number Placeholder 3"/>
          <p:cNvSpPr>
            <a:spLocks noGrp="1"/>
          </p:cNvSpPr>
          <p:nvPr>
            <p:ph type="sldNum" sz="quarter" idx="5"/>
          </p:nvPr>
        </p:nvSpPr>
        <p:spPr/>
        <p:txBody>
          <a:bodyPr/>
          <a:lstStyle/>
          <a:p>
            <a:fld id="{9FC9B41C-3184-4887-9687-3B9D8F8B2F90}" type="slidenum">
              <a:rPr lang="en-US" smtClean="0"/>
              <a:t>21</a:t>
            </a:fld>
            <a:endParaRPr lang="en-US"/>
          </a:p>
        </p:txBody>
      </p:sp>
    </p:spTree>
    <p:extLst>
      <p:ext uri="{BB962C8B-B14F-4D97-AF65-F5344CB8AC3E}">
        <p14:creationId xmlns:p14="http://schemas.microsoft.com/office/powerpoint/2010/main" val="3729452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allowed…</a:t>
            </a:r>
          </a:p>
          <a:p>
            <a:endParaRPr lang="en-US" dirty="0"/>
          </a:p>
          <a:p>
            <a:r>
              <a:rPr lang="en-US" dirty="0"/>
              <a:t>During this last example, how the expense was allocated to the sponsored project must be documented by the department and documentation retained by the department in case an auditor asks you to prove that it was appropriate, fair and consistently charged to the sponsored project. </a:t>
            </a:r>
          </a:p>
        </p:txBody>
      </p:sp>
      <p:sp>
        <p:nvSpPr>
          <p:cNvPr id="4" name="Slide Number Placeholder 3"/>
          <p:cNvSpPr>
            <a:spLocks noGrp="1"/>
          </p:cNvSpPr>
          <p:nvPr>
            <p:ph type="sldNum" sz="quarter" idx="5"/>
          </p:nvPr>
        </p:nvSpPr>
        <p:spPr/>
        <p:txBody>
          <a:bodyPr/>
          <a:lstStyle/>
          <a:p>
            <a:fld id="{9FC9B41C-3184-4887-9687-3B9D8F8B2F90}" type="slidenum">
              <a:rPr lang="en-US" smtClean="0"/>
              <a:t>22</a:t>
            </a:fld>
            <a:endParaRPr lang="en-US"/>
          </a:p>
        </p:txBody>
      </p:sp>
    </p:spTree>
    <p:extLst>
      <p:ext uri="{BB962C8B-B14F-4D97-AF65-F5344CB8AC3E}">
        <p14:creationId xmlns:p14="http://schemas.microsoft.com/office/powerpoint/2010/main" val="37617092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Watch for these….these are not allowed</a:t>
            </a:r>
          </a:p>
          <a:p>
            <a:pPr marL="228600" indent="-228600">
              <a:buAutoNum type="arabicPeriod"/>
            </a:pPr>
            <a:r>
              <a:rPr lang="en-US" dirty="0"/>
              <a:t>=====      In other words, removing an expense from an award with little or no remaining funds for the purpose of having more funds available to spend and transferring that expense to another award that has funds to spent.  This is not allowed.</a:t>
            </a:r>
          </a:p>
          <a:p>
            <a:pPr marL="228600" indent="-228600">
              <a:buAutoNum type="arabicPeriod"/>
            </a:pPr>
            <a:r>
              <a:rPr lang="en-US" u="none" dirty="0"/>
              <a:t>=====  This is known as </a:t>
            </a:r>
            <a:r>
              <a:rPr lang="en-US" u="sng" dirty="0"/>
              <a:t>Spending Down </a:t>
            </a:r>
            <a:r>
              <a:rPr lang="en-US" u="none" dirty="0"/>
              <a:t>the award and can lead an auditor to believe the expense is not really necessary for the performance of the work.</a:t>
            </a:r>
          </a:p>
          <a:p>
            <a:pPr marL="228600" indent="-228600">
              <a:buAutoNum type="arabicPeriod"/>
            </a:pPr>
            <a:r>
              <a:rPr lang="en-US" u="none" dirty="0"/>
              <a:t>======  This is known as </a:t>
            </a:r>
            <a:r>
              <a:rPr lang="en-US" u="sng" dirty="0"/>
              <a:t> Parking </a:t>
            </a:r>
            <a:r>
              <a:rPr lang="en-US" u="none" dirty="0"/>
              <a:t>and is never allowed.  Expenses should never be charged to an award that is purposefully not the appropriate place for the expense.  </a:t>
            </a:r>
          </a:p>
          <a:p>
            <a:pPr marL="228600" indent="-228600">
              <a:buAutoNum type="arabicPeriod"/>
            </a:pPr>
            <a:r>
              <a:rPr lang="en-US" dirty="0"/>
              <a:t>=====  Not within </a:t>
            </a:r>
            <a:r>
              <a:rPr lang="en-US" u="sng" dirty="0"/>
              <a:t>approved project period </a:t>
            </a:r>
            <a:r>
              <a:rPr lang="en-US" u="none" dirty="0"/>
              <a:t>and the expense is not allowed.</a:t>
            </a:r>
          </a:p>
          <a:p>
            <a:pPr marL="228600" indent="-228600">
              <a:buAutoNum type="arabicPeriod"/>
            </a:pPr>
            <a:r>
              <a:rPr lang="en-US" dirty="0"/>
              <a:t>=====  As mentioned before, Lack of Staffing is never an allowable cost transfer reason.  This is clearly stated in UVM’s Cost Transfer UOP and there is a hyperlink at the end of this presentation for this procedure.</a:t>
            </a:r>
          </a:p>
        </p:txBody>
      </p:sp>
      <p:sp>
        <p:nvSpPr>
          <p:cNvPr id="4" name="Slide Number Placeholder 3"/>
          <p:cNvSpPr>
            <a:spLocks noGrp="1"/>
          </p:cNvSpPr>
          <p:nvPr>
            <p:ph type="sldNum" sz="quarter" idx="5"/>
          </p:nvPr>
        </p:nvSpPr>
        <p:spPr/>
        <p:txBody>
          <a:bodyPr/>
          <a:lstStyle/>
          <a:p>
            <a:fld id="{9FC9B41C-3184-4887-9687-3B9D8F8B2F90}" type="slidenum">
              <a:rPr lang="en-US" smtClean="0"/>
              <a:t>23</a:t>
            </a:fld>
            <a:endParaRPr lang="en-US"/>
          </a:p>
        </p:txBody>
      </p:sp>
    </p:spTree>
    <p:extLst>
      <p:ext uri="{BB962C8B-B14F-4D97-AF65-F5344CB8AC3E}">
        <p14:creationId xmlns:p14="http://schemas.microsoft.com/office/powerpoint/2010/main" val="15956068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So, you’ve now learned what is allowable and not allowable for a cost transfer.  </a:t>
            </a:r>
          </a:p>
          <a:p>
            <a:r>
              <a:rPr lang="en-US" dirty="0"/>
              <a:t>We are now going to go over who does what -- specifically what their roles and responsibilities are.  </a:t>
            </a:r>
          </a:p>
          <a:p>
            <a:r>
              <a:rPr lang="en-US" dirty="0"/>
              <a:t>There are many players involved in a cost transfer:</a:t>
            </a:r>
          </a:p>
          <a:p>
            <a:pPr marL="171450" indent="-171450">
              <a:buFont typeface="Arial" panose="020B0604020202020204" pitchFamily="34" charset="0"/>
              <a:buChar char="•"/>
            </a:pPr>
            <a:r>
              <a:rPr lang="en-US" dirty="0"/>
              <a:t>PI</a:t>
            </a:r>
          </a:p>
          <a:p>
            <a:pPr marL="171450" indent="-171450">
              <a:buFont typeface="Arial" panose="020B0604020202020204" pitchFamily="34" charset="0"/>
              <a:buChar char="•"/>
            </a:pPr>
            <a:r>
              <a:rPr lang="en-US" dirty="0"/>
              <a:t>Unit or Dept Administrator</a:t>
            </a:r>
          </a:p>
          <a:p>
            <a:pPr marL="171450" indent="-171450">
              <a:buFont typeface="Arial" panose="020B0604020202020204" pitchFamily="34" charset="0"/>
              <a:buChar char="•"/>
            </a:pPr>
            <a:r>
              <a:rPr lang="en-US" dirty="0"/>
              <a:t>SPA</a:t>
            </a:r>
          </a:p>
          <a:p>
            <a:pPr marL="171450" indent="-171450">
              <a:buFont typeface="Arial" panose="020B0604020202020204" pitchFamily="34" charset="0"/>
              <a:buChar char="•"/>
            </a:pPr>
            <a:r>
              <a:rPr lang="en-US" dirty="0"/>
              <a:t>And Cost Accounting and Payroll Services</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What they do can differ depending on whether it is a non-payroll transfer or a payroll transfer.</a:t>
            </a:r>
          </a:p>
        </p:txBody>
      </p:sp>
      <p:sp>
        <p:nvSpPr>
          <p:cNvPr id="4" name="Slide Number Placeholder 3"/>
          <p:cNvSpPr>
            <a:spLocks noGrp="1"/>
          </p:cNvSpPr>
          <p:nvPr>
            <p:ph type="sldNum" sz="quarter" idx="5"/>
          </p:nvPr>
        </p:nvSpPr>
        <p:spPr/>
        <p:txBody>
          <a:bodyPr/>
          <a:lstStyle/>
          <a:p>
            <a:fld id="{9FC9B41C-3184-4887-9687-3B9D8F8B2F90}" type="slidenum">
              <a:rPr lang="en-US" smtClean="0"/>
              <a:t>24</a:t>
            </a:fld>
            <a:endParaRPr lang="en-US"/>
          </a:p>
        </p:txBody>
      </p:sp>
    </p:spTree>
    <p:extLst>
      <p:ext uri="{BB962C8B-B14F-4D97-AF65-F5344CB8AC3E}">
        <p14:creationId xmlns:p14="http://schemas.microsoft.com/office/powerpoint/2010/main" val="24089684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all cost transfers though, the PI ====</a:t>
            </a:r>
          </a:p>
          <a:p>
            <a:endParaRPr lang="en-US" dirty="0"/>
          </a:p>
          <a:p>
            <a:r>
              <a:rPr lang="en-US" dirty="0"/>
              <a:t>====</a:t>
            </a:r>
          </a:p>
          <a:p>
            <a:endParaRPr lang="en-US" dirty="0"/>
          </a:p>
          <a:p>
            <a:r>
              <a:rPr lang="en-US" dirty="0"/>
              <a:t>By reviewing non-payroll expenses at least monthly, this avoids the need for a late cost transfer which  we have discerned comes with much more scrutiny than those &lt; 90 days from the original posting date.</a:t>
            </a:r>
          </a:p>
          <a:p>
            <a:endParaRPr lang="en-US" dirty="0"/>
          </a:p>
          <a:p>
            <a:r>
              <a:rPr lang="en-US" dirty="0"/>
              <a:t>In most cases the late cost transfer form is approved either through Peoplesoft in the JE or Salary Retro workflow.   For wage transfers and </a:t>
            </a:r>
            <a:r>
              <a:rPr lang="en-US" dirty="0" err="1"/>
              <a:t>add’l</a:t>
            </a:r>
            <a:r>
              <a:rPr lang="en-US" dirty="0"/>
              <a:t> pay transfers, the cost transfer form can be signed </a:t>
            </a:r>
            <a:r>
              <a:rPr lang="en-US" baseline="0" dirty="0"/>
              <a:t>and emailed along with the other required documentation to retro@uvm.edu.  Dawn will go over that process in more detail later on.</a:t>
            </a:r>
            <a:endParaRPr lang="en-US" dirty="0"/>
          </a:p>
        </p:txBody>
      </p:sp>
      <p:sp>
        <p:nvSpPr>
          <p:cNvPr id="4" name="Slide Number Placeholder 3"/>
          <p:cNvSpPr>
            <a:spLocks noGrp="1"/>
          </p:cNvSpPr>
          <p:nvPr>
            <p:ph type="sldNum" sz="quarter" idx="5"/>
          </p:nvPr>
        </p:nvSpPr>
        <p:spPr/>
        <p:txBody>
          <a:bodyPr/>
          <a:lstStyle/>
          <a:p>
            <a:fld id="{9FC9B41C-3184-4887-9687-3B9D8F8B2F90}" type="slidenum">
              <a:rPr lang="en-US" smtClean="0"/>
              <a:t>25</a:t>
            </a:fld>
            <a:endParaRPr lang="en-US"/>
          </a:p>
        </p:txBody>
      </p:sp>
    </p:spTree>
    <p:extLst>
      <p:ext uri="{BB962C8B-B14F-4D97-AF65-F5344CB8AC3E}">
        <p14:creationId xmlns:p14="http://schemas.microsoft.com/office/powerpoint/2010/main" val="8141539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Unit Administrator’s role for NON-payroll cost transfers are to:</a:t>
            </a:r>
          </a:p>
          <a:p>
            <a:pPr marL="685800" lvl="0" indent="-457200">
              <a:lnSpc>
                <a:spcPct val="100000"/>
              </a:lnSpc>
              <a:buFont typeface="Wingdings" panose="05000000000000000000" pitchFamily="2" charset="2"/>
              <a:buChar char="Ø"/>
            </a:pPr>
            <a:r>
              <a:rPr lang="en-US" sz="2400" dirty="0">
                <a:latin typeface="+mn-lt"/>
              </a:rPr>
              <a:t>Assists PI in the review of the project expenses on a consistent basis (preferably monthly) to identify charges posted in error;</a:t>
            </a:r>
          </a:p>
          <a:p>
            <a:pPr marL="685800" lvl="0" indent="-457200">
              <a:lnSpc>
                <a:spcPct val="100000"/>
              </a:lnSpc>
              <a:buFont typeface="Wingdings" panose="05000000000000000000" pitchFamily="2" charset="2"/>
              <a:buChar char="Ø"/>
            </a:pPr>
            <a:r>
              <a:rPr lang="en-US" sz="2400" dirty="0">
                <a:latin typeface="+mn-lt"/>
              </a:rPr>
              <a:t>Primarily responsible for preparing and completing all cost transfers in the form of the JE or through the payroll workflow. </a:t>
            </a:r>
          </a:p>
          <a:p>
            <a:pPr marL="685800" lvl="0" indent="-457200">
              <a:lnSpc>
                <a:spcPct val="100000"/>
              </a:lnSpc>
              <a:buFont typeface="Wingdings" panose="05000000000000000000" pitchFamily="2" charset="2"/>
              <a:buChar char="Ø"/>
            </a:pPr>
            <a:r>
              <a:rPr lang="en-US" sz="2400" dirty="0">
                <a:latin typeface="+mn-lt"/>
              </a:rPr>
              <a:t>Assists PI in collecting and providing necessary justification required to accompany the cost transfer request;</a:t>
            </a:r>
          </a:p>
          <a:p>
            <a:pPr marL="685800" lvl="0" indent="-457200">
              <a:lnSpc>
                <a:spcPct val="100000"/>
              </a:lnSpc>
              <a:buFont typeface="Wingdings" panose="05000000000000000000" pitchFamily="2" charset="2"/>
              <a:buChar char="Ø"/>
            </a:pPr>
            <a:r>
              <a:rPr lang="en-US" sz="2400" dirty="0">
                <a:latin typeface="+mn-lt"/>
              </a:rPr>
              <a:t>Assists PI in identifying the appropriate destinated chart string for the cost transfer;</a:t>
            </a:r>
          </a:p>
          <a:p>
            <a:pPr marL="685800" lvl="0" indent="-457200">
              <a:lnSpc>
                <a:spcPct val="100000"/>
              </a:lnSpc>
              <a:buFont typeface="Wingdings" panose="05000000000000000000" pitchFamily="2" charset="2"/>
              <a:buChar char="Ø"/>
            </a:pPr>
            <a:endParaRPr lang="en-US" sz="2400" dirty="0">
              <a:latin typeface="+mn-lt"/>
            </a:endParaRPr>
          </a:p>
          <a:p>
            <a:pPr marL="228600" lvl="0" indent="0">
              <a:lnSpc>
                <a:spcPct val="100000"/>
              </a:lnSpc>
              <a:buFontTx/>
              <a:buNone/>
            </a:pPr>
            <a:r>
              <a:rPr lang="en-US" sz="2400" dirty="0">
                <a:latin typeface="+mn-lt"/>
              </a:rPr>
              <a:t>And, there are more….next slide</a:t>
            </a:r>
          </a:p>
        </p:txBody>
      </p:sp>
      <p:sp>
        <p:nvSpPr>
          <p:cNvPr id="4" name="Slide Number Placeholder 3"/>
          <p:cNvSpPr>
            <a:spLocks noGrp="1"/>
          </p:cNvSpPr>
          <p:nvPr>
            <p:ph type="sldNum" sz="quarter" idx="5"/>
          </p:nvPr>
        </p:nvSpPr>
        <p:spPr/>
        <p:txBody>
          <a:bodyPr/>
          <a:lstStyle/>
          <a:p>
            <a:fld id="{9FC9B41C-3184-4887-9687-3B9D8F8B2F90}" type="slidenum">
              <a:rPr lang="en-US" smtClean="0"/>
              <a:t>26</a:t>
            </a:fld>
            <a:endParaRPr lang="en-US"/>
          </a:p>
        </p:txBody>
      </p:sp>
    </p:spTree>
    <p:extLst>
      <p:ext uri="{BB962C8B-B14F-4D97-AF65-F5344CB8AC3E}">
        <p14:creationId xmlns:p14="http://schemas.microsoft.com/office/powerpoint/2010/main" val="32123594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Unit Administrator also</a:t>
            </a:r>
          </a:p>
          <a:p>
            <a:r>
              <a:rPr lang="en-US" dirty="0"/>
              <a:t>==</a:t>
            </a:r>
          </a:p>
          <a:p>
            <a:r>
              <a:rPr lang="en-US" dirty="0"/>
              <a:t>===   We will go into more information about the appropriate backup documentation and completing the cost transfer form later</a:t>
            </a:r>
          </a:p>
          <a:p>
            <a:r>
              <a:rPr lang="en-US" dirty="0"/>
              <a:t>=== </a:t>
            </a:r>
          </a:p>
          <a:p>
            <a:endParaRPr lang="en-US" dirty="0"/>
          </a:p>
          <a:p>
            <a:r>
              <a:rPr lang="en-US" dirty="0"/>
              <a:t>    </a:t>
            </a:r>
          </a:p>
        </p:txBody>
      </p:sp>
      <p:sp>
        <p:nvSpPr>
          <p:cNvPr id="4" name="Slide Number Placeholder 3"/>
          <p:cNvSpPr>
            <a:spLocks noGrp="1"/>
          </p:cNvSpPr>
          <p:nvPr>
            <p:ph type="sldNum" sz="quarter" idx="5"/>
          </p:nvPr>
        </p:nvSpPr>
        <p:spPr/>
        <p:txBody>
          <a:bodyPr/>
          <a:lstStyle/>
          <a:p>
            <a:fld id="{9FC9B41C-3184-4887-9687-3B9D8F8B2F90}" type="slidenum">
              <a:rPr lang="en-US" smtClean="0"/>
              <a:t>27</a:t>
            </a:fld>
            <a:endParaRPr lang="en-US"/>
          </a:p>
        </p:txBody>
      </p:sp>
    </p:spTree>
    <p:extLst>
      <p:ext uri="{BB962C8B-B14F-4D97-AF65-F5344CB8AC3E}">
        <p14:creationId xmlns:p14="http://schemas.microsoft.com/office/powerpoint/2010/main" val="37404403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Cost transfers also require the department approver to,</a:t>
            </a:r>
          </a:p>
          <a:p>
            <a:endParaRPr lang="en-US" dirty="0"/>
          </a:p>
          <a:p>
            <a:r>
              <a:rPr lang="en-US" dirty="0"/>
              <a:t>I do want to mention that the non-payroll cost transfer form is part of the journal entry’s electronic workflow process, which is new as the form is now built into the workflow and no longer needs to be attached.  </a:t>
            </a:r>
            <a:endParaRPr lang="en-US" baseline="0" dirty="0"/>
          </a:p>
          <a:p>
            <a:endParaRPr lang="en-US" baseline="0" dirty="0"/>
          </a:p>
          <a:p>
            <a:r>
              <a:rPr lang="en-US" baseline="0" dirty="0"/>
              <a:t>I also want to mention that Dawn will talk more about the payroll approvals later on in the training.</a:t>
            </a:r>
          </a:p>
          <a:p>
            <a:endParaRPr lang="en-US" baseline="0" dirty="0"/>
          </a:p>
        </p:txBody>
      </p:sp>
      <p:sp>
        <p:nvSpPr>
          <p:cNvPr id="4" name="Slide Number Placeholder 3"/>
          <p:cNvSpPr>
            <a:spLocks noGrp="1"/>
          </p:cNvSpPr>
          <p:nvPr>
            <p:ph type="sldNum" sz="quarter" idx="5"/>
          </p:nvPr>
        </p:nvSpPr>
        <p:spPr/>
        <p:txBody>
          <a:bodyPr/>
          <a:lstStyle/>
          <a:p>
            <a:fld id="{9FC9B41C-3184-4887-9687-3B9D8F8B2F90}" type="slidenum">
              <a:rPr lang="en-US" smtClean="0"/>
              <a:t>28</a:t>
            </a:fld>
            <a:endParaRPr lang="en-US"/>
          </a:p>
        </p:txBody>
      </p:sp>
    </p:spTree>
    <p:extLst>
      <p:ext uri="{BB962C8B-B14F-4D97-AF65-F5344CB8AC3E}">
        <p14:creationId xmlns:p14="http://schemas.microsoft.com/office/powerpoint/2010/main" val="7505946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course, SPA is involved in cost transfers.  For non-payroll cost transfers.</a:t>
            </a:r>
          </a:p>
          <a:p>
            <a:r>
              <a:rPr lang="en-US" dirty="0"/>
              <a:t>===  </a:t>
            </a:r>
          </a:p>
          <a:p>
            <a:r>
              <a:rPr lang="en-US" dirty="0"/>
              <a:t>===</a:t>
            </a:r>
          </a:p>
          <a:p>
            <a:r>
              <a:rPr lang="en-US" dirty="0"/>
              <a:t>===</a:t>
            </a:r>
          </a:p>
          <a:p>
            <a:endParaRPr lang="en-US" dirty="0"/>
          </a:p>
          <a:p>
            <a:endParaRPr lang="en-US" dirty="0"/>
          </a:p>
          <a:p>
            <a:r>
              <a:rPr lang="en-US" dirty="0"/>
              <a:t>They will get an automated message from PeopleSoft indicating what needs to be changed and sometimes it is followed up with an email from the FA with more specific information.</a:t>
            </a:r>
          </a:p>
          <a:p>
            <a:endParaRPr lang="en-US" dirty="0"/>
          </a:p>
        </p:txBody>
      </p:sp>
      <p:sp>
        <p:nvSpPr>
          <p:cNvPr id="4" name="Slide Number Placeholder 3"/>
          <p:cNvSpPr>
            <a:spLocks noGrp="1"/>
          </p:cNvSpPr>
          <p:nvPr>
            <p:ph type="sldNum" sz="quarter" idx="5"/>
          </p:nvPr>
        </p:nvSpPr>
        <p:spPr/>
        <p:txBody>
          <a:bodyPr/>
          <a:lstStyle/>
          <a:p>
            <a:fld id="{9FC9B41C-3184-4887-9687-3B9D8F8B2F90}" type="slidenum">
              <a:rPr lang="en-US" smtClean="0"/>
              <a:t>29</a:t>
            </a:fld>
            <a:endParaRPr lang="en-US"/>
          </a:p>
        </p:txBody>
      </p:sp>
    </p:spTree>
    <p:extLst>
      <p:ext uri="{BB962C8B-B14F-4D97-AF65-F5344CB8AC3E}">
        <p14:creationId xmlns:p14="http://schemas.microsoft.com/office/powerpoint/2010/main" val="187916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Objective is to provide you with an overview of the process for both operating and payroll cost transfer.</a:t>
            </a:r>
          </a:p>
          <a:p>
            <a:r>
              <a:rPr lang="en-US" dirty="0"/>
              <a:t>And, to provide you with an understanding for ….</a:t>
            </a:r>
          </a:p>
          <a:p>
            <a:r>
              <a:rPr lang="en-US" dirty="0"/>
              <a:t>=&gt;what is appropriate for a cost transfer</a:t>
            </a:r>
          </a:p>
          <a:p>
            <a:r>
              <a:rPr lang="en-US" dirty="0"/>
              <a:t>== Discuss the importance of timely transfers</a:t>
            </a:r>
          </a:p>
          <a:p>
            <a:r>
              <a:rPr lang="en-US" dirty="0"/>
              <a:t>And, provide an overview of the process flow of a cost transfer</a:t>
            </a:r>
          </a:p>
          <a:p>
            <a:r>
              <a:rPr lang="en-US" dirty="0"/>
              <a:t>       === which includes learning the roles and responsibilities of those individuals involved int </a:t>
            </a:r>
            <a:r>
              <a:rPr lang="en-US" dirty="0" err="1"/>
              <a:t>heprocess</a:t>
            </a:r>
            <a:r>
              <a:rPr lang="en-US" dirty="0"/>
              <a:t>.</a:t>
            </a:r>
          </a:p>
          <a:p>
            <a:r>
              <a:rPr lang="en-US" dirty="0"/>
              <a:t>       === identify the backup documents required for each type of cost transfer</a:t>
            </a:r>
          </a:p>
          <a:p>
            <a:r>
              <a:rPr lang="en-US" dirty="0"/>
              <a:t>       === then we will give specific examples of CTF and provide some helpful tips.</a:t>
            </a:r>
          </a:p>
        </p:txBody>
      </p:sp>
      <p:sp>
        <p:nvSpPr>
          <p:cNvPr id="4" name="Slide Number Placeholder 3"/>
          <p:cNvSpPr>
            <a:spLocks noGrp="1"/>
          </p:cNvSpPr>
          <p:nvPr>
            <p:ph type="sldNum" sz="quarter" idx="10"/>
          </p:nvPr>
        </p:nvSpPr>
        <p:spPr/>
        <p:txBody>
          <a:bodyPr/>
          <a:lstStyle/>
          <a:p>
            <a:fld id="{9FC9B41C-3184-4887-9687-3B9D8F8B2F90}" type="slidenum">
              <a:rPr lang="en-US" smtClean="0"/>
              <a:t>3</a:t>
            </a:fld>
            <a:endParaRPr lang="en-US"/>
          </a:p>
        </p:txBody>
      </p:sp>
    </p:spTree>
    <p:extLst>
      <p:ext uri="{BB962C8B-B14F-4D97-AF65-F5344CB8AC3E}">
        <p14:creationId xmlns:p14="http://schemas.microsoft.com/office/powerpoint/2010/main" val="42317033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DAWN</a:t>
            </a:r>
          </a:p>
        </p:txBody>
      </p:sp>
      <p:sp>
        <p:nvSpPr>
          <p:cNvPr id="4" name="Slide Number Placeholder 3"/>
          <p:cNvSpPr>
            <a:spLocks noGrp="1"/>
          </p:cNvSpPr>
          <p:nvPr>
            <p:ph type="sldNum" sz="quarter" idx="5"/>
          </p:nvPr>
        </p:nvSpPr>
        <p:spPr/>
        <p:txBody>
          <a:bodyPr/>
          <a:lstStyle/>
          <a:p>
            <a:fld id="{9FC9B41C-3184-4887-9687-3B9D8F8B2F90}" type="slidenum">
              <a:rPr lang="en-US" smtClean="0"/>
              <a:t>31</a:t>
            </a:fld>
            <a:endParaRPr lang="en-US"/>
          </a:p>
        </p:txBody>
      </p:sp>
    </p:spTree>
    <p:extLst>
      <p:ext uri="{BB962C8B-B14F-4D97-AF65-F5344CB8AC3E}">
        <p14:creationId xmlns:p14="http://schemas.microsoft.com/office/powerpoint/2010/main" val="15164263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DAWN</a:t>
            </a:r>
          </a:p>
          <a:p>
            <a:br>
              <a:rPr lang="en-US" dirty="0"/>
            </a:br>
            <a:r>
              <a:rPr lang="en-US" dirty="0"/>
              <a:t>Reminder: We discussed earlier that salary distributions and </a:t>
            </a:r>
            <a:r>
              <a:rPr lang="en-US" dirty="0" err="1"/>
              <a:t>eAPFs</a:t>
            </a:r>
            <a:r>
              <a:rPr lang="en-US" dirty="0"/>
              <a:t> within 90 days of the ACCOUNTING DATE are no longer considered a cost transfer and DO NOT NEED questions 1-2 completed.  </a:t>
            </a:r>
          </a:p>
          <a:p>
            <a:endParaRPr lang="en-US" dirty="0"/>
          </a:p>
        </p:txBody>
      </p:sp>
      <p:sp>
        <p:nvSpPr>
          <p:cNvPr id="4" name="Slide Number Placeholder 3"/>
          <p:cNvSpPr>
            <a:spLocks noGrp="1"/>
          </p:cNvSpPr>
          <p:nvPr>
            <p:ph type="sldNum" sz="quarter" idx="5"/>
          </p:nvPr>
        </p:nvSpPr>
        <p:spPr/>
        <p:txBody>
          <a:bodyPr/>
          <a:lstStyle/>
          <a:p>
            <a:fld id="{9FC9B41C-3184-4887-9687-3B9D8F8B2F90}" type="slidenum">
              <a:rPr lang="en-US" smtClean="0"/>
              <a:t>32</a:t>
            </a:fld>
            <a:endParaRPr lang="en-US"/>
          </a:p>
        </p:txBody>
      </p:sp>
    </p:spTree>
    <p:extLst>
      <p:ext uri="{BB962C8B-B14F-4D97-AF65-F5344CB8AC3E}">
        <p14:creationId xmlns:p14="http://schemas.microsoft.com/office/powerpoint/2010/main" val="4552451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Dawn</a:t>
            </a:r>
          </a:p>
        </p:txBody>
      </p:sp>
      <p:sp>
        <p:nvSpPr>
          <p:cNvPr id="4" name="Slide Number Placeholder 3"/>
          <p:cNvSpPr>
            <a:spLocks noGrp="1"/>
          </p:cNvSpPr>
          <p:nvPr>
            <p:ph type="sldNum" sz="quarter" idx="5"/>
          </p:nvPr>
        </p:nvSpPr>
        <p:spPr/>
        <p:txBody>
          <a:bodyPr/>
          <a:lstStyle/>
          <a:p>
            <a:fld id="{9FC9B41C-3184-4887-9687-3B9D8F8B2F90}" type="slidenum">
              <a:rPr lang="en-US" smtClean="0"/>
              <a:t>33</a:t>
            </a:fld>
            <a:endParaRPr lang="en-US"/>
          </a:p>
        </p:txBody>
      </p:sp>
    </p:spTree>
    <p:extLst>
      <p:ext uri="{BB962C8B-B14F-4D97-AF65-F5344CB8AC3E}">
        <p14:creationId xmlns:p14="http://schemas.microsoft.com/office/powerpoint/2010/main" val="589755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Dawn</a:t>
            </a:r>
          </a:p>
          <a:p>
            <a:endParaRPr lang="en-US" dirty="0"/>
          </a:p>
          <a:p>
            <a:r>
              <a:rPr lang="en-US" dirty="0"/>
              <a:t>1). MUST be signed for ALL hourly wage cost transfers.  In the past, a certifying statement was included on the excel file that included the details for where to transfer the effort.  This was very inconsistent across the university, increased audit risk with statements and signatures and people really weren’t clear on what they were certifying to.  The statement on the cost transfer form is directly out of PeopleSoft so that it is the same language that the employee certifies to when submitting their hours.</a:t>
            </a:r>
          </a:p>
          <a:p>
            <a:endParaRPr lang="en-US" dirty="0"/>
          </a:p>
          <a:p>
            <a:r>
              <a:rPr lang="en-US" dirty="0"/>
              <a:t>2). The hourly certifier can be the second approver if the department does not have their own standards on who to include as the second approver.</a:t>
            </a:r>
          </a:p>
          <a:p>
            <a:endParaRPr lang="en-US" dirty="0"/>
          </a:p>
          <a:p>
            <a:r>
              <a:rPr lang="en-US" dirty="0"/>
              <a:t>3). If over 90 days and the PI is the hourly wage effort certifier the PI is required to sign in both places as they are acknowledging both responsibilities in the late cost transfer.</a:t>
            </a:r>
          </a:p>
          <a:p>
            <a:endParaRPr lang="en-US" dirty="0"/>
          </a:p>
          <a:p>
            <a:r>
              <a:rPr lang="en-US" dirty="0"/>
              <a:t>4). RECOMMENDATION: Download the form and save it in order to have the electronic signature fields work properly.  Just look for </a:t>
            </a:r>
            <a:r>
              <a:rPr lang="en-US" dirty="0" err="1"/>
              <a:t>SPANews</a:t>
            </a:r>
            <a:r>
              <a:rPr lang="en-US" dirty="0"/>
              <a:t> announcements if this form is ever updated.</a:t>
            </a:r>
          </a:p>
        </p:txBody>
      </p:sp>
      <p:sp>
        <p:nvSpPr>
          <p:cNvPr id="4" name="Slide Number Placeholder 3"/>
          <p:cNvSpPr>
            <a:spLocks noGrp="1"/>
          </p:cNvSpPr>
          <p:nvPr>
            <p:ph type="sldNum" sz="quarter" idx="5"/>
          </p:nvPr>
        </p:nvSpPr>
        <p:spPr/>
        <p:txBody>
          <a:bodyPr/>
          <a:lstStyle/>
          <a:p>
            <a:fld id="{9FC9B41C-3184-4887-9687-3B9D8F8B2F90}" type="slidenum">
              <a:rPr lang="en-US" smtClean="0"/>
              <a:t>34</a:t>
            </a:fld>
            <a:endParaRPr lang="en-US"/>
          </a:p>
        </p:txBody>
      </p:sp>
    </p:spTree>
    <p:extLst>
      <p:ext uri="{BB962C8B-B14F-4D97-AF65-F5344CB8AC3E}">
        <p14:creationId xmlns:p14="http://schemas.microsoft.com/office/powerpoint/2010/main" val="25556532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Dawn</a:t>
            </a:r>
          </a:p>
          <a:p>
            <a:endParaRPr lang="en-US" dirty="0"/>
          </a:p>
          <a:p>
            <a:r>
              <a:rPr lang="en-US" dirty="0"/>
              <a:t>1). Again, salary distributions and </a:t>
            </a:r>
            <a:r>
              <a:rPr lang="en-US" dirty="0" err="1"/>
              <a:t>eAPF</a:t>
            </a:r>
            <a:r>
              <a:rPr lang="en-US" dirty="0"/>
              <a:t> changes w/in 90 days of accounting date are an exception to the cost transfers and no longer need to be seen by F&amp;CAS and can simply be processed the first time Katrina touches majority of the time.  But she does add me to ones over 90 days and all hourly wage transfers.</a:t>
            </a:r>
          </a:p>
          <a:p>
            <a:endParaRPr lang="en-US" dirty="0"/>
          </a:p>
          <a:p>
            <a:endParaRPr lang="en-US" dirty="0"/>
          </a:p>
        </p:txBody>
      </p:sp>
      <p:sp>
        <p:nvSpPr>
          <p:cNvPr id="4" name="Slide Number Placeholder 3"/>
          <p:cNvSpPr>
            <a:spLocks noGrp="1"/>
          </p:cNvSpPr>
          <p:nvPr>
            <p:ph type="sldNum" sz="quarter" idx="5"/>
          </p:nvPr>
        </p:nvSpPr>
        <p:spPr/>
        <p:txBody>
          <a:bodyPr/>
          <a:lstStyle/>
          <a:p>
            <a:fld id="{9FC9B41C-3184-4887-9687-3B9D8F8B2F90}" type="slidenum">
              <a:rPr lang="en-US" smtClean="0"/>
              <a:t>35</a:t>
            </a:fld>
            <a:endParaRPr lang="en-US"/>
          </a:p>
        </p:txBody>
      </p:sp>
    </p:spTree>
    <p:extLst>
      <p:ext uri="{BB962C8B-B14F-4D97-AF65-F5344CB8AC3E}">
        <p14:creationId xmlns:p14="http://schemas.microsoft.com/office/powerpoint/2010/main" val="41554604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Dawn</a:t>
            </a:r>
          </a:p>
        </p:txBody>
      </p:sp>
      <p:sp>
        <p:nvSpPr>
          <p:cNvPr id="4" name="Slide Number Placeholder 3"/>
          <p:cNvSpPr>
            <a:spLocks noGrp="1"/>
          </p:cNvSpPr>
          <p:nvPr>
            <p:ph type="sldNum" sz="quarter" idx="5"/>
          </p:nvPr>
        </p:nvSpPr>
        <p:spPr/>
        <p:txBody>
          <a:bodyPr/>
          <a:lstStyle/>
          <a:p>
            <a:fld id="{9FC9B41C-3184-4887-9687-3B9D8F8B2F90}" type="slidenum">
              <a:rPr lang="en-US" smtClean="0"/>
              <a:t>36</a:t>
            </a:fld>
            <a:endParaRPr lang="en-US"/>
          </a:p>
        </p:txBody>
      </p:sp>
    </p:spTree>
    <p:extLst>
      <p:ext uri="{BB962C8B-B14F-4D97-AF65-F5344CB8AC3E}">
        <p14:creationId xmlns:p14="http://schemas.microsoft.com/office/powerpoint/2010/main" val="1838478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Dawn</a:t>
            </a:r>
          </a:p>
          <a:p>
            <a:endParaRPr lang="en-US" dirty="0"/>
          </a:p>
        </p:txBody>
      </p:sp>
      <p:sp>
        <p:nvSpPr>
          <p:cNvPr id="4" name="Slide Number Placeholder 3"/>
          <p:cNvSpPr>
            <a:spLocks noGrp="1"/>
          </p:cNvSpPr>
          <p:nvPr>
            <p:ph type="sldNum" sz="quarter" idx="5"/>
          </p:nvPr>
        </p:nvSpPr>
        <p:spPr/>
        <p:txBody>
          <a:bodyPr/>
          <a:lstStyle/>
          <a:p>
            <a:fld id="{9FC9B41C-3184-4887-9687-3B9D8F8B2F90}" type="slidenum">
              <a:rPr lang="en-US" smtClean="0"/>
              <a:t>37</a:t>
            </a:fld>
            <a:endParaRPr lang="en-US"/>
          </a:p>
        </p:txBody>
      </p:sp>
    </p:spTree>
    <p:extLst>
      <p:ext uri="{BB962C8B-B14F-4D97-AF65-F5344CB8AC3E}">
        <p14:creationId xmlns:p14="http://schemas.microsoft.com/office/powerpoint/2010/main" val="42121221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we’ll</a:t>
            </a:r>
            <a:r>
              <a:rPr lang="en-US" baseline="0" dirty="0"/>
              <a:t> walk through the different processes for completing a cost transfer form and the required back depending on the type of transaction you plan to transfer. </a:t>
            </a:r>
          </a:p>
          <a:p>
            <a:endParaRPr lang="en-US" baseline="0" dirty="0"/>
          </a:p>
          <a:p>
            <a:r>
              <a:rPr lang="en-US" baseline="0" dirty="0"/>
              <a:t>the answers filled into the cost transfer form</a:t>
            </a:r>
          </a:p>
          <a:p>
            <a:r>
              <a:rPr lang="en-US" baseline="0" dirty="0"/>
              <a:t>=== </a:t>
            </a:r>
            <a:endParaRPr lang="en-US" dirty="0"/>
          </a:p>
        </p:txBody>
      </p:sp>
      <p:sp>
        <p:nvSpPr>
          <p:cNvPr id="4" name="Slide Number Placeholder 3"/>
          <p:cNvSpPr>
            <a:spLocks noGrp="1"/>
          </p:cNvSpPr>
          <p:nvPr>
            <p:ph type="sldNum" sz="quarter" idx="5"/>
          </p:nvPr>
        </p:nvSpPr>
        <p:spPr/>
        <p:txBody>
          <a:bodyPr/>
          <a:lstStyle/>
          <a:p>
            <a:fld id="{9FC9B41C-3184-4887-9687-3B9D8F8B2F90}" type="slidenum">
              <a:rPr lang="en-US" smtClean="0"/>
              <a:t>38</a:t>
            </a:fld>
            <a:endParaRPr lang="en-US"/>
          </a:p>
        </p:txBody>
      </p:sp>
    </p:spTree>
    <p:extLst>
      <p:ext uri="{BB962C8B-B14F-4D97-AF65-F5344CB8AC3E}">
        <p14:creationId xmlns:p14="http://schemas.microsoft.com/office/powerpoint/2010/main" val="39269418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submission of the cost transfer justification form is different depending on whether it is a non-payroll transfer or a payroll transfer.</a:t>
            </a:r>
          </a:p>
          <a:p>
            <a:endParaRPr lang="en-US" dirty="0"/>
          </a:p>
          <a:p>
            <a:r>
              <a:rPr lang="en-US" dirty="0"/>
              <a:t>For non-payroll transfers…</a:t>
            </a:r>
          </a:p>
          <a:p>
            <a:r>
              <a:rPr lang="en-US" dirty="0"/>
              <a:t>===</a:t>
            </a:r>
          </a:p>
          <a:p>
            <a:endParaRPr lang="en-US" dirty="0"/>
          </a:p>
          <a:p>
            <a:r>
              <a:rPr lang="en-US" dirty="0"/>
              <a:t> </a:t>
            </a:r>
          </a:p>
        </p:txBody>
      </p:sp>
      <p:sp>
        <p:nvSpPr>
          <p:cNvPr id="4" name="Slide Number Placeholder 3"/>
          <p:cNvSpPr>
            <a:spLocks noGrp="1"/>
          </p:cNvSpPr>
          <p:nvPr>
            <p:ph type="sldNum" sz="quarter" idx="5"/>
          </p:nvPr>
        </p:nvSpPr>
        <p:spPr/>
        <p:txBody>
          <a:bodyPr/>
          <a:lstStyle/>
          <a:p>
            <a:fld id="{9FC9B41C-3184-4887-9687-3B9D8F8B2F90}" type="slidenum">
              <a:rPr lang="en-US" smtClean="0"/>
              <a:t>39</a:t>
            </a:fld>
            <a:endParaRPr lang="en-US"/>
          </a:p>
        </p:txBody>
      </p:sp>
    </p:spTree>
    <p:extLst>
      <p:ext uri="{BB962C8B-B14F-4D97-AF65-F5344CB8AC3E}">
        <p14:creationId xmlns:p14="http://schemas.microsoft.com/office/powerpoint/2010/main" val="4391595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the cost Transfer Justification Form, there also needs to be a pdf showing the original transaction posted.</a:t>
            </a:r>
          </a:p>
          <a:p>
            <a:r>
              <a:rPr lang="en-US" dirty="0"/>
              <a:t>This document is attached at the Header form of the JE.</a:t>
            </a:r>
          </a:p>
          <a:p>
            <a:r>
              <a:rPr lang="en-US" dirty="0"/>
              <a:t>It can be a MBR or an Operating Bud Report</a:t>
            </a:r>
          </a:p>
        </p:txBody>
      </p:sp>
      <p:sp>
        <p:nvSpPr>
          <p:cNvPr id="4" name="Slide Number Placeholder 3"/>
          <p:cNvSpPr>
            <a:spLocks noGrp="1"/>
          </p:cNvSpPr>
          <p:nvPr>
            <p:ph type="sldNum" sz="quarter" idx="5"/>
          </p:nvPr>
        </p:nvSpPr>
        <p:spPr/>
        <p:txBody>
          <a:bodyPr/>
          <a:lstStyle/>
          <a:p>
            <a:fld id="{9FC9B41C-3184-4887-9687-3B9D8F8B2F90}" type="slidenum">
              <a:rPr lang="en-US" smtClean="0"/>
              <a:t>40</a:t>
            </a:fld>
            <a:endParaRPr lang="en-US"/>
          </a:p>
        </p:txBody>
      </p:sp>
    </p:spTree>
    <p:extLst>
      <p:ext uri="{BB962C8B-B14F-4D97-AF65-F5344CB8AC3E}">
        <p14:creationId xmlns:p14="http://schemas.microsoft.com/office/powerpoint/2010/main" val="2459722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before we get to that, here is a Listing of some of SPA’s educational offerings.</a:t>
            </a:r>
          </a:p>
          <a:p>
            <a:endParaRPr lang="en-US" dirty="0"/>
          </a:p>
          <a:p>
            <a:r>
              <a:rPr lang="en-US" dirty="0"/>
              <a:t>Upcoming sessions include:</a:t>
            </a:r>
          </a:p>
          <a:p>
            <a:pPr marL="228600" indent="-228600">
              <a:buAutoNum type="arabicPeriod"/>
            </a:pPr>
            <a:r>
              <a:rPr lang="en-US" dirty="0"/>
              <a:t>Cost Sharing on a sponsored project</a:t>
            </a:r>
          </a:p>
          <a:p>
            <a:pPr marL="228600" indent="-228600">
              <a:buAutoNum type="arabicPeriod"/>
            </a:pPr>
            <a:r>
              <a:rPr lang="en-US" dirty="0"/>
              <a:t>Personnel Effort on Sponsored projects</a:t>
            </a:r>
          </a:p>
          <a:p>
            <a:pPr marL="228600" indent="-228600">
              <a:buAutoNum type="arabicPeriod"/>
            </a:pPr>
            <a:r>
              <a:rPr lang="en-US" dirty="0"/>
              <a:t>Award Acceptance for Sponsored Agreements &amp; Establishment of Advance Accounts</a:t>
            </a:r>
          </a:p>
          <a:p>
            <a:pPr marL="0" indent="0">
              <a:buNone/>
            </a:pPr>
            <a:endParaRPr lang="en-US" dirty="0"/>
          </a:p>
          <a:p>
            <a:pPr marL="0" indent="0">
              <a:buNone/>
            </a:pPr>
            <a:r>
              <a:rPr lang="en-US" dirty="0"/>
              <a:t>I encourage you to sign up if these can be are of interest to you.</a:t>
            </a:r>
          </a:p>
        </p:txBody>
      </p:sp>
      <p:sp>
        <p:nvSpPr>
          <p:cNvPr id="4" name="Slide Number Placeholder 3"/>
          <p:cNvSpPr>
            <a:spLocks noGrp="1"/>
          </p:cNvSpPr>
          <p:nvPr>
            <p:ph type="sldNum" sz="quarter" idx="10"/>
          </p:nvPr>
        </p:nvSpPr>
        <p:spPr/>
        <p:txBody>
          <a:bodyPr/>
          <a:lstStyle/>
          <a:p>
            <a:fld id="{9FC9B41C-3184-4887-9687-3B9D8F8B2F90}" type="slidenum">
              <a:rPr lang="en-US" smtClean="0"/>
              <a:t>4</a:t>
            </a:fld>
            <a:endParaRPr lang="en-US"/>
          </a:p>
        </p:txBody>
      </p:sp>
    </p:spTree>
    <p:extLst>
      <p:ext uri="{BB962C8B-B14F-4D97-AF65-F5344CB8AC3E}">
        <p14:creationId xmlns:p14="http://schemas.microsoft.com/office/powerpoint/2010/main" val="28600265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Dawn</a:t>
            </a:r>
          </a:p>
        </p:txBody>
      </p:sp>
      <p:sp>
        <p:nvSpPr>
          <p:cNvPr id="4" name="Slide Number Placeholder 3"/>
          <p:cNvSpPr>
            <a:spLocks noGrp="1"/>
          </p:cNvSpPr>
          <p:nvPr>
            <p:ph type="sldNum" sz="quarter" idx="5"/>
          </p:nvPr>
        </p:nvSpPr>
        <p:spPr/>
        <p:txBody>
          <a:bodyPr/>
          <a:lstStyle/>
          <a:p>
            <a:fld id="{9FC9B41C-3184-4887-9687-3B9D8F8B2F90}" type="slidenum">
              <a:rPr lang="en-US" smtClean="0"/>
              <a:t>41</a:t>
            </a:fld>
            <a:endParaRPr lang="en-US"/>
          </a:p>
        </p:txBody>
      </p:sp>
    </p:spTree>
    <p:extLst>
      <p:ext uri="{BB962C8B-B14F-4D97-AF65-F5344CB8AC3E}">
        <p14:creationId xmlns:p14="http://schemas.microsoft.com/office/powerpoint/2010/main" val="7995327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Dawn</a:t>
            </a:r>
          </a:p>
        </p:txBody>
      </p:sp>
      <p:sp>
        <p:nvSpPr>
          <p:cNvPr id="4" name="Slide Number Placeholder 3"/>
          <p:cNvSpPr>
            <a:spLocks noGrp="1"/>
          </p:cNvSpPr>
          <p:nvPr>
            <p:ph type="sldNum" sz="quarter" idx="5"/>
          </p:nvPr>
        </p:nvSpPr>
        <p:spPr/>
        <p:txBody>
          <a:bodyPr/>
          <a:lstStyle/>
          <a:p>
            <a:fld id="{9FC9B41C-3184-4887-9687-3B9D8F8B2F90}" type="slidenum">
              <a:rPr lang="en-US" smtClean="0"/>
              <a:t>42</a:t>
            </a:fld>
            <a:endParaRPr lang="en-US"/>
          </a:p>
        </p:txBody>
      </p:sp>
    </p:spTree>
    <p:extLst>
      <p:ext uri="{BB962C8B-B14F-4D97-AF65-F5344CB8AC3E}">
        <p14:creationId xmlns:p14="http://schemas.microsoft.com/office/powerpoint/2010/main" val="19934488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Dawn-Cost Transfer Form has four questions.  </a:t>
            </a:r>
          </a:p>
          <a:p>
            <a:r>
              <a:rPr lang="en-US" dirty="0"/>
              <a:t>It is important that you answer the question thoroughly, addressing what is asked.  </a:t>
            </a:r>
          </a:p>
        </p:txBody>
      </p:sp>
      <p:sp>
        <p:nvSpPr>
          <p:cNvPr id="4" name="Slide Number Placeholder 3"/>
          <p:cNvSpPr>
            <a:spLocks noGrp="1"/>
          </p:cNvSpPr>
          <p:nvPr>
            <p:ph type="sldNum" sz="quarter" idx="5"/>
          </p:nvPr>
        </p:nvSpPr>
        <p:spPr/>
        <p:txBody>
          <a:bodyPr/>
          <a:lstStyle/>
          <a:p>
            <a:fld id="{9FC9B41C-3184-4887-9687-3B9D8F8B2F90}" type="slidenum">
              <a:rPr lang="en-US" smtClean="0"/>
              <a:t>43</a:t>
            </a:fld>
            <a:endParaRPr lang="en-US"/>
          </a:p>
        </p:txBody>
      </p:sp>
    </p:spTree>
    <p:extLst>
      <p:ext uri="{BB962C8B-B14F-4D97-AF65-F5344CB8AC3E}">
        <p14:creationId xmlns:p14="http://schemas.microsoft.com/office/powerpoint/2010/main" val="13336319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Dawn</a:t>
            </a:r>
          </a:p>
        </p:txBody>
      </p:sp>
      <p:sp>
        <p:nvSpPr>
          <p:cNvPr id="4" name="Slide Number Placeholder 3"/>
          <p:cNvSpPr>
            <a:spLocks noGrp="1"/>
          </p:cNvSpPr>
          <p:nvPr>
            <p:ph type="sldNum" sz="quarter" idx="5"/>
          </p:nvPr>
        </p:nvSpPr>
        <p:spPr/>
        <p:txBody>
          <a:bodyPr/>
          <a:lstStyle/>
          <a:p>
            <a:fld id="{9FC9B41C-3184-4887-9687-3B9D8F8B2F90}" type="slidenum">
              <a:rPr lang="en-US" smtClean="0"/>
              <a:t>44</a:t>
            </a:fld>
            <a:endParaRPr lang="en-US"/>
          </a:p>
        </p:txBody>
      </p:sp>
    </p:spTree>
    <p:extLst>
      <p:ext uri="{BB962C8B-B14F-4D97-AF65-F5344CB8AC3E}">
        <p14:creationId xmlns:p14="http://schemas.microsoft.com/office/powerpoint/2010/main" val="17571327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Dawn</a:t>
            </a:r>
          </a:p>
        </p:txBody>
      </p:sp>
      <p:sp>
        <p:nvSpPr>
          <p:cNvPr id="4" name="Slide Number Placeholder 3"/>
          <p:cNvSpPr>
            <a:spLocks noGrp="1"/>
          </p:cNvSpPr>
          <p:nvPr>
            <p:ph type="sldNum" sz="quarter" idx="5"/>
          </p:nvPr>
        </p:nvSpPr>
        <p:spPr/>
        <p:txBody>
          <a:bodyPr/>
          <a:lstStyle/>
          <a:p>
            <a:fld id="{9FC9B41C-3184-4887-9687-3B9D8F8B2F90}" type="slidenum">
              <a:rPr lang="en-US" smtClean="0"/>
              <a:t>45</a:t>
            </a:fld>
            <a:endParaRPr lang="en-US"/>
          </a:p>
        </p:txBody>
      </p:sp>
    </p:spTree>
    <p:extLst>
      <p:ext uri="{BB962C8B-B14F-4D97-AF65-F5344CB8AC3E}">
        <p14:creationId xmlns:p14="http://schemas.microsoft.com/office/powerpoint/2010/main" val="15551904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Dawn</a:t>
            </a:r>
          </a:p>
        </p:txBody>
      </p:sp>
      <p:sp>
        <p:nvSpPr>
          <p:cNvPr id="4" name="Slide Number Placeholder 3"/>
          <p:cNvSpPr>
            <a:spLocks noGrp="1"/>
          </p:cNvSpPr>
          <p:nvPr>
            <p:ph type="sldNum" sz="quarter" idx="5"/>
          </p:nvPr>
        </p:nvSpPr>
        <p:spPr/>
        <p:txBody>
          <a:bodyPr/>
          <a:lstStyle/>
          <a:p>
            <a:fld id="{9FC9B41C-3184-4887-9687-3B9D8F8B2F90}" type="slidenum">
              <a:rPr lang="en-US" smtClean="0"/>
              <a:t>46</a:t>
            </a:fld>
            <a:endParaRPr lang="en-US"/>
          </a:p>
        </p:txBody>
      </p:sp>
    </p:spTree>
    <p:extLst>
      <p:ext uri="{BB962C8B-B14F-4D97-AF65-F5344CB8AC3E}">
        <p14:creationId xmlns:p14="http://schemas.microsoft.com/office/powerpoint/2010/main" val="37857835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delve into the Cost Transfer Form’s questions and how best to answer them.</a:t>
            </a:r>
          </a:p>
          <a:p>
            <a:endParaRPr lang="en-US" dirty="0"/>
          </a:p>
          <a:p>
            <a:r>
              <a:rPr lang="en-US" dirty="0"/>
              <a:t>Accurately answering the questions posed on the cost transfer form requires careful thought to ensure each question is addressed appropriately and completely to ensure compliance with the Cost Transfer Principles described earlier.  We will go over each question and explain the components of an appropriate response.  Then we will show an example and you get to decide whether it is an appropriate response or not.</a:t>
            </a:r>
          </a:p>
        </p:txBody>
      </p:sp>
      <p:sp>
        <p:nvSpPr>
          <p:cNvPr id="4" name="Slide Number Placeholder 3"/>
          <p:cNvSpPr>
            <a:spLocks noGrp="1"/>
          </p:cNvSpPr>
          <p:nvPr>
            <p:ph type="sldNum" sz="quarter" idx="5"/>
          </p:nvPr>
        </p:nvSpPr>
        <p:spPr/>
        <p:txBody>
          <a:bodyPr/>
          <a:lstStyle/>
          <a:p>
            <a:fld id="{9FC9B41C-3184-4887-9687-3B9D8F8B2F90}" type="slidenum">
              <a:rPr lang="en-US" smtClean="0"/>
              <a:t>47</a:t>
            </a:fld>
            <a:endParaRPr lang="en-US"/>
          </a:p>
        </p:txBody>
      </p:sp>
    </p:spTree>
    <p:extLst>
      <p:ext uri="{BB962C8B-B14F-4D97-AF65-F5344CB8AC3E}">
        <p14:creationId xmlns:p14="http://schemas.microsoft.com/office/powerpoint/2010/main" val="27479991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But first, I want to give you some helpful hints to completing the form.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Pull out your copy of the slides discussed earlier, or your notes, to review what is allowable as well as what isn’t.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Read the question carefully.  I know this sounds redundant, but answer just the question asked.  Make sure your answer addresses the question that was asked.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Do not provide information that is not needed to answer the question.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When answering questions on the cost transfer form, responses should be easily understood by anyone reviewing the journal and provide enough detail to inform approvers and auditors about the action taken. Think, "if I leave, will an auditor be able to understand this two years from now?" it should answer: who, what, where, when, and why.   Or if a friend or family member were to read your response, would they know what you are talking about?  If not, revise your answer.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Saying the ABC grant is not acceptable.  Instead say project 012345.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you win the lottery and are not at UVM two years from now, will someone who does not know the ins/outs of why this JE was necessary, understand what you are saying.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FC9B41C-3184-4887-9687-3B9D8F8B2F90}" type="slidenum">
              <a:rPr lang="en-US" smtClean="0"/>
              <a:t>48</a:t>
            </a:fld>
            <a:endParaRPr lang="en-US"/>
          </a:p>
        </p:txBody>
      </p:sp>
    </p:spTree>
    <p:extLst>
      <p:ext uri="{BB962C8B-B14F-4D97-AF65-F5344CB8AC3E}">
        <p14:creationId xmlns:p14="http://schemas.microsoft.com/office/powerpoint/2010/main" val="44545816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So, thinking back to earlier slides on Cost Transfer Principles/Expectations and the slides on Allowable and Appropriate Cost Transfers, remember those slides with the icons in the bottom right corner, lets look at the questions on the form.</a:t>
            </a:r>
          </a:p>
          <a:p>
            <a:endParaRPr lang="en-US" dirty="0"/>
          </a:p>
          <a:p>
            <a:r>
              <a:rPr lang="en-US" dirty="0"/>
              <a:t>Read Q1 ===</a:t>
            </a:r>
          </a:p>
          <a:p>
            <a:r>
              <a:rPr lang="en-US" dirty="0"/>
              <a:t>Enough, but not too much, information that a reviewing will know </a:t>
            </a:r>
            <a:r>
              <a:rPr lang="en-US" b="1" dirty="0"/>
              <a:t>why</a:t>
            </a:r>
            <a:r>
              <a:rPr lang="en-US" dirty="0"/>
              <a:t> the cost transfer is needed. Simply stating that it is to correct an error isn’t adequate.</a:t>
            </a:r>
          </a:p>
          <a:p>
            <a:endParaRPr lang="en-US" dirty="0"/>
          </a:p>
          <a:p>
            <a:r>
              <a:rPr lang="en-US" dirty="0"/>
              <a:t>Examples of elaboration could be that the two project numbers were very similar and there was a transposition of numbers.</a:t>
            </a:r>
          </a:p>
          <a:p>
            <a:r>
              <a:rPr lang="en-US" dirty="0"/>
              <a:t>Or, the PI wrote illegibly and read the project number wrong.</a:t>
            </a:r>
          </a:p>
          <a:p>
            <a:endParaRPr lang="en-US" dirty="0"/>
          </a:p>
          <a:p>
            <a:r>
              <a:rPr lang="en-US" dirty="0"/>
              <a:t>Here is another example….. </a:t>
            </a:r>
          </a:p>
        </p:txBody>
      </p:sp>
      <p:sp>
        <p:nvSpPr>
          <p:cNvPr id="4" name="Slide Number Placeholder 3"/>
          <p:cNvSpPr>
            <a:spLocks noGrp="1"/>
          </p:cNvSpPr>
          <p:nvPr>
            <p:ph type="sldNum" sz="quarter" idx="5"/>
          </p:nvPr>
        </p:nvSpPr>
        <p:spPr/>
        <p:txBody>
          <a:bodyPr/>
          <a:lstStyle/>
          <a:p>
            <a:fld id="{9FC9B41C-3184-4887-9687-3B9D8F8B2F90}" type="slidenum">
              <a:rPr lang="en-US" smtClean="0"/>
              <a:t>49</a:t>
            </a:fld>
            <a:endParaRPr lang="en-US"/>
          </a:p>
        </p:txBody>
      </p:sp>
    </p:spTree>
    <p:extLst>
      <p:ext uri="{BB962C8B-B14F-4D97-AF65-F5344CB8AC3E}">
        <p14:creationId xmlns:p14="http://schemas.microsoft.com/office/powerpoint/2010/main" val="9018789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Q1 and Answer    Once again…PAUSE TO LET THE ANSWER SINK IN.</a:t>
            </a:r>
          </a:p>
          <a:p>
            <a:endParaRPr lang="en-US" dirty="0"/>
          </a:p>
          <a:p>
            <a:r>
              <a:rPr lang="en-US" dirty="0"/>
              <a:t>TWO CLICKS ON THIS SLIDE….</a:t>
            </a:r>
          </a:p>
          <a:p>
            <a:endParaRPr lang="en-US" dirty="0"/>
          </a:p>
          <a:p>
            <a:endParaRPr lang="en-US" dirty="0"/>
          </a:p>
          <a:p>
            <a:r>
              <a:rPr lang="en-US" dirty="0"/>
              <a:t>Remember this is one of the unallowable examples given previously… Transfers where the sponsored project was being used as a “holding” fund to redistribute expenses to other projects.  This is known as Parking and is not allowed.</a:t>
            </a:r>
          </a:p>
          <a:p>
            <a:endParaRPr lang="en-US" dirty="0"/>
          </a:p>
        </p:txBody>
      </p:sp>
      <p:sp>
        <p:nvSpPr>
          <p:cNvPr id="4" name="Slide Number Placeholder 3"/>
          <p:cNvSpPr>
            <a:spLocks noGrp="1"/>
          </p:cNvSpPr>
          <p:nvPr>
            <p:ph type="sldNum" sz="quarter" idx="5"/>
          </p:nvPr>
        </p:nvSpPr>
        <p:spPr/>
        <p:txBody>
          <a:bodyPr/>
          <a:lstStyle/>
          <a:p>
            <a:fld id="{9FC9B41C-3184-4887-9687-3B9D8F8B2F90}" type="slidenum">
              <a:rPr lang="en-US" smtClean="0"/>
              <a:t>50</a:t>
            </a:fld>
            <a:endParaRPr lang="en-US"/>
          </a:p>
        </p:txBody>
      </p:sp>
    </p:spTree>
    <p:extLst>
      <p:ext uri="{BB962C8B-B14F-4D97-AF65-F5344CB8AC3E}">
        <p14:creationId xmlns:p14="http://schemas.microsoft.com/office/powerpoint/2010/main" val="2399918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speaking of SPA, here is a wonderful graphic illustrating the life cycle of a sponsored project here at UVM.</a:t>
            </a:r>
          </a:p>
          <a:p>
            <a:endParaRPr lang="en-US" dirty="0"/>
          </a:p>
          <a:p>
            <a:r>
              <a:rPr lang="en-US" dirty="0"/>
              <a:t>Starts with apply…..</a:t>
            </a:r>
          </a:p>
          <a:p>
            <a:r>
              <a:rPr lang="en-US" dirty="0"/>
              <a:t>It is during the Manage phase that cost transfers may be needed.</a:t>
            </a:r>
          </a:p>
        </p:txBody>
      </p:sp>
      <p:sp>
        <p:nvSpPr>
          <p:cNvPr id="4" name="Slide Number Placeholder 3"/>
          <p:cNvSpPr>
            <a:spLocks noGrp="1"/>
          </p:cNvSpPr>
          <p:nvPr>
            <p:ph type="sldNum" sz="quarter" idx="10"/>
          </p:nvPr>
        </p:nvSpPr>
        <p:spPr/>
        <p:txBody>
          <a:bodyPr/>
          <a:lstStyle/>
          <a:p>
            <a:fld id="{9FC9B41C-3184-4887-9687-3B9D8F8B2F90}" type="slidenum">
              <a:rPr lang="en-US" smtClean="0"/>
              <a:t>5</a:t>
            </a:fld>
            <a:endParaRPr lang="en-US"/>
          </a:p>
        </p:txBody>
      </p:sp>
    </p:spTree>
    <p:extLst>
      <p:ext uri="{BB962C8B-B14F-4D97-AF65-F5344CB8AC3E}">
        <p14:creationId xmlns:p14="http://schemas.microsoft.com/office/powerpoint/2010/main" val="64303556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now look at Question #2.</a:t>
            </a:r>
          </a:p>
          <a:p>
            <a:endParaRPr lang="en-US" dirty="0"/>
          </a:p>
          <a:p>
            <a:r>
              <a:rPr lang="en-US" dirty="0"/>
              <a:t>===</a:t>
            </a:r>
          </a:p>
          <a:p>
            <a:r>
              <a:rPr lang="en-US" dirty="0"/>
              <a:t>We’ve discussed these principles earlier.  </a:t>
            </a:r>
          </a:p>
        </p:txBody>
      </p:sp>
      <p:sp>
        <p:nvSpPr>
          <p:cNvPr id="4" name="Slide Number Placeholder 3"/>
          <p:cNvSpPr>
            <a:spLocks noGrp="1"/>
          </p:cNvSpPr>
          <p:nvPr>
            <p:ph type="sldNum" sz="quarter" idx="5"/>
          </p:nvPr>
        </p:nvSpPr>
        <p:spPr/>
        <p:txBody>
          <a:bodyPr/>
          <a:lstStyle/>
          <a:p>
            <a:fld id="{9FC9B41C-3184-4887-9687-3B9D8F8B2F90}" type="slidenum">
              <a:rPr lang="en-US" smtClean="0"/>
              <a:t>51</a:t>
            </a:fld>
            <a:endParaRPr lang="en-US"/>
          </a:p>
        </p:txBody>
      </p:sp>
    </p:spTree>
    <p:extLst>
      <p:ext uri="{BB962C8B-B14F-4D97-AF65-F5344CB8AC3E}">
        <p14:creationId xmlns:p14="http://schemas.microsoft.com/office/powerpoint/2010/main" val="258598214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a:p>
            <a:endParaRPr lang="en-US" dirty="0"/>
          </a:p>
          <a:p>
            <a:r>
              <a:rPr lang="en-US" dirty="0"/>
              <a:t>Two clicks on this slide…..</a:t>
            </a:r>
          </a:p>
          <a:p>
            <a:endParaRPr lang="en-US" dirty="0"/>
          </a:p>
          <a:p>
            <a:r>
              <a:rPr lang="en-US" dirty="0"/>
              <a:t>It also includes project numbers (rather than project names).</a:t>
            </a:r>
          </a:p>
          <a:p>
            <a:r>
              <a:rPr lang="en-US" dirty="0"/>
              <a:t>Re-iterates the cost transfer principle of the expense being allowable and appropriate and that it was stated in the proposal.</a:t>
            </a:r>
          </a:p>
          <a:p>
            <a:endParaRPr lang="en-US" dirty="0"/>
          </a:p>
          <a:p>
            <a:r>
              <a:rPr lang="en-US" dirty="0"/>
              <a:t>Note that the question asks specifically WHY each expense is appropriate and allowable.  So be sure your answer clearly says WHY it is appropriate and allowable, not just that it is to be charged to the project.</a:t>
            </a:r>
          </a:p>
        </p:txBody>
      </p:sp>
      <p:sp>
        <p:nvSpPr>
          <p:cNvPr id="4" name="Slide Number Placeholder 3"/>
          <p:cNvSpPr>
            <a:spLocks noGrp="1"/>
          </p:cNvSpPr>
          <p:nvPr>
            <p:ph type="sldNum" sz="quarter" idx="5"/>
          </p:nvPr>
        </p:nvSpPr>
        <p:spPr/>
        <p:txBody>
          <a:bodyPr/>
          <a:lstStyle/>
          <a:p>
            <a:fld id="{9FC9B41C-3184-4887-9687-3B9D8F8B2F90}" type="slidenum">
              <a:rPr lang="en-US" smtClean="0"/>
              <a:t>52</a:t>
            </a:fld>
            <a:endParaRPr lang="en-US"/>
          </a:p>
        </p:txBody>
      </p:sp>
    </p:spTree>
    <p:extLst>
      <p:ext uri="{BB962C8B-B14F-4D97-AF65-F5344CB8AC3E}">
        <p14:creationId xmlns:p14="http://schemas.microsoft.com/office/powerpoint/2010/main" val="26002206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CLICKS ON THIS SLIDE…</a:t>
            </a:r>
          </a:p>
          <a:p>
            <a:r>
              <a:rPr lang="en-US" dirty="0"/>
              <a:t>==</a:t>
            </a:r>
          </a:p>
          <a:p>
            <a:endParaRPr lang="en-US" dirty="0"/>
          </a:p>
          <a:p>
            <a:r>
              <a:rPr lang="en-US" dirty="0"/>
              <a:t>Does not explain WHY it is appropriate and allowable (remember those cost transfer principles again)…..   Hint, read the question carefully and ensure you answered each question asked.</a:t>
            </a:r>
          </a:p>
          <a:p>
            <a:endParaRPr lang="en-US" dirty="0"/>
          </a:p>
          <a:p>
            <a:r>
              <a:rPr lang="en-US" dirty="0"/>
              <a:t>CLICK FOR ACCEPTABLE RESPONSE:  </a:t>
            </a:r>
          </a:p>
          <a:p>
            <a:endParaRPr lang="en-US" dirty="0"/>
          </a:p>
          <a:p>
            <a:r>
              <a:rPr lang="en-US" dirty="0"/>
              <a:t>The acceptable response provides more detail as to WHY the expense is being transferred.</a:t>
            </a:r>
          </a:p>
        </p:txBody>
      </p:sp>
      <p:sp>
        <p:nvSpPr>
          <p:cNvPr id="4" name="Slide Number Placeholder 3"/>
          <p:cNvSpPr>
            <a:spLocks noGrp="1"/>
          </p:cNvSpPr>
          <p:nvPr>
            <p:ph type="sldNum" sz="quarter" idx="5"/>
          </p:nvPr>
        </p:nvSpPr>
        <p:spPr/>
        <p:txBody>
          <a:bodyPr/>
          <a:lstStyle/>
          <a:p>
            <a:fld id="{9FC9B41C-3184-4887-9687-3B9D8F8B2F90}" type="slidenum">
              <a:rPr lang="en-US" smtClean="0"/>
              <a:t>53</a:t>
            </a:fld>
            <a:endParaRPr lang="en-US"/>
          </a:p>
        </p:txBody>
      </p:sp>
    </p:spTree>
    <p:extLst>
      <p:ext uri="{BB962C8B-B14F-4D97-AF65-F5344CB8AC3E}">
        <p14:creationId xmlns:p14="http://schemas.microsoft.com/office/powerpoint/2010/main" val="291455157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two questions are for those cost transfers that are &gt;90 days.  </a:t>
            </a:r>
          </a:p>
          <a:p>
            <a:r>
              <a:rPr lang="en-US" dirty="0"/>
              <a:t>The third question…</a:t>
            </a:r>
          </a:p>
          <a:p>
            <a:endParaRPr lang="en-US" dirty="0"/>
          </a:p>
          <a:p>
            <a:r>
              <a:rPr lang="en-US" dirty="0"/>
              <a:t>There is a drop down box on the non-payroll cost transfer form to indicate:</a:t>
            </a:r>
          </a:p>
          <a:p>
            <a:r>
              <a:rPr lang="en-US" dirty="0"/>
              <a:t>Setup Delay</a:t>
            </a:r>
          </a:p>
          <a:p>
            <a:r>
              <a:rPr lang="en-US" dirty="0"/>
              <a:t>Sponsor Delay</a:t>
            </a:r>
          </a:p>
          <a:p>
            <a:r>
              <a:rPr lang="en-US" dirty="0"/>
              <a:t>Move to Department Funds</a:t>
            </a:r>
          </a:p>
          <a:p>
            <a:r>
              <a:rPr lang="en-US" dirty="0"/>
              <a:t>Other</a:t>
            </a:r>
          </a:p>
        </p:txBody>
      </p:sp>
      <p:sp>
        <p:nvSpPr>
          <p:cNvPr id="4" name="Slide Number Placeholder 3"/>
          <p:cNvSpPr>
            <a:spLocks noGrp="1"/>
          </p:cNvSpPr>
          <p:nvPr>
            <p:ph type="sldNum" sz="quarter" idx="5"/>
          </p:nvPr>
        </p:nvSpPr>
        <p:spPr/>
        <p:txBody>
          <a:bodyPr/>
          <a:lstStyle/>
          <a:p>
            <a:fld id="{9FC9B41C-3184-4887-9687-3B9D8F8B2F90}" type="slidenum">
              <a:rPr lang="en-US" smtClean="0"/>
              <a:t>54</a:t>
            </a:fld>
            <a:endParaRPr lang="en-US"/>
          </a:p>
        </p:txBody>
      </p:sp>
    </p:spTree>
    <p:extLst>
      <p:ext uri="{BB962C8B-B14F-4D97-AF65-F5344CB8AC3E}">
        <p14:creationId xmlns:p14="http://schemas.microsoft.com/office/powerpoint/2010/main" val="369805472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r>
              <a:rPr lang="en-US" dirty="0"/>
              <a:t>TWO CLICKS ON THIS SLIDE</a:t>
            </a:r>
          </a:p>
          <a:p>
            <a:endParaRPr lang="en-US" dirty="0"/>
          </a:p>
          <a:p>
            <a:r>
              <a:rPr lang="en-US" dirty="0"/>
              <a:t>Remember the slide of unallowable cost transfers… competing priorities, just like lack of staffing or PI, is not an allowable reason for a transfer.</a:t>
            </a:r>
          </a:p>
          <a:p>
            <a:endParaRPr lang="en-US" dirty="0"/>
          </a:p>
        </p:txBody>
      </p:sp>
      <p:sp>
        <p:nvSpPr>
          <p:cNvPr id="4" name="Slide Number Placeholder 3"/>
          <p:cNvSpPr>
            <a:spLocks noGrp="1"/>
          </p:cNvSpPr>
          <p:nvPr>
            <p:ph type="sldNum" sz="quarter" idx="5"/>
          </p:nvPr>
        </p:nvSpPr>
        <p:spPr/>
        <p:txBody>
          <a:bodyPr/>
          <a:lstStyle/>
          <a:p>
            <a:fld id="{9FC9B41C-3184-4887-9687-3B9D8F8B2F90}" type="slidenum">
              <a:rPr lang="en-US" smtClean="0"/>
              <a:t>55</a:t>
            </a:fld>
            <a:endParaRPr lang="en-US"/>
          </a:p>
        </p:txBody>
      </p:sp>
    </p:spTree>
    <p:extLst>
      <p:ext uri="{BB962C8B-B14F-4D97-AF65-F5344CB8AC3E}">
        <p14:creationId xmlns:p14="http://schemas.microsoft.com/office/powerpoint/2010/main" val="64550620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Dawn. HERE IS ANOTHER EXAMPLE – THIS TIME PAYROLL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THREE CLICKS.    </a:t>
            </a:r>
          </a:p>
          <a:p>
            <a:endParaRPr lang="en-US" dirty="0"/>
          </a:p>
        </p:txBody>
      </p:sp>
      <p:sp>
        <p:nvSpPr>
          <p:cNvPr id="4" name="Slide Number Placeholder 3"/>
          <p:cNvSpPr>
            <a:spLocks noGrp="1"/>
          </p:cNvSpPr>
          <p:nvPr>
            <p:ph type="sldNum" sz="quarter" idx="5"/>
          </p:nvPr>
        </p:nvSpPr>
        <p:spPr/>
        <p:txBody>
          <a:bodyPr/>
          <a:lstStyle/>
          <a:p>
            <a:fld id="{9FC9B41C-3184-4887-9687-3B9D8F8B2F90}" type="slidenum">
              <a:rPr lang="en-US" smtClean="0"/>
              <a:t>56</a:t>
            </a:fld>
            <a:endParaRPr lang="en-US"/>
          </a:p>
        </p:txBody>
      </p:sp>
    </p:spTree>
    <p:extLst>
      <p:ext uri="{BB962C8B-B14F-4D97-AF65-F5344CB8AC3E}">
        <p14:creationId xmlns:p14="http://schemas.microsoft.com/office/powerpoint/2010/main" val="330926113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finally question #4, once again for those transfers &gt;90 days,</a:t>
            </a:r>
          </a:p>
          <a:p>
            <a:endParaRPr lang="en-US" dirty="0"/>
          </a:p>
          <a:p>
            <a:r>
              <a:rPr lang="en-US" dirty="0"/>
              <a:t>The key to success with this answer is to be sure that your corrective action aligns with the reasoning you gave in Q3 for the lateness.</a:t>
            </a:r>
          </a:p>
          <a:p>
            <a:r>
              <a:rPr lang="en-US" dirty="0"/>
              <a:t>And ensure the corrective action is substantive and specific.  </a:t>
            </a:r>
          </a:p>
          <a:p>
            <a:r>
              <a:rPr lang="en-US" dirty="0"/>
              <a:t>And, be sure to do this corrective action.  Do not say you are going to do the corrective action and then not do it.</a:t>
            </a:r>
          </a:p>
          <a:p>
            <a:endParaRPr lang="en-US" dirty="0"/>
          </a:p>
        </p:txBody>
      </p:sp>
      <p:sp>
        <p:nvSpPr>
          <p:cNvPr id="4" name="Slide Number Placeholder 3"/>
          <p:cNvSpPr>
            <a:spLocks noGrp="1"/>
          </p:cNvSpPr>
          <p:nvPr>
            <p:ph type="sldNum" sz="quarter" idx="5"/>
          </p:nvPr>
        </p:nvSpPr>
        <p:spPr/>
        <p:txBody>
          <a:bodyPr/>
          <a:lstStyle/>
          <a:p>
            <a:fld id="{9FC9B41C-3184-4887-9687-3B9D8F8B2F90}" type="slidenum">
              <a:rPr lang="en-US" smtClean="0"/>
              <a:t>57</a:t>
            </a:fld>
            <a:endParaRPr lang="en-US"/>
          </a:p>
        </p:txBody>
      </p:sp>
    </p:spTree>
    <p:extLst>
      <p:ext uri="{BB962C8B-B14F-4D97-AF65-F5344CB8AC3E}">
        <p14:creationId xmlns:p14="http://schemas.microsoft.com/office/powerpoint/2010/main" val="390539537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TWO CLICKS.</a:t>
            </a:r>
          </a:p>
          <a:p>
            <a:endParaRPr lang="en-US" dirty="0"/>
          </a:p>
          <a:p>
            <a:endParaRPr lang="en-US" dirty="0"/>
          </a:p>
        </p:txBody>
      </p:sp>
      <p:sp>
        <p:nvSpPr>
          <p:cNvPr id="4" name="Slide Number Placeholder 3"/>
          <p:cNvSpPr>
            <a:spLocks noGrp="1"/>
          </p:cNvSpPr>
          <p:nvPr>
            <p:ph type="sldNum" sz="quarter" idx="5"/>
          </p:nvPr>
        </p:nvSpPr>
        <p:spPr/>
        <p:txBody>
          <a:bodyPr/>
          <a:lstStyle/>
          <a:p>
            <a:fld id="{9FC9B41C-3184-4887-9687-3B9D8F8B2F90}" type="slidenum">
              <a:rPr lang="en-US" smtClean="0"/>
              <a:t>58</a:t>
            </a:fld>
            <a:endParaRPr lang="en-US"/>
          </a:p>
        </p:txBody>
      </p:sp>
    </p:spTree>
    <p:extLst>
      <p:ext uri="{BB962C8B-B14F-4D97-AF65-F5344CB8AC3E}">
        <p14:creationId xmlns:p14="http://schemas.microsoft.com/office/powerpoint/2010/main" val="305252258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good example as to how to address that issue with #4:</a:t>
            </a:r>
          </a:p>
          <a:p>
            <a:endParaRPr lang="en-US" dirty="0"/>
          </a:p>
          <a:p>
            <a:r>
              <a:rPr lang="en-US" dirty="0"/>
              <a:t>Word of caution, you cannot use this reasoning again for a future cost transfer.  Whatever you say you are going to do for corrective action, you must do it.  So, if we see the same reasoning used multiple times, the transfer will be denied.</a:t>
            </a:r>
          </a:p>
        </p:txBody>
      </p:sp>
      <p:sp>
        <p:nvSpPr>
          <p:cNvPr id="4" name="Slide Number Placeholder 3"/>
          <p:cNvSpPr>
            <a:spLocks noGrp="1"/>
          </p:cNvSpPr>
          <p:nvPr>
            <p:ph type="sldNum" sz="quarter" idx="5"/>
          </p:nvPr>
        </p:nvSpPr>
        <p:spPr/>
        <p:txBody>
          <a:bodyPr/>
          <a:lstStyle/>
          <a:p>
            <a:fld id="{9FC9B41C-3184-4887-9687-3B9D8F8B2F90}" type="slidenum">
              <a:rPr lang="en-US" smtClean="0"/>
              <a:t>59</a:t>
            </a:fld>
            <a:endParaRPr lang="en-US"/>
          </a:p>
        </p:txBody>
      </p:sp>
    </p:spTree>
    <p:extLst>
      <p:ext uri="{BB962C8B-B14F-4D97-AF65-F5344CB8AC3E}">
        <p14:creationId xmlns:p14="http://schemas.microsoft.com/office/powerpoint/2010/main" val="92773434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IN THE CHAT?</a:t>
            </a:r>
          </a:p>
          <a:p>
            <a:endParaRPr lang="en-US" dirty="0"/>
          </a:p>
          <a:p>
            <a:r>
              <a:rPr lang="en-US" dirty="0"/>
              <a:t>Dawn, anything to add?</a:t>
            </a:r>
          </a:p>
        </p:txBody>
      </p:sp>
      <p:sp>
        <p:nvSpPr>
          <p:cNvPr id="4" name="Slide Number Placeholder 3"/>
          <p:cNvSpPr>
            <a:spLocks noGrp="1"/>
          </p:cNvSpPr>
          <p:nvPr>
            <p:ph type="sldNum" sz="quarter" idx="10"/>
          </p:nvPr>
        </p:nvSpPr>
        <p:spPr/>
        <p:txBody>
          <a:bodyPr/>
          <a:lstStyle/>
          <a:p>
            <a:fld id="{9FC9B41C-3184-4887-9687-3B9D8F8B2F90}" type="slidenum">
              <a:rPr lang="en-US" smtClean="0"/>
              <a:t>60</a:t>
            </a:fld>
            <a:endParaRPr lang="en-US"/>
          </a:p>
        </p:txBody>
      </p:sp>
    </p:spTree>
    <p:extLst>
      <p:ext uri="{BB962C8B-B14F-4D97-AF65-F5344CB8AC3E}">
        <p14:creationId xmlns:p14="http://schemas.microsoft.com/office/powerpoint/2010/main" val="3157046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Sponsored Projects at UVM is ever growing….</a:t>
            </a:r>
          </a:p>
          <a:p>
            <a:endParaRPr lang="en-US" dirty="0"/>
          </a:p>
          <a:p>
            <a:endParaRPr lang="en-US" dirty="0"/>
          </a:p>
          <a:p>
            <a:r>
              <a:rPr lang="en-US" dirty="0"/>
              <a:t>Work in cooperation with many supporting departments.</a:t>
            </a:r>
          </a:p>
        </p:txBody>
      </p:sp>
      <p:sp>
        <p:nvSpPr>
          <p:cNvPr id="4" name="Slide Number Placeholder 3"/>
          <p:cNvSpPr>
            <a:spLocks noGrp="1"/>
          </p:cNvSpPr>
          <p:nvPr>
            <p:ph type="sldNum" sz="quarter" idx="10"/>
          </p:nvPr>
        </p:nvSpPr>
        <p:spPr/>
        <p:txBody>
          <a:bodyPr/>
          <a:lstStyle/>
          <a:p>
            <a:fld id="{9FC9B41C-3184-4887-9687-3B9D8F8B2F90}" type="slidenum">
              <a:rPr lang="en-US" smtClean="0"/>
              <a:t>6</a:t>
            </a:fld>
            <a:endParaRPr lang="en-US"/>
          </a:p>
        </p:txBody>
      </p:sp>
    </p:spTree>
    <p:extLst>
      <p:ext uri="{BB962C8B-B14F-4D97-AF65-F5344CB8AC3E}">
        <p14:creationId xmlns:p14="http://schemas.microsoft.com/office/powerpoint/2010/main" val="208382890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pdf of this </a:t>
            </a:r>
            <a:r>
              <a:rPr lang="en-US" dirty="0" err="1"/>
              <a:t>powerpoint</a:t>
            </a:r>
            <a:r>
              <a:rPr lang="en-US" dirty="0"/>
              <a:t> will be posted on SPA’s website.</a:t>
            </a:r>
          </a:p>
          <a:p>
            <a:endParaRPr lang="en-US" dirty="0"/>
          </a:p>
          <a:p>
            <a:r>
              <a:rPr lang="en-US" dirty="0"/>
              <a:t>Here is the link to the UOP and Uniform Guidance that I mentioned earlier.</a:t>
            </a:r>
          </a:p>
          <a:p>
            <a:endParaRPr lang="en-US" dirty="0"/>
          </a:p>
          <a:p>
            <a:r>
              <a:rPr lang="en-US" dirty="0"/>
              <a:t>Plus, here are a lot of other “good reads” for you.</a:t>
            </a:r>
          </a:p>
          <a:p>
            <a:endParaRPr lang="en-US" dirty="0"/>
          </a:p>
          <a:p>
            <a:endParaRPr lang="en-US" dirty="0"/>
          </a:p>
          <a:p>
            <a:r>
              <a:rPr lang="en-US" dirty="0"/>
              <a:t>Access to these links can be accessed via that document.</a:t>
            </a:r>
          </a:p>
        </p:txBody>
      </p:sp>
      <p:sp>
        <p:nvSpPr>
          <p:cNvPr id="4" name="Slide Number Placeholder 3"/>
          <p:cNvSpPr>
            <a:spLocks noGrp="1"/>
          </p:cNvSpPr>
          <p:nvPr>
            <p:ph type="sldNum" sz="quarter" idx="5"/>
          </p:nvPr>
        </p:nvSpPr>
        <p:spPr/>
        <p:txBody>
          <a:bodyPr/>
          <a:lstStyle/>
          <a:p>
            <a:fld id="{9FC9B41C-3184-4887-9687-3B9D8F8B2F90}" type="slidenum">
              <a:rPr lang="en-US" smtClean="0"/>
              <a:t>61</a:t>
            </a:fld>
            <a:endParaRPr lang="en-US"/>
          </a:p>
        </p:txBody>
      </p:sp>
    </p:spTree>
    <p:extLst>
      <p:ext uri="{BB962C8B-B14F-4D97-AF65-F5344CB8AC3E}">
        <p14:creationId xmlns:p14="http://schemas.microsoft.com/office/powerpoint/2010/main" val="323624335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C9B41C-3184-4887-9687-3B9D8F8B2F90}" type="slidenum">
              <a:rPr lang="en-US" smtClean="0"/>
              <a:t>62</a:t>
            </a:fld>
            <a:endParaRPr lang="en-US"/>
          </a:p>
        </p:txBody>
      </p:sp>
    </p:spTree>
    <p:extLst>
      <p:ext uri="{BB962C8B-B14F-4D97-AF65-F5344CB8AC3E}">
        <p14:creationId xmlns:p14="http://schemas.microsoft.com/office/powerpoint/2010/main" val="265343848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C9B41C-3184-4887-9687-3B9D8F8B2F90}" type="slidenum">
              <a:rPr lang="en-US" smtClean="0"/>
              <a:t>63</a:t>
            </a:fld>
            <a:endParaRPr lang="en-US"/>
          </a:p>
        </p:txBody>
      </p:sp>
    </p:spTree>
    <p:extLst>
      <p:ext uri="{BB962C8B-B14F-4D97-AF65-F5344CB8AC3E}">
        <p14:creationId xmlns:p14="http://schemas.microsoft.com/office/powerpoint/2010/main" val="397193250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C9B41C-3184-4887-9687-3B9D8F8B2F90}" type="slidenum">
              <a:rPr lang="en-US" smtClean="0"/>
              <a:t>64</a:t>
            </a:fld>
            <a:endParaRPr lang="en-US"/>
          </a:p>
        </p:txBody>
      </p:sp>
    </p:spTree>
    <p:extLst>
      <p:ext uri="{BB962C8B-B14F-4D97-AF65-F5344CB8AC3E}">
        <p14:creationId xmlns:p14="http://schemas.microsoft.com/office/powerpoint/2010/main" val="108211223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Deb, I noticed this link is no longer working.  I’m not sure what one to use, but perhaps this one: https://www.vanderbilt.edu/sponsoredprograms/spa_training_materials.php  However, after poking around I couldn’t access any recorded trainings.  </a:t>
            </a:r>
          </a:p>
          <a:p>
            <a:endParaRPr lang="en-US" dirty="0"/>
          </a:p>
        </p:txBody>
      </p:sp>
      <p:sp>
        <p:nvSpPr>
          <p:cNvPr id="4" name="Slide Number Placeholder 3"/>
          <p:cNvSpPr>
            <a:spLocks noGrp="1"/>
          </p:cNvSpPr>
          <p:nvPr>
            <p:ph type="sldNum" sz="quarter" idx="10"/>
          </p:nvPr>
        </p:nvSpPr>
        <p:spPr/>
        <p:txBody>
          <a:bodyPr/>
          <a:lstStyle/>
          <a:p>
            <a:fld id="{9FC9B41C-3184-4887-9687-3B9D8F8B2F90}" type="slidenum">
              <a:rPr lang="en-US" smtClean="0"/>
              <a:t>65</a:t>
            </a:fld>
            <a:endParaRPr lang="en-US"/>
          </a:p>
        </p:txBody>
      </p:sp>
    </p:spTree>
    <p:extLst>
      <p:ext uri="{BB962C8B-B14F-4D97-AF65-F5344CB8AC3E}">
        <p14:creationId xmlns:p14="http://schemas.microsoft.com/office/powerpoint/2010/main" val="320083961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Dawn, anything to add?</a:t>
            </a:r>
          </a:p>
          <a:p>
            <a:r>
              <a:rPr lang="en-US" dirty="0"/>
              <a:t>Any other questions?</a:t>
            </a:r>
          </a:p>
          <a:p>
            <a:r>
              <a:rPr lang="en-US" dirty="0"/>
              <a:t>Thank you for attending and best wishes with your future cost transfers.</a:t>
            </a:r>
          </a:p>
        </p:txBody>
      </p:sp>
      <p:sp>
        <p:nvSpPr>
          <p:cNvPr id="4" name="Slide Number Placeholder 3"/>
          <p:cNvSpPr>
            <a:spLocks noGrp="1"/>
          </p:cNvSpPr>
          <p:nvPr>
            <p:ph type="sldNum" sz="quarter" idx="10"/>
          </p:nvPr>
        </p:nvSpPr>
        <p:spPr/>
        <p:txBody>
          <a:bodyPr/>
          <a:lstStyle/>
          <a:p>
            <a:fld id="{9FC9B41C-3184-4887-9687-3B9D8F8B2F90}" type="slidenum">
              <a:rPr lang="en-US" smtClean="0"/>
              <a:t>66</a:t>
            </a:fld>
            <a:endParaRPr lang="en-US"/>
          </a:p>
        </p:txBody>
      </p:sp>
    </p:spTree>
    <p:extLst>
      <p:ext uri="{BB962C8B-B14F-4D97-AF65-F5344CB8AC3E}">
        <p14:creationId xmlns:p14="http://schemas.microsoft.com/office/powerpoint/2010/main" val="1329151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C9B41C-3184-4887-9687-3B9D8F8B2F90}" type="slidenum">
              <a:rPr lang="en-US" smtClean="0"/>
              <a:t>7</a:t>
            </a:fld>
            <a:endParaRPr lang="en-US"/>
          </a:p>
        </p:txBody>
      </p:sp>
    </p:spTree>
    <p:extLst>
      <p:ext uri="{BB962C8B-B14F-4D97-AF65-F5344CB8AC3E}">
        <p14:creationId xmlns:p14="http://schemas.microsoft.com/office/powerpoint/2010/main" val="25300949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our org chart.  You may not be able to see this well, but the slide shows we have:</a:t>
            </a:r>
          </a:p>
          <a:p>
            <a:pPr marL="171450" indent="-171450">
              <a:buFont typeface="Arial" panose="020B0604020202020204" pitchFamily="34" charset="0"/>
              <a:buChar char="•"/>
            </a:pPr>
            <a:r>
              <a:rPr lang="en-US" dirty="0"/>
              <a:t>Four Research Analysts who cover pre-award.</a:t>
            </a:r>
          </a:p>
          <a:p>
            <a:pPr marL="171450" indent="-171450">
              <a:buFont typeface="Arial" panose="020B0604020202020204" pitchFamily="34" charset="0"/>
              <a:buChar char="•"/>
            </a:pPr>
            <a:r>
              <a:rPr lang="en-US" dirty="0"/>
              <a:t>Five people on the setup team.</a:t>
            </a:r>
          </a:p>
          <a:p>
            <a:pPr marL="171450" indent="-171450">
              <a:buFont typeface="Arial" panose="020B0604020202020204" pitchFamily="34" charset="0"/>
              <a:buChar char="•"/>
            </a:pPr>
            <a:r>
              <a:rPr lang="en-US" dirty="0"/>
              <a:t>Six financial analyst positions to help you with your transfers</a:t>
            </a:r>
          </a:p>
          <a:p>
            <a:pPr marL="171450" indent="-171450">
              <a:buFont typeface="Arial" panose="020B0604020202020204" pitchFamily="34" charset="0"/>
              <a:buChar char="•"/>
            </a:pPr>
            <a:r>
              <a:rPr lang="en-US" dirty="0"/>
              <a:t>Three billing specialists and Senior Compliance Analyst is now part of the billing team</a:t>
            </a:r>
          </a:p>
          <a:p>
            <a:pPr marL="171450" indent="-171450">
              <a:buFont typeface="Arial" panose="020B0604020202020204" pitchFamily="34" charset="0"/>
              <a:buChar char="•"/>
            </a:pPr>
            <a:r>
              <a:rPr lang="en-US" dirty="0"/>
              <a:t>Plus management and other administrative personnel.</a:t>
            </a:r>
          </a:p>
          <a:p>
            <a:pPr marL="171450" indent="-171450">
              <a:buFont typeface="Arial" panose="020B0604020202020204" pitchFamily="34" charset="0"/>
              <a:buChar char="•"/>
            </a:pPr>
            <a:r>
              <a:rPr lang="en-US" dirty="0"/>
              <a:t>We all report to Lana Metayer and Brian Prindle is our Executive Director</a:t>
            </a:r>
          </a:p>
        </p:txBody>
      </p:sp>
      <p:sp>
        <p:nvSpPr>
          <p:cNvPr id="4" name="Slide Number Placeholder 3"/>
          <p:cNvSpPr>
            <a:spLocks noGrp="1"/>
          </p:cNvSpPr>
          <p:nvPr>
            <p:ph type="sldNum" sz="quarter" idx="10"/>
          </p:nvPr>
        </p:nvSpPr>
        <p:spPr/>
        <p:txBody>
          <a:bodyPr/>
          <a:lstStyle/>
          <a:p>
            <a:fld id="{9FC9B41C-3184-4887-9687-3B9D8F8B2F90}" type="slidenum">
              <a:rPr lang="en-US" smtClean="0"/>
              <a:t>8</a:t>
            </a:fld>
            <a:endParaRPr lang="en-US"/>
          </a:p>
        </p:txBody>
      </p:sp>
    </p:spTree>
    <p:extLst>
      <p:ext uri="{BB962C8B-B14F-4D97-AF65-F5344CB8AC3E}">
        <p14:creationId xmlns:p14="http://schemas.microsoft.com/office/powerpoint/2010/main" val="964335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C9B41C-3184-4887-9687-3B9D8F8B2F90}" type="slidenum">
              <a:rPr lang="en-US" smtClean="0"/>
              <a:t>9</a:t>
            </a:fld>
            <a:endParaRPr lang="en-US"/>
          </a:p>
        </p:txBody>
      </p:sp>
    </p:spTree>
    <p:extLst>
      <p:ext uri="{BB962C8B-B14F-4D97-AF65-F5344CB8AC3E}">
        <p14:creationId xmlns:p14="http://schemas.microsoft.com/office/powerpoint/2010/main" val="32766226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539496" y="2637692"/>
            <a:ext cx="5216535" cy="1266796"/>
          </a:xfrm>
        </p:spPr>
        <p:txBody>
          <a:bodyPr anchor="b">
            <a:normAutofit/>
          </a:bodyPr>
          <a:lstStyle>
            <a:lvl1pPr algn="l">
              <a:defRPr sz="4000" baseline="0">
                <a:solidFill>
                  <a:schemeClr val="bg1"/>
                </a:solidFill>
              </a:defRPr>
            </a:lvl1pPr>
          </a:lstStyle>
          <a:p>
            <a:r>
              <a:rPr lang="en-US" dirty="0"/>
              <a:t>Click to edit title copy here</a:t>
            </a:r>
          </a:p>
        </p:txBody>
      </p:sp>
      <p:sp>
        <p:nvSpPr>
          <p:cNvPr id="3" name="Subtitle 2"/>
          <p:cNvSpPr>
            <a:spLocks noGrp="1"/>
          </p:cNvSpPr>
          <p:nvPr>
            <p:ph type="subTitle" idx="1" hasCustomPrompt="1"/>
          </p:nvPr>
        </p:nvSpPr>
        <p:spPr>
          <a:xfrm>
            <a:off x="8160578" y="2637692"/>
            <a:ext cx="3630168" cy="1858337"/>
          </a:xfrm>
        </p:spPr>
        <p:txBody>
          <a:bodyPr/>
          <a:lstStyle>
            <a:lvl1pPr marL="0" marR="0" indent="0" algn="l" defTabSz="914400" rtl="0" eaLnBrk="1" fontAlgn="auto" latinLnBrk="0" hangingPunct="1">
              <a:lnSpc>
                <a:spcPct val="100000"/>
              </a:lnSpc>
              <a:spcBef>
                <a:spcPts val="1000"/>
              </a:spcBef>
              <a:spcAft>
                <a:spcPts val="600"/>
              </a:spcAft>
              <a:buClrTx/>
              <a:buSzTx/>
              <a:buFont typeface="Arial"/>
              <a:buNone/>
              <a:tabLst/>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Click to edit text copy.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endParaRPr lang="en-US" dirty="0"/>
          </a:p>
          <a:p>
            <a:endParaRPr lang="en-US" dirty="0"/>
          </a:p>
        </p:txBody>
      </p:sp>
      <p:pic>
        <p:nvPicPr>
          <p:cNvPr id="4" name="Picture 3"/>
          <p:cNvPicPr>
            <a:picLocks noChangeAspect="1"/>
          </p:cNvPicPr>
          <p:nvPr userDrawn="1"/>
        </p:nvPicPr>
        <p:blipFill>
          <a:blip r:embed="rId3"/>
          <a:stretch>
            <a:fillRect/>
          </a:stretch>
        </p:blipFill>
        <p:spPr>
          <a:xfrm>
            <a:off x="8296255" y="5489511"/>
            <a:ext cx="3541266" cy="905341"/>
          </a:xfrm>
          <a:prstGeom prst="rect">
            <a:avLst/>
          </a:prstGeom>
        </p:spPr>
      </p:pic>
    </p:spTree>
    <p:extLst>
      <p:ext uri="{BB962C8B-B14F-4D97-AF65-F5344CB8AC3E}">
        <p14:creationId xmlns:p14="http://schemas.microsoft.com/office/powerpoint/2010/main" val="1025662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rot="5400000">
            <a:off x="-883243" y="2197429"/>
            <a:ext cx="3784487" cy="1189242"/>
          </a:xfrm>
        </p:spPr>
        <p:txBody>
          <a:bodyPr/>
          <a:lstStyle/>
          <a:p>
            <a:r>
              <a:rPr lang="en-US"/>
              <a:t>Click to edit Master title style</a:t>
            </a:r>
            <a:endParaRPr lang="en-US" dirty="0"/>
          </a:p>
        </p:txBody>
      </p:sp>
      <p:sp>
        <p:nvSpPr>
          <p:cNvPr id="9" name="Text Placeholder 2"/>
          <p:cNvSpPr>
            <a:spLocks noGrp="1"/>
          </p:cNvSpPr>
          <p:nvPr>
            <p:ph idx="1"/>
          </p:nvPr>
        </p:nvSpPr>
        <p:spPr>
          <a:xfrm>
            <a:off x="5687696" y="899806"/>
            <a:ext cx="5364932"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3"/>
          <p:cNvSpPr>
            <a:spLocks noGrp="1"/>
          </p:cNvSpPr>
          <p:nvPr>
            <p:ph type="pic" sz="quarter" idx="11"/>
          </p:nvPr>
        </p:nvSpPr>
        <p:spPr>
          <a:xfrm>
            <a:off x="1828800" y="3482623"/>
            <a:ext cx="3611140" cy="2466622"/>
          </a:xfrm>
        </p:spPr>
        <p:txBody>
          <a:bodyPr/>
          <a:lstStyle/>
          <a:p>
            <a:r>
              <a:rPr lang="en-US"/>
              <a:t>Click icon to add picture</a:t>
            </a:r>
          </a:p>
        </p:txBody>
      </p:sp>
      <p:sp>
        <p:nvSpPr>
          <p:cNvPr id="12" name="Picture Placeholder 3"/>
          <p:cNvSpPr>
            <a:spLocks noGrp="1"/>
          </p:cNvSpPr>
          <p:nvPr>
            <p:ph type="pic" sz="quarter" idx="12"/>
          </p:nvPr>
        </p:nvSpPr>
        <p:spPr>
          <a:xfrm>
            <a:off x="1828800" y="899806"/>
            <a:ext cx="3611140" cy="2466622"/>
          </a:xfrm>
        </p:spPr>
        <p:txBody>
          <a:bodyPr/>
          <a:lstStyle/>
          <a:p>
            <a:r>
              <a:rPr lang="en-US"/>
              <a:t>Click icon to add picture</a:t>
            </a:r>
          </a:p>
        </p:txBody>
      </p:sp>
      <p:sp>
        <p:nvSpPr>
          <p:cNvPr id="14" name="TextBox 13"/>
          <p:cNvSpPr txBox="1"/>
          <p:nvPr userDrawn="1"/>
        </p:nvSpPr>
        <p:spPr>
          <a:xfrm>
            <a:off x="414379" y="6334825"/>
            <a:ext cx="5926667" cy="323165"/>
          </a:xfrm>
          <a:prstGeom prst="rect">
            <a:avLst/>
          </a:prstGeom>
          <a:noFill/>
        </p:spPr>
        <p:txBody>
          <a:bodyPr wrap="square" rtlCol="0">
            <a:spAutoFit/>
          </a:bodyPr>
          <a:lstStyle/>
          <a:p>
            <a:r>
              <a:rPr lang="en-US" sz="1500" dirty="0">
                <a:latin typeface="Century Gothic" charset="0"/>
              </a:rPr>
              <a:t>Click</a:t>
            </a:r>
            <a:r>
              <a:rPr lang="en-US" sz="1500" baseline="0" dirty="0">
                <a:latin typeface="Century Gothic" charset="0"/>
              </a:rPr>
              <a:t> to edit text.</a:t>
            </a:r>
            <a:endParaRPr lang="en-US" sz="1500" dirty="0">
              <a:latin typeface="Century Gothic" charset="0"/>
            </a:endParaRPr>
          </a:p>
        </p:txBody>
      </p:sp>
    </p:spTree>
    <p:extLst>
      <p:ext uri="{BB962C8B-B14F-4D97-AF65-F5344CB8AC3E}">
        <p14:creationId xmlns:p14="http://schemas.microsoft.com/office/powerpoint/2010/main" val="335559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Content 1- one column w/logo">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lvl1pPr>
              <a:defRPr baseline="0"/>
            </a:lvl1pPr>
          </a:lstStyle>
          <a:p>
            <a:r>
              <a:rPr lang="en-US" dirty="0"/>
              <a:t>Click to edit title copy</a:t>
            </a:r>
          </a:p>
        </p:txBody>
      </p:sp>
      <p:sp>
        <p:nvSpPr>
          <p:cNvPr id="10" name="Text Placeholder 2"/>
          <p:cNvSpPr>
            <a:spLocks noGrp="1"/>
          </p:cNvSpPr>
          <p:nvPr>
            <p:ph idx="1" hasCustomPrompt="1"/>
          </p:nvPr>
        </p:nvSpPr>
        <p:spPr>
          <a:xfrm>
            <a:off x="573024" y="2291969"/>
            <a:ext cx="10515600" cy="4351338"/>
          </a:xfrm>
          <a:prstGeom prst="rect">
            <a:avLst/>
          </a:prstGeom>
        </p:spPr>
        <p:txBody>
          <a:bodyPr vert="horz" lIns="91440" tIns="45720" rIns="91440" bIns="45720" rtlCol="0">
            <a:norm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694067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Content 1- two column w/logo">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lvl1pPr>
              <a:defRPr baseline="0"/>
            </a:lvl1pPr>
          </a:lstStyle>
          <a:p>
            <a:r>
              <a:rPr lang="en-US" dirty="0"/>
              <a:t>Click to edit title copy</a:t>
            </a:r>
          </a:p>
        </p:txBody>
      </p:sp>
      <p:sp>
        <p:nvSpPr>
          <p:cNvPr id="4" name="Text Placeholder 2"/>
          <p:cNvSpPr>
            <a:spLocks noGrp="1"/>
          </p:cNvSpPr>
          <p:nvPr>
            <p:ph idx="1" hasCustomPrompt="1"/>
          </p:nvPr>
        </p:nvSpPr>
        <p:spPr>
          <a:xfrm>
            <a:off x="573023" y="2291969"/>
            <a:ext cx="5054053"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
          <p:cNvSpPr>
            <a:spLocks noGrp="1"/>
          </p:cNvSpPr>
          <p:nvPr>
            <p:ph idx="10" hasCustomPrompt="1"/>
          </p:nvPr>
        </p:nvSpPr>
        <p:spPr>
          <a:xfrm>
            <a:off x="6034571" y="2291969"/>
            <a:ext cx="5054053"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069462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Content 1- two column w/chart+logo&#10;Title + Content 1- two column w/chart+logo&#10;Title + Content 1- two column w/chart+logo">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p:cNvSpPr>
            <a:spLocks noGrp="1"/>
          </p:cNvSpPr>
          <p:nvPr>
            <p:ph type="title" hasCustomPrompt="1"/>
          </p:nvPr>
        </p:nvSpPr>
        <p:spPr>
          <a:xfrm>
            <a:off x="573024" y="831469"/>
            <a:ext cx="10515600" cy="1325563"/>
          </a:xfrm>
        </p:spPr>
        <p:txBody>
          <a:bodyPr/>
          <a:lstStyle/>
          <a:p>
            <a:r>
              <a:rPr lang="en-US" dirty="0"/>
              <a:t>Click to edit title copy</a:t>
            </a:r>
          </a:p>
        </p:txBody>
      </p:sp>
      <p:sp>
        <p:nvSpPr>
          <p:cNvPr id="5" name="Content Placeholder 6"/>
          <p:cNvSpPr>
            <a:spLocks noGrp="1"/>
          </p:cNvSpPr>
          <p:nvPr>
            <p:ph sz="quarter" idx="10" hasCustomPrompt="1"/>
          </p:nvPr>
        </p:nvSpPr>
        <p:spPr>
          <a:xfrm>
            <a:off x="573024" y="2427288"/>
            <a:ext cx="3626443" cy="3656989"/>
          </a:xfrm>
        </p:spPr>
        <p:txBody>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hart Placeholder 8"/>
          <p:cNvSpPr>
            <a:spLocks noGrp="1"/>
          </p:cNvSpPr>
          <p:nvPr>
            <p:ph type="chart" sz="quarter" idx="11"/>
          </p:nvPr>
        </p:nvSpPr>
        <p:spPr>
          <a:xfrm>
            <a:off x="4436533" y="2427288"/>
            <a:ext cx="6652155" cy="3575050"/>
          </a:xfrm>
        </p:spPr>
        <p:txBody>
          <a:bodyPr/>
          <a:lstStyle/>
          <a:p>
            <a:r>
              <a:rPr lang="en-US"/>
              <a:t>Click icon to add chart</a:t>
            </a:r>
          </a:p>
        </p:txBody>
      </p:sp>
    </p:spTree>
    <p:extLst>
      <p:ext uri="{BB962C8B-B14F-4D97-AF65-F5344CB8AC3E}">
        <p14:creationId xmlns:p14="http://schemas.microsoft.com/office/powerpoint/2010/main" val="18158599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1"/>
          <p:cNvSpPr>
            <a:spLocks noGrp="1"/>
          </p:cNvSpPr>
          <p:nvPr>
            <p:ph type="title" hasCustomPrompt="1"/>
          </p:nvPr>
        </p:nvSpPr>
        <p:spPr>
          <a:xfrm>
            <a:off x="573024" y="831469"/>
            <a:ext cx="10515600" cy="1325563"/>
          </a:xfrm>
        </p:spPr>
        <p:txBody>
          <a:bodyPr/>
          <a:lstStyle>
            <a:lvl1pPr>
              <a:defRPr baseline="0"/>
            </a:lvl1pPr>
          </a:lstStyle>
          <a:p>
            <a:r>
              <a:rPr lang="en-US" dirty="0"/>
              <a:t>Click to edit title copy</a:t>
            </a:r>
          </a:p>
        </p:txBody>
      </p:sp>
      <p:sp>
        <p:nvSpPr>
          <p:cNvPr id="8" name="Content Placeholder 6"/>
          <p:cNvSpPr>
            <a:spLocks noGrp="1"/>
          </p:cNvSpPr>
          <p:nvPr>
            <p:ph sz="quarter" idx="10" hasCustomPrompt="1"/>
          </p:nvPr>
        </p:nvSpPr>
        <p:spPr>
          <a:xfrm>
            <a:off x="573024" y="2306973"/>
            <a:ext cx="3626443" cy="3656989"/>
          </a:xfrm>
        </p:spPr>
        <p:txBody>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graphicFrame>
        <p:nvGraphicFramePr>
          <p:cNvPr id="5" name="Table 4"/>
          <p:cNvGraphicFramePr>
            <a:graphicFrameLocks noGrp="1"/>
          </p:cNvGraphicFramePr>
          <p:nvPr userDrawn="1">
            <p:extLst>
              <p:ext uri="{D42A27DB-BD31-4B8C-83A1-F6EECF244321}">
                <p14:modId xmlns:p14="http://schemas.microsoft.com/office/powerpoint/2010/main" val="276980634"/>
              </p:ext>
            </p:extLst>
          </p:nvPr>
        </p:nvGraphicFramePr>
        <p:xfrm>
          <a:off x="4384905" y="2298079"/>
          <a:ext cx="5921850" cy="3665885"/>
        </p:xfrm>
        <a:graphic>
          <a:graphicData uri="http://schemas.openxmlformats.org/drawingml/2006/table">
            <a:tbl>
              <a:tblPr firstRow="1" bandRow="1">
                <a:tableStyleId>{5940675A-B579-460E-94D1-54222C63F5DA}</a:tableStyleId>
              </a:tblPr>
              <a:tblGrid>
                <a:gridCol w="1973950">
                  <a:extLst>
                    <a:ext uri="{9D8B030D-6E8A-4147-A177-3AD203B41FA5}">
                      <a16:colId xmlns:a16="http://schemas.microsoft.com/office/drawing/2014/main" val="20000"/>
                    </a:ext>
                  </a:extLst>
                </a:gridCol>
                <a:gridCol w="1973950">
                  <a:extLst>
                    <a:ext uri="{9D8B030D-6E8A-4147-A177-3AD203B41FA5}">
                      <a16:colId xmlns:a16="http://schemas.microsoft.com/office/drawing/2014/main" val="20001"/>
                    </a:ext>
                  </a:extLst>
                </a:gridCol>
                <a:gridCol w="1973950">
                  <a:extLst>
                    <a:ext uri="{9D8B030D-6E8A-4147-A177-3AD203B41FA5}">
                      <a16:colId xmlns:a16="http://schemas.microsoft.com/office/drawing/2014/main" val="20002"/>
                    </a:ext>
                  </a:extLst>
                </a:gridCol>
              </a:tblGrid>
              <a:tr h="733177">
                <a:tc>
                  <a:txBody>
                    <a:bodyPr/>
                    <a:lstStyle/>
                    <a:p>
                      <a:endParaRPr lang="en-US" sz="1400" dirty="0"/>
                    </a:p>
                  </a:txBody>
                  <a:tcPr marL="73587" marR="73587" marT="36794" marB="36794"/>
                </a:tc>
                <a:tc>
                  <a:txBody>
                    <a:bodyPr/>
                    <a:lstStyle/>
                    <a:p>
                      <a:endParaRPr lang="en-US" sz="1400" dirty="0">
                        <a:solidFill>
                          <a:schemeClr val="bg2">
                            <a:lumMod val="25000"/>
                          </a:schemeClr>
                        </a:solidFill>
                      </a:endParaRPr>
                    </a:p>
                  </a:txBody>
                  <a:tcPr marL="73587" marR="73587" marT="36794" marB="36794"/>
                </a:tc>
                <a:tc>
                  <a:txBody>
                    <a:bodyPr/>
                    <a:lstStyle/>
                    <a:p>
                      <a:endParaRPr lang="en-US" sz="1400" dirty="0"/>
                    </a:p>
                  </a:txBody>
                  <a:tcPr marL="73587" marR="73587" marT="36794" marB="36794"/>
                </a:tc>
                <a:extLst>
                  <a:ext uri="{0D108BD9-81ED-4DB2-BD59-A6C34878D82A}">
                    <a16:rowId xmlns:a16="http://schemas.microsoft.com/office/drawing/2014/main" val="10000"/>
                  </a:ext>
                </a:extLst>
              </a:tr>
              <a:tr h="733177">
                <a:tc>
                  <a:txBody>
                    <a:bodyPr/>
                    <a:lstStyle/>
                    <a:p>
                      <a:endParaRPr lang="en-US" sz="1400"/>
                    </a:p>
                  </a:txBody>
                  <a:tcPr marL="73587" marR="73587" marT="36794" marB="36794"/>
                </a:tc>
                <a:tc>
                  <a:txBody>
                    <a:bodyPr/>
                    <a:lstStyle/>
                    <a:p>
                      <a:endParaRPr lang="en-US" sz="1400"/>
                    </a:p>
                  </a:txBody>
                  <a:tcPr marL="73587" marR="73587" marT="36794" marB="36794"/>
                </a:tc>
                <a:tc>
                  <a:txBody>
                    <a:bodyPr/>
                    <a:lstStyle/>
                    <a:p>
                      <a:endParaRPr lang="en-US" sz="1400" dirty="0"/>
                    </a:p>
                  </a:txBody>
                  <a:tcPr marL="73587" marR="73587" marT="36794" marB="36794"/>
                </a:tc>
                <a:extLst>
                  <a:ext uri="{0D108BD9-81ED-4DB2-BD59-A6C34878D82A}">
                    <a16:rowId xmlns:a16="http://schemas.microsoft.com/office/drawing/2014/main" val="10001"/>
                  </a:ext>
                </a:extLst>
              </a:tr>
              <a:tr h="733177">
                <a:tc>
                  <a:txBody>
                    <a:bodyPr/>
                    <a:lstStyle/>
                    <a:p>
                      <a:endParaRPr lang="en-US" sz="1400"/>
                    </a:p>
                  </a:txBody>
                  <a:tcPr marL="73587" marR="73587" marT="36794" marB="36794"/>
                </a:tc>
                <a:tc>
                  <a:txBody>
                    <a:bodyPr/>
                    <a:lstStyle/>
                    <a:p>
                      <a:endParaRPr lang="en-US" sz="1400"/>
                    </a:p>
                  </a:txBody>
                  <a:tcPr marL="73587" marR="73587" marT="36794" marB="36794"/>
                </a:tc>
                <a:tc>
                  <a:txBody>
                    <a:bodyPr/>
                    <a:lstStyle/>
                    <a:p>
                      <a:endParaRPr lang="en-US" sz="1400" dirty="0"/>
                    </a:p>
                  </a:txBody>
                  <a:tcPr marL="73587" marR="73587" marT="36794" marB="36794"/>
                </a:tc>
                <a:extLst>
                  <a:ext uri="{0D108BD9-81ED-4DB2-BD59-A6C34878D82A}">
                    <a16:rowId xmlns:a16="http://schemas.microsoft.com/office/drawing/2014/main" val="10002"/>
                  </a:ext>
                </a:extLst>
              </a:tr>
              <a:tr h="733177">
                <a:tc>
                  <a:txBody>
                    <a:bodyPr/>
                    <a:lstStyle/>
                    <a:p>
                      <a:endParaRPr lang="en-US" sz="1400"/>
                    </a:p>
                  </a:txBody>
                  <a:tcPr marL="73587" marR="73587" marT="36794" marB="36794"/>
                </a:tc>
                <a:tc>
                  <a:txBody>
                    <a:bodyPr/>
                    <a:lstStyle/>
                    <a:p>
                      <a:endParaRPr lang="en-US" sz="1400"/>
                    </a:p>
                  </a:txBody>
                  <a:tcPr marL="73587" marR="73587" marT="36794" marB="36794"/>
                </a:tc>
                <a:tc>
                  <a:txBody>
                    <a:bodyPr/>
                    <a:lstStyle/>
                    <a:p>
                      <a:endParaRPr lang="en-US" sz="1400"/>
                    </a:p>
                  </a:txBody>
                  <a:tcPr marL="73587" marR="73587" marT="36794" marB="36794"/>
                </a:tc>
                <a:extLst>
                  <a:ext uri="{0D108BD9-81ED-4DB2-BD59-A6C34878D82A}">
                    <a16:rowId xmlns:a16="http://schemas.microsoft.com/office/drawing/2014/main" val="10003"/>
                  </a:ext>
                </a:extLst>
              </a:tr>
              <a:tr h="733177">
                <a:tc>
                  <a:txBody>
                    <a:bodyPr/>
                    <a:lstStyle/>
                    <a:p>
                      <a:endParaRPr lang="en-US" sz="1400"/>
                    </a:p>
                  </a:txBody>
                  <a:tcPr marL="73587" marR="73587" marT="36794" marB="36794"/>
                </a:tc>
                <a:tc>
                  <a:txBody>
                    <a:bodyPr/>
                    <a:lstStyle/>
                    <a:p>
                      <a:endParaRPr lang="en-US" sz="1400"/>
                    </a:p>
                  </a:txBody>
                  <a:tcPr marL="73587" marR="73587" marT="36794" marB="36794"/>
                </a:tc>
                <a:tc>
                  <a:txBody>
                    <a:bodyPr/>
                    <a:lstStyle/>
                    <a:p>
                      <a:endParaRPr lang="en-US" sz="1400" dirty="0"/>
                    </a:p>
                  </a:txBody>
                  <a:tcPr marL="73587" marR="73587" marT="36794" marB="36794"/>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592677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p:cNvSpPr>
            <a:spLocks noGrp="1"/>
          </p:cNvSpPr>
          <p:nvPr>
            <p:ph type="title"/>
          </p:nvPr>
        </p:nvSpPr>
        <p:spPr>
          <a:xfrm rot="5400000">
            <a:off x="-883243" y="2197429"/>
            <a:ext cx="3784487" cy="1189242"/>
          </a:xfrm>
        </p:spPr>
        <p:txBody>
          <a:bodyPr/>
          <a:lstStyle/>
          <a:p>
            <a:r>
              <a:rPr lang="en-US"/>
              <a:t>Click to edit Master title style</a:t>
            </a:r>
            <a:endParaRPr lang="en-US" dirty="0"/>
          </a:p>
        </p:txBody>
      </p:sp>
      <p:sp>
        <p:nvSpPr>
          <p:cNvPr id="5" name="Picture Placeholder 3"/>
          <p:cNvSpPr>
            <a:spLocks noGrp="1"/>
          </p:cNvSpPr>
          <p:nvPr>
            <p:ph type="pic" sz="quarter" idx="11"/>
          </p:nvPr>
        </p:nvSpPr>
        <p:spPr>
          <a:xfrm>
            <a:off x="1828800" y="3482623"/>
            <a:ext cx="3611140" cy="2466622"/>
          </a:xfrm>
        </p:spPr>
        <p:txBody>
          <a:bodyPr/>
          <a:lstStyle/>
          <a:p>
            <a:r>
              <a:rPr lang="en-US"/>
              <a:t>Click icon to add picture</a:t>
            </a:r>
          </a:p>
        </p:txBody>
      </p:sp>
      <p:sp>
        <p:nvSpPr>
          <p:cNvPr id="6" name="Picture Placeholder 3"/>
          <p:cNvSpPr>
            <a:spLocks noGrp="1"/>
          </p:cNvSpPr>
          <p:nvPr>
            <p:ph type="pic" sz="quarter" idx="12"/>
          </p:nvPr>
        </p:nvSpPr>
        <p:spPr>
          <a:xfrm>
            <a:off x="1828800" y="899806"/>
            <a:ext cx="3611140" cy="2466622"/>
          </a:xfrm>
        </p:spPr>
        <p:txBody>
          <a:bodyPr/>
          <a:lstStyle/>
          <a:p>
            <a:r>
              <a:rPr lang="en-US"/>
              <a:t>Click icon to add picture</a:t>
            </a:r>
          </a:p>
        </p:txBody>
      </p:sp>
      <p:sp>
        <p:nvSpPr>
          <p:cNvPr id="7" name="TextBox 6"/>
          <p:cNvSpPr txBox="1"/>
          <p:nvPr userDrawn="1"/>
        </p:nvSpPr>
        <p:spPr>
          <a:xfrm>
            <a:off x="414379" y="6334825"/>
            <a:ext cx="5926667" cy="323165"/>
          </a:xfrm>
          <a:prstGeom prst="rect">
            <a:avLst/>
          </a:prstGeom>
          <a:noFill/>
        </p:spPr>
        <p:txBody>
          <a:bodyPr wrap="square" rtlCol="0">
            <a:spAutoFit/>
          </a:bodyPr>
          <a:lstStyle/>
          <a:p>
            <a:r>
              <a:rPr lang="en-US" sz="1500" dirty="0">
                <a:latin typeface="Century Gothic" charset="0"/>
              </a:rPr>
              <a:t>Click</a:t>
            </a:r>
            <a:r>
              <a:rPr lang="en-US" sz="1500" baseline="0" dirty="0">
                <a:latin typeface="Century Gothic" charset="0"/>
              </a:rPr>
              <a:t> to edit text.</a:t>
            </a:r>
            <a:endParaRPr lang="en-US" sz="1500" dirty="0">
              <a:latin typeface="Century Gothic" charset="0"/>
            </a:endParaRPr>
          </a:p>
        </p:txBody>
      </p:sp>
      <p:sp>
        <p:nvSpPr>
          <p:cNvPr id="10" name="Text Placeholder 2"/>
          <p:cNvSpPr>
            <a:spLocks noGrp="1"/>
          </p:cNvSpPr>
          <p:nvPr>
            <p:ph idx="1"/>
          </p:nvPr>
        </p:nvSpPr>
        <p:spPr>
          <a:xfrm>
            <a:off x="5665119" y="899805"/>
            <a:ext cx="5236430" cy="504943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88500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Content 1- one column w/seal">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4" name="Text Placeholder 2"/>
          <p:cNvSpPr>
            <a:spLocks noGrp="1"/>
          </p:cNvSpPr>
          <p:nvPr>
            <p:ph idx="1" hasCustomPrompt="1"/>
          </p:nvPr>
        </p:nvSpPr>
        <p:spPr>
          <a:xfrm>
            <a:off x="573024" y="2291969"/>
            <a:ext cx="10515600"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896880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Content 1- two column w/seal">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lvl1pPr>
              <a:defRPr baseline="0"/>
            </a:lvl1pPr>
          </a:lstStyle>
          <a:p>
            <a:r>
              <a:rPr lang="en-US" dirty="0"/>
              <a:t>Click to edit title copy</a:t>
            </a:r>
          </a:p>
        </p:txBody>
      </p:sp>
      <p:sp>
        <p:nvSpPr>
          <p:cNvPr id="6" name="Text Placeholder 2"/>
          <p:cNvSpPr>
            <a:spLocks noGrp="1"/>
          </p:cNvSpPr>
          <p:nvPr>
            <p:ph idx="11" hasCustomPrompt="1"/>
          </p:nvPr>
        </p:nvSpPr>
        <p:spPr>
          <a:xfrm>
            <a:off x="573024" y="2291969"/>
            <a:ext cx="5054052" cy="3757139"/>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
          <p:cNvSpPr>
            <a:spLocks noGrp="1"/>
          </p:cNvSpPr>
          <p:nvPr>
            <p:ph idx="12" hasCustomPrompt="1"/>
          </p:nvPr>
        </p:nvSpPr>
        <p:spPr>
          <a:xfrm>
            <a:off x="6034572" y="2291968"/>
            <a:ext cx="5054052" cy="3757139"/>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152045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 Content 1- two column w/chart+seal">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p:cNvSpPr>
            <a:spLocks noGrp="1"/>
          </p:cNvSpPr>
          <p:nvPr>
            <p:ph type="title" hasCustomPrompt="1"/>
          </p:nvPr>
        </p:nvSpPr>
        <p:spPr>
          <a:xfrm>
            <a:off x="573024" y="831469"/>
            <a:ext cx="10515600" cy="1325563"/>
          </a:xfrm>
        </p:spPr>
        <p:txBody>
          <a:bodyPr/>
          <a:lstStyle>
            <a:lvl1pPr>
              <a:defRPr baseline="0"/>
            </a:lvl1pPr>
          </a:lstStyle>
          <a:p>
            <a:r>
              <a:rPr lang="en-US" dirty="0"/>
              <a:t>Click to edit title copy</a:t>
            </a:r>
          </a:p>
        </p:txBody>
      </p:sp>
      <p:sp>
        <p:nvSpPr>
          <p:cNvPr id="7" name="Content Placeholder 6"/>
          <p:cNvSpPr>
            <a:spLocks noGrp="1"/>
          </p:cNvSpPr>
          <p:nvPr>
            <p:ph sz="quarter" idx="10" hasCustomPrompt="1"/>
          </p:nvPr>
        </p:nvSpPr>
        <p:spPr>
          <a:xfrm>
            <a:off x="573024" y="2306973"/>
            <a:ext cx="3626443" cy="3656989"/>
          </a:xfrm>
        </p:spPr>
        <p:txBody>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hart Placeholder 8"/>
          <p:cNvSpPr>
            <a:spLocks noGrp="1"/>
          </p:cNvSpPr>
          <p:nvPr>
            <p:ph type="chart" sz="quarter" idx="11"/>
          </p:nvPr>
        </p:nvSpPr>
        <p:spPr>
          <a:xfrm>
            <a:off x="4470399" y="2306973"/>
            <a:ext cx="6652155" cy="3575050"/>
          </a:xfrm>
        </p:spPr>
        <p:txBody>
          <a:bodyPr/>
          <a:lstStyle/>
          <a:p>
            <a:r>
              <a:rPr lang="en-US"/>
              <a:t>Click icon to add chart</a:t>
            </a:r>
          </a:p>
        </p:txBody>
      </p:sp>
    </p:spTree>
    <p:extLst>
      <p:ext uri="{BB962C8B-B14F-4D97-AF65-F5344CB8AC3E}">
        <p14:creationId xmlns:p14="http://schemas.microsoft.com/office/powerpoint/2010/main" val="9964979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p:cNvSpPr>
            <a:spLocks noGrp="1"/>
          </p:cNvSpPr>
          <p:nvPr>
            <p:ph type="title" hasCustomPrompt="1"/>
          </p:nvPr>
        </p:nvSpPr>
        <p:spPr>
          <a:xfrm>
            <a:off x="573024" y="831469"/>
            <a:ext cx="10515600" cy="1325563"/>
          </a:xfrm>
        </p:spPr>
        <p:txBody>
          <a:bodyPr/>
          <a:lstStyle>
            <a:lvl1pPr>
              <a:defRPr baseline="0"/>
            </a:lvl1pPr>
          </a:lstStyle>
          <a:p>
            <a:r>
              <a:rPr lang="en-US" dirty="0"/>
              <a:t>Click to edit title copy</a:t>
            </a:r>
          </a:p>
        </p:txBody>
      </p:sp>
      <p:sp>
        <p:nvSpPr>
          <p:cNvPr id="5" name="Content Placeholder 6"/>
          <p:cNvSpPr>
            <a:spLocks noGrp="1"/>
          </p:cNvSpPr>
          <p:nvPr>
            <p:ph sz="quarter" idx="10" hasCustomPrompt="1"/>
          </p:nvPr>
        </p:nvSpPr>
        <p:spPr>
          <a:xfrm>
            <a:off x="573024" y="2306973"/>
            <a:ext cx="3626443" cy="3656989"/>
          </a:xfrm>
        </p:spPr>
        <p:txBody>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graphicFrame>
        <p:nvGraphicFramePr>
          <p:cNvPr id="6" name="Table 5"/>
          <p:cNvGraphicFramePr>
            <a:graphicFrameLocks noGrp="1"/>
          </p:cNvGraphicFramePr>
          <p:nvPr userDrawn="1">
            <p:extLst>
              <p:ext uri="{D42A27DB-BD31-4B8C-83A1-F6EECF244321}">
                <p14:modId xmlns:p14="http://schemas.microsoft.com/office/powerpoint/2010/main" val="855197652"/>
              </p:ext>
            </p:extLst>
          </p:nvPr>
        </p:nvGraphicFramePr>
        <p:xfrm>
          <a:off x="4384905" y="2298079"/>
          <a:ext cx="5921850" cy="3665885"/>
        </p:xfrm>
        <a:graphic>
          <a:graphicData uri="http://schemas.openxmlformats.org/drawingml/2006/table">
            <a:tbl>
              <a:tblPr firstRow="1" bandRow="1">
                <a:tableStyleId>{5940675A-B579-460E-94D1-54222C63F5DA}</a:tableStyleId>
              </a:tblPr>
              <a:tblGrid>
                <a:gridCol w="1973950">
                  <a:extLst>
                    <a:ext uri="{9D8B030D-6E8A-4147-A177-3AD203B41FA5}">
                      <a16:colId xmlns:a16="http://schemas.microsoft.com/office/drawing/2014/main" val="20000"/>
                    </a:ext>
                  </a:extLst>
                </a:gridCol>
                <a:gridCol w="1973950">
                  <a:extLst>
                    <a:ext uri="{9D8B030D-6E8A-4147-A177-3AD203B41FA5}">
                      <a16:colId xmlns:a16="http://schemas.microsoft.com/office/drawing/2014/main" val="20001"/>
                    </a:ext>
                  </a:extLst>
                </a:gridCol>
                <a:gridCol w="1973950">
                  <a:extLst>
                    <a:ext uri="{9D8B030D-6E8A-4147-A177-3AD203B41FA5}">
                      <a16:colId xmlns:a16="http://schemas.microsoft.com/office/drawing/2014/main" val="20002"/>
                    </a:ext>
                  </a:extLst>
                </a:gridCol>
              </a:tblGrid>
              <a:tr h="733177">
                <a:tc>
                  <a:txBody>
                    <a:bodyPr/>
                    <a:lstStyle/>
                    <a:p>
                      <a:endParaRPr lang="en-US" sz="1400" dirty="0"/>
                    </a:p>
                  </a:txBody>
                  <a:tcPr marL="73587" marR="73587" marT="36794" marB="36794"/>
                </a:tc>
                <a:tc>
                  <a:txBody>
                    <a:bodyPr/>
                    <a:lstStyle/>
                    <a:p>
                      <a:endParaRPr lang="en-US" sz="1400" dirty="0">
                        <a:solidFill>
                          <a:schemeClr val="bg2">
                            <a:lumMod val="25000"/>
                          </a:schemeClr>
                        </a:solidFill>
                      </a:endParaRPr>
                    </a:p>
                  </a:txBody>
                  <a:tcPr marL="73587" marR="73587" marT="36794" marB="36794"/>
                </a:tc>
                <a:tc>
                  <a:txBody>
                    <a:bodyPr/>
                    <a:lstStyle/>
                    <a:p>
                      <a:endParaRPr lang="en-US" sz="1400" dirty="0"/>
                    </a:p>
                  </a:txBody>
                  <a:tcPr marL="73587" marR="73587" marT="36794" marB="36794"/>
                </a:tc>
                <a:extLst>
                  <a:ext uri="{0D108BD9-81ED-4DB2-BD59-A6C34878D82A}">
                    <a16:rowId xmlns:a16="http://schemas.microsoft.com/office/drawing/2014/main" val="10000"/>
                  </a:ext>
                </a:extLst>
              </a:tr>
              <a:tr h="733177">
                <a:tc>
                  <a:txBody>
                    <a:bodyPr/>
                    <a:lstStyle/>
                    <a:p>
                      <a:endParaRPr lang="en-US" sz="1400"/>
                    </a:p>
                  </a:txBody>
                  <a:tcPr marL="73587" marR="73587" marT="36794" marB="36794"/>
                </a:tc>
                <a:tc>
                  <a:txBody>
                    <a:bodyPr/>
                    <a:lstStyle/>
                    <a:p>
                      <a:endParaRPr lang="en-US" sz="1400"/>
                    </a:p>
                  </a:txBody>
                  <a:tcPr marL="73587" marR="73587" marT="36794" marB="36794"/>
                </a:tc>
                <a:tc>
                  <a:txBody>
                    <a:bodyPr/>
                    <a:lstStyle/>
                    <a:p>
                      <a:endParaRPr lang="en-US" sz="1400" dirty="0"/>
                    </a:p>
                  </a:txBody>
                  <a:tcPr marL="73587" marR="73587" marT="36794" marB="36794"/>
                </a:tc>
                <a:extLst>
                  <a:ext uri="{0D108BD9-81ED-4DB2-BD59-A6C34878D82A}">
                    <a16:rowId xmlns:a16="http://schemas.microsoft.com/office/drawing/2014/main" val="10001"/>
                  </a:ext>
                </a:extLst>
              </a:tr>
              <a:tr h="733177">
                <a:tc>
                  <a:txBody>
                    <a:bodyPr/>
                    <a:lstStyle/>
                    <a:p>
                      <a:endParaRPr lang="en-US" sz="1400"/>
                    </a:p>
                  </a:txBody>
                  <a:tcPr marL="73587" marR="73587" marT="36794" marB="36794"/>
                </a:tc>
                <a:tc>
                  <a:txBody>
                    <a:bodyPr/>
                    <a:lstStyle/>
                    <a:p>
                      <a:endParaRPr lang="en-US" sz="1400"/>
                    </a:p>
                  </a:txBody>
                  <a:tcPr marL="73587" marR="73587" marT="36794" marB="36794"/>
                </a:tc>
                <a:tc>
                  <a:txBody>
                    <a:bodyPr/>
                    <a:lstStyle/>
                    <a:p>
                      <a:endParaRPr lang="en-US" sz="1400" dirty="0"/>
                    </a:p>
                  </a:txBody>
                  <a:tcPr marL="73587" marR="73587" marT="36794" marB="36794"/>
                </a:tc>
                <a:extLst>
                  <a:ext uri="{0D108BD9-81ED-4DB2-BD59-A6C34878D82A}">
                    <a16:rowId xmlns:a16="http://schemas.microsoft.com/office/drawing/2014/main" val="10002"/>
                  </a:ext>
                </a:extLst>
              </a:tr>
              <a:tr h="733177">
                <a:tc>
                  <a:txBody>
                    <a:bodyPr/>
                    <a:lstStyle/>
                    <a:p>
                      <a:endParaRPr lang="en-US" sz="1400"/>
                    </a:p>
                  </a:txBody>
                  <a:tcPr marL="73587" marR="73587" marT="36794" marB="36794"/>
                </a:tc>
                <a:tc>
                  <a:txBody>
                    <a:bodyPr/>
                    <a:lstStyle/>
                    <a:p>
                      <a:endParaRPr lang="en-US" sz="1400"/>
                    </a:p>
                  </a:txBody>
                  <a:tcPr marL="73587" marR="73587" marT="36794" marB="36794"/>
                </a:tc>
                <a:tc>
                  <a:txBody>
                    <a:bodyPr/>
                    <a:lstStyle/>
                    <a:p>
                      <a:endParaRPr lang="en-US" sz="1400"/>
                    </a:p>
                  </a:txBody>
                  <a:tcPr marL="73587" marR="73587" marT="36794" marB="36794"/>
                </a:tc>
                <a:extLst>
                  <a:ext uri="{0D108BD9-81ED-4DB2-BD59-A6C34878D82A}">
                    <a16:rowId xmlns:a16="http://schemas.microsoft.com/office/drawing/2014/main" val="10003"/>
                  </a:ext>
                </a:extLst>
              </a:tr>
              <a:tr h="733177">
                <a:tc>
                  <a:txBody>
                    <a:bodyPr/>
                    <a:lstStyle/>
                    <a:p>
                      <a:endParaRPr lang="en-US" sz="1400" dirty="0"/>
                    </a:p>
                  </a:txBody>
                  <a:tcPr marL="73587" marR="73587" marT="36794" marB="36794"/>
                </a:tc>
                <a:tc>
                  <a:txBody>
                    <a:bodyPr/>
                    <a:lstStyle/>
                    <a:p>
                      <a:endParaRPr lang="en-US" sz="1400"/>
                    </a:p>
                  </a:txBody>
                  <a:tcPr marL="73587" marR="73587" marT="36794" marB="36794"/>
                </a:tc>
                <a:tc>
                  <a:txBody>
                    <a:bodyPr/>
                    <a:lstStyle/>
                    <a:p>
                      <a:endParaRPr lang="en-US" sz="1400" dirty="0"/>
                    </a:p>
                  </a:txBody>
                  <a:tcPr marL="73587" marR="73587" marT="36794" marB="36794"/>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342982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a:ln>
            <a:solidFill>
              <a:schemeClr val="accent1"/>
            </a:solidFill>
          </a:ln>
        </p:spPr>
      </p:pic>
      <p:sp>
        <p:nvSpPr>
          <p:cNvPr id="2" name="Title 1"/>
          <p:cNvSpPr>
            <a:spLocks noGrp="1"/>
          </p:cNvSpPr>
          <p:nvPr>
            <p:ph type="title" hasCustomPrompt="1"/>
          </p:nvPr>
        </p:nvSpPr>
        <p:spPr>
          <a:xfrm>
            <a:off x="0" y="2674302"/>
            <a:ext cx="12192000" cy="1509395"/>
          </a:xfrm>
        </p:spPr>
        <p:txBody>
          <a:bodyPr>
            <a:noAutofit/>
          </a:bodyPr>
          <a:lstStyle>
            <a:lvl1pPr algn="ctr">
              <a:defRPr sz="14000" baseline="0">
                <a:solidFill>
                  <a:schemeClr val="bg1"/>
                </a:solidFill>
              </a:defRPr>
            </a:lvl1pPr>
          </a:lstStyle>
          <a:p>
            <a:r>
              <a:rPr lang="en-US" dirty="0"/>
              <a:t>Welcome</a:t>
            </a:r>
          </a:p>
        </p:txBody>
      </p:sp>
      <p:sp>
        <p:nvSpPr>
          <p:cNvPr id="6" name="Rectangle 5"/>
          <p:cNvSpPr/>
          <p:nvPr userDrawn="1"/>
        </p:nvSpPr>
        <p:spPr>
          <a:xfrm>
            <a:off x="5788036" y="1890231"/>
            <a:ext cx="615929" cy="161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solidFill>
                <a:schemeClr val="bg1"/>
              </a:solidFill>
            </a:endParaRPr>
          </a:p>
        </p:txBody>
      </p:sp>
      <p:sp>
        <p:nvSpPr>
          <p:cNvPr id="7" name="Rectangle 6"/>
          <p:cNvSpPr/>
          <p:nvPr userDrawn="1"/>
        </p:nvSpPr>
        <p:spPr>
          <a:xfrm>
            <a:off x="5788036" y="4806461"/>
            <a:ext cx="615929" cy="161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solidFill>
                <a:schemeClr val="bg1"/>
              </a:solidFill>
            </a:endParaRPr>
          </a:p>
        </p:txBody>
      </p:sp>
      <p:pic>
        <p:nvPicPr>
          <p:cNvPr id="3" name="Picture 2"/>
          <p:cNvPicPr>
            <a:picLocks noChangeAspect="1"/>
          </p:cNvPicPr>
          <p:nvPr userDrawn="1"/>
        </p:nvPicPr>
        <p:blipFill>
          <a:blip r:embed="rId3"/>
          <a:stretch>
            <a:fillRect/>
          </a:stretch>
        </p:blipFill>
        <p:spPr>
          <a:xfrm>
            <a:off x="8366441" y="5769421"/>
            <a:ext cx="3400442" cy="869338"/>
          </a:xfrm>
          <a:prstGeom prst="rect">
            <a:avLst/>
          </a:prstGeom>
        </p:spPr>
      </p:pic>
    </p:spTree>
    <p:extLst>
      <p:ext uri="{BB962C8B-B14F-4D97-AF65-F5344CB8AC3E}">
        <p14:creationId xmlns:p14="http://schemas.microsoft.com/office/powerpoint/2010/main" val="14523908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p:cNvSpPr>
            <a:spLocks noGrp="1"/>
          </p:cNvSpPr>
          <p:nvPr>
            <p:ph type="title"/>
          </p:nvPr>
        </p:nvSpPr>
        <p:spPr>
          <a:xfrm rot="5400000">
            <a:off x="-883243" y="2197429"/>
            <a:ext cx="3784487" cy="1189242"/>
          </a:xfrm>
        </p:spPr>
        <p:txBody>
          <a:bodyPr/>
          <a:lstStyle/>
          <a:p>
            <a:r>
              <a:rPr lang="en-US"/>
              <a:t>Click to edit Master title style</a:t>
            </a:r>
            <a:endParaRPr lang="en-US" dirty="0"/>
          </a:p>
        </p:txBody>
      </p:sp>
      <p:sp>
        <p:nvSpPr>
          <p:cNvPr id="5" name="Picture Placeholder 3"/>
          <p:cNvSpPr>
            <a:spLocks noGrp="1"/>
          </p:cNvSpPr>
          <p:nvPr>
            <p:ph type="pic" sz="quarter" idx="11"/>
          </p:nvPr>
        </p:nvSpPr>
        <p:spPr>
          <a:xfrm>
            <a:off x="1828800" y="3482623"/>
            <a:ext cx="3611140" cy="2466622"/>
          </a:xfrm>
        </p:spPr>
        <p:txBody>
          <a:bodyPr/>
          <a:lstStyle/>
          <a:p>
            <a:r>
              <a:rPr lang="en-US"/>
              <a:t>Click icon to add picture</a:t>
            </a:r>
          </a:p>
        </p:txBody>
      </p:sp>
      <p:sp>
        <p:nvSpPr>
          <p:cNvPr id="6" name="Picture Placeholder 3"/>
          <p:cNvSpPr>
            <a:spLocks noGrp="1"/>
          </p:cNvSpPr>
          <p:nvPr>
            <p:ph type="pic" sz="quarter" idx="12"/>
          </p:nvPr>
        </p:nvSpPr>
        <p:spPr>
          <a:xfrm>
            <a:off x="1828800" y="899806"/>
            <a:ext cx="3611140" cy="2466622"/>
          </a:xfrm>
        </p:spPr>
        <p:txBody>
          <a:bodyPr/>
          <a:lstStyle/>
          <a:p>
            <a:r>
              <a:rPr lang="en-US"/>
              <a:t>Click icon to add picture</a:t>
            </a:r>
          </a:p>
        </p:txBody>
      </p:sp>
      <p:sp>
        <p:nvSpPr>
          <p:cNvPr id="7" name="TextBox 6"/>
          <p:cNvSpPr txBox="1"/>
          <p:nvPr userDrawn="1"/>
        </p:nvSpPr>
        <p:spPr>
          <a:xfrm>
            <a:off x="414379" y="6334825"/>
            <a:ext cx="5926667" cy="323165"/>
          </a:xfrm>
          <a:prstGeom prst="rect">
            <a:avLst/>
          </a:prstGeom>
          <a:noFill/>
        </p:spPr>
        <p:txBody>
          <a:bodyPr wrap="square" rtlCol="0">
            <a:spAutoFit/>
          </a:bodyPr>
          <a:lstStyle/>
          <a:p>
            <a:r>
              <a:rPr lang="en-US" sz="1500" dirty="0">
                <a:latin typeface="Century Gothic" charset="0"/>
              </a:rPr>
              <a:t>Click</a:t>
            </a:r>
            <a:r>
              <a:rPr lang="en-US" sz="1500" baseline="0" dirty="0">
                <a:latin typeface="Century Gothic" charset="0"/>
              </a:rPr>
              <a:t> to edit text.</a:t>
            </a:r>
            <a:endParaRPr lang="en-US" sz="1500" dirty="0">
              <a:latin typeface="Century Gothic" charset="0"/>
            </a:endParaRPr>
          </a:p>
        </p:txBody>
      </p:sp>
      <p:sp>
        <p:nvSpPr>
          <p:cNvPr id="10" name="Text Placeholder 2"/>
          <p:cNvSpPr>
            <a:spLocks noGrp="1"/>
          </p:cNvSpPr>
          <p:nvPr>
            <p:ph idx="1"/>
          </p:nvPr>
        </p:nvSpPr>
        <p:spPr>
          <a:xfrm>
            <a:off x="5665118" y="899805"/>
            <a:ext cx="4892046" cy="504943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885213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 Content 2- one colum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p:cNvSpPr>
            <a:spLocks noGrp="1"/>
          </p:cNvSpPr>
          <p:nvPr>
            <p:ph type="title" hasCustomPrompt="1"/>
          </p:nvPr>
        </p:nvSpPr>
        <p:spPr>
          <a:xfrm>
            <a:off x="573024" y="831469"/>
            <a:ext cx="10515600" cy="1325563"/>
          </a:xfrm>
        </p:spPr>
        <p:txBody>
          <a:bodyPr/>
          <a:lstStyle/>
          <a:p>
            <a:r>
              <a:rPr lang="en-US" dirty="0"/>
              <a:t>Click to edit title copy</a:t>
            </a:r>
          </a:p>
        </p:txBody>
      </p:sp>
      <p:sp>
        <p:nvSpPr>
          <p:cNvPr id="7" name="Text Placeholder 2"/>
          <p:cNvSpPr>
            <a:spLocks noGrp="1"/>
          </p:cNvSpPr>
          <p:nvPr>
            <p:ph idx="1" hasCustomPrompt="1"/>
          </p:nvPr>
        </p:nvSpPr>
        <p:spPr>
          <a:xfrm>
            <a:off x="573024" y="2291969"/>
            <a:ext cx="10515600"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231295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 Content 2- two colum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p:cNvSpPr>
            <a:spLocks noGrp="1"/>
          </p:cNvSpPr>
          <p:nvPr>
            <p:ph type="title" hasCustomPrompt="1"/>
          </p:nvPr>
        </p:nvSpPr>
        <p:spPr>
          <a:xfrm>
            <a:off x="573024" y="831469"/>
            <a:ext cx="10515600" cy="1325563"/>
          </a:xfrm>
        </p:spPr>
        <p:txBody>
          <a:bodyPr/>
          <a:lstStyle/>
          <a:p>
            <a:r>
              <a:rPr lang="en-US" dirty="0"/>
              <a:t>Click to edit title copy</a:t>
            </a:r>
          </a:p>
        </p:txBody>
      </p:sp>
      <p:sp>
        <p:nvSpPr>
          <p:cNvPr id="8" name="Text Placeholder 2"/>
          <p:cNvSpPr>
            <a:spLocks noGrp="1"/>
          </p:cNvSpPr>
          <p:nvPr>
            <p:ph idx="10" hasCustomPrompt="1"/>
          </p:nvPr>
        </p:nvSpPr>
        <p:spPr>
          <a:xfrm>
            <a:off x="573024" y="2291969"/>
            <a:ext cx="5054053"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2"/>
          <p:cNvSpPr>
            <a:spLocks noGrp="1"/>
          </p:cNvSpPr>
          <p:nvPr>
            <p:ph idx="11" hasCustomPrompt="1"/>
          </p:nvPr>
        </p:nvSpPr>
        <p:spPr>
          <a:xfrm>
            <a:off x="6034571" y="2291969"/>
            <a:ext cx="5054053"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17252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 Content 2- one column w/char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p:cNvSpPr>
            <a:spLocks noGrp="1"/>
          </p:cNvSpPr>
          <p:nvPr>
            <p:ph type="title" hasCustomPrompt="1"/>
          </p:nvPr>
        </p:nvSpPr>
        <p:spPr>
          <a:xfrm>
            <a:off x="573024" y="831469"/>
            <a:ext cx="10515600" cy="1325563"/>
          </a:xfrm>
        </p:spPr>
        <p:txBody>
          <a:bodyPr/>
          <a:lstStyle/>
          <a:p>
            <a:r>
              <a:rPr lang="en-US" dirty="0"/>
              <a:t>Click to edit title copy</a:t>
            </a:r>
          </a:p>
        </p:txBody>
      </p:sp>
      <p:sp>
        <p:nvSpPr>
          <p:cNvPr id="7" name="Content Placeholder 6"/>
          <p:cNvSpPr>
            <a:spLocks noGrp="1"/>
          </p:cNvSpPr>
          <p:nvPr>
            <p:ph sz="quarter" idx="10" hasCustomPrompt="1"/>
          </p:nvPr>
        </p:nvSpPr>
        <p:spPr>
          <a:xfrm>
            <a:off x="573024" y="2282910"/>
            <a:ext cx="3626443" cy="3656989"/>
          </a:xfrm>
        </p:spPr>
        <p:txBody>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hart Placeholder 8"/>
          <p:cNvSpPr>
            <a:spLocks noGrp="1"/>
          </p:cNvSpPr>
          <p:nvPr>
            <p:ph type="chart" sz="quarter" idx="11"/>
          </p:nvPr>
        </p:nvSpPr>
        <p:spPr>
          <a:xfrm>
            <a:off x="4470399" y="2282910"/>
            <a:ext cx="6652155" cy="3575050"/>
          </a:xfrm>
        </p:spPr>
        <p:txBody>
          <a:bodyPr/>
          <a:lstStyle/>
          <a:p>
            <a:r>
              <a:rPr lang="en-US"/>
              <a:t>Click icon to add chart</a:t>
            </a:r>
          </a:p>
        </p:txBody>
      </p:sp>
    </p:spTree>
    <p:extLst>
      <p:ext uri="{BB962C8B-B14F-4D97-AF65-F5344CB8AC3E}">
        <p14:creationId xmlns:p14="http://schemas.microsoft.com/office/powerpoint/2010/main" val="7505973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 Content 2- one column w/logo">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Placeholder 1"/>
          <p:cNvSpPr>
            <a:spLocks noGrp="1"/>
          </p:cNvSpPr>
          <p:nvPr>
            <p:ph type="title"/>
          </p:nvPr>
        </p:nvSpPr>
        <p:spPr>
          <a:xfrm>
            <a:off x="573024" y="83146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5" name="Text Placeholder 2"/>
          <p:cNvSpPr>
            <a:spLocks noGrp="1"/>
          </p:cNvSpPr>
          <p:nvPr>
            <p:ph idx="1" hasCustomPrompt="1"/>
          </p:nvPr>
        </p:nvSpPr>
        <p:spPr>
          <a:xfrm>
            <a:off x="573024" y="2291969"/>
            <a:ext cx="10515600"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371406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 Content 2- two column w/log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Placeholder 1"/>
          <p:cNvSpPr>
            <a:spLocks noGrp="1"/>
          </p:cNvSpPr>
          <p:nvPr>
            <p:ph type="title"/>
          </p:nvPr>
        </p:nvSpPr>
        <p:spPr>
          <a:xfrm>
            <a:off x="573024" y="83146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6" name="Text Placeholder 2"/>
          <p:cNvSpPr>
            <a:spLocks noGrp="1"/>
          </p:cNvSpPr>
          <p:nvPr>
            <p:ph idx="1" hasCustomPrompt="1"/>
          </p:nvPr>
        </p:nvSpPr>
        <p:spPr>
          <a:xfrm>
            <a:off x="573024" y="2291969"/>
            <a:ext cx="5054053"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
          <p:cNvSpPr>
            <a:spLocks noGrp="1"/>
          </p:cNvSpPr>
          <p:nvPr>
            <p:ph idx="11" hasCustomPrompt="1"/>
          </p:nvPr>
        </p:nvSpPr>
        <p:spPr>
          <a:xfrm>
            <a:off x="6034571" y="2291969"/>
            <a:ext cx="5054053"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893357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Content 2- two column w/chart+logo">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9" name="Content Placeholder 6"/>
          <p:cNvSpPr>
            <a:spLocks noGrp="1"/>
          </p:cNvSpPr>
          <p:nvPr>
            <p:ph sz="quarter" idx="10" hasCustomPrompt="1"/>
          </p:nvPr>
        </p:nvSpPr>
        <p:spPr>
          <a:xfrm>
            <a:off x="573024" y="2306973"/>
            <a:ext cx="3626443" cy="3656989"/>
          </a:xfrm>
        </p:spPr>
        <p:txBody>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hart Placeholder 8"/>
          <p:cNvSpPr>
            <a:spLocks noGrp="1"/>
          </p:cNvSpPr>
          <p:nvPr>
            <p:ph type="chart" sz="quarter" idx="11"/>
          </p:nvPr>
        </p:nvSpPr>
        <p:spPr>
          <a:xfrm>
            <a:off x="4470399" y="2306973"/>
            <a:ext cx="6652155" cy="3575050"/>
          </a:xfrm>
        </p:spPr>
        <p:txBody>
          <a:bodyPr/>
          <a:lstStyle/>
          <a:p>
            <a:r>
              <a:rPr lang="en-US"/>
              <a:t>Click icon to add chart</a:t>
            </a:r>
          </a:p>
        </p:txBody>
      </p:sp>
    </p:spTree>
    <p:extLst>
      <p:ext uri="{BB962C8B-B14F-4D97-AF65-F5344CB8AC3E}">
        <p14:creationId xmlns:p14="http://schemas.microsoft.com/office/powerpoint/2010/main" val="21198788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 Content 2- one column w/seal">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4" name="Text Placeholder 2"/>
          <p:cNvSpPr>
            <a:spLocks noGrp="1"/>
          </p:cNvSpPr>
          <p:nvPr>
            <p:ph idx="1" hasCustomPrompt="1"/>
          </p:nvPr>
        </p:nvSpPr>
        <p:spPr>
          <a:xfrm>
            <a:off x="573024" y="2291969"/>
            <a:ext cx="10515600"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040168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 Content 2- two column w/seal">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p:cNvSpPr>
            <a:spLocks noGrp="1"/>
          </p:cNvSpPr>
          <p:nvPr>
            <p:ph type="title" hasCustomPrompt="1"/>
          </p:nvPr>
        </p:nvSpPr>
        <p:spPr>
          <a:xfrm>
            <a:off x="573024" y="831469"/>
            <a:ext cx="10515600" cy="1325563"/>
          </a:xfrm>
        </p:spPr>
        <p:txBody>
          <a:bodyPr/>
          <a:lstStyle/>
          <a:p>
            <a:r>
              <a:rPr lang="en-US" dirty="0"/>
              <a:t>Click to edit title copy</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1"/>
          <p:cNvSpPr txBox="1">
            <a:spLocks/>
          </p:cNvSpPr>
          <p:nvPr userDrawn="1"/>
        </p:nvSpPr>
        <p:spPr>
          <a:xfrm>
            <a:off x="573024" y="83146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300" kern="1200" baseline="0">
                <a:solidFill>
                  <a:srgbClr val="007155"/>
                </a:solidFill>
                <a:latin typeface="Playfair Display Bold" charset="0"/>
                <a:ea typeface="+mj-ea"/>
                <a:cs typeface="+mj-cs"/>
              </a:defRPr>
            </a:lvl1pPr>
          </a:lstStyle>
          <a:p>
            <a:r>
              <a:rPr lang="en-US"/>
              <a:t>Click to edit Master title style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le 1"/>
          <p:cNvSpPr txBox="1">
            <a:spLocks/>
          </p:cNvSpPr>
          <p:nvPr userDrawn="1"/>
        </p:nvSpPr>
        <p:spPr>
          <a:xfrm>
            <a:off x="573024" y="83146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300" kern="1200" baseline="0">
                <a:solidFill>
                  <a:srgbClr val="007155"/>
                </a:solidFill>
                <a:latin typeface="Playfair Display Bold" charset="0"/>
                <a:ea typeface="+mj-ea"/>
                <a:cs typeface="+mj-cs"/>
              </a:defRPr>
            </a:lvl1pPr>
          </a:lstStyle>
          <a:p>
            <a:r>
              <a:rPr lang="en-US" dirty="0"/>
              <a:t>Click to edit title copy</a:t>
            </a:r>
          </a:p>
        </p:txBody>
      </p:sp>
      <p:sp>
        <p:nvSpPr>
          <p:cNvPr id="13" name="Text Placeholder 12"/>
          <p:cNvSpPr>
            <a:spLocks noGrp="1"/>
          </p:cNvSpPr>
          <p:nvPr>
            <p:ph type="body" sz="quarter" idx="10" hasCustomPrompt="1"/>
          </p:nvPr>
        </p:nvSpPr>
        <p:spPr>
          <a:xfrm>
            <a:off x="573024" y="2277729"/>
            <a:ext cx="4980321" cy="3810250"/>
          </a:xfrm>
        </p:spPr>
        <p:txBody>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2"/>
          <p:cNvSpPr>
            <a:spLocks noGrp="1"/>
          </p:cNvSpPr>
          <p:nvPr>
            <p:ph type="body" sz="quarter" idx="11" hasCustomPrompt="1"/>
          </p:nvPr>
        </p:nvSpPr>
        <p:spPr>
          <a:xfrm>
            <a:off x="6126369" y="2277729"/>
            <a:ext cx="4980321" cy="3521492"/>
          </a:xfrm>
        </p:spPr>
        <p:txBody>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98631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 Content 2- one column w/chart+seal">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3" name="Content Placeholder 6"/>
          <p:cNvSpPr>
            <a:spLocks noGrp="1"/>
          </p:cNvSpPr>
          <p:nvPr>
            <p:ph sz="quarter" idx="10" hasCustomPrompt="1"/>
          </p:nvPr>
        </p:nvSpPr>
        <p:spPr>
          <a:xfrm>
            <a:off x="573024" y="2306973"/>
            <a:ext cx="3626443" cy="3656989"/>
          </a:xfrm>
        </p:spPr>
        <p:txBody>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hart Placeholder 8"/>
          <p:cNvSpPr>
            <a:spLocks noGrp="1"/>
          </p:cNvSpPr>
          <p:nvPr>
            <p:ph type="chart" sz="quarter" idx="11"/>
          </p:nvPr>
        </p:nvSpPr>
        <p:spPr>
          <a:xfrm>
            <a:off x="4470399" y="2306973"/>
            <a:ext cx="6652155" cy="3575050"/>
          </a:xfrm>
        </p:spPr>
        <p:txBody>
          <a:bodyPr/>
          <a:lstStyle/>
          <a:p>
            <a:r>
              <a:rPr lang="en-US"/>
              <a:t>Click icon to add chart</a:t>
            </a:r>
          </a:p>
        </p:txBody>
      </p:sp>
    </p:spTree>
    <p:extLst>
      <p:ext uri="{BB962C8B-B14F-4D97-AF65-F5344CB8AC3E}">
        <p14:creationId xmlns:p14="http://schemas.microsoft.com/office/powerpoint/2010/main" val="175530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0" y="0"/>
            <a:ext cx="6096000" cy="6858000"/>
          </a:xfrm>
          <a:prstGeom prst="rect">
            <a:avLst/>
          </a:prstGeom>
        </p:spPr>
      </p:pic>
      <p:sp>
        <p:nvSpPr>
          <p:cNvPr id="4" name="Rectangle 3"/>
          <p:cNvSpPr/>
          <p:nvPr userDrawn="1"/>
        </p:nvSpPr>
        <p:spPr>
          <a:xfrm>
            <a:off x="0" y="0"/>
            <a:ext cx="6096000" cy="6858000"/>
          </a:xfrm>
          <a:prstGeom prst="rect">
            <a:avLst/>
          </a:prstGeom>
          <a:solidFill>
            <a:srgbClr val="0071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userDrawn="1"/>
        </p:nvSpPr>
        <p:spPr>
          <a:xfrm>
            <a:off x="557561" y="1629631"/>
            <a:ext cx="5363737" cy="2246769"/>
          </a:xfrm>
          <a:prstGeom prst="rect">
            <a:avLst/>
          </a:prstGeom>
          <a:noFill/>
        </p:spPr>
        <p:txBody>
          <a:bodyPr wrap="square" rtlCol="0">
            <a:spAutoFit/>
          </a:bodyPr>
          <a:lstStyle/>
          <a:p>
            <a:r>
              <a:rPr lang="en-US" sz="7000" b="1" i="0" dirty="0">
                <a:solidFill>
                  <a:schemeClr val="bg1"/>
                </a:solidFill>
                <a:latin typeface="Times New Roman" charset="0"/>
              </a:rPr>
              <a:t>University </a:t>
            </a:r>
            <a:br>
              <a:rPr lang="en-US" sz="7000" b="1" i="0" dirty="0">
                <a:solidFill>
                  <a:schemeClr val="bg1"/>
                </a:solidFill>
                <a:latin typeface="Times New Roman" charset="0"/>
              </a:rPr>
            </a:br>
            <a:r>
              <a:rPr lang="en-US" sz="7000" b="1" i="0" baseline="0" dirty="0">
                <a:solidFill>
                  <a:schemeClr val="bg1"/>
                </a:solidFill>
                <a:latin typeface="Times New Roman" charset="0"/>
              </a:rPr>
              <a:t>of Vermont</a:t>
            </a:r>
            <a:endParaRPr lang="en-US" sz="7000" b="1" i="0" dirty="0">
              <a:solidFill>
                <a:schemeClr val="bg1"/>
              </a:solidFill>
              <a:latin typeface="Times New Roman" charset="0"/>
            </a:endParaRPr>
          </a:p>
        </p:txBody>
      </p:sp>
      <p:sp>
        <p:nvSpPr>
          <p:cNvPr id="6" name="TextBox 5"/>
          <p:cNvSpPr txBox="1"/>
          <p:nvPr userDrawn="1"/>
        </p:nvSpPr>
        <p:spPr>
          <a:xfrm>
            <a:off x="557561" y="4605453"/>
            <a:ext cx="3267307" cy="400110"/>
          </a:xfrm>
          <a:prstGeom prst="rect">
            <a:avLst/>
          </a:prstGeom>
          <a:noFill/>
        </p:spPr>
        <p:txBody>
          <a:bodyPr wrap="square" rtlCol="0">
            <a:spAutoFit/>
          </a:bodyPr>
          <a:lstStyle/>
          <a:p>
            <a:r>
              <a:rPr lang="en-US" sz="2000" b="1" i="0" baseline="0" dirty="0">
                <a:solidFill>
                  <a:schemeClr val="bg1"/>
                </a:solidFill>
                <a:latin typeface="Century Gothic" charset="0"/>
              </a:rPr>
              <a:t>Since 1791</a:t>
            </a:r>
          </a:p>
        </p:txBody>
      </p:sp>
      <p:sp>
        <p:nvSpPr>
          <p:cNvPr id="7" name="Rectangle 6"/>
          <p:cNvSpPr/>
          <p:nvPr userDrawn="1"/>
        </p:nvSpPr>
        <p:spPr>
          <a:xfrm>
            <a:off x="635618" y="4137103"/>
            <a:ext cx="646771" cy="198609"/>
          </a:xfrm>
          <a:prstGeom prst="rect">
            <a:avLst/>
          </a:prstGeom>
          <a:solidFill>
            <a:srgbClr val="B2D2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22129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 Content 3- one column ">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9" name="Content Placeholder 8"/>
          <p:cNvSpPr>
            <a:spLocks noGrp="1"/>
          </p:cNvSpPr>
          <p:nvPr>
            <p:ph sz="quarter" idx="10" hasCustomPrompt="1"/>
          </p:nvPr>
        </p:nvSpPr>
        <p:spPr>
          <a:xfrm>
            <a:off x="573024" y="2333625"/>
            <a:ext cx="10515600" cy="2912143"/>
          </a:xfrm>
        </p:spPr>
        <p:txBody>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349915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 Content 3- two colum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p:cNvSpPr txBox="1">
            <a:spLocks/>
          </p:cNvSpPr>
          <p:nvPr userDrawn="1"/>
        </p:nvSpPr>
        <p:spPr>
          <a:xfrm>
            <a:off x="573024" y="831469"/>
            <a:ext cx="1008171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300" kern="1200" baseline="0">
                <a:solidFill>
                  <a:srgbClr val="007155"/>
                </a:solidFill>
                <a:latin typeface="Playfair Display Bold" charset="0"/>
                <a:ea typeface="+mj-ea"/>
                <a:cs typeface="+mj-cs"/>
              </a:defRPr>
            </a:lvl1pPr>
          </a:lstStyle>
          <a:p>
            <a:r>
              <a:rPr lang="en-US" dirty="0"/>
              <a:t>Click to edit title copy</a:t>
            </a:r>
          </a:p>
        </p:txBody>
      </p:sp>
      <p:sp>
        <p:nvSpPr>
          <p:cNvPr id="5" name="Content Placeholder 8"/>
          <p:cNvSpPr>
            <a:spLocks noGrp="1"/>
          </p:cNvSpPr>
          <p:nvPr>
            <p:ph sz="quarter" idx="10" hasCustomPrompt="1"/>
          </p:nvPr>
        </p:nvSpPr>
        <p:spPr>
          <a:xfrm>
            <a:off x="5674413" y="2277729"/>
            <a:ext cx="4980321" cy="3810250"/>
          </a:xfrm>
        </p:spPr>
        <p:txBody>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12"/>
          <p:cNvSpPr>
            <a:spLocks noGrp="1"/>
          </p:cNvSpPr>
          <p:nvPr>
            <p:ph type="body" sz="quarter" idx="12" hasCustomPrompt="1"/>
          </p:nvPr>
        </p:nvSpPr>
        <p:spPr>
          <a:xfrm>
            <a:off x="573024" y="2277729"/>
            <a:ext cx="4980321" cy="3810250"/>
          </a:xfrm>
        </p:spPr>
        <p:txBody>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851086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 Content 3- one column w/char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4" name="Content Placeholder 6"/>
          <p:cNvSpPr>
            <a:spLocks noGrp="1"/>
          </p:cNvSpPr>
          <p:nvPr>
            <p:ph sz="quarter" idx="10" hasCustomPrompt="1"/>
          </p:nvPr>
        </p:nvSpPr>
        <p:spPr>
          <a:xfrm>
            <a:off x="573024" y="2306973"/>
            <a:ext cx="3626443" cy="3656989"/>
          </a:xfrm>
        </p:spPr>
        <p:txBody>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hart Placeholder 8"/>
          <p:cNvSpPr>
            <a:spLocks noGrp="1"/>
          </p:cNvSpPr>
          <p:nvPr>
            <p:ph type="chart" sz="quarter" idx="11"/>
          </p:nvPr>
        </p:nvSpPr>
        <p:spPr>
          <a:xfrm>
            <a:off x="4470399" y="2306973"/>
            <a:ext cx="6652155" cy="3575050"/>
          </a:xfrm>
        </p:spPr>
        <p:txBody>
          <a:bodyPr/>
          <a:lstStyle/>
          <a:p>
            <a:r>
              <a:rPr lang="en-US"/>
              <a:t>Click icon to add chart</a:t>
            </a:r>
          </a:p>
        </p:txBody>
      </p:sp>
    </p:spTree>
    <p:extLst>
      <p:ext uri="{BB962C8B-B14F-4D97-AF65-F5344CB8AC3E}">
        <p14:creationId xmlns:p14="http://schemas.microsoft.com/office/powerpoint/2010/main" val="20348375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1"/>
          <p:cNvSpPr>
            <a:spLocks noGrp="1"/>
          </p:cNvSpPr>
          <p:nvPr>
            <p:ph type="title" hasCustomPrompt="1"/>
          </p:nvPr>
        </p:nvSpPr>
        <p:spPr>
          <a:xfrm>
            <a:off x="573023" y="831469"/>
            <a:ext cx="10952931" cy="1325563"/>
          </a:xfrm>
        </p:spPr>
        <p:txBody>
          <a:bodyPr/>
          <a:lstStyle/>
          <a:p>
            <a:r>
              <a:rPr lang="en-US" dirty="0"/>
              <a:t>Click to edit title copy</a:t>
            </a:r>
          </a:p>
        </p:txBody>
      </p:sp>
      <p:sp>
        <p:nvSpPr>
          <p:cNvPr id="6" name="Content Placeholder 6"/>
          <p:cNvSpPr>
            <a:spLocks noGrp="1"/>
          </p:cNvSpPr>
          <p:nvPr>
            <p:ph sz="quarter" idx="10" hasCustomPrompt="1"/>
          </p:nvPr>
        </p:nvSpPr>
        <p:spPr>
          <a:xfrm>
            <a:off x="573024" y="2306973"/>
            <a:ext cx="3626443" cy="3656989"/>
          </a:xfrm>
        </p:spPr>
        <p:txBody>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graphicFrame>
        <p:nvGraphicFramePr>
          <p:cNvPr id="3" name="Table 2"/>
          <p:cNvGraphicFramePr>
            <a:graphicFrameLocks noGrp="1"/>
          </p:cNvGraphicFramePr>
          <p:nvPr userDrawn="1">
            <p:extLst>
              <p:ext uri="{D42A27DB-BD31-4B8C-83A1-F6EECF244321}">
                <p14:modId xmlns:p14="http://schemas.microsoft.com/office/powerpoint/2010/main" val="1068187730"/>
              </p:ext>
            </p:extLst>
          </p:nvPr>
        </p:nvGraphicFramePr>
        <p:xfrm>
          <a:off x="4384905" y="2298079"/>
          <a:ext cx="7141050" cy="3665885"/>
        </p:xfrm>
        <a:graphic>
          <a:graphicData uri="http://schemas.openxmlformats.org/drawingml/2006/table">
            <a:tbl>
              <a:tblPr firstRow="1" bandRow="1">
                <a:tableStyleId>{5940675A-B579-460E-94D1-54222C63F5DA}</a:tableStyleId>
              </a:tblPr>
              <a:tblGrid>
                <a:gridCol w="2380350">
                  <a:extLst>
                    <a:ext uri="{9D8B030D-6E8A-4147-A177-3AD203B41FA5}">
                      <a16:colId xmlns:a16="http://schemas.microsoft.com/office/drawing/2014/main" val="20000"/>
                    </a:ext>
                  </a:extLst>
                </a:gridCol>
                <a:gridCol w="2380350">
                  <a:extLst>
                    <a:ext uri="{9D8B030D-6E8A-4147-A177-3AD203B41FA5}">
                      <a16:colId xmlns:a16="http://schemas.microsoft.com/office/drawing/2014/main" val="20001"/>
                    </a:ext>
                  </a:extLst>
                </a:gridCol>
                <a:gridCol w="2380350">
                  <a:extLst>
                    <a:ext uri="{9D8B030D-6E8A-4147-A177-3AD203B41FA5}">
                      <a16:colId xmlns:a16="http://schemas.microsoft.com/office/drawing/2014/main" val="20002"/>
                    </a:ext>
                  </a:extLst>
                </a:gridCol>
              </a:tblGrid>
              <a:tr h="733177">
                <a:tc>
                  <a:txBody>
                    <a:bodyPr/>
                    <a:lstStyle/>
                    <a:p>
                      <a:endParaRPr lang="en-US" sz="1400" dirty="0"/>
                    </a:p>
                  </a:txBody>
                  <a:tcPr marL="73587" marR="73587" marT="36794" marB="36794"/>
                </a:tc>
                <a:tc>
                  <a:txBody>
                    <a:bodyPr/>
                    <a:lstStyle/>
                    <a:p>
                      <a:endParaRPr lang="en-US" sz="1400" dirty="0">
                        <a:solidFill>
                          <a:schemeClr val="bg2">
                            <a:lumMod val="25000"/>
                          </a:schemeClr>
                        </a:solidFill>
                      </a:endParaRPr>
                    </a:p>
                  </a:txBody>
                  <a:tcPr marL="73587" marR="73587" marT="36794" marB="36794"/>
                </a:tc>
                <a:tc>
                  <a:txBody>
                    <a:bodyPr/>
                    <a:lstStyle/>
                    <a:p>
                      <a:endParaRPr lang="en-US" sz="1400" dirty="0"/>
                    </a:p>
                  </a:txBody>
                  <a:tcPr marL="73587" marR="73587" marT="36794" marB="36794"/>
                </a:tc>
                <a:extLst>
                  <a:ext uri="{0D108BD9-81ED-4DB2-BD59-A6C34878D82A}">
                    <a16:rowId xmlns:a16="http://schemas.microsoft.com/office/drawing/2014/main" val="10000"/>
                  </a:ext>
                </a:extLst>
              </a:tr>
              <a:tr h="733177">
                <a:tc>
                  <a:txBody>
                    <a:bodyPr/>
                    <a:lstStyle/>
                    <a:p>
                      <a:endParaRPr lang="en-US" sz="1400" dirty="0"/>
                    </a:p>
                  </a:txBody>
                  <a:tcPr marL="73587" marR="73587" marT="36794" marB="36794"/>
                </a:tc>
                <a:tc>
                  <a:txBody>
                    <a:bodyPr/>
                    <a:lstStyle/>
                    <a:p>
                      <a:endParaRPr lang="en-US" sz="1400"/>
                    </a:p>
                  </a:txBody>
                  <a:tcPr marL="73587" marR="73587" marT="36794" marB="36794"/>
                </a:tc>
                <a:tc>
                  <a:txBody>
                    <a:bodyPr/>
                    <a:lstStyle/>
                    <a:p>
                      <a:endParaRPr lang="en-US" sz="1400" dirty="0"/>
                    </a:p>
                  </a:txBody>
                  <a:tcPr marL="73587" marR="73587" marT="36794" marB="36794"/>
                </a:tc>
                <a:extLst>
                  <a:ext uri="{0D108BD9-81ED-4DB2-BD59-A6C34878D82A}">
                    <a16:rowId xmlns:a16="http://schemas.microsoft.com/office/drawing/2014/main" val="10001"/>
                  </a:ext>
                </a:extLst>
              </a:tr>
              <a:tr h="733177">
                <a:tc>
                  <a:txBody>
                    <a:bodyPr/>
                    <a:lstStyle/>
                    <a:p>
                      <a:endParaRPr lang="en-US" sz="1400"/>
                    </a:p>
                  </a:txBody>
                  <a:tcPr marL="73587" marR="73587" marT="36794" marB="36794"/>
                </a:tc>
                <a:tc>
                  <a:txBody>
                    <a:bodyPr/>
                    <a:lstStyle/>
                    <a:p>
                      <a:endParaRPr lang="en-US" sz="1400"/>
                    </a:p>
                  </a:txBody>
                  <a:tcPr marL="73587" marR="73587" marT="36794" marB="36794"/>
                </a:tc>
                <a:tc>
                  <a:txBody>
                    <a:bodyPr/>
                    <a:lstStyle/>
                    <a:p>
                      <a:endParaRPr lang="en-US" sz="1400" dirty="0"/>
                    </a:p>
                  </a:txBody>
                  <a:tcPr marL="73587" marR="73587" marT="36794" marB="36794"/>
                </a:tc>
                <a:extLst>
                  <a:ext uri="{0D108BD9-81ED-4DB2-BD59-A6C34878D82A}">
                    <a16:rowId xmlns:a16="http://schemas.microsoft.com/office/drawing/2014/main" val="10002"/>
                  </a:ext>
                </a:extLst>
              </a:tr>
              <a:tr h="733177">
                <a:tc>
                  <a:txBody>
                    <a:bodyPr/>
                    <a:lstStyle/>
                    <a:p>
                      <a:endParaRPr lang="en-US" sz="1400"/>
                    </a:p>
                  </a:txBody>
                  <a:tcPr marL="73587" marR="73587" marT="36794" marB="36794"/>
                </a:tc>
                <a:tc>
                  <a:txBody>
                    <a:bodyPr/>
                    <a:lstStyle/>
                    <a:p>
                      <a:endParaRPr lang="en-US" sz="1400"/>
                    </a:p>
                  </a:txBody>
                  <a:tcPr marL="73587" marR="73587" marT="36794" marB="36794"/>
                </a:tc>
                <a:tc>
                  <a:txBody>
                    <a:bodyPr/>
                    <a:lstStyle/>
                    <a:p>
                      <a:endParaRPr lang="en-US" sz="1400"/>
                    </a:p>
                  </a:txBody>
                  <a:tcPr marL="73587" marR="73587" marT="36794" marB="36794"/>
                </a:tc>
                <a:extLst>
                  <a:ext uri="{0D108BD9-81ED-4DB2-BD59-A6C34878D82A}">
                    <a16:rowId xmlns:a16="http://schemas.microsoft.com/office/drawing/2014/main" val="10003"/>
                  </a:ext>
                </a:extLst>
              </a:tr>
              <a:tr h="733177">
                <a:tc>
                  <a:txBody>
                    <a:bodyPr/>
                    <a:lstStyle/>
                    <a:p>
                      <a:endParaRPr lang="en-US" sz="1400"/>
                    </a:p>
                  </a:txBody>
                  <a:tcPr marL="73587" marR="73587" marT="36794" marB="36794"/>
                </a:tc>
                <a:tc>
                  <a:txBody>
                    <a:bodyPr/>
                    <a:lstStyle/>
                    <a:p>
                      <a:endParaRPr lang="en-US" sz="1400" dirty="0"/>
                    </a:p>
                  </a:txBody>
                  <a:tcPr marL="73587" marR="73587" marT="36794" marB="36794"/>
                </a:tc>
                <a:tc>
                  <a:txBody>
                    <a:bodyPr/>
                    <a:lstStyle/>
                    <a:p>
                      <a:endParaRPr lang="en-US" sz="1400" dirty="0"/>
                    </a:p>
                  </a:txBody>
                  <a:tcPr marL="73587" marR="73587" marT="36794" marB="36794"/>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988877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p:cNvSpPr>
            <a:spLocks noGrp="1"/>
          </p:cNvSpPr>
          <p:nvPr>
            <p:ph type="title"/>
          </p:nvPr>
        </p:nvSpPr>
        <p:spPr>
          <a:xfrm rot="5400000">
            <a:off x="-883243" y="2197429"/>
            <a:ext cx="3784487" cy="1189242"/>
          </a:xfrm>
        </p:spPr>
        <p:txBody>
          <a:bodyPr/>
          <a:lstStyle/>
          <a:p>
            <a:r>
              <a:rPr lang="en-US"/>
              <a:t>Click to edit Master title style</a:t>
            </a:r>
            <a:endParaRPr lang="en-US" dirty="0"/>
          </a:p>
        </p:txBody>
      </p:sp>
      <p:sp>
        <p:nvSpPr>
          <p:cNvPr id="5" name="Picture Placeholder 3"/>
          <p:cNvSpPr>
            <a:spLocks noGrp="1"/>
          </p:cNvSpPr>
          <p:nvPr>
            <p:ph type="pic" sz="quarter" idx="11"/>
          </p:nvPr>
        </p:nvSpPr>
        <p:spPr>
          <a:xfrm>
            <a:off x="1828800" y="3482623"/>
            <a:ext cx="3611140" cy="2466622"/>
          </a:xfrm>
        </p:spPr>
        <p:txBody>
          <a:bodyPr/>
          <a:lstStyle/>
          <a:p>
            <a:r>
              <a:rPr lang="en-US"/>
              <a:t>Click icon to add picture</a:t>
            </a:r>
          </a:p>
        </p:txBody>
      </p:sp>
      <p:sp>
        <p:nvSpPr>
          <p:cNvPr id="6" name="Picture Placeholder 3"/>
          <p:cNvSpPr>
            <a:spLocks noGrp="1"/>
          </p:cNvSpPr>
          <p:nvPr>
            <p:ph type="pic" sz="quarter" idx="12"/>
          </p:nvPr>
        </p:nvSpPr>
        <p:spPr>
          <a:xfrm>
            <a:off x="1828800" y="899806"/>
            <a:ext cx="3611140" cy="2466622"/>
          </a:xfrm>
        </p:spPr>
        <p:txBody>
          <a:bodyPr/>
          <a:lstStyle/>
          <a:p>
            <a:r>
              <a:rPr lang="en-US"/>
              <a:t>Click icon to add picture</a:t>
            </a:r>
          </a:p>
        </p:txBody>
      </p:sp>
      <p:sp>
        <p:nvSpPr>
          <p:cNvPr id="7" name="TextBox 6"/>
          <p:cNvSpPr txBox="1"/>
          <p:nvPr userDrawn="1"/>
        </p:nvSpPr>
        <p:spPr>
          <a:xfrm>
            <a:off x="414379" y="6334825"/>
            <a:ext cx="5926667" cy="323165"/>
          </a:xfrm>
          <a:prstGeom prst="rect">
            <a:avLst/>
          </a:prstGeom>
          <a:noFill/>
        </p:spPr>
        <p:txBody>
          <a:bodyPr wrap="square" rtlCol="0">
            <a:spAutoFit/>
          </a:bodyPr>
          <a:lstStyle/>
          <a:p>
            <a:r>
              <a:rPr lang="en-US" sz="1500" dirty="0">
                <a:solidFill>
                  <a:schemeClr val="bg1"/>
                </a:solidFill>
                <a:latin typeface="Century Gothic" charset="0"/>
              </a:rPr>
              <a:t>Click</a:t>
            </a:r>
            <a:r>
              <a:rPr lang="en-US" sz="1500" baseline="0" dirty="0">
                <a:solidFill>
                  <a:schemeClr val="bg1"/>
                </a:solidFill>
                <a:latin typeface="Century Gothic" charset="0"/>
              </a:rPr>
              <a:t> to edit text.</a:t>
            </a:r>
            <a:endParaRPr lang="en-US" sz="1500" dirty="0">
              <a:solidFill>
                <a:schemeClr val="bg1"/>
              </a:solidFill>
              <a:latin typeface="Century Gothic" charset="0"/>
            </a:endParaRPr>
          </a:p>
        </p:txBody>
      </p:sp>
      <p:sp>
        <p:nvSpPr>
          <p:cNvPr id="9" name="Text Placeholder 2"/>
          <p:cNvSpPr>
            <a:spLocks noGrp="1"/>
          </p:cNvSpPr>
          <p:nvPr>
            <p:ph idx="1"/>
          </p:nvPr>
        </p:nvSpPr>
        <p:spPr>
          <a:xfrm>
            <a:off x="5665118" y="899805"/>
            <a:ext cx="5842072" cy="504943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159165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 Content 3- one column w/logo">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Click to edit title copyedit Master title style</a:t>
            </a:r>
          </a:p>
        </p:txBody>
      </p:sp>
      <p:sp>
        <p:nvSpPr>
          <p:cNvPr id="5" name="Text Placeholder 2"/>
          <p:cNvSpPr>
            <a:spLocks noGrp="1"/>
          </p:cNvSpPr>
          <p:nvPr>
            <p:ph idx="1" hasCustomPrompt="1"/>
          </p:nvPr>
        </p:nvSpPr>
        <p:spPr>
          <a:xfrm>
            <a:off x="573024" y="2291969"/>
            <a:ext cx="10515600" cy="3699757"/>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464748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 Content 3- two column w/logo">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4" name="Text Placeholder 2"/>
          <p:cNvSpPr>
            <a:spLocks noGrp="1"/>
          </p:cNvSpPr>
          <p:nvPr>
            <p:ph idx="1" hasCustomPrompt="1"/>
          </p:nvPr>
        </p:nvSpPr>
        <p:spPr>
          <a:xfrm>
            <a:off x="573024" y="2291969"/>
            <a:ext cx="4980321" cy="3796010"/>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12"/>
          <p:cNvSpPr>
            <a:spLocks noGrp="1"/>
          </p:cNvSpPr>
          <p:nvPr>
            <p:ph type="body" sz="quarter" idx="12" hasCustomPrompt="1"/>
          </p:nvPr>
        </p:nvSpPr>
        <p:spPr>
          <a:xfrm>
            <a:off x="6083487" y="2277729"/>
            <a:ext cx="4980321" cy="3810250"/>
          </a:xfrm>
        </p:spPr>
        <p:txBody>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957957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Content 3- one column w/logo&#10;Title + Content 3- one column w/logo&#10;Title + Content 3- two column w/chart+logo">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4" name="Text Placeholder 2"/>
          <p:cNvSpPr>
            <a:spLocks noGrp="1"/>
          </p:cNvSpPr>
          <p:nvPr>
            <p:ph idx="1" hasCustomPrompt="1"/>
          </p:nvPr>
        </p:nvSpPr>
        <p:spPr>
          <a:xfrm>
            <a:off x="573024" y="2291969"/>
            <a:ext cx="3686155" cy="3590054"/>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hart Placeholder 8"/>
          <p:cNvSpPr>
            <a:spLocks noGrp="1"/>
          </p:cNvSpPr>
          <p:nvPr>
            <p:ph type="chart" sz="quarter" idx="11"/>
          </p:nvPr>
        </p:nvSpPr>
        <p:spPr>
          <a:xfrm>
            <a:off x="4470399" y="2306973"/>
            <a:ext cx="6652155" cy="3575050"/>
          </a:xfrm>
        </p:spPr>
        <p:txBody>
          <a:bodyPr/>
          <a:lstStyle/>
          <a:p>
            <a:r>
              <a:rPr lang="en-US"/>
              <a:t>Click icon to add chart</a:t>
            </a:r>
          </a:p>
        </p:txBody>
      </p:sp>
    </p:spTree>
    <p:extLst>
      <p:ext uri="{BB962C8B-B14F-4D97-AF65-F5344CB8AC3E}">
        <p14:creationId xmlns:p14="http://schemas.microsoft.com/office/powerpoint/2010/main" val="15869831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1"/>
          <p:cNvSpPr>
            <a:spLocks noGrp="1"/>
          </p:cNvSpPr>
          <p:nvPr>
            <p:ph type="title" hasCustomPrompt="1"/>
          </p:nvPr>
        </p:nvSpPr>
        <p:spPr>
          <a:xfrm>
            <a:off x="573024" y="831469"/>
            <a:ext cx="10515600" cy="1325563"/>
          </a:xfrm>
        </p:spPr>
        <p:txBody>
          <a:bodyPr/>
          <a:lstStyle/>
          <a:p>
            <a:r>
              <a:rPr lang="en-US" dirty="0"/>
              <a:t>Click to edit title copy</a:t>
            </a:r>
          </a:p>
        </p:txBody>
      </p:sp>
      <p:sp>
        <p:nvSpPr>
          <p:cNvPr id="6" name="Text Placeholder 2"/>
          <p:cNvSpPr>
            <a:spLocks noGrp="1"/>
          </p:cNvSpPr>
          <p:nvPr>
            <p:ph idx="1" hasCustomPrompt="1"/>
          </p:nvPr>
        </p:nvSpPr>
        <p:spPr>
          <a:xfrm>
            <a:off x="573024" y="2291969"/>
            <a:ext cx="3686155" cy="3590054"/>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graphicFrame>
        <p:nvGraphicFramePr>
          <p:cNvPr id="3" name="Table 2"/>
          <p:cNvGraphicFramePr>
            <a:graphicFrameLocks noGrp="1"/>
          </p:cNvGraphicFramePr>
          <p:nvPr userDrawn="1">
            <p:extLst>
              <p:ext uri="{D42A27DB-BD31-4B8C-83A1-F6EECF244321}">
                <p14:modId xmlns:p14="http://schemas.microsoft.com/office/powerpoint/2010/main" val="1914333839"/>
              </p:ext>
            </p:extLst>
          </p:nvPr>
        </p:nvGraphicFramePr>
        <p:xfrm>
          <a:off x="4384905" y="2298079"/>
          <a:ext cx="7141050" cy="3665885"/>
        </p:xfrm>
        <a:graphic>
          <a:graphicData uri="http://schemas.openxmlformats.org/drawingml/2006/table">
            <a:tbl>
              <a:tblPr firstRow="1" bandRow="1">
                <a:tableStyleId>{5940675A-B579-460E-94D1-54222C63F5DA}</a:tableStyleId>
              </a:tblPr>
              <a:tblGrid>
                <a:gridCol w="2380350">
                  <a:extLst>
                    <a:ext uri="{9D8B030D-6E8A-4147-A177-3AD203B41FA5}">
                      <a16:colId xmlns:a16="http://schemas.microsoft.com/office/drawing/2014/main" val="20000"/>
                    </a:ext>
                  </a:extLst>
                </a:gridCol>
                <a:gridCol w="2380350">
                  <a:extLst>
                    <a:ext uri="{9D8B030D-6E8A-4147-A177-3AD203B41FA5}">
                      <a16:colId xmlns:a16="http://schemas.microsoft.com/office/drawing/2014/main" val="20001"/>
                    </a:ext>
                  </a:extLst>
                </a:gridCol>
                <a:gridCol w="2380350">
                  <a:extLst>
                    <a:ext uri="{9D8B030D-6E8A-4147-A177-3AD203B41FA5}">
                      <a16:colId xmlns:a16="http://schemas.microsoft.com/office/drawing/2014/main" val="20002"/>
                    </a:ext>
                  </a:extLst>
                </a:gridCol>
              </a:tblGrid>
              <a:tr h="733177">
                <a:tc>
                  <a:txBody>
                    <a:bodyPr/>
                    <a:lstStyle/>
                    <a:p>
                      <a:endParaRPr lang="en-US" sz="1400" dirty="0"/>
                    </a:p>
                  </a:txBody>
                  <a:tcPr marL="73587" marR="73587" marT="36794" marB="36794"/>
                </a:tc>
                <a:tc>
                  <a:txBody>
                    <a:bodyPr/>
                    <a:lstStyle/>
                    <a:p>
                      <a:endParaRPr lang="en-US" sz="1400" dirty="0">
                        <a:solidFill>
                          <a:schemeClr val="bg2">
                            <a:lumMod val="25000"/>
                          </a:schemeClr>
                        </a:solidFill>
                      </a:endParaRPr>
                    </a:p>
                  </a:txBody>
                  <a:tcPr marL="73587" marR="73587" marT="36794" marB="36794"/>
                </a:tc>
                <a:tc>
                  <a:txBody>
                    <a:bodyPr/>
                    <a:lstStyle/>
                    <a:p>
                      <a:endParaRPr lang="en-US" sz="1400" dirty="0"/>
                    </a:p>
                  </a:txBody>
                  <a:tcPr marL="73587" marR="73587" marT="36794" marB="36794"/>
                </a:tc>
                <a:extLst>
                  <a:ext uri="{0D108BD9-81ED-4DB2-BD59-A6C34878D82A}">
                    <a16:rowId xmlns:a16="http://schemas.microsoft.com/office/drawing/2014/main" val="10000"/>
                  </a:ext>
                </a:extLst>
              </a:tr>
              <a:tr h="733177">
                <a:tc>
                  <a:txBody>
                    <a:bodyPr/>
                    <a:lstStyle/>
                    <a:p>
                      <a:endParaRPr lang="en-US" sz="1400" dirty="0"/>
                    </a:p>
                  </a:txBody>
                  <a:tcPr marL="73587" marR="73587" marT="36794" marB="36794"/>
                </a:tc>
                <a:tc>
                  <a:txBody>
                    <a:bodyPr/>
                    <a:lstStyle/>
                    <a:p>
                      <a:endParaRPr lang="en-US" sz="1400"/>
                    </a:p>
                  </a:txBody>
                  <a:tcPr marL="73587" marR="73587" marT="36794" marB="36794"/>
                </a:tc>
                <a:tc>
                  <a:txBody>
                    <a:bodyPr/>
                    <a:lstStyle/>
                    <a:p>
                      <a:endParaRPr lang="en-US" sz="1400" dirty="0"/>
                    </a:p>
                  </a:txBody>
                  <a:tcPr marL="73587" marR="73587" marT="36794" marB="36794"/>
                </a:tc>
                <a:extLst>
                  <a:ext uri="{0D108BD9-81ED-4DB2-BD59-A6C34878D82A}">
                    <a16:rowId xmlns:a16="http://schemas.microsoft.com/office/drawing/2014/main" val="10001"/>
                  </a:ext>
                </a:extLst>
              </a:tr>
              <a:tr h="733177">
                <a:tc>
                  <a:txBody>
                    <a:bodyPr/>
                    <a:lstStyle/>
                    <a:p>
                      <a:endParaRPr lang="en-US" sz="1400"/>
                    </a:p>
                  </a:txBody>
                  <a:tcPr marL="73587" marR="73587" marT="36794" marB="36794"/>
                </a:tc>
                <a:tc>
                  <a:txBody>
                    <a:bodyPr/>
                    <a:lstStyle/>
                    <a:p>
                      <a:endParaRPr lang="en-US" sz="1400"/>
                    </a:p>
                  </a:txBody>
                  <a:tcPr marL="73587" marR="73587" marT="36794" marB="36794"/>
                </a:tc>
                <a:tc>
                  <a:txBody>
                    <a:bodyPr/>
                    <a:lstStyle/>
                    <a:p>
                      <a:endParaRPr lang="en-US" sz="1400" dirty="0"/>
                    </a:p>
                  </a:txBody>
                  <a:tcPr marL="73587" marR="73587" marT="36794" marB="36794"/>
                </a:tc>
                <a:extLst>
                  <a:ext uri="{0D108BD9-81ED-4DB2-BD59-A6C34878D82A}">
                    <a16:rowId xmlns:a16="http://schemas.microsoft.com/office/drawing/2014/main" val="10002"/>
                  </a:ext>
                </a:extLst>
              </a:tr>
              <a:tr h="733177">
                <a:tc>
                  <a:txBody>
                    <a:bodyPr/>
                    <a:lstStyle/>
                    <a:p>
                      <a:endParaRPr lang="en-US" sz="1400"/>
                    </a:p>
                  </a:txBody>
                  <a:tcPr marL="73587" marR="73587" marT="36794" marB="36794"/>
                </a:tc>
                <a:tc>
                  <a:txBody>
                    <a:bodyPr/>
                    <a:lstStyle/>
                    <a:p>
                      <a:endParaRPr lang="en-US" sz="1400"/>
                    </a:p>
                  </a:txBody>
                  <a:tcPr marL="73587" marR="73587" marT="36794" marB="36794"/>
                </a:tc>
                <a:tc>
                  <a:txBody>
                    <a:bodyPr/>
                    <a:lstStyle/>
                    <a:p>
                      <a:endParaRPr lang="en-US" sz="1400"/>
                    </a:p>
                  </a:txBody>
                  <a:tcPr marL="73587" marR="73587" marT="36794" marB="36794"/>
                </a:tc>
                <a:extLst>
                  <a:ext uri="{0D108BD9-81ED-4DB2-BD59-A6C34878D82A}">
                    <a16:rowId xmlns:a16="http://schemas.microsoft.com/office/drawing/2014/main" val="10003"/>
                  </a:ext>
                </a:extLst>
              </a:tr>
              <a:tr h="733177">
                <a:tc>
                  <a:txBody>
                    <a:bodyPr/>
                    <a:lstStyle/>
                    <a:p>
                      <a:endParaRPr lang="en-US" sz="1400"/>
                    </a:p>
                  </a:txBody>
                  <a:tcPr marL="73587" marR="73587" marT="36794" marB="36794"/>
                </a:tc>
                <a:tc>
                  <a:txBody>
                    <a:bodyPr/>
                    <a:lstStyle/>
                    <a:p>
                      <a:endParaRPr lang="en-US" sz="1400" dirty="0"/>
                    </a:p>
                  </a:txBody>
                  <a:tcPr marL="73587" marR="73587" marT="36794" marB="36794"/>
                </a:tc>
                <a:tc>
                  <a:txBody>
                    <a:bodyPr/>
                    <a:lstStyle/>
                    <a:p>
                      <a:endParaRPr lang="en-US" sz="1400" dirty="0"/>
                    </a:p>
                  </a:txBody>
                  <a:tcPr marL="73587" marR="73587" marT="36794" marB="36794"/>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6088327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p:cNvSpPr>
            <a:spLocks noGrp="1"/>
          </p:cNvSpPr>
          <p:nvPr>
            <p:ph type="title"/>
          </p:nvPr>
        </p:nvSpPr>
        <p:spPr>
          <a:xfrm rot="5400000">
            <a:off x="-883243" y="2197429"/>
            <a:ext cx="3784487" cy="1189242"/>
          </a:xfrm>
        </p:spPr>
        <p:txBody>
          <a:bodyPr/>
          <a:lstStyle/>
          <a:p>
            <a:r>
              <a:rPr lang="en-US"/>
              <a:t>Click to edit Master title style</a:t>
            </a:r>
            <a:endParaRPr lang="en-US" dirty="0"/>
          </a:p>
        </p:txBody>
      </p:sp>
      <p:sp>
        <p:nvSpPr>
          <p:cNvPr id="5" name="Picture Placeholder 3"/>
          <p:cNvSpPr>
            <a:spLocks noGrp="1"/>
          </p:cNvSpPr>
          <p:nvPr>
            <p:ph type="pic" sz="quarter" idx="11"/>
          </p:nvPr>
        </p:nvSpPr>
        <p:spPr>
          <a:xfrm>
            <a:off x="1828800" y="3482623"/>
            <a:ext cx="3611140" cy="2466622"/>
          </a:xfrm>
        </p:spPr>
        <p:txBody>
          <a:bodyPr/>
          <a:lstStyle/>
          <a:p>
            <a:r>
              <a:rPr lang="en-US"/>
              <a:t>Click icon to add picture</a:t>
            </a:r>
          </a:p>
        </p:txBody>
      </p:sp>
      <p:sp>
        <p:nvSpPr>
          <p:cNvPr id="6" name="Picture Placeholder 3"/>
          <p:cNvSpPr>
            <a:spLocks noGrp="1"/>
          </p:cNvSpPr>
          <p:nvPr>
            <p:ph type="pic" sz="quarter" idx="12"/>
          </p:nvPr>
        </p:nvSpPr>
        <p:spPr>
          <a:xfrm>
            <a:off x="1828800" y="899806"/>
            <a:ext cx="3611140" cy="2466622"/>
          </a:xfrm>
        </p:spPr>
        <p:txBody>
          <a:bodyPr/>
          <a:lstStyle/>
          <a:p>
            <a:r>
              <a:rPr lang="en-US"/>
              <a:t>Click icon to add picture</a:t>
            </a:r>
          </a:p>
        </p:txBody>
      </p:sp>
      <p:sp>
        <p:nvSpPr>
          <p:cNvPr id="7" name="TextBox 6"/>
          <p:cNvSpPr txBox="1"/>
          <p:nvPr userDrawn="1"/>
        </p:nvSpPr>
        <p:spPr>
          <a:xfrm>
            <a:off x="414379" y="6334825"/>
            <a:ext cx="5926667" cy="323165"/>
          </a:xfrm>
          <a:prstGeom prst="rect">
            <a:avLst/>
          </a:prstGeom>
          <a:noFill/>
        </p:spPr>
        <p:txBody>
          <a:bodyPr wrap="square" rtlCol="0">
            <a:spAutoFit/>
          </a:bodyPr>
          <a:lstStyle/>
          <a:p>
            <a:r>
              <a:rPr lang="en-US" sz="1500" dirty="0">
                <a:solidFill>
                  <a:schemeClr val="bg1"/>
                </a:solidFill>
                <a:latin typeface="Century Gothic" charset="0"/>
              </a:rPr>
              <a:t>Click</a:t>
            </a:r>
            <a:r>
              <a:rPr lang="en-US" sz="1500" baseline="0" dirty="0">
                <a:solidFill>
                  <a:schemeClr val="bg1"/>
                </a:solidFill>
                <a:latin typeface="Century Gothic" charset="0"/>
              </a:rPr>
              <a:t> to edit text.</a:t>
            </a:r>
            <a:endParaRPr lang="en-US" sz="1500" dirty="0">
              <a:solidFill>
                <a:schemeClr val="bg1"/>
              </a:solidFill>
              <a:latin typeface="Century Gothic" charset="0"/>
            </a:endParaRPr>
          </a:p>
        </p:txBody>
      </p:sp>
      <p:sp>
        <p:nvSpPr>
          <p:cNvPr id="9" name="Text Placeholder 2"/>
          <p:cNvSpPr>
            <a:spLocks noGrp="1"/>
          </p:cNvSpPr>
          <p:nvPr>
            <p:ph idx="1"/>
          </p:nvPr>
        </p:nvSpPr>
        <p:spPr>
          <a:xfrm>
            <a:off x="5665117" y="899805"/>
            <a:ext cx="5925200" cy="504943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27308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5103"/>
            <a:ext cx="12192000" cy="6858000"/>
          </a:xfrm>
          <a:prstGeom prst="rect">
            <a:avLst/>
          </a:prstGeom>
        </p:spPr>
      </p:pic>
      <p:sp>
        <p:nvSpPr>
          <p:cNvPr id="2" name="Title 1"/>
          <p:cNvSpPr>
            <a:spLocks noGrp="1"/>
          </p:cNvSpPr>
          <p:nvPr>
            <p:ph type="title" hasCustomPrompt="1"/>
          </p:nvPr>
        </p:nvSpPr>
        <p:spPr>
          <a:xfrm>
            <a:off x="573024" y="2116571"/>
            <a:ext cx="11005257" cy="553058"/>
          </a:xfrm>
        </p:spPr>
        <p:txBody>
          <a:bodyPr>
            <a:noAutofit/>
          </a:bodyPr>
          <a:lstStyle>
            <a:lvl1pPr algn="ctr">
              <a:defRPr sz="5000" b="0" i="0" baseline="0">
                <a:latin typeface="Impact" charset="0"/>
              </a:defRPr>
            </a:lvl1pPr>
          </a:lstStyle>
          <a:p>
            <a:r>
              <a:rPr lang="en-US" dirty="0"/>
              <a:t>CLICK TO EDIT TEXT COPY</a:t>
            </a:r>
          </a:p>
        </p:txBody>
      </p:sp>
      <p:pic>
        <p:nvPicPr>
          <p:cNvPr id="6" name="Picture 5"/>
          <p:cNvPicPr>
            <a:picLocks noChangeAspect="1"/>
          </p:cNvPicPr>
          <p:nvPr userDrawn="1"/>
        </p:nvPicPr>
        <p:blipFill>
          <a:blip r:embed="rId3"/>
          <a:stretch>
            <a:fillRect/>
          </a:stretch>
        </p:blipFill>
        <p:spPr>
          <a:xfrm>
            <a:off x="4359195" y="5322741"/>
            <a:ext cx="3541266" cy="905341"/>
          </a:xfrm>
          <a:prstGeom prst="rect">
            <a:avLst/>
          </a:prstGeom>
        </p:spPr>
      </p:pic>
    </p:spTree>
    <p:extLst>
      <p:ext uri="{BB962C8B-B14F-4D97-AF65-F5344CB8AC3E}">
        <p14:creationId xmlns:p14="http://schemas.microsoft.com/office/powerpoint/2010/main" val="20720022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 Content 3- one column w/seal">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4" name="Text Placeholder 2"/>
          <p:cNvSpPr>
            <a:spLocks noGrp="1"/>
          </p:cNvSpPr>
          <p:nvPr>
            <p:ph idx="1" hasCustomPrompt="1"/>
          </p:nvPr>
        </p:nvSpPr>
        <p:spPr>
          <a:xfrm>
            <a:off x="573024" y="2291969"/>
            <a:ext cx="10515600"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390253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 Content 3- two column w/seal">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4" name="Text Placeholder 2"/>
          <p:cNvSpPr>
            <a:spLocks noGrp="1"/>
          </p:cNvSpPr>
          <p:nvPr>
            <p:ph idx="1" hasCustomPrompt="1"/>
          </p:nvPr>
        </p:nvSpPr>
        <p:spPr>
          <a:xfrm>
            <a:off x="573024" y="2291969"/>
            <a:ext cx="4980321"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idx="11" hasCustomPrompt="1"/>
          </p:nvPr>
        </p:nvSpPr>
        <p:spPr>
          <a:xfrm>
            <a:off x="6108303" y="2291969"/>
            <a:ext cx="4980321"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383425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 Content 3- one column w/chart+seal">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5" name="Chart Placeholder 8"/>
          <p:cNvSpPr>
            <a:spLocks noGrp="1"/>
          </p:cNvSpPr>
          <p:nvPr>
            <p:ph type="chart" sz="quarter" idx="11"/>
          </p:nvPr>
        </p:nvSpPr>
        <p:spPr>
          <a:xfrm>
            <a:off x="4470399" y="2306973"/>
            <a:ext cx="6652155" cy="3575050"/>
          </a:xfrm>
        </p:spPr>
        <p:txBody>
          <a:bodyPr/>
          <a:lstStyle/>
          <a:p>
            <a:r>
              <a:rPr lang="en-US"/>
              <a:t>Click icon to add chart</a:t>
            </a:r>
          </a:p>
        </p:txBody>
      </p:sp>
      <p:sp>
        <p:nvSpPr>
          <p:cNvPr id="6" name="Text Placeholder 2"/>
          <p:cNvSpPr>
            <a:spLocks noGrp="1"/>
          </p:cNvSpPr>
          <p:nvPr>
            <p:ph idx="12" hasCustomPrompt="1"/>
          </p:nvPr>
        </p:nvSpPr>
        <p:spPr>
          <a:xfrm>
            <a:off x="573024" y="2291969"/>
            <a:ext cx="3686155" cy="3590054"/>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1061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p:cNvSpPr>
            <a:spLocks noGrp="1"/>
          </p:cNvSpPr>
          <p:nvPr>
            <p:ph type="title" hasCustomPrompt="1"/>
          </p:nvPr>
        </p:nvSpPr>
        <p:spPr>
          <a:xfrm>
            <a:off x="573024" y="831469"/>
            <a:ext cx="10515600" cy="1325563"/>
          </a:xfrm>
        </p:spPr>
        <p:txBody>
          <a:bodyPr/>
          <a:lstStyle/>
          <a:p>
            <a:r>
              <a:rPr lang="en-US" dirty="0"/>
              <a:t>Click to edit title copy</a:t>
            </a:r>
          </a:p>
        </p:txBody>
      </p:sp>
      <p:sp>
        <p:nvSpPr>
          <p:cNvPr id="5" name="Text Placeholder 2"/>
          <p:cNvSpPr>
            <a:spLocks noGrp="1"/>
          </p:cNvSpPr>
          <p:nvPr>
            <p:ph idx="12" hasCustomPrompt="1"/>
          </p:nvPr>
        </p:nvSpPr>
        <p:spPr>
          <a:xfrm>
            <a:off x="573024" y="2291969"/>
            <a:ext cx="3686155" cy="3590054"/>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graphicFrame>
        <p:nvGraphicFramePr>
          <p:cNvPr id="7" name="Table 6"/>
          <p:cNvGraphicFramePr>
            <a:graphicFrameLocks noGrp="1"/>
          </p:cNvGraphicFramePr>
          <p:nvPr userDrawn="1">
            <p:extLst>
              <p:ext uri="{D42A27DB-BD31-4B8C-83A1-F6EECF244321}">
                <p14:modId xmlns:p14="http://schemas.microsoft.com/office/powerpoint/2010/main" val="570453572"/>
              </p:ext>
            </p:extLst>
          </p:nvPr>
        </p:nvGraphicFramePr>
        <p:xfrm>
          <a:off x="4384905" y="2298079"/>
          <a:ext cx="5921850" cy="3665885"/>
        </p:xfrm>
        <a:graphic>
          <a:graphicData uri="http://schemas.openxmlformats.org/drawingml/2006/table">
            <a:tbl>
              <a:tblPr firstRow="1" bandRow="1">
                <a:tableStyleId>{5940675A-B579-460E-94D1-54222C63F5DA}</a:tableStyleId>
              </a:tblPr>
              <a:tblGrid>
                <a:gridCol w="1973950">
                  <a:extLst>
                    <a:ext uri="{9D8B030D-6E8A-4147-A177-3AD203B41FA5}">
                      <a16:colId xmlns:a16="http://schemas.microsoft.com/office/drawing/2014/main" val="20000"/>
                    </a:ext>
                  </a:extLst>
                </a:gridCol>
                <a:gridCol w="1973950">
                  <a:extLst>
                    <a:ext uri="{9D8B030D-6E8A-4147-A177-3AD203B41FA5}">
                      <a16:colId xmlns:a16="http://schemas.microsoft.com/office/drawing/2014/main" val="20001"/>
                    </a:ext>
                  </a:extLst>
                </a:gridCol>
                <a:gridCol w="1973950">
                  <a:extLst>
                    <a:ext uri="{9D8B030D-6E8A-4147-A177-3AD203B41FA5}">
                      <a16:colId xmlns:a16="http://schemas.microsoft.com/office/drawing/2014/main" val="20002"/>
                    </a:ext>
                  </a:extLst>
                </a:gridCol>
              </a:tblGrid>
              <a:tr h="733177">
                <a:tc>
                  <a:txBody>
                    <a:bodyPr/>
                    <a:lstStyle/>
                    <a:p>
                      <a:endParaRPr lang="en-US" sz="1400" dirty="0"/>
                    </a:p>
                  </a:txBody>
                  <a:tcPr marL="73587" marR="73587" marT="36794" marB="36794"/>
                </a:tc>
                <a:tc>
                  <a:txBody>
                    <a:bodyPr/>
                    <a:lstStyle/>
                    <a:p>
                      <a:endParaRPr lang="en-US" sz="1400" dirty="0">
                        <a:solidFill>
                          <a:schemeClr val="bg2">
                            <a:lumMod val="25000"/>
                          </a:schemeClr>
                        </a:solidFill>
                      </a:endParaRPr>
                    </a:p>
                  </a:txBody>
                  <a:tcPr marL="73587" marR="73587" marT="36794" marB="36794"/>
                </a:tc>
                <a:tc>
                  <a:txBody>
                    <a:bodyPr/>
                    <a:lstStyle/>
                    <a:p>
                      <a:endParaRPr lang="en-US" sz="1400" dirty="0"/>
                    </a:p>
                  </a:txBody>
                  <a:tcPr marL="73587" marR="73587" marT="36794" marB="36794"/>
                </a:tc>
                <a:extLst>
                  <a:ext uri="{0D108BD9-81ED-4DB2-BD59-A6C34878D82A}">
                    <a16:rowId xmlns:a16="http://schemas.microsoft.com/office/drawing/2014/main" val="10000"/>
                  </a:ext>
                </a:extLst>
              </a:tr>
              <a:tr h="733177">
                <a:tc>
                  <a:txBody>
                    <a:bodyPr/>
                    <a:lstStyle/>
                    <a:p>
                      <a:endParaRPr lang="en-US" sz="1400"/>
                    </a:p>
                  </a:txBody>
                  <a:tcPr marL="73587" marR="73587" marT="36794" marB="36794"/>
                </a:tc>
                <a:tc>
                  <a:txBody>
                    <a:bodyPr/>
                    <a:lstStyle/>
                    <a:p>
                      <a:endParaRPr lang="en-US" sz="1400"/>
                    </a:p>
                  </a:txBody>
                  <a:tcPr marL="73587" marR="73587" marT="36794" marB="36794"/>
                </a:tc>
                <a:tc>
                  <a:txBody>
                    <a:bodyPr/>
                    <a:lstStyle/>
                    <a:p>
                      <a:endParaRPr lang="en-US" sz="1400" dirty="0"/>
                    </a:p>
                  </a:txBody>
                  <a:tcPr marL="73587" marR="73587" marT="36794" marB="36794"/>
                </a:tc>
                <a:extLst>
                  <a:ext uri="{0D108BD9-81ED-4DB2-BD59-A6C34878D82A}">
                    <a16:rowId xmlns:a16="http://schemas.microsoft.com/office/drawing/2014/main" val="10001"/>
                  </a:ext>
                </a:extLst>
              </a:tr>
              <a:tr h="733177">
                <a:tc>
                  <a:txBody>
                    <a:bodyPr/>
                    <a:lstStyle/>
                    <a:p>
                      <a:endParaRPr lang="en-US" sz="1400"/>
                    </a:p>
                  </a:txBody>
                  <a:tcPr marL="73587" marR="73587" marT="36794" marB="36794"/>
                </a:tc>
                <a:tc>
                  <a:txBody>
                    <a:bodyPr/>
                    <a:lstStyle/>
                    <a:p>
                      <a:endParaRPr lang="en-US" sz="1400"/>
                    </a:p>
                  </a:txBody>
                  <a:tcPr marL="73587" marR="73587" marT="36794" marB="36794"/>
                </a:tc>
                <a:tc>
                  <a:txBody>
                    <a:bodyPr/>
                    <a:lstStyle/>
                    <a:p>
                      <a:endParaRPr lang="en-US" sz="1400" dirty="0"/>
                    </a:p>
                  </a:txBody>
                  <a:tcPr marL="73587" marR="73587" marT="36794" marB="36794"/>
                </a:tc>
                <a:extLst>
                  <a:ext uri="{0D108BD9-81ED-4DB2-BD59-A6C34878D82A}">
                    <a16:rowId xmlns:a16="http://schemas.microsoft.com/office/drawing/2014/main" val="10002"/>
                  </a:ext>
                </a:extLst>
              </a:tr>
              <a:tr h="733177">
                <a:tc>
                  <a:txBody>
                    <a:bodyPr/>
                    <a:lstStyle/>
                    <a:p>
                      <a:endParaRPr lang="en-US" sz="1400"/>
                    </a:p>
                  </a:txBody>
                  <a:tcPr marL="73587" marR="73587" marT="36794" marB="36794"/>
                </a:tc>
                <a:tc>
                  <a:txBody>
                    <a:bodyPr/>
                    <a:lstStyle/>
                    <a:p>
                      <a:endParaRPr lang="en-US" sz="1400"/>
                    </a:p>
                  </a:txBody>
                  <a:tcPr marL="73587" marR="73587" marT="36794" marB="36794"/>
                </a:tc>
                <a:tc>
                  <a:txBody>
                    <a:bodyPr/>
                    <a:lstStyle/>
                    <a:p>
                      <a:endParaRPr lang="en-US" sz="1400"/>
                    </a:p>
                  </a:txBody>
                  <a:tcPr marL="73587" marR="73587" marT="36794" marB="36794"/>
                </a:tc>
                <a:extLst>
                  <a:ext uri="{0D108BD9-81ED-4DB2-BD59-A6C34878D82A}">
                    <a16:rowId xmlns:a16="http://schemas.microsoft.com/office/drawing/2014/main" val="10003"/>
                  </a:ext>
                </a:extLst>
              </a:tr>
              <a:tr h="733177">
                <a:tc>
                  <a:txBody>
                    <a:bodyPr/>
                    <a:lstStyle/>
                    <a:p>
                      <a:endParaRPr lang="en-US" sz="1400" dirty="0"/>
                    </a:p>
                  </a:txBody>
                  <a:tcPr marL="73587" marR="73587" marT="36794" marB="36794"/>
                </a:tc>
                <a:tc>
                  <a:txBody>
                    <a:bodyPr/>
                    <a:lstStyle/>
                    <a:p>
                      <a:endParaRPr lang="en-US" sz="1400"/>
                    </a:p>
                  </a:txBody>
                  <a:tcPr marL="73587" marR="73587" marT="36794" marB="36794"/>
                </a:tc>
                <a:tc>
                  <a:txBody>
                    <a:bodyPr/>
                    <a:lstStyle/>
                    <a:p>
                      <a:endParaRPr lang="en-US" sz="1400" dirty="0"/>
                    </a:p>
                  </a:txBody>
                  <a:tcPr marL="73587" marR="73587" marT="36794" marB="36794"/>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9083878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 Placeholder 2"/>
          <p:cNvSpPr>
            <a:spLocks noGrp="1"/>
          </p:cNvSpPr>
          <p:nvPr>
            <p:ph idx="1"/>
          </p:nvPr>
        </p:nvSpPr>
        <p:spPr>
          <a:xfrm>
            <a:off x="5763490" y="899805"/>
            <a:ext cx="4674919" cy="504943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p:nvPr>
        </p:nvSpPr>
        <p:spPr>
          <a:xfrm rot="5400000">
            <a:off x="-883243" y="2197429"/>
            <a:ext cx="3784487" cy="1189242"/>
          </a:xfrm>
        </p:spPr>
        <p:txBody>
          <a:bodyPr/>
          <a:lstStyle/>
          <a:p>
            <a:r>
              <a:rPr lang="en-US"/>
              <a:t>Click to edit Master title style</a:t>
            </a:r>
            <a:endParaRPr lang="en-US" dirty="0"/>
          </a:p>
        </p:txBody>
      </p:sp>
      <p:sp>
        <p:nvSpPr>
          <p:cNvPr id="6" name="Picture Placeholder 3"/>
          <p:cNvSpPr>
            <a:spLocks noGrp="1"/>
          </p:cNvSpPr>
          <p:nvPr>
            <p:ph type="pic" sz="quarter" idx="11"/>
          </p:nvPr>
        </p:nvSpPr>
        <p:spPr>
          <a:xfrm>
            <a:off x="1828800" y="3482623"/>
            <a:ext cx="3611140" cy="2466622"/>
          </a:xfrm>
        </p:spPr>
        <p:txBody>
          <a:bodyPr/>
          <a:lstStyle/>
          <a:p>
            <a:r>
              <a:rPr lang="en-US"/>
              <a:t>Click icon to add picture</a:t>
            </a:r>
          </a:p>
        </p:txBody>
      </p:sp>
      <p:sp>
        <p:nvSpPr>
          <p:cNvPr id="7" name="Picture Placeholder 3"/>
          <p:cNvSpPr>
            <a:spLocks noGrp="1"/>
          </p:cNvSpPr>
          <p:nvPr>
            <p:ph type="pic" sz="quarter" idx="12"/>
          </p:nvPr>
        </p:nvSpPr>
        <p:spPr>
          <a:xfrm>
            <a:off x="1828800" y="899806"/>
            <a:ext cx="3611140" cy="2466622"/>
          </a:xfrm>
        </p:spPr>
        <p:txBody>
          <a:bodyPr/>
          <a:lstStyle/>
          <a:p>
            <a:r>
              <a:rPr lang="en-US"/>
              <a:t>Click icon to add picture</a:t>
            </a:r>
          </a:p>
        </p:txBody>
      </p:sp>
      <p:sp>
        <p:nvSpPr>
          <p:cNvPr id="8" name="TextBox 7"/>
          <p:cNvSpPr txBox="1"/>
          <p:nvPr userDrawn="1"/>
        </p:nvSpPr>
        <p:spPr>
          <a:xfrm>
            <a:off x="414379" y="6334825"/>
            <a:ext cx="5926667" cy="323165"/>
          </a:xfrm>
          <a:prstGeom prst="rect">
            <a:avLst/>
          </a:prstGeom>
          <a:noFill/>
        </p:spPr>
        <p:txBody>
          <a:bodyPr wrap="square" rtlCol="0">
            <a:spAutoFit/>
          </a:bodyPr>
          <a:lstStyle/>
          <a:p>
            <a:r>
              <a:rPr lang="en-US" sz="1500" dirty="0">
                <a:solidFill>
                  <a:schemeClr val="bg1"/>
                </a:solidFill>
                <a:latin typeface="Century Gothic" charset="0"/>
              </a:rPr>
              <a:t>Click</a:t>
            </a:r>
            <a:r>
              <a:rPr lang="en-US" sz="1500" baseline="0" dirty="0">
                <a:solidFill>
                  <a:schemeClr val="bg1"/>
                </a:solidFill>
                <a:latin typeface="Century Gothic" charset="0"/>
              </a:rPr>
              <a:t> to edit text.</a:t>
            </a:r>
            <a:endParaRPr lang="en-US" sz="1500" dirty="0">
              <a:solidFill>
                <a:schemeClr val="bg1"/>
              </a:solidFill>
              <a:latin typeface="Century Gothic" charset="0"/>
            </a:endParaRPr>
          </a:p>
        </p:txBody>
      </p:sp>
    </p:spTree>
    <p:extLst>
      <p:ext uri="{BB962C8B-B14F-4D97-AF65-F5344CB8AC3E}">
        <p14:creationId xmlns:p14="http://schemas.microsoft.com/office/powerpoint/2010/main" val="9932900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itle + Content 1a- one column">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4" name="Text Placeholder 2"/>
          <p:cNvSpPr>
            <a:spLocks noGrp="1"/>
          </p:cNvSpPr>
          <p:nvPr>
            <p:ph idx="1" hasCustomPrompt="1"/>
          </p:nvPr>
        </p:nvSpPr>
        <p:spPr>
          <a:xfrm>
            <a:off x="573024" y="2291969"/>
            <a:ext cx="10515600"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130909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itle + Content 1a- two colum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4" name="Text Placeholder 2"/>
          <p:cNvSpPr>
            <a:spLocks noGrp="1"/>
          </p:cNvSpPr>
          <p:nvPr>
            <p:ph idx="1" hasCustomPrompt="1"/>
          </p:nvPr>
        </p:nvSpPr>
        <p:spPr>
          <a:xfrm>
            <a:off x="573024" y="2291969"/>
            <a:ext cx="4980321"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idx="11" hasCustomPrompt="1"/>
          </p:nvPr>
        </p:nvSpPr>
        <p:spPr>
          <a:xfrm>
            <a:off x="6108303" y="2291969"/>
            <a:ext cx="4980321"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690480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itle + Content 1a- one column w/chart ">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5" name="Chart Placeholder 8"/>
          <p:cNvSpPr>
            <a:spLocks noGrp="1"/>
          </p:cNvSpPr>
          <p:nvPr>
            <p:ph type="chart" sz="quarter" idx="11"/>
          </p:nvPr>
        </p:nvSpPr>
        <p:spPr>
          <a:xfrm>
            <a:off x="4470399" y="2306973"/>
            <a:ext cx="6652155" cy="3575050"/>
          </a:xfrm>
        </p:spPr>
        <p:txBody>
          <a:bodyPr/>
          <a:lstStyle/>
          <a:p>
            <a:r>
              <a:rPr lang="en-US"/>
              <a:t>Click icon to add chart</a:t>
            </a:r>
          </a:p>
        </p:txBody>
      </p:sp>
      <p:sp>
        <p:nvSpPr>
          <p:cNvPr id="6" name="Text Placeholder 2"/>
          <p:cNvSpPr>
            <a:spLocks noGrp="1"/>
          </p:cNvSpPr>
          <p:nvPr>
            <p:ph idx="12" hasCustomPrompt="1"/>
          </p:nvPr>
        </p:nvSpPr>
        <p:spPr>
          <a:xfrm>
            <a:off x="573024" y="2291969"/>
            <a:ext cx="3686155" cy="3590054"/>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090870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Title + Content 1a- one column w/seal">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4" name="Text Placeholder 2"/>
          <p:cNvSpPr>
            <a:spLocks noGrp="1"/>
          </p:cNvSpPr>
          <p:nvPr>
            <p:ph idx="1" hasCustomPrompt="1"/>
          </p:nvPr>
        </p:nvSpPr>
        <p:spPr>
          <a:xfrm>
            <a:off x="573024" y="2291969"/>
            <a:ext cx="10515600"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11102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_Title + Content 1a- two column w/seal">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4" name="Text Placeholder 2"/>
          <p:cNvSpPr>
            <a:spLocks noGrp="1"/>
          </p:cNvSpPr>
          <p:nvPr>
            <p:ph idx="1" hasCustomPrompt="1"/>
          </p:nvPr>
        </p:nvSpPr>
        <p:spPr>
          <a:xfrm>
            <a:off x="573024" y="2291969"/>
            <a:ext cx="4980321"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idx="11" hasCustomPrompt="1"/>
          </p:nvPr>
        </p:nvSpPr>
        <p:spPr>
          <a:xfrm>
            <a:off x="6108303" y="2291969"/>
            <a:ext cx="4980321"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24745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p:cNvSpPr>
            <a:spLocks noGrp="1"/>
          </p:cNvSpPr>
          <p:nvPr>
            <p:ph type="title" hasCustomPrompt="1"/>
          </p:nvPr>
        </p:nvSpPr>
        <p:spPr>
          <a:xfrm>
            <a:off x="573024" y="2116570"/>
            <a:ext cx="11005257" cy="752753"/>
          </a:xfrm>
        </p:spPr>
        <p:txBody>
          <a:bodyPr>
            <a:normAutofit/>
          </a:bodyPr>
          <a:lstStyle>
            <a:lvl1pPr algn="ctr">
              <a:defRPr sz="3200" b="0" i="0" baseline="0">
                <a:solidFill>
                  <a:srgbClr val="B2D23E"/>
                </a:solidFill>
                <a:latin typeface="Impact" charset="0"/>
              </a:defRPr>
            </a:lvl1pPr>
          </a:lstStyle>
          <a:p>
            <a:pPr algn="ctr"/>
            <a:r>
              <a:rPr lang="en-US" sz="5000" cap="all" baseline="0" dirty="0">
                <a:solidFill>
                  <a:srgbClr val="B2D23E"/>
                </a:solidFill>
                <a:latin typeface="Impact" charset="0"/>
              </a:rPr>
              <a:t>CLICK TO EDIT TEXT</a:t>
            </a:r>
          </a:p>
        </p:txBody>
      </p:sp>
    </p:spTree>
    <p:extLst>
      <p:ext uri="{BB962C8B-B14F-4D97-AF65-F5344CB8AC3E}">
        <p14:creationId xmlns:p14="http://schemas.microsoft.com/office/powerpoint/2010/main" val="200841604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Title + Content 1a- one column w/seal+chart ">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5" name="Chart Placeholder 8"/>
          <p:cNvSpPr>
            <a:spLocks noGrp="1"/>
          </p:cNvSpPr>
          <p:nvPr>
            <p:ph type="chart" sz="quarter" idx="11"/>
          </p:nvPr>
        </p:nvSpPr>
        <p:spPr>
          <a:xfrm>
            <a:off x="4470399" y="2306973"/>
            <a:ext cx="6652155" cy="3575050"/>
          </a:xfrm>
        </p:spPr>
        <p:txBody>
          <a:bodyPr/>
          <a:lstStyle/>
          <a:p>
            <a:r>
              <a:rPr lang="en-US"/>
              <a:t>Click icon to add chart</a:t>
            </a:r>
          </a:p>
        </p:txBody>
      </p:sp>
      <p:sp>
        <p:nvSpPr>
          <p:cNvPr id="6" name="Text Placeholder 2"/>
          <p:cNvSpPr>
            <a:spLocks noGrp="1"/>
          </p:cNvSpPr>
          <p:nvPr>
            <p:ph idx="12" hasCustomPrompt="1"/>
          </p:nvPr>
        </p:nvSpPr>
        <p:spPr>
          <a:xfrm>
            <a:off x="573024" y="2291969"/>
            <a:ext cx="3686155" cy="3590054"/>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621650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 Content 2a- one column ">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4" name="Text Placeholder 2"/>
          <p:cNvSpPr>
            <a:spLocks noGrp="1"/>
          </p:cNvSpPr>
          <p:nvPr>
            <p:ph idx="1" hasCustomPrompt="1"/>
          </p:nvPr>
        </p:nvSpPr>
        <p:spPr>
          <a:xfrm>
            <a:off x="573024" y="2291969"/>
            <a:ext cx="10515600"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202637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 Content 2a- two column ">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4" name="Text Placeholder 2"/>
          <p:cNvSpPr>
            <a:spLocks noGrp="1"/>
          </p:cNvSpPr>
          <p:nvPr>
            <p:ph idx="1" hasCustomPrompt="1"/>
          </p:nvPr>
        </p:nvSpPr>
        <p:spPr>
          <a:xfrm>
            <a:off x="573024" y="2291969"/>
            <a:ext cx="4980321"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idx="11" hasCustomPrompt="1"/>
          </p:nvPr>
        </p:nvSpPr>
        <p:spPr>
          <a:xfrm>
            <a:off x="6108303" y="2291969"/>
            <a:ext cx="4980321"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171140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 Content 2a- one column /char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5" name="Chart Placeholder 8"/>
          <p:cNvSpPr>
            <a:spLocks noGrp="1"/>
          </p:cNvSpPr>
          <p:nvPr>
            <p:ph type="chart" sz="quarter" idx="11"/>
          </p:nvPr>
        </p:nvSpPr>
        <p:spPr>
          <a:xfrm>
            <a:off x="4470399" y="2306973"/>
            <a:ext cx="6652155" cy="3575050"/>
          </a:xfrm>
        </p:spPr>
        <p:txBody>
          <a:bodyPr/>
          <a:lstStyle/>
          <a:p>
            <a:r>
              <a:rPr lang="en-US"/>
              <a:t>Click icon to add chart</a:t>
            </a:r>
          </a:p>
        </p:txBody>
      </p:sp>
      <p:sp>
        <p:nvSpPr>
          <p:cNvPr id="6" name="Text Placeholder 2"/>
          <p:cNvSpPr>
            <a:spLocks noGrp="1"/>
          </p:cNvSpPr>
          <p:nvPr>
            <p:ph idx="12" hasCustomPrompt="1"/>
          </p:nvPr>
        </p:nvSpPr>
        <p:spPr>
          <a:xfrm>
            <a:off x="573024" y="2291969"/>
            <a:ext cx="3686155" cy="3590054"/>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983839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itle + Content 2a- one column w/seal ">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4" name="Text Placeholder 2"/>
          <p:cNvSpPr>
            <a:spLocks noGrp="1"/>
          </p:cNvSpPr>
          <p:nvPr>
            <p:ph idx="1" hasCustomPrompt="1"/>
          </p:nvPr>
        </p:nvSpPr>
        <p:spPr>
          <a:xfrm>
            <a:off x="573024" y="2291969"/>
            <a:ext cx="10515600"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81144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itle + Content 2a- two column w/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4" name="Text Placeholder 2"/>
          <p:cNvSpPr>
            <a:spLocks noGrp="1"/>
          </p:cNvSpPr>
          <p:nvPr>
            <p:ph idx="1" hasCustomPrompt="1"/>
          </p:nvPr>
        </p:nvSpPr>
        <p:spPr>
          <a:xfrm>
            <a:off x="573024" y="2291969"/>
            <a:ext cx="4980321"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idx="11" hasCustomPrompt="1"/>
          </p:nvPr>
        </p:nvSpPr>
        <p:spPr>
          <a:xfrm>
            <a:off x="6108303" y="2291969"/>
            <a:ext cx="4980321"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4012745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itle + Content 2a- one column /seal+char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5" name="Chart Placeholder 8"/>
          <p:cNvSpPr>
            <a:spLocks noGrp="1"/>
          </p:cNvSpPr>
          <p:nvPr>
            <p:ph type="chart" sz="quarter" idx="11"/>
          </p:nvPr>
        </p:nvSpPr>
        <p:spPr>
          <a:xfrm>
            <a:off x="4470399" y="2306973"/>
            <a:ext cx="6652155" cy="3575050"/>
          </a:xfrm>
        </p:spPr>
        <p:txBody>
          <a:bodyPr/>
          <a:lstStyle/>
          <a:p>
            <a:r>
              <a:rPr lang="en-US"/>
              <a:t>Click icon to add chart</a:t>
            </a:r>
          </a:p>
        </p:txBody>
      </p:sp>
      <p:sp>
        <p:nvSpPr>
          <p:cNvPr id="6" name="Text Placeholder 2"/>
          <p:cNvSpPr>
            <a:spLocks noGrp="1"/>
          </p:cNvSpPr>
          <p:nvPr>
            <p:ph idx="12" hasCustomPrompt="1"/>
          </p:nvPr>
        </p:nvSpPr>
        <p:spPr>
          <a:xfrm>
            <a:off x="573024" y="2291969"/>
            <a:ext cx="3686155" cy="3590054"/>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4853083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Title + Content 3a- one column ">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9" name="Content Placeholder 8"/>
          <p:cNvSpPr>
            <a:spLocks noGrp="1"/>
          </p:cNvSpPr>
          <p:nvPr>
            <p:ph sz="quarter" idx="10" hasCustomPrompt="1"/>
          </p:nvPr>
        </p:nvSpPr>
        <p:spPr>
          <a:xfrm>
            <a:off x="573024" y="2333625"/>
            <a:ext cx="10515600" cy="2912143"/>
          </a:xfrm>
        </p:spPr>
        <p:txBody>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2437575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 Content 3a- two column">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p:cNvSpPr txBox="1">
            <a:spLocks/>
          </p:cNvSpPr>
          <p:nvPr userDrawn="1"/>
        </p:nvSpPr>
        <p:spPr>
          <a:xfrm>
            <a:off x="573024" y="831469"/>
            <a:ext cx="1008171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300" kern="1200" baseline="0">
                <a:solidFill>
                  <a:srgbClr val="007155"/>
                </a:solidFill>
                <a:latin typeface="Playfair Display Bold" charset="0"/>
                <a:ea typeface="+mj-ea"/>
                <a:cs typeface="+mj-cs"/>
              </a:defRPr>
            </a:lvl1pPr>
          </a:lstStyle>
          <a:p>
            <a:r>
              <a:rPr lang="en-US" dirty="0"/>
              <a:t>Click to edit title copy</a:t>
            </a:r>
          </a:p>
        </p:txBody>
      </p:sp>
      <p:sp>
        <p:nvSpPr>
          <p:cNvPr id="5" name="Content Placeholder 8"/>
          <p:cNvSpPr>
            <a:spLocks noGrp="1"/>
          </p:cNvSpPr>
          <p:nvPr>
            <p:ph sz="quarter" idx="10" hasCustomPrompt="1"/>
          </p:nvPr>
        </p:nvSpPr>
        <p:spPr>
          <a:xfrm>
            <a:off x="5674413" y="2277729"/>
            <a:ext cx="4980321" cy="3810250"/>
          </a:xfrm>
        </p:spPr>
        <p:txBody>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12"/>
          <p:cNvSpPr>
            <a:spLocks noGrp="1"/>
          </p:cNvSpPr>
          <p:nvPr>
            <p:ph type="body" sz="quarter" idx="12" hasCustomPrompt="1"/>
          </p:nvPr>
        </p:nvSpPr>
        <p:spPr>
          <a:xfrm>
            <a:off x="573024" y="2277729"/>
            <a:ext cx="4980321" cy="3810250"/>
          </a:xfrm>
        </p:spPr>
        <p:txBody>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4474731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Title + Content 3a- one column w/char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4" name="Content Placeholder 6"/>
          <p:cNvSpPr>
            <a:spLocks noGrp="1"/>
          </p:cNvSpPr>
          <p:nvPr>
            <p:ph sz="quarter" idx="10" hasCustomPrompt="1"/>
          </p:nvPr>
        </p:nvSpPr>
        <p:spPr>
          <a:xfrm>
            <a:off x="573024" y="2306973"/>
            <a:ext cx="3626443" cy="3656989"/>
          </a:xfrm>
        </p:spPr>
        <p:txBody>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hart Placeholder 8"/>
          <p:cNvSpPr>
            <a:spLocks noGrp="1"/>
          </p:cNvSpPr>
          <p:nvPr>
            <p:ph type="chart" sz="quarter" idx="11"/>
          </p:nvPr>
        </p:nvSpPr>
        <p:spPr>
          <a:xfrm>
            <a:off x="4470399" y="2306973"/>
            <a:ext cx="6652155" cy="3575050"/>
          </a:xfrm>
        </p:spPr>
        <p:txBody>
          <a:bodyPr/>
          <a:lstStyle/>
          <a:p>
            <a:r>
              <a:rPr lang="en-US"/>
              <a:t>Click icon to add chart</a:t>
            </a:r>
          </a:p>
        </p:txBody>
      </p:sp>
    </p:spTree>
    <p:extLst>
      <p:ext uri="{BB962C8B-B14F-4D97-AF65-F5344CB8AC3E}">
        <p14:creationId xmlns:p14="http://schemas.microsoft.com/office/powerpoint/2010/main" val="1292006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Content 1- one colum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5" name="Text Placeholder 2"/>
          <p:cNvSpPr>
            <a:spLocks noGrp="1"/>
          </p:cNvSpPr>
          <p:nvPr>
            <p:ph idx="1" hasCustomPrompt="1"/>
          </p:nvPr>
        </p:nvSpPr>
        <p:spPr>
          <a:xfrm>
            <a:off x="573024" y="2291969"/>
            <a:ext cx="10515600"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5858097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Title + Content 3a- one column w/seal ">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4" name="Text Placeholder 2"/>
          <p:cNvSpPr>
            <a:spLocks noGrp="1"/>
          </p:cNvSpPr>
          <p:nvPr>
            <p:ph idx="1" hasCustomPrompt="1"/>
          </p:nvPr>
        </p:nvSpPr>
        <p:spPr>
          <a:xfrm>
            <a:off x="573024" y="2291969"/>
            <a:ext cx="10515600"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8680229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_Title + Content 3a- two column w/seal">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4" name="Text Placeholder 2"/>
          <p:cNvSpPr>
            <a:spLocks noGrp="1"/>
          </p:cNvSpPr>
          <p:nvPr>
            <p:ph idx="1" hasCustomPrompt="1"/>
          </p:nvPr>
        </p:nvSpPr>
        <p:spPr>
          <a:xfrm>
            <a:off x="573024" y="2291969"/>
            <a:ext cx="4980321"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idx="11" hasCustomPrompt="1"/>
          </p:nvPr>
        </p:nvSpPr>
        <p:spPr>
          <a:xfrm>
            <a:off x="6108303" y="2291969"/>
            <a:ext cx="4980321"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0014223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Title + Content 3a- one column /seal+char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5" name="Chart Placeholder 8"/>
          <p:cNvSpPr>
            <a:spLocks noGrp="1"/>
          </p:cNvSpPr>
          <p:nvPr>
            <p:ph type="chart" sz="quarter" idx="11"/>
          </p:nvPr>
        </p:nvSpPr>
        <p:spPr>
          <a:xfrm>
            <a:off x="4470399" y="2306973"/>
            <a:ext cx="6652155" cy="3575050"/>
          </a:xfrm>
        </p:spPr>
        <p:txBody>
          <a:bodyPr/>
          <a:lstStyle/>
          <a:p>
            <a:r>
              <a:rPr lang="en-US"/>
              <a:t>Click icon to add chart</a:t>
            </a:r>
          </a:p>
        </p:txBody>
      </p:sp>
      <p:sp>
        <p:nvSpPr>
          <p:cNvPr id="6" name="Text Placeholder 2"/>
          <p:cNvSpPr>
            <a:spLocks noGrp="1"/>
          </p:cNvSpPr>
          <p:nvPr>
            <p:ph idx="12" hasCustomPrompt="1"/>
          </p:nvPr>
        </p:nvSpPr>
        <p:spPr>
          <a:xfrm>
            <a:off x="573024" y="2291969"/>
            <a:ext cx="3686155" cy="3590054"/>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923479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 Content 4- one column ">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4" name="Text Placeholder 2"/>
          <p:cNvSpPr>
            <a:spLocks noGrp="1"/>
          </p:cNvSpPr>
          <p:nvPr>
            <p:ph idx="1" hasCustomPrompt="1"/>
          </p:nvPr>
        </p:nvSpPr>
        <p:spPr>
          <a:xfrm>
            <a:off x="573024" y="2291969"/>
            <a:ext cx="10515600"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61867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 Content 4- two column ">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5" name="Text Placeholder 2"/>
          <p:cNvSpPr>
            <a:spLocks noGrp="1"/>
          </p:cNvSpPr>
          <p:nvPr>
            <p:ph idx="10" hasCustomPrompt="1"/>
          </p:nvPr>
        </p:nvSpPr>
        <p:spPr>
          <a:xfrm>
            <a:off x="573024" y="2438213"/>
            <a:ext cx="5121923" cy="3914461"/>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idx="11" hasCustomPrompt="1"/>
          </p:nvPr>
        </p:nvSpPr>
        <p:spPr>
          <a:xfrm>
            <a:off x="5966701" y="2434296"/>
            <a:ext cx="5121923" cy="391837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5582095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 Content 4- one column w/char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5" name="Chart Placeholder 8"/>
          <p:cNvSpPr>
            <a:spLocks noGrp="1"/>
          </p:cNvSpPr>
          <p:nvPr>
            <p:ph type="chart" sz="quarter" idx="11"/>
          </p:nvPr>
        </p:nvSpPr>
        <p:spPr>
          <a:xfrm>
            <a:off x="4470399" y="2306973"/>
            <a:ext cx="6652155" cy="3575050"/>
          </a:xfrm>
        </p:spPr>
        <p:txBody>
          <a:bodyPr/>
          <a:lstStyle/>
          <a:p>
            <a:r>
              <a:rPr lang="en-US"/>
              <a:t>Click icon to add chart</a:t>
            </a:r>
          </a:p>
        </p:txBody>
      </p:sp>
      <p:sp>
        <p:nvSpPr>
          <p:cNvPr id="6" name="Text Placeholder 2"/>
          <p:cNvSpPr>
            <a:spLocks noGrp="1"/>
          </p:cNvSpPr>
          <p:nvPr>
            <p:ph idx="12" hasCustomPrompt="1"/>
          </p:nvPr>
        </p:nvSpPr>
        <p:spPr>
          <a:xfrm>
            <a:off x="573024" y="2291969"/>
            <a:ext cx="3686155" cy="3590054"/>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1342393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 Content 5- one column ">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573024" y="831469"/>
            <a:ext cx="10961750" cy="1330706"/>
          </a:xfrm>
        </p:spPr>
        <p:txBody>
          <a:bodyPr/>
          <a:lstStyle/>
          <a:p>
            <a:r>
              <a:rPr lang="en-US" dirty="0"/>
              <a:t>Click to edit title copy</a:t>
            </a:r>
          </a:p>
        </p:txBody>
      </p:sp>
      <p:sp>
        <p:nvSpPr>
          <p:cNvPr id="5" name="Text Placeholder 2"/>
          <p:cNvSpPr>
            <a:spLocks noGrp="1"/>
          </p:cNvSpPr>
          <p:nvPr>
            <p:ph idx="1"/>
          </p:nvPr>
        </p:nvSpPr>
        <p:spPr>
          <a:xfrm>
            <a:off x="573023" y="2291969"/>
            <a:ext cx="10961751" cy="3784981"/>
          </a:xfrm>
          <a:prstGeom prst="rect">
            <a:avLst/>
          </a:prstGeom>
        </p:spPr>
        <p:txBody>
          <a:bodyPr vert="horz" lIns="91440" tIns="45720" rIns="91440" bIns="45720" rtlCol="0">
            <a:normAutofit/>
          </a:bodyPr>
          <a:lstStyle>
            <a:lvl1pPr marL="0" indent="0">
              <a:buFont typeface="Arial" charset="0"/>
              <a:buNone/>
              <a:defRPr b="1" i="0" baseline="0">
                <a:solidFill>
                  <a:schemeClr val="bg1"/>
                </a:solidFill>
                <a:latin typeface="Raleway SemiBold" charset="0"/>
                <a:ea typeface="Raleway SemiBold" charset="0"/>
                <a:cs typeface="Raleway SemiBold" charset="0"/>
              </a:defRPr>
            </a:lvl1pPr>
            <a:lvl2pPr>
              <a:defRPr b="1" i="0" baseline="0">
                <a:solidFill>
                  <a:schemeClr val="bg1"/>
                </a:solidFill>
                <a:latin typeface="Raleway SemiBold" charset="0"/>
                <a:ea typeface="Raleway SemiBold" charset="0"/>
                <a:cs typeface="Raleway SemiBold" charset="0"/>
              </a:defRPr>
            </a:lvl2pPr>
            <a:lvl3pPr>
              <a:defRPr b="1" i="0" baseline="0">
                <a:solidFill>
                  <a:schemeClr val="bg1"/>
                </a:solidFill>
                <a:latin typeface="Raleway SemiBold" charset="0"/>
                <a:ea typeface="Raleway SemiBold" charset="0"/>
                <a:cs typeface="Raleway SemiBold" charset="0"/>
              </a:defRPr>
            </a:lvl3pPr>
            <a:lvl4pPr>
              <a:defRPr b="1" i="0" baseline="0">
                <a:solidFill>
                  <a:schemeClr val="bg1"/>
                </a:solidFill>
                <a:latin typeface="Raleway SemiBold" charset="0"/>
                <a:ea typeface="Raleway SemiBold" charset="0"/>
                <a:cs typeface="Raleway SemiBold" charset="0"/>
              </a:defRPr>
            </a:lvl4pPr>
            <a:lvl5pPr>
              <a:defRPr b="1" i="0" baseline="0">
                <a:solidFill>
                  <a:schemeClr val="bg1"/>
                </a:solidFill>
                <a:latin typeface="Raleway SemiBold" charset="0"/>
                <a:ea typeface="Raleway SemiBold" charset="0"/>
                <a:cs typeface="Raleway SemiBold"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871029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 Content 5- two column ">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1"/>
          <p:cNvSpPr>
            <a:spLocks noGrp="1"/>
          </p:cNvSpPr>
          <p:nvPr>
            <p:ph type="title" hasCustomPrompt="1"/>
          </p:nvPr>
        </p:nvSpPr>
        <p:spPr>
          <a:xfrm>
            <a:off x="573024" y="831469"/>
            <a:ext cx="10961750" cy="1330706"/>
          </a:xfrm>
        </p:spPr>
        <p:txBody>
          <a:bodyPr/>
          <a:lstStyle/>
          <a:p>
            <a:r>
              <a:rPr lang="en-US" dirty="0"/>
              <a:t>Click to edit title copy</a:t>
            </a:r>
          </a:p>
        </p:txBody>
      </p:sp>
      <p:sp>
        <p:nvSpPr>
          <p:cNvPr id="11" name="Text Placeholder 12"/>
          <p:cNvSpPr>
            <a:spLocks noGrp="1"/>
          </p:cNvSpPr>
          <p:nvPr>
            <p:ph type="body" sz="quarter" idx="13" hasCustomPrompt="1"/>
          </p:nvPr>
        </p:nvSpPr>
        <p:spPr>
          <a:xfrm>
            <a:off x="573024" y="2271966"/>
            <a:ext cx="5256276" cy="3810250"/>
          </a:xfrm>
        </p:spPr>
        <p:txBody>
          <a:bodyPr/>
          <a:lstStyle>
            <a:lvl1pPr marL="0" indent="0">
              <a:buNone/>
              <a:defRPr b="1" i="0">
                <a:solidFill>
                  <a:schemeClr val="bg1"/>
                </a:solidFill>
                <a:latin typeface="Raleway SemiBold" charset="0"/>
                <a:ea typeface="Raleway SemiBold" charset="0"/>
                <a:cs typeface="Raleway SemiBold" charset="0"/>
              </a:defRPr>
            </a:lvl1pPr>
            <a:lvl2pPr>
              <a:defRPr b="1" i="0">
                <a:solidFill>
                  <a:schemeClr val="bg1"/>
                </a:solidFill>
                <a:latin typeface="Raleway SemiBold" charset="0"/>
                <a:ea typeface="Raleway SemiBold" charset="0"/>
                <a:cs typeface="Raleway SemiBold" charset="0"/>
              </a:defRPr>
            </a:lvl2pPr>
            <a:lvl3pPr>
              <a:defRPr b="1" i="0">
                <a:solidFill>
                  <a:schemeClr val="bg1"/>
                </a:solidFill>
                <a:latin typeface="Raleway SemiBold" charset="0"/>
                <a:ea typeface="Raleway SemiBold" charset="0"/>
                <a:cs typeface="Raleway SemiBold" charset="0"/>
              </a:defRPr>
            </a:lvl3pPr>
            <a:lvl4pPr>
              <a:defRPr b="1" i="0">
                <a:solidFill>
                  <a:schemeClr val="bg1"/>
                </a:solidFill>
                <a:latin typeface="Raleway SemiBold" charset="0"/>
                <a:ea typeface="Raleway SemiBold" charset="0"/>
                <a:cs typeface="Raleway SemiBold" charset="0"/>
              </a:defRPr>
            </a:lvl4pPr>
            <a:lvl5pPr>
              <a:defRPr b="1" i="0">
                <a:solidFill>
                  <a:schemeClr val="bg1"/>
                </a:solidFill>
                <a:latin typeface="Raleway SemiBold" charset="0"/>
                <a:ea typeface="Raleway SemiBold" charset="0"/>
                <a:cs typeface="Raleway SemiBold" charset="0"/>
              </a:defRPr>
            </a:lvl5pPr>
          </a:lstStyle>
          <a:p>
            <a:pPr lvl="0"/>
            <a:r>
              <a:rPr lang="en-US" dirty="0"/>
              <a:t>Click to edit text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2"/>
          <p:cNvSpPr>
            <a:spLocks noGrp="1"/>
          </p:cNvSpPr>
          <p:nvPr>
            <p:ph type="body" sz="quarter" idx="14" hasCustomPrompt="1"/>
          </p:nvPr>
        </p:nvSpPr>
        <p:spPr>
          <a:xfrm>
            <a:off x="6278498" y="2271966"/>
            <a:ext cx="5256276" cy="3810250"/>
          </a:xfrm>
        </p:spPr>
        <p:txBody>
          <a:bodyPr/>
          <a:lstStyle>
            <a:lvl1pPr marL="0" indent="0">
              <a:buNone/>
              <a:defRPr b="1" i="0">
                <a:solidFill>
                  <a:schemeClr val="bg1"/>
                </a:solidFill>
                <a:latin typeface="Raleway SemiBold" charset="0"/>
                <a:ea typeface="Raleway SemiBold" charset="0"/>
                <a:cs typeface="Raleway SemiBold" charset="0"/>
              </a:defRPr>
            </a:lvl1pPr>
            <a:lvl2pPr>
              <a:defRPr b="1" i="0">
                <a:solidFill>
                  <a:schemeClr val="bg1"/>
                </a:solidFill>
                <a:latin typeface="Raleway SemiBold" charset="0"/>
                <a:ea typeface="Raleway SemiBold" charset="0"/>
                <a:cs typeface="Raleway SemiBold" charset="0"/>
              </a:defRPr>
            </a:lvl2pPr>
            <a:lvl3pPr>
              <a:defRPr b="1" i="0">
                <a:solidFill>
                  <a:schemeClr val="bg1"/>
                </a:solidFill>
                <a:latin typeface="Raleway SemiBold" charset="0"/>
                <a:ea typeface="Raleway SemiBold" charset="0"/>
                <a:cs typeface="Raleway SemiBold" charset="0"/>
              </a:defRPr>
            </a:lvl3pPr>
            <a:lvl4pPr>
              <a:defRPr b="1" i="0">
                <a:solidFill>
                  <a:schemeClr val="bg1"/>
                </a:solidFill>
                <a:latin typeface="Raleway SemiBold" charset="0"/>
                <a:ea typeface="Raleway SemiBold" charset="0"/>
                <a:cs typeface="Raleway SemiBold" charset="0"/>
              </a:defRPr>
            </a:lvl4pPr>
            <a:lvl5pPr>
              <a:defRPr b="1" i="0">
                <a:solidFill>
                  <a:schemeClr val="bg1"/>
                </a:solidFill>
                <a:latin typeface="Raleway SemiBold" charset="0"/>
                <a:ea typeface="Raleway SemiBold" charset="0"/>
                <a:cs typeface="Raleway SemiBold" charset="0"/>
              </a:defRPr>
            </a:lvl5pPr>
          </a:lstStyle>
          <a:p>
            <a:pPr lvl="0"/>
            <a:r>
              <a:rPr lang="en-US" dirty="0"/>
              <a:t>Click to edit text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168723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 Content 6- one column ">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p:cNvSpPr>
            <a:spLocks noGrp="1"/>
          </p:cNvSpPr>
          <p:nvPr>
            <p:ph type="title" hasCustomPrompt="1"/>
          </p:nvPr>
        </p:nvSpPr>
        <p:spPr>
          <a:xfrm>
            <a:off x="573024" y="831469"/>
            <a:ext cx="10961750" cy="1330706"/>
          </a:xfrm>
        </p:spPr>
        <p:txBody>
          <a:bodyPr/>
          <a:lstStyle>
            <a:lvl1pPr>
              <a:defRPr baseline="0">
                <a:solidFill>
                  <a:srgbClr val="D5EEF7"/>
                </a:solidFill>
              </a:defRPr>
            </a:lvl1pPr>
          </a:lstStyle>
          <a:p>
            <a:r>
              <a:rPr lang="en-US" dirty="0"/>
              <a:t>Click to edit title copy</a:t>
            </a:r>
          </a:p>
        </p:txBody>
      </p:sp>
      <p:sp>
        <p:nvSpPr>
          <p:cNvPr id="5" name="Text Placeholder 12"/>
          <p:cNvSpPr>
            <a:spLocks noGrp="1"/>
          </p:cNvSpPr>
          <p:nvPr>
            <p:ph type="body" sz="quarter" idx="13" hasCustomPrompt="1"/>
          </p:nvPr>
        </p:nvSpPr>
        <p:spPr>
          <a:xfrm>
            <a:off x="573024" y="2271966"/>
            <a:ext cx="10961750" cy="3810250"/>
          </a:xfrm>
        </p:spPr>
        <p:txBody>
          <a:bodyPr/>
          <a:lstStyle>
            <a:lvl1pPr marL="0" indent="0">
              <a:buNone/>
              <a:defRPr b="1" i="0">
                <a:solidFill>
                  <a:schemeClr val="bg1"/>
                </a:solidFill>
                <a:latin typeface="Raleway SemiBold" charset="0"/>
                <a:ea typeface="Raleway SemiBold" charset="0"/>
                <a:cs typeface="Raleway SemiBold" charset="0"/>
              </a:defRPr>
            </a:lvl1pPr>
            <a:lvl2pPr>
              <a:defRPr b="1" i="0">
                <a:solidFill>
                  <a:schemeClr val="bg1"/>
                </a:solidFill>
                <a:latin typeface="Raleway SemiBold" charset="0"/>
                <a:ea typeface="Raleway SemiBold" charset="0"/>
                <a:cs typeface="Raleway SemiBold" charset="0"/>
              </a:defRPr>
            </a:lvl2pPr>
            <a:lvl3pPr>
              <a:defRPr b="1" i="0">
                <a:solidFill>
                  <a:schemeClr val="bg1"/>
                </a:solidFill>
                <a:latin typeface="Raleway SemiBold" charset="0"/>
                <a:ea typeface="Raleway SemiBold" charset="0"/>
                <a:cs typeface="Raleway SemiBold" charset="0"/>
              </a:defRPr>
            </a:lvl3pPr>
            <a:lvl4pPr>
              <a:defRPr b="1" i="0">
                <a:solidFill>
                  <a:schemeClr val="bg1"/>
                </a:solidFill>
                <a:latin typeface="Raleway SemiBold" charset="0"/>
                <a:ea typeface="Raleway SemiBold" charset="0"/>
                <a:cs typeface="Raleway SemiBold" charset="0"/>
              </a:defRPr>
            </a:lvl4pPr>
            <a:lvl5pPr>
              <a:defRPr b="1" i="0">
                <a:solidFill>
                  <a:schemeClr val="bg1"/>
                </a:solidFill>
                <a:latin typeface="Raleway SemiBold" charset="0"/>
                <a:ea typeface="Raleway SemiBold" charset="0"/>
                <a:cs typeface="Raleway SemiBold" charset="0"/>
              </a:defRPr>
            </a:lvl5pPr>
          </a:lstStyle>
          <a:p>
            <a:pPr lvl="0"/>
            <a:r>
              <a:rPr lang="en-US" dirty="0"/>
              <a:t>Click to edit text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5162411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 Content 6- twocolumn ">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p:cNvSpPr>
            <a:spLocks noGrp="1"/>
          </p:cNvSpPr>
          <p:nvPr>
            <p:ph type="title" hasCustomPrompt="1"/>
          </p:nvPr>
        </p:nvSpPr>
        <p:spPr>
          <a:xfrm>
            <a:off x="573024" y="831469"/>
            <a:ext cx="10961750" cy="1330706"/>
          </a:xfrm>
        </p:spPr>
        <p:txBody>
          <a:bodyPr/>
          <a:lstStyle>
            <a:lvl1pPr>
              <a:defRPr baseline="0">
                <a:solidFill>
                  <a:srgbClr val="D5EEF7"/>
                </a:solidFill>
              </a:defRPr>
            </a:lvl1pPr>
          </a:lstStyle>
          <a:p>
            <a:r>
              <a:rPr lang="en-US" dirty="0"/>
              <a:t>Click to edit title copy</a:t>
            </a:r>
          </a:p>
        </p:txBody>
      </p:sp>
      <p:sp>
        <p:nvSpPr>
          <p:cNvPr id="5" name="Text Placeholder 12"/>
          <p:cNvSpPr>
            <a:spLocks noGrp="1"/>
          </p:cNvSpPr>
          <p:nvPr>
            <p:ph type="body" sz="quarter" idx="13" hasCustomPrompt="1"/>
          </p:nvPr>
        </p:nvSpPr>
        <p:spPr>
          <a:xfrm>
            <a:off x="573024" y="2271966"/>
            <a:ext cx="5256276" cy="3810250"/>
          </a:xfrm>
        </p:spPr>
        <p:txBody>
          <a:bodyPr/>
          <a:lstStyle>
            <a:lvl1pPr marL="0" indent="0">
              <a:buNone/>
              <a:defRPr b="1" i="0">
                <a:solidFill>
                  <a:schemeClr val="bg1"/>
                </a:solidFill>
                <a:latin typeface="Raleway SemiBold" charset="0"/>
                <a:ea typeface="Raleway SemiBold" charset="0"/>
                <a:cs typeface="Raleway SemiBold" charset="0"/>
              </a:defRPr>
            </a:lvl1pPr>
            <a:lvl2pPr>
              <a:defRPr b="1" i="0">
                <a:solidFill>
                  <a:schemeClr val="bg1"/>
                </a:solidFill>
                <a:latin typeface="Raleway SemiBold" charset="0"/>
                <a:ea typeface="Raleway SemiBold" charset="0"/>
                <a:cs typeface="Raleway SemiBold" charset="0"/>
              </a:defRPr>
            </a:lvl2pPr>
            <a:lvl3pPr>
              <a:defRPr b="1" i="0">
                <a:solidFill>
                  <a:schemeClr val="bg1"/>
                </a:solidFill>
                <a:latin typeface="Raleway SemiBold" charset="0"/>
                <a:ea typeface="Raleway SemiBold" charset="0"/>
                <a:cs typeface="Raleway SemiBold" charset="0"/>
              </a:defRPr>
            </a:lvl3pPr>
            <a:lvl4pPr>
              <a:defRPr b="1" i="0">
                <a:solidFill>
                  <a:schemeClr val="bg1"/>
                </a:solidFill>
                <a:latin typeface="Raleway SemiBold" charset="0"/>
                <a:ea typeface="Raleway SemiBold" charset="0"/>
                <a:cs typeface="Raleway SemiBold" charset="0"/>
              </a:defRPr>
            </a:lvl4pPr>
            <a:lvl5pPr>
              <a:defRPr b="1" i="0">
                <a:solidFill>
                  <a:schemeClr val="bg1"/>
                </a:solidFill>
                <a:latin typeface="Raleway SemiBold" charset="0"/>
                <a:ea typeface="Raleway SemiBold" charset="0"/>
                <a:cs typeface="Raleway SemiBold" charset="0"/>
              </a:defRPr>
            </a:lvl5pPr>
          </a:lstStyle>
          <a:p>
            <a:pPr lvl="0"/>
            <a:r>
              <a:rPr lang="en-US" dirty="0"/>
              <a:t>Click to edit text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12"/>
          <p:cNvSpPr>
            <a:spLocks noGrp="1"/>
          </p:cNvSpPr>
          <p:nvPr>
            <p:ph type="body" sz="quarter" idx="14" hasCustomPrompt="1"/>
          </p:nvPr>
        </p:nvSpPr>
        <p:spPr>
          <a:xfrm>
            <a:off x="6278498" y="2271966"/>
            <a:ext cx="5256276" cy="3810250"/>
          </a:xfrm>
        </p:spPr>
        <p:txBody>
          <a:bodyPr/>
          <a:lstStyle>
            <a:lvl1pPr marL="0" indent="0">
              <a:buNone/>
              <a:defRPr b="1" i="0">
                <a:solidFill>
                  <a:schemeClr val="bg1"/>
                </a:solidFill>
                <a:latin typeface="Raleway SemiBold" charset="0"/>
                <a:ea typeface="Raleway SemiBold" charset="0"/>
                <a:cs typeface="Raleway SemiBold" charset="0"/>
              </a:defRPr>
            </a:lvl1pPr>
            <a:lvl2pPr>
              <a:defRPr b="1" i="0">
                <a:solidFill>
                  <a:schemeClr val="bg1"/>
                </a:solidFill>
                <a:latin typeface="Raleway SemiBold" charset="0"/>
                <a:ea typeface="Raleway SemiBold" charset="0"/>
                <a:cs typeface="Raleway SemiBold" charset="0"/>
              </a:defRPr>
            </a:lvl2pPr>
            <a:lvl3pPr>
              <a:defRPr b="1" i="0">
                <a:solidFill>
                  <a:schemeClr val="bg1"/>
                </a:solidFill>
                <a:latin typeface="Raleway SemiBold" charset="0"/>
                <a:ea typeface="Raleway SemiBold" charset="0"/>
                <a:cs typeface="Raleway SemiBold" charset="0"/>
              </a:defRPr>
            </a:lvl3pPr>
            <a:lvl4pPr>
              <a:defRPr b="1" i="0">
                <a:solidFill>
                  <a:schemeClr val="bg1"/>
                </a:solidFill>
                <a:latin typeface="Raleway SemiBold" charset="0"/>
                <a:ea typeface="Raleway SemiBold" charset="0"/>
                <a:cs typeface="Raleway SemiBold" charset="0"/>
              </a:defRPr>
            </a:lvl4pPr>
            <a:lvl5pPr>
              <a:defRPr b="1" i="0">
                <a:solidFill>
                  <a:schemeClr val="bg1"/>
                </a:solidFill>
                <a:latin typeface="Raleway SemiBold" charset="0"/>
                <a:ea typeface="Raleway SemiBold" charset="0"/>
                <a:cs typeface="Raleway SemiBold" charset="0"/>
              </a:defRPr>
            </a:lvl5pPr>
          </a:lstStyle>
          <a:p>
            <a:pPr lvl="0"/>
            <a:r>
              <a:rPr lang="en-US" dirty="0"/>
              <a:t>Click to edit text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4185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Content 1- two colum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5" name="Text Placeholder 2"/>
          <p:cNvSpPr>
            <a:spLocks noGrp="1"/>
          </p:cNvSpPr>
          <p:nvPr>
            <p:ph idx="1" hasCustomPrompt="1"/>
          </p:nvPr>
        </p:nvSpPr>
        <p:spPr>
          <a:xfrm>
            <a:off x="573024" y="2291969"/>
            <a:ext cx="5054053" cy="4351338"/>
          </a:xfrm>
          <a:prstGeom prst="rect">
            <a:avLst/>
          </a:prstGeom>
        </p:spPr>
        <p:txBody>
          <a:bodyPr vert="horz" lIns="91440" tIns="45720" rIns="91440" bIns="45720" rtlCol="0">
            <a:normAutofit/>
          </a:bodyPr>
          <a:lstStyle>
            <a:lvl1pPr>
              <a:defRPr baseline="0"/>
            </a:lvl1p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
          <p:cNvSpPr>
            <a:spLocks noGrp="1"/>
          </p:cNvSpPr>
          <p:nvPr>
            <p:ph idx="10" hasCustomPrompt="1"/>
          </p:nvPr>
        </p:nvSpPr>
        <p:spPr>
          <a:xfrm>
            <a:off x="6034571" y="2291969"/>
            <a:ext cx="5054053"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8345466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 Content 7- one column ">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p:cNvSpPr>
            <a:spLocks noGrp="1"/>
          </p:cNvSpPr>
          <p:nvPr>
            <p:ph type="title" hasCustomPrompt="1"/>
          </p:nvPr>
        </p:nvSpPr>
        <p:spPr>
          <a:xfrm>
            <a:off x="573024" y="831469"/>
            <a:ext cx="10961750" cy="1330706"/>
          </a:xfrm>
        </p:spPr>
        <p:txBody>
          <a:bodyPr/>
          <a:lstStyle>
            <a:lvl1pPr>
              <a:defRPr baseline="0">
                <a:solidFill>
                  <a:srgbClr val="005E4F"/>
                </a:solidFill>
              </a:defRPr>
            </a:lvl1pPr>
          </a:lstStyle>
          <a:p>
            <a:r>
              <a:rPr lang="en-US" dirty="0"/>
              <a:t>Click to edit title copy</a:t>
            </a:r>
          </a:p>
        </p:txBody>
      </p:sp>
      <p:sp>
        <p:nvSpPr>
          <p:cNvPr id="5" name="Text Placeholder 12"/>
          <p:cNvSpPr>
            <a:spLocks noGrp="1"/>
          </p:cNvSpPr>
          <p:nvPr>
            <p:ph type="body" sz="quarter" idx="13" hasCustomPrompt="1"/>
          </p:nvPr>
        </p:nvSpPr>
        <p:spPr>
          <a:xfrm>
            <a:off x="573024" y="2271966"/>
            <a:ext cx="10961750" cy="3810250"/>
          </a:xfrm>
        </p:spPr>
        <p:txBody>
          <a:bodyPr/>
          <a:lstStyle>
            <a:lvl1pPr marL="0" indent="0">
              <a:buNone/>
              <a:defRPr b="1" i="0">
                <a:solidFill>
                  <a:schemeClr val="bg1"/>
                </a:solidFill>
                <a:latin typeface="Raleway SemiBold" charset="0"/>
                <a:ea typeface="Raleway SemiBold" charset="0"/>
                <a:cs typeface="Raleway SemiBold" charset="0"/>
              </a:defRPr>
            </a:lvl1pPr>
            <a:lvl2pPr>
              <a:defRPr b="1" i="0">
                <a:solidFill>
                  <a:schemeClr val="bg1"/>
                </a:solidFill>
                <a:latin typeface="Raleway SemiBold" charset="0"/>
                <a:ea typeface="Raleway SemiBold" charset="0"/>
                <a:cs typeface="Raleway SemiBold" charset="0"/>
              </a:defRPr>
            </a:lvl2pPr>
            <a:lvl3pPr>
              <a:defRPr b="1" i="0">
                <a:solidFill>
                  <a:schemeClr val="bg1"/>
                </a:solidFill>
                <a:latin typeface="Raleway SemiBold" charset="0"/>
                <a:ea typeface="Raleway SemiBold" charset="0"/>
                <a:cs typeface="Raleway SemiBold" charset="0"/>
              </a:defRPr>
            </a:lvl3pPr>
            <a:lvl4pPr>
              <a:defRPr b="1" i="0">
                <a:solidFill>
                  <a:schemeClr val="bg1"/>
                </a:solidFill>
                <a:latin typeface="Raleway SemiBold" charset="0"/>
                <a:ea typeface="Raleway SemiBold" charset="0"/>
                <a:cs typeface="Raleway SemiBold" charset="0"/>
              </a:defRPr>
            </a:lvl4pPr>
            <a:lvl5pPr>
              <a:defRPr b="1" i="0">
                <a:solidFill>
                  <a:schemeClr val="bg1"/>
                </a:solidFill>
                <a:latin typeface="Raleway SemiBold" charset="0"/>
                <a:ea typeface="Raleway SemiBold" charset="0"/>
                <a:cs typeface="Raleway SemiBold" charset="0"/>
              </a:defRPr>
            </a:lvl5pPr>
          </a:lstStyle>
          <a:p>
            <a:pPr lvl="0"/>
            <a:r>
              <a:rPr lang="en-US" dirty="0"/>
              <a:t>Click to edit text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9026532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 Content 7- two column ">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p:cNvSpPr>
            <a:spLocks noGrp="1"/>
          </p:cNvSpPr>
          <p:nvPr>
            <p:ph type="title" hasCustomPrompt="1"/>
          </p:nvPr>
        </p:nvSpPr>
        <p:spPr>
          <a:xfrm>
            <a:off x="573024" y="831469"/>
            <a:ext cx="10961750" cy="1330706"/>
          </a:xfrm>
        </p:spPr>
        <p:txBody>
          <a:bodyPr/>
          <a:lstStyle>
            <a:lvl1pPr>
              <a:defRPr baseline="0">
                <a:solidFill>
                  <a:srgbClr val="005E4F"/>
                </a:solidFill>
              </a:defRPr>
            </a:lvl1pPr>
          </a:lstStyle>
          <a:p>
            <a:r>
              <a:rPr lang="en-US" dirty="0"/>
              <a:t>Click to edit title copy</a:t>
            </a:r>
          </a:p>
        </p:txBody>
      </p:sp>
      <p:sp>
        <p:nvSpPr>
          <p:cNvPr id="5" name="Text Placeholder 12"/>
          <p:cNvSpPr>
            <a:spLocks noGrp="1"/>
          </p:cNvSpPr>
          <p:nvPr>
            <p:ph type="body" sz="quarter" idx="13" hasCustomPrompt="1"/>
          </p:nvPr>
        </p:nvSpPr>
        <p:spPr>
          <a:xfrm>
            <a:off x="573024" y="2271966"/>
            <a:ext cx="5256276" cy="3810250"/>
          </a:xfrm>
        </p:spPr>
        <p:txBody>
          <a:bodyPr/>
          <a:lstStyle>
            <a:lvl1pPr marL="0" indent="0">
              <a:buNone/>
              <a:defRPr b="1" i="0">
                <a:solidFill>
                  <a:schemeClr val="bg1"/>
                </a:solidFill>
                <a:latin typeface="Raleway SemiBold" charset="0"/>
                <a:ea typeface="Raleway SemiBold" charset="0"/>
                <a:cs typeface="Raleway SemiBold" charset="0"/>
              </a:defRPr>
            </a:lvl1pPr>
            <a:lvl2pPr>
              <a:defRPr b="1" i="0">
                <a:solidFill>
                  <a:schemeClr val="bg1"/>
                </a:solidFill>
                <a:latin typeface="Raleway SemiBold" charset="0"/>
                <a:ea typeface="Raleway SemiBold" charset="0"/>
                <a:cs typeface="Raleway SemiBold" charset="0"/>
              </a:defRPr>
            </a:lvl2pPr>
            <a:lvl3pPr>
              <a:defRPr b="1" i="0">
                <a:solidFill>
                  <a:schemeClr val="bg1"/>
                </a:solidFill>
                <a:latin typeface="Raleway SemiBold" charset="0"/>
                <a:ea typeface="Raleway SemiBold" charset="0"/>
                <a:cs typeface="Raleway SemiBold" charset="0"/>
              </a:defRPr>
            </a:lvl3pPr>
            <a:lvl4pPr>
              <a:defRPr b="1" i="0">
                <a:solidFill>
                  <a:schemeClr val="bg1"/>
                </a:solidFill>
                <a:latin typeface="Raleway SemiBold" charset="0"/>
                <a:ea typeface="Raleway SemiBold" charset="0"/>
                <a:cs typeface="Raleway SemiBold" charset="0"/>
              </a:defRPr>
            </a:lvl4pPr>
            <a:lvl5pPr>
              <a:defRPr b="1" i="0">
                <a:solidFill>
                  <a:schemeClr val="bg1"/>
                </a:solidFill>
                <a:latin typeface="Raleway SemiBold" charset="0"/>
                <a:ea typeface="Raleway SemiBold" charset="0"/>
                <a:cs typeface="Raleway SemiBold" charset="0"/>
              </a:defRPr>
            </a:lvl5pPr>
          </a:lstStyle>
          <a:p>
            <a:pPr lvl="0"/>
            <a:r>
              <a:rPr lang="en-US" dirty="0"/>
              <a:t>Click to edit text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12"/>
          <p:cNvSpPr>
            <a:spLocks noGrp="1"/>
          </p:cNvSpPr>
          <p:nvPr>
            <p:ph type="body" sz="quarter" idx="14" hasCustomPrompt="1"/>
          </p:nvPr>
        </p:nvSpPr>
        <p:spPr>
          <a:xfrm>
            <a:off x="6278498" y="2271966"/>
            <a:ext cx="5256276" cy="3810250"/>
          </a:xfrm>
        </p:spPr>
        <p:txBody>
          <a:bodyPr/>
          <a:lstStyle>
            <a:lvl1pPr marL="0" indent="0">
              <a:buNone/>
              <a:defRPr b="1" i="0">
                <a:solidFill>
                  <a:schemeClr val="bg1"/>
                </a:solidFill>
                <a:latin typeface="Raleway SemiBold" charset="0"/>
                <a:ea typeface="Raleway SemiBold" charset="0"/>
                <a:cs typeface="Raleway SemiBold" charset="0"/>
              </a:defRPr>
            </a:lvl1pPr>
            <a:lvl2pPr>
              <a:defRPr b="1" i="0">
                <a:solidFill>
                  <a:schemeClr val="bg1"/>
                </a:solidFill>
                <a:latin typeface="Raleway SemiBold" charset="0"/>
                <a:ea typeface="Raleway SemiBold" charset="0"/>
                <a:cs typeface="Raleway SemiBold" charset="0"/>
              </a:defRPr>
            </a:lvl2pPr>
            <a:lvl3pPr>
              <a:defRPr b="1" i="0">
                <a:solidFill>
                  <a:schemeClr val="bg1"/>
                </a:solidFill>
                <a:latin typeface="Raleway SemiBold" charset="0"/>
                <a:ea typeface="Raleway SemiBold" charset="0"/>
                <a:cs typeface="Raleway SemiBold" charset="0"/>
              </a:defRPr>
            </a:lvl3pPr>
            <a:lvl4pPr>
              <a:defRPr b="1" i="0">
                <a:solidFill>
                  <a:schemeClr val="bg1"/>
                </a:solidFill>
                <a:latin typeface="Raleway SemiBold" charset="0"/>
                <a:ea typeface="Raleway SemiBold" charset="0"/>
                <a:cs typeface="Raleway SemiBold" charset="0"/>
              </a:defRPr>
            </a:lvl4pPr>
            <a:lvl5pPr>
              <a:defRPr b="1" i="0">
                <a:solidFill>
                  <a:schemeClr val="bg1"/>
                </a:solidFill>
                <a:latin typeface="Raleway SemiBold" charset="0"/>
                <a:ea typeface="Raleway SemiBold" charset="0"/>
                <a:cs typeface="Raleway SemiBold" charset="0"/>
              </a:defRPr>
            </a:lvl5pPr>
          </a:lstStyle>
          <a:p>
            <a:pPr lvl="0"/>
            <a:r>
              <a:rPr lang="en-US" dirty="0"/>
              <a:t>Click to edit text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431919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 Content 8- yellow photo-lef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Picture Placeholder 4"/>
          <p:cNvSpPr>
            <a:spLocks noGrp="1"/>
          </p:cNvSpPr>
          <p:nvPr>
            <p:ph type="pic" sz="quarter" idx="10" hasCustomPrompt="1"/>
          </p:nvPr>
        </p:nvSpPr>
        <p:spPr>
          <a:xfrm>
            <a:off x="0" y="0"/>
            <a:ext cx="6190735" cy="6857999"/>
          </a:xfrm>
        </p:spPr>
        <p:txBody>
          <a:bodyPr/>
          <a:lstStyle>
            <a:lvl1pPr>
              <a:defRPr baseline="0"/>
            </a:lvl1pPr>
          </a:lstStyle>
          <a:p>
            <a:r>
              <a:rPr lang="en-US" dirty="0"/>
              <a:t>Full bleed photo 585 x 655 </a:t>
            </a:r>
            <a:r>
              <a:rPr lang="en-US" dirty="0" err="1"/>
              <a:t>px</a:t>
            </a:r>
            <a:endParaRPr lang="en-US" dirty="0"/>
          </a:p>
        </p:txBody>
      </p:sp>
      <p:sp>
        <p:nvSpPr>
          <p:cNvPr id="2" name="Title 1"/>
          <p:cNvSpPr>
            <a:spLocks noGrp="1"/>
          </p:cNvSpPr>
          <p:nvPr>
            <p:ph type="title" hasCustomPrompt="1"/>
          </p:nvPr>
        </p:nvSpPr>
        <p:spPr>
          <a:xfrm>
            <a:off x="6400800" y="831469"/>
            <a:ext cx="5066270" cy="1325563"/>
          </a:xfrm>
        </p:spPr>
        <p:txBody>
          <a:bodyPr/>
          <a:lstStyle>
            <a:lvl1pPr>
              <a:defRPr baseline="0">
                <a:solidFill>
                  <a:schemeClr val="bg1"/>
                </a:solidFill>
              </a:defRPr>
            </a:lvl1pPr>
          </a:lstStyle>
          <a:p>
            <a:r>
              <a:rPr lang="en-US" dirty="0"/>
              <a:t>Click to edit title copy</a:t>
            </a:r>
          </a:p>
        </p:txBody>
      </p:sp>
      <p:sp>
        <p:nvSpPr>
          <p:cNvPr id="7" name="Text Placeholder 2"/>
          <p:cNvSpPr>
            <a:spLocks noGrp="1"/>
          </p:cNvSpPr>
          <p:nvPr>
            <p:ph idx="1"/>
          </p:nvPr>
        </p:nvSpPr>
        <p:spPr>
          <a:xfrm>
            <a:off x="6400800" y="2291969"/>
            <a:ext cx="5066270" cy="4351338"/>
          </a:xfrm>
          <a:prstGeom prst="rect">
            <a:avLst/>
          </a:prstGeom>
        </p:spPr>
        <p:txBody>
          <a:bodyPr vert="horz" lIns="91440" tIns="45720" rIns="91440" bIns="45720" rtlCol="0">
            <a:normAutofit/>
          </a:bodyPr>
          <a:lstStyle>
            <a:lvl1pPr marL="0" indent="0">
              <a:buNone/>
              <a:defRPr baseline="0">
                <a:solidFill>
                  <a:schemeClr val="tx1">
                    <a:lumMod val="85000"/>
                    <a:lumOff val="15000"/>
                  </a:schemeClr>
                </a:solidFill>
              </a:defRPr>
            </a:lvl1pPr>
            <a:lvl2pPr>
              <a:defRPr baseline="0">
                <a:solidFill>
                  <a:schemeClr val="tx1">
                    <a:lumMod val="85000"/>
                    <a:lumOff val="15000"/>
                  </a:schemeClr>
                </a:solidFill>
              </a:defRPr>
            </a:lvl2pPr>
            <a:lvl3pPr>
              <a:defRPr baseline="0">
                <a:solidFill>
                  <a:schemeClr val="tx1">
                    <a:lumMod val="85000"/>
                    <a:lumOff val="15000"/>
                  </a:schemeClr>
                </a:solidFill>
              </a:defRPr>
            </a:lvl3pPr>
            <a:lvl4pPr>
              <a:defRPr baseline="0">
                <a:solidFill>
                  <a:schemeClr val="tx1">
                    <a:lumMod val="85000"/>
                    <a:lumOff val="15000"/>
                  </a:schemeClr>
                </a:solidFill>
              </a:defRPr>
            </a:lvl4pPr>
            <a:lvl5pPr>
              <a:defRPr baseline="0">
                <a:solidFill>
                  <a:schemeClr val="tx1">
                    <a:lumMod val="85000"/>
                    <a:lumOff val="1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2"/>
          <p:cNvSpPr>
            <a:spLocks noGrp="1"/>
          </p:cNvSpPr>
          <p:nvPr>
            <p:ph idx="11" hasCustomPrompt="1"/>
          </p:nvPr>
        </p:nvSpPr>
        <p:spPr>
          <a:xfrm>
            <a:off x="219867" y="6052126"/>
            <a:ext cx="5751000" cy="805873"/>
          </a:xfrm>
          <a:prstGeom prst="rect">
            <a:avLst/>
          </a:prstGeom>
        </p:spPr>
        <p:txBody>
          <a:bodyPr vert="horz" lIns="91440" tIns="45720" rIns="91440" bIns="45720" rtlCol="0">
            <a:normAutofit/>
          </a:bodyPr>
          <a:lstStyle>
            <a:lvl1pPr marL="0" indent="0">
              <a:buNone/>
              <a:defRPr sz="1600" i="1" baseline="0">
                <a:solidFill>
                  <a:schemeClr val="tx1">
                    <a:lumMod val="85000"/>
                    <a:lumOff val="15000"/>
                  </a:schemeClr>
                </a:solidFill>
              </a:defRPr>
            </a:lvl1pPr>
            <a:lvl2pPr>
              <a:defRPr baseline="0">
                <a:solidFill>
                  <a:schemeClr val="tx1">
                    <a:lumMod val="85000"/>
                    <a:lumOff val="15000"/>
                  </a:schemeClr>
                </a:solidFill>
              </a:defRPr>
            </a:lvl2pPr>
            <a:lvl3pPr>
              <a:defRPr baseline="0">
                <a:solidFill>
                  <a:schemeClr val="tx1">
                    <a:lumMod val="85000"/>
                    <a:lumOff val="15000"/>
                  </a:schemeClr>
                </a:solidFill>
              </a:defRPr>
            </a:lvl3pPr>
            <a:lvl4pPr>
              <a:defRPr baseline="0">
                <a:solidFill>
                  <a:schemeClr val="tx1">
                    <a:lumMod val="85000"/>
                    <a:lumOff val="15000"/>
                  </a:schemeClr>
                </a:solidFill>
              </a:defRPr>
            </a:lvl4pPr>
            <a:lvl5pPr>
              <a:defRPr baseline="0">
                <a:solidFill>
                  <a:schemeClr val="tx1">
                    <a:lumMod val="85000"/>
                    <a:lumOff val="15000"/>
                  </a:schemeClr>
                </a:solidFill>
              </a:defRPr>
            </a:lvl5pPr>
          </a:lstStyle>
          <a:p>
            <a:pPr lvl="0"/>
            <a:r>
              <a:rPr lang="en-US" dirty="0"/>
              <a:t>Click to edit caption text</a:t>
            </a:r>
          </a:p>
        </p:txBody>
      </p:sp>
    </p:spTree>
    <p:extLst>
      <p:ext uri="{BB962C8B-B14F-4D97-AF65-F5344CB8AC3E}">
        <p14:creationId xmlns:p14="http://schemas.microsoft.com/office/powerpoint/2010/main" val="91125435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 Content 8- lt green photo lef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Picture Placeholder 4"/>
          <p:cNvSpPr>
            <a:spLocks noGrp="1"/>
          </p:cNvSpPr>
          <p:nvPr>
            <p:ph type="pic" sz="quarter" idx="10" hasCustomPrompt="1"/>
          </p:nvPr>
        </p:nvSpPr>
        <p:spPr>
          <a:xfrm>
            <a:off x="0" y="1"/>
            <a:ext cx="6190735" cy="6857999"/>
          </a:xfrm>
        </p:spPr>
        <p:txBody>
          <a:bodyPr/>
          <a:lstStyle/>
          <a:p>
            <a:r>
              <a:rPr lang="en-US" dirty="0"/>
              <a:t>Full bleed photo 585 x 655 </a:t>
            </a:r>
            <a:r>
              <a:rPr lang="en-US" dirty="0" err="1"/>
              <a:t>px</a:t>
            </a:r>
            <a:endParaRPr lang="en-US" dirty="0"/>
          </a:p>
        </p:txBody>
      </p:sp>
      <p:sp>
        <p:nvSpPr>
          <p:cNvPr id="5" name="Title 1"/>
          <p:cNvSpPr>
            <a:spLocks noGrp="1"/>
          </p:cNvSpPr>
          <p:nvPr>
            <p:ph type="title" hasCustomPrompt="1"/>
          </p:nvPr>
        </p:nvSpPr>
        <p:spPr>
          <a:xfrm>
            <a:off x="6400800" y="831469"/>
            <a:ext cx="4687824" cy="1325563"/>
          </a:xfrm>
        </p:spPr>
        <p:txBody>
          <a:bodyPr/>
          <a:lstStyle>
            <a:lvl1pPr>
              <a:defRPr baseline="0">
                <a:solidFill>
                  <a:schemeClr val="bg1"/>
                </a:solidFill>
              </a:defRPr>
            </a:lvl1pPr>
          </a:lstStyle>
          <a:p>
            <a:r>
              <a:rPr lang="en-US" dirty="0"/>
              <a:t>Click to edit title copy</a:t>
            </a:r>
          </a:p>
        </p:txBody>
      </p:sp>
      <p:sp>
        <p:nvSpPr>
          <p:cNvPr id="13" name="Text Placeholder 2"/>
          <p:cNvSpPr>
            <a:spLocks noGrp="1"/>
          </p:cNvSpPr>
          <p:nvPr>
            <p:ph idx="1"/>
          </p:nvPr>
        </p:nvSpPr>
        <p:spPr>
          <a:xfrm>
            <a:off x="6400800" y="2291969"/>
            <a:ext cx="4687824"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2"/>
          <p:cNvSpPr>
            <a:spLocks noGrp="1"/>
          </p:cNvSpPr>
          <p:nvPr>
            <p:ph idx="11" hasCustomPrompt="1"/>
          </p:nvPr>
        </p:nvSpPr>
        <p:spPr>
          <a:xfrm>
            <a:off x="247134" y="6059440"/>
            <a:ext cx="5696465" cy="798560"/>
          </a:xfrm>
          <a:prstGeom prst="rect">
            <a:avLst/>
          </a:prstGeom>
        </p:spPr>
        <p:txBody>
          <a:bodyPr vert="horz" lIns="91440" tIns="45720" rIns="91440" bIns="45720" rtlCol="0">
            <a:normAutofit/>
          </a:bodyPr>
          <a:lstStyle>
            <a:lvl1pPr marL="0" indent="0">
              <a:buNone/>
              <a:defRPr sz="1600" i="1" baseline="0"/>
            </a:lvl1pPr>
          </a:lstStyle>
          <a:p>
            <a:pPr lvl="0"/>
            <a:r>
              <a:rPr lang="en-US" dirty="0"/>
              <a:t>Click to edit caption text</a:t>
            </a:r>
          </a:p>
        </p:txBody>
      </p:sp>
    </p:spTree>
    <p:extLst>
      <p:ext uri="{BB962C8B-B14F-4D97-AF65-F5344CB8AC3E}">
        <p14:creationId xmlns:p14="http://schemas.microsoft.com/office/powerpoint/2010/main" val="174600730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 Content 8- mid blue photo lef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4" name="Picture Placeholder 4"/>
          <p:cNvSpPr>
            <a:spLocks noGrp="1"/>
          </p:cNvSpPr>
          <p:nvPr>
            <p:ph type="pic" sz="quarter" idx="10" hasCustomPrompt="1"/>
          </p:nvPr>
        </p:nvSpPr>
        <p:spPr>
          <a:xfrm>
            <a:off x="0" y="1"/>
            <a:ext cx="6190735" cy="6857999"/>
          </a:xfrm>
        </p:spPr>
        <p:txBody>
          <a:bodyPr/>
          <a:lstStyle/>
          <a:p>
            <a:r>
              <a:rPr lang="en-US" dirty="0"/>
              <a:t>Full bleed photo 585 x 655 </a:t>
            </a:r>
            <a:r>
              <a:rPr lang="en-US" dirty="0" err="1"/>
              <a:t>px</a:t>
            </a:r>
            <a:endParaRPr lang="en-US" dirty="0"/>
          </a:p>
        </p:txBody>
      </p:sp>
      <p:sp>
        <p:nvSpPr>
          <p:cNvPr id="5" name="Title 1"/>
          <p:cNvSpPr>
            <a:spLocks noGrp="1"/>
          </p:cNvSpPr>
          <p:nvPr>
            <p:ph type="title" hasCustomPrompt="1"/>
          </p:nvPr>
        </p:nvSpPr>
        <p:spPr>
          <a:xfrm>
            <a:off x="6400799" y="831469"/>
            <a:ext cx="5239265" cy="1325563"/>
          </a:xfrm>
        </p:spPr>
        <p:txBody>
          <a:bodyPr/>
          <a:lstStyle>
            <a:lvl1pPr>
              <a:defRPr baseline="0">
                <a:solidFill>
                  <a:schemeClr val="bg1"/>
                </a:solidFill>
              </a:defRPr>
            </a:lvl1pPr>
          </a:lstStyle>
          <a:p>
            <a:r>
              <a:rPr lang="en-US" dirty="0"/>
              <a:t>Click to edit title copy</a:t>
            </a:r>
          </a:p>
        </p:txBody>
      </p:sp>
      <p:sp>
        <p:nvSpPr>
          <p:cNvPr id="8" name="Text Placeholder 2"/>
          <p:cNvSpPr>
            <a:spLocks noGrp="1"/>
          </p:cNvSpPr>
          <p:nvPr>
            <p:ph idx="1"/>
          </p:nvPr>
        </p:nvSpPr>
        <p:spPr>
          <a:xfrm>
            <a:off x="6400798" y="2291969"/>
            <a:ext cx="5239266"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2"/>
          <p:cNvSpPr>
            <a:spLocks noGrp="1"/>
          </p:cNvSpPr>
          <p:nvPr>
            <p:ph idx="11" hasCustomPrompt="1"/>
          </p:nvPr>
        </p:nvSpPr>
        <p:spPr>
          <a:xfrm>
            <a:off x="216243" y="5972941"/>
            <a:ext cx="5758248" cy="885059"/>
          </a:xfrm>
          <a:prstGeom prst="rect">
            <a:avLst/>
          </a:prstGeom>
        </p:spPr>
        <p:txBody>
          <a:bodyPr vert="horz" lIns="91440" tIns="45720" rIns="91440" bIns="45720" rtlCol="0">
            <a:normAutofit/>
          </a:bodyPr>
          <a:lstStyle>
            <a:lvl1pPr marL="0" indent="0">
              <a:buNone/>
              <a:defRPr sz="1600" b="0" i="1" baseline="0">
                <a:latin typeface="Raleway" charset="0"/>
                <a:ea typeface="Raleway" charset="0"/>
                <a:cs typeface="Raleway" charset="0"/>
              </a:defRPr>
            </a:lvl1pPr>
          </a:lstStyle>
          <a:p>
            <a:pPr lvl="0"/>
            <a:r>
              <a:rPr lang="en-US" dirty="0"/>
              <a:t>Click to edit caption text</a:t>
            </a:r>
          </a:p>
        </p:txBody>
      </p:sp>
    </p:spTree>
    <p:extLst>
      <p:ext uri="{BB962C8B-B14F-4D97-AF65-F5344CB8AC3E}">
        <p14:creationId xmlns:p14="http://schemas.microsoft.com/office/powerpoint/2010/main" val="1928256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Content 1- one column w/chart+ Content 1- one column with char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7" name="Content Placeholder 6"/>
          <p:cNvSpPr>
            <a:spLocks noGrp="1"/>
          </p:cNvSpPr>
          <p:nvPr>
            <p:ph sz="quarter" idx="10" hasCustomPrompt="1"/>
          </p:nvPr>
        </p:nvSpPr>
        <p:spPr>
          <a:xfrm>
            <a:off x="573024" y="2298081"/>
            <a:ext cx="3626443" cy="3656989"/>
          </a:xfrm>
        </p:spPr>
        <p:txBody>
          <a:bodyPr/>
          <a:lstStyle>
            <a:lvl1pPr marL="0" indent="0">
              <a:buFont typeface="Arial" charset="0"/>
              <a:buNone/>
              <a:defRPr/>
            </a:lvl1p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hart Placeholder 8"/>
          <p:cNvSpPr>
            <a:spLocks noGrp="1"/>
          </p:cNvSpPr>
          <p:nvPr>
            <p:ph type="chart" sz="quarter" idx="11"/>
          </p:nvPr>
        </p:nvSpPr>
        <p:spPr>
          <a:xfrm>
            <a:off x="4436533" y="2298081"/>
            <a:ext cx="6652155" cy="3575050"/>
          </a:xfrm>
        </p:spPr>
        <p:txBody>
          <a:bodyPr/>
          <a:lstStyle/>
          <a:p>
            <a:r>
              <a:rPr lang="en-US"/>
              <a:t>Click icon to add chart</a:t>
            </a:r>
          </a:p>
        </p:txBody>
      </p:sp>
    </p:spTree>
    <p:extLst>
      <p:ext uri="{BB962C8B-B14F-4D97-AF65-F5344CB8AC3E}">
        <p14:creationId xmlns:p14="http://schemas.microsoft.com/office/powerpoint/2010/main" val="1581030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p:cNvSpPr>
            <a:spLocks noGrp="1"/>
          </p:cNvSpPr>
          <p:nvPr>
            <p:ph type="title" hasCustomPrompt="1"/>
          </p:nvPr>
        </p:nvSpPr>
        <p:spPr>
          <a:xfrm>
            <a:off x="573024" y="831469"/>
            <a:ext cx="10801220" cy="1325563"/>
          </a:xfrm>
        </p:spPr>
        <p:txBody>
          <a:bodyPr/>
          <a:lstStyle/>
          <a:p>
            <a:r>
              <a:rPr lang="en-US" dirty="0"/>
              <a:t>Click to edit title copy</a:t>
            </a:r>
          </a:p>
        </p:txBody>
      </p:sp>
      <p:sp>
        <p:nvSpPr>
          <p:cNvPr id="5" name="Content Placeholder 6"/>
          <p:cNvSpPr>
            <a:spLocks noGrp="1"/>
          </p:cNvSpPr>
          <p:nvPr>
            <p:ph sz="quarter" idx="10" hasCustomPrompt="1"/>
          </p:nvPr>
        </p:nvSpPr>
        <p:spPr>
          <a:xfrm>
            <a:off x="573024" y="2298081"/>
            <a:ext cx="3626443" cy="3656989"/>
          </a:xfrm>
        </p:spPr>
        <p:txBody>
          <a:bodyPr/>
          <a:lstStyle>
            <a:lvl1pPr marL="0" indent="0">
              <a:buFont typeface="Arial" charset="0"/>
              <a:buNone/>
              <a:defRPr/>
            </a:lvl1p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graphicFrame>
        <p:nvGraphicFramePr>
          <p:cNvPr id="8" name="Table 7"/>
          <p:cNvGraphicFramePr>
            <a:graphicFrameLocks noGrp="1"/>
          </p:cNvGraphicFramePr>
          <p:nvPr userDrawn="1">
            <p:extLst>
              <p:ext uri="{D42A27DB-BD31-4B8C-83A1-F6EECF244321}">
                <p14:modId xmlns:p14="http://schemas.microsoft.com/office/powerpoint/2010/main" val="1244173784"/>
              </p:ext>
            </p:extLst>
          </p:nvPr>
        </p:nvGraphicFramePr>
        <p:xfrm>
          <a:off x="4384907" y="2298079"/>
          <a:ext cx="6989337" cy="3656990"/>
        </p:xfrm>
        <a:graphic>
          <a:graphicData uri="http://schemas.openxmlformats.org/drawingml/2006/table">
            <a:tbl>
              <a:tblPr firstRow="1" bandRow="1">
                <a:tableStyleId>{5940675A-B579-460E-94D1-54222C63F5DA}</a:tableStyleId>
              </a:tblPr>
              <a:tblGrid>
                <a:gridCol w="2329779">
                  <a:extLst>
                    <a:ext uri="{9D8B030D-6E8A-4147-A177-3AD203B41FA5}">
                      <a16:colId xmlns:a16="http://schemas.microsoft.com/office/drawing/2014/main" val="20000"/>
                    </a:ext>
                  </a:extLst>
                </a:gridCol>
                <a:gridCol w="2329779">
                  <a:extLst>
                    <a:ext uri="{9D8B030D-6E8A-4147-A177-3AD203B41FA5}">
                      <a16:colId xmlns:a16="http://schemas.microsoft.com/office/drawing/2014/main" val="20001"/>
                    </a:ext>
                  </a:extLst>
                </a:gridCol>
                <a:gridCol w="2329779">
                  <a:extLst>
                    <a:ext uri="{9D8B030D-6E8A-4147-A177-3AD203B41FA5}">
                      <a16:colId xmlns:a16="http://schemas.microsoft.com/office/drawing/2014/main" val="20002"/>
                    </a:ext>
                  </a:extLst>
                </a:gridCol>
              </a:tblGrid>
              <a:tr h="731398">
                <a:tc>
                  <a:txBody>
                    <a:bodyPr/>
                    <a:lstStyle/>
                    <a:p>
                      <a:endParaRPr lang="en-US" dirty="0"/>
                    </a:p>
                  </a:txBody>
                  <a:tcPr/>
                </a:tc>
                <a:tc>
                  <a:txBody>
                    <a:bodyPr/>
                    <a:lstStyle/>
                    <a:p>
                      <a:endParaRPr lang="en-US" dirty="0">
                        <a:solidFill>
                          <a:schemeClr val="bg2">
                            <a:lumMod val="25000"/>
                          </a:schemeClr>
                        </a:solidFill>
                      </a:endParaRPr>
                    </a:p>
                  </a:txBody>
                  <a:tcPr/>
                </a:tc>
                <a:tc>
                  <a:txBody>
                    <a:bodyPr/>
                    <a:lstStyle/>
                    <a:p>
                      <a:endParaRPr lang="en-US"/>
                    </a:p>
                  </a:txBody>
                  <a:tcPr/>
                </a:tc>
                <a:extLst>
                  <a:ext uri="{0D108BD9-81ED-4DB2-BD59-A6C34878D82A}">
                    <a16:rowId xmlns:a16="http://schemas.microsoft.com/office/drawing/2014/main" val="10000"/>
                  </a:ext>
                </a:extLst>
              </a:tr>
              <a:tr h="731398">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r h="731398">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731398">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731398">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4"/>
                  </a:ext>
                </a:extLst>
              </a:tr>
            </a:tbl>
          </a:graphicData>
        </a:graphic>
      </p:graphicFrame>
      <p:graphicFrame>
        <p:nvGraphicFramePr>
          <p:cNvPr id="9" name="Table 8"/>
          <p:cNvGraphicFramePr>
            <a:graphicFrameLocks noGrp="1"/>
          </p:cNvGraphicFramePr>
          <p:nvPr userDrawn="1"/>
        </p:nvGraphicFramePr>
        <p:xfrm>
          <a:off x="-591015" y="-1773044"/>
          <a:ext cx="208280" cy="365760"/>
        </p:xfrm>
        <a:graphic>
          <a:graphicData uri="http://schemas.openxmlformats.org/drawingml/2006/table">
            <a:tbl>
              <a:tblPr/>
              <a:tblGrid>
                <a:gridCol w="208280">
                  <a:extLst>
                    <a:ext uri="{9D8B030D-6E8A-4147-A177-3AD203B41FA5}">
                      <a16:colId xmlns:a16="http://schemas.microsoft.com/office/drawing/2014/main" val="20000"/>
                    </a:ext>
                  </a:extLst>
                </a:gridCol>
              </a:tblGrid>
              <a:tr h="0">
                <a:tc>
                  <a:txBody>
                    <a:bodyPr/>
                    <a:lstStyle/>
                    <a:p>
                      <a:endParaRPr lang="en-US" dirty="0"/>
                    </a:p>
                  </a:txBody>
                  <a:tcPr>
                    <a:lnL>
                      <a:noFill/>
                    </a:lnL>
                    <a:lnR>
                      <a:noFill/>
                    </a:lnR>
                    <a:lnT>
                      <a:noFill/>
                    </a:lnT>
                    <a:lnB>
                      <a:noFill/>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01864392"/>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71"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3024" y="831469"/>
            <a:ext cx="10515600" cy="1325563"/>
          </a:xfrm>
          <a:prstGeom prst="rect">
            <a:avLst/>
          </a:prstGeom>
        </p:spPr>
        <p:txBody>
          <a:bodyPr vert="horz" lIns="91440" tIns="45720" rIns="91440" bIns="45720" rtlCol="0" anchor="ctr">
            <a:normAutofit/>
          </a:bodyPr>
          <a:lstStyle/>
          <a:p>
            <a:r>
              <a:rPr lang="en-US" dirty="0"/>
              <a:t>Click to edit title copy</a:t>
            </a:r>
          </a:p>
        </p:txBody>
      </p:sp>
      <p:sp>
        <p:nvSpPr>
          <p:cNvPr id="3" name="Text Placeholder 2"/>
          <p:cNvSpPr>
            <a:spLocks noGrp="1"/>
          </p:cNvSpPr>
          <p:nvPr>
            <p:ph type="body" idx="1"/>
          </p:nvPr>
        </p:nvSpPr>
        <p:spPr>
          <a:xfrm>
            <a:off x="573024" y="2291969"/>
            <a:ext cx="10515600"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752022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713" r:id="rId3"/>
    <p:sldLayoutId id="2147483693" r:id="rId4"/>
    <p:sldLayoutId id="2147483694" r:id="rId5"/>
    <p:sldLayoutId id="2147483651" r:id="rId6"/>
    <p:sldLayoutId id="2147483652" r:id="rId7"/>
    <p:sldLayoutId id="2147483653" r:id="rId8"/>
    <p:sldLayoutId id="2147483714" r:id="rId9"/>
    <p:sldLayoutId id="2147483720" r:id="rId10"/>
    <p:sldLayoutId id="2147483654" r:id="rId11"/>
    <p:sldLayoutId id="2147483655" r:id="rId12"/>
    <p:sldLayoutId id="2147483658" r:id="rId13"/>
    <p:sldLayoutId id="2147483715" r:id="rId14"/>
    <p:sldLayoutId id="2147483721" r:id="rId15"/>
    <p:sldLayoutId id="2147483656" r:id="rId16"/>
    <p:sldLayoutId id="2147483657" r:id="rId17"/>
    <p:sldLayoutId id="2147483659" r:id="rId18"/>
    <p:sldLayoutId id="2147483716" r:id="rId19"/>
    <p:sldLayoutId id="2147483722" r:id="rId20"/>
    <p:sldLayoutId id="2147483660" r:id="rId21"/>
    <p:sldLayoutId id="2147483661" r:id="rId22"/>
    <p:sldLayoutId id="2147483662" r:id="rId23"/>
    <p:sldLayoutId id="2147483663" r:id="rId24"/>
    <p:sldLayoutId id="2147483664" r:id="rId25"/>
    <p:sldLayoutId id="2147483665" r:id="rId26"/>
    <p:sldLayoutId id="2147483666" r:id="rId27"/>
    <p:sldLayoutId id="2147483667" r:id="rId28"/>
    <p:sldLayoutId id="2147483668" r:id="rId29"/>
    <p:sldLayoutId id="2147483669" r:id="rId30"/>
    <p:sldLayoutId id="2147483708" r:id="rId31"/>
    <p:sldLayoutId id="2147483671" r:id="rId32"/>
    <p:sldLayoutId id="2147483717" r:id="rId33"/>
    <p:sldLayoutId id="2147483723" r:id="rId34"/>
    <p:sldLayoutId id="2147483672" r:id="rId35"/>
    <p:sldLayoutId id="2147483673" r:id="rId36"/>
    <p:sldLayoutId id="2147483674" r:id="rId37"/>
    <p:sldLayoutId id="2147483718" r:id="rId38"/>
    <p:sldLayoutId id="2147483724" r:id="rId39"/>
    <p:sldLayoutId id="2147483676" r:id="rId40"/>
    <p:sldLayoutId id="2147483677" r:id="rId41"/>
    <p:sldLayoutId id="2147483678" r:id="rId42"/>
    <p:sldLayoutId id="2147483719" r:id="rId43"/>
    <p:sldLayoutId id="2147483725" r:id="rId44"/>
    <p:sldLayoutId id="2147483695" r:id="rId45"/>
    <p:sldLayoutId id="2147483696" r:id="rId46"/>
    <p:sldLayoutId id="2147483697" r:id="rId47"/>
    <p:sldLayoutId id="2147483698" r:id="rId48"/>
    <p:sldLayoutId id="2147483702" r:id="rId49"/>
    <p:sldLayoutId id="2147483700" r:id="rId50"/>
    <p:sldLayoutId id="2147483703" r:id="rId51"/>
    <p:sldLayoutId id="2147483699" r:id="rId52"/>
    <p:sldLayoutId id="2147483701" r:id="rId53"/>
    <p:sldLayoutId id="2147483704" r:id="rId54"/>
    <p:sldLayoutId id="2147483705" r:id="rId55"/>
    <p:sldLayoutId id="2147483706" r:id="rId56"/>
    <p:sldLayoutId id="2147483707" r:id="rId57"/>
    <p:sldLayoutId id="2147483670" r:id="rId58"/>
    <p:sldLayoutId id="2147483709" r:id="rId59"/>
    <p:sldLayoutId id="2147483710" r:id="rId60"/>
    <p:sldLayoutId id="2147483711" r:id="rId61"/>
    <p:sldLayoutId id="2147483712" r:id="rId62"/>
    <p:sldLayoutId id="2147483679" r:id="rId63"/>
    <p:sldLayoutId id="2147483680" r:id="rId64"/>
    <p:sldLayoutId id="2147483681" r:id="rId65"/>
    <p:sldLayoutId id="2147483682" r:id="rId66"/>
    <p:sldLayoutId id="2147483683" r:id="rId67"/>
    <p:sldLayoutId id="2147483685" r:id="rId68"/>
    <p:sldLayoutId id="2147483684" r:id="rId69"/>
    <p:sldLayoutId id="2147483686" r:id="rId70"/>
    <p:sldLayoutId id="2147483687" r:id="rId71"/>
    <p:sldLayoutId id="2147483688" r:id="rId72"/>
    <p:sldLayoutId id="2147483689" r:id="rId73"/>
    <p:sldLayoutId id="2147483690" r:id="rId74"/>
  </p:sldLayoutIdLst>
  <p:txStyles>
    <p:titleStyle>
      <a:lvl1pPr algn="l" defTabSz="914400" rtl="0" eaLnBrk="1" latinLnBrk="0" hangingPunct="1">
        <a:lnSpc>
          <a:spcPct val="90000"/>
        </a:lnSpc>
        <a:spcBef>
          <a:spcPct val="0"/>
        </a:spcBef>
        <a:buNone/>
        <a:defRPr sz="3500" b="1" i="0" kern="1200" baseline="0">
          <a:solidFill>
            <a:srgbClr val="007155"/>
          </a:solidFill>
          <a:latin typeface="Times New Roman" charset="0"/>
          <a:ea typeface="+mj-ea"/>
          <a:cs typeface="+mj-cs"/>
        </a:defRPr>
      </a:lvl1pPr>
    </p:titleStyle>
    <p:bodyStyle>
      <a:lvl1pPr marL="0" indent="0" algn="l" defTabSz="914400" rtl="0" eaLnBrk="1" latinLnBrk="0" hangingPunct="1">
        <a:lnSpc>
          <a:spcPct val="150000"/>
        </a:lnSpc>
        <a:spcBef>
          <a:spcPts val="1000"/>
        </a:spcBef>
        <a:spcAft>
          <a:spcPts val="400"/>
        </a:spcAft>
        <a:buFont typeface="Arial"/>
        <a:buNone/>
        <a:defRPr sz="1800" kern="1200" baseline="0">
          <a:solidFill>
            <a:schemeClr val="tx1">
              <a:lumMod val="75000"/>
              <a:lumOff val="25000"/>
            </a:schemeClr>
          </a:solidFill>
          <a:latin typeface="Century Gothic" charset="0"/>
          <a:ea typeface="+mn-ea"/>
          <a:cs typeface="+mn-cs"/>
        </a:defRPr>
      </a:lvl1pPr>
      <a:lvl2pPr marL="685800" indent="-228600" algn="l" defTabSz="914400" rtl="0" eaLnBrk="1" latinLnBrk="0" hangingPunct="1">
        <a:lnSpc>
          <a:spcPct val="150000"/>
        </a:lnSpc>
        <a:spcBef>
          <a:spcPts val="500"/>
        </a:spcBef>
        <a:spcAft>
          <a:spcPts val="400"/>
        </a:spcAft>
        <a:buFont typeface="Arial"/>
        <a:buChar char="•"/>
        <a:defRPr sz="1600" kern="1200" baseline="0">
          <a:solidFill>
            <a:schemeClr val="tx1">
              <a:lumMod val="75000"/>
              <a:lumOff val="25000"/>
            </a:schemeClr>
          </a:solidFill>
          <a:latin typeface="Century Gothic" charset="0"/>
          <a:ea typeface="+mn-ea"/>
          <a:cs typeface="+mn-cs"/>
        </a:defRPr>
      </a:lvl2pPr>
      <a:lvl3pPr marL="1143000" indent="-228600" algn="l" defTabSz="914400" rtl="0" eaLnBrk="1" latinLnBrk="0" hangingPunct="1">
        <a:lnSpc>
          <a:spcPct val="150000"/>
        </a:lnSpc>
        <a:spcBef>
          <a:spcPts val="500"/>
        </a:spcBef>
        <a:spcAft>
          <a:spcPts val="400"/>
        </a:spcAft>
        <a:buFont typeface="Arial"/>
        <a:buChar char="•"/>
        <a:defRPr sz="1500" kern="1200" baseline="0">
          <a:solidFill>
            <a:schemeClr val="tx1">
              <a:lumMod val="75000"/>
              <a:lumOff val="25000"/>
            </a:schemeClr>
          </a:solidFill>
          <a:latin typeface="Century Gothic" charset="0"/>
          <a:ea typeface="+mn-ea"/>
          <a:cs typeface="+mn-cs"/>
        </a:defRPr>
      </a:lvl3pPr>
      <a:lvl4pPr marL="1600200" indent="-228600" algn="l" defTabSz="914400" rtl="0" eaLnBrk="1" latinLnBrk="0" hangingPunct="1">
        <a:lnSpc>
          <a:spcPct val="150000"/>
        </a:lnSpc>
        <a:spcBef>
          <a:spcPts val="500"/>
        </a:spcBef>
        <a:spcAft>
          <a:spcPts val="400"/>
        </a:spcAft>
        <a:buFont typeface="Arial"/>
        <a:buChar char="•"/>
        <a:defRPr sz="1400" kern="1200" baseline="0">
          <a:solidFill>
            <a:schemeClr val="tx1">
              <a:lumMod val="75000"/>
              <a:lumOff val="25000"/>
            </a:schemeClr>
          </a:solidFill>
          <a:latin typeface="Century Gothic" charset="0"/>
          <a:ea typeface="+mn-ea"/>
          <a:cs typeface="+mn-cs"/>
        </a:defRPr>
      </a:lvl4pPr>
      <a:lvl5pPr marL="2057400" indent="-228600" algn="l" defTabSz="914400" rtl="0" eaLnBrk="1" latinLnBrk="0" hangingPunct="1">
        <a:lnSpc>
          <a:spcPct val="150000"/>
        </a:lnSpc>
        <a:spcBef>
          <a:spcPts val="500"/>
        </a:spcBef>
        <a:spcAft>
          <a:spcPts val="400"/>
        </a:spcAft>
        <a:buFont typeface="Arial"/>
        <a:buChar char="•"/>
        <a:defRPr sz="1200" kern="1200" baseline="0">
          <a:solidFill>
            <a:schemeClr val="tx1">
              <a:lumMod val="75000"/>
              <a:lumOff val="25000"/>
            </a:schemeClr>
          </a:solidFill>
          <a:latin typeface="Century Gothic"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www.ecfr.gov/cgi-bin/text-idx?SID=60623b20e6213558b4aa6ab7eb76b619&amp;node=2:1.1.2.2.1.5&amp;rgn=div6"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hyperlink" Target="https://www.uvm.edu/policies/grants/costtrans.pdf" TargetMode="External"/><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hyperlink" Target="https://www.uvm.edu/policies/grants/costtrans.pdf" TargetMode="External"/><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hyperlink" Target="https://www.uvm.edu/sites/default/files/Division-of-Finance/UserGuides/electronicsalarydistribution_initiator_UG.pdf" TargetMode="External"/><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hyperlink" Target="http://www.uvm.edu/~cntrllrs/cas/cost_transfer_form.pdf" TargetMode="External"/><Relationship Id="rId2" Type="http://schemas.openxmlformats.org/officeDocument/2006/relationships/notesSlide" Target="../notesSlides/notesSlide43.xml"/><Relationship Id="rId1" Type="http://schemas.openxmlformats.org/officeDocument/2006/relationships/slideLayout" Target="../slideLayouts/slideLayout6.xml"/><Relationship Id="rId5" Type="http://schemas.openxmlformats.org/officeDocument/2006/relationships/hyperlink" Target="https://www.uvm.edu/sites/default/files/Division-of-Finance/UserGuides/retroaddlpay.pdf" TargetMode="External"/><Relationship Id="rId4" Type="http://schemas.openxmlformats.org/officeDocument/2006/relationships/hyperlink" Target="mailto:retro@uvm.edu"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www.uvm.edu/sites/default/files/Division-of-Finance/UserGuides/wagetransfer.pdf" TargetMode="External"/><Relationship Id="rId2" Type="http://schemas.openxmlformats.org/officeDocument/2006/relationships/notesSlide" Target="../notesSlides/notesSlide44.xml"/><Relationship Id="rId1" Type="http://schemas.openxmlformats.org/officeDocument/2006/relationships/slideLayout" Target="../slideLayouts/slideLayout6.xml"/><Relationship Id="rId5" Type="http://schemas.openxmlformats.org/officeDocument/2006/relationships/hyperlink" Target="mailto:retro@uvm.edu" TargetMode="External"/><Relationship Id="rId4" Type="http://schemas.openxmlformats.org/officeDocument/2006/relationships/hyperlink" Target="https://www.uvm.edu/sites/default/files/Division-of-Finance/Forms/cost_transfer_form.pdf"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www.uvm.edu/finance/user-guides" TargetMode="Externa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image" Target="../media/image41.png"/></Relationships>
</file>

<file path=ppt/slides/_rels/slide4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8" Type="http://schemas.openxmlformats.org/officeDocument/2006/relationships/hyperlink" Target="https://www.uvm.edu/finance/user-guides" TargetMode="External"/><Relationship Id="rId3" Type="http://schemas.openxmlformats.org/officeDocument/2006/relationships/hyperlink" Target="https://www.uvm.edu/policies/grants/costtrans.pdf" TargetMode="External"/><Relationship Id="rId7" Type="http://schemas.openxmlformats.org/officeDocument/2006/relationships/hyperlink" Target="https://www.uvm.edu/sites/default/files/Division-of-Finance/Forms/cost_transfer_form.pdf" TargetMode="External"/><Relationship Id="rId2" Type="http://schemas.openxmlformats.org/officeDocument/2006/relationships/notesSlide" Target="../notesSlides/notesSlide60.xml"/><Relationship Id="rId1" Type="http://schemas.openxmlformats.org/officeDocument/2006/relationships/slideLayout" Target="../slideLayouts/slideLayout6.xml"/><Relationship Id="rId6" Type="http://schemas.openxmlformats.org/officeDocument/2006/relationships/hyperlink" Target="https://www.uvm.edu/spa/forms-library" TargetMode="External"/><Relationship Id="rId5" Type="http://schemas.openxmlformats.org/officeDocument/2006/relationships/hyperlink" Target="https://www.uvm.edu/finance/costtransfers" TargetMode="External"/><Relationship Id="rId10" Type="http://schemas.openxmlformats.org/officeDocument/2006/relationships/hyperlink" Target="https://www.ecfr.gov/cgi-bin/text-idx?SID=6d5c400dc494d8f6cc7df4158b8a3f44&amp;mc=true&amp;node=pt2.1.200&amp;rgn=div5#sp2.1.200.e" TargetMode="External"/><Relationship Id="rId4" Type="http://schemas.openxmlformats.org/officeDocument/2006/relationships/hyperlink" Target="https://www.uvm.edu/sites/default/files/Sponsored-Project-Administration/spa_non-payroll_cost_transfer_procedure.pdf" TargetMode="External"/><Relationship Id="rId9" Type="http://schemas.openxmlformats.org/officeDocument/2006/relationships/hyperlink" Target="https://grants.nih.gov/grants/policy/nihgps/html5/section_7/7.5_cost_transfers__overruns__and_accelerated_and_delayed_expenditures.htm"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s://onlinelearning.ncura.edu/" TargetMode="External"/><Relationship Id="rId2" Type="http://schemas.openxmlformats.org/officeDocument/2006/relationships/notesSlide" Target="../notesSlides/notesSlide61.xml"/><Relationship Id="rId1" Type="http://schemas.openxmlformats.org/officeDocument/2006/relationships/slideLayout" Target="../slideLayouts/slideLayout6.xml"/><Relationship Id="rId5" Type="http://schemas.openxmlformats.org/officeDocument/2006/relationships/hyperlink" Target="https://onlinelearning.ncura.edu/free-resources" TargetMode="External"/><Relationship Id="rId4" Type="http://schemas.openxmlformats.org/officeDocument/2006/relationships/hyperlink" Target="http://www.ncura.edu/travelingworkshops/Home.aspx"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http://www.cra-cert.org/" TargetMode="External"/><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hyperlink" Target="https://www.youtube.com/user/nihgrants" TargetMode="External"/><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hyperlink" Target="http://www.vanderbiltlinkages.org/gssr-1/" TargetMode="External"/><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496" y="2637691"/>
            <a:ext cx="5216535" cy="2100563"/>
          </a:xfrm>
        </p:spPr>
        <p:txBody>
          <a:bodyPr>
            <a:normAutofit/>
          </a:bodyPr>
          <a:lstStyle/>
          <a:p>
            <a:r>
              <a:rPr lang="en-US" b="0" dirty="0">
                <a:solidFill>
                  <a:srgbClr val="000000"/>
                </a:solidFill>
                <a:latin typeface="Calibri" panose="020F0502020204030204" pitchFamily="34" charset="0"/>
              </a:rPr>
              <a:t>Cost Transfers on Sponsored Projects</a:t>
            </a:r>
            <a:br>
              <a:rPr lang="en-US" b="0" dirty="0">
                <a:solidFill>
                  <a:srgbClr val="000000"/>
                </a:solidFill>
                <a:latin typeface="Calibri" panose="020F0502020204030204" pitchFamily="34" charset="0"/>
              </a:rPr>
            </a:br>
            <a:endParaRPr lang="en-US" dirty="0">
              <a:latin typeface="+mn-lt"/>
            </a:endParaRPr>
          </a:p>
        </p:txBody>
      </p:sp>
      <p:sp>
        <p:nvSpPr>
          <p:cNvPr id="3" name="Subtitle 2"/>
          <p:cNvSpPr>
            <a:spLocks noGrp="1"/>
          </p:cNvSpPr>
          <p:nvPr>
            <p:ph type="subTitle" idx="1"/>
          </p:nvPr>
        </p:nvSpPr>
        <p:spPr>
          <a:xfrm>
            <a:off x="7805651" y="2637692"/>
            <a:ext cx="4098173" cy="2441384"/>
          </a:xfrm>
        </p:spPr>
        <p:txBody>
          <a:bodyPr anchor="t">
            <a:normAutofit fontScale="77500" lnSpcReduction="20000"/>
          </a:bodyPr>
          <a:lstStyle/>
          <a:p>
            <a:r>
              <a:rPr lang="en-US" sz="3800" dirty="0">
                <a:latin typeface="+mn-lt"/>
                <a:cs typeface="Arial" panose="020B0604020202020204" pitchFamily="34" charset="0"/>
              </a:rPr>
              <a:t>Presented by </a:t>
            </a:r>
          </a:p>
          <a:p>
            <a:pPr>
              <a:lnSpc>
                <a:spcPct val="120000"/>
              </a:lnSpc>
            </a:pPr>
            <a:r>
              <a:rPr lang="en-US" sz="3800" dirty="0">
                <a:latin typeface="+mn-lt"/>
                <a:cs typeface="Arial" panose="020B0604020202020204" pitchFamily="34" charset="0"/>
              </a:rPr>
              <a:t>Tiffany Stewart &amp;</a:t>
            </a:r>
          </a:p>
          <a:p>
            <a:pPr>
              <a:lnSpc>
                <a:spcPct val="120000"/>
              </a:lnSpc>
            </a:pPr>
            <a:r>
              <a:rPr lang="en-US" sz="3800" dirty="0">
                <a:latin typeface="+mn-lt"/>
                <a:cs typeface="Arial" panose="020B0604020202020204" pitchFamily="34" charset="0"/>
              </a:rPr>
              <a:t>Dawn Caffrey</a:t>
            </a:r>
          </a:p>
          <a:p>
            <a:pPr>
              <a:lnSpc>
                <a:spcPct val="120000"/>
              </a:lnSpc>
            </a:pPr>
            <a:r>
              <a:rPr lang="en-US" sz="2100" dirty="0">
                <a:latin typeface="+mn-lt"/>
              </a:rPr>
              <a:t>                                                          </a:t>
            </a:r>
            <a:r>
              <a:rPr lang="en-US" sz="2300" dirty="0">
                <a:latin typeface="+mn-lt"/>
              </a:rPr>
              <a:t>11/16/2022</a:t>
            </a:r>
          </a:p>
          <a:p>
            <a:pPr>
              <a:lnSpc>
                <a:spcPct val="120000"/>
              </a:lnSpc>
            </a:pPr>
            <a:endParaRPr lang="en-US" sz="2100" dirty="0">
              <a:latin typeface="+mn-lt"/>
            </a:endParaRPr>
          </a:p>
        </p:txBody>
      </p:sp>
    </p:spTree>
    <p:extLst>
      <p:ext uri="{BB962C8B-B14F-4D97-AF65-F5344CB8AC3E}">
        <p14:creationId xmlns:p14="http://schemas.microsoft.com/office/powerpoint/2010/main" val="855975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024" y="647577"/>
            <a:ext cx="8276508" cy="454117"/>
          </a:xfrm>
        </p:spPr>
        <p:txBody>
          <a:bodyPr>
            <a:noAutofit/>
          </a:bodyPr>
          <a:lstStyle/>
          <a:p>
            <a:r>
              <a:rPr lang="en-US" sz="4000" dirty="0">
                <a:solidFill>
                  <a:schemeClr val="accent1">
                    <a:lumMod val="75000"/>
                  </a:schemeClr>
                </a:solidFill>
                <a:latin typeface="+mn-lt"/>
              </a:rPr>
              <a:t>Definition of Cost Transfer</a:t>
            </a:r>
          </a:p>
        </p:txBody>
      </p:sp>
      <p:sp>
        <p:nvSpPr>
          <p:cNvPr id="15" name="Content Placeholder 2"/>
          <p:cNvSpPr>
            <a:spLocks noGrp="1"/>
          </p:cNvSpPr>
          <p:nvPr>
            <p:ph idx="1"/>
          </p:nvPr>
        </p:nvSpPr>
        <p:spPr>
          <a:xfrm>
            <a:off x="573024" y="1487424"/>
            <a:ext cx="10407805" cy="5385726"/>
          </a:xfrm>
        </p:spPr>
        <p:txBody>
          <a:bodyPr>
            <a:normAutofit fontScale="70000" lnSpcReduction="20000"/>
          </a:bodyPr>
          <a:lstStyle/>
          <a:p>
            <a:r>
              <a:rPr lang="en-US" sz="3600" dirty="0">
                <a:latin typeface="+mn-lt"/>
              </a:rPr>
              <a:t>Sponsored project cost transfers include both payroll and non-payroll reallocations and redistributions both to and from sponsored projects for direct and cost share expenditures. </a:t>
            </a:r>
          </a:p>
          <a:p>
            <a:pPr marL="685800" indent="-685800">
              <a:buFont typeface="Arial" panose="020B0604020202020204" pitchFamily="34" charset="0"/>
              <a:buChar char="•"/>
            </a:pPr>
            <a:r>
              <a:rPr lang="en-US" sz="3500" dirty="0">
                <a:latin typeface="+mn-lt"/>
              </a:rPr>
              <a:t>A </a:t>
            </a:r>
            <a:r>
              <a:rPr lang="en-US" sz="3500" b="1" dirty="0">
                <a:latin typeface="+mn-lt"/>
              </a:rPr>
              <a:t>payroll </a:t>
            </a:r>
            <a:r>
              <a:rPr lang="en-US" sz="3500" dirty="0">
                <a:latin typeface="+mn-lt"/>
              </a:rPr>
              <a:t>cost transfer is any reallocation or redistribution of a previously charged expenditure involving sponsored project chartstrings.*</a:t>
            </a:r>
          </a:p>
          <a:p>
            <a:pPr marL="685800" indent="-685800">
              <a:buFont typeface="Arial" panose="020B0604020202020204" pitchFamily="34" charset="0"/>
              <a:buChar char="•"/>
            </a:pPr>
            <a:r>
              <a:rPr lang="en-US" sz="3500" dirty="0">
                <a:latin typeface="+mn-lt"/>
              </a:rPr>
              <a:t>A </a:t>
            </a:r>
            <a:r>
              <a:rPr lang="en-US" sz="3500" b="1" dirty="0">
                <a:latin typeface="+mn-lt"/>
              </a:rPr>
              <a:t>nonpayroll</a:t>
            </a:r>
            <a:r>
              <a:rPr lang="en-US" sz="3500" dirty="0">
                <a:latin typeface="+mn-lt"/>
              </a:rPr>
              <a:t> cost transfer is the reallocation or redistribution of a previously charged expenditure onto or off from a sponsored project or a reallocation or redistribution between two sponsored project awards.</a:t>
            </a:r>
          </a:p>
          <a:p>
            <a:r>
              <a:rPr lang="en-US" sz="3500" dirty="0">
                <a:latin typeface="+mn-lt"/>
              </a:rPr>
              <a:t>.</a:t>
            </a:r>
          </a:p>
          <a:p>
            <a:endParaRPr lang="en-US" sz="3600" dirty="0"/>
          </a:p>
        </p:txBody>
      </p:sp>
    </p:spTree>
    <p:extLst>
      <p:ext uri="{BB962C8B-B14F-4D97-AF65-F5344CB8AC3E}">
        <p14:creationId xmlns:p14="http://schemas.microsoft.com/office/powerpoint/2010/main" val="4272878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024" y="-390697"/>
            <a:ext cx="10515600" cy="2547730"/>
          </a:xfrm>
        </p:spPr>
        <p:txBody>
          <a:bodyPr>
            <a:normAutofit/>
          </a:bodyPr>
          <a:lstStyle/>
          <a:p>
            <a:br>
              <a:rPr lang="en-US" sz="3200" dirty="0"/>
            </a:br>
            <a:br>
              <a:rPr lang="en-US" sz="3200" dirty="0"/>
            </a:br>
            <a:r>
              <a:rPr lang="en-US" sz="3200" dirty="0"/>
              <a:t>Payroll changes </a:t>
            </a:r>
            <a:r>
              <a:rPr lang="en-US" sz="3200" u="sng" dirty="0"/>
              <a:t>not</a:t>
            </a:r>
            <a:r>
              <a:rPr lang="en-US" sz="3200" dirty="0"/>
              <a:t> considered cost transfers</a:t>
            </a:r>
          </a:p>
        </p:txBody>
      </p:sp>
      <p:sp>
        <p:nvSpPr>
          <p:cNvPr id="5" name="TextBox 4">
            <a:extLst>
              <a:ext uri="{FF2B5EF4-FFF2-40B4-BE49-F238E27FC236}">
                <a16:creationId xmlns:a16="http://schemas.microsoft.com/office/drawing/2014/main" id="{E62EFC55-ABBA-8B04-6E3C-E146586D2024}"/>
              </a:ext>
            </a:extLst>
          </p:cNvPr>
          <p:cNvSpPr txBox="1"/>
          <p:nvPr/>
        </p:nvSpPr>
        <p:spPr>
          <a:xfrm>
            <a:off x="573024" y="1696405"/>
            <a:ext cx="10144282" cy="4431983"/>
          </a:xfrm>
          <a:prstGeom prst="rect">
            <a:avLst/>
          </a:prstGeom>
          <a:noFill/>
        </p:spPr>
        <p:txBody>
          <a:bodyPr wrap="square">
            <a:spAutoFit/>
          </a:bodyPr>
          <a:lstStyle/>
          <a:p>
            <a:r>
              <a:rPr lang="en-US" sz="2400" b="1" u="sng" dirty="0"/>
              <a:t>Timely</a:t>
            </a:r>
            <a:r>
              <a:rPr lang="en-US" sz="2400" dirty="0"/>
              <a:t> Salary Distribution &amp; Additional Payment (</a:t>
            </a:r>
            <a:r>
              <a:rPr lang="en-US" sz="2400" dirty="0" err="1"/>
              <a:t>eAPFS</a:t>
            </a:r>
            <a:r>
              <a:rPr lang="en-US" sz="2400" dirty="0"/>
              <a:t>) Changes</a:t>
            </a:r>
          </a:p>
          <a:p>
            <a:endParaRPr lang="en-US" sz="2400" dirty="0"/>
          </a:p>
          <a:p>
            <a:pPr marL="342900" indent="-342900">
              <a:buFont typeface="Arial" panose="020B0604020202020204" pitchFamily="34" charset="0"/>
              <a:buChar char="•"/>
            </a:pPr>
            <a:r>
              <a:rPr lang="en-US" sz="2400" dirty="0">
                <a:cs typeface="Calibri" panose="020F0502020204030204" pitchFamily="34" charset="0"/>
              </a:rPr>
              <a:t>Salary distributions and additional payment forms are initially made based on estimated effort over an extended period of time. </a:t>
            </a:r>
          </a:p>
          <a:p>
            <a:pPr marL="342900" indent="-342900">
              <a:buFont typeface="Arial" panose="020B0604020202020204" pitchFamily="34" charset="0"/>
              <a:buChar char="•"/>
            </a:pPr>
            <a:endParaRPr lang="en-US" sz="2400" dirty="0">
              <a:cs typeface="Calibri" panose="020F0502020204030204" pitchFamily="34" charset="0"/>
            </a:endParaRPr>
          </a:p>
          <a:p>
            <a:pPr marL="342900" indent="-342900">
              <a:buFont typeface="Arial" panose="020B0604020202020204" pitchFamily="34" charset="0"/>
              <a:buChar char="•"/>
            </a:pPr>
            <a:r>
              <a:rPr lang="en-US" sz="2400" dirty="0">
                <a:cs typeface="Calibri" panose="020F0502020204030204" pitchFamily="34" charset="0"/>
              </a:rPr>
              <a:t>In accordance with UVM's Effort Management Policy effort must be reviewed on a quarterly basis. Timely corrections to reflect actual effort made within 90 days of the original accounting date is not a cost transfer. </a:t>
            </a:r>
          </a:p>
          <a:p>
            <a:endParaRPr lang="en-US" sz="2400" dirty="0">
              <a:cs typeface="Calibri" panose="020F0502020204030204" pitchFamily="34" charset="0"/>
            </a:endParaRPr>
          </a:p>
          <a:p>
            <a:pPr marL="342900" indent="-342900">
              <a:buFont typeface="Arial" panose="020B0604020202020204" pitchFamily="34" charset="0"/>
              <a:buChar char="•"/>
            </a:pPr>
            <a:r>
              <a:rPr lang="en-US" sz="2400" dirty="0">
                <a:cs typeface="Calibri" panose="020F0502020204030204" pitchFamily="34" charset="0"/>
              </a:rPr>
              <a:t>The initiator must include an additional departmental approver in the workflow when sponsored project chartstrings are being corrected. </a:t>
            </a:r>
            <a:endParaRPr lang="en-US" sz="2000" dirty="0">
              <a:cs typeface="Calibri" panose="020F0502020204030204" pitchFamily="34" charset="0"/>
            </a:endParaRPr>
          </a:p>
          <a:p>
            <a:endParaRPr lang="en-US" dirty="0"/>
          </a:p>
        </p:txBody>
      </p:sp>
    </p:spTree>
    <p:extLst>
      <p:ext uri="{BB962C8B-B14F-4D97-AF65-F5344CB8AC3E}">
        <p14:creationId xmlns:p14="http://schemas.microsoft.com/office/powerpoint/2010/main" val="2515114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024" y="-390697"/>
            <a:ext cx="10515600" cy="2547730"/>
          </a:xfrm>
        </p:spPr>
        <p:txBody>
          <a:bodyPr>
            <a:normAutofit/>
          </a:bodyPr>
          <a:lstStyle/>
          <a:p>
            <a:br>
              <a:rPr lang="en-US" sz="3200" dirty="0"/>
            </a:br>
            <a:br>
              <a:rPr lang="en-US" sz="3200" dirty="0"/>
            </a:br>
            <a:r>
              <a:rPr lang="en-US" sz="3200" dirty="0"/>
              <a:t>Department Initiated Journal entries </a:t>
            </a:r>
            <a:r>
              <a:rPr lang="en-US" sz="3200" u="sng" dirty="0"/>
              <a:t>not</a:t>
            </a:r>
            <a:r>
              <a:rPr lang="en-US" sz="3200" dirty="0"/>
              <a:t> considered cost transfers</a:t>
            </a:r>
          </a:p>
        </p:txBody>
      </p:sp>
      <p:sp>
        <p:nvSpPr>
          <p:cNvPr id="3" name="Content Placeholder 2"/>
          <p:cNvSpPr>
            <a:spLocks noGrp="1"/>
          </p:cNvSpPr>
          <p:nvPr>
            <p:ph idx="1"/>
          </p:nvPr>
        </p:nvSpPr>
        <p:spPr>
          <a:xfrm>
            <a:off x="365760" y="1745673"/>
            <a:ext cx="10722864" cy="4797882"/>
          </a:xfrm>
        </p:spPr>
        <p:txBody>
          <a:bodyPr>
            <a:normAutofit/>
          </a:bodyPr>
          <a:lstStyle/>
          <a:p>
            <a:pPr marL="457200" indent="-457200">
              <a:buFont typeface="Arial" panose="020B0604020202020204" pitchFamily="34" charset="0"/>
              <a:buChar char="•"/>
            </a:pPr>
            <a:r>
              <a:rPr lang="en-US" sz="2800" dirty="0">
                <a:latin typeface="+mn-lt"/>
              </a:rPr>
              <a:t>It is not a nonpayroll cost transfer when transferring expenditures </a:t>
            </a:r>
            <a:r>
              <a:rPr lang="en-US" sz="2800" i="1" dirty="0">
                <a:latin typeface="+mn-lt"/>
              </a:rPr>
              <a:t>between projects on the same award</a:t>
            </a:r>
            <a:r>
              <a:rPr lang="en-US" sz="2800" dirty="0">
                <a:latin typeface="+mn-lt"/>
              </a:rPr>
              <a:t>.</a:t>
            </a:r>
          </a:p>
          <a:p>
            <a:pPr marL="457200" indent="-457200">
              <a:buFont typeface="Arial" panose="020B0604020202020204" pitchFamily="34" charset="0"/>
              <a:buChar char="•"/>
            </a:pPr>
            <a:r>
              <a:rPr lang="en-US" sz="2800" dirty="0">
                <a:latin typeface="+mn-lt"/>
              </a:rPr>
              <a:t>Interdepartmental charges (IC journals)</a:t>
            </a:r>
          </a:p>
          <a:p>
            <a:pPr marL="457200" indent="-457200">
              <a:buFont typeface="Arial" panose="020B0604020202020204" pitchFamily="34" charset="0"/>
              <a:buChar char="•"/>
            </a:pPr>
            <a:r>
              <a:rPr lang="en-US" sz="2800" dirty="0">
                <a:latin typeface="+mn-lt"/>
              </a:rPr>
              <a:t>Purchasing card purchases;</a:t>
            </a:r>
          </a:p>
          <a:p>
            <a:pPr marL="457200" indent="-457200">
              <a:buFont typeface="Arial" panose="020B0604020202020204" pitchFamily="34" charset="0"/>
              <a:buChar char="•"/>
            </a:pPr>
            <a:r>
              <a:rPr lang="en-US" sz="2800" dirty="0" err="1">
                <a:latin typeface="+mn-lt"/>
              </a:rPr>
              <a:t>Chartfield</a:t>
            </a:r>
            <a:r>
              <a:rPr lang="en-US" sz="2800" dirty="0">
                <a:latin typeface="+mn-lt"/>
              </a:rPr>
              <a:t> value changes;</a:t>
            </a:r>
          </a:p>
          <a:p>
            <a:pPr lvl="1" indent="0">
              <a:buNone/>
            </a:pPr>
            <a:endParaRPr lang="en-US" sz="2600" dirty="0">
              <a:latin typeface="+mn-lt"/>
            </a:endParaRPr>
          </a:p>
        </p:txBody>
      </p:sp>
    </p:spTree>
    <p:extLst>
      <p:ext uri="{BB962C8B-B14F-4D97-AF65-F5344CB8AC3E}">
        <p14:creationId xmlns:p14="http://schemas.microsoft.com/office/powerpoint/2010/main" val="25052239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024" y="647577"/>
            <a:ext cx="8276508" cy="454117"/>
          </a:xfrm>
        </p:spPr>
        <p:txBody>
          <a:bodyPr>
            <a:noAutofit/>
          </a:bodyPr>
          <a:lstStyle/>
          <a:p>
            <a:r>
              <a:rPr lang="en-US" sz="4000" dirty="0">
                <a:latin typeface="+mn-lt"/>
              </a:rPr>
              <a:t>Compliance &amp; Administration</a:t>
            </a:r>
          </a:p>
        </p:txBody>
      </p:sp>
      <p:sp>
        <p:nvSpPr>
          <p:cNvPr id="15" name="Content Placeholder 2"/>
          <p:cNvSpPr>
            <a:spLocks noGrp="1"/>
          </p:cNvSpPr>
          <p:nvPr>
            <p:ph idx="1"/>
          </p:nvPr>
        </p:nvSpPr>
        <p:spPr>
          <a:xfrm>
            <a:off x="573024" y="1743456"/>
            <a:ext cx="10407805" cy="5129694"/>
          </a:xfrm>
        </p:spPr>
        <p:txBody>
          <a:bodyPr>
            <a:normAutofit/>
          </a:bodyPr>
          <a:lstStyle/>
          <a:p>
            <a:pPr marL="685800" indent="-685800">
              <a:buFont typeface="Arial" panose="020B0604020202020204" pitchFamily="34" charset="0"/>
              <a:buChar char="•"/>
            </a:pPr>
            <a:r>
              <a:rPr lang="en-US" sz="2400" dirty="0">
                <a:latin typeface="+mn-lt"/>
              </a:rPr>
              <a:t>Proper administration and approval of cost transfers are required to ensure compliance with federal requirements as defined by </a:t>
            </a:r>
            <a:r>
              <a:rPr lang="en-US" sz="2400" dirty="0">
                <a:latin typeface="+mn-lt"/>
                <a:hlinkClick r:id="rId3"/>
              </a:rPr>
              <a:t>Uniform Guidance Subpart E - Cost Principles</a:t>
            </a:r>
            <a:r>
              <a:rPr lang="en-US" sz="2400" dirty="0">
                <a:latin typeface="+mn-lt"/>
              </a:rPr>
              <a:t> and to ensure compliance with related University policies.</a:t>
            </a:r>
          </a:p>
          <a:p>
            <a:pPr marL="685800" indent="-685800">
              <a:buFont typeface="Arial" panose="020B0604020202020204" pitchFamily="34" charset="0"/>
              <a:buChar char="•"/>
            </a:pPr>
            <a:r>
              <a:rPr lang="en-US" sz="2400" dirty="0">
                <a:latin typeface="+mn-lt"/>
              </a:rPr>
              <a:t>Cost transfers are closely scrutinized for indications of cost misallocation or  non-compliance.  </a:t>
            </a:r>
            <a:endParaRPr lang="en-US" sz="3600" dirty="0"/>
          </a:p>
        </p:txBody>
      </p:sp>
    </p:spTree>
    <p:extLst>
      <p:ext uri="{BB962C8B-B14F-4D97-AF65-F5344CB8AC3E}">
        <p14:creationId xmlns:p14="http://schemas.microsoft.com/office/powerpoint/2010/main" val="2269053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023" y="647577"/>
            <a:ext cx="9176283" cy="454117"/>
          </a:xfrm>
        </p:spPr>
        <p:txBody>
          <a:bodyPr>
            <a:noAutofit/>
          </a:bodyPr>
          <a:lstStyle/>
          <a:p>
            <a:r>
              <a:rPr lang="en-US" sz="4000" dirty="0">
                <a:latin typeface="+mn-lt"/>
              </a:rPr>
              <a:t>Compliance &amp; Administration Continued</a:t>
            </a:r>
          </a:p>
        </p:txBody>
      </p:sp>
      <p:sp>
        <p:nvSpPr>
          <p:cNvPr id="15" name="Content Placeholder 2"/>
          <p:cNvSpPr>
            <a:spLocks noGrp="1"/>
          </p:cNvSpPr>
          <p:nvPr>
            <p:ph idx="1"/>
          </p:nvPr>
        </p:nvSpPr>
        <p:spPr>
          <a:xfrm>
            <a:off x="573024" y="1095805"/>
            <a:ext cx="10407805" cy="5777345"/>
          </a:xfrm>
        </p:spPr>
        <p:txBody>
          <a:bodyPr>
            <a:normAutofit/>
          </a:bodyPr>
          <a:lstStyle/>
          <a:p>
            <a:pPr marL="685800" indent="-685800">
              <a:buFont typeface="Arial" panose="020B0604020202020204" pitchFamily="34" charset="0"/>
              <a:buChar char="•"/>
            </a:pPr>
            <a:r>
              <a:rPr lang="en-US" sz="3200" dirty="0">
                <a:latin typeface="+mn-lt"/>
              </a:rPr>
              <a:t>Cost transfers to or from sponsored projects should be:</a:t>
            </a:r>
          </a:p>
          <a:p>
            <a:pPr marL="1371600" lvl="1" indent="-685800">
              <a:buFont typeface="Wingdings" panose="05000000000000000000" pitchFamily="2" charset="2"/>
              <a:buChar char="Ø"/>
            </a:pPr>
            <a:r>
              <a:rPr lang="en-US" sz="2700" dirty="0">
                <a:latin typeface="+mn-lt"/>
              </a:rPr>
              <a:t>Initiated promptly, after recognition of posting to incorrect </a:t>
            </a:r>
            <a:r>
              <a:rPr lang="en-US" sz="2700" dirty="0" err="1">
                <a:latin typeface="+mn-lt"/>
              </a:rPr>
              <a:t>chartstring</a:t>
            </a:r>
            <a:r>
              <a:rPr lang="en-US" sz="2700" dirty="0">
                <a:latin typeface="+mn-lt"/>
              </a:rPr>
              <a:t>;</a:t>
            </a:r>
          </a:p>
          <a:p>
            <a:pPr marL="1371600" lvl="1" indent="-685800">
              <a:buFont typeface="Wingdings" panose="05000000000000000000" pitchFamily="2" charset="2"/>
              <a:buChar char="Ø"/>
            </a:pPr>
            <a:r>
              <a:rPr lang="en-US" sz="2700" dirty="0">
                <a:latin typeface="+mn-lt"/>
              </a:rPr>
              <a:t>Supported by required documentation justifying the transfer;</a:t>
            </a:r>
          </a:p>
          <a:p>
            <a:pPr marL="1371600" lvl="1" indent="-685800">
              <a:buFont typeface="Wingdings" panose="05000000000000000000" pitchFamily="2" charset="2"/>
              <a:buChar char="Ø"/>
            </a:pPr>
            <a:r>
              <a:rPr lang="en-US" sz="2700" dirty="0">
                <a:latin typeface="+mn-lt"/>
              </a:rPr>
              <a:t>Approved by the receiving PI(s) or responsible official for transfers greater than 90 days.</a:t>
            </a:r>
          </a:p>
          <a:p>
            <a:endParaRPr lang="en-US" sz="3600" dirty="0"/>
          </a:p>
        </p:txBody>
      </p:sp>
    </p:spTree>
    <p:extLst>
      <p:ext uri="{BB962C8B-B14F-4D97-AF65-F5344CB8AC3E}">
        <p14:creationId xmlns:p14="http://schemas.microsoft.com/office/powerpoint/2010/main" val="1584122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023" y="647577"/>
            <a:ext cx="9176283" cy="454117"/>
          </a:xfrm>
        </p:spPr>
        <p:txBody>
          <a:bodyPr>
            <a:noAutofit/>
          </a:bodyPr>
          <a:lstStyle/>
          <a:p>
            <a:r>
              <a:rPr lang="en-US" sz="4000" dirty="0">
                <a:latin typeface="+mn-lt"/>
              </a:rPr>
              <a:t>Cost Transfer Principles/Expectations</a:t>
            </a:r>
          </a:p>
        </p:txBody>
      </p:sp>
      <p:sp>
        <p:nvSpPr>
          <p:cNvPr id="15" name="Content Placeholder 2"/>
          <p:cNvSpPr>
            <a:spLocks noGrp="1"/>
          </p:cNvSpPr>
          <p:nvPr>
            <p:ph idx="1"/>
          </p:nvPr>
        </p:nvSpPr>
        <p:spPr>
          <a:xfrm>
            <a:off x="573023" y="1263231"/>
            <a:ext cx="10407805" cy="5777345"/>
          </a:xfrm>
        </p:spPr>
        <p:txBody>
          <a:bodyPr>
            <a:normAutofit/>
          </a:bodyPr>
          <a:lstStyle/>
          <a:p>
            <a:pPr marL="685800" indent="-685800">
              <a:lnSpc>
                <a:spcPct val="100000"/>
              </a:lnSpc>
              <a:buFont typeface="Arial" panose="020B0604020202020204" pitchFamily="34" charset="0"/>
              <a:buChar char="•"/>
            </a:pPr>
            <a:r>
              <a:rPr lang="en-US" sz="2800" dirty="0">
                <a:latin typeface="+mn-lt"/>
              </a:rPr>
              <a:t>Cost transfers must be completed in accordance with the University policy and Uniform Guidance cost principles to ensure:</a:t>
            </a:r>
          </a:p>
          <a:p>
            <a:pPr marL="1371600" lvl="1" indent="-685800">
              <a:lnSpc>
                <a:spcPct val="100000"/>
              </a:lnSpc>
              <a:buFont typeface="Wingdings" panose="05000000000000000000" pitchFamily="2" charset="2"/>
              <a:buChar char="Ø"/>
            </a:pPr>
            <a:r>
              <a:rPr lang="en-US" sz="2400" dirty="0">
                <a:latin typeface="+mn-lt"/>
              </a:rPr>
              <a:t>Allowable</a:t>
            </a:r>
          </a:p>
          <a:p>
            <a:pPr marL="1371600" lvl="1" indent="-685800">
              <a:lnSpc>
                <a:spcPct val="100000"/>
              </a:lnSpc>
              <a:buFont typeface="Wingdings" panose="05000000000000000000" pitchFamily="2" charset="2"/>
              <a:buChar char="Ø"/>
            </a:pPr>
            <a:r>
              <a:rPr lang="en-US" sz="2400" dirty="0">
                <a:latin typeface="+mn-lt"/>
              </a:rPr>
              <a:t>Reasonable</a:t>
            </a:r>
          </a:p>
          <a:p>
            <a:pPr marL="1371600" lvl="1" indent="-685800">
              <a:lnSpc>
                <a:spcPct val="100000"/>
              </a:lnSpc>
              <a:buFont typeface="Wingdings" panose="05000000000000000000" pitchFamily="2" charset="2"/>
              <a:buChar char="Ø"/>
            </a:pPr>
            <a:r>
              <a:rPr lang="en-US" sz="2400" dirty="0">
                <a:latin typeface="Calibri" panose="020F0502020204030204" pitchFamily="34" charset="0"/>
              </a:rPr>
              <a:t>Allocable</a:t>
            </a:r>
          </a:p>
          <a:p>
            <a:pPr marL="1371600" lvl="1" indent="-685800">
              <a:lnSpc>
                <a:spcPct val="100000"/>
              </a:lnSpc>
              <a:buFont typeface="Wingdings" panose="05000000000000000000" pitchFamily="2" charset="2"/>
              <a:buChar char="Ø"/>
            </a:pPr>
            <a:r>
              <a:rPr lang="en-US" sz="2400" dirty="0">
                <a:latin typeface="+mn-lt"/>
              </a:rPr>
              <a:t>Treated Consistently</a:t>
            </a:r>
          </a:p>
          <a:p>
            <a:pPr marL="1371600" lvl="1" indent="-685800">
              <a:lnSpc>
                <a:spcPct val="100000"/>
              </a:lnSpc>
              <a:buFont typeface="Wingdings" panose="05000000000000000000" pitchFamily="2" charset="2"/>
              <a:buChar char="Ø"/>
            </a:pPr>
            <a:r>
              <a:rPr lang="en-US" sz="2400" dirty="0">
                <a:latin typeface="+mn-lt"/>
              </a:rPr>
              <a:t>Timely</a:t>
            </a:r>
          </a:p>
          <a:p>
            <a:pPr marL="1828800" lvl="2" indent="-685800">
              <a:buFont typeface="Wingdings" panose="05000000000000000000" pitchFamily="2" charset="2"/>
              <a:buChar char="ü"/>
            </a:pPr>
            <a:r>
              <a:rPr lang="en-US" sz="1800" u="sng" dirty="0">
                <a:latin typeface="+mn-lt"/>
              </a:rPr>
              <a:t>Cost transfers over 90 days should be avoided</a:t>
            </a:r>
            <a:r>
              <a:rPr lang="en-US" sz="1800" dirty="0">
                <a:latin typeface="+mn-lt"/>
              </a:rPr>
              <a:t>.  They raise concerns with reliability of the institution’s accounting system, internal controls and management capabilities.</a:t>
            </a:r>
          </a:p>
          <a:p>
            <a:endParaRPr lang="en-US" sz="3600" dirty="0"/>
          </a:p>
        </p:txBody>
      </p:sp>
      <p:pic>
        <p:nvPicPr>
          <p:cNvPr id="5" name="Picture 4" descr="Icon&#10;&#10;Description automatically generated">
            <a:extLst>
              <a:ext uri="{FF2B5EF4-FFF2-40B4-BE49-F238E27FC236}">
                <a16:creationId xmlns:a16="http://schemas.microsoft.com/office/drawing/2014/main" id="{EB1D1C94-C658-4CAB-9685-B0EBA0882115}"/>
              </a:ext>
            </a:extLst>
          </p:cNvPr>
          <p:cNvPicPr>
            <a:picLocks noChangeAspect="1"/>
          </p:cNvPicPr>
          <p:nvPr/>
        </p:nvPicPr>
        <p:blipFill>
          <a:blip r:embed="rId3"/>
          <a:stretch>
            <a:fillRect/>
          </a:stretch>
        </p:blipFill>
        <p:spPr>
          <a:xfrm>
            <a:off x="10657141" y="5429821"/>
            <a:ext cx="1071563" cy="1071563"/>
          </a:xfrm>
          <a:prstGeom prst="rect">
            <a:avLst/>
          </a:prstGeom>
        </p:spPr>
      </p:pic>
    </p:spTree>
    <p:extLst>
      <p:ext uri="{BB962C8B-B14F-4D97-AF65-F5344CB8AC3E}">
        <p14:creationId xmlns:p14="http://schemas.microsoft.com/office/powerpoint/2010/main" val="19942950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024" y="-390697"/>
            <a:ext cx="10515600" cy="2547730"/>
          </a:xfrm>
        </p:spPr>
        <p:txBody>
          <a:bodyPr>
            <a:normAutofit/>
          </a:bodyPr>
          <a:lstStyle/>
          <a:p>
            <a:r>
              <a:rPr lang="en-US" sz="3200" dirty="0"/>
              <a:t>Expenditure Review &amp; Management</a:t>
            </a:r>
          </a:p>
        </p:txBody>
      </p:sp>
      <p:sp>
        <p:nvSpPr>
          <p:cNvPr id="3" name="Content Placeholder 2"/>
          <p:cNvSpPr>
            <a:spLocks noGrp="1"/>
          </p:cNvSpPr>
          <p:nvPr>
            <p:ph idx="1"/>
          </p:nvPr>
        </p:nvSpPr>
        <p:spPr>
          <a:xfrm>
            <a:off x="573024" y="1288474"/>
            <a:ext cx="10515600" cy="5071985"/>
          </a:xfrm>
        </p:spPr>
        <p:txBody>
          <a:bodyPr>
            <a:normAutofit lnSpcReduction="10000"/>
          </a:bodyPr>
          <a:lstStyle/>
          <a:p>
            <a:r>
              <a:rPr lang="en-US" sz="2800" dirty="0">
                <a:latin typeface="+mn-lt"/>
              </a:rPr>
              <a:t>The Principal Investigator or their delegate officials should monthly:	</a:t>
            </a:r>
          </a:p>
          <a:p>
            <a:pPr marL="1143000" lvl="1" indent="-457200">
              <a:buFont typeface="Wingdings" panose="05000000000000000000" pitchFamily="2" charset="2"/>
              <a:buChar char="Ø"/>
            </a:pPr>
            <a:r>
              <a:rPr lang="en-US" sz="2600" dirty="0">
                <a:latin typeface="+mn-lt"/>
              </a:rPr>
              <a:t>Retrieve and review grant reports</a:t>
            </a:r>
          </a:p>
          <a:p>
            <a:pPr marL="1143000" lvl="1" indent="-457200">
              <a:buFont typeface="Wingdings" panose="05000000000000000000" pitchFamily="2" charset="2"/>
              <a:buChar char="Ø"/>
            </a:pPr>
            <a:r>
              <a:rPr lang="en-US" sz="2600" dirty="0">
                <a:latin typeface="+mn-lt"/>
              </a:rPr>
              <a:t>Verify that posted charges are allowable, allocable and appropriate</a:t>
            </a:r>
          </a:p>
          <a:p>
            <a:pPr marL="1143000" lvl="1" indent="-457200">
              <a:buFont typeface="Wingdings" panose="05000000000000000000" pitchFamily="2" charset="2"/>
              <a:buChar char="Ø"/>
            </a:pPr>
            <a:r>
              <a:rPr lang="en-US" sz="2600" dirty="0">
                <a:latin typeface="+mn-lt"/>
              </a:rPr>
              <a:t>Identify any additions or deletions</a:t>
            </a:r>
          </a:p>
          <a:p>
            <a:pPr marL="1143000" lvl="1" indent="-457200">
              <a:buFont typeface="Wingdings" panose="05000000000000000000" pitchFamily="2" charset="2"/>
              <a:buChar char="Ø"/>
            </a:pPr>
            <a:r>
              <a:rPr lang="en-US" sz="2600" dirty="0">
                <a:latin typeface="+mn-lt"/>
              </a:rPr>
              <a:t>Initiate prompt transfers for errors/corrections</a:t>
            </a:r>
          </a:p>
          <a:p>
            <a:pPr marL="457200" indent="-457200">
              <a:buFont typeface="Wingdings" panose="05000000000000000000" pitchFamily="2" charset="2"/>
              <a:buChar char="Ø"/>
            </a:pPr>
            <a:r>
              <a:rPr lang="en-US" sz="2800" dirty="0">
                <a:latin typeface="+mn-lt"/>
              </a:rPr>
              <a:t>The PI or delegate should review personnel effort quarterly (key and non-key personnel)</a:t>
            </a:r>
          </a:p>
          <a:p>
            <a:pPr marL="457200" indent="-457200">
              <a:buFont typeface="Wingdings" panose="05000000000000000000" pitchFamily="2" charset="2"/>
              <a:buChar char="Ø"/>
            </a:pPr>
            <a:endParaRPr lang="en-US" sz="2800" dirty="0">
              <a:latin typeface="+mn-lt"/>
            </a:endParaRPr>
          </a:p>
          <a:p>
            <a:endParaRPr lang="en-US" sz="2800" dirty="0">
              <a:latin typeface="+mn-lt"/>
            </a:endParaRPr>
          </a:p>
        </p:txBody>
      </p:sp>
    </p:spTree>
    <p:extLst>
      <p:ext uri="{BB962C8B-B14F-4D97-AF65-F5344CB8AC3E}">
        <p14:creationId xmlns:p14="http://schemas.microsoft.com/office/powerpoint/2010/main" val="2795513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024" y="-390697"/>
            <a:ext cx="10515600" cy="2547730"/>
          </a:xfrm>
        </p:spPr>
        <p:txBody>
          <a:bodyPr>
            <a:normAutofit/>
          </a:bodyPr>
          <a:lstStyle/>
          <a:p>
            <a:r>
              <a:rPr lang="en-US" sz="3200" dirty="0"/>
              <a:t>Cost Transfers &lt; 90 days and &gt;90 days</a:t>
            </a:r>
          </a:p>
        </p:txBody>
      </p:sp>
      <p:sp>
        <p:nvSpPr>
          <p:cNvPr id="3" name="Content Placeholder 2"/>
          <p:cNvSpPr>
            <a:spLocks noGrp="1"/>
          </p:cNvSpPr>
          <p:nvPr>
            <p:ph idx="1"/>
          </p:nvPr>
        </p:nvSpPr>
        <p:spPr>
          <a:xfrm>
            <a:off x="573024" y="1288474"/>
            <a:ext cx="10515600" cy="5354834"/>
          </a:xfrm>
        </p:spPr>
        <p:txBody>
          <a:bodyPr>
            <a:normAutofit/>
          </a:bodyPr>
          <a:lstStyle/>
          <a:p>
            <a:endParaRPr lang="en-US" sz="2400" dirty="0">
              <a:latin typeface="+mn-lt"/>
            </a:endParaRPr>
          </a:p>
          <a:p>
            <a:r>
              <a:rPr lang="en-US" sz="2400" dirty="0">
                <a:latin typeface="+mn-lt"/>
              </a:rPr>
              <a:t>Cost Transfers are categorized into two categories and require different processing depending on when the original transaction posted:</a:t>
            </a:r>
          </a:p>
          <a:p>
            <a:pPr marL="457200" indent="-457200">
              <a:buFont typeface="Arial" panose="020B0604020202020204" pitchFamily="34" charset="0"/>
              <a:buChar char="•"/>
            </a:pPr>
            <a:r>
              <a:rPr lang="en-US" sz="2400" dirty="0">
                <a:latin typeface="+mn-lt"/>
              </a:rPr>
              <a:t>Transfers of expenses originally posted 90 days or less</a:t>
            </a:r>
          </a:p>
          <a:p>
            <a:pPr marL="457200" indent="-457200">
              <a:buFont typeface="Arial" panose="020B0604020202020204" pitchFamily="34" charset="0"/>
              <a:buChar char="•"/>
            </a:pPr>
            <a:r>
              <a:rPr lang="en-US" sz="2400" dirty="0">
                <a:latin typeface="+mn-lt"/>
              </a:rPr>
              <a:t>Transfers of expenses originally posted more than 90 days – Also called Untimely/Late Cost Transfers</a:t>
            </a:r>
          </a:p>
          <a:p>
            <a:endParaRPr lang="en-US" sz="2200" dirty="0">
              <a:latin typeface="+mn-lt"/>
            </a:endParaRPr>
          </a:p>
        </p:txBody>
      </p:sp>
    </p:spTree>
    <p:extLst>
      <p:ext uri="{BB962C8B-B14F-4D97-AF65-F5344CB8AC3E}">
        <p14:creationId xmlns:p14="http://schemas.microsoft.com/office/powerpoint/2010/main" val="874571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024" y="-390697"/>
            <a:ext cx="10515600" cy="2547730"/>
          </a:xfrm>
        </p:spPr>
        <p:txBody>
          <a:bodyPr>
            <a:normAutofit/>
          </a:bodyPr>
          <a:lstStyle/>
          <a:p>
            <a:r>
              <a:rPr lang="en-US" sz="3200" dirty="0"/>
              <a:t>Transfers less than or equal to 90 days</a:t>
            </a:r>
          </a:p>
        </p:txBody>
      </p:sp>
      <p:sp>
        <p:nvSpPr>
          <p:cNvPr id="3" name="Content Placeholder 2"/>
          <p:cNvSpPr>
            <a:spLocks noGrp="1"/>
          </p:cNvSpPr>
          <p:nvPr>
            <p:ph idx="1"/>
          </p:nvPr>
        </p:nvSpPr>
        <p:spPr>
          <a:xfrm>
            <a:off x="573024" y="1288474"/>
            <a:ext cx="10515600" cy="3807782"/>
          </a:xfrm>
        </p:spPr>
        <p:txBody>
          <a:bodyPr>
            <a:normAutofit lnSpcReduction="10000"/>
          </a:bodyPr>
          <a:lstStyle/>
          <a:p>
            <a:r>
              <a:rPr lang="en-US" sz="3200" dirty="0">
                <a:latin typeface="+mn-lt"/>
              </a:rPr>
              <a:t>Transfers requested within 90 days from the original transaction date are allowable.</a:t>
            </a:r>
          </a:p>
          <a:p>
            <a:endParaRPr lang="en-US" sz="3200" dirty="0">
              <a:latin typeface="+mn-lt"/>
            </a:endParaRPr>
          </a:p>
          <a:p>
            <a:r>
              <a:rPr lang="en-US" sz="3200" dirty="0">
                <a:latin typeface="+mn-lt"/>
              </a:rPr>
              <a:t>A Cost Transfer Form (questions #1 &amp; #2 only) must be completed in the Journal Entry or Payroll Retro Request.</a:t>
            </a:r>
          </a:p>
        </p:txBody>
      </p:sp>
    </p:spTree>
    <p:extLst>
      <p:ext uri="{BB962C8B-B14F-4D97-AF65-F5344CB8AC3E}">
        <p14:creationId xmlns:p14="http://schemas.microsoft.com/office/powerpoint/2010/main" val="9177067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024" y="-390697"/>
            <a:ext cx="10515600" cy="2547730"/>
          </a:xfrm>
        </p:spPr>
        <p:txBody>
          <a:bodyPr>
            <a:normAutofit/>
          </a:bodyPr>
          <a:lstStyle/>
          <a:p>
            <a:r>
              <a:rPr lang="en-US" sz="3200" dirty="0"/>
              <a:t>Transfers over 90 days (untimely(late) cost transfers)</a:t>
            </a:r>
          </a:p>
        </p:txBody>
      </p:sp>
      <p:sp>
        <p:nvSpPr>
          <p:cNvPr id="3" name="Content Placeholder 2"/>
          <p:cNvSpPr>
            <a:spLocks noGrp="1"/>
          </p:cNvSpPr>
          <p:nvPr>
            <p:ph idx="1"/>
          </p:nvPr>
        </p:nvSpPr>
        <p:spPr>
          <a:xfrm>
            <a:off x="573024" y="1288474"/>
            <a:ext cx="10515600" cy="5354834"/>
          </a:xfrm>
        </p:spPr>
        <p:txBody>
          <a:bodyPr>
            <a:normAutofit/>
          </a:bodyPr>
          <a:lstStyle/>
          <a:p>
            <a:pPr marL="457200" indent="-457200">
              <a:lnSpc>
                <a:spcPct val="100000"/>
              </a:lnSpc>
              <a:buFont typeface="Arial" panose="020B0604020202020204" pitchFamily="34" charset="0"/>
              <a:buChar char="•"/>
            </a:pPr>
            <a:r>
              <a:rPr lang="en-US" sz="2400" dirty="0">
                <a:latin typeface="+mn-lt"/>
              </a:rPr>
              <a:t>Only allowable under extenuating circumstances which consist of:</a:t>
            </a:r>
          </a:p>
          <a:p>
            <a:pPr marL="1143000" lvl="1" indent="-457200">
              <a:lnSpc>
                <a:spcPct val="100000"/>
              </a:lnSpc>
              <a:buFont typeface="Wingdings" panose="05000000000000000000" pitchFamily="2" charset="2"/>
              <a:buChar char="Ø"/>
            </a:pPr>
            <a:r>
              <a:rPr lang="en-US" sz="2400" dirty="0">
                <a:latin typeface="+mn-lt"/>
              </a:rPr>
              <a:t>Moving expenses off from a sponsored project onto departmental funds</a:t>
            </a:r>
          </a:p>
          <a:p>
            <a:pPr marL="1143000" lvl="1" indent="-457200">
              <a:lnSpc>
                <a:spcPct val="100000"/>
              </a:lnSpc>
              <a:buFont typeface="Wingdings" panose="05000000000000000000" pitchFamily="2" charset="2"/>
              <a:buChar char="Ø"/>
            </a:pPr>
            <a:r>
              <a:rPr lang="en-US" sz="2400" dirty="0">
                <a:latin typeface="+mn-lt"/>
              </a:rPr>
              <a:t>Other circumstances outside of the departmental control</a:t>
            </a:r>
          </a:p>
          <a:p>
            <a:pPr marL="1143000" lvl="1" indent="-457200">
              <a:lnSpc>
                <a:spcPct val="100000"/>
              </a:lnSpc>
              <a:buFont typeface="Wingdings" panose="05000000000000000000" pitchFamily="2" charset="2"/>
              <a:buChar char="Ø"/>
            </a:pPr>
            <a:r>
              <a:rPr lang="en-US" sz="2400" dirty="0">
                <a:latin typeface="+mn-lt"/>
              </a:rPr>
              <a:t>Sponsor delays</a:t>
            </a:r>
          </a:p>
          <a:p>
            <a:pPr marL="1143000" lvl="1" indent="-457200">
              <a:lnSpc>
                <a:spcPct val="100000"/>
              </a:lnSpc>
              <a:buFont typeface="Wingdings" panose="05000000000000000000" pitchFamily="2" charset="2"/>
              <a:buChar char="Ø"/>
            </a:pPr>
            <a:r>
              <a:rPr lang="en-US" sz="2400" dirty="0">
                <a:latin typeface="+mn-lt"/>
              </a:rPr>
              <a:t>Setup delays</a:t>
            </a:r>
          </a:p>
          <a:p>
            <a:pPr marL="457200" indent="-457200">
              <a:buFont typeface="Arial" panose="020B0604020202020204" pitchFamily="34" charset="0"/>
              <a:buChar char="•"/>
            </a:pPr>
            <a:r>
              <a:rPr lang="en-US" sz="2200" dirty="0">
                <a:latin typeface="+mn-lt"/>
              </a:rPr>
              <a:t>A Cost Transfer Justification (questions #1 - #4) must be completed in the Journal Entry or Payroll Retro Request.</a:t>
            </a:r>
          </a:p>
          <a:p>
            <a:r>
              <a:rPr lang="en-US" sz="2200" dirty="0">
                <a:latin typeface="+mn-lt"/>
              </a:rPr>
              <a:t>NOTE:  Absence of PI or cognizant administrator, lack of experience of the staff administering the award, or competing priorities are </a:t>
            </a:r>
            <a:r>
              <a:rPr lang="en-US" sz="2200" b="1" u="sng" dirty="0">
                <a:latin typeface="+mn-lt"/>
              </a:rPr>
              <a:t>not</a:t>
            </a:r>
            <a:r>
              <a:rPr lang="en-US" sz="2200" dirty="0">
                <a:latin typeface="+mn-lt"/>
              </a:rPr>
              <a:t> a valid extenuating circumstance.</a:t>
            </a:r>
          </a:p>
          <a:p>
            <a:pPr marL="457200" indent="-457200">
              <a:buFont typeface="Arial" panose="020B0604020202020204" pitchFamily="34" charset="0"/>
              <a:buChar char="•"/>
            </a:pPr>
            <a:endParaRPr lang="en-US" sz="2200" dirty="0">
              <a:latin typeface="+mn-lt"/>
            </a:endParaRPr>
          </a:p>
          <a:p>
            <a:pPr marL="457200" indent="-457200">
              <a:buFont typeface="Arial" panose="020B0604020202020204" pitchFamily="34" charset="0"/>
              <a:buChar char="•"/>
            </a:pPr>
            <a:endParaRPr lang="en-US" sz="2200" dirty="0">
              <a:latin typeface="+mn-lt"/>
            </a:endParaRPr>
          </a:p>
        </p:txBody>
      </p:sp>
    </p:spTree>
    <p:extLst>
      <p:ext uri="{BB962C8B-B14F-4D97-AF65-F5344CB8AC3E}">
        <p14:creationId xmlns:p14="http://schemas.microsoft.com/office/powerpoint/2010/main" val="2603169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024" y="647577"/>
            <a:ext cx="8276508" cy="454117"/>
          </a:xfrm>
        </p:spPr>
        <p:txBody>
          <a:bodyPr>
            <a:normAutofit fontScale="90000"/>
          </a:bodyPr>
          <a:lstStyle/>
          <a:p>
            <a:r>
              <a:rPr lang="en-US" sz="3600" dirty="0"/>
              <a:t>Agenda</a:t>
            </a:r>
            <a:endParaRPr lang="en-US" dirty="0"/>
          </a:p>
        </p:txBody>
      </p:sp>
      <p:sp>
        <p:nvSpPr>
          <p:cNvPr id="15" name="Content Placeholder 2"/>
          <p:cNvSpPr>
            <a:spLocks noGrp="1"/>
          </p:cNvSpPr>
          <p:nvPr>
            <p:ph idx="1"/>
          </p:nvPr>
        </p:nvSpPr>
        <p:spPr>
          <a:xfrm>
            <a:off x="573024" y="1200993"/>
            <a:ext cx="8470940" cy="4836336"/>
          </a:xfrm>
        </p:spPr>
        <p:txBody>
          <a:bodyPr>
            <a:normAutofit fontScale="92500" lnSpcReduction="10000"/>
          </a:bodyPr>
          <a:lstStyle/>
          <a:p>
            <a:pPr marL="571500" indent="-571500">
              <a:buFont typeface="Arial" panose="020B0604020202020204" pitchFamily="34" charset="0"/>
              <a:buChar char="•"/>
            </a:pPr>
            <a:r>
              <a:rPr lang="en-US" sz="3200" dirty="0">
                <a:latin typeface="+mn-lt"/>
              </a:rPr>
              <a:t>Welcome and introductions</a:t>
            </a:r>
          </a:p>
          <a:p>
            <a:pPr marL="571500" indent="-571500">
              <a:buFont typeface="Arial" panose="020B0604020202020204" pitchFamily="34" charset="0"/>
              <a:buChar char="•"/>
            </a:pPr>
            <a:r>
              <a:rPr lang="en-US" sz="3200" dirty="0">
                <a:latin typeface="+mn-lt"/>
              </a:rPr>
              <a:t>Presentation guidelines</a:t>
            </a:r>
          </a:p>
          <a:p>
            <a:pPr marL="571500" indent="-571500">
              <a:buFont typeface="Arial" panose="020B0604020202020204" pitchFamily="34" charset="0"/>
              <a:buChar char="•"/>
            </a:pPr>
            <a:r>
              <a:rPr lang="en-US" sz="3200" dirty="0">
                <a:latin typeface="+mn-lt"/>
              </a:rPr>
              <a:t>Compliance &amp; Administration</a:t>
            </a:r>
          </a:p>
          <a:p>
            <a:pPr marL="571500" indent="-571500">
              <a:buFont typeface="Arial" panose="020B0604020202020204" pitchFamily="34" charset="0"/>
              <a:buChar char="•"/>
            </a:pPr>
            <a:r>
              <a:rPr lang="en-US" sz="3200" dirty="0">
                <a:latin typeface="+mn-lt"/>
              </a:rPr>
              <a:t>Roles &amp; Responsibilities</a:t>
            </a:r>
          </a:p>
          <a:p>
            <a:pPr marL="571500" indent="-571500">
              <a:buFont typeface="Arial" panose="020B0604020202020204" pitchFamily="34" charset="0"/>
              <a:buChar char="•"/>
            </a:pPr>
            <a:r>
              <a:rPr lang="en-US" sz="3200" dirty="0">
                <a:latin typeface="+mn-lt"/>
              </a:rPr>
              <a:t>Cost Transfer Form</a:t>
            </a:r>
          </a:p>
          <a:p>
            <a:pPr marL="571500" indent="-571500">
              <a:buFont typeface="Arial" panose="020B0604020202020204" pitchFamily="34" charset="0"/>
              <a:buChar char="•"/>
            </a:pPr>
            <a:r>
              <a:rPr lang="en-US" sz="3200" dirty="0">
                <a:latin typeface="+mn-lt"/>
              </a:rPr>
              <a:t>Educational resources available</a:t>
            </a:r>
            <a:endParaRPr lang="en-US" sz="3200" dirty="0"/>
          </a:p>
        </p:txBody>
      </p:sp>
    </p:spTree>
    <p:extLst>
      <p:ext uri="{BB962C8B-B14F-4D97-AF65-F5344CB8AC3E}">
        <p14:creationId xmlns:p14="http://schemas.microsoft.com/office/powerpoint/2010/main" val="14420533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024" y="-390697"/>
            <a:ext cx="10515600" cy="2547730"/>
          </a:xfrm>
        </p:spPr>
        <p:txBody>
          <a:bodyPr>
            <a:normAutofit/>
          </a:bodyPr>
          <a:lstStyle/>
          <a:p>
            <a:r>
              <a:rPr lang="en-US" sz="3200" dirty="0"/>
              <a:t>Transfers over 90 days (untimely(late) cost transfers)</a:t>
            </a:r>
          </a:p>
        </p:txBody>
      </p:sp>
      <p:sp>
        <p:nvSpPr>
          <p:cNvPr id="3" name="Content Placeholder 2"/>
          <p:cNvSpPr>
            <a:spLocks noGrp="1"/>
          </p:cNvSpPr>
          <p:nvPr>
            <p:ph idx="1"/>
          </p:nvPr>
        </p:nvSpPr>
        <p:spPr>
          <a:xfrm>
            <a:off x="573024" y="1288474"/>
            <a:ext cx="10515600" cy="5354834"/>
          </a:xfrm>
        </p:spPr>
        <p:txBody>
          <a:bodyPr>
            <a:normAutofit/>
          </a:bodyPr>
          <a:lstStyle/>
          <a:p>
            <a:pPr>
              <a:lnSpc>
                <a:spcPct val="100000"/>
              </a:lnSpc>
            </a:pPr>
            <a:r>
              <a:rPr lang="en-US" sz="2800" dirty="0">
                <a:latin typeface="Calibri" panose="020F0502020204030204" pitchFamily="34" charset="0"/>
              </a:rPr>
              <a:t>Things to consider:</a:t>
            </a:r>
          </a:p>
          <a:p>
            <a:pPr marL="457200" indent="-457200">
              <a:lnSpc>
                <a:spcPct val="100000"/>
              </a:lnSpc>
              <a:buFont typeface="Arial" panose="020B0604020202020204" pitchFamily="34" charset="0"/>
              <a:buChar char="•"/>
            </a:pPr>
            <a:r>
              <a:rPr lang="en-US" sz="2800" dirty="0">
                <a:latin typeface="Calibri" panose="020F0502020204030204" pitchFamily="34" charset="0"/>
              </a:rPr>
              <a:t>Expenses over 90 days that are being </a:t>
            </a:r>
            <a:r>
              <a:rPr lang="en-US" sz="2800" u="sng" dirty="0">
                <a:latin typeface="Calibri" panose="020F0502020204030204" pitchFamily="34" charset="0"/>
              </a:rPr>
              <a:t>moved off</a:t>
            </a:r>
            <a:r>
              <a:rPr lang="en-US" sz="2800" dirty="0">
                <a:latin typeface="Calibri" panose="020F0502020204030204" pitchFamily="34" charset="0"/>
              </a:rPr>
              <a:t> from sponsored projects </a:t>
            </a:r>
            <a:r>
              <a:rPr lang="en-US" sz="2800" dirty="0">
                <a:solidFill>
                  <a:schemeClr val="tx1"/>
                </a:solidFill>
                <a:latin typeface="Calibri" panose="020F0502020204030204" pitchFamily="34" charset="0"/>
              </a:rPr>
              <a:t>do not </a:t>
            </a:r>
            <a:r>
              <a:rPr lang="en-US" sz="2800" dirty="0">
                <a:latin typeface="Calibri" panose="020F0502020204030204" pitchFamily="34" charset="0"/>
              </a:rPr>
              <a:t>require PI approval.  A second departmental approval is still required.  </a:t>
            </a:r>
          </a:p>
          <a:p>
            <a:pPr>
              <a:lnSpc>
                <a:spcPct val="100000"/>
              </a:lnSpc>
            </a:pPr>
            <a:endParaRPr lang="en-US" sz="1200" dirty="0">
              <a:latin typeface="+mn-lt"/>
            </a:endParaRPr>
          </a:p>
          <a:p>
            <a:pPr marL="457200" indent="-457200">
              <a:lnSpc>
                <a:spcPct val="100000"/>
              </a:lnSpc>
              <a:buFont typeface="Arial" panose="020B0604020202020204" pitchFamily="34" charset="0"/>
              <a:buChar char="•"/>
            </a:pPr>
            <a:r>
              <a:rPr lang="en-US" sz="2800" dirty="0">
                <a:latin typeface="+mn-lt"/>
              </a:rPr>
              <a:t>If there are multiple sponsored agreements receiving a late cost transfer charge, with multiple PIs, then all PIs must approve of the cost transfer.</a:t>
            </a:r>
          </a:p>
          <a:p>
            <a:pPr>
              <a:lnSpc>
                <a:spcPct val="100000"/>
              </a:lnSpc>
            </a:pPr>
            <a:endParaRPr lang="en-US" sz="1600" dirty="0">
              <a:latin typeface="+mn-lt"/>
            </a:endParaRPr>
          </a:p>
        </p:txBody>
      </p:sp>
    </p:spTree>
    <p:extLst>
      <p:ext uri="{BB962C8B-B14F-4D97-AF65-F5344CB8AC3E}">
        <p14:creationId xmlns:p14="http://schemas.microsoft.com/office/powerpoint/2010/main" val="28765472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024" y="-390697"/>
            <a:ext cx="10515600" cy="2547730"/>
          </a:xfrm>
        </p:spPr>
        <p:txBody>
          <a:bodyPr>
            <a:normAutofit/>
          </a:bodyPr>
          <a:lstStyle/>
          <a:p>
            <a:r>
              <a:rPr lang="en-US" sz="3200" dirty="0"/>
              <a:t>Allowable and Appropriate Cost Transfers can include:</a:t>
            </a:r>
          </a:p>
        </p:txBody>
      </p:sp>
      <p:sp>
        <p:nvSpPr>
          <p:cNvPr id="3" name="Content Placeholder 2"/>
          <p:cNvSpPr>
            <a:spLocks noGrp="1"/>
          </p:cNvSpPr>
          <p:nvPr>
            <p:ph idx="1"/>
          </p:nvPr>
        </p:nvSpPr>
        <p:spPr>
          <a:xfrm>
            <a:off x="573024" y="1077459"/>
            <a:ext cx="10515600" cy="5354834"/>
          </a:xfrm>
        </p:spPr>
        <p:txBody>
          <a:bodyPr>
            <a:normAutofit/>
          </a:bodyPr>
          <a:lstStyle/>
          <a:p>
            <a:pPr marL="457200" indent="-457200">
              <a:buFont typeface="Arial" panose="020B0604020202020204" pitchFamily="34" charset="0"/>
              <a:buChar char="•"/>
            </a:pPr>
            <a:r>
              <a:rPr lang="en-US" sz="2800" dirty="0">
                <a:latin typeface="+mn-lt"/>
              </a:rPr>
              <a:t>Transfers due to a clerical or data processing error;</a:t>
            </a:r>
          </a:p>
          <a:p>
            <a:pPr marL="457200" indent="-457200">
              <a:buFont typeface="Arial" panose="020B0604020202020204" pitchFamily="34" charset="0"/>
              <a:buChar char="•"/>
            </a:pPr>
            <a:r>
              <a:rPr lang="en-US" sz="2800" dirty="0">
                <a:latin typeface="+mn-lt"/>
              </a:rPr>
              <a:t>University internal billing (IC journals and expenses such as telephone, publications or photocopying expenses, </a:t>
            </a:r>
            <a:r>
              <a:rPr lang="en-US" sz="2800" dirty="0" err="1">
                <a:latin typeface="+mn-lt"/>
              </a:rPr>
              <a:t>etc</a:t>
            </a:r>
            <a:r>
              <a:rPr lang="en-US" sz="2800" dirty="0">
                <a:latin typeface="+mn-lt"/>
              </a:rPr>
              <a:t>);</a:t>
            </a:r>
          </a:p>
          <a:p>
            <a:pPr marL="457200" indent="-457200">
              <a:buFont typeface="Arial" panose="020B0604020202020204" pitchFamily="34" charset="0"/>
              <a:buChar char="•"/>
            </a:pPr>
            <a:r>
              <a:rPr lang="en-US" sz="2800" dirty="0">
                <a:latin typeface="+mn-lt"/>
              </a:rPr>
              <a:t>Transfers for expenses incurred before the project start date only if pre-award costs are approved by the sponsor;</a:t>
            </a:r>
          </a:p>
          <a:p>
            <a:pPr marL="457200" indent="-457200">
              <a:buFont typeface="Arial" panose="020B0604020202020204" pitchFamily="34" charset="0"/>
              <a:buChar char="•"/>
            </a:pPr>
            <a:r>
              <a:rPr lang="en-US" sz="2800" dirty="0">
                <a:latin typeface="+mn-lt"/>
              </a:rPr>
              <a:t>Actual effort worked on the project differs from what was originally planned and distributed on salary distribution forms.</a:t>
            </a:r>
          </a:p>
          <a:p>
            <a:pPr marL="457200" indent="-457200">
              <a:buFont typeface="Arial" panose="020B0604020202020204" pitchFamily="34" charset="0"/>
              <a:buChar char="•"/>
            </a:pPr>
            <a:endParaRPr lang="en-US" sz="2800" dirty="0">
              <a:latin typeface="+mn-lt"/>
            </a:endParaRPr>
          </a:p>
        </p:txBody>
      </p:sp>
      <p:pic>
        <p:nvPicPr>
          <p:cNvPr id="5" name="Picture 4">
            <a:extLst>
              <a:ext uri="{FF2B5EF4-FFF2-40B4-BE49-F238E27FC236}">
                <a16:creationId xmlns:a16="http://schemas.microsoft.com/office/drawing/2014/main" id="{ACFFAC93-E8A2-4972-A334-A7119006633D}"/>
              </a:ext>
            </a:extLst>
          </p:cNvPr>
          <p:cNvPicPr>
            <a:picLocks noChangeAspect="1"/>
          </p:cNvPicPr>
          <p:nvPr/>
        </p:nvPicPr>
        <p:blipFill>
          <a:blip r:embed="rId3"/>
          <a:stretch>
            <a:fillRect/>
          </a:stretch>
        </p:blipFill>
        <p:spPr>
          <a:xfrm>
            <a:off x="10872109" y="5516828"/>
            <a:ext cx="1234547" cy="1188823"/>
          </a:xfrm>
          <a:prstGeom prst="rect">
            <a:avLst/>
          </a:prstGeom>
        </p:spPr>
      </p:pic>
    </p:spTree>
    <p:extLst>
      <p:ext uri="{BB962C8B-B14F-4D97-AF65-F5344CB8AC3E}">
        <p14:creationId xmlns:p14="http://schemas.microsoft.com/office/powerpoint/2010/main" val="2263823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024" y="-390697"/>
            <a:ext cx="10515600" cy="2547730"/>
          </a:xfrm>
        </p:spPr>
        <p:txBody>
          <a:bodyPr>
            <a:normAutofit/>
          </a:bodyPr>
          <a:lstStyle/>
          <a:p>
            <a:r>
              <a:rPr lang="en-US" sz="3200" dirty="0"/>
              <a:t>Allowable and Appropriate Cost Transfers Continued</a:t>
            </a:r>
          </a:p>
        </p:txBody>
      </p:sp>
      <p:sp>
        <p:nvSpPr>
          <p:cNvPr id="3" name="Content Placeholder 2"/>
          <p:cNvSpPr>
            <a:spLocks noGrp="1"/>
          </p:cNvSpPr>
          <p:nvPr>
            <p:ph idx="1"/>
          </p:nvPr>
        </p:nvSpPr>
        <p:spPr>
          <a:xfrm>
            <a:off x="573024" y="1288474"/>
            <a:ext cx="10515600" cy="5354834"/>
          </a:xfrm>
        </p:spPr>
        <p:txBody>
          <a:bodyPr>
            <a:normAutofit/>
          </a:bodyPr>
          <a:lstStyle/>
          <a:p>
            <a:pPr marL="457200" indent="-457200">
              <a:buFont typeface="Arial" panose="020B0604020202020204" pitchFamily="34" charset="0"/>
              <a:buChar char="•"/>
            </a:pPr>
            <a:r>
              <a:rPr lang="en-US" sz="2800" dirty="0">
                <a:latin typeface="+mn-lt"/>
              </a:rPr>
              <a:t>Transfers from departmental discretionary account to sponsored project account when an Advance Account was not established;</a:t>
            </a:r>
          </a:p>
          <a:p>
            <a:pPr marL="1143000" lvl="1" indent="-457200">
              <a:buFont typeface="Wingdings" panose="05000000000000000000" pitchFamily="2" charset="2"/>
              <a:buChar char="Ø"/>
            </a:pPr>
            <a:r>
              <a:rPr lang="en-US" sz="2600" dirty="0">
                <a:latin typeface="+mn-lt"/>
              </a:rPr>
              <a:t>Best practice should be to establish an Advance Account when appropriate.</a:t>
            </a:r>
          </a:p>
          <a:p>
            <a:pPr marL="457200" indent="-457200">
              <a:buFont typeface="Arial" panose="020B0604020202020204" pitchFamily="34" charset="0"/>
              <a:buChar char="•"/>
            </a:pPr>
            <a:r>
              <a:rPr lang="en-US" sz="2800" dirty="0">
                <a:latin typeface="+mn-lt"/>
              </a:rPr>
              <a:t>Bulk purchases of lab supplies charged to departmental or other non-sponsored accounts, then allocated to the appropriate research project.</a:t>
            </a:r>
          </a:p>
          <a:p>
            <a:pPr marL="457200" indent="-457200">
              <a:lnSpc>
                <a:spcPct val="100000"/>
              </a:lnSpc>
              <a:buFont typeface="Arial" panose="020B0604020202020204" pitchFamily="34" charset="0"/>
              <a:buChar char="•"/>
            </a:pPr>
            <a:endParaRPr lang="en-US" sz="2800" dirty="0">
              <a:latin typeface="+mn-lt"/>
            </a:endParaRPr>
          </a:p>
          <a:p>
            <a:pPr marL="1143000" lvl="1" indent="-457200">
              <a:buFont typeface="Wingdings" panose="05000000000000000000" pitchFamily="2" charset="2"/>
              <a:buChar char="Ø"/>
            </a:pPr>
            <a:endParaRPr lang="en-US" sz="2600" dirty="0">
              <a:latin typeface="+mn-lt"/>
            </a:endParaRPr>
          </a:p>
          <a:p>
            <a:pPr marL="457200" indent="-457200">
              <a:buFont typeface="Arial" panose="020B0604020202020204" pitchFamily="34" charset="0"/>
              <a:buChar char="•"/>
            </a:pPr>
            <a:endParaRPr lang="en-US" sz="2800" dirty="0">
              <a:latin typeface="+mn-lt"/>
            </a:endParaRPr>
          </a:p>
        </p:txBody>
      </p:sp>
      <p:pic>
        <p:nvPicPr>
          <p:cNvPr id="4" name="Picture 3">
            <a:extLst>
              <a:ext uri="{FF2B5EF4-FFF2-40B4-BE49-F238E27FC236}">
                <a16:creationId xmlns:a16="http://schemas.microsoft.com/office/drawing/2014/main" id="{B9EFF41A-DE22-4639-9708-A51286F46FC8}"/>
              </a:ext>
            </a:extLst>
          </p:cNvPr>
          <p:cNvPicPr>
            <a:picLocks noChangeAspect="1"/>
          </p:cNvPicPr>
          <p:nvPr/>
        </p:nvPicPr>
        <p:blipFill>
          <a:blip r:embed="rId3"/>
          <a:stretch>
            <a:fillRect/>
          </a:stretch>
        </p:blipFill>
        <p:spPr>
          <a:xfrm>
            <a:off x="10713613" y="5569526"/>
            <a:ext cx="1234547" cy="1188823"/>
          </a:xfrm>
          <a:prstGeom prst="rect">
            <a:avLst/>
          </a:prstGeom>
        </p:spPr>
      </p:pic>
    </p:spTree>
    <p:extLst>
      <p:ext uri="{BB962C8B-B14F-4D97-AF65-F5344CB8AC3E}">
        <p14:creationId xmlns:p14="http://schemas.microsoft.com/office/powerpoint/2010/main" val="39575111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024" y="-390697"/>
            <a:ext cx="10515600" cy="2547730"/>
          </a:xfrm>
        </p:spPr>
        <p:txBody>
          <a:bodyPr>
            <a:normAutofit/>
          </a:bodyPr>
          <a:lstStyle/>
          <a:p>
            <a:r>
              <a:rPr lang="en-US" sz="3200" dirty="0"/>
              <a:t>Unallowable Cost Transfers</a:t>
            </a:r>
          </a:p>
        </p:txBody>
      </p:sp>
      <p:sp>
        <p:nvSpPr>
          <p:cNvPr id="3" name="Content Placeholder 2"/>
          <p:cNvSpPr>
            <a:spLocks noGrp="1"/>
          </p:cNvSpPr>
          <p:nvPr>
            <p:ph idx="1"/>
          </p:nvPr>
        </p:nvSpPr>
        <p:spPr>
          <a:xfrm>
            <a:off x="573024" y="1138845"/>
            <a:ext cx="10515600" cy="5103459"/>
          </a:xfrm>
        </p:spPr>
        <p:txBody>
          <a:bodyPr>
            <a:normAutofit fontScale="85000" lnSpcReduction="10000"/>
          </a:bodyPr>
          <a:lstStyle/>
          <a:p>
            <a:pPr marL="457200" indent="-457200">
              <a:lnSpc>
                <a:spcPct val="120000"/>
              </a:lnSpc>
              <a:buFont typeface="Arial" panose="020B0604020202020204" pitchFamily="34" charset="0"/>
              <a:buChar char="•"/>
            </a:pPr>
            <a:r>
              <a:rPr lang="en-US" sz="2800" dirty="0">
                <a:latin typeface="+mn-lt"/>
              </a:rPr>
              <a:t>Transfers from a sponsored project in deficit to another sponsored project for the sole purpose of eliminating the deficit;</a:t>
            </a:r>
          </a:p>
          <a:p>
            <a:pPr marL="457200" indent="-457200">
              <a:lnSpc>
                <a:spcPct val="120000"/>
              </a:lnSpc>
              <a:buFont typeface="Arial" panose="020B0604020202020204" pitchFamily="34" charset="0"/>
              <a:buChar char="•"/>
            </a:pPr>
            <a:r>
              <a:rPr lang="en-US" sz="2800" dirty="0">
                <a:latin typeface="+mn-lt"/>
              </a:rPr>
              <a:t>Transfers to a project having unexpended balance for the purpose of expending the remaining balance;</a:t>
            </a:r>
          </a:p>
          <a:p>
            <a:pPr marL="457200" indent="-457200">
              <a:lnSpc>
                <a:spcPct val="120000"/>
              </a:lnSpc>
              <a:buFont typeface="Arial" panose="020B0604020202020204" pitchFamily="34" charset="0"/>
              <a:buChar char="•"/>
            </a:pPr>
            <a:r>
              <a:rPr lang="en-US" sz="2800" dirty="0">
                <a:latin typeface="+mn-lt"/>
              </a:rPr>
              <a:t>Transfers where the sponsored project was being used as a “holding” fund to redistribute expenses to other projects;</a:t>
            </a:r>
          </a:p>
          <a:p>
            <a:pPr marL="457200" indent="-457200">
              <a:lnSpc>
                <a:spcPct val="120000"/>
              </a:lnSpc>
              <a:buFont typeface="Arial" panose="020B0604020202020204" pitchFamily="34" charset="0"/>
              <a:buChar char="•"/>
            </a:pPr>
            <a:r>
              <a:rPr lang="en-US" sz="2800" dirty="0">
                <a:latin typeface="+mn-lt"/>
              </a:rPr>
              <a:t>Transfers of expenses onto a sponsored project that were incurred before the project start date if pre-award costs have not been approved by the sponsor; </a:t>
            </a:r>
          </a:p>
          <a:p>
            <a:pPr marL="457200" indent="-457200">
              <a:lnSpc>
                <a:spcPct val="120000"/>
              </a:lnSpc>
              <a:buFont typeface="Arial" panose="020B0604020202020204" pitchFamily="34" charset="0"/>
              <a:buChar char="•"/>
            </a:pPr>
            <a:r>
              <a:rPr lang="en-US" sz="2800" dirty="0">
                <a:latin typeface="+mn-lt"/>
              </a:rPr>
              <a:t>Transfers of expenses due to an absence of PI or cognizant administrator, lack of experience of the staff administering the award, or competing priorities.</a:t>
            </a:r>
          </a:p>
          <a:p>
            <a:pPr marL="457200" indent="-457200">
              <a:lnSpc>
                <a:spcPct val="120000"/>
              </a:lnSpc>
              <a:buFont typeface="Arial" panose="020B0604020202020204" pitchFamily="34" charset="0"/>
              <a:buChar char="•"/>
            </a:pPr>
            <a:endParaRPr lang="en-US" sz="2800" dirty="0">
              <a:latin typeface="+mn-lt"/>
            </a:endParaRPr>
          </a:p>
          <a:p>
            <a:pPr marL="457200" indent="-457200">
              <a:lnSpc>
                <a:spcPct val="120000"/>
              </a:lnSpc>
              <a:buFont typeface="Arial" panose="020B0604020202020204" pitchFamily="34" charset="0"/>
              <a:buChar char="•"/>
            </a:pPr>
            <a:endParaRPr lang="en-US" sz="2800" dirty="0">
              <a:latin typeface="+mn-lt"/>
            </a:endParaRPr>
          </a:p>
          <a:p>
            <a:pPr marL="457200" indent="-457200">
              <a:lnSpc>
                <a:spcPct val="120000"/>
              </a:lnSpc>
              <a:buFont typeface="Arial" panose="020B0604020202020204" pitchFamily="34" charset="0"/>
              <a:buChar char="•"/>
            </a:pPr>
            <a:endParaRPr lang="en-US" sz="2800" dirty="0">
              <a:latin typeface="+mn-lt"/>
            </a:endParaRPr>
          </a:p>
        </p:txBody>
      </p:sp>
      <p:pic>
        <p:nvPicPr>
          <p:cNvPr id="4" name="Picture 3">
            <a:extLst>
              <a:ext uri="{FF2B5EF4-FFF2-40B4-BE49-F238E27FC236}">
                <a16:creationId xmlns:a16="http://schemas.microsoft.com/office/drawing/2014/main" id="{3404E8A2-969E-4E6E-B2C5-A10697DC4946}"/>
              </a:ext>
            </a:extLst>
          </p:cNvPr>
          <p:cNvPicPr>
            <a:picLocks noChangeAspect="1"/>
          </p:cNvPicPr>
          <p:nvPr/>
        </p:nvPicPr>
        <p:blipFill>
          <a:blip r:embed="rId3"/>
          <a:stretch>
            <a:fillRect/>
          </a:stretch>
        </p:blipFill>
        <p:spPr>
          <a:xfrm>
            <a:off x="10773865" y="5504688"/>
            <a:ext cx="1226926" cy="1226926"/>
          </a:xfrm>
          <a:prstGeom prst="rect">
            <a:avLst/>
          </a:prstGeom>
        </p:spPr>
      </p:pic>
    </p:spTree>
    <p:extLst>
      <p:ext uri="{BB962C8B-B14F-4D97-AF65-F5344CB8AC3E}">
        <p14:creationId xmlns:p14="http://schemas.microsoft.com/office/powerpoint/2010/main" val="38556429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024" y="-390697"/>
            <a:ext cx="10515600" cy="2547730"/>
          </a:xfrm>
        </p:spPr>
        <p:txBody>
          <a:bodyPr>
            <a:normAutofit/>
          </a:bodyPr>
          <a:lstStyle/>
          <a:p>
            <a:r>
              <a:rPr lang="en-US" sz="3200" dirty="0"/>
              <a:t>Roles &amp; Responsibilities</a:t>
            </a:r>
            <a:endParaRPr lang="en-US" sz="3200" u="sng" dirty="0"/>
          </a:p>
        </p:txBody>
      </p:sp>
      <p:sp>
        <p:nvSpPr>
          <p:cNvPr id="3" name="Content Placeholder 2"/>
          <p:cNvSpPr>
            <a:spLocks noGrp="1"/>
          </p:cNvSpPr>
          <p:nvPr>
            <p:ph idx="1"/>
          </p:nvPr>
        </p:nvSpPr>
        <p:spPr>
          <a:xfrm>
            <a:off x="573024" y="1288474"/>
            <a:ext cx="10515600" cy="5354834"/>
          </a:xfrm>
        </p:spPr>
        <p:txBody>
          <a:bodyPr>
            <a:normAutofit/>
          </a:bodyPr>
          <a:lstStyle/>
          <a:p>
            <a:r>
              <a:rPr lang="en-US" sz="2800" dirty="0">
                <a:latin typeface="+mn-lt"/>
              </a:rPr>
              <a:t>Roles and responsibilities for the PI, Unit Administrator, Department Administrator, SPA, Financial &amp; Cost Accounting Services and Payroll Services can be different depending on whether they are for:</a:t>
            </a:r>
          </a:p>
          <a:p>
            <a:pPr marL="1143000" lvl="1" indent="-457200">
              <a:buFont typeface="Wingdings" panose="05000000000000000000" pitchFamily="2" charset="2"/>
              <a:buChar char="Ø"/>
            </a:pPr>
            <a:r>
              <a:rPr lang="en-US" sz="2600" dirty="0">
                <a:latin typeface="+mn-lt"/>
              </a:rPr>
              <a:t>Non-payroll transfers</a:t>
            </a:r>
          </a:p>
          <a:p>
            <a:pPr marL="1143000" lvl="1" indent="-457200">
              <a:buFont typeface="Wingdings" panose="05000000000000000000" pitchFamily="2" charset="2"/>
              <a:buChar char="Ø"/>
            </a:pPr>
            <a:r>
              <a:rPr lang="en-US" sz="2600" dirty="0">
                <a:latin typeface="+mn-lt"/>
              </a:rPr>
              <a:t>Payroll transfers</a:t>
            </a:r>
          </a:p>
        </p:txBody>
      </p:sp>
    </p:spTree>
    <p:extLst>
      <p:ext uri="{BB962C8B-B14F-4D97-AF65-F5344CB8AC3E}">
        <p14:creationId xmlns:p14="http://schemas.microsoft.com/office/powerpoint/2010/main" val="4849100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024" y="-390697"/>
            <a:ext cx="10515600" cy="2547730"/>
          </a:xfrm>
        </p:spPr>
        <p:txBody>
          <a:bodyPr>
            <a:normAutofit/>
          </a:bodyPr>
          <a:lstStyle/>
          <a:p>
            <a:r>
              <a:rPr lang="en-US" sz="3200" dirty="0"/>
              <a:t>Roles &amp; Responsibilities for </a:t>
            </a:r>
            <a:r>
              <a:rPr lang="en-US" sz="3200" u="sng" dirty="0"/>
              <a:t>all cost transfers</a:t>
            </a:r>
          </a:p>
        </p:txBody>
      </p:sp>
      <p:sp>
        <p:nvSpPr>
          <p:cNvPr id="3" name="Content Placeholder 2"/>
          <p:cNvSpPr>
            <a:spLocks noGrp="1"/>
          </p:cNvSpPr>
          <p:nvPr>
            <p:ph idx="1"/>
          </p:nvPr>
        </p:nvSpPr>
        <p:spPr>
          <a:xfrm>
            <a:off x="573024" y="1288474"/>
            <a:ext cx="10515600" cy="4735808"/>
          </a:xfrm>
        </p:spPr>
        <p:txBody>
          <a:bodyPr>
            <a:normAutofit fontScale="92500"/>
          </a:bodyPr>
          <a:lstStyle/>
          <a:p>
            <a:pPr marL="457200" indent="-457200">
              <a:buFont typeface="Arial" panose="020B0604020202020204" pitchFamily="34" charset="0"/>
              <a:buChar char="•"/>
            </a:pPr>
            <a:r>
              <a:rPr lang="en-US" sz="2800" dirty="0">
                <a:latin typeface="+mn-lt"/>
              </a:rPr>
              <a:t>Principal Investigator:</a:t>
            </a:r>
          </a:p>
          <a:p>
            <a:pPr marL="1143000" lvl="1" indent="-457200">
              <a:lnSpc>
                <a:spcPct val="100000"/>
              </a:lnSpc>
              <a:buFont typeface="Wingdings" panose="05000000000000000000" pitchFamily="2" charset="2"/>
              <a:buChar char="Ø"/>
            </a:pPr>
            <a:r>
              <a:rPr lang="en-US" sz="2200" dirty="0">
                <a:latin typeface="+mn-lt"/>
              </a:rPr>
              <a:t>Responsible for identifying the need for a cost transfer.  </a:t>
            </a:r>
          </a:p>
          <a:p>
            <a:pPr marL="1600200" lvl="2" indent="-457200">
              <a:lnSpc>
                <a:spcPct val="100000"/>
              </a:lnSpc>
              <a:buFont typeface="Wingdings" panose="05000000000000000000" pitchFamily="2" charset="2"/>
              <a:buChar char="Ø"/>
            </a:pPr>
            <a:r>
              <a:rPr lang="en-US" sz="2100" dirty="0">
                <a:latin typeface="+mn-lt"/>
              </a:rPr>
              <a:t>Payroll expenses.  This includes quarterly review of effort commitments and actual effort applied for key and non-key personnel to identify any needed payroll cost transfers.  </a:t>
            </a:r>
          </a:p>
          <a:p>
            <a:pPr marL="1600200" lvl="2" indent="-457200">
              <a:lnSpc>
                <a:spcPct val="100000"/>
              </a:lnSpc>
              <a:buFont typeface="Wingdings" panose="05000000000000000000" pitchFamily="2" charset="2"/>
              <a:buChar char="Ø"/>
            </a:pPr>
            <a:r>
              <a:rPr lang="en-US" sz="2100" dirty="0">
                <a:latin typeface="+mn-lt"/>
              </a:rPr>
              <a:t>Non-payroll expenses.  Includes a monthly review for all non-payroll expenses.</a:t>
            </a:r>
          </a:p>
          <a:p>
            <a:pPr marL="1143000" lvl="1" indent="-457200">
              <a:lnSpc>
                <a:spcPct val="100000"/>
              </a:lnSpc>
              <a:buFont typeface="Wingdings" panose="05000000000000000000" pitchFamily="2" charset="2"/>
              <a:buChar char="Ø"/>
            </a:pPr>
            <a:r>
              <a:rPr lang="en-US" sz="2200" dirty="0">
                <a:latin typeface="+mn-lt"/>
              </a:rPr>
              <a:t>Reviews award balances and transactions on a consistent basis to validate expenses posted to the award;</a:t>
            </a:r>
          </a:p>
          <a:p>
            <a:pPr marL="1143000" lvl="1" indent="-457200">
              <a:lnSpc>
                <a:spcPct val="100000"/>
              </a:lnSpc>
              <a:buFont typeface="Wingdings" panose="05000000000000000000" pitchFamily="2" charset="2"/>
              <a:buChar char="Ø"/>
            </a:pPr>
            <a:r>
              <a:rPr lang="en-US" sz="2200" dirty="0">
                <a:latin typeface="+mn-lt"/>
              </a:rPr>
              <a:t>Identifies expenses posted to the project in error;</a:t>
            </a:r>
          </a:p>
          <a:p>
            <a:pPr marL="1143000" lvl="1" indent="-457200">
              <a:lnSpc>
                <a:spcPct val="100000"/>
              </a:lnSpc>
              <a:buFont typeface="Wingdings" panose="05000000000000000000" pitchFamily="2" charset="2"/>
              <a:buChar char="Ø"/>
            </a:pPr>
            <a:r>
              <a:rPr lang="en-US" sz="2200" dirty="0">
                <a:latin typeface="+mn-lt"/>
              </a:rPr>
              <a:t>Works with the Unit Administrator to initiate the expense transfer and provide justification when necessary;</a:t>
            </a:r>
          </a:p>
          <a:p>
            <a:pPr marL="1143000" lvl="1" indent="-457200">
              <a:lnSpc>
                <a:spcPct val="100000"/>
              </a:lnSpc>
              <a:buFont typeface="Wingdings" panose="05000000000000000000" pitchFamily="2" charset="2"/>
              <a:buChar char="Ø"/>
            </a:pPr>
            <a:r>
              <a:rPr lang="en-US" sz="2200" dirty="0">
                <a:latin typeface="+mn-lt"/>
              </a:rPr>
              <a:t>Approves late cost transfer form when applicable.</a:t>
            </a:r>
          </a:p>
          <a:p>
            <a:pPr lvl="1" indent="0">
              <a:buNone/>
            </a:pPr>
            <a:endParaRPr lang="en-US" sz="2600" dirty="0">
              <a:latin typeface="+mn-lt"/>
            </a:endParaRPr>
          </a:p>
        </p:txBody>
      </p:sp>
    </p:spTree>
    <p:extLst>
      <p:ext uri="{BB962C8B-B14F-4D97-AF65-F5344CB8AC3E}">
        <p14:creationId xmlns:p14="http://schemas.microsoft.com/office/powerpoint/2010/main" val="3151921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024" y="-390697"/>
            <a:ext cx="10515600" cy="2547730"/>
          </a:xfrm>
        </p:spPr>
        <p:txBody>
          <a:bodyPr>
            <a:normAutofit/>
          </a:bodyPr>
          <a:lstStyle/>
          <a:p>
            <a:r>
              <a:rPr lang="en-US" sz="3200" dirty="0"/>
              <a:t>Roles &amp; Responsibilities for </a:t>
            </a:r>
            <a:r>
              <a:rPr lang="en-US" sz="3200" u="sng" dirty="0"/>
              <a:t>non-payroll</a:t>
            </a:r>
            <a:r>
              <a:rPr lang="en-US" sz="3200" dirty="0"/>
              <a:t> cost transfers</a:t>
            </a:r>
          </a:p>
        </p:txBody>
      </p:sp>
      <p:sp>
        <p:nvSpPr>
          <p:cNvPr id="3" name="Content Placeholder 2"/>
          <p:cNvSpPr>
            <a:spLocks noGrp="1"/>
          </p:cNvSpPr>
          <p:nvPr>
            <p:ph idx="1"/>
          </p:nvPr>
        </p:nvSpPr>
        <p:spPr>
          <a:xfrm>
            <a:off x="573024" y="1163783"/>
            <a:ext cx="10515600" cy="5354834"/>
          </a:xfrm>
        </p:spPr>
        <p:txBody>
          <a:bodyPr>
            <a:normAutofit lnSpcReduction="10000"/>
          </a:bodyPr>
          <a:lstStyle/>
          <a:p>
            <a:pPr marL="457200" indent="-457200">
              <a:buFont typeface="Arial" panose="020B0604020202020204" pitchFamily="34" charset="0"/>
              <a:buChar char="•"/>
            </a:pPr>
            <a:r>
              <a:rPr lang="en-US" sz="2800" dirty="0">
                <a:latin typeface="+mn-lt"/>
              </a:rPr>
              <a:t>Unit Administrator:</a:t>
            </a:r>
          </a:p>
          <a:p>
            <a:pPr marL="1143000" lvl="1" indent="-457200">
              <a:buFont typeface="Wingdings" panose="05000000000000000000" pitchFamily="2" charset="2"/>
              <a:buChar char="Ø"/>
            </a:pPr>
            <a:r>
              <a:rPr lang="en-US" sz="2600" dirty="0">
                <a:latin typeface="+mn-lt"/>
              </a:rPr>
              <a:t>Assists PI in the review of the project expenses on a consistent basis (preferably monthly) to identify charges posted in error;</a:t>
            </a:r>
          </a:p>
          <a:p>
            <a:pPr marL="1143000" lvl="1" indent="-457200">
              <a:buFont typeface="Wingdings" panose="05000000000000000000" pitchFamily="2" charset="2"/>
              <a:buChar char="Ø"/>
            </a:pPr>
            <a:r>
              <a:rPr lang="en-US" sz="2600" dirty="0">
                <a:latin typeface="+mn-lt"/>
              </a:rPr>
              <a:t>Primarily responsible for preparing and completing all cost transfers;</a:t>
            </a:r>
          </a:p>
          <a:p>
            <a:pPr marL="1143000" lvl="1" indent="-457200">
              <a:buFont typeface="Wingdings" panose="05000000000000000000" pitchFamily="2" charset="2"/>
              <a:buChar char="Ø"/>
            </a:pPr>
            <a:r>
              <a:rPr lang="en-US" sz="2600" dirty="0">
                <a:latin typeface="+mn-lt"/>
              </a:rPr>
              <a:t>Assists PI in collecting and providing necessary justification required to accompany the cost transfer request;</a:t>
            </a:r>
          </a:p>
          <a:p>
            <a:pPr marL="1143000" lvl="1" indent="-457200">
              <a:buFont typeface="Wingdings" panose="05000000000000000000" pitchFamily="2" charset="2"/>
              <a:buChar char="Ø"/>
            </a:pPr>
            <a:r>
              <a:rPr lang="en-US" sz="2600" dirty="0">
                <a:latin typeface="+mn-lt"/>
              </a:rPr>
              <a:t>Assists PI in identifying the appropriate destination chart string for the cost transfer;</a:t>
            </a:r>
          </a:p>
          <a:p>
            <a:pPr lvl="1" indent="0">
              <a:buNone/>
            </a:pPr>
            <a:endParaRPr lang="en-US" sz="2600" dirty="0">
              <a:latin typeface="+mn-lt"/>
            </a:endParaRPr>
          </a:p>
        </p:txBody>
      </p:sp>
    </p:spTree>
    <p:extLst>
      <p:ext uri="{BB962C8B-B14F-4D97-AF65-F5344CB8AC3E}">
        <p14:creationId xmlns:p14="http://schemas.microsoft.com/office/powerpoint/2010/main" val="31294447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024" y="-390697"/>
            <a:ext cx="11399520" cy="2547730"/>
          </a:xfrm>
        </p:spPr>
        <p:txBody>
          <a:bodyPr>
            <a:normAutofit/>
          </a:bodyPr>
          <a:lstStyle/>
          <a:p>
            <a:br>
              <a:rPr lang="en-US" sz="3200" dirty="0"/>
            </a:br>
            <a:r>
              <a:rPr lang="en-US" sz="3000" dirty="0"/>
              <a:t>Roles &amp; Responsibilities for </a:t>
            </a:r>
            <a:r>
              <a:rPr lang="en-US" sz="3000" u="sng" dirty="0"/>
              <a:t>non-payroll</a:t>
            </a:r>
            <a:r>
              <a:rPr lang="en-US" sz="3000" dirty="0"/>
              <a:t> cost transfers</a:t>
            </a:r>
          </a:p>
        </p:txBody>
      </p:sp>
      <p:sp>
        <p:nvSpPr>
          <p:cNvPr id="3" name="Content Placeholder 2"/>
          <p:cNvSpPr>
            <a:spLocks noGrp="1"/>
          </p:cNvSpPr>
          <p:nvPr>
            <p:ph idx="1"/>
          </p:nvPr>
        </p:nvSpPr>
        <p:spPr>
          <a:xfrm>
            <a:off x="573024" y="1288474"/>
            <a:ext cx="10515600" cy="5354834"/>
          </a:xfrm>
        </p:spPr>
        <p:txBody>
          <a:bodyPr>
            <a:normAutofit fontScale="92500"/>
          </a:bodyPr>
          <a:lstStyle/>
          <a:p>
            <a:pPr marL="457200" indent="-457200">
              <a:buFont typeface="Arial" panose="020B0604020202020204" pitchFamily="34" charset="0"/>
              <a:buChar char="•"/>
            </a:pPr>
            <a:r>
              <a:rPr lang="en-US" sz="2800" dirty="0">
                <a:latin typeface="+mn-lt"/>
              </a:rPr>
              <a:t>Unit Administrator (continued):</a:t>
            </a:r>
          </a:p>
          <a:p>
            <a:pPr marL="1143000" lvl="1" indent="-457200">
              <a:buFont typeface="Wingdings" panose="05000000000000000000" pitchFamily="2" charset="2"/>
              <a:buChar char="Ø"/>
            </a:pPr>
            <a:r>
              <a:rPr lang="en-US" sz="2600" dirty="0">
                <a:latin typeface="+mn-lt"/>
              </a:rPr>
              <a:t>Reviews cost transfers for compliance with the </a:t>
            </a:r>
            <a:r>
              <a:rPr lang="en-US" sz="2600" dirty="0">
                <a:latin typeface="+mn-lt"/>
                <a:hlinkClick r:id="rId3"/>
              </a:rPr>
              <a:t>University Operating Procedure on Cost Transfers</a:t>
            </a:r>
            <a:r>
              <a:rPr lang="en-US" sz="2600" dirty="0">
                <a:latin typeface="+mn-lt"/>
              </a:rPr>
              <a:t>;</a:t>
            </a:r>
          </a:p>
          <a:p>
            <a:pPr marL="1143000" lvl="1" indent="-457200">
              <a:buFont typeface="Wingdings" panose="05000000000000000000" pitchFamily="2" charset="2"/>
              <a:buChar char="Ø"/>
            </a:pPr>
            <a:r>
              <a:rPr lang="en-US" sz="2600" dirty="0">
                <a:latin typeface="+mn-lt"/>
              </a:rPr>
              <a:t>Creates and submit the journal entry in PeopleSoft (including attaching the appropriate backup documentation showing the original transaction posting information and completing the cost transfer form);</a:t>
            </a:r>
          </a:p>
          <a:p>
            <a:pPr marL="1143000" lvl="1" indent="-457200">
              <a:buFont typeface="Wingdings" panose="05000000000000000000" pitchFamily="2" charset="2"/>
              <a:buChar char="Ø"/>
            </a:pPr>
            <a:r>
              <a:rPr lang="en-US" sz="2600" dirty="0">
                <a:latin typeface="+mn-lt"/>
              </a:rPr>
              <a:t>Monitors the progress of the cost transfer to ensure the journal gets posted in a timely manner.</a:t>
            </a:r>
          </a:p>
          <a:p>
            <a:pPr lvl="1" indent="0">
              <a:buNone/>
            </a:pPr>
            <a:endParaRPr lang="en-US" sz="2600" dirty="0">
              <a:latin typeface="+mn-lt"/>
            </a:endParaRPr>
          </a:p>
        </p:txBody>
      </p:sp>
    </p:spTree>
    <p:extLst>
      <p:ext uri="{BB962C8B-B14F-4D97-AF65-F5344CB8AC3E}">
        <p14:creationId xmlns:p14="http://schemas.microsoft.com/office/powerpoint/2010/main" val="17768441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024" y="-390697"/>
            <a:ext cx="11399520" cy="2547730"/>
          </a:xfrm>
        </p:spPr>
        <p:txBody>
          <a:bodyPr>
            <a:normAutofit/>
          </a:bodyPr>
          <a:lstStyle/>
          <a:p>
            <a:br>
              <a:rPr lang="en-US" sz="3200" dirty="0"/>
            </a:br>
            <a:r>
              <a:rPr lang="en-US" sz="3000" dirty="0"/>
              <a:t>Roles &amp; Responsibilities for </a:t>
            </a:r>
            <a:r>
              <a:rPr lang="en-US" sz="3000" u="sng" dirty="0"/>
              <a:t>all cost transfers</a:t>
            </a:r>
          </a:p>
        </p:txBody>
      </p:sp>
      <p:sp>
        <p:nvSpPr>
          <p:cNvPr id="3" name="Content Placeholder 2"/>
          <p:cNvSpPr>
            <a:spLocks noGrp="1"/>
          </p:cNvSpPr>
          <p:nvPr>
            <p:ph idx="1"/>
          </p:nvPr>
        </p:nvSpPr>
        <p:spPr>
          <a:xfrm>
            <a:off x="573024" y="1288474"/>
            <a:ext cx="10515600" cy="5354834"/>
          </a:xfrm>
        </p:spPr>
        <p:txBody>
          <a:bodyPr>
            <a:normAutofit/>
          </a:bodyPr>
          <a:lstStyle/>
          <a:p>
            <a:pPr marL="457200" indent="-457200">
              <a:buFont typeface="Arial" panose="020B0604020202020204" pitchFamily="34" charset="0"/>
              <a:buChar char="•"/>
            </a:pPr>
            <a:r>
              <a:rPr lang="en-US" sz="2800" dirty="0">
                <a:latin typeface="+mn-lt"/>
              </a:rPr>
              <a:t>Department Approver:</a:t>
            </a:r>
          </a:p>
          <a:p>
            <a:pPr marL="1143000" lvl="1" indent="-457200">
              <a:buFont typeface="Wingdings" panose="05000000000000000000" pitchFamily="2" charset="2"/>
              <a:buChar char="Ø"/>
            </a:pPr>
            <a:r>
              <a:rPr lang="en-US" sz="2600" dirty="0">
                <a:latin typeface="+mn-lt"/>
              </a:rPr>
              <a:t>Reviews and approves the cost transfer form electronically within the journal entry or salary distribution change.</a:t>
            </a:r>
          </a:p>
          <a:p>
            <a:pPr marL="1143000" lvl="1" indent="-457200">
              <a:buFont typeface="Wingdings" panose="05000000000000000000" pitchFamily="2" charset="2"/>
              <a:buChar char="Ø"/>
            </a:pPr>
            <a:r>
              <a:rPr lang="en-US" sz="2600" dirty="0">
                <a:latin typeface="+mn-lt"/>
              </a:rPr>
              <a:t>Reviews and approves the PDF cost transfer form for hourly wage cost transfers and additional payment cost transfers.</a:t>
            </a:r>
          </a:p>
          <a:p>
            <a:pPr lvl="1" indent="0">
              <a:buNone/>
            </a:pPr>
            <a:endParaRPr lang="en-US" sz="2600" dirty="0">
              <a:latin typeface="+mn-lt"/>
            </a:endParaRPr>
          </a:p>
        </p:txBody>
      </p:sp>
    </p:spTree>
    <p:extLst>
      <p:ext uri="{BB962C8B-B14F-4D97-AF65-F5344CB8AC3E}">
        <p14:creationId xmlns:p14="http://schemas.microsoft.com/office/powerpoint/2010/main" val="17662729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90697"/>
            <a:ext cx="11618976" cy="2547730"/>
          </a:xfrm>
        </p:spPr>
        <p:txBody>
          <a:bodyPr>
            <a:normAutofit/>
          </a:bodyPr>
          <a:lstStyle/>
          <a:p>
            <a:r>
              <a:rPr lang="en-US" sz="3200" dirty="0"/>
              <a:t>Roles &amp; Responsibilities for </a:t>
            </a:r>
            <a:r>
              <a:rPr lang="en-US" sz="3200" u="sng" dirty="0"/>
              <a:t>non-payroll </a:t>
            </a:r>
            <a:r>
              <a:rPr lang="en-US" sz="3200" dirty="0"/>
              <a:t>cost transfers</a:t>
            </a:r>
          </a:p>
        </p:txBody>
      </p:sp>
      <p:sp>
        <p:nvSpPr>
          <p:cNvPr id="3" name="Content Placeholder 2"/>
          <p:cNvSpPr>
            <a:spLocks noGrp="1"/>
          </p:cNvSpPr>
          <p:nvPr>
            <p:ph idx="1"/>
          </p:nvPr>
        </p:nvSpPr>
        <p:spPr>
          <a:xfrm>
            <a:off x="573024" y="1267968"/>
            <a:ext cx="10515600" cy="4978348"/>
          </a:xfrm>
        </p:spPr>
        <p:txBody>
          <a:bodyPr>
            <a:normAutofit/>
          </a:bodyPr>
          <a:lstStyle/>
          <a:p>
            <a:pPr marL="457200" indent="-457200">
              <a:buFont typeface="Arial" panose="020B0604020202020204" pitchFamily="34" charset="0"/>
              <a:buChar char="•"/>
            </a:pPr>
            <a:r>
              <a:rPr lang="en-US" sz="2400" dirty="0">
                <a:latin typeface="+mn-lt"/>
              </a:rPr>
              <a:t>SPA:</a:t>
            </a:r>
          </a:p>
          <a:p>
            <a:pPr marL="1143000" lvl="1" indent="-457200">
              <a:lnSpc>
                <a:spcPct val="100000"/>
              </a:lnSpc>
              <a:buFont typeface="Wingdings" panose="05000000000000000000" pitchFamily="2" charset="2"/>
              <a:buChar char="Ø"/>
            </a:pPr>
            <a:r>
              <a:rPr lang="en-US" sz="2000" dirty="0">
                <a:latin typeface="+mn-lt"/>
              </a:rPr>
              <a:t>SPA Financial Analyst (FA) reviews and approves cost transfers once submitted ensuring the appropriate backup documentation is attached and the Cost Transfer Form is completed appropriately.</a:t>
            </a:r>
          </a:p>
          <a:p>
            <a:pPr marL="1143000" lvl="1" indent="-457200">
              <a:lnSpc>
                <a:spcPct val="100000"/>
              </a:lnSpc>
              <a:buFont typeface="Wingdings" panose="05000000000000000000" pitchFamily="2" charset="2"/>
              <a:buChar char="Ø"/>
            </a:pPr>
            <a:r>
              <a:rPr lang="en-US" sz="2000" dirty="0">
                <a:latin typeface="+mn-lt"/>
              </a:rPr>
              <a:t>SPA FA adds a department approver and PI approver, when applicable, in the JE workflow for all cost transfers.  </a:t>
            </a:r>
          </a:p>
          <a:p>
            <a:pPr marL="1143000" lvl="1" indent="-457200">
              <a:lnSpc>
                <a:spcPct val="100000"/>
              </a:lnSpc>
              <a:buFont typeface="Wingdings" panose="05000000000000000000" pitchFamily="2" charset="2"/>
              <a:buChar char="Ø"/>
            </a:pPr>
            <a:r>
              <a:rPr lang="en-US" sz="2000" dirty="0">
                <a:latin typeface="+mn-lt"/>
              </a:rPr>
              <a:t>SPA Team Lead approves for posting all cost transfers.</a:t>
            </a:r>
          </a:p>
          <a:p>
            <a:pPr marL="1600200" lvl="2" indent="-457200">
              <a:lnSpc>
                <a:spcPct val="100000"/>
              </a:lnSpc>
              <a:buFont typeface="Wingdings" panose="05000000000000000000" pitchFamily="2" charset="2"/>
              <a:buChar char="Ø"/>
            </a:pPr>
            <a:r>
              <a:rPr lang="en-US" sz="1900" dirty="0">
                <a:latin typeface="+mn-lt"/>
              </a:rPr>
              <a:t>After the department approver and PI, when applicable, have approved the cost transfer, then the JE is automatically posted.  </a:t>
            </a:r>
          </a:p>
          <a:p>
            <a:pPr marL="1028700" lvl="1" indent="-342900">
              <a:buFont typeface="Wingdings" panose="05000000000000000000" pitchFamily="2" charset="2"/>
              <a:buChar char="Ø"/>
            </a:pPr>
            <a:r>
              <a:rPr lang="en-US" sz="2000" dirty="0">
                <a:latin typeface="+mn-lt"/>
              </a:rPr>
              <a:t>SPA FA works with Unit Administrator if any changes to the cost transfer are needed.</a:t>
            </a:r>
          </a:p>
          <a:p>
            <a:pPr lvl="1" indent="0">
              <a:buNone/>
            </a:pPr>
            <a:endParaRPr lang="en-US" sz="2600" dirty="0">
              <a:latin typeface="+mn-lt"/>
            </a:endParaRPr>
          </a:p>
        </p:txBody>
      </p:sp>
    </p:spTree>
    <p:extLst>
      <p:ext uri="{BB962C8B-B14F-4D97-AF65-F5344CB8AC3E}">
        <p14:creationId xmlns:p14="http://schemas.microsoft.com/office/powerpoint/2010/main" val="3804581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024" y="647577"/>
            <a:ext cx="8276508" cy="454117"/>
          </a:xfrm>
        </p:spPr>
        <p:txBody>
          <a:bodyPr>
            <a:normAutofit fontScale="90000"/>
          </a:bodyPr>
          <a:lstStyle/>
          <a:p>
            <a:r>
              <a:rPr lang="en-US" sz="3600" dirty="0"/>
              <a:t>Purpose of the Presentation </a:t>
            </a:r>
            <a:endParaRPr lang="en-US" dirty="0"/>
          </a:p>
        </p:txBody>
      </p:sp>
      <p:sp>
        <p:nvSpPr>
          <p:cNvPr id="15" name="Content Placeholder 2"/>
          <p:cNvSpPr>
            <a:spLocks noGrp="1"/>
          </p:cNvSpPr>
          <p:nvPr>
            <p:ph idx="1"/>
          </p:nvPr>
        </p:nvSpPr>
        <p:spPr>
          <a:xfrm>
            <a:off x="573024" y="1233042"/>
            <a:ext cx="10191674" cy="4836336"/>
          </a:xfrm>
        </p:spPr>
        <p:txBody>
          <a:bodyPr>
            <a:normAutofit fontScale="92500" lnSpcReduction="10000"/>
          </a:bodyPr>
          <a:lstStyle/>
          <a:p>
            <a:pPr marL="571500" indent="-571500">
              <a:buFont typeface="Arial" panose="020B0604020202020204" pitchFamily="34" charset="0"/>
              <a:buChar char="•"/>
            </a:pPr>
            <a:r>
              <a:rPr lang="en-US" sz="2800" dirty="0">
                <a:latin typeface="+mn-lt"/>
              </a:rPr>
              <a:t>Understand when a cost transfer is appropriate on a sponsored project and the importance of timely transfers.</a:t>
            </a:r>
          </a:p>
          <a:p>
            <a:pPr marL="571500" indent="-571500">
              <a:buFont typeface="Arial" panose="020B0604020202020204" pitchFamily="34" charset="0"/>
              <a:buChar char="•"/>
            </a:pPr>
            <a:r>
              <a:rPr lang="en-US" sz="3000" dirty="0">
                <a:latin typeface="+mn-lt"/>
              </a:rPr>
              <a:t>Overall Objectives: Overview of the process flow around processing a cost transfer on a sponsored project</a:t>
            </a:r>
            <a:r>
              <a:rPr lang="en-US" sz="3000" dirty="0">
                <a:latin typeface="+mn-lt"/>
                <a:cs typeface="Calibri" panose="020F0502020204030204" pitchFamily="34" charset="0"/>
              </a:rPr>
              <a:t>. </a:t>
            </a:r>
          </a:p>
          <a:p>
            <a:pPr marL="1257300" lvl="1" indent="-571500">
              <a:buFont typeface="Wingdings" panose="05000000000000000000" pitchFamily="2" charset="2"/>
              <a:buChar char="Ø"/>
            </a:pPr>
            <a:r>
              <a:rPr lang="en-US" sz="2400" dirty="0">
                <a:latin typeface="+mn-lt"/>
              </a:rPr>
              <a:t>Learn about the roles and responsibilities involved in processing a cost transfer </a:t>
            </a:r>
            <a:endParaRPr lang="en-US" sz="2400" dirty="0">
              <a:latin typeface="+mn-lt"/>
              <a:cs typeface="Calibri" panose="020F0502020204030204" pitchFamily="34" charset="0"/>
            </a:endParaRPr>
          </a:p>
          <a:p>
            <a:pPr marL="1257300" lvl="1" indent="-571500">
              <a:buFont typeface="Wingdings" panose="05000000000000000000" pitchFamily="2" charset="2"/>
              <a:buChar char="Ø"/>
            </a:pPr>
            <a:r>
              <a:rPr lang="en-US" sz="2400" dirty="0">
                <a:latin typeface="+mn-lt"/>
              </a:rPr>
              <a:t>Identify required backup for each type of cost transfer</a:t>
            </a:r>
          </a:p>
          <a:p>
            <a:pPr marL="1257300" lvl="1" indent="-571500">
              <a:buFont typeface="Wingdings" panose="05000000000000000000" pitchFamily="2" charset="2"/>
              <a:buChar char="Ø"/>
            </a:pPr>
            <a:r>
              <a:rPr lang="en-US" sz="2400" dirty="0">
                <a:latin typeface="+mn-lt"/>
              </a:rPr>
              <a:t>Learn some helpful tips for filling out the cost transfer forms </a:t>
            </a:r>
            <a:endParaRPr lang="en-US" sz="2400" dirty="0">
              <a:latin typeface="+mn-lt"/>
              <a:cs typeface="Calibri" panose="020F0502020204030204" pitchFamily="34" charset="0"/>
            </a:endParaRPr>
          </a:p>
        </p:txBody>
      </p:sp>
    </p:spTree>
    <p:extLst>
      <p:ext uri="{BB962C8B-B14F-4D97-AF65-F5344CB8AC3E}">
        <p14:creationId xmlns:p14="http://schemas.microsoft.com/office/powerpoint/2010/main" val="37679609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163CA-3F4F-3D32-206A-9BFEA48282ED}"/>
              </a:ext>
            </a:extLst>
          </p:cNvPr>
          <p:cNvSpPr>
            <a:spLocks noGrp="1"/>
          </p:cNvSpPr>
          <p:nvPr>
            <p:ph type="title"/>
          </p:nvPr>
        </p:nvSpPr>
        <p:spPr>
          <a:xfrm>
            <a:off x="573024" y="571143"/>
            <a:ext cx="10515600" cy="598751"/>
          </a:xfrm>
        </p:spPr>
        <p:txBody>
          <a:bodyPr/>
          <a:lstStyle/>
          <a:p>
            <a:r>
              <a:rPr lang="en-US" sz="3200" dirty="0"/>
              <a:t>Example of a complete non-payroll cost transfer entry</a:t>
            </a:r>
            <a:endParaRPr lang="en-US" dirty="0"/>
          </a:p>
        </p:txBody>
      </p:sp>
      <p:pic>
        <p:nvPicPr>
          <p:cNvPr id="4" name="Content Placeholder 3">
            <a:extLst>
              <a:ext uri="{FF2B5EF4-FFF2-40B4-BE49-F238E27FC236}">
                <a16:creationId xmlns:a16="http://schemas.microsoft.com/office/drawing/2014/main" id="{DC4D63C1-49F2-F29D-8773-AAFA6511EDA5}"/>
              </a:ext>
            </a:extLst>
          </p:cNvPr>
          <p:cNvPicPr>
            <a:picLocks noGrp="1" noChangeAspect="1"/>
          </p:cNvPicPr>
          <p:nvPr>
            <p:ph idx="1"/>
          </p:nvPr>
        </p:nvPicPr>
        <p:blipFill>
          <a:blip r:embed="rId2"/>
          <a:stretch>
            <a:fillRect/>
          </a:stretch>
        </p:blipFill>
        <p:spPr>
          <a:xfrm>
            <a:off x="896440" y="1032062"/>
            <a:ext cx="8439668" cy="2782427"/>
          </a:xfrm>
          <a:prstGeom prst="rect">
            <a:avLst/>
          </a:prstGeom>
        </p:spPr>
      </p:pic>
      <p:pic>
        <p:nvPicPr>
          <p:cNvPr id="5" name="Picture 4">
            <a:extLst>
              <a:ext uri="{FF2B5EF4-FFF2-40B4-BE49-F238E27FC236}">
                <a16:creationId xmlns:a16="http://schemas.microsoft.com/office/drawing/2014/main" id="{F0B3949B-7784-1664-1A0D-BCD0029F54FB}"/>
              </a:ext>
            </a:extLst>
          </p:cNvPr>
          <p:cNvPicPr>
            <a:picLocks noChangeAspect="1"/>
          </p:cNvPicPr>
          <p:nvPr/>
        </p:nvPicPr>
        <p:blipFill>
          <a:blip r:embed="rId3"/>
          <a:stretch>
            <a:fillRect/>
          </a:stretch>
        </p:blipFill>
        <p:spPr>
          <a:xfrm>
            <a:off x="896440" y="3814489"/>
            <a:ext cx="8439668" cy="2324451"/>
          </a:xfrm>
          <a:prstGeom prst="rect">
            <a:avLst/>
          </a:prstGeom>
        </p:spPr>
      </p:pic>
    </p:spTree>
    <p:extLst>
      <p:ext uri="{BB962C8B-B14F-4D97-AF65-F5344CB8AC3E}">
        <p14:creationId xmlns:p14="http://schemas.microsoft.com/office/powerpoint/2010/main" val="32665325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024" y="-390697"/>
            <a:ext cx="10515600" cy="2547730"/>
          </a:xfrm>
        </p:spPr>
        <p:txBody>
          <a:bodyPr>
            <a:normAutofit/>
          </a:bodyPr>
          <a:lstStyle/>
          <a:p>
            <a:r>
              <a:rPr lang="en-US" sz="3200" dirty="0">
                <a:solidFill>
                  <a:schemeClr val="accent1">
                    <a:lumMod val="75000"/>
                  </a:schemeClr>
                </a:solidFill>
              </a:rPr>
              <a:t>Roles &amp; Responsibilities for </a:t>
            </a:r>
            <a:r>
              <a:rPr lang="en-US" sz="3200" u="dbl" dirty="0">
                <a:solidFill>
                  <a:schemeClr val="accent1">
                    <a:lumMod val="75000"/>
                  </a:schemeClr>
                </a:solidFill>
              </a:rPr>
              <a:t>payroll</a:t>
            </a:r>
            <a:r>
              <a:rPr lang="en-US" sz="3200" dirty="0">
                <a:solidFill>
                  <a:schemeClr val="accent1">
                    <a:lumMod val="75000"/>
                  </a:schemeClr>
                </a:solidFill>
              </a:rPr>
              <a:t> cost transfers</a:t>
            </a:r>
          </a:p>
        </p:txBody>
      </p:sp>
      <p:sp>
        <p:nvSpPr>
          <p:cNvPr id="3" name="Content Placeholder 2"/>
          <p:cNvSpPr>
            <a:spLocks noGrp="1"/>
          </p:cNvSpPr>
          <p:nvPr>
            <p:ph idx="1"/>
          </p:nvPr>
        </p:nvSpPr>
        <p:spPr>
          <a:xfrm>
            <a:off x="573024" y="1122220"/>
            <a:ext cx="10515600" cy="5354834"/>
          </a:xfrm>
        </p:spPr>
        <p:txBody>
          <a:bodyPr>
            <a:normAutofit/>
          </a:bodyPr>
          <a:lstStyle/>
          <a:p>
            <a:pPr marL="457200" indent="-457200">
              <a:buFont typeface="Arial" panose="020B0604020202020204" pitchFamily="34" charset="0"/>
              <a:buChar char="•"/>
            </a:pPr>
            <a:r>
              <a:rPr lang="en-US" sz="2800" dirty="0">
                <a:latin typeface="+mn-lt"/>
              </a:rPr>
              <a:t>Unit Administrator:</a:t>
            </a:r>
          </a:p>
          <a:p>
            <a:pPr marL="1143000" lvl="1" indent="-457200">
              <a:buFont typeface="Wingdings" panose="05000000000000000000" pitchFamily="2" charset="2"/>
              <a:buChar char="Ø"/>
            </a:pPr>
            <a:r>
              <a:rPr lang="en-US" sz="2400" dirty="0">
                <a:latin typeface="+mn-lt"/>
              </a:rPr>
              <a:t>Assists PI in the review of the effort commitments and payroll charges on a quarterly basis to identify required salary or wage transfers;</a:t>
            </a:r>
          </a:p>
          <a:p>
            <a:pPr marL="1143000" lvl="1" indent="-457200">
              <a:buFont typeface="Wingdings" panose="05000000000000000000" pitchFamily="2" charset="2"/>
              <a:buChar char="Ø"/>
            </a:pPr>
            <a:r>
              <a:rPr lang="en-US" sz="2400" dirty="0">
                <a:latin typeface="+mn-lt"/>
              </a:rPr>
              <a:t>Primarily responsible for preparing and completing all cost transfers;</a:t>
            </a:r>
          </a:p>
          <a:p>
            <a:pPr marL="1143000" lvl="1" indent="-457200">
              <a:buFont typeface="Wingdings" panose="05000000000000000000" pitchFamily="2" charset="2"/>
              <a:buChar char="Ø"/>
            </a:pPr>
            <a:r>
              <a:rPr lang="en-US" sz="2400" dirty="0">
                <a:latin typeface="+mn-lt"/>
              </a:rPr>
              <a:t>Assists PI in collecting and providing necessary justification required to accompany the cost transfer request;</a:t>
            </a:r>
          </a:p>
          <a:p>
            <a:pPr marL="1143000" lvl="1" indent="-457200">
              <a:buFont typeface="Wingdings" panose="05000000000000000000" pitchFamily="2" charset="2"/>
              <a:buChar char="Ø"/>
            </a:pPr>
            <a:r>
              <a:rPr lang="en-US" sz="2400" dirty="0">
                <a:latin typeface="+mn-lt"/>
              </a:rPr>
              <a:t>Assists PI in identifying the appropriate destination chart string for the cost transfer;</a:t>
            </a:r>
          </a:p>
          <a:p>
            <a:pPr lvl="1" indent="0">
              <a:buNone/>
            </a:pPr>
            <a:endParaRPr lang="en-US" sz="2600" dirty="0">
              <a:latin typeface="+mn-lt"/>
            </a:endParaRPr>
          </a:p>
        </p:txBody>
      </p:sp>
    </p:spTree>
    <p:extLst>
      <p:ext uri="{BB962C8B-B14F-4D97-AF65-F5344CB8AC3E}">
        <p14:creationId xmlns:p14="http://schemas.microsoft.com/office/powerpoint/2010/main" val="30633598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024" y="-390697"/>
            <a:ext cx="10515600" cy="2547730"/>
          </a:xfrm>
        </p:spPr>
        <p:txBody>
          <a:bodyPr>
            <a:normAutofit/>
          </a:bodyPr>
          <a:lstStyle/>
          <a:p>
            <a:r>
              <a:rPr lang="en-US" sz="3200" dirty="0">
                <a:solidFill>
                  <a:schemeClr val="accent1">
                    <a:lumMod val="75000"/>
                  </a:schemeClr>
                </a:solidFill>
              </a:rPr>
              <a:t>Roles &amp; Responsibilities for </a:t>
            </a:r>
            <a:r>
              <a:rPr lang="en-US" sz="3200" u="sng" dirty="0">
                <a:solidFill>
                  <a:schemeClr val="accent1">
                    <a:lumMod val="75000"/>
                  </a:schemeClr>
                </a:solidFill>
              </a:rPr>
              <a:t>payroll</a:t>
            </a:r>
            <a:r>
              <a:rPr lang="en-US" sz="3200" dirty="0">
                <a:solidFill>
                  <a:schemeClr val="accent1">
                    <a:lumMod val="75000"/>
                  </a:schemeClr>
                </a:solidFill>
              </a:rPr>
              <a:t> cost transfers </a:t>
            </a:r>
          </a:p>
        </p:txBody>
      </p:sp>
      <p:sp>
        <p:nvSpPr>
          <p:cNvPr id="3" name="Content Placeholder 2"/>
          <p:cNvSpPr>
            <a:spLocks noGrp="1"/>
          </p:cNvSpPr>
          <p:nvPr>
            <p:ph idx="1"/>
          </p:nvPr>
        </p:nvSpPr>
        <p:spPr>
          <a:xfrm>
            <a:off x="573024" y="1122220"/>
            <a:ext cx="10515600" cy="4851860"/>
          </a:xfrm>
        </p:spPr>
        <p:txBody>
          <a:bodyPr>
            <a:normAutofit fontScale="92500" lnSpcReduction="20000"/>
          </a:bodyPr>
          <a:lstStyle/>
          <a:p>
            <a:pPr marL="457200" indent="-457200">
              <a:buFont typeface="Arial" panose="020B0604020202020204" pitchFamily="34" charset="0"/>
              <a:buChar char="•"/>
            </a:pPr>
            <a:r>
              <a:rPr lang="en-US" sz="2800" dirty="0">
                <a:latin typeface="+mn-lt"/>
              </a:rPr>
              <a:t>Unit Administrator (continued):</a:t>
            </a:r>
          </a:p>
          <a:p>
            <a:pPr marL="1143000" lvl="1" indent="-457200">
              <a:buFont typeface="Wingdings" panose="05000000000000000000" pitchFamily="2" charset="2"/>
              <a:buChar char="Ø"/>
            </a:pPr>
            <a:r>
              <a:rPr lang="en-US" sz="2100" dirty="0">
                <a:latin typeface="+mn-lt"/>
              </a:rPr>
              <a:t>Reviews cost transfers for compliance with the </a:t>
            </a:r>
            <a:r>
              <a:rPr lang="en-US" sz="2100" dirty="0">
                <a:latin typeface="+mn-lt"/>
                <a:hlinkClick r:id="rId3"/>
              </a:rPr>
              <a:t>University Operating Procedure on Cost Transfers</a:t>
            </a:r>
            <a:r>
              <a:rPr lang="en-US" sz="2100" dirty="0">
                <a:latin typeface="+mn-lt"/>
              </a:rPr>
              <a:t>;</a:t>
            </a:r>
          </a:p>
          <a:p>
            <a:pPr marL="1143000" lvl="1" indent="-457200">
              <a:buFont typeface="Wingdings" panose="05000000000000000000" pitchFamily="2" charset="2"/>
              <a:buChar char="Ø"/>
            </a:pPr>
            <a:r>
              <a:rPr lang="en-US" sz="2100" dirty="0">
                <a:latin typeface="+mn-lt"/>
              </a:rPr>
              <a:t>Creates and submits changes to salary distributions and initiates approval workflow;</a:t>
            </a:r>
          </a:p>
          <a:p>
            <a:pPr marL="1143000" lvl="1" indent="-457200">
              <a:buFont typeface="Wingdings" panose="05000000000000000000" pitchFamily="2" charset="2"/>
              <a:buChar char="Ø"/>
            </a:pPr>
            <a:r>
              <a:rPr lang="en-US" sz="2100" dirty="0">
                <a:latin typeface="+mn-lt"/>
              </a:rPr>
              <a:t>Creates additional payments and bi-weekly wage transfers along with the appropriate backup documentation;</a:t>
            </a:r>
          </a:p>
          <a:p>
            <a:pPr marL="1143000" lvl="1" indent="-457200">
              <a:buFont typeface="Wingdings" panose="05000000000000000000" pitchFamily="2" charset="2"/>
              <a:buChar char="Ø"/>
            </a:pPr>
            <a:r>
              <a:rPr lang="en-US" sz="2100" dirty="0">
                <a:latin typeface="+mn-lt"/>
              </a:rPr>
              <a:t>Monitors the progress of the cost transfer to ensure department approver(s) and required PI approvals are completed in a timely manner;</a:t>
            </a:r>
          </a:p>
          <a:p>
            <a:pPr marL="1143000" lvl="1" indent="-457200">
              <a:buFont typeface="Wingdings" panose="05000000000000000000" pitchFamily="2" charset="2"/>
              <a:buChar char="Ø"/>
            </a:pPr>
            <a:r>
              <a:rPr lang="en-US" sz="2100" dirty="0">
                <a:latin typeface="+mn-lt"/>
              </a:rPr>
              <a:t>Recommendation: monthly monitoring of department suspense to help avoid payroll cost transfers over 90 days past the accounting date.</a:t>
            </a:r>
          </a:p>
          <a:p>
            <a:pPr lvl="1" indent="0">
              <a:buNone/>
            </a:pPr>
            <a:endParaRPr lang="en-US" sz="2600" dirty="0">
              <a:latin typeface="+mn-lt"/>
            </a:endParaRPr>
          </a:p>
        </p:txBody>
      </p:sp>
    </p:spTree>
    <p:extLst>
      <p:ext uri="{BB962C8B-B14F-4D97-AF65-F5344CB8AC3E}">
        <p14:creationId xmlns:p14="http://schemas.microsoft.com/office/powerpoint/2010/main" val="16259933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024" y="-390697"/>
            <a:ext cx="10515600" cy="2547730"/>
          </a:xfrm>
        </p:spPr>
        <p:txBody>
          <a:bodyPr>
            <a:normAutofit/>
          </a:bodyPr>
          <a:lstStyle/>
          <a:p>
            <a:r>
              <a:rPr lang="en-US" sz="3200" dirty="0">
                <a:solidFill>
                  <a:schemeClr val="accent1">
                    <a:lumMod val="75000"/>
                  </a:schemeClr>
                </a:solidFill>
              </a:rPr>
              <a:t>Roles &amp; Responsibilities for </a:t>
            </a:r>
            <a:r>
              <a:rPr lang="en-US" sz="3200" u="dbl" dirty="0">
                <a:solidFill>
                  <a:schemeClr val="accent1">
                    <a:lumMod val="75000"/>
                  </a:schemeClr>
                </a:solidFill>
              </a:rPr>
              <a:t>payroll </a:t>
            </a:r>
            <a:r>
              <a:rPr lang="en-US" sz="3200" dirty="0">
                <a:solidFill>
                  <a:schemeClr val="accent1">
                    <a:lumMod val="75000"/>
                  </a:schemeClr>
                </a:solidFill>
              </a:rPr>
              <a:t>cost transfers</a:t>
            </a:r>
          </a:p>
        </p:txBody>
      </p:sp>
      <p:sp>
        <p:nvSpPr>
          <p:cNvPr id="3" name="Content Placeholder 2"/>
          <p:cNvSpPr>
            <a:spLocks noGrp="1"/>
          </p:cNvSpPr>
          <p:nvPr>
            <p:ph idx="1"/>
          </p:nvPr>
        </p:nvSpPr>
        <p:spPr>
          <a:xfrm>
            <a:off x="573024" y="1088969"/>
            <a:ext cx="10515600" cy="5354834"/>
          </a:xfrm>
        </p:spPr>
        <p:txBody>
          <a:bodyPr>
            <a:normAutofit/>
          </a:bodyPr>
          <a:lstStyle/>
          <a:p>
            <a:pPr marL="457200" indent="-457200">
              <a:buFont typeface="Arial" panose="020B0604020202020204" pitchFamily="34" charset="0"/>
              <a:buChar char="•"/>
            </a:pPr>
            <a:r>
              <a:rPr lang="en-US" sz="2800" dirty="0">
                <a:latin typeface="+mn-lt"/>
              </a:rPr>
              <a:t>Payroll:</a:t>
            </a:r>
          </a:p>
          <a:p>
            <a:pPr marL="1143000" lvl="1" indent="-457200">
              <a:buFont typeface="Wingdings" panose="05000000000000000000" pitchFamily="2" charset="2"/>
              <a:buChar char="Ø"/>
            </a:pPr>
            <a:r>
              <a:rPr lang="en-US" sz="2000" dirty="0">
                <a:latin typeface="+mn-lt"/>
              </a:rPr>
              <a:t>Payroll confirms that all requests are complete:</a:t>
            </a:r>
          </a:p>
          <a:p>
            <a:pPr marL="1600200" lvl="2" indent="-457200">
              <a:buFont typeface="Wingdings" panose="05000000000000000000" pitchFamily="2" charset="2"/>
              <a:buChar char="Ø"/>
            </a:pPr>
            <a:r>
              <a:rPr lang="en-US" sz="2000" dirty="0">
                <a:solidFill>
                  <a:prstClr val="black">
                    <a:lumMod val="75000"/>
                    <a:lumOff val="25000"/>
                  </a:prstClr>
                </a:solidFill>
                <a:latin typeface="+mn-lt"/>
              </a:rPr>
              <a:t>Two approvers for cost transfers involving sponsored projects (PI can be the second approver);</a:t>
            </a:r>
          </a:p>
          <a:p>
            <a:pPr marL="1600200" lvl="2" indent="-457200">
              <a:buFont typeface="Wingdings" panose="05000000000000000000" pitchFamily="2" charset="2"/>
              <a:buChar char="Ø"/>
            </a:pPr>
            <a:r>
              <a:rPr lang="en-US" sz="2000" dirty="0">
                <a:latin typeface="+mn-lt"/>
              </a:rPr>
              <a:t>Appropriate questions answered on the cost transfer form depending on lateness of the transfer;</a:t>
            </a:r>
          </a:p>
          <a:p>
            <a:pPr marL="1600200" lvl="2" indent="-457200">
              <a:buFont typeface="Wingdings" panose="05000000000000000000" pitchFamily="2" charset="2"/>
              <a:buChar char="Ø"/>
            </a:pPr>
            <a:r>
              <a:rPr lang="en-US" sz="2000" dirty="0">
                <a:latin typeface="+mn-lt"/>
              </a:rPr>
              <a:t>PI approval for cost transfers past 90 days from the </a:t>
            </a:r>
            <a:r>
              <a:rPr lang="en-US" sz="2000" u="sng" dirty="0">
                <a:latin typeface="+mn-lt"/>
              </a:rPr>
              <a:t>accounting date</a:t>
            </a:r>
            <a:r>
              <a:rPr lang="en-US" sz="2000" dirty="0">
                <a:latin typeface="+mn-lt"/>
              </a:rPr>
              <a:t>;</a:t>
            </a:r>
          </a:p>
          <a:p>
            <a:pPr marL="1600200" lvl="2" indent="-457200">
              <a:buFont typeface="Wingdings" panose="05000000000000000000" pitchFamily="2" charset="2"/>
              <a:buChar char="Ø"/>
            </a:pPr>
            <a:r>
              <a:rPr lang="en-US" sz="2000" dirty="0">
                <a:latin typeface="+mn-lt"/>
              </a:rPr>
              <a:t>Hourly wage certification signature obtained</a:t>
            </a:r>
          </a:p>
          <a:p>
            <a:pPr lvl="1" indent="0">
              <a:buNone/>
            </a:pPr>
            <a:endParaRPr lang="en-US" sz="2600" dirty="0">
              <a:latin typeface="+mn-lt"/>
            </a:endParaRPr>
          </a:p>
        </p:txBody>
      </p:sp>
    </p:spTree>
    <p:extLst>
      <p:ext uri="{BB962C8B-B14F-4D97-AF65-F5344CB8AC3E}">
        <p14:creationId xmlns:p14="http://schemas.microsoft.com/office/powerpoint/2010/main" val="39170908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024" y="-390697"/>
            <a:ext cx="10515600" cy="2547730"/>
          </a:xfrm>
        </p:spPr>
        <p:txBody>
          <a:bodyPr>
            <a:normAutofit/>
          </a:bodyPr>
          <a:lstStyle/>
          <a:p>
            <a:r>
              <a:rPr lang="en-US" sz="3200" dirty="0">
                <a:solidFill>
                  <a:schemeClr val="accent1">
                    <a:lumMod val="75000"/>
                  </a:schemeClr>
                </a:solidFill>
              </a:rPr>
              <a:t>Example of Hourly Wage Effort Certification</a:t>
            </a:r>
          </a:p>
        </p:txBody>
      </p:sp>
      <p:pic>
        <p:nvPicPr>
          <p:cNvPr id="7" name="Picture 6">
            <a:extLst>
              <a:ext uri="{FF2B5EF4-FFF2-40B4-BE49-F238E27FC236}">
                <a16:creationId xmlns:a16="http://schemas.microsoft.com/office/drawing/2014/main" id="{E5118A03-4191-3DB7-E6DC-5E3746FB145D}"/>
              </a:ext>
            </a:extLst>
          </p:cNvPr>
          <p:cNvPicPr>
            <a:picLocks noChangeAspect="1"/>
          </p:cNvPicPr>
          <p:nvPr/>
        </p:nvPicPr>
        <p:blipFill>
          <a:blip r:embed="rId3"/>
          <a:stretch>
            <a:fillRect/>
          </a:stretch>
        </p:blipFill>
        <p:spPr>
          <a:xfrm>
            <a:off x="685224" y="1162333"/>
            <a:ext cx="8723809" cy="4533333"/>
          </a:xfrm>
          <a:prstGeom prst="rect">
            <a:avLst/>
          </a:prstGeom>
        </p:spPr>
      </p:pic>
    </p:spTree>
    <p:extLst>
      <p:ext uri="{BB962C8B-B14F-4D97-AF65-F5344CB8AC3E}">
        <p14:creationId xmlns:p14="http://schemas.microsoft.com/office/powerpoint/2010/main" val="26138979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024" y="-390697"/>
            <a:ext cx="10515600" cy="2547730"/>
          </a:xfrm>
        </p:spPr>
        <p:txBody>
          <a:bodyPr>
            <a:normAutofit/>
          </a:bodyPr>
          <a:lstStyle/>
          <a:p>
            <a:r>
              <a:rPr lang="en-US" sz="3200" dirty="0">
                <a:solidFill>
                  <a:schemeClr val="accent1">
                    <a:lumMod val="75000"/>
                  </a:schemeClr>
                </a:solidFill>
              </a:rPr>
              <a:t>Roles &amp; Responsibilities for </a:t>
            </a:r>
            <a:r>
              <a:rPr lang="en-US" sz="3200" u="dbl" dirty="0">
                <a:solidFill>
                  <a:schemeClr val="accent1">
                    <a:lumMod val="75000"/>
                  </a:schemeClr>
                </a:solidFill>
              </a:rPr>
              <a:t>payroll</a:t>
            </a:r>
            <a:r>
              <a:rPr lang="en-US" sz="3200" dirty="0">
                <a:solidFill>
                  <a:schemeClr val="accent1">
                    <a:lumMod val="75000"/>
                  </a:schemeClr>
                </a:solidFill>
              </a:rPr>
              <a:t> cost transfers Cont.</a:t>
            </a:r>
          </a:p>
        </p:txBody>
      </p:sp>
      <p:sp>
        <p:nvSpPr>
          <p:cNvPr id="3" name="Content Placeholder 2"/>
          <p:cNvSpPr>
            <a:spLocks noGrp="1"/>
          </p:cNvSpPr>
          <p:nvPr>
            <p:ph idx="1"/>
          </p:nvPr>
        </p:nvSpPr>
        <p:spPr>
          <a:xfrm>
            <a:off x="573024" y="1088969"/>
            <a:ext cx="10515600" cy="5354834"/>
          </a:xfrm>
        </p:spPr>
        <p:txBody>
          <a:bodyPr>
            <a:normAutofit/>
          </a:bodyPr>
          <a:lstStyle/>
          <a:p>
            <a:pPr marL="457200" indent="-457200">
              <a:buFont typeface="Arial" panose="020B0604020202020204" pitchFamily="34" charset="0"/>
              <a:buChar char="•"/>
            </a:pPr>
            <a:r>
              <a:rPr lang="en-US" sz="2800" dirty="0">
                <a:latin typeface="+mn-lt"/>
              </a:rPr>
              <a:t>Payroll:</a:t>
            </a:r>
          </a:p>
          <a:p>
            <a:pPr marL="1143000" lvl="1" indent="-457200">
              <a:buFont typeface="Wingdings" panose="05000000000000000000" pitchFamily="2" charset="2"/>
              <a:buChar char="Ø"/>
            </a:pPr>
            <a:r>
              <a:rPr lang="en-US" sz="2000" dirty="0">
                <a:latin typeface="+mn-lt"/>
              </a:rPr>
              <a:t>Adds Financial &amp; Cost Accounting Services to the approval workflow for all payroll cost transfers (excludes chartstring changes w/in the same project);</a:t>
            </a:r>
          </a:p>
          <a:p>
            <a:pPr marL="1143000" lvl="1" indent="-457200">
              <a:buFont typeface="Wingdings" panose="05000000000000000000" pitchFamily="2" charset="2"/>
              <a:buChar char="Ø"/>
            </a:pPr>
            <a:r>
              <a:rPr lang="en-US" sz="2000" dirty="0">
                <a:latin typeface="+mn-lt"/>
              </a:rPr>
              <a:t>Adds the Associate Controller to the approval workflow for all payroll cost transfer requests over 90 days from the accounting date;</a:t>
            </a:r>
          </a:p>
          <a:p>
            <a:pPr marL="1143000" lvl="1" indent="-457200">
              <a:buFont typeface="Wingdings" panose="05000000000000000000" pitchFamily="2" charset="2"/>
              <a:buChar char="Ø"/>
            </a:pPr>
            <a:r>
              <a:rPr lang="en-US" sz="2000" dirty="0">
                <a:latin typeface="+mn-lt"/>
              </a:rPr>
              <a:t>Adds SPA Financial Administrator to the approval workflow if the project is ending within 30 days or has already ended;</a:t>
            </a:r>
          </a:p>
          <a:p>
            <a:pPr marL="1143000" lvl="1" indent="-457200">
              <a:buFont typeface="Wingdings" panose="05000000000000000000" pitchFamily="2" charset="2"/>
              <a:buChar char="Ø"/>
            </a:pPr>
            <a:r>
              <a:rPr lang="en-US" sz="2000" dirty="0">
                <a:latin typeface="+mn-lt"/>
              </a:rPr>
              <a:t>Processes the cost transfer once all approvals have been obtained;</a:t>
            </a:r>
          </a:p>
          <a:p>
            <a:pPr lvl="1" indent="0">
              <a:buNone/>
            </a:pPr>
            <a:endParaRPr lang="en-US" sz="2600" dirty="0">
              <a:latin typeface="+mn-lt"/>
            </a:endParaRPr>
          </a:p>
        </p:txBody>
      </p:sp>
    </p:spTree>
    <p:extLst>
      <p:ext uri="{BB962C8B-B14F-4D97-AF65-F5344CB8AC3E}">
        <p14:creationId xmlns:p14="http://schemas.microsoft.com/office/powerpoint/2010/main" val="38418679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024" y="-390697"/>
            <a:ext cx="10515600" cy="2547730"/>
          </a:xfrm>
        </p:spPr>
        <p:txBody>
          <a:bodyPr>
            <a:normAutofit/>
          </a:bodyPr>
          <a:lstStyle/>
          <a:p>
            <a:r>
              <a:rPr lang="en-US" sz="3200" dirty="0">
                <a:solidFill>
                  <a:schemeClr val="accent1">
                    <a:lumMod val="75000"/>
                  </a:schemeClr>
                </a:solidFill>
              </a:rPr>
              <a:t>Roles &amp; Responsibilities for </a:t>
            </a:r>
            <a:r>
              <a:rPr lang="en-US" sz="3200" u="dbl" dirty="0">
                <a:solidFill>
                  <a:schemeClr val="accent1">
                    <a:lumMod val="75000"/>
                  </a:schemeClr>
                </a:solidFill>
              </a:rPr>
              <a:t>payroll </a:t>
            </a:r>
            <a:r>
              <a:rPr lang="en-US" sz="3200" dirty="0">
                <a:solidFill>
                  <a:schemeClr val="accent1">
                    <a:lumMod val="75000"/>
                  </a:schemeClr>
                </a:solidFill>
              </a:rPr>
              <a:t>cost transfers</a:t>
            </a:r>
          </a:p>
        </p:txBody>
      </p:sp>
      <p:sp>
        <p:nvSpPr>
          <p:cNvPr id="3" name="Content Placeholder 2"/>
          <p:cNvSpPr>
            <a:spLocks noGrp="1"/>
          </p:cNvSpPr>
          <p:nvPr>
            <p:ph idx="1"/>
          </p:nvPr>
        </p:nvSpPr>
        <p:spPr>
          <a:xfrm>
            <a:off x="573024" y="909819"/>
            <a:ext cx="10515600" cy="5354834"/>
          </a:xfrm>
        </p:spPr>
        <p:txBody>
          <a:bodyPr>
            <a:normAutofit/>
          </a:bodyPr>
          <a:lstStyle/>
          <a:p>
            <a:pPr marL="457200" indent="-457200">
              <a:buFont typeface="Arial" panose="020B0604020202020204" pitchFamily="34" charset="0"/>
              <a:buChar char="•"/>
            </a:pPr>
            <a:r>
              <a:rPr lang="en-US" sz="2800" dirty="0">
                <a:latin typeface="+mn-lt"/>
              </a:rPr>
              <a:t>Financial &amp; Cost Accounting Services:</a:t>
            </a:r>
          </a:p>
          <a:p>
            <a:pPr marL="1143000" lvl="1" indent="-457200">
              <a:buFont typeface="Wingdings" panose="05000000000000000000" pitchFamily="2" charset="2"/>
              <a:buChar char="Ø"/>
            </a:pPr>
            <a:r>
              <a:rPr lang="en-US" sz="2000" dirty="0">
                <a:latin typeface="+mn-lt"/>
              </a:rPr>
              <a:t>F&amp;CAS will double check that requests are complete, contain two approvals, hourly wage certification approval and includes the PI approval if the transfer onto or between sponsored projects is past 90 days from the accounting date of the original payroll charges. </a:t>
            </a:r>
          </a:p>
          <a:p>
            <a:pPr marL="1143000" lvl="1" indent="-457200">
              <a:buFont typeface="Wingdings" panose="05000000000000000000" pitchFamily="2" charset="2"/>
              <a:buChar char="Ø"/>
            </a:pPr>
            <a:r>
              <a:rPr lang="en-US" sz="2000" dirty="0">
                <a:latin typeface="+mn-lt"/>
              </a:rPr>
              <a:t>F&amp;CAS</a:t>
            </a:r>
            <a:r>
              <a:rPr lang="en-US" sz="2000" dirty="0">
                <a:solidFill>
                  <a:prstClr val="black">
                    <a:lumMod val="75000"/>
                    <a:lumOff val="25000"/>
                  </a:prstClr>
                </a:solidFill>
                <a:latin typeface="+mn-lt"/>
              </a:rPr>
              <a:t> approves all cost transfers in a timely manner once submitted with all appropriate backup documentation attached;</a:t>
            </a:r>
          </a:p>
          <a:p>
            <a:pPr marL="1143000" lvl="1" indent="-457200">
              <a:buFont typeface="Wingdings" panose="05000000000000000000" pitchFamily="2" charset="2"/>
              <a:buChar char="Ø"/>
            </a:pPr>
            <a:r>
              <a:rPr lang="en-US" sz="2000" dirty="0">
                <a:solidFill>
                  <a:prstClr val="black">
                    <a:lumMod val="75000"/>
                    <a:lumOff val="25000"/>
                  </a:prstClr>
                </a:solidFill>
                <a:latin typeface="+mn-lt"/>
              </a:rPr>
              <a:t>F&amp;CAS works with Unit Administrator if corrective action is insufficient, the reason for the cost transfer is not considered a valid extenuating circumstance or if any other question regarding the cost transfer needs to be addressed.</a:t>
            </a:r>
          </a:p>
        </p:txBody>
      </p:sp>
    </p:spTree>
    <p:extLst>
      <p:ext uri="{BB962C8B-B14F-4D97-AF65-F5344CB8AC3E}">
        <p14:creationId xmlns:p14="http://schemas.microsoft.com/office/powerpoint/2010/main" val="26073463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024" y="-390697"/>
            <a:ext cx="10515600" cy="2547730"/>
          </a:xfrm>
        </p:spPr>
        <p:txBody>
          <a:bodyPr>
            <a:normAutofit/>
          </a:bodyPr>
          <a:lstStyle/>
          <a:p>
            <a:r>
              <a:rPr lang="en-US" sz="3200" dirty="0">
                <a:solidFill>
                  <a:schemeClr val="accent1">
                    <a:lumMod val="75000"/>
                  </a:schemeClr>
                </a:solidFill>
              </a:rPr>
              <a:t>Roles &amp; Responsibilities for </a:t>
            </a:r>
            <a:r>
              <a:rPr lang="en-US" sz="3200" u="dbl" dirty="0">
                <a:solidFill>
                  <a:schemeClr val="accent1">
                    <a:lumMod val="75000"/>
                  </a:schemeClr>
                </a:solidFill>
              </a:rPr>
              <a:t>payroll</a:t>
            </a:r>
            <a:r>
              <a:rPr lang="en-US" sz="3200" dirty="0">
                <a:solidFill>
                  <a:schemeClr val="accent1">
                    <a:lumMod val="75000"/>
                  </a:schemeClr>
                </a:solidFill>
              </a:rPr>
              <a:t> cost transfers Cont.</a:t>
            </a:r>
          </a:p>
        </p:txBody>
      </p:sp>
      <p:sp>
        <p:nvSpPr>
          <p:cNvPr id="3" name="Content Placeholder 2"/>
          <p:cNvSpPr>
            <a:spLocks noGrp="1"/>
          </p:cNvSpPr>
          <p:nvPr>
            <p:ph idx="1"/>
          </p:nvPr>
        </p:nvSpPr>
        <p:spPr>
          <a:xfrm>
            <a:off x="573024" y="1292351"/>
            <a:ext cx="10515600" cy="5151451"/>
          </a:xfrm>
        </p:spPr>
        <p:txBody>
          <a:bodyPr>
            <a:normAutofit/>
          </a:bodyPr>
          <a:lstStyle/>
          <a:p>
            <a:pPr marL="342900" indent="-342900">
              <a:buFont typeface="Arial" panose="020B0604020202020204" pitchFamily="34" charset="0"/>
              <a:buChar char="•"/>
            </a:pPr>
            <a:r>
              <a:rPr lang="en-US" sz="2400" dirty="0">
                <a:latin typeface="+mn-lt"/>
              </a:rPr>
              <a:t>SPA - For transfers involving a project that is ending within 30 days or has ended:</a:t>
            </a:r>
            <a:endParaRPr lang="en-US" dirty="0">
              <a:latin typeface="+mn-lt"/>
            </a:endParaRPr>
          </a:p>
          <a:p>
            <a:pPr marL="1143000" lvl="1" indent="-457200">
              <a:buFont typeface="Wingdings" panose="05000000000000000000" pitchFamily="2" charset="2"/>
              <a:buChar char="Ø"/>
            </a:pPr>
            <a:r>
              <a:rPr lang="en-US" sz="2000" dirty="0">
                <a:latin typeface="+mn-lt"/>
              </a:rPr>
              <a:t>SPA FA reviews if there are available funds for the transfer and approves cost transfers in a timely manner once submitted.</a:t>
            </a:r>
          </a:p>
          <a:p>
            <a:pPr marL="1143000" lvl="1" indent="-457200">
              <a:buFont typeface="Wingdings" panose="05000000000000000000" pitchFamily="2" charset="2"/>
              <a:buChar char="Ø"/>
            </a:pPr>
            <a:r>
              <a:rPr lang="en-US" sz="2000" dirty="0">
                <a:latin typeface="+mn-lt"/>
              </a:rPr>
              <a:t>SPA FA works with Unit Administrator if the cost transfer is denied due to insufficient funding or if any changes to the cost transfer are needed.</a:t>
            </a:r>
          </a:p>
        </p:txBody>
      </p:sp>
    </p:spTree>
    <p:extLst>
      <p:ext uri="{BB962C8B-B14F-4D97-AF65-F5344CB8AC3E}">
        <p14:creationId xmlns:p14="http://schemas.microsoft.com/office/powerpoint/2010/main" val="30940250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024" y="-390697"/>
            <a:ext cx="10515600" cy="2547730"/>
          </a:xfrm>
        </p:spPr>
        <p:txBody>
          <a:bodyPr>
            <a:normAutofit/>
          </a:bodyPr>
          <a:lstStyle/>
          <a:p>
            <a:r>
              <a:rPr lang="en-US" sz="3200" dirty="0"/>
              <a:t>What is a Cost Transfer Justification Form?</a:t>
            </a:r>
          </a:p>
        </p:txBody>
      </p:sp>
      <p:sp>
        <p:nvSpPr>
          <p:cNvPr id="3" name="Content Placeholder 2"/>
          <p:cNvSpPr>
            <a:spLocks noGrp="1"/>
          </p:cNvSpPr>
          <p:nvPr>
            <p:ph idx="1"/>
          </p:nvPr>
        </p:nvSpPr>
        <p:spPr>
          <a:xfrm>
            <a:off x="573024" y="1288474"/>
            <a:ext cx="10515600" cy="4807526"/>
          </a:xfrm>
        </p:spPr>
        <p:txBody>
          <a:bodyPr>
            <a:normAutofit/>
          </a:bodyPr>
          <a:lstStyle/>
          <a:p>
            <a:pPr>
              <a:lnSpc>
                <a:spcPct val="100000"/>
              </a:lnSpc>
            </a:pPr>
            <a:r>
              <a:rPr lang="en-US" sz="2800" dirty="0">
                <a:latin typeface="+mn-lt"/>
              </a:rPr>
              <a:t>The Cost Transfer Justification Form:</a:t>
            </a:r>
          </a:p>
          <a:p>
            <a:pPr marL="457200" indent="-457200">
              <a:lnSpc>
                <a:spcPct val="100000"/>
              </a:lnSpc>
              <a:buFont typeface="Wingdings" panose="05000000000000000000" pitchFamily="2" charset="2"/>
              <a:buChar char="Ø"/>
            </a:pPr>
            <a:r>
              <a:rPr lang="en-US" sz="2800" dirty="0">
                <a:latin typeface="+mn-lt"/>
              </a:rPr>
              <a:t>Describes why the expense was charged where it was originally.</a:t>
            </a:r>
          </a:p>
          <a:p>
            <a:pPr marL="457200" indent="-457200">
              <a:lnSpc>
                <a:spcPct val="100000"/>
              </a:lnSpc>
              <a:buFont typeface="Wingdings" panose="05000000000000000000" pitchFamily="2" charset="2"/>
              <a:buChar char="Ø"/>
            </a:pPr>
            <a:r>
              <a:rPr lang="en-US" sz="2800" dirty="0">
                <a:latin typeface="+mn-lt"/>
              </a:rPr>
              <a:t>Why it needs to be moved.</a:t>
            </a:r>
            <a:br>
              <a:rPr lang="en-US" sz="2800" dirty="0">
                <a:latin typeface="+mn-lt"/>
              </a:rPr>
            </a:br>
            <a:endParaRPr lang="en-US" sz="2800" dirty="0">
              <a:latin typeface="+mn-lt"/>
            </a:endParaRPr>
          </a:p>
          <a:p>
            <a:pPr>
              <a:lnSpc>
                <a:spcPct val="100000"/>
              </a:lnSpc>
            </a:pPr>
            <a:r>
              <a:rPr lang="en-US" sz="2800" dirty="0">
                <a:latin typeface="+mn-lt"/>
              </a:rPr>
              <a:t>If a late cost (&gt;90 days), it also:</a:t>
            </a:r>
          </a:p>
          <a:p>
            <a:pPr marL="457200" indent="-457200">
              <a:lnSpc>
                <a:spcPct val="100000"/>
              </a:lnSpc>
              <a:buFont typeface="Wingdings" panose="05000000000000000000" pitchFamily="2" charset="2"/>
              <a:buChar char="Ø"/>
            </a:pPr>
            <a:r>
              <a:rPr lang="en-US" sz="2900" dirty="0">
                <a:latin typeface="+mn-lt"/>
              </a:rPr>
              <a:t>Explains the extenuating circumstances that caused the delay.</a:t>
            </a:r>
          </a:p>
          <a:p>
            <a:pPr marL="457200" indent="-457200">
              <a:lnSpc>
                <a:spcPct val="100000"/>
              </a:lnSpc>
              <a:buFont typeface="Wingdings" panose="05000000000000000000" pitchFamily="2" charset="2"/>
              <a:buChar char="Ø"/>
            </a:pPr>
            <a:r>
              <a:rPr lang="en-US" sz="2900" dirty="0">
                <a:latin typeface="+mn-lt"/>
              </a:rPr>
              <a:t>Describes what is being done to prevent the circumstances from happening again.  </a:t>
            </a:r>
          </a:p>
          <a:p>
            <a:pPr marL="457200" indent="-457200">
              <a:lnSpc>
                <a:spcPct val="100000"/>
              </a:lnSpc>
              <a:buFont typeface="Wingdings" panose="05000000000000000000" pitchFamily="2" charset="2"/>
              <a:buChar char="Ø"/>
            </a:pPr>
            <a:endParaRPr lang="en-US" sz="2900" dirty="0">
              <a:latin typeface="+mn-lt"/>
            </a:endParaRPr>
          </a:p>
          <a:p>
            <a:pPr lvl="1" indent="0">
              <a:buNone/>
            </a:pPr>
            <a:endParaRPr lang="en-US" sz="2600" dirty="0">
              <a:latin typeface="+mn-lt"/>
            </a:endParaRPr>
          </a:p>
        </p:txBody>
      </p:sp>
    </p:spTree>
    <p:extLst>
      <p:ext uri="{BB962C8B-B14F-4D97-AF65-F5344CB8AC3E}">
        <p14:creationId xmlns:p14="http://schemas.microsoft.com/office/powerpoint/2010/main" val="41877095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024" y="-390697"/>
            <a:ext cx="10515600" cy="2547730"/>
          </a:xfrm>
        </p:spPr>
        <p:txBody>
          <a:bodyPr>
            <a:normAutofit/>
          </a:bodyPr>
          <a:lstStyle/>
          <a:p>
            <a:r>
              <a:rPr lang="en-US" sz="3200" dirty="0"/>
              <a:t>Cost Transfer Justification Form for </a:t>
            </a:r>
            <a:r>
              <a:rPr lang="en-US" sz="3200" u="sng" dirty="0"/>
              <a:t>non-payroll</a:t>
            </a:r>
            <a:r>
              <a:rPr lang="en-US" sz="3200" dirty="0"/>
              <a:t> transfers</a:t>
            </a:r>
          </a:p>
        </p:txBody>
      </p:sp>
      <p:sp>
        <p:nvSpPr>
          <p:cNvPr id="3" name="Content Placeholder 2"/>
          <p:cNvSpPr>
            <a:spLocks noGrp="1"/>
          </p:cNvSpPr>
          <p:nvPr>
            <p:ph idx="1"/>
          </p:nvPr>
        </p:nvSpPr>
        <p:spPr>
          <a:xfrm>
            <a:off x="573024" y="1288474"/>
            <a:ext cx="10515600" cy="3064070"/>
          </a:xfrm>
        </p:spPr>
        <p:txBody>
          <a:bodyPr>
            <a:normAutofit fontScale="92500" lnSpcReduction="10000"/>
          </a:bodyPr>
          <a:lstStyle/>
          <a:p>
            <a:pPr marL="457200" indent="-457200">
              <a:lnSpc>
                <a:spcPct val="100000"/>
              </a:lnSpc>
              <a:buFont typeface="Wingdings" panose="05000000000000000000" pitchFamily="2" charset="2"/>
              <a:buChar char="Ø"/>
            </a:pPr>
            <a:r>
              <a:rPr lang="en-US" sz="2800" dirty="0">
                <a:latin typeface="+mn-lt"/>
              </a:rPr>
              <a:t>When creating the journal entry to perform a non-payroll cost transfer, the journal class entered will drive whether the Cost Transfer Justification form needs to be completed (if CSTTR&gt;90 or CSTTR &lt;90 is selected, it will be need to be completed) . </a:t>
            </a:r>
          </a:p>
          <a:p>
            <a:pPr marL="457200" indent="-457200">
              <a:lnSpc>
                <a:spcPct val="100000"/>
              </a:lnSpc>
              <a:buFont typeface="Wingdings" panose="05000000000000000000" pitchFamily="2" charset="2"/>
              <a:buChar char="Ø"/>
            </a:pPr>
            <a:r>
              <a:rPr lang="en-US" sz="2800" dirty="0">
                <a:latin typeface="+mn-lt"/>
              </a:rPr>
              <a:t>Once the Journal Class is filled in, the Cost Transfer Justification tab will display and will need to be completed.  Note that Questions #3 and #4 are answered only when it is a late cost transfer (&gt;90 days):</a:t>
            </a:r>
          </a:p>
          <a:p>
            <a:pPr lvl="1" indent="0">
              <a:buNone/>
            </a:pPr>
            <a:endParaRPr lang="en-US" sz="2600" dirty="0">
              <a:latin typeface="+mn-lt"/>
            </a:endParaRPr>
          </a:p>
        </p:txBody>
      </p:sp>
      <p:pic>
        <p:nvPicPr>
          <p:cNvPr id="4" name="Picture 3">
            <a:extLst>
              <a:ext uri="{FF2B5EF4-FFF2-40B4-BE49-F238E27FC236}">
                <a16:creationId xmlns:a16="http://schemas.microsoft.com/office/drawing/2014/main" id="{E903B975-2D1B-4539-8DE4-C3D9B546FD0B}"/>
              </a:ext>
            </a:extLst>
          </p:cNvPr>
          <p:cNvPicPr>
            <a:picLocks noChangeAspect="1"/>
          </p:cNvPicPr>
          <p:nvPr/>
        </p:nvPicPr>
        <p:blipFill>
          <a:blip r:embed="rId3"/>
          <a:stretch>
            <a:fillRect/>
          </a:stretch>
        </p:blipFill>
        <p:spPr>
          <a:xfrm>
            <a:off x="712003" y="4004619"/>
            <a:ext cx="10767993" cy="2027096"/>
          </a:xfrm>
          <a:prstGeom prst="rect">
            <a:avLst/>
          </a:prstGeom>
        </p:spPr>
      </p:pic>
    </p:spTree>
    <p:extLst>
      <p:ext uri="{BB962C8B-B14F-4D97-AF65-F5344CB8AC3E}">
        <p14:creationId xmlns:p14="http://schemas.microsoft.com/office/powerpoint/2010/main" val="4137502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024" y="647577"/>
            <a:ext cx="8276508" cy="454117"/>
          </a:xfrm>
        </p:spPr>
        <p:txBody>
          <a:bodyPr>
            <a:normAutofit fontScale="90000"/>
          </a:bodyPr>
          <a:lstStyle/>
          <a:p>
            <a:r>
              <a:rPr lang="en-US" sz="3600" dirty="0"/>
              <a:t>SPA EDU Offerings</a:t>
            </a:r>
            <a:endParaRPr lang="en-US" dirty="0"/>
          </a:p>
        </p:txBody>
      </p:sp>
      <p:sp>
        <p:nvSpPr>
          <p:cNvPr id="8" name="Arrow: Right 7">
            <a:extLst>
              <a:ext uri="{FF2B5EF4-FFF2-40B4-BE49-F238E27FC236}">
                <a16:creationId xmlns:a16="http://schemas.microsoft.com/office/drawing/2014/main" id="{77A93C25-BC83-4505-A2B5-64A6CC790F3F}"/>
              </a:ext>
            </a:extLst>
          </p:cNvPr>
          <p:cNvSpPr/>
          <p:nvPr/>
        </p:nvSpPr>
        <p:spPr>
          <a:xfrm>
            <a:off x="498908" y="3066894"/>
            <a:ext cx="1292352" cy="454117"/>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BE339FA-D51C-693F-CE0D-C72D9742864D}"/>
              </a:ext>
            </a:extLst>
          </p:cNvPr>
          <p:cNvPicPr>
            <a:picLocks noChangeAspect="1"/>
          </p:cNvPicPr>
          <p:nvPr/>
        </p:nvPicPr>
        <p:blipFill>
          <a:blip r:embed="rId3"/>
          <a:stretch>
            <a:fillRect/>
          </a:stretch>
        </p:blipFill>
        <p:spPr>
          <a:xfrm>
            <a:off x="1791260" y="1101694"/>
            <a:ext cx="6962775" cy="4916234"/>
          </a:xfrm>
          <a:prstGeom prst="rect">
            <a:avLst/>
          </a:prstGeom>
        </p:spPr>
      </p:pic>
    </p:spTree>
    <p:extLst>
      <p:ext uri="{BB962C8B-B14F-4D97-AF65-F5344CB8AC3E}">
        <p14:creationId xmlns:p14="http://schemas.microsoft.com/office/powerpoint/2010/main" val="28352316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024" y="-390697"/>
            <a:ext cx="10515600" cy="2547730"/>
          </a:xfrm>
        </p:spPr>
        <p:txBody>
          <a:bodyPr>
            <a:normAutofit/>
          </a:bodyPr>
          <a:lstStyle/>
          <a:p>
            <a:r>
              <a:rPr lang="en-US" sz="3200" dirty="0"/>
              <a:t>Backup required for all non-payroll cost transfers</a:t>
            </a:r>
          </a:p>
        </p:txBody>
      </p:sp>
      <p:sp>
        <p:nvSpPr>
          <p:cNvPr id="3" name="Content Placeholder 2"/>
          <p:cNvSpPr>
            <a:spLocks noGrp="1"/>
          </p:cNvSpPr>
          <p:nvPr>
            <p:ph idx="1"/>
          </p:nvPr>
        </p:nvSpPr>
        <p:spPr>
          <a:xfrm>
            <a:off x="451104" y="1093402"/>
            <a:ext cx="10515600" cy="5354834"/>
          </a:xfrm>
        </p:spPr>
        <p:txBody>
          <a:bodyPr>
            <a:normAutofit/>
          </a:bodyPr>
          <a:lstStyle/>
          <a:p>
            <a:pPr marL="457200" indent="-457200">
              <a:buFont typeface="Arial" panose="020B0604020202020204" pitchFamily="34" charset="0"/>
              <a:buChar char="•"/>
            </a:pPr>
            <a:r>
              <a:rPr lang="en-US" sz="2800" b="1" dirty="0">
                <a:latin typeface="+mn-lt"/>
              </a:rPr>
              <a:t>Monthly Budget Report </a:t>
            </a:r>
            <a:r>
              <a:rPr lang="en-US" sz="2800" dirty="0">
                <a:latin typeface="+mn-lt"/>
              </a:rPr>
              <a:t>(MBR) showing the original transaction posted.</a:t>
            </a:r>
          </a:p>
          <a:p>
            <a:pPr marL="1143000" lvl="1" indent="-457200">
              <a:buFont typeface="Wingdings" panose="05000000000000000000" pitchFamily="2" charset="2"/>
              <a:buChar char="Ø"/>
            </a:pPr>
            <a:r>
              <a:rPr lang="en-US" sz="2800" dirty="0">
                <a:latin typeface="Calibri" panose="020F0502020204030204" pitchFamily="34" charset="0"/>
              </a:rPr>
              <a:t>Main Menu &gt; UVM Reports &gt; Budget Reports &gt; Monthly Budget </a:t>
            </a:r>
            <a:r>
              <a:rPr lang="en-US" sz="2800" dirty="0" err="1">
                <a:latin typeface="Calibri" panose="020F0502020204030204" pitchFamily="34" charset="0"/>
              </a:rPr>
              <a:t>Rpt</a:t>
            </a:r>
            <a:r>
              <a:rPr lang="en-US" sz="2800" dirty="0">
                <a:latin typeface="Calibri" panose="020F0502020204030204" pitchFamily="34" charset="0"/>
              </a:rPr>
              <a:t> – Projects</a:t>
            </a:r>
          </a:p>
          <a:p>
            <a:pPr lvl="1" indent="0">
              <a:buNone/>
            </a:pPr>
            <a:r>
              <a:rPr lang="en-US" sz="2800" dirty="0">
                <a:latin typeface="Calibri" panose="020F0502020204030204" pitchFamily="34" charset="0"/>
              </a:rPr>
              <a:t>OR</a:t>
            </a:r>
          </a:p>
          <a:p>
            <a:pPr marL="457200" indent="-457200">
              <a:buFont typeface="Wingdings" panose="05000000000000000000" pitchFamily="2" charset="2"/>
              <a:buChar char="Ø"/>
            </a:pPr>
            <a:r>
              <a:rPr lang="en-US" sz="3000" b="1" dirty="0">
                <a:latin typeface="Calibri" panose="020F0502020204030204" pitchFamily="34" charset="0"/>
              </a:rPr>
              <a:t>Operating Budget Report </a:t>
            </a:r>
            <a:r>
              <a:rPr lang="en-US" sz="3000" dirty="0">
                <a:latin typeface="Calibri" panose="020F0502020204030204" pitchFamily="34" charset="0"/>
              </a:rPr>
              <a:t>if transferring from a department </a:t>
            </a:r>
            <a:r>
              <a:rPr lang="en-US" sz="3000" dirty="0" err="1">
                <a:latin typeface="Calibri" panose="020F0502020204030204" pitchFamily="34" charset="0"/>
              </a:rPr>
              <a:t>chartstring</a:t>
            </a:r>
            <a:r>
              <a:rPr lang="en-US" sz="3000" dirty="0">
                <a:latin typeface="Calibri" panose="020F0502020204030204" pitchFamily="34" charset="0"/>
              </a:rPr>
              <a:t>.</a:t>
            </a:r>
          </a:p>
          <a:p>
            <a:endParaRPr lang="en-US" sz="2800" dirty="0">
              <a:latin typeface="+mn-lt"/>
            </a:endParaRPr>
          </a:p>
        </p:txBody>
      </p:sp>
    </p:spTree>
    <p:extLst>
      <p:ext uri="{BB962C8B-B14F-4D97-AF65-F5344CB8AC3E}">
        <p14:creationId xmlns:p14="http://schemas.microsoft.com/office/powerpoint/2010/main" val="3049069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024" y="-183433"/>
            <a:ext cx="10515600" cy="2547730"/>
          </a:xfrm>
        </p:spPr>
        <p:txBody>
          <a:bodyPr>
            <a:normAutofit/>
          </a:bodyPr>
          <a:lstStyle/>
          <a:p>
            <a:r>
              <a:rPr lang="en-US" sz="3200" dirty="0">
                <a:solidFill>
                  <a:schemeClr val="accent1">
                    <a:lumMod val="75000"/>
                  </a:schemeClr>
                </a:solidFill>
              </a:rPr>
              <a:t>Cost Transfer Justification Form for </a:t>
            </a:r>
            <a:r>
              <a:rPr lang="en-US" sz="3200" u="sng" dirty="0">
                <a:solidFill>
                  <a:schemeClr val="accent1">
                    <a:lumMod val="75000"/>
                  </a:schemeClr>
                </a:solidFill>
              </a:rPr>
              <a:t>electronic payroll</a:t>
            </a:r>
            <a:r>
              <a:rPr lang="en-US" sz="3200" dirty="0">
                <a:solidFill>
                  <a:schemeClr val="accent1">
                    <a:lumMod val="75000"/>
                  </a:schemeClr>
                </a:solidFill>
              </a:rPr>
              <a:t> cost transfers</a:t>
            </a:r>
          </a:p>
        </p:txBody>
      </p:sp>
      <p:sp>
        <p:nvSpPr>
          <p:cNvPr id="3" name="Content Placeholder 2"/>
          <p:cNvSpPr>
            <a:spLocks noGrp="1"/>
          </p:cNvSpPr>
          <p:nvPr>
            <p:ph idx="1"/>
          </p:nvPr>
        </p:nvSpPr>
        <p:spPr>
          <a:xfrm>
            <a:off x="573024" y="1556698"/>
            <a:ext cx="10515600" cy="3064070"/>
          </a:xfrm>
        </p:spPr>
        <p:txBody>
          <a:bodyPr>
            <a:normAutofit/>
          </a:bodyPr>
          <a:lstStyle/>
          <a:p>
            <a:pPr marL="457200" indent="-457200">
              <a:lnSpc>
                <a:spcPct val="100000"/>
              </a:lnSpc>
              <a:buFont typeface="Wingdings" panose="05000000000000000000" pitchFamily="2" charset="2"/>
              <a:buChar char="Ø"/>
            </a:pPr>
            <a:r>
              <a:rPr lang="en-US" sz="2400" dirty="0">
                <a:latin typeface="+mn-lt"/>
              </a:rPr>
              <a:t>When creating a retroactive salary distribution change involving sponsored projects (direct and cost share) the Cost Transfer tab will need to be completed for untimely changes.  Fill out the original accounting date (payroll date) of the effort being transferred.  If it is over 90 days check the box noted below and list </a:t>
            </a:r>
            <a:r>
              <a:rPr lang="en-US" sz="2400" u="sng" dirty="0">
                <a:latin typeface="+mn-lt"/>
              </a:rPr>
              <a:t>all PIs of projects receiving the transferred cost </a:t>
            </a:r>
            <a:r>
              <a:rPr lang="en-US" sz="2400" dirty="0">
                <a:latin typeface="+mn-lt"/>
              </a:rPr>
              <a:t>in the text box and add them to the approval workflow.</a:t>
            </a:r>
          </a:p>
          <a:p>
            <a:pPr lvl="1" indent="0">
              <a:buNone/>
            </a:pPr>
            <a:endParaRPr lang="en-US" sz="2600" dirty="0">
              <a:latin typeface="+mn-lt"/>
            </a:endParaRPr>
          </a:p>
        </p:txBody>
      </p:sp>
      <p:pic>
        <p:nvPicPr>
          <p:cNvPr id="2050" name="Picture 2" descr="C:\Users\dshackle\AppData\Local\Temp\SNAGHTML25f0122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6823" y="3871063"/>
            <a:ext cx="8143875" cy="2733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19917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024" y="-390697"/>
            <a:ext cx="10515600" cy="2547730"/>
          </a:xfrm>
        </p:spPr>
        <p:txBody>
          <a:bodyPr>
            <a:normAutofit/>
          </a:bodyPr>
          <a:lstStyle/>
          <a:p>
            <a:r>
              <a:rPr lang="en-US" sz="3200" dirty="0">
                <a:solidFill>
                  <a:schemeClr val="accent1">
                    <a:lumMod val="75000"/>
                  </a:schemeClr>
                </a:solidFill>
              </a:rPr>
              <a:t>Backup required for payroll cost transfers</a:t>
            </a:r>
          </a:p>
        </p:txBody>
      </p:sp>
      <p:sp>
        <p:nvSpPr>
          <p:cNvPr id="3" name="Content Placeholder 2"/>
          <p:cNvSpPr>
            <a:spLocks noGrp="1"/>
          </p:cNvSpPr>
          <p:nvPr>
            <p:ph idx="1"/>
          </p:nvPr>
        </p:nvSpPr>
        <p:spPr>
          <a:xfrm>
            <a:off x="573024" y="1288474"/>
            <a:ext cx="10515600" cy="5354834"/>
          </a:xfrm>
        </p:spPr>
        <p:txBody>
          <a:bodyPr>
            <a:normAutofit/>
          </a:bodyPr>
          <a:lstStyle/>
          <a:p>
            <a:pPr marL="457200" indent="-457200">
              <a:buFont typeface="Arial" panose="020B0604020202020204" pitchFamily="34" charset="0"/>
              <a:buChar char="•"/>
            </a:pPr>
            <a:r>
              <a:rPr lang="en-US" sz="2000" dirty="0">
                <a:latin typeface="+mn-lt"/>
              </a:rPr>
              <a:t>Salary Distribution Changes:</a:t>
            </a:r>
          </a:p>
          <a:p>
            <a:pPr marL="1143000" lvl="1" indent="-457200">
              <a:buFont typeface="Wingdings" panose="05000000000000000000" pitchFamily="2" charset="2"/>
              <a:buChar char="Ø"/>
            </a:pPr>
            <a:r>
              <a:rPr lang="en-US" sz="1800" dirty="0">
                <a:latin typeface="+mn-lt"/>
              </a:rPr>
              <a:t>These changes are entered in PeopleSoft HR, which includes tabs for the cost transfer form and the electronic workflow to include the second approver and PI (if required).</a:t>
            </a:r>
          </a:p>
          <a:p>
            <a:pPr marL="1143000" lvl="1" indent="-457200">
              <a:buFont typeface="Wingdings" panose="05000000000000000000" pitchFamily="2" charset="2"/>
              <a:buChar char="Ø"/>
            </a:pPr>
            <a:r>
              <a:rPr lang="en-US" sz="1800" dirty="0">
                <a:latin typeface="+mn-lt"/>
              </a:rPr>
              <a:t>No additional backup documentation required.</a:t>
            </a:r>
          </a:p>
          <a:p>
            <a:pPr marL="1143000" lvl="1" indent="-457200">
              <a:buFont typeface="Wingdings" panose="05000000000000000000" pitchFamily="2" charset="2"/>
              <a:buChar char="Ø"/>
            </a:pPr>
            <a:r>
              <a:rPr lang="en-US" sz="1800" dirty="0">
                <a:latin typeface="+mn-lt"/>
              </a:rPr>
              <a:t>See the </a:t>
            </a:r>
            <a:r>
              <a:rPr lang="en-US" sz="1800" dirty="0">
                <a:latin typeface="+mn-lt"/>
                <a:hlinkClick r:id="rId3"/>
              </a:rPr>
              <a:t>user guide</a:t>
            </a:r>
            <a:r>
              <a:rPr lang="en-US" sz="1800" dirty="0">
                <a:latin typeface="+mn-lt"/>
              </a:rPr>
              <a:t> for steps on creating and submitting the salary distribution changes in PeopleSoft.</a:t>
            </a:r>
          </a:p>
          <a:p>
            <a:pPr marL="1143000" lvl="1" indent="-457200">
              <a:buFont typeface="Wingdings" panose="05000000000000000000" pitchFamily="2" charset="2"/>
              <a:buChar char="Ø"/>
            </a:pPr>
            <a:endParaRPr lang="en-US" sz="1800" dirty="0">
              <a:latin typeface="+mn-lt"/>
            </a:endParaRPr>
          </a:p>
        </p:txBody>
      </p:sp>
    </p:spTree>
    <p:extLst>
      <p:ext uri="{BB962C8B-B14F-4D97-AF65-F5344CB8AC3E}">
        <p14:creationId xmlns:p14="http://schemas.microsoft.com/office/powerpoint/2010/main" val="10796932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024" y="-183433"/>
            <a:ext cx="10515600" cy="2547730"/>
          </a:xfrm>
        </p:spPr>
        <p:txBody>
          <a:bodyPr>
            <a:normAutofit/>
          </a:bodyPr>
          <a:lstStyle/>
          <a:p>
            <a:r>
              <a:rPr lang="en-US" sz="3200" dirty="0">
                <a:solidFill>
                  <a:schemeClr val="accent1">
                    <a:lumMod val="75000"/>
                  </a:schemeClr>
                </a:solidFill>
              </a:rPr>
              <a:t>Cost Transfer Justification Form for </a:t>
            </a:r>
            <a:r>
              <a:rPr lang="en-US" sz="3200" u="sng" dirty="0">
                <a:solidFill>
                  <a:schemeClr val="accent1">
                    <a:lumMod val="75000"/>
                  </a:schemeClr>
                </a:solidFill>
              </a:rPr>
              <a:t>manual payroll</a:t>
            </a:r>
            <a:r>
              <a:rPr lang="en-US" sz="3200" dirty="0">
                <a:solidFill>
                  <a:schemeClr val="accent1">
                    <a:lumMod val="75000"/>
                  </a:schemeClr>
                </a:solidFill>
              </a:rPr>
              <a:t> cost transfers</a:t>
            </a:r>
          </a:p>
        </p:txBody>
      </p:sp>
      <p:sp>
        <p:nvSpPr>
          <p:cNvPr id="3" name="Content Placeholder 2"/>
          <p:cNvSpPr>
            <a:spLocks noGrp="1"/>
          </p:cNvSpPr>
          <p:nvPr>
            <p:ph idx="1"/>
          </p:nvPr>
        </p:nvSpPr>
        <p:spPr>
          <a:xfrm>
            <a:off x="573024" y="1666426"/>
            <a:ext cx="7388352" cy="3064070"/>
          </a:xfrm>
        </p:spPr>
        <p:txBody>
          <a:bodyPr>
            <a:normAutofit/>
          </a:bodyPr>
          <a:lstStyle/>
          <a:p>
            <a:pPr marL="457200" indent="-457200">
              <a:lnSpc>
                <a:spcPct val="100000"/>
              </a:lnSpc>
              <a:buFont typeface="Wingdings" panose="05000000000000000000" pitchFamily="2" charset="2"/>
              <a:buChar char="Ø"/>
            </a:pPr>
            <a:r>
              <a:rPr lang="en-US" sz="2400" dirty="0">
                <a:latin typeface="+mn-lt"/>
              </a:rPr>
              <a:t>When submitting an hourly wage or additional pay cost transfer you will need to use the PDF cost transfer form found on the Division of Finance &amp; Administration Cost Transfer website or the SPA Forms Library.</a:t>
            </a:r>
          </a:p>
          <a:p>
            <a:pPr marL="457200" indent="-457200">
              <a:lnSpc>
                <a:spcPct val="100000"/>
              </a:lnSpc>
              <a:buFont typeface="Wingdings" panose="05000000000000000000" pitchFamily="2" charset="2"/>
              <a:buChar char="Ø"/>
            </a:pPr>
            <a:r>
              <a:rPr lang="en-US" sz="2400" dirty="0">
                <a:latin typeface="+mn-lt"/>
              </a:rPr>
              <a:t>Note: Download and save the form to allow the text boxes and signature fields to work properly.</a:t>
            </a:r>
          </a:p>
          <a:p>
            <a:pPr marL="457200" indent="-457200">
              <a:lnSpc>
                <a:spcPct val="100000"/>
              </a:lnSpc>
              <a:buFont typeface="Wingdings" panose="05000000000000000000" pitchFamily="2" charset="2"/>
              <a:buChar char="Ø"/>
            </a:pPr>
            <a:endParaRPr lang="en-US" sz="2400" dirty="0">
              <a:latin typeface="+mn-lt"/>
            </a:endParaRPr>
          </a:p>
          <a:p>
            <a:pPr lvl="1" indent="0">
              <a:buNone/>
            </a:pPr>
            <a:endParaRPr lang="en-US" sz="2600" dirty="0">
              <a:latin typeface="+mn-lt"/>
            </a:endParaRPr>
          </a:p>
        </p:txBody>
      </p:sp>
      <p:pic>
        <p:nvPicPr>
          <p:cNvPr id="5" name="Picture 4">
            <a:extLst>
              <a:ext uri="{FF2B5EF4-FFF2-40B4-BE49-F238E27FC236}">
                <a16:creationId xmlns:a16="http://schemas.microsoft.com/office/drawing/2014/main" id="{272F24F7-F247-9DE2-F3A3-B752A78E1F1F}"/>
              </a:ext>
            </a:extLst>
          </p:cNvPr>
          <p:cNvPicPr>
            <a:picLocks noChangeAspect="1"/>
          </p:cNvPicPr>
          <p:nvPr/>
        </p:nvPicPr>
        <p:blipFill>
          <a:blip r:embed="rId3"/>
          <a:stretch>
            <a:fillRect/>
          </a:stretch>
        </p:blipFill>
        <p:spPr>
          <a:xfrm>
            <a:off x="8650529" y="1318825"/>
            <a:ext cx="2438095" cy="4457143"/>
          </a:xfrm>
          <a:prstGeom prst="rect">
            <a:avLst/>
          </a:prstGeom>
        </p:spPr>
      </p:pic>
    </p:spTree>
    <p:extLst>
      <p:ext uri="{BB962C8B-B14F-4D97-AF65-F5344CB8AC3E}">
        <p14:creationId xmlns:p14="http://schemas.microsoft.com/office/powerpoint/2010/main" val="29628147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024" y="-390697"/>
            <a:ext cx="10515600" cy="2547730"/>
          </a:xfrm>
        </p:spPr>
        <p:txBody>
          <a:bodyPr>
            <a:normAutofit/>
          </a:bodyPr>
          <a:lstStyle/>
          <a:p>
            <a:r>
              <a:rPr lang="en-US" sz="3200" dirty="0">
                <a:solidFill>
                  <a:schemeClr val="accent1">
                    <a:lumMod val="75000"/>
                  </a:schemeClr>
                </a:solidFill>
              </a:rPr>
              <a:t>Backup required for payroll cost transfers continued</a:t>
            </a:r>
          </a:p>
        </p:txBody>
      </p:sp>
      <p:sp>
        <p:nvSpPr>
          <p:cNvPr id="3" name="Content Placeholder 2"/>
          <p:cNvSpPr>
            <a:spLocks noGrp="1"/>
          </p:cNvSpPr>
          <p:nvPr>
            <p:ph idx="1"/>
          </p:nvPr>
        </p:nvSpPr>
        <p:spPr>
          <a:xfrm>
            <a:off x="573024" y="1288474"/>
            <a:ext cx="10515600" cy="5354834"/>
          </a:xfrm>
        </p:spPr>
        <p:txBody>
          <a:bodyPr>
            <a:normAutofit/>
          </a:bodyPr>
          <a:lstStyle/>
          <a:p>
            <a:pPr marL="457200" lvl="0" indent="-457200">
              <a:buFont typeface="Arial" panose="020B0604020202020204" pitchFamily="34" charset="0"/>
              <a:buChar char="•"/>
            </a:pPr>
            <a:r>
              <a:rPr lang="en-US" sz="2000" dirty="0">
                <a:solidFill>
                  <a:prstClr val="black">
                    <a:lumMod val="75000"/>
                    <a:lumOff val="25000"/>
                  </a:prstClr>
                </a:solidFill>
                <a:latin typeface="Calibri" panose="020F0502020204030204"/>
              </a:rPr>
              <a:t>Electronic Additional Pay Form (</a:t>
            </a:r>
            <a:r>
              <a:rPr lang="en-US" sz="2000" dirty="0" err="1">
                <a:solidFill>
                  <a:prstClr val="black">
                    <a:lumMod val="75000"/>
                    <a:lumOff val="25000"/>
                  </a:prstClr>
                </a:solidFill>
                <a:latin typeface="Calibri" panose="020F0502020204030204"/>
              </a:rPr>
              <a:t>eAPR</a:t>
            </a:r>
            <a:r>
              <a:rPr lang="en-US" sz="2000" dirty="0">
                <a:solidFill>
                  <a:prstClr val="black">
                    <a:lumMod val="75000"/>
                    <a:lumOff val="25000"/>
                  </a:prstClr>
                </a:solidFill>
                <a:latin typeface="Calibri" panose="020F0502020204030204"/>
              </a:rPr>
              <a:t>) Changes:</a:t>
            </a:r>
          </a:p>
          <a:p>
            <a:pPr marL="1143000" lvl="1" indent="-457200">
              <a:buFont typeface="Wingdings" panose="05000000000000000000" pitchFamily="2" charset="2"/>
              <a:buChar char="Ø"/>
            </a:pPr>
            <a:r>
              <a:rPr lang="en-US" sz="1800" dirty="0">
                <a:solidFill>
                  <a:prstClr val="black">
                    <a:lumMod val="75000"/>
                    <a:lumOff val="25000"/>
                  </a:prstClr>
                </a:solidFill>
                <a:latin typeface="Calibri" panose="020F0502020204030204"/>
              </a:rPr>
              <a:t>Make a copy of the </a:t>
            </a:r>
            <a:r>
              <a:rPr lang="en-US" sz="1800" dirty="0" err="1">
                <a:solidFill>
                  <a:prstClr val="black">
                    <a:lumMod val="75000"/>
                    <a:lumOff val="25000"/>
                  </a:prstClr>
                </a:solidFill>
                <a:latin typeface="Calibri" panose="020F0502020204030204"/>
              </a:rPr>
              <a:t>eAPR</a:t>
            </a:r>
            <a:r>
              <a:rPr lang="en-US" sz="1800" dirty="0">
                <a:solidFill>
                  <a:prstClr val="black">
                    <a:lumMod val="75000"/>
                    <a:lumOff val="25000"/>
                  </a:prstClr>
                </a:solidFill>
                <a:latin typeface="Calibri" panose="020F0502020204030204"/>
              </a:rPr>
              <a:t> and mark it as “Revision Only to Combo Code” and the correct chartstring written below the old chartstring.</a:t>
            </a:r>
          </a:p>
          <a:p>
            <a:pPr marL="1143000" lvl="1" indent="-457200">
              <a:buFont typeface="Wingdings" panose="05000000000000000000" pitchFamily="2" charset="2"/>
              <a:buChar char="Ø"/>
            </a:pPr>
            <a:r>
              <a:rPr lang="en-US" sz="1800" dirty="0">
                <a:solidFill>
                  <a:prstClr val="black">
                    <a:lumMod val="75000"/>
                    <a:lumOff val="25000"/>
                  </a:prstClr>
                </a:solidFill>
                <a:latin typeface="Calibri" panose="020F0502020204030204"/>
              </a:rPr>
              <a:t>Re-sign and date the form.</a:t>
            </a:r>
          </a:p>
          <a:p>
            <a:pPr marL="1143000" lvl="1" indent="-457200">
              <a:buFont typeface="Wingdings" panose="05000000000000000000" pitchFamily="2" charset="2"/>
              <a:buChar char="Ø"/>
            </a:pPr>
            <a:r>
              <a:rPr lang="en-US" sz="1800" dirty="0">
                <a:solidFill>
                  <a:prstClr val="black">
                    <a:lumMod val="75000"/>
                    <a:lumOff val="25000"/>
                  </a:prstClr>
                </a:solidFill>
                <a:latin typeface="Calibri" panose="020F0502020204030204"/>
              </a:rPr>
              <a:t>Attach the completed </a:t>
            </a:r>
            <a:r>
              <a:rPr lang="en-US" sz="1800" dirty="0">
                <a:solidFill>
                  <a:prstClr val="black">
                    <a:lumMod val="75000"/>
                    <a:lumOff val="25000"/>
                  </a:prstClr>
                </a:solidFill>
                <a:latin typeface="Calibri" panose="020F0502020204030204"/>
                <a:hlinkClick r:id="rId3"/>
              </a:rPr>
              <a:t>payroll cost transfer form</a:t>
            </a:r>
            <a:r>
              <a:rPr lang="en-US" sz="1800" dirty="0">
                <a:solidFill>
                  <a:prstClr val="black">
                    <a:lumMod val="75000"/>
                    <a:lumOff val="25000"/>
                  </a:prstClr>
                </a:solidFill>
                <a:latin typeface="Calibri" panose="020F0502020204030204"/>
              </a:rPr>
              <a:t> and submit all paperwork to </a:t>
            </a:r>
            <a:r>
              <a:rPr lang="en-US" sz="1800" dirty="0">
                <a:solidFill>
                  <a:prstClr val="black">
                    <a:lumMod val="75000"/>
                    <a:lumOff val="25000"/>
                  </a:prstClr>
                </a:solidFill>
                <a:latin typeface="Calibri" panose="020F0502020204030204"/>
                <a:hlinkClick r:id="rId4"/>
              </a:rPr>
              <a:t>retro@uvm.edu</a:t>
            </a:r>
            <a:endParaRPr lang="en-US" sz="1800" dirty="0">
              <a:solidFill>
                <a:prstClr val="black">
                  <a:lumMod val="75000"/>
                  <a:lumOff val="25000"/>
                </a:prstClr>
              </a:solidFill>
              <a:latin typeface="Calibri" panose="020F0502020204030204"/>
            </a:endParaRPr>
          </a:p>
          <a:p>
            <a:pPr marL="1143000" lvl="1" indent="-457200">
              <a:buFont typeface="Wingdings" panose="05000000000000000000" pitchFamily="2" charset="2"/>
              <a:buChar char="Ø"/>
            </a:pPr>
            <a:r>
              <a:rPr lang="en-US" sz="1800" dirty="0">
                <a:solidFill>
                  <a:prstClr val="black">
                    <a:lumMod val="75000"/>
                    <a:lumOff val="25000"/>
                  </a:prstClr>
                </a:solidFill>
                <a:latin typeface="Calibri" panose="020F0502020204030204"/>
              </a:rPr>
              <a:t>See the </a:t>
            </a:r>
            <a:r>
              <a:rPr lang="en-US" sz="1800" dirty="0">
                <a:solidFill>
                  <a:prstClr val="black">
                    <a:lumMod val="75000"/>
                    <a:lumOff val="25000"/>
                  </a:prstClr>
                </a:solidFill>
                <a:latin typeface="Calibri" panose="020F0502020204030204"/>
                <a:hlinkClick r:id="rId5"/>
              </a:rPr>
              <a:t>user guide </a:t>
            </a:r>
            <a:r>
              <a:rPr lang="en-US" sz="1800" dirty="0">
                <a:solidFill>
                  <a:prstClr val="black">
                    <a:lumMod val="75000"/>
                    <a:lumOff val="25000"/>
                  </a:prstClr>
                </a:solidFill>
                <a:latin typeface="Calibri" panose="020F0502020204030204"/>
              </a:rPr>
              <a:t>for more details on submitting Additional Pay Form changes.</a:t>
            </a:r>
          </a:p>
          <a:p>
            <a:pPr marL="1143000" lvl="1" indent="-457200">
              <a:buFont typeface="Arial" panose="020B0604020202020204" pitchFamily="34" charset="0"/>
              <a:buChar char="•"/>
            </a:pPr>
            <a:endParaRPr lang="en-US" sz="1800" dirty="0">
              <a:latin typeface="+mn-lt"/>
            </a:endParaRPr>
          </a:p>
        </p:txBody>
      </p:sp>
    </p:spTree>
    <p:extLst>
      <p:ext uri="{BB962C8B-B14F-4D97-AF65-F5344CB8AC3E}">
        <p14:creationId xmlns:p14="http://schemas.microsoft.com/office/powerpoint/2010/main" val="17903741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024" y="-390697"/>
            <a:ext cx="10515600" cy="2547730"/>
          </a:xfrm>
        </p:spPr>
        <p:txBody>
          <a:bodyPr>
            <a:normAutofit/>
          </a:bodyPr>
          <a:lstStyle/>
          <a:p>
            <a:r>
              <a:rPr lang="en-US" sz="3200" dirty="0">
                <a:solidFill>
                  <a:schemeClr val="accent1">
                    <a:lumMod val="75000"/>
                  </a:schemeClr>
                </a:solidFill>
              </a:rPr>
              <a:t>Backup required for payroll cost transfers continued</a:t>
            </a:r>
          </a:p>
        </p:txBody>
      </p:sp>
      <p:sp>
        <p:nvSpPr>
          <p:cNvPr id="3" name="Content Placeholder 2"/>
          <p:cNvSpPr>
            <a:spLocks noGrp="1"/>
          </p:cNvSpPr>
          <p:nvPr>
            <p:ph idx="1"/>
          </p:nvPr>
        </p:nvSpPr>
        <p:spPr>
          <a:xfrm>
            <a:off x="573024" y="1288474"/>
            <a:ext cx="10515600" cy="5354834"/>
          </a:xfrm>
        </p:spPr>
        <p:txBody>
          <a:bodyPr>
            <a:normAutofit/>
          </a:bodyPr>
          <a:lstStyle/>
          <a:p>
            <a:pPr marL="457200" indent="-457200">
              <a:buFont typeface="Arial" panose="020B0604020202020204" pitchFamily="34" charset="0"/>
              <a:buChar char="•"/>
            </a:pPr>
            <a:r>
              <a:rPr lang="en-US" sz="2000" dirty="0">
                <a:latin typeface="+mn-lt"/>
              </a:rPr>
              <a:t>Wage Transfers:</a:t>
            </a:r>
          </a:p>
          <a:p>
            <a:pPr marL="1143000" lvl="1" indent="-457200">
              <a:buFont typeface="Wingdings" panose="05000000000000000000" pitchFamily="2" charset="2"/>
              <a:buChar char="Ø"/>
            </a:pPr>
            <a:r>
              <a:rPr lang="en-US" sz="1800" dirty="0">
                <a:latin typeface="+mn-lt"/>
              </a:rPr>
              <a:t>The hours to be moved need to be downloaded to Excel from </a:t>
            </a:r>
            <a:r>
              <a:rPr lang="en-US" sz="1800" dirty="0" err="1">
                <a:latin typeface="+mn-lt"/>
              </a:rPr>
              <a:t>uv_tl_payable_time_detail</a:t>
            </a:r>
            <a:r>
              <a:rPr lang="en-US" sz="1800" dirty="0">
                <a:latin typeface="+mn-lt"/>
              </a:rPr>
              <a:t> query </a:t>
            </a:r>
            <a:r>
              <a:rPr lang="en-US" sz="1800" i="1" dirty="0">
                <a:latin typeface="+mn-lt"/>
              </a:rPr>
              <a:t>(see </a:t>
            </a:r>
            <a:r>
              <a:rPr lang="en-US" sz="1800" i="1" dirty="0">
                <a:latin typeface="+mn-lt"/>
                <a:hlinkClick r:id="rId3"/>
              </a:rPr>
              <a:t>user guide </a:t>
            </a:r>
            <a:r>
              <a:rPr lang="en-US" sz="1800" i="1" dirty="0">
                <a:latin typeface="+mn-lt"/>
              </a:rPr>
              <a:t>for more details on running a query, on documentation formatting, calculating and noting the hours and/or dollar amount to be moved and more).</a:t>
            </a:r>
          </a:p>
          <a:p>
            <a:pPr marL="1143000" lvl="1" indent="-457200">
              <a:buFont typeface="Wingdings" panose="05000000000000000000" pitchFamily="2" charset="2"/>
              <a:buChar char="Ø"/>
            </a:pPr>
            <a:r>
              <a:rPr lang="en-US" sz="1800" dirty="0">
                <a:latin typeface="+mn-lt"/>
              </a:rPr>
              <a:t>Must include a signature in the Hourly Wage Effort Certifier section.</a:t>
            </a:r>
          </a:p>
          <a:p>
            <a:pPr marL="1143000" lvl="1" indent="-457200">
              <a:buFont typeface="Wingdings" panose="05000000000000000000" pitchFamily="2" charset="2"/>
              <a:buChar char="Ø"/>
            </a:pPr>
            <a:r>
              <a:rPr lang="en-US" sz="1800" dirty="0">
                <a:latin typeface="+mn-lt"/>
              </a:rPr>
              <a:t>The employee or the appropriate department personnel who has first-hand knowledge of the reasonableness of the effort revision must sign the certifying statement.</a:t>
            </a:r>
          </a:p>
          <a:p>
            <a:pPr marL="1143000" lvl="1" indent="-457200">
              <a:buFont typeface="Wingdings" panose="05000000000000000000" pitchFamily="2" charset="2"/>
              <a:buChar char="Ø"/>
            </a:pPr>
            <a:r>
              <a:rPr lang="en-US" sz="1800" dirty="0">
                <a:solidFill>
                  <a:prstClr val="black">
                    <a:lumMod val="75000"/>
                    <a:lumOff val="25000"/>
                  </a:prstClr>
                </a:solidFill>
                <a:latin typeface="Calibri" panose="020F0502020204030204"/>
              </a:rPr>
              <a:t>Attach the completed </a:t>
            </a:r>
            <a:r>
              <a:rPr lang="en-US" sz="1800" dirty="0">
                <a:solidFill>
                  <a:prstClr val="black">
                    <a:lumMod val="75000"/>
                    <a:lumOff val="25000"/>
                  </a:prstClr>
                </a:solidFill>
                <a:latin typeface="Calibri" panose="020F0502020204030204"/>
                <a:hlinkClick r:id="rId4"/>
              </a:rPr>
              <a:t>payroll cost transfer form </a:t>
            </a:r>
            <a:r>
              <a:rPr lang="en-US" sz="1800" dirty="0">
                <a:solidFill>
                  <a:prstClr val="black">
                    <a:lumMod val="75000"/>
                    <a:lumOff val="25000"/>
                  </a:prstClr>
                </a:solidFill>
                <a:latin typeface="Calibri" panose="020F0502020204030204"/>
              </a:rPr>
              <a:t>and submit all paperwork to </a:t>
            </a:r>
            <a:r>
              <a:rPr lang="en-US" sz="1800" dirty="0">
                <a:solidFill>
                  <a:prstClr val="black">
                    <a:lumMod val="75000"/>
                    <a:lumOff val="25000"/>
                  </a:prstClr>
                </a:solidFill>
                <a:latin typeface="Calibri" panose="020F0502020204030204"/>
                <a:hlinkClick r:id="rId5"/>
              </a:rPr>
              <a:t>retro@uvm.edu</a:t>
            </a:r>
            <a:endParaRPr lang="en-US" sz="1800" dirty="0">
              <a:solidFill>
                <a:prstClr val="black">
                  <a:lumMod val="75000"/>
                  <a:lumOff val="25000"/>
                </a:prstClr>
              </a:solidFill>
              <a:latin typeface="Calibri" panose="020F0502020204030204"/>
            </a:endParaRPr>
          </a:p>
          <a:p>
            <a:pPr marL="1143000" lvl="1" indent="-457200">
              <a:buFont typeface="Arial" panose="020B0604020202020204" pitchFamily="34" charset="0"/>
              <a:buChar char="•"/>
            </a:pPr>
            <a:endParaRPr lang="en-US" sz="1800" dirty="0">
              <a:latin typeface="+mn-lt"/>
            </a:endParaRPr>
          </a:p>
        </p:txBody>
      </p:sp>
    </p:spTree>
    <p:extLst>
      <p:ext uri="{BB962C8B-B14F-4D97-AF65-F5344CB8AC3E}">
        <p14:creationId xmlns:p14="http://schemas.microsoft.com/office/powerpoint/2010/main" val="42119007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024" y="-390697"/>
            <a:ext cx="10515600" cy="2547730"/>
          </a:xfrm>
        </p:spPr>
        <p:txBody>
          <a:bodyPr>
            <a:normAutofit/>
          </a:bodyPr>
          <a:lstStyle/>
          <a:p>
            <a:r>
              <a:rPr lang="en-US" sz="3200" dirty="0">
                <a:solidFill>
                  <a:schemeClr val="accent1">
                    <a:lumMod val="75000"/>
                  </a:schemeClr>
                </a:solidFill>
              </a:rPr>
              <a:t>Backup required for payroll cost transfers continued</a:t>
            </a:r>
          </a:p>
        </p:txBody>
      </p:sp>
      <p:sp>
        <p:nvSpPr>
          <p:cNvPr id="3" name="Content Placeholder 2"/>
          <p:cNvSpPr>
            <a:spLocks noGrp="1"/>
          </p:cNvSpPr>
          <p:nvPr>
            <p:ph idx="1"/>
          </p:nvPr>
        </p:nvSpPr>
        <p:spPr>
          <a:xfrm>
            <a:off x="573024" y="1122220"/>
            <a:ext cx="10515600" cy="5354834"/>
          </a:xfrm>
        </p:spPr>
        <p:txBody>
          <a:bodyPr>
            <a:normAutofit/>
          </a:bodyPr>
          <a:lstStyle/>
          <a:p>
            <a:pPr marL="457200" indent="-457200">
              <a:buFont typeface="Arial" panose="020B0604020202020204" pitchFamily="34" charset="0"/>
              <a:buChar char="•"/>
            </a:pPr>
            <a:r>
              <a:rPr lang="en-US" sz="2400" dirty="0">
                <a:latin typeface="+mn-lt"/>
                <a:hlinkClick r:id="rId3"/>
              </a:rPr>
              <a:t>https://www.uvm.edu/finance/user-guides</a:t>
            </a:r>
            <a:endParaRPr lang="en-US" sz="2400" dirty="0">
              <a:latin typeface="+mn-lt"/>
            </a:endParaRPr>
          </a:p>
          <a:p>
            <a:pPr marL="457200" indent="-457200">
              <a:buFont typeface="Arial" panose="020B0604020202020204" pitchFamily="34" charset="0"/>
              <a:buChar char="•"/>
            </a:pPr>
            <a:endParaRPr lang="en-US" sz="1800" dirty="0">
              <a:latin typeface="+mn-lt"/>
            </a:endParaRPr>
          </a:p>
          <a:p>
            <a:pPr lvl="1" indent="0">
              <a:buNone/>
            </a:pPr>
            <a:endParaRPr lang="en-US" sz="2400" dirty="0">
              <a:latin typeface="+mn-lt"/>
            </a:endParaRPr>
          </a:p>
        </p:txBody>
      </p:sp>
      <p:pic>
        <p:nvPicPr>
          <p:cNvPr id="4" name="Picture 3"/>
          <p:cNvPicPr>
            <a:picLocks noChangeAspect="1"/>
          </p:cNvPicPr>
          <p:nvPr/>
        </p:nvPicPr>
        <p:blipFill>
          <a:blip r:embed="rId4"/>
          <a:stretch>
            <a:fillRect/>
          </a:stretch>
        </p:blipFill>
        <p:spPr>
          <a:xfrm>
            <a:off x="1109471" y="1720442"/>
            <a:ext cx="7017501" cy="4184748"/>
          </a:xfrm>
          <a:prstGeom prst="rect">
            <a:avLst/>
          </a:prstGeom>
        </p:spPr>
      </p:pic>
    </p:spTree>
    <p:extLst>
      <p:ext uri="{BB962C8B-B14F-4D97-AF65-F5344CB8AC3E}">
        <p14:creationId xmlns:p14="http://schemas.microsoft.com/office/powerpoint/2010/main" val="2785112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024" y="-390697"/>
            <a:ext cx="10515600" cy="2547730"/>
          </a:xfrm>
        </p:spPr>
        <p:txBody>
          <a:bodyPr>
            <a:normAutofit/>
          </a:bodyPr>
          <a:lstStyle/>
          <a:p>
            <a:r>
              <a:rPr lang="en-US" sz="3200" dirty="0"/>
              <a:t>Cost Transfer Form Questions and Appropriate Answers</a:t>
            </a:r>
          </a:p>
        </p:txBody>
      </p:sp>
      <p:sp>
        <p:nvSpPr>
          <p:cNvPr id="3" name="Content Placeholder 2"/>
          <p:cNvSpPr>
            <a:spLocks noGrp="1"/>
          </p:cNvSpPr>
          <p:nvPr>
            <p:ph idx="1"/>
          </p:nvPr>
        </p:nvSpPr>
        <p:spPr>
          <a:xfrm>
            <a:off x="573024" y="1166554"/>
            <a:ext cx="10515600" cy="5354834"/>
          </a:xfrm>
        </p:spPr>
        <p:txBody>
          <a:bodyPr>
            <a:normAutofit/>
          </a:bodyPr>
          <a:lstStyle/>
          <a:p>
            <a:endParaRPr lang="en-US" sz="2800" dirty="0">
              <a:latin typeface="+mn-lt"/>
            </a:endParaRPr>
          </a:p>
          <a:p>
            <a:endParaRPr lang="en-US" sz="2800" dirty="0">
              <a:latin typeface="+mn-lt"/>
            </a:endParaRPr>
          </a:p>
          <a:p>
            <a:endParaRPr lang="en-US" sz="2800" dirty="0">
              <a:latin typeface="+mn-lt"/>
            </a:endParaRPr>
          </a:p>
        </p:txBody>
      </p:sp>
      <p:pic>
        <p:nvPicPr>
          <p:cNvPr id="5" name="Picture 4">
            <a:extLst>
              <a:ext uri="{FF2B5EF4-FFF2-40B4-BE49-F238E27FC236}">
                <a16:creationId xmlns:a16="http://schemas.microsoft.com/office/drawing/2014/main" id="{7CD49998-51CB-4033-90E2-B4B379E82555}"/>
              </a:ext>
            </a:extLst>
          </p:cNvPr>
          <p:cNvPicPr>
            <a:picLocks noChangeAspect="1"/>
          </p:cNvPicPr>
          <p:nvPr/>
        </p:nvPicPr>
        <p:blipFill>
          <a:blip r:embed="rId3"/>
          <a:stretch>
            <a:fillRect/>
          </a:stretch>
        </p:blipFill>
        <p:spPr>
          <a:xfrm>
            <a:off x="3300462" y="2157033"/>
            <a:ext cx="5591075" cy="3053021"/>
          </a:xfrm>
          <a:prstGeom prst="rect">
            <a:avLst/>
          </a:prstGeom>
        </p:spPr>
      </p:pic>
    </p:spTree>
    <p:extLst>
      <p:ext uri="{BB962C8B-B14F-4D97-AF65-F5344CB8AC3E}">
        <p14:creationId xmlns:p14="http://schemas.microsoft.com/office/powerpoint/2010/main" val="23768031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024" y="-390697"/>
            <a:ext cx="10515600" cy="2547730"/>
          </a:xfrm>
        </p:spPr>
        <p:txBody>
          <a:bodyPr>
            <a:normAutofit/>
          </a:bodyPr>
          <a:lstStyle/>
          <a:p>
            <a:r>
              <a:rPr lang="en-US" sz="3200" dirty="0"/>
              <a:t>Cost transfer form – helpful tips</a:t>
            </a:r>
          </a:p>
        </p:txBody>
      </p:sp>
      <p:sp>
        <p:nvSpPr>
          <p:cNvPr id="3" name="Content Placeholder 2"/>
          <p:cNvSpPr>
            <a:spLocks noGrp="1"/>
          </p:cNvSpPr>
          <p:nvPr>
            <p:ph idx="1"/>
          </p:nvPr>
        </p:nvSpPr>
        <p:spPr>
          <a:xfrm>
            <a:off x="573024" y="1166554"/>
            <a:ext cx="10515600" cy="4819718"/>
          </a:xfrm>
        </p:spPr>
        <p:txBody>
          <a:bodyPr>
            <a:normAutofit fontScale="77500" lnSpcReduction="20000"/>
          </a:bodyPr>
          <a:lstStyle/>
          <a:p>
            <a:pPr>
              <a:lnSpc>
                <a:spcPct val="100000"/>
              </a:lnSpc>
            </a:pPr>
            <a:r>
              <a:rPr lang="en-US" sz="2800" b="1" dirty="0">
                <a:latin typeface="+mn-lt"/>
              </a:rPr>
              <a:t>Keys to assist in completing the Cost Transfer Justification:  </a:t>
            </a:r>
          </a:p>
          <a:p>
            <a:pPr marL="457200" indent="-457200">
              <a:buFont typeface="Wingdings" panose="05000000000000000000" pitchFamily="2" charset="2"/>
              <a:buChar char="Ø"/>
            </a:pPr>
            <a:r>
              <a:rPr lang="en-US" sz="2800" dirty="0">
                <a:latin typeface="+mn-lt"/>
              </a:rPr>
              <a:t>Familiarize yourself with the types of transfers allowable.</a:t>
            </a:r>
          </a:p>
          <a:p>
            <a:pPr marL="457200" indent="-457200">
              <a:buFont typeface="Wingdings" panose="05000000000000000000" pitchFamily="2" charset="2"/>
              <a:buChar char="Ø"/>
            </a:pPr>
            <a:r>
              <a:rPr lang="en-US" sz="2800" dirty="0">
                <a:latin typeface="+mn-lt"/>
              </a:rPr>
              <a:t>Read the questions carefully and be sure your responses address the questions.</a:t>
            </a:r>
          </a:p>
          <a:p>
            <a:pPr marL="457200" indent="-457200">
              <a:buFont typeface="Wingdings" panose="05000000000000000000" pitchFamily="2" charset="2"/>
              <a:buChar char="Ø"/>
            </a:pPr>
            <a:r>
              <a:rPr lang="en-US" sz="2800" dirty="0">
                <a:latin typeface="+mn-lt"/>
              </a:rPr>
              <a:t>Refrain from extraneous information.</a:t>
            </a:r>
          </a:p>
          <a:p>
            <a:pPr marL="457200" indent="-457200">
              <a:buFont typeface="Wingdings" panose="05000000000000000000" pitchFamily="2" charset="2"/>
              <a:buChar char="Ø"/>
            </a:pPr>
            <a:r>
              <a:rPr lang="en-US" sz="2800" dirty="0">
                <a:latin typeface="+mn-lt"/>
              </a:rPr>
              <a:t>Ensure responses are clear so that someone not familiar with the circumstances will understand the responses.</a:t>
            </a:r>
          </a:p>
          <a:p>
            <a:pPr marL="457200" indent="-457200">
              <a:buFont typeface="Wingdings" panose="05000000000000000000" pitchFamily="2" charset="2"/>
              <a:buChar char="Ø"/>
            </a:pPr>
            <a:r>
              <a:rPr lang="en-US" sz="2800" dirty="0">
                <a:latin typeface="+mn-lt"/>
              </a:rPr>
              <a:t>Never use acronyms without identifying them.</a:t>
            </a:r>
          </a:p>
          <a:p>
            <a:pPr marL="457200" indent="-457200">
              <a:buFont typeface="Wingdings" panose="05000000000000000000" pitchFamily="2" charset="2"/>
              <a:buChar char="Ø"/>
            </a:pPr>
            <a:r>
              <a:rPr lang="en-US" sz="2800" dirty="0">
                <a:latin typeface="+mn-lt"/>
              </a:rPr>
              <a:t>When referencing multiple projects, reference by project number, not name.</a:t>
            </a:r>
          </a:p>
          <a:p>
            <a:pPr lvl="1" indent="0">
              <a:buNone/>
            </a:pPr>
            <a:endParaRPr lang="en-US" sz="2600" dirty="0">
              <a:latin typeface="+mn-lt"/>
            </a:endParaRPr>
          </a:p>
        </p:txBody>
      </p:sp>
      <p:pic>
        <p:nvPicPr>
          <p:cNvPr id="4" name="Picture 3">
            <a:extLst>
              <a:ext uri="{FF2B5EF4-FFF2-40B4-BE49-F238E27FC236}">
                <a16:creationId xmlns:a16="http://schemas.microsoft.com/office/drawing/2014/main" id="{81218AFC-4FE5-4DAD-ACBC-AE66BBE67B26}"/>
              </a:ext>
            </a:extLst>
          </p:cNvPr>
          <p:cNvPicPr>
            <a:picLocks noChangeAspect="1"/>
          </p:cNvPicPr>
          <p:nvPr/>
        </p:nvPicPr>
        <p:blipFill>
          <a:blip r:embed="rId3"/>
          <a:stretch>
            <a:fillRect/>
          </a:stretch>
        </p:blipFill>
        <p:spPr>
          <a:xfrm rot="20786645">
            <a:off x="10559035" y="4730332"/>
            <a:ext cx="1346917" cy="1601916"/>
          </a:xfrm>
          <a:prstGeom prst="rect">
            <a:avLst/>
          </a:prstGeom>
        </p:spPr>
      </p:pic>
    </p:spTree>
    <p:extLst>
      <p:ext uri="{BB962C8B-B14F-4D97-AF65-F5344CB8AC3E}">
        <p14:creationId xmlns:p14="http://schemas.microsoft.com/office/powerpoint/2010/main" val="16062850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024" y="-390697"/>
            <a:ext cx="10515600" cy="2547730"/>
          </a:xfrm>
        </p:spPr>
        <p:txBody>
          <a:bodyPr>
            <a:normAutofit/>
          </a:bodyPr>
          <a:lstStyle/>
          <a:p>
            <a:r>
              <a:rPr lang="en-US" sz="3200" dirty="0"/>
              <a:t>Cost transfer form – helpful tips</a:t>
            </a:r>
          </a:p>
        </p:txBody>
      </p:sp>
      <p:sp>
        <p:nvSpPr>
          <p:cNvPr id="3" name="Content Placeholder 2"/>
          <p:cNvSpPr>
            <a:spLocks noGrp="1"/>
          </p:cNvSpPr>
          <p:nvPr>
            <p:ph idx="1"/>
          </p:nvPr>
        </p:nvSpPr>
        <p:spPr>
          <a:xfrm>
            <a:off x="573024" y="1166554"/>
            <a:ext cx="10515600" cy="5354834"/>
          </a:xfrm>
        </p:spPr>
        <p:txBody>
          <a:bodyPr>
            <a:normAutofit/>
          </a:bodyPr>
          <a:lstStyle/>
          <a:p>
            <a:pPr marL="457200" indent="-457200">
              <a:lnSpc>
                <a:spcPct val="100000"/>
              </a:lnSpc>
              <a:buFont typeface="Arial" panose="020B0604020202020204" pitchFamily="34" charset="0"/>
              <a:buChar char="•"/>
            </a:pPr>
            <a:r>
              <a:rPr lang="en-US" sz="2800" b="1" dirty="0">
                <a:latin typeface="+mn-lt"/>
              </a:rPr>
              <a:t>Question 1:  Provide a brief explanation of the expense(s) being transferred and why the expense(s) was charged to the original chart string(s).  </a:t>
            </a:r>
          </a:p>
          <a:p>
            <a:pPr marL="1143000" lvl="1" indent="-457200">
              <a:buFont typeface="Wingdings" panose="05000000000000000000" pitchFamily="2" charset="2"/>
              <a:buChar char="Ø"/>
            </a:pPr>
            <a:r>
              <a:rPr lang="en-US" sz="2600" dirty="0">
                <a:latin typeface="+mn-lt"/>
              </a:rPr>
              <a:t>The response should provide sufficient detail so that an independent reviewer can ascertain why the corrective action will satisfactorily address the reason for the error.  A statement needs to be included that elaborates why the error was made, rather than just stating “to correct an error” or “to transfer to the correct account”.</a:t>
            </a:r>
          </a:p>
          <a:p>
            <a:pPr lvl="1" indent="0">
              <a:buNone/>
            </a:pPr>
            <a:endParaRPr lang="en-US" sz="2600" dirty="0">
              <a:latin typeface="+mn-lt"/>
            </a:endParaRPr>
          </a:p>
        </p:txBody>
      </p:sp>
    </p:spTree>
    <p:extLst>
      <p:ext uri="{BB962C8B-B14F-4D97-AF65-F5344CB8AC3E}">
        <p14:creationId xmlns:p14="http://schemas.microsoft.com/office/powerpoint/2010/main" val="1148102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024" y="647577"/>
            <a:ext cx="8005288" cy="454117"/>
          </a:xfrm>
        </p:spPr>
        <p:txBody>
          <a:bodyPr>
            <a:normAutofit fontScale="90000"/>
          </a:bodyPr>
          <a:lstStyle/>
          <a:p>
            <a:r>
              <a:rPr lang="en-US" sz="3600" dirty="0"/>
              <a:t>UVM Sponsored Project Life Cycle</a:t>
            </a:r>
            <a:endParaRPr lang="en-US" dirty="0"/>
          </a:p>
        </p:txBody>
      </p:sp>
      <p:pic>
        <p:nvPicPr>
          <p:cNvPr id="50" name="Content Placeholder 49"/>
          <p:cNvPicPr>
            <a:picLocks noGrp="1" noChangeAspect="1"/>
          </p:cNvPicPr>
          <p:nvPr>
            <p:ph idx="1"/>
          </p:nvPr>
        </p:nvPicPr>
        <p:blipFill>
          <a:blip r:embed="rId3"/>
          <a:stretch>
            <a:fillRect/>
          </a:stretch>
        </p:blipFill>
        <p:spPr>
          <a:xfrm>
            <a:off x="4647823" y="3210924"/>
            <a:ext cx="3194581" cy="1322947"/>
          </a:xfrm>
          <a:prstGeom prst="rect">
            <a:avLst/>
          </a:prstGeom>
        </p:spPr>
      </p:pic>
      <p:sp>
        <p:nvSpPr>
          <p:cNvPr id="10" name="Title 1"/>
          <p:cNvSpPr txBox="1">
            <a:spLocks/>
          </p:cNvSpPr>
          <p:nvPr/>
        </p:nvSpPr>
        <p:spPr>
          <a:xfrm>
            <a:off x="1704484" y="3054144"/>
            <a:ext cx="2644894" cy="64269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a:solidFill>
                  <a:schemeClr val="bg1"/>
                </a:solidFill>
              </a:rPr>
              <a:t>Apply</a:t>
            </a:r>
          </a:p>
        </p:txBody>
      </p:sp>
      <p:sp>
        <p:nvSpPr>
          <p:cNvPr id="11" name="Title 1"/>
          <p:cNvSpPr txBox="1">
            <a:spLocks/>
          </p:cNvSpPr>
          <p:nvPr/>
        </p:nvSpPr>
        <p:spPr>
          <a:xfrm>
            <a:off x="3281793" y="4842966"/>
            <a:ext cx="2644894" cy="64269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a:solidFill>
                  <a:schemeClr val="bg1"/>
                </a:solidFill>
              </a:rPr>
              <a:t>Close</a:t>
            </a:r>
          </a:p>
        </p:txBody>
      </p:sp>
      <p:sp>
        <p:nvSpPr>
          <p:cNvPr id="12" name="Title 1"/>
          <p:cNvSpPr txBox="1">
            <a:spLocks/>
          </p:cNvSpPr>
          <p:nvPr/>
        </p:nvSpPr>
        <p:spPr>
          <a:xfrm>
            <a:off x="4349378" y="1421047"/>
            <a:ext cx="2644894" cy="64269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a:solidFill>
                  <a:schemeClr val="bg1"/>
                </a:solidFill>
              </a:rPr>
              <a:t>Award</a:t>
            </a:r>
          </a:p>
        </p:txBody>
      </p:sp>
      <p:sp>
        <p:nvSpPr>
          <p:cNvPr id="13" name="Title 1"/>
          <p:cNvSpPr txBox="1">
            <a:spLocks/>
          </p:cNvSpPr>
          <p:nvPr/>
        </p:nvSpPr>
        <p:spPr>
          <a:xfrm>
            <a:off x="7690004" y="1475269"/>
            <a:ext cx="2644894" cy="64269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a:solidFill>
                  <a:schemeClr val="bg1"/>
                </a:solidFill>
              </a:rPr>
              <a:t>Manage</a:t>
            </a:r>
          </a:p>
        </p:txBody>
      </p:sp>
      <p:sp>
        <p:nvSpPr>
          <p:cNvPr id="14" name="Title 1"/>
          <p:cNvSpPr txBox="1">
            <a:spLocks/>
          </p:cNvSpPr>
          <p:nvPr/>
        </p:nvSpPr>
        <p:spPr>
          <a:xfrm>
            <a:off x="7087684" y="3971456"/>
            <a:ext cx="2644894" cy="64269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a:solidFill>
                  <a:schemeClr val="bg1"/>
                </a:solidFill>
              </a:rPr>
              <a:t>Report</a:t>
            </a:r>
          </a:p>
        </p:txBody>
      </p:sp>
      <p:sp>
        <p:nvSpPr>
          <p:cNvPr id="25" name="Oval 24"/>
          <p:cNvSpPr/>
          <p:nvPr/>
        </p:nvSpPr>
        <p:spPr>
          <a:xfrm rot="20751624">
            <a:off x="2518493" y="2237576"/>
            <a:ext cx="7673169" cy="2922674"/>
          </a:xfrm>
          <a:prstGeom prst="ellipse">
            <a:avLst/>
          </a:prstGeom>
          <a:noFill/>
          <a:ln w="149225">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2335352" y="2742169"/>
            <a:ext cx="1812272" cy="1788822"/>
          </a:xfrm>
          <a:prstGeom prst="ellipse">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itle 1"/>
          <p:cNvSpPr txBox="1">
            <a:spLocks/>
          </p:cNvSpPr>
          <p:nvPr/>
        </p:nvSpPr>
        <p:spPr>
          <a:xfrm>
            <a:off x="1856884" y="3206544"/>
            <a:ext cx="2644894" cy="64269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a:solidFill>
                  <a:schemeClr val="bg1"/>
                </a:solidFill>
              </a:rPr>
              <a:t>Apply</a:t>
            </a:r>
          </a:p>
        </p:txBody>
      </p:sp>
      <p:sp>
        <p:nvSpPr>
          <p:cNvPr id="28" name="Oval 27"/>
          <p:cNvSpPr/>
          <p:nvPr/>
        </p:nvSpPr>
        <p:spPr>
          <a:xfrm>
            <a:off x="3881582" y="4499932"/>
            <a:ext cx="1812272" cy="1788822"/>
          </a:xfrm>
          <a:prstGeom prst="ellipse">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itle 1"/>
          <p:cNvSpPr txBox="1">
            <a:spLocks/>
          </p:cNvSpPr>
          <p:nvPr/>
        </p:nvSpPr>
        <p:spPr>
          <a:xfrm>
            <a:off x="3434193" y="4995366"/>
            <a:ext cx="2644894" cy="64269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a:solidFill>
                  <a:schemeClr val="bg1"/>
                </a:solidFill>
              </a:rPr>
              <a:t>Close</a:t>
            </a:r>
          </a:p>
        </p:txBody>
      </p:sp>
      <p:sp>
        <p:nvSpPr>
          <p:cNvPr id="30" name="Oval 29"/>
          <p:cNvSpPr/>
          <p:nvPr/>
        </p:nvSpPr>
        <p:spPr>
          <a:xfrm>
            <a:off x="4980246" y="1109072"/>
            <a:ext cx="1812272" cy="1788822"/>
          </a:xfrm>
          <a:prstGeom prst="ellipse">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itle 1"/>
          <p:cNvSpPr txBox="1">
            <a:spLocks/>
          </p:cNvSpPr>
          <p:nvPr/>
        </p:nvSpPr>
        <p:spPr>
          <a:xfrm>
            <a:off x="4501778" y="1573447"/>
            <a:ext cx="2644894" cy="64269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a:solidFill>
                  <a:schemeClr val="bg1"/>
                </a:solidFill>
              </a:rPr>
              <a:t>Award</a:t>
            </a:r>
          </a:p>
        </p:txBody>
      </p:sp>
      <p:sp>
        <p:nvSpPr>
          <p:cNvPr id="32" name="Oval 31"/>
          <p:cNvSpPr/>
          <p:nvPr/>
        </p:nvSpPr>
        <p:spPr>
          <a:xfrm>
            <a:off x="8320872" y="1163294"/>
            <a:ext cx="1812272" cy="1788822"/>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itle 1"/>
          <p:cNvSpPr txBox="1">
            <a:spLocks/>
          </p:cNvSpPr>
          <p:nvPr/>
        </p:nvSpPr>
        <p:spPr>
          <a:xfrm>
            <a:off x="7842404" y="1627669"/>
            <a:ext cx="2644894" cy="64269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a:solidFill>
                  <a:schemeClr val="bg1"/>
                </a:solidFill>
              </a:rPr>
              <a:t>Manage</a:t>
            </a:r>
          </a:p>
        </p:txBody>
      </p:sp>
      <p:sp>
        <p:nvSpPr>
          <p:cNvPr id="34" name="Oval 33"/>
          <p:cNvSpPr/>
          <p:nvPr/>
        </p:nvSpPr>
        <p:spPr>
          <a:xfrm>
            <a:off x="7656395" y="3663463"/>
            <a:ext cx="1812272" cy="1788822"/>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itle 1"/>
          <p:cNvSpPr txBox="1">
            <a:spLocks/>
          </p:cNvSpPr>
          <p:nvPr/>
        </p:nvSpPr>
        <p:spPr>
          <a:xfrm>
            <a:off x="7240084" y="4123856"/>
            <a:ext cx="2644894" cy="64269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a:solidFill>
                  <a:schemeClr val="bg1"/>
                </a:solidFill>
              </a:rPr>
              <a:t>Report</a:t>
            </a:r>
          </a:p>
        </p:txBody>
      </p:sp>
      <p:sp>
        <p:nvSpPr>
          <p:cNvPr id="51" name="TextBox 50"/>
          <p:cNvSpPr txBox="1"/>
          <p:nvPr/>
        </p:nvSpPr>
        <p:spPr>
          <a:xfrm>
            <a:off x="-4801" y="3054144"/>
            <a:ext cx="2476552" cy="1600438"/>
          </a:xfrm>
          <a:prstGeom prst="rect">
            <a:avLst/>
          </a:prstGeom>
          <a:noFill/>
        </p:spPr>
        <p:txBody>
          <a:bodyPr wrap="square" rtlCol="0">
            <a:spAutoFit/>
          </a:bodyPr>
          <a:lstStyle/>
          <a:p>
            <a:pPr marL="285750" indent="-285750">
              <a:buFont typeface="Arial" panose="020B0604020202020204" pitchFamily="34" charset="0"/>
              <a:buChar char="•"/>
            </a:pPr>
            <a:r>
              <a:rPr lang="en-US" sz="1600" dirty="0"/>
              <a:t>Find opportunities</a:t>
            </a:r>
          </a:p>
          <a:p>
            <a:pPr marL="285750" indent="-285750">
              <a:buFont typeface="Arial" panose="020B0604020202020204" pitchFamily="34" charset="0"/>
              <a:buChar char="•"/>
            </a:pPr>
            <a:r>
              <a:rPr lang="en-US" sz="1600" dirty="0"/>
              <a:t>Application forms</a:t>
            </a:r>
          </a:p>
          <a:p>
            <a:pPr marL="285750" indent="-285750">
              <a:buFont typeface="Arial" panose="020B0604020202020204" pitchFamily="34" charset="0"/>
              <a:buChar char="•"/>
            </a:pPr>
            <a:r>
              <a:rPr lang="en-US" sz="1600" dirty="0"/>
              <a:t>Budget development</a:t>
            </a:r>
          </a:p>
          <a:p>
            <a:pPr marL="285750" indent="-285750">
              <a:buFont typeface="Arial" panose="020B0604020202020204" pitchFamily="34" charset="0"/>
              <a:buChar char="•"/>
            </a:pPr>
            <a:r>
              <a:rPr lang="en-US" sz="1600" dirty="0"/>
              <a:t>Proposal routing</a:t>
            </a:r>
          </a:p>
          <a:p>
            <a:pPr marL="285750" indent="-285750">
              <a:buFont typeface="Arial" panose="020B0604020202020204" pitchFamily="34" charset="0"/>
              <a:buChar char="•"/>
            </a:pPr>
            <a:r>
              <a:rPr lang="en-US" sz="1600" dirty="0"/>
              <a:t>Submission</a:t>
            </a:r>
          </a:p>
          <a:p>
            <a:pPr marL="285750" indent="-285750">
              <a:buFont typeface="Arial" panose="020B0604020202020204" pitchFamily="34" charset="0"/>
              <a:buChar char="•"/>
            </a:pPr>
            <a:endParaRPr lang="en-US" dirty="0"/>
          </a:p>
        </p:txBody>
      </p:sp>
      <p:sp>
        <p:nvSpPr>
          <p:cNvPr id="52" name="TextBox 51"/>
          <p:cNvSpPr txBox="1"/>
          <p:nvPr/>
        </p:nvSpPr>
        <p:spPr>
          <a:xfrm>
            <a:off x="2714937" y="1348849"/>
            <a:ext cx="2799729" cy="1077218"/>
          </a:xfrm>
          <a:prstGeom prst="rect">
            <a:avLst/>
          </a:prstGeom>
          <a:noFill/>
        </p:spPr>
        <p:txBody>
          <a:bodyPr wrap="square" rtlCol="0">
            <a:spAutoFit/>
          </a:bodyPr>
          <a:lstStyle/>
          <a:p>
            <a:pPr marL="285750" indent="-285750">
              <a:buFont typeface="Arial" panose="020B0604020202020204" pitchFamily="34" charset="0"/>
              <a:buChar char="•"/>
            </a:pPr>
            <a:r>
              <a:rPr lang="en-US" sz="1600" dirty="0"/>
              <a:t>Award receipt</a:t>
            </a:r>
          </a:p>
          <a:p>
            <a:pPr marL="285750" indent="-285750">
              <a:buFont typeface="Arial" panose="020B0604020202020204" pitchFamily="34" charset="0"/>
              <a:buChar char="•"/>
            </a:pPr>
            <a:r>
              <a:rPr lang="en-US" sz="1600" dirty="0"/>
              <a:t>Award acceptance</a:t>
            </a:r>
          </a:p>
          <a:p>
            <a:pPr marL="285750" indent="-285750">
              <a:buFont typeface="Arial" panose="020B0604020202020204" pitchFamily="34" charset="0"/>
              <a:buChar char="•"/>
            </a:pPr>
            <a:r>
              <a:rPr lang="en-US" sz="1600" dirty="0"/>
              <a:t>Set up notification</a:t>
            </a:r>
          </a:p>
          <a:p>
            <a:pPr marL="285750" indent="-285750">
              <a:buFont typeface="Arial" panose="020B0604020202020204" pitchFamily="34" charset="0"/>
              <a:buChar char="•"/>
            </a:pPr>
            <a:r>
              <a:rPr lang="en-US" sz="1600" dirty="0"/>
              <a:t>Subawards issuance</a:t>
            </a:r>
          </a:p>
        </p:txBody>
      </p:sp>
      <p:sp>
        <p:nvSpPr>
          <p:cNvPr id="53" name="TextBox 52"/>
          <p:cNvSpPr txBox="1"/>
          <p:nvPr/>
        </p:nvSpPr>
        <p:spPr>
          <a:xfrm>
            <a:off x="10119696" y="1239789"/>
            <a:ext cx="2340701" cy="1077218"/>
          </a:xfrm>
          <a:prstGeom prst="rect">
            <a:avLst/>
          </a:prstGeom>
          <a:noFill/>
        </p:spPr>
        <p:txBody>
          <a:bodyPr wrap="square" rtlCol="0">
            <a:spAutoFit/>
          </a:bodyPr>
          <a:lstStyle/>
          <a:p>
            <a:pPr marL="285750" indent="-285750">
              <a:buFont typeface="Arial" panose="020B0604020202020204" pitchFamily="34" charset="0"/>
              <a:buChar char="•"/>
            </a:pPr>
            <a:r>
              <a:rPr lang="en-US" sz="1600" dirty="0"/>
              <a:t>Scope performed</a:t>
            </a:r>
          </a:p>
          <a:p>
            <a:pPr marL="285750" indent="-285750">
              <a:buFont typeface="Arial" panose="020B0604020202020204" pitchFamily="34" charset="0"/>
              <a:buChar char="•"/>
            </a:pPr>
            <a:r>
              <a:rPr lang="en-US" sz="1600" dirty="0"/>
              <a:t>Budget revisions</a:t>
            </a:r>
          </a:p>
          <a:p>
            <a:pPr marL="285750" indent="-285750">
              <a:buFont typeface="Arial" panose="020B0604020202020204" pitchFamily="34" charset="0"/>
              <a:buChar char="•"/>
            </a:pPr>
            <a:r>
              <a:rPr lang="en-US" sz="1600" dirty="0"/>
              <a:t>Budget projections</a:t>
            </a:r>
          </a:p>
          <a:p>
            <a:pPr marL="285750" indent="-285750">
              <a:buFont typeface="Arial" panose="020B0604020202020204" pitchFamily="34" charset="0"/>
              <a:buChar char="•"/>
            </a:pPr>
            <a:r>
              <a:rPr lang="en-US" sz="1600" dirty="0"/>
              <a:t>Project changes</a:t>
            </a:r>
          </a:p>
        </p:txBody>
      </p:sp>
      <p:sp>
        <p:nvSpPr>
          <p:cNvPr id="54" name="TextBox 53"/>
          <p:cNvSpPr txBox="1"/>
          <p:nvPr/>
        </p:nvSpPr>
        <p:spPr>
          <a:xfrm>
            <a:off x="9613834" y="4096209"/>
            <a:ext cx="2469774" cy="830997"/>
          </a:xfrm>
          <a:prstGeom prst="rect">
            <a:avLst/>
          </a:prstGeom>
          <a:noFill/>
        </p:spPr>
        <p:txBody>
          <a:bodyPr wrap="square" rtlCol="0">
            <a:spAutoFit/>
          </a:bodyPr>
          <a:lstStyle/>
          <a:p>
            <a:pPr marL="285750" indent="-285750">
              <a:buFont typeface="Arial" panose="020B0604020202020204" pitchFamily="34" charset="0"/>
              <a:buChar char="•"/>
            </a:pPr>
            <a:r>
              <a:rPr lang="en-US" sz="1600" dirty="0"/>
              <a:t>Technical reports</a:t>
            </a:r>
          </a:p>
          <a:p>
            <a:pPr marL="285750" indent="-285750">
              <a:buFont typeface="Arial" panose="020B0604020202020204" pitchFamily="34" charset="0"/>
              <a:buChar char="•"/>
            </a:pPr>
            <a:r>
              <a:rPr lang="en-US" sz="1600" dirty="0"/>
              <a:t>Effort &amp; cost sharing</a:t>
            </a:r>
          </a:p>
          <a:p>
            <a:pPr marL="285750" indent="-285750">
              <a:buFont typeface="Arial" panose="020B0604020202020204" pitchFamily="34" charset="0"/>
              <a:buChar char="•"/>
            </a:pPr>
            <a:r>
              <a:rPr lang="en-US" sz="1600" dirty="0"/>
              <a:t>Acct. payable (subs)</a:t>
            </a:r>
          </a:p>
        </p:txBody>
      </p:sp>
      <p:sp>
        <p:nvSpPr>
          <p:cNvPr id="55" name="TextBox 54"/>
          <p:cNvSpPr txBox="1"/>
          <p:nvPr/>
        </p:nvSpPr>
        <p:spPr>
          <a:xfrm>
            <a:off x="5695581" y="5320740"/>
            <a:ext cx="3393806" cy="830997"/>
          </a:xfrm>
          <a:prstGeom prst="rect">
            <a:avLst/>
          </a:prstGeom>
          <a:noFill/>
        </p:spPr>
        <p:txBody>
          <a:bodyPr wrap="square" rtlCol="0">
            <a:spAutoFit/>
          </a:bodyPr>
          <a:lstStyle/>
          <a:p>
            <a:pPr marL="285750" indent="-285750">
              <a:buFont typeface="Arial" panose="020B0604020202020204" pitchFamily="34" charset="0"/>
              <a:buChar char="•"/>
            </a:pPr>
            <a:r>
              <a:rPr lang="en-US" sz="1600" dirty="0"/>
              <a:t>Budget closeout</a:t>
            </a:r>
          </a:p>
          <a:p>
            <a:pPr marL="285750" indent="-285750">
              <a:buFont typeface="Arial" panose="020B0604020202020204" pitchFamily="34" charset="0"/>
              <a:buChar char="•"/>
            </a:pPr>
            <a:r>
              <a:rPr lang="en-US" sz="1600" dirty="0"/>
              <a:t>Final project, and property reports</a:t>
            </a:r>
          </a:p>
          <a:p>
            <a:pPr marL="285750" indent="-285750">
              <a:buFont typeface="Arial" panose="020B0604020202020204" pitchFamily="34" charset="0"/>
              <a:buChar char="•"/>
            </a:pPr>
            <a:r>
              <a:rPr lang="en-US" sz="1600" dirty="0"/>
              <a:t>Patent report</a:t>
            </a:r>
          </a:p>
        </p:txBody>
      </p:sp>
      <p:cxnSp>
        <p:nvCxnSpPr>
          <p:cNvPr id="7" name="Straight Arrow Connector 6">
            <a:extLst>
              <a:ext uri="{FF2B5EF4-FFF2-40B4-BE49-F238E27FC236}">
                <a16:creationId xmlns:a16="http://schemas.microsoft.com/office/drawing/2014/main" id="{E4BE0A03-C1D0-4648-83D0-EE9E6B8838DC}"/>
              </a:ext>
            </a:extLst>
          </p:cNvPr>
          <p:cNvCxnSpPr>
            <a:cxnSpLocks/>
          </p:cNvCxnSpPr>
          <p:nvPr/>
        </p:nvCxnSpPr>
        <p:spPr>
          <a:xfrm flipH="1">
            <a:off x="10021824" y="251664"/>
            <a:ext cx="1109472" cy="988125"/>
          </a:xfrm>
          <a:prstGeom prst="straightConnector1">
            <a:avLst/>
          </a:prstGeom>
          <a:ln w="1238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30902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024" y="-390697"/>
            <a:ext cx="10515600" cy="2547730"/>
          </a:xfrm>
        </p:spPr>
        <p:txBody>
          <a:bodyPr>
            <a:normAutofit/>
          </a:bodyPr>
          <a:lstStyle/>
          <a:p>
            <a:r>
              <a:rPr lang="en-US" sz="3200" dirty="0"/>
              <a:t>Acceptable or not?</a:t>
            </a:r>
          </a:p>
        </p:txBody>
      </p:sp>
      <p:sp>
        <p:nvSpPr>
          <p:cNvPr id="3" name="Content Placeholder 2"/>
          <p:cNvSpPr>
            <a:spLocks noGrp="1"/>
          </p:cNvSpPr>
          <p:nvPr>
            <p:ph idx="1"/>
          </p:nvPr>
        </p:nvSpPr>
        <p:spPr>
          <a:xfrm>
            <a:off x="573024" y="1438656"/>
            <a:ext cx="10515600" cy="5204652"/>
          </a:xfrm>
        </p:spPr>
        <p:txBody>
          <a:bodyPr>
            <a:normAutofit/>
          </a:bodyPr>
          <a:lstStyle/>
          <a:p>
            <a:pPr>
              <a:lnSpc>
                <a:spcPct val="100000"/>
              </a:lnSpc>
            </a:pPr>
            <a:r>
              <a:rPr lang="en-US" sz="2000" b="1" dirty="0">
                <a:latin typeface="+mn-lt"/>
              </a:rPr>
              <a:t>Question 1: Provide a brief explanation of the expense(s) being transferred and why the expense(s) was charged to the original chart string(s).</a:t>
            </a:r>
          </a:p>
          <a:p>
            <a:pPr>
              <a:lnSpc>
                <a:spcPct val="100000"/>
              </a:lnSpc>
            </a:pPr>
            <a:endParaRPr lang="en-US" sz="2000" dirty="0">
              <a:latin typeface="+mn-lt"/>
            </a:endParaRPr>
          </a:p>
          <a:p>
            <a:pPr>
              <a:lnSpc>
                <a:spcPct val="100000"/>
              </a:lnSpc>
            </a:pPr>
            <a:r>
              <a:rPr lang="en-US" sz="2000" b="1" i="1" dirty="0">
                <a:latin typeface="+mn-lt"/>
              </a:rPr>
              <a:t>Answer:  They were charged to current project while awaiting setup of new funding period.</a:t>
            </a:r>
          </a:p>
          <a:p>
            <a:pPr>
              <a:lnSpc>
                <a:spcPct val="100000"/>
              </a:lnSpc>
            </a:pPr>
            <a:endParaRPr lang="en-US" sz="2000" dirty="0">
              <a:latin typeface="+mn-lt"/>
            </a:endParaRPr>
          </a:p>
          <a:p>
            <a:pPr marL="457200" indent="-457200">
              <a:buFont typeface="Arial" panose="020B0604020202020204" pitchFamily="34" charset="0"/>
              <a:buChar char="•"/>
            </a:pPr>
            <a:r>
              <a:rPr lang="en-US" sz="2200" dirty="0">
                <a:latin typeface="+mn-lt"/>
              </a:rPr>
              <a:t>This would not be an acceptable answer, as a sponsored project cannot be used as a  holding account while awaiting future funding or setup.  In this case it should have been charged to a departmental chart string or had an advance account established.</a:t>
            </a:r>
          </a:p>
          <a:p>
            <a:pPr algn="ctr"/>
            <a:endParaRPr lang="en-US" sz="2200" dirty="0">
              <a:latin typeface="+mn-lt"/>
            </a:endParaRPr>
          </a:p>
          <a:p>
            <a:pPr lvl="1" indent="0">
              <a:buNone/>
            </a:pPr>
            <a:endParaRPr lang="en-US" sz="2600" dirty="0">
              <a:latin typeface="+mn-lt"/>
            </a:endParaRPr>
          </a:p>
        </p:txBody>
      </p:sp>
    </p:spTree>
    <p:extLst>
      <p:ext uri="{BB962C8B-B14F-4D97-AF65-F5344CB8AC3E}">
        <p14:creationId xmlns:p14="http://schemas.microsoft.com/office/powerpoint/2010/main" val="2812714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024" y="-390697"/>
            <a:ext cx="10515600" cy="2547730"/>
          </a:xfrm>
        </p:spPr>
        <p:txBody>
          <a:bodyPr>
            <a:normAutofit/>
          </a:bodyPr>
          <a:lstStyle/>
          <a:p>
            <a:r>
              <a:rPr lang="en-US" sz="3200" dirty="0"/>
              <a:t>Cost transfer form – helpful tips</a:t>
            </a:r>
          </a:p>
        </p:txBody>
      </p:sp>
      <p:sp>
        <p:nvSpPr>
          <p:cNvPr id="3" name="Content Placeholder 2"/>
          <p:cNvSpPr>
            <a:spLocks noGrp="1"/>
          </p:cNvSpPr>
          <p:nvPr>
            <p:ph idx="1"/>
          </p:nvPr>
        </p:nvSpPr>
        <p:spPr>
          <a:xfrm>
            <a:off x="573024" y="1288474"/>
            <a:ext cx="10515600" cy="5354834"/>
          </a:xfrm>
        </p:spPr>
        <p:txBody>
          <a:bodyPr>
            <a:normAutofit/>
          </a:bodyPr>
          <a:lstStyle/>
          <a:p>
            <a:pPr marL="457200" indent="-457200">
              <a:lnSpc>
                <a:spcPct val="100000"/>
              </a:lnSpc>
              <a:buFont typeface="Arial" panose="020B0604020202020204" pitchFamily="34" charset="0"/>
              <a:buChar char="•"/>
            </a:pPr>
            <a:r>
              <a:rPr lang="en-US" sz="2800" b="1" dirty="0">
                <a:latin typeface="+mn-lt"/>
              </a:rPr>
              <a:t>Question 2:  Provide a brief explanation as to why each expense is appropriate and allowable to be transferred onto the proposed chart string(s). If multiple projects are involved, be sure to include project numbers.</a:t>
            </a:r>
          </a:p>
          <a:p>
            <a:pPr marL="1143000" lvl="1" indent="-457200">
              <a:buFont typeface="Wingdings" panose="05000000000000000000" pitchFamily="2" charset="2"/>
              <a:buChar char="Ø"/>
            </a:pPr>
            <a:r>
              <a:rPr lang="en-US" sz="2400" dirty="0">
                <a:latin typeface="+mn-lt"/>
              </a:rPr>
              <a:t>The response should provide sufficient detail to address the four guiding principles of allowability, allocability, reasonableness, and consistency.  It needs to clearly explain why this expense is allowable and should be moved to the proposed chart string(s).</a:t>
            </a:r>
          </a:p>
          <a:p>
            <a:pPr lvl="1" indent="0">
              <a:buNone/>
            </a:pPr>
            <a:endParaRPr lang="en-US" sz="2600" dirty="0">
              <a:latin typeface="+mn-lt"/>
            </a:endParaRPr>
          </a:p>
        </p:txBody>
      </p:sp>
    </p:spTree>
    <p:extLst>
      <p:ext uri="{BB962C8B-B14F-4D97-AF65-F5344CB8AC3E}">
        <p14:creationId xmlns:p14="http://schemas.microsoft.com/office/powerpoint/2010/main" val="3189524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024" y="-390697"/>
            <a:ext cx="10515600" cy="2547730"/>
          </a:xfrm>
        </p:spPr>
        <p:txBody>
          <a:bodyPr>
            <a:normAutofit/>
          </a:bodyPr>
          <a:lstStyle/>
          <a:p>
            <a:r>
              <a:rPr lang="en-US" sz="3200" dirty="0"/>
              <a:t>Acceptable or not:</a:t>
            </a:r>
          </a:p>
        </p:txBody>
      </p:sp>
      <p:sp>
        <p:nvSpPr>
          <p:cNvPr id="3" name="Content Placeholder 2"/>
          <p:cNvSpPr>
            <a:spLocks noGrp="1"/>
          </p:cNvSpPr>
          <p:nvPr>
            <p:ph idx="1"/>
          </p:nvPr>
        </p:nvSpPr>
        <p:spPr>
          <a:xfrm>
            <a:off x="573024" y="1288474"/>
            <a:ext cx="10515600" cy="5354834"/>
          </a:xfrm>
        </p:spPr>
        <p:txBody>
          <a:bodyPr>
            <a:normAutofit/>
          </a:bodyPr>
          <a:lstStyle/>
          <a:p>
            <a:pPr>
              <a:lnSpc>
                <a:spcPct val="100000"/>
              </a:lnSpc>
            </a:pPr>
            <a:r>
              <a:rPr lang="en-US" sz="2000" b="1" dirty="0">
                <a:latin typeface="+mn-lt"/>
              </a:rPr>
              <a:t>Question 2: Provide a brief explanation as to why each expense is appropriate and allowable to be transferred onto the proposed chart string(s). If multiple projects are involved, be sure to include project numbers. </a:t>
            </a:r>
          </a:p>
          <a:p>
            <a:pPr>
              <a:lnSpc>
                <a:spcPct val="100000"/>
              </a:lnSpc>
            </a:pPr>
            <a:endParaRPr lang="en-US" sz="2000" b="1" dirty="0">
              <a:latin typeface="+mn-lt"/>
            </a:endParaRPr>
          </a:p>
          <a:p>
            <a:pPr>
              <a:lnSpc>
                <a:spcPct val="100000"/>
              </a:lnSpc>
            </a:pPr>
            <a:r>
              <a:rPr lang="en-US" sz="2000" b="1" i="1" dirty="0">
                <a:latin typeface="+mn-lt"/>
              </a:rPr>
              <a:t>Answer:  To correct lab supplies charged due to a clerical error.  The technician wrote down the wrong project number (034566) causing the supplies to be allocated to the wrong grant.  This transfer corrects the error.  These lab supplies are needed for the scope of project 034577 and have been approved by the sponsor in the proposal and are appropriate and allowable charge on the proposed chart string.</a:t>
            </a:r>
          </a:p>
          <a:p>
            <a:pPr marL="342900" indent="-342900">
              <a:buFont typeface="Arial" panose="020B0604020202020204" pitchFamily="34" charset="0"/>
              <a:buChar char="•"/>
            </a:pPr>
            <a:r>
              <a:rPr lang="en-US" sz="2000" dirty="0">
                <a:latin typeface="+mn-lt"/>
              </a:rPr>
              <a:t>This justification would be acceptable.  It states why and how the clerical error occurred and that it is considered an allowable expense on the proposed chart string.</a:t>
            </a:r>
          </a:p>
          <a:p>
            <a:pPr marL="342900" indent="-342900">
              <a:buFont typeface="Arial" panose="020B0604020202020204" pitchFamily="34" charset="0"/>
              <a:buChar char="•"/>
            </a:pPr>
            <a:endParaRPr lang="en-US" sz="2200" dirty="0">
              <a:latin typeface="+mn-lt"/>
            </a:endParaRPr>
          </a:p>
          <a:p>
            <a:pPr marL="457200" indent="-457200">
              <a:buFont typeface="Arial" panose="020B0604020202020204" pitchFamily="34" charset="0"/>
              <a:buChar char="•"/>
            </a:pPr>
            <a:endParaRPr lang="en-US" sz="2200" dirty="0">
              <a:latin typeface="+mn-lt"/>
            </a:endParaRPr>
          </a:p>
          <a:p>
            <a:pPr lvl="1" indent="0">
              <a:buNone/>
            </a:pPr>
            <a:endParaRPr lang="en-US" sz="2600" dirty="0">
              <a:latin typeface="+mn-lt"/>
            </a:endParaRPr>
          </a:p>
        </p:txBody>
      </p:sp>
    </p:spTree>
    <p:extLst>
      <p:ext uri="{BB962C8B-B14F-4D97-AF65-F5344CB8AC3E}">
        <p14:creationId xmlns:p14="http://schemas.microsoft.com/office/powerpoint/2010/main" val="1850284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024" y="-390697"/>
            <a:ext cx="10515600" cy="2547730"/>
          </a:xfrm>
        </p:spPr>
        <p:txBody>
          <a:bodyPr>
            <a:normAutofit/>
          </a:bodyPr>
          <a:lstStyle/>
          <a:p>
            <a:r>
              <a:rPr lang="en-US" sz="3200" dirty="0"/>
              <a:t>Acceptable or not:</a:t>
            </a:r>
          </a:p>
        </p:txBody>
      </p:sp>
      <p:sp>
        <p:nvSpPr>
          <p:cNvPr id="3" name="Content Placeholder 2"/>
          <p:cNvSpPr>
            <a:spLocks noGrp="1"/>
          </p:cNvSpPr>
          <p:nvPr>
            <p:ph idx="1"/>
          </p:nvPr>
        </p:nvSpPr>
        <p:spPr>
          <a:xfrm>
            <a:off x="573024" y="1288474"/>
            <a:ext cx="10515600" cy="5354834"/>
          </a:xfrm>
        </p:spPr>
        <p:txBody>
          <a:bodyPr>
            <a:normAutofit/>
          </a:bodyPr>
          <a:lstStyle/>
          <a:p>
            <a:pPr>
              <a:lnSpc>
                <a:spcPct val="100000"/>
              </a:lnSpc>
            </a:pPr>
            <a:r>
              <a:rPr lang="en-US" sz="2000" b="1" dirty="0"/>
              <a:t>Question 2: Provide a brief explanation as to why each expense is appropriate and allowable to be transferred onto the proposed chart string(s). If multiple projects are involved, be sure to include project numbers. </a:t>
            </a:r>
          </a:p>
          <a:p>
            <a:r>
              <a:rPr lang="en-US" sz="2000" b="1" i="1" dirty="0">
                <a:latin typeface="Calibri" panose="020F0502020204030204" pitchFamily="34" charset="0"/>
              </a:rPr>
              <a:t>Answer:  Moving expenses from department onto grant.</a:t>
            </a:r>
          </a:p>
          <a:p>
            <a:pPr marL="342900" indent="-342900">
              <a:buFont typeface="Arial" panose="020B0604020202020204" pitchFamily="34" charset="0"/>
              <a:buChar char="•"/>
            </a:pPr>
            <a:r>
              <a:rPr lang="en-US" dirty="0">
                <a:latin typeface="Calibri" panose="020F0502020204030204" pitchFamily="34" charset="0"/>
              </a:rPr>
              <a:t>This justification would not be acceptable.  The description should be expanded to explain how the charge benefits the grant being charged and why the charge was not originally posted to the grant.</a:t>
            </a:r>
          </a:p>
          <a:p>
            <a:pPr marL="342900" indent="-342900">
              <a:buFont typeface="Arial" panose="020B0604020202020204" pitchFamily="34" charset="0"/>
              <a:buChar char="•"/>
            </a:pPr>
            <a:r>
              <a:rPr lang="en-US" dirty="0">
                <a:latin typeface="Calibri" panose="020F0502020204030204" pitchFamily="34" charset="0"/>
              </a:rPr>
              <a:t>An acceptable response would be:</a:t>
            </a:r>
          </a:p>
          <a:p>
            <a:pPr marL="1028700" lvl="1" indent="-342900">
              <a:buFont typeface="Wingdings" panose="05000000000000000000" pitchFamily="2" charset="2"/>
              <a:buChar char="Ø"/>
            </a:pPr>
            <a:r>
              <a:rPr lang="en-US" dirty="0">
                <a:latin typeface="Calibri" panose="020F0502020204030204" pitchFamily="34" charset="0"/>
              </a:rPr>
              <a:t>The start date of the grant is December 1.  However, the chart string was not established in PeopleSoft until December 31</a:t>
            </a:r>
            <a:r>
              <a:rPr lang="en-US" baseline="30000" dirty="0">
                <a:latin typeface="Calibri" panose="020F0502020204030204" pitchFamily="34" charset="0"/>
              </a:rPr>
              <a:t>st</a:t>
            </a:r>
            <a:r>
              <a:rPr lang="en-US" dirty="0">
                <a:latin typeface="Calibri" panose="020F0502020204030204" pitchFamily="34" charset="0"/>
              </a:rPr>
              <a:t>.  The PI needed to purchase some materials to begin work as appropriate and allowable on the project in December, thus they were charged to the department until the chart string was established.  </a:t>
            </a:r>
          </a:p>
          <a:p>
            <a:pPr marL="342900" indent="-342900">
              <a:buFont typeface="Arial" panose="020B0604020202020204" pitchFamily="34" charset="0"/>
              <a:buChar char="•"/>
            </a:pPr>
            <a:endParaRPr lang="en-US" sz="2200" dirty="0">
              <a:latin typeface="+mn-lt"/>
            </a:endParaRPr>
          </a:p>
          <a:p>
            <a:pPr marL="457200" indent="-457200">
              <a:buFont typeface="Arial" panose="020B0604020202020204" pitchFamily="34" charset="0"/>
              <a:buChar char="•"/>
            </a:pPr>
            <a:endParaRPr lang="en-US" sz="2200" dirty="0">
              <a:latin typeface="+mn-lt"/>
            </a:endParaRPr>
          </a:p>
          <a:p>
            <a:pPr lvl="1" indent="0">
              <a:buNone/>
            </a:pPr>
            <a:endParaRPr lang="en-US" sz="2600" dirty="0">
              <a:latin typeface="+mn-lt"/>
            </a:endParaRPr>
          </a:p>
        </p:txBody>
      </p:sp>
    </p:spTree>
    <p:extLst>
      <p:ext uri="{BB962C8B-B14F-4D97-AF65-F5344CB8AC3E}">
        <p14:creationId xmlns:p14="http://schemas.microsoft.com/office/powerpoint/2010/main" val="2840606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024" y="-390697"/>
            <a:ext cx="10515600" cy="2547730"/>
          </a:xfrm>
        </p:spPr>
        <p:txBody>
          <a:bodyPr>
            <a:normAutofit/>
          </a:bodyPr>
          <a:lstStyle/>
          <a:p>
            <a:r>
              <a:rPr lang="en-US" sz="3200" dirty="0"/>
              <a:t>Cost transfer form – helpful tips</a:t>
            </a:r>
          </a:p>
        </p:txBody>
      </p:sp>
      <p:sp>
        <p:nvSpPr>
          <p:cNvPr id="3" name="Content Placeholder 2"/>
          <p:cNvSpPr>
            <a:spLocks noGrp="1"/>
          </p:cNvSpPr>
          <p:nvPr>
            <p:ph idx="1"/>
          </p:nvPr>
        </p:nvSpPr>
        <p:spPr>
          <a:xfrm>
            <a:off x="573024" y="1288474"/>
            <a:ext cx="10515600" cy="5354834"/>
          </a:xfrm>
        </p:spPr>
        <p:txBody>
          <a:bodyPr>
            <a:normAutofit/>
          </a:bodyPr>
          <a:lstStyle/>
          <a:p>
            <a:pPr marL="457200" indent="-457200">
              <a:lnSpc>
                <a:spcPct val="100000"/>
              </a:lnSpc>
              <a:buFont typeface="Arial" panose="020B0604020202020204" pitchFamily="34" charset="0"/>
              <a:buChar char="•"/>
            </a:pPr>
            <a:r>
              <a:rPr lang="en-US" sz="2800" b="1" dirty="0">
                <a:latin typeface="+mn-lt"/>
              </a:rPr>
              <a:t>Question 3:  For cost transfers &gt; 90 days, select the extenuating circumstance from the dropdown box and explain the extenuating situation that caused the delay.</a:t>
            </a:r>
          </a:p>
          <a:p>
            <a:pPr marL="457200" indent="-457200">
              <a:buFont typeface="Arial" panose="020B0604020202020204" pitchFamily="34" charset="0"/>
              <a:buChar char="•"/>
            </a:pPr>
            <a:r>
              <a:rPr lang="en-US" sz="2600" dirty="0">
                <a:latin typeface="+mn-lt"/>
              </a:rPr>
              <a:t>The response should provide sufficient detail on what extenuating circumstances warrant approval of the cost transfer request.  It should also clearly explain the reason it was not able to be completed within the 90 days.</a:t>
            </a:r>
          </a:p>
          <a:p>
            <a:r>
              <a:rPr lang="en-US" sz="2600" dirty="0">
                <a:latin typeface="+mn-lt"/>
              </a:rPr>
              <a:t>(Note: There is no dropdown box for electronic payroll cost transfer forms)</a:t>
            </a:r>
          </a:p>
        </p:txBody>
      </p:sp>
    </p:spTree>
    <p:extLst>
      <p:ext uri="{BB962C8B-B14F-4D97-AF65-F5344CB8AC3E}">
        <p14:creationId xmlns:p14="http://schemas.microsoft.com/office/powerpoint/2010/main" val="12177919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024" y="-390697"/>
            <a:ext cx="10515600" cy="2547730"/>
          </a:xfrm>
        </p:spPr>
        <p:txBody>
          <a:bodyPr>
            <a:normAutofit/>
          </a:bodyPr>
          <a:lstStyle/>
          <a:p>
            <a:r>
              <a:rPr lang="en-US" sz="3200" dirty="0">
                <a:solidFill>
                  <a:srgbClr val="005E4F"/>
                </a:solidFill>
              </a:rPr>
              <a:t>Acceptable or not</a:t>
            </a:r>
            <a:r>
              <a:rPr lang="en-US" sz="3200" dirty="0">
                <a:solidFill>
                  <a:schemeClr val="accent1">
                    <a:lumMod val="75000"/>
                  </a:schemeClr>
                </a:solidFill>
              </a:rPr>
              <a:t>?</a:t>
            </a:r>
          </a:p>
        </p:txBody>
      </p:sp>
      <p:sp>
        <p:nvSpPr>
          <p:cNvPr id="3" name="Content Placeholder 2"/>
          <p:cNvSpPr>
            <a:spLocks noGrp="1"/>
          </p:cNvSpPr>
          <p:nvPr>
            <p:ph idx="1"/>
          </p:nvPr>
        </p:nvSpPr>
        <p:spPr>
          <a:xfrm>
            <a:off x="573024" y="1288474"/>
            <a:ext cx="10515600" cy="5354834"/>
          </a:xfrm>
        </p:spPr>
        <p:txBody>
          <a:bodyPr>
            <a:normAutofit/>
          </a:bodyPr>
          <a:lstStyle/>
          <a:p>
            <a:pPr>
              <a:lnSpc>
                <a:spcPct val="100000"/>
              </a:lnSpc>
            </a:pPr>
            <a:r>
              <a:rPr lang="en-US" sz="2000" b="1" dirty="0">
                <a:latin typeface="+mn-lt"/>
              </a:rPr>
              <a:t>Question 3:  For cost transfers &gt; 90 days, select the extenuating circumstance from the dropdown box and explain the extenuating situation that caused the delay.</a:t>
            </a:r>
          </a:p>
          <a:p>
            <a:pPr>
              <a:lnSpc>
                <a:spcPct val="100000"/>
              </a:lnSpc>
            </a:pPr>
            <a:endParaRPr lang="en-US" sz="2000" b="1" dirty="0">
              <a:latin typeface="+mn-lt"/>
            </a:endParaRPr>
          </a:p>
          <a:p>
            <a:pPr>
              <a:lnSpc>
                <a:spcPct val="100000"/>
              </a:lnSpc>
            </a:pPr>
            <a:r>
              <a:rPr lang="en-US" b="1" i="1" dirty="0">
                <a:latin typeface="+mn-lt"/>
              </a:rPr>
              <a:t>Answer:  Due to other competing deadlines, expenses were not reviewed during the last quarter.  During this quarterly review, the PI noted this expense was allocated incorrectly and should be charged to his other R01 grant.</a:t>
            </a:r>
          </a:p>
          <a:p>
            <a:pPr marL="457200" indent="-457200">
              <a:buFont typeface="Arial" panose="020B0604020202020204" pitchFamily="34" charset="0"/>
              <a:buChar char="•"/>
            </a:pPr>
            <a:r>
              <a:rPr lang="en-US" sz="2000" dirty="0">
                <a:latin typeface="+mn-lt"/>
              </a:rPr>
              <a:t>This would not be an acceptable response, as it is not considered an extenuating circumstance that is outside of the departments control.  Best practice is to review all grants at a minimum bi-monthly to catch any errors before they are over 90 days.</a:t>
            </a:r>
          </a:p>
        </p:txBody>
      </p:sp>
    </p:spTree>
    <p:extLst>
      <p:ext uri="{BB962C8B-B14F-4D97-AF65-F5344CB8AC3E}">
        <p14:creationId xmlns:p14="http://schemas.microsoft.com/office/powerpoint/2010/main" val="4272130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024" y="-390697"/>
            <a:ext cx="10515600" cy="2547730"/>
          </a:xfrm>
        </p:spPr>
        <p:txBody>
          <a:bodyPr>
            <a:normAutofit/>
          </a:bodyPr>
          <a:lstStyle/>
          <a:p>
            <a:r>
              <a:rPr lang="en-US" sz="3200" dirty="0">
                <a:solidFill>
                  <a:schemeClr val="accent1">
                    <a:lumMod val="75000"/>
                  </a:schemeClr>
                </a:solidFill>
              </a:rPr>
              <a:t>Acceptable or not?</a:t>
            </a:r>
          </a:p>
        </p:txBody>
      </p:sp>
      <p:sp>
        <p:nvSpPr>
          <p:cNvPr id="3" name="Content Placeholder 2"/>
          <p:cNvSpPr>
            <a:spLocks noGrp="1"/>
          </p:cNvSpPr>
          <p:nvPr>
            <p:ph idx="1"/>
          </p:nvPr>
        </p:nvSpPr>
        <p:spPr>
          <a:xfrm>
            <a:off x="573024" y="1288474"/>
            <a:ext cx="10515600" cy="5354834"/>
          </a:xfrm>
        </p:spPr>
        <p:txBody>
          <a:bodyPr>
            <a:normAutofit/>
          </a:bodyPr>
          <a:lstStyle/>
          <a:p>
            <a:pPr>
              <a:lnSpc>
                <a:spcPct val="100000"/>
              </a:lnSpc>
            </a:pPr>
            <a:r>
              <a:rPr lang="en-US" sz="2000" b="1" dirty="0"/>
              <a:t>Question 3:  Why is this cost transfer being requested more than 90 days after the accounting date of the original transaction and what extenuating circumstances justify this expense transfer?</a:t>
            </a:r>
          </a:p>
          <a:p>
            <a:pPr>
              <a:lnSpc>
                <a:spcPct val="100000"/>
              </a:lnSpc>
            </a:pPr>
            <a:r>
              <a:rPr lang="en-US" sz="2000" b="1" i="1" dirty="0"/>
              <a:t>Answer:  The delay was due to ongoing negotiations between UVM and the sponsor.  The grant start date was July 1st, but the agreement was not signed until October 10th.  Once fully signed, we initiated the transfer of effort from the departmental chart string.  </a:t>
            </a:r>
          </a:p>
          <a:p>
            <a:pPr marL="457200" indent="-457200">
              <a:lnSpc>
                <a:spcPct val="100000"/>
              </a:lnSpc>
              <a:buFont typeface="Arial" panose="020B0604020202020204" pitchFamily="34" charset="0"/>
              <a:buChar char="•"/>
            </a:pPr>
            <a:r>
              <a:rPr lang="en-US" sz="2000" dirty="0">
                <a:latin typeface="+mn-lt"/>
              </a:rPr>
              <a:t>This would be an acceptable response, as it is clearly an extenuating circumstance that was beyond departmental control.  </a:t>
            </a:r>
          </a:p>
          <a:p>
            <a:pPr marL="457200" indent="-457200">
              <a:lnSpc>
                <a:spcPct val="100000"/>
              </a:lnSpc>
              <a:buFont typeface="Arial" panose="020B0604020202020204" pitchFamily="34" charset="0"/>
              <a:buChar char="•"/>
            </a:pPr>
            <a:r>
              <a:rPr lang="en-US" sz="2000" dirty="0">
                <a:latin typeface="+mn-lt"/>
              </a:rPr>
              <a:t>Setting up an Advanced Account request would be an example of a corrective action for this scenario when answering question 4, otherwise it would be important to explain why an advanced account was not appropriate in this particular case.</a:t>
            </a:r>
          </a:p>
          <a:p>
            <a:pPr marL="457200" indent="-457200">
              <a:buFont typeface="Arial" panose="020B0604020202020204" pitchFamily="34" charset="0"/>
              <a:buChar char="•"/>
            </a:pPr>
            <a:endParaRPr lang="en-US" sz="2000" dirty="0">
              <a:latin typeface="+mn-lt"/>
            </a:endParaRPr>
          </a:p>
        </p:txBody>
      </p:sp>
    </p:spTree>
    <p:extLst>
      <p:ext uri="{BB962C8B-B14F-4D97-AF65-F5344CB8AC3E}">
        <p14:creationId xmlns:p14="http://schemas.microsoft.com/office/powerpoint/2010/main" val="3828633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024" y="-390697"/>
            <a:ext cx="10515600" cy="2547730"/>
          </a:xfrm>
        </p:spPr>
        <p:txBody>
          <a:bodyPr>
            <a:normAutofit/>
          </a:bodyPr>
          <a:lstStyle/>
          <a:p>
            <a:r>
              <a:rPr lang="en-US" sz="3200" dirty="0"/>
              <a:t>Cost transfer form – helpful tips</a:t>
            </a:r>
          </a:p>
        </p:txBody>
      </p:sp>
      <p:sp>
        <p:nvSpPr>
          <p:cNvPr id="3" name="Content Placeholder 2"/>
          <p:cNvSpPr>
            <a:spLocks noGrp="1"/>
          </p:cNvSpPr>
          <p:nvPr>
            <p:ph idx="1"/>
          </p:nvPr>
        </p:nvSpPr>
        <p:spPr>
          <a:xfrm>
            <a:off x="573024" y="1288474"/>
            <a:ext cx="10515600" cy="5354834"/>
          </a:xfrm>
        </p:spPr>
        <p:txBody>
          <a:bodyPr>
            <a:normAutofit/>
          </a:bodyPr>
          <a:lstStyle/>
          <a:p>
            <a:pPr marL="457200" indent="-457200">
              <a:lnSpc>
                <a:spcPct val="100000"/>
              </a:lnSpc>
              <a:buFont typeface="Arial" panose="020B0604020202020204" pitchFamily="34" charset="0"/>
              <a:buChar char="•"/>
            </a:pPr>
            <a:r>
              <a:rPr lang="en-US" sz="2600" b="1" dirty="0">
                <a:latin typeface="+mn-lt"/>
              </a:rPr>
              <a:t>Question #4.  For cost transfers &gt; 90 days, describe the corrective action taken that will assist in preventing the extenuation circumstance as outlined in your response to question #3 from recurring in the future. </a:t>
            </a:r>
          </a:p>
          <a:p>
            <a:pPr marL="457200" indent="-457200">
              <a:buFont typeface="Wingdings" panose="05000000000000000000" pitchFamily="2" charset="2"/>
              <a:buChar char="Ø"/>
            </a:pPr>
            <a:r>
              <a:rPr lang="en-US" sz="2000" dirty="0">
                <a:latin typeface="+mn-lt"/>
              </a:rPr>
              <a:t>The response should provide sufficient detail on what systematic corrective action has been instituted within the department/academic unit’s business practice to prevent this type of error from occurring in the future.  The corrective action should address the issue described in your answer to question 3.</a:t>
            </a:r>
          </a:p>
          <a:p>
            <a:pPr marL="1600200" lvl="2" indent="-457200">
              <a:buFont typeface="Wingdings" panose="05000000000000000000" pitchFamily="2" charset="2"/>
              <a:buChar char="ü"/>
            </a:pPr>
            <a:r>
              <a:rPr lang="en-US" sz="1800" dirty="0">
                <a:latin typeface="+mn-lt"/>
              </a:rPr>
              <a:t>If the award is set up months after the start date there should be a mention of why an advanced account was not appropriate for that particular award if effort was being applied to the award.</a:t>
            </a:r>
          </a:p>
        </p:txBody>
      </p:sp>
    </p:spTree>
    <p:extLst>
      <p:ext uri="{BB962C8B-B14F-4D97-AF65-F5344CB8AC3E}">
        <p14:creationId xmlns:p14="http://schemas.microsoft.com/office/powerpoint/2010/main" val="24398451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024" y="-390697"/>
            <a:ext cx="10515600" cy="2547730"/>
          </a:xfrm>
        </p:spPr>
        <p:txBody>
          <a:bodyPr>
            <a:normAutofit/>
          </a:bodyPr>
          <a:lstStyle/>
          <a:p>
            <a:r>
              <a:rPr lang="en-US" sz="3200" dirty="0"/>
              <a:t>Acceptable or not?</a:t>
            </a:r>
          </a:p>
        </p:txBody>
      </p:sp>
      <p:sp>
        <p:nvSpPr>
          <p:cNvPr id="3" name="Content Placeholder 2"/>
          <p:cNvSpPr>
            <a:spLocks noGrp="1"/>
          </p:cNvSpPr>
          <p:nvPr>
            <p:ph idx="1"/>
          </p:nvPr>
        </p:nvSpPr>
        <p:spPr>
          <a:xfrm>
            <a:off x="573024" y="1288474"/>
            <a:ext cx="10515600" cy="5354834"/>
          </a:xfrm>
        </p:spPr>
        <p:txBody>
          <a:bodyPr>
            <a:normAutofit/>
          </a:bodyPr>
          <a:lstStyle/>
          <a:p>
            <a:pPr marL="457200" lvl="0" indent="-457200">
              <a:lnSpc>
                <a:spcPct val="100000"/>
              </a:lnSpc>
              <a:buFont typeface="Arial" panose="020B0604020202020204" pitchFamily="34" charset="0"/>
              <a:buChar char="•"/>
            </a:pPr>
            <a:r>
              <a:rPr lang="en-US" sz="2600" b="1" dirty="0">
                <a:solidFill>
                  <a:prstClr val="black">
                    <a:lumMod val="75000"/>
                    <a:lumOff val="25000"/>
                  </a:prstClr>
                </a:solidFill>
                <a:latin typeface="Calibri" panose="020F0502020204030204"/>
              </a:rPr>
              <a:t>Question #4.  For cost transfers &gt; 90 days, describe the corrective action taken that will assist in preventing the extenuation circumstance as outlined in your response to question #3 from recurring in the future. </a:t>
            </a:r>
          </a:p>
          <a:p>
            <a:r>
              <a:rPr lang="en-US" sz="2200" b="1" i="1" dirty="0">
                <a:latin typeface="+mn-lt"/>
              </a:rPr>
              <a:t>Response:  We now have a process to review grants in a more timely manner going forward.</a:t>
            </a:r>
          </a:p>
          <a:p>
            <a:pPr marL="457200" indent="-457200">
              <a:buFont typeface="Arial" panose="020B0604020202020204" pitchFamily="34" charset="0"/>
              <a:buChar char="•"/>
            </a:pPr>
            <a:r>
              <a:rPr lang="en-US" sz="2000" dirty="0">
                <a:latin typeface="+mn-lt"/>
              </a:rPr>
              <a:t>This would not be an acceptable corrective action.  It does not state how frequent or what type of review will be conducted.  The response needs to clearly define what is being done to prevent this from re-occurring.</a:t>
            </a:r>
          </a:p>
        </p:txBody>
      </p:sp>
    </p:spTree>
    <p:extLst>
      <p:ext uri="{BB962C8B-B14F-4D97-AF65-F5344CB8AC3E}">
        <p14:creationId xmlns:p14="http://schemas.microsoft.com/office/powerpoint/2010/main" val="1722361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024" y="-390697"/>
            <a:ext cx="10515600" cy="2547730"/>
          </a:xfrm>
        </p:spPr>
        <p:txBody>
          <a:bodyPr>
            <a:normAutofit/>
          </a:bodyPr>
          <a:lstStyle/>
          <a:p>
            <a:r>
              <a:rPr lang="en-US" sz="3200" dirty="0"/>
              <a:t>Acceptable or not?</a:t>
            </a:r>
          </a:p>
        </p:txBody>
      </p:sp>
      <p:sp>
        <p:nvSpPr>
          <p:cNvPr id="3" name="Content Placeholder 2"/>
          <p:cNvSpPr>
            <a:spLocks noGrp="1"/>
          </p:cNvSpPr>
          <p:nvPr>
            <p:ph idx="1"/>
          </p:nvPr>
        </p:nvSpPr>
        <p:spPr>
          <a:xfrm>
            <a:off x="487680" y="1117786"/>
            <a:ext cx="10515600" cy="5354834"/>
          </a:xfrm>
        </p:spPr>
        <p:txBody>
          <a:bodyPr>
            <a:normAutofit/>
          </a:bodyPr>
          <a:lstStyle/>
          <a:p>
            <a:pPr>
              <a:lnSpc>
                <a:spcPct val="100000"/>
              </a:lnSpc>
            </a:pPr>
            <a:r>
              <a:rPr lang="en-US" sz="2400" b="1" dirty="0"/>
              <a:t>Question #4.  For cost transfers &gt; 90 days, describe the corrective action taken that will assist in preventing the extenuation circumstance as outlined in your response to question #3 from recurring in the future. </a:t>
            </a:r>
          </a:p>
          <a:p>
            <a:pPr>
              <a:lnSpc>
                <a:spcPct val="110000"/>
              </a:lnSpc>
            </a:pPr>
            <a:r>
              <a:rPr lang="en-US" sz="2000" b="1" i="1" dirty="0">
                <a:latin typeface="+mn-lt"/>
              </a:rPr>
              <a:t>Answer:  The PI and Unit Administrator plan to meet on a monthly basis instead of quarterly to review all expenses.  This will give the PI and Unit Administrator time to process the transfer within 90 days if an error is discovered in the future.  In addition, the administrative staff who process expenditures have been notified to verify with the PI or UA before processing future shipping charges.</a:t>
            </a:r>
          </a:p>
          <a:p>
            <a:pPr marL="457200" indent="-457200">
              <a:buFont typeface="Arial" panose="020B0604020202020204" pitchFamily="34" charset="0"/>
              <a:buChar char="•"/>
            </a:pPr>
            <a:r>
              <a:rPr lang="en-US" sz="2000" dirty="0">
                <a:latin typeface="+mn-lt"/>
              </a:rPr>
              <a:t>This would be an acceptable corrective action.  It clearly states the frequency of the review and how it will eliminate this error in the future.  It also adds additional training to staff who are posting expenses against the grant.</a:t>
            </a:r>
          </a:p>
        </p:txBody>
      </p:sp>
    </p:spTree>
    <p:extLst>
      <p:ext uri="{BB962C8B-B14F-4D97-AF65-F5344CB8AC3E}">
        <p14:creationId xmlns:p14="http://schemas.microsoft.com/office/powerpoint/2010/main" val="376901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024" y="647577"/>
            <a:ext cx="8276508" cy="454117"/>
          </a:xfrm>
        </p:spPr>
        <p:txBody>
          <a:bodyPr>
            <a:normAutofit fontScale="90000"/>
          </a:bodyPr>
          <a:lstStyle/>
          <a:p>
            <a:r>
              <a:rPr lang="en-US" sz="3600" dirty="0"/>
              <a:t>UVM Research Community </a:t>
            </a:r>
            <a:endParaRPr lang="en-US" dirty="0"/>
          </a:p>
        </p:txBody>
      </p:sp>
      <p:sp>
        <p:nvSpPr>
          <p:cNvPr id="15" name="Content Placeholder 2"/>
          <p:cNvSpPr>
            <a:spLocks noGrp="1"/>
          </p:cNvSpPr>
          <p:nvPr>
            <p:ph idx="1"/>
          </p:nvPr>
        </p:nvSpPr>
        <p:spPr>
          <a:xfrm>
            <a:off x="573024" y="1449173"/>
            <a:ext cx="10191674" cy="4836336"/>
          </a:xfrm>
        </p:spPr>
        <p:txBody>
          <a:bodyPr>
            <a:normAutofit lnSpcReduction="10000"/>
          </a:bodyPr>
          <a:lstStyle/>
          <a:p>
            <a:pPr marL="571500" indent="-571500">
              <a:buFont typeface="Arial" panose="020B0604020202020204" pitchFamily="34" charset="0"/>
              <a:buChar char="•"/>
            </a:pPr>
            <a:r>
              <a:rPr lang="en-US" sz="2800" b="1" dirty="0">
                <a:latin typeface="+mn-lt"/>
              </a:rPr>
              <a:t>300+</a:t>
            </a:r>
            <a:r>
              <a:rPr lang="en-US" sz="2800" dirty="0">
                <a:latin typeface="+mn-lt"/>
              </a:rPr>
              <a:t> Active Principal Investigators (PIs)</a:t>
            </a:r>
          </a:p>
          <a:p>
            <a:pPr marL="571500" indent="-571500">
              <a:buFont typeface="Arial" panose="020B0604020202020204" pitchFamily="34" charset="0"/>
              <a:buChar char="•"/>
            </a:pPr>
            <a:r>
              <a:rPr lang="en-US" sz="2800" b="1" dirty="0">
                <a:latin typeface="+mn-lt"/>
              </a:rPr>
              <a:t>100+</a:t>
            </a:r>
            <a:r>
              <a:rPr lang="en-US" sz="2800" dirty="0">
                <a:latin typeface="+mn-lt"/>
              </a:rPr>
              <a:t> Departments with Sponsored Projects from </a:t>
            </a:r>
            <a:r>
              <a:rPr lang="en-US" sz="2800" b="1" dirty="0">
                <a:latin typeface="+mn-lt"/>
              </a:rPr>
              <a:t>300+</a:t>
            </a:r>
            <a:r>
              <a:rPr lang="en-US" sz="2800" dirty="0">
                <a:latin typeface="+mn-lt"/>
              </a:rPr>
              <a:t> Sponsors</a:t>
            </a:r>
          </a:p>
          <a:p>
            <a:pPr marL="571500" indent="-571500">
              <a:buFont typeface="Arial" panose="020B0604020202020204" pitchFamily="34" charset="0"/>
              <a:buChar char="•"/>
            </a:pPr>
            <a:r>
              <a:rPr lang="en-US" sz="2800" b="1" dirty="0">
                <a:latin typeface="+mn-lt"/>
              </a:rPr>
              <a:t>$200M+ </a:t>
            </a:r>
            <a:r>
              <a:rPr lang="en-US" sz="2800" dirty="0">
                <a:latin typeface="+mn-lt"/>
              </a:rPr>
              <a:t>annual volume of awards on </a:t>
            </a:r>
            <a:r>
              <a:rPr lang="en-US" sz="2800" b="1" dirty="0">
                <a:latin typeface="+mn-lt"/>
              </a:rPr>
              <a:t>700+/-</a:t>
            </a:r>
            <a:r>
              <a:rPr lang="en-US" sz="2800" dirty="0">
                <a:latin typeface="+mn-lt"/>
              </a:rPr>
              <a:t> award actions</a:t>
            </a:r>
          </a:p>
          <a:p>
            <a:pPr marL="571500" indent="-571500">
              <a:buFont typeface="Arial" panose="020B0604020202020204" pitchFamily="34" charset="0"/>
              <a:buChar char="•"/>
            </a:pPr>
            <a:r>
              <a:rPr lang="en-US" sz="2800" dirty="0">
                <a:latin typeface="+mn-lt"/>
              </a:rPr>
              <a:t>300+ subawards issued annually</a:t>
            </a:r>
          </a:p>
          <a:p>
            <a:pPr marL="571500" indent="-571500">
              <a:buFont typeface="Arial" panose="020B0604020202020204" pitchFamily="34" charset="0"/>
              <a:buChar char="•"/>
            </a:pPr>
            <a:r>
              <a:rPr lang="en-US" sz="2800" dirty="0">
                <a:latin typeface="+mn-lt"/>
              </a:rPr>
              <a:t>Office of Vice President for Research</a:t>
            </a:r>
          </a:p>
          <a:p>
            <a:pPr marL="571500" indent="-571500">
              <a:buFont typeface="Arial" panose="020B0604020202020204" pitchFamily="34" charset="0"/>
              <a:buChar char="•"/>
            </a:pPr>
            <a:r>
              <a:rPr lang="en-US" sz="2800" dirty="0">
                <a:latin typeface="+mn-lt"/>
              </a:rPr>
              <a:t>Many supporting departments </a:t>
            </a:r>
          </a:p>
          <a:p>
            <a:pPr marL="571500" indent="-571500">
              <a:buFont typeface="Arial" panose="020B0604020202020204" pitchFamily="34" charset="0"/>
              <a:buChar char="•"/>
            </a:pPr>
            <a:endParaRPr lang="en-US" sz="3600" dirty="0"/>
          </a:p>
        </p:txBody>
      </p:sp>
    </p:spTree>
    <p:extLst>
      <p:ext uri="{BB962C8B-B14F-4D97-AF65-F5344CB8AC3E}">
        <p14:creationId xmlns:p14="http://schemas.microsoft.com/office/powerpoint/2010/main" val="25557860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024" y="647577"/>
            <a:ext cx="9169492" cy="5171332"/>
          </a:xfrm>
        </p:spPr>
        <p:txBody>
          <a:bodyPr>
            <a:normAutofit/>
          </a:bodyPr>
          <a:lstStyle/>
          <a:p>
            <a:pPr algn="ctr"/>
            <a:r>
              <a:rPr lang="en-US" sz="4400" dirty="0"/>
              <a:t>Questions?</a:t>
            </a:r>
          </a:p>
        </p:txBody>
      </p:sp>
    </p:spTree>
    <p:extLst>
      <p:ext uri="{BB962C8B-B14F-4D97-AF65-F5344CB8AC3E}">
        <p14:creationId xmlns:p14="http://schemas.microsoft.com/office/powerpoint/2010/main" val="39120775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024" y="-399010"/>
            <a:ext cx="10515600" cy="2402378"/>
          </a:xfrm>
        </p:spPr>
        <p:txBody>
          <a:bodyPr>
            <a:normAutofit/>
          </a:bodyPr>
          <a:lstStyle/>
          <a:p>
            <a:r>
              <a:rPr lang="en-US" sz="3200" dirty="0"/>
              <a:t>Resources for Answering Questions</a:t>
            </a:r>
          </a:p>
        </p:txBody>
      </p:sp>
      <p:sp>
        <p:nvSpPr>
          <p:cNvPr id="3" name="Content Placeholder 2"/>
          <p:cNvSpPr>
            <a:spLocks noGrp="1"/>
          </p:cNvSpPr>
          <p:nvPr>
            <p:ph idx="1"/>
          </p:nvPr>
        </p:nvSpPr>
        <p:spPr>
          <a:xfrm>
            <a:off x="573024" y="1163782"/>
            <a:ext cx="10515600" cy="4771505"/>
          </a:xfrm>
        </p:spPr>
        <p:txBody>
          <a:bodyPr>
            <a:normAutofit fontScale="85000" lnSpcReduction="20000"/>
          </a:bodyPr>
          <a:lstStyle/>
          <a:p>
            <a:pPr marL="285750" indent="-285750">
              <a:buFont typeface="Arial" panose="020B0604020202020204" pitchFamily="34" charset="0"/>
              <a:buChar char="•"/>
            </a:pPr>
            <a:r>
              <a:rPr lang="en-US" dirty="0">
                <a:latin typeface="+mn-lt"/>
              </a:rPr>
              <a:t>Sponsor Guidelines</a:t>
            </a:r>
          </a:p>
          <a:p>
            <a:pPr marL="285750" indent="-285750">
              <a:buFont typeface="Arial" panose="020B0604020202020204" pitchFamily="34" charset="0"/>
              <a:buChar char="•"/>
            </a:pPr>
            <a:r>
              <a:rPr lang="en-US" dirty="0">
                <a:latin typeface="+mn-lt"/>
              </a:rPr>
              <a:t>University Operating Procedures: </a:t>
            </a:r>
            <a:r>
              <a:rPr lang="en-US" dirty="0">
                <a:latin typeface="+mn-lt"/>
                <a:hlinkClick r:id="rId3"/>
              </a:rPr>
              <a:t>https://www.uvm.edu/policies/grants/costtrans.pdf</a:t>
            </a:r>
            <a:endParaRPr lang="en-US" dirty="0">
              <a:latin typeface="+mn-lt"/>
            </a:endParaRPr>
          </a:p>
          <a:p>
            <a:pPr marL="285750" indent="-285750">
              <a:buFont typeface="Arial" panose="020B0604020202020204" pitchFamily="34" charset="0"/>
              <a:buChar char="•"/>
            </a:pPr>
            <a:r>
              <a:rPr lang="en-US" dirty="0">
                <a:latin typeface="+mn-lt"/>
              </a:rPr>
              <a:t>SPA Non-Payroll Cost Transfer Procedure:  </a:t>
            </a:r>
            <a:r>
              <a:rPr lang="en-US" dirty="0">
                <a:latin typeface="+mn-lt"/>
                <a:hlinkClick r:id="rId4"/>
              </a:rPr>
              <a:t>https://www.uvm.edu/sites/default/files/Sponsored-Project-Administration/spa_non-payroll_cost_transfer_procedure.pdf</a:t>
            </a:r>
            <a:endParaRPr lang="en-US" dirty="0">
              <a:latin typeface="+mn-lt"/>
            </a:endParaRPr>
          </a:p>
          <a:p>
            <a:pPr marL="285750" indent="-285750">
              <a:buFont typeface="Arial" panose="020B0604020202020204" pitchFamily="34" charset="0"/>
              <a:buChar char="•"/>
            </a:pPr>
            <a:r>
              <a:rPr lang="en-US" dirty="0">
                <a:latin typeface="+mn-lt"/>
              </a:rPr>
              <a:t>Financial &amp; Cost Accounting Services:  </a:t>
            </a:r>
            <a:r>
              <a:rPr lang="en-US" dirty="0">
                <a:latin typeface="+mn-lt"/>
                <a:hlinkClick r:id="rId5"/>
              </a:rPr>
              <a:t>https://www.uvm.edu/finance/costtransfers</a:t>
            </a:r>
            <a:endParaRPr lang="en-US" dirty="0">
              <a:latin typeface="+mn-lt"/>
            </a:endParaRPr>
          </a:p>
          <a:p>
            <a:pPr marL="285750" indent="-285750">
              <a:buFont typeface="Arial" panose="020B0604020202020204" pitchFamily="34" charset="0"/>
              <a:buChar char="•"/>
            </a:pPr>
            <a:r>
              <a:rPr lang="en-US" dirty="0">
                <a:latin typeface="+mn-lt"/>
              </a:rPr>
              <a:t>Non-Payroll Cost Transfer Form:  </a:t>
            </a:r>
            <a:r>
              <a:rPr lang="en-US" dirty="0">
                <a:latin typeface="+mn-lt"/>
                <a:hlinkClick r:id="rId6"/>
              </a:rPr>
              <a:t>https://www.uvm.edu/spa/forms-library</a:t>
            </a:r>
            <a:endParaRPr lang="en-US" dirty="0">
              <a:latin typeface="+mn-lt"/>
            </a:endParaRPr>
          </a:p>
          <a:p>
            <a:pPr marL="285750" indent="-285750">
              <a:buFont typeface="Arial" panose="020B0604020202020204" pitchFamily="34" charset="0"/>
              <a:buChar char="•"/>
            </a:pPr>
            <a:r>
              <a:rPr lang="en-US" dirty="0">
                <a:latin typeface="+mn-lt"/>
              </a:rPr>
              <a:t>Payroll Cost Transfer Form</a:t>
            </a:r>
            <a:r>
              <a:rPr lang="en-US" dirty="0">
                <a:solidFill>
                  <a:srgbClr val="FF0000"/>
                </a:solidFill>
                <a:latin typeface="Calibri" panose="020F0502020204030204"/>
              </a:rPr>
              <a:t> (use Microsoft Edge)</a:t>
            </a:r>
            <a:r>
              <a:rPr lang="en-US" dirty="0">
                <a:solidFill>
                  <a:prstClr val="black">
                    <a:lumMod val="75000"/>
                    <a:lumOff val="25000"/>
                  </a:prstClr>
                </a:solidFill>
                <a:latin typeface="Calibri" panose="020F0502020204030204"/>
              </a:rPr>
              <a:t>: </a:t>
            </a:r>
            <a:r>
              <a:rPr lang="en-US" dirty="0">
                <a:solidFill>
                  <a:prstClr val="black">
                    <a:lumMod val="75000"/>
                    <a:lumOff val="25000"/>
                  </a:prstClr>
                </a:solidFill>
                <a:latin typeface="+mn-lt"/>
              </a:rPr>
              <a:t> </a:t>
            </a:r>
            <a:r>
              <a:rPr lang="en-US" dirty="0">
                <a:latin typeface="+mn-lt"/>
                <a:hlinkClick r:id="rId7"/>
              </a:rPr>
              <a:t>https://www.uvm.edu/sites/default/files/Division-of-Finance/Forms/cost_transfer_form.pdf</a:t>
            </a:r>
            <a:endParaRPr lang="en-US" dirty="0">
              <a:latin typeface="+mn-lt"/>
            </a:endParaRPr>
          </a:p>
          <a:p>
            <a:pPr marL="285750" indent="-285750">
              <a:buFont typeface="Arial" panose="020B0604020202020204" pitchFamily="34" charset="0"/>
              <a:buChar char="•"/>
            </a:pPr>
            <a:r>
              <a:rPr lang="en-US" dirty="0">
                <a:latin typeface="+mn-lt"/>
              </a:rPr>
              <a:t>Payroll User Guides: </a:t>
            </a:r>
            <a:r>
              <a:rPr lang="en-US" dirty="0">
                <a:latin typeface="+mn-lt"/>
                <a:hlinkClick r:id="rId8"/>
              </a:rPr>
              <a:t>https://www.uvm.edu/finance/user-guides</a:t>
            </a:r>
            <a:endParaRPr lang="en-US" dirty="0">
              <a:latin typeface="+mn-lt"/>
            </a:endParaRPr>
          </a:p>
          <a:p>
            <a:pPr marL="285750" indent="-285750">
              <a:buFont typeface="Arial" panose="020B0604020202020204" pitchFamily="34" charset="0"/>
              <a:buChar char="•"/>
            </a:pPr>
            <a:r>
              <a:rPr lang="en-US" dirty="0">
                <a:latin typeface="+mn-lt"/>
              </a:rPr>
              <a:t>NIH:  </a:t>
            </a:r>
            <a:r>
              <a:rPr lang="en-US" dirty="0">
                <a:latin typeface="+mn-lt"/>
                <a:hlinkClick r:id="rId9"/>
              </a:rPr>
              <a:t>7.5 Cost Transfers, Overruns, and Accelerated and Delayed Expenditures</a:t>
            </a:r>
            <a:endParaRPr lang="en-US" dirty="0">
              <a:latin typeface="+mn-lt"/>
            </a:endParaRPr>
          </a:p>
          <a:p>
            <a:pPr marL="285750" indent="-285750">
              <a:buFont typeface="Arial" panose="020B0604020202020204" pitchFamily="34" charset="0"/>
              <a:buChar char="•"/>
            </a:pPr>
            <a:r>
              <a:rPr lang="en-US" dirty="0">
                <a:latin typeface="+mn-lt"/>
              </a:rPr>
              <a:t>Uniform Guidance:  </a:t>
            </a:r>
            <a:r>
              <a:rPr lang="en-US" dirty="0">
                <a:latin typeface="+mn-lt"/>
                <a:hlinkClick r:id="rId10"/>
              </a:rPr>
              <a:t>Subpart E - Cost Principles</a:t>
            </a:r>
            <a:endParaRPr lang="en-US" dirty="0">
              <a:latin typeface="+mn-lt"/>
            </a:endParaRPr>
          </a:p>
        </p:txBody>
      </p:sp>
    </p:spTree>
    <p:extLst>
      <p:ext uri="{BB962C8B-B14F-4D97-AF65-F5344CB8AC3E}">
        <p14:creationId xmlns:p14="http://schemas.microsoft.com/office/powerpoint/2010/main" val="313221518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024" y="647577"/>
            <a:ext cx="8005288" cy="454117"/>
          </a:xfrm>
        </p:spPr>
        <p:txBody>
          <a:bodyPr>
            <a:normAutofit fontScale="90000"/>
          </a:bodyPr>
          <a:lstStyle/>
          <a:p>
            <a:r>
              <a:rPr lang="en-US" sz="3600" dirty="0"/>
              <a:t>Educational Resources Available - NCURA</a:t>
            </a:r>
            <a:endParaRPr lang="en-US" dirty="0"/>
          </a:p>
        </p:txBody>
      </p:sp>
      <p:sp>
        <p:nvSpPr>
          <p:cNvPr id="15" name="Content Placeholder 2"/>
          <p:cNvSpPr>
            <a:spLocks noGrp="1"/>
          </p:cNvSpPr>
          <p:nvPr>
            <p:ph idx="1"/>
          </p:nvPr>
        </p:nvSpPr>
        <p:spPr>
          <a:xfrm>
            <a:off x="689904" y="1326332"/>
            <a:ext cx="10160000" cy="5278583"/>
          </a:xfrm>
        </p:spPr>
        <p:txBody>
          <a:bodyPr/>
          <a:lstStyle/>
          <a:p>
            <a:r>
              <a:rPr lang="en-US" b="1" dirty="0">
                <a:latin typeface="+mn-lt"/>
              </a:rPr>
              <a:t>The National Council of University Research Administrators (NCURA)</a:t>
            </a:r>
            <a:r>
              <a:rPr lang="en-US" dirty="0">
                <a:latin typeface="+mn-lt"/>
              </a:rPr>
              <a:t> strives to make advances in the field of research administration through professional development, the sharing of knowledge, and by fostering a sense of community via multiple venues:</a:t>
            </a:r>
          </a:p>
          <a:p>
            <a:r>
              <a:rPr lang="en-US" u="sng" dirty="0">
                <a:latin typeface="+mn-lt"/>
                <a:hlinkClick r:id="rId3"/>
              </a:rPr>
              <a:t>https://onlinelearning.ncura.edu/</a:t>
            </a:r>
            <a:r>
              <a:rPr lang="en-US" dirty="0">
                <a:latin typeface="+mn-lt"/>
              </a:rPr>
              <a:t> Tutorials, on-line publications, magazine, industry news are available to NCURA members</a:t>
            </a:r>
          </a:p>
          <a:p>
            <a:r>
              <a:rPr lang="en-US" u="sng" dirty="0">
                <a:latin typeface="+mn-lt"/>
                <a:hlinkClick r:id="rId4"/>
              </a:rPr>
              <a:t>http://www.ncura.edu/travelingworkshops/Home.aspx</a:t>
            </a:r>
            <a:r>
              <a:rPr lang="en-US" dirty="0">
                <a:latin typeface="+mn-lt"/>
              </a:rPr>
              <a:t> These workshops are taught by experienced leaders in the areas of compliance, department research administration, global research management, post-award administration and pre-award administration; the expertise depends on the workshop. </a:t>
            </a:r>
          </a:p>
          <a:p>
            <a:r>
              <a:rPr lang="en-US" u="sng" dirty="0">
                <a:latin typeface="+mn-lt"/>
                <a:hlinkClick r:id="rId5"/>
              </a:rPr>
              <a:t>https://onlinelearning.ncura.edu/free-resources</a:t>
            </a:r>
            <a:r>
              <a:rPr lang="en-US" dirty="0">
                <a:latin typeface="+mn-lt"/>
              </a:rPr>
              <a:t> Education available to the public at no cost, NCURA membership is not required</a:t>
            </a:r>
          </a:p>
          <a:p>
            <a:pPr marL="114300" indent="0">
              <a:buNone/>
            </a:pPr>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177008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024" y="647577"/>
            <a:ext cx="8005288" cy="454117"/>
          </a:xfrm>
        </p:spPr>
        <p:txBody>
          <a:bodyPr>
            <a:normAutofit fontScale="90000"/>
          </a:bodyPr>
          <a:lstStyle/>
          <a:p>
            <a:r>
              <a:rPr lang="en-US" sz="3600" dirty="0"/>
              <a:t>Educational Resources Available - RACC</a:t>
            </a:r>
            <a:endParaRPr lang="en-US" dirty="0"/>
          </a:p>
        </p:txBody>
      </p:sp>
      <p:sp>
        <p:nvSpPr>
          <p:cNvPr id="15" name="Content Placeholder 2"/>
          <p:cNvSpPr>
            <a:spLocks noGrp="1"/>
          </p:cNvSpPr>
          <p:nvPr>
            <p:ph idx="1"/>
          </p:nvPr>
        </p:nvSpPr>
        <p:spPr>
          <a:xfrm>
            <a:off x="644637" y="1337043"/>
            <a:ext cx="10160000" cy="5278583"/>
          </a:xfrm>
        </p:spPr>
        <p:txBody>
          <a:bodyPr/>
          <a:lstStyle/>
          <a:p>
            <a:r>
              <a:rPr lang="en-US" b="1" dirty="0">
                <a:latin typeface="+mn-lt"/>
              </a:rPr>
              <a:t>Research Administrators Certification Council</a:t>
            </a:r>
            <a:r>
              <a:rPr lang="en-US" dirty="0">
                <a:latin typeface="+mn-lt"/>
              </a:rPr>
              <a:t> (RACC) is an independent non-profit organization composed of active certified research administrators whose role is to certify that an individual, through experience and testing, has the fundamental knowledge necessary to be a professional research or sponsored programs administrator.</a:t>
            </a:r>
          </a:p>
          <a:p>
            <a:r>
              <a:rPr lang="en-US" u="sng" dirty="0">
                <a:latin typeface="+mn-lt"/>
                <a:hlinkClick r:id="rId3"/>
              </a:rPr>
              <a:t>http://www.cra-cert.org/</a:t>
            </a:r>
            <a:endParaRPr lang="en-US" dirty="0">
              <a:latin typeface="+mn-lt"/>
            </a:endParaRPr>
          </a:p>
          <a:p>
            <a:pPr marL="114300" indent="0">
              <a:buNone/>
            </a:pPr>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4663934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024" y="647577"/>
            <a:ext cx="8005288" cy="454117"/>
          </a:xfrm>
        </p:spPr>
        <p:txBody>
          <a:bodyPr>
            <a:normAutofit fontScale="90000"/>
          </a:bodyPr>
          <a:lstStyle/>
          <a:p>
            <a:r>
              <a:rPr lang="en-US" sz="3600" dirty="0"/>
              <a:t>Educational Resources Available – Federal </a:t>
            </a:r>
            <a:endParaRPr lang="en-US" dirty="0"/>
          </a:p>
        </p:txBody>
      </p:sp>
      <p:sp>
        <p:nvSpPr>
          <p:cNvPr id="15" name="Content Placeholder 2"/>
          <p:cNvSpPr>
            <a:spLocks noGrp="1"/>
          </p:cNvSpPr>
          <p:nvPr>
            <p:ph idx="1"/>
          </p:nvPr>
        </p:nvSpPr>
        <p:spPr>
          <a:xfrm>
            <a:off x="664109" y="1359323"/>
            <a:ext cx="10160000" cy="5278583"/>
          </a:xfrm>
        </p:spPr>
        <p:txBody>
          <a:bodyPr>
            <a:normAutofit/>
          </a:bodyPr>
          <a:lstStyle/>
          <a:p>
            <a:r>
              <a:rPr lang="en-US" b="1" dirty="0">
                <a:latin typeface="+mn-lt"/>
              </a:rPr>
              <a:t>Federal Demonstration Partnership (FDP) </a:t>
            </a:r>
            <a:r>
              <a:rPr lang="en-US" dirty="0">
                <a:latin typeface="+mn-lt"/>
              </a:rPr>
              <a:t>is a cooperative initiative among 10 federal agencies and 154 institutional recipients of federal funds and is a program convened by the Government-University-Industry Research Roundtable of the National Academies. Its purpose is to reduce the administrative burdens associated with research grants and contracts. Many institutions utilize FDP’s templates, including one for outgoing </a:t>
            </a:r>
            <a:r>
              <a:rPr lang="en-US" dirty="0" err="1">
                <a:latin typeface="+mn-lt"/>
              </a:rPr>
              <a:t>subawards</a:t>
            </a:r>
            <a:r>
              <a:rPr lang="en-US" dirty="0">
                <a:latin typeface="+mn-lt"/>
              </a:rPr>
              <a:t> </a:t>
            </a:r>
            <a:r>
              <a:rPr lang="en-US" u="sng" dirty="0">
                <a:solidFill>
                  <a:srgbClr val="0070C0"/>
                </a:solidFill>
                <a:latin typeface="+mn-lt"/>
              </a:rPr>
              <a:t>http://thefdp.org/default/subaward-forms/</a:t>
            </a:r>
            <a:endParaRPr lang="en-US" u="sng" dirty="0">
              <a:latin typeface="+mn-lt"/>
            </a:endParaRPr>
          </a:p>
          <a:p>
            <a:endParaRPr lang="en-US" b="1" dirty="0">
              <a:latin typeface="+mn-lt"/>
            </a:endParaRPr>
          </a:p>
          <a:p>
            <a:r>
              <a:rPr lang="en-US" b="1" dirty="0">
                <a:latin typeface="+mn-lt"/>
              </a:rPr>
              <a:t>National Institute of Health</a:t>
            </a:r>
            <a:r>
              <a:rPr lang="en-US" dirty="0">
                <a:latin typeface="+mn-lt"/>
              </a:rPr>
              <a:t> publishes YouTube videos which cover all sorts of information relevant to NIH grants </a:t>
            </a:r>
            <a:r>
              <a:rPr lang="en-US" u="sng" dirty="0">
                <a:latin typeface="+mn-lt"/>
                <a:hlinkClick r:id="rId3"/>
              </a:rPr>
              <a:t>https://www.youtube.com/user/nihgrants</a:t>
            </a:r>
            <a:endParaRPr lang="en-US" u="sng" dirty="0">
              <a:latin typeface="+mn-lt"/>
            </a:endParaRPr>
          </a:p>
          <a:p>
            <a:endParaRPr lang="en-US" b="1" dirty="0">
              <a:latin typeface="+mn-lt"/>
            </a:endParaRPr>
          </a:p>
          <a:p>
            <a:pPr marL="114300" indent="0">
              <a:buNone/>
            </a:pPr>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33628272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024" y="647577"/>
            <a:ext cx="8005288" cy="454117"/>
          </a:xfrm>
        </p:spPr>
        <p:txBody>
          <a:bodyPr>
            <a:normAutofit fontScale="90000"/>
          </a:bodyPr>
          <a:lstStyle/>
          <a:p>
            <a:r>
              <a:rPr lang="en-US" sz="3600" dirty="0"/>
              <a:t>Educational Resources Available - Other</a:t>
            </a:r>
            <a:endParaRPr lang="en-US" dirty="0"/>
          </a:p>
        </p:txBody>
      </p:sp>
      <p:sp>
        <p:nvSpPr>
          <p:cNvPr id="15" name="Content Placeholder 2"/>
          <p:cNvSpPr>
            <a:spLocks noGrp="1"/>
          </p:cNvSpPr>
          <p:nvPr>
            <p:ph idx="1"/>
          </p:nvPr>
        </p:nvSpPr>
        <p:spPr>
          <a:xfrm>
            <a:off x="636398" y="1317730"/>
            <a:ext cx="10160000" cy="5278583"/>
          </a:xfrm>
        </p:spPr>
        <p:txBody>
          <a:bodyPr>
            <a:normAutofit/>
          </a:bodyPr>
          <a:lstStyle/>
          <a:p>
            <a:r>
              <a:rPr lang="en-US" dirty="0">
                <a:latin typeface="+mn-lt"/>
              </a:rPr>
              <a:t>Some universities have developed educational videos on various aspects of sponsored research administration, which they make accessible to the public.  </a:t>
            </a:r>
            <a:r>
              <a:rPr lang="en-US" b="1" dirty="0">
                <a:latin typeface="+mn-lt"/>
              </a:rPr>
              <a:t>Vanderbilt University</a:t>
            </a:r>
            <a:r>
              <a:rPr lang="en-US" dirty="0">
                <a:latin typeface="+mn-lt"/>
              </a:rPr>
              <a:t> offers a “Getting Started in Sponsored Research” series of webinars at no cost. </a:t>
            </a:r>
            <a:r>
              <a:rPr lang="en-US" u="sng" dirty="0">
                <a:latin typeface="+mn-lt"/>
                <a:hlinkClick r:id="rId3"/>
              </a:rPr>
              <a:t>http://www.vanderbiltlinkages.org/gssr-1/</a:t>
            </a:r>
            <a:endParaRPr lang="en-US" dirty="0">
              <a:latin typeface="+mn-lt"/>
            </a:endParaRP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08479306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141814"/>
            <a:ext cx="11387328" cy="1815207"/>
          </a:xfrm>
        </p:spPr>
        <p:txBody>
          <a:bodyPr>
            <a:normAutofit/>
          </a:bodyPr>
          <a:lstStyle/>
          <a:p>
            <a:r>
              <a:rPr lang="en-US" sz="6000" dirty="0"/>
              <a:t>Thank you for attending!</a:t>
            </a:r>
          </a:p>
        </p:txBody>
      </p:sp>
      <p:sp>
        <p:nvSpPr>
          <p:cNvPr id="15" name="Content Placeholder 2"/>
          <p:cNvSpPr>
            <a:spLocks noGrp="1"/>
          </p:cNvSpPr>
          <p:nvPr>
            <p:ph idx="1"/>
          </p:nvPr>
        </p:nvSpPr>
        <p:spPr>
          <a:xfrm>
            <a:off x="636398" y="1317730"/>
            <a:ext cx="10160000" cy="5278583"/>
          </a:xfrm>
        </p:spPr>
        <p:txBody>
          <a:bodyPr>
            <a:normAutofit/>
          </a:bodyPr>
          <a:lstStyle/>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791633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DB0D5-7763-4B4B-01A8-B53B1FEB9DC8}"/>
              </a:ext>
            </a:extLst>
          </p:cNvPr>
          <p:cNvSpPr>
            <a:spLocks noGrp="1"/>
          </p:cNvSpPr>
          <p:nvPr>
            <p:ph type="title"/>
          </p:nvPr>
        </p:nvSpPr>
        <p:spPr>
          <a:xfrm>
            <a:off x="573024" y="481845"/>
            <a:ext cx="10655270" cy="1325563"/>
          </a:xfrm>
        </p:spPr>
        <p:txBody>
          <a:bodyPr/>
          <a:lstStyle/>
          <a:p>
            <a:r>
              <a:rPr lang="en-US" dirty="0"/>
              <a:t>UVM Units That Support Sponsored Projects Indirectly</a:t>
            </a:r>
          </a:p>
        </p:txBody>
      </p:sp>
      <p:sp>
        <p:nvSpPr>
          <p:cNvPr id="3" name="Content Placeholder 2">
            <a:extLst>
              <a:ext uri="{FF2B5EF4-FFF2-40B4-BE49-F238E27FC236}">
                <a16:creationId xmlns:a16="http://schemas.microsoft.com/office/drawing/2014/main" id="{63121659-F3EF-BF01-C611-35B8F56D877C}"/>
              </a:ext>
            </a:extLst>
          </p:cNvPr>
          <p:cNvSpPr>
            <a:spLocks noGrp="1"/>
          </p:cNvSpPr>
          <p:nvPr>
            <p:ph idx="1"/>
          </p:nvPr>
        </p:nvSpPr>
        <p:spPr>
          <a:xfrm>
            <a:off x="156166" y="1619616"/>
            <a:ext cx="5007505" cy="4351338"/>
          </a:xfrm>
        </p:spPr>
        <p:txBody>
          <a:bodyPr>
            <a:normAutofit fontScale="85000" lnSpcReduction="20000"/>
          </a:bodyPr>
          <a:lstStyle/>
          <a:p>
            <a:pPr marL="285750" indent="-285750">
              <a:buFont typeface="Arial" panose="020B0604020202020204" pitchFamily="34" charset="0"/>
              <a:buChar char="•"/>
            </a:pPr>
            <a:r>
              <a:rPr lang="en-US" dirty="0"/>
              <a:t>Purchasing	</a:t>
            </a:r>
          </a:p>
          <a:p>
            <a:pPr marL="971550" lvl="1" indent="-285750">
              <a:buFont typeface="Wingdings" panose="05000000000000000000" pitchFamily="2" charset="2"/>
              <a:buChar char="Ø"/>
            </a:pPr>
            <a:r>
              <a:rPr lang="en-US" dirty="0"/>
              <a:t>Purchase Orders and Requisitions </a:t>
            </a:r>
          </a:p>
          <a:p>
            <a:pPr marL="285750" indent="-285750">
              <a:buFont typeface="Arial" panose="020B0604020202020204" pitchFamily="34" charset="0"/>
              <a:buChar char="•"/>
            </a:pPr>
            <a:r>
              <a:rPr lang="en-US" dirty="0"/>
              <a:t>Disbursement Center </a:t>
            </a:r>
          </a:p>
          <a:p>
            <a:pPr marL="971550" lvl="1" indent="-285750">
              <a:buFont typeface="Wingdings" panose="05000000000000000000" pitchFamily="2" charset="2"/>
              <a:buChar char="Ø"/>
            </a:pPr>
            <a:r>
              <a:rPr lang="en-US" dirty="0"/>
              <a:t>Check requests and </a:t>
            </a:r>
            <a:r>
              <a:rPr lang="en-US" dirty="0" err="1"/>
              <a:t>purcards</a:t>
            </a:r>
            <a:r>
              <a:rPr lang="en-US" dirty="0"/>
              <a:t> </a:t>
            </a:r>
          </a:p>
          <a:p>
            <a:pPr marL="971550" lvl="1" indent="-285750">
              <a:buFont typeface="Wingdings" panose="05000000000000000000" pitchFamily="2" charset="2"/>
              <a:buChar char="Ø"/>
            </a:pPr>
            <a:r>
              <a:rPr lang="en-US" dirty="0"/>
              <a:t>Travel advances and reimbursements </a:t>
            </a:r>
          </a:p>
          <a:p>
            <a:pPr marL="285750" indent="-285750">
              <a:buFont typeface="Arial" panose="020B0604020202020204" pitchFamily="34" charset="0"/>
              <a:buChar char="•"/>
            </a:pPr>
            <a:r>
              <a:rPr lang="en-US" dirty="0"/>
              <a:t>University Financial and Cost Accounting Services </a:t>
            </a:r>
          </a:p>
          <a:p>
            <a:pPr marL="971550" lvl="1" indent="-285750">
              <a:buFont typeface="Wingdings" panose="05000000000000000000" pitchFamily="2" charset="2"/>
              <a:buChar char="Ø"/>
            </a:pPr>
            <a:r>
              <a:rPr lang="en-US" dirty="0"/>
              <a:t>Effort Reporting </a:t>
            </a:r>
          </a:p>
          <a:p>
            <a:pPr marL="971550" lvl="1" indent="-285750">
              <a:buFont typeface="Wingdings" panose="05000000000000000000" pitchFamily="2" charset="2"/>
              <a:buChar char="Ø"/>
            </a:pPr>
            <a:r>
              <a:rPr lang="en-US" dirty="0"/>
              <a:t>Space and Equipment Inventory </a:t>
            </a:r>
          </a:p>
          <a:p>
            <a:pPr marL="971550" lvl="1" indent="-285750">
              <a:buFont typeface="Wingdings" panose="05000000000000000000" pitchFamily="2" charset="2"/>
              <a:buChar char="Ø"/>
            </a:pPr>
            <a:r>
              <a:rPr lang="en-US" dirty="0"/>
              <a:t> Indirect and Fringe Rate Negotiations			</a:t>
            </a:r>
          </a:p>
        </p:txBody>
      </p:sp>
      <p:sp>
        <p:nvSpPr>
          <p:cNvPr id="6" name="Content Placeholder 2">
            <a:extLst>
              <a:ext uri="{FF2B5EF4-FFF2-40B4-BE49-F238E27FC236}">
                <a16:creationId xmlns:a16="http://schemas.microsoft.com/office/drawing/2014/main" id="{006FC723-AD35-960A-5C64-982F7C8A8AAC}"/>
              </a:ext>
            </a:extLst>
          </p:cNvPr>
          <p:cNvSpPr txBox="1">
            <a:spLocks/>
          </p:cNvSpPr>
          <p:nvPr/>
        </p:nvSpPr>
        <p:spPr>
          <a:xfrm>
            <a:off x="5591372" y="1619616"/>
            <a:ext cx="5007505" cy="4351338"/>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150000"/>
              </a:lnSpc>
              <a:spcBef>
                <a:spcPts val="1000"/>
              </a:spcBef>
              <a:spcAft>
                <a:spcPts val="400"/>
              </a:spcAft>
              <a:buFont typeface="Arial"/>
              <a:buNone/>
              <a:defRPr sz="1800" kern="1200" baseline="0">
                <a:solidFill>
                  <a:schemeClr val="tx1">
                    <a:lumMod val="75000"/>
                    <a:lumOff val="25000"/>
                  </a:schemeClr>
                </a:solidFill>
                <a:latin typeface="Century Gothic" charset="0"/>
                <a:ea typeface="+mn-ea"/>
                <a:cs typeface="+mn-cs"/>
              </a:defRPr>
            </a:lvl1pPr>
            <a:lvl2pPr marL="685800" indent="-228600" algn="l" defTabSz="914400" rtl="0" eaLnBrk="1" latinLnBrk="0" hangingPunct="1">
              <a:lnSpc>
                <a:spcPct val="150000"/>
              </a:lnSpc>
              <a:spcBef>
                <a:spcPts val="500"/>
              </a:spcBef>
              <a:spcAft>
                <a:spcPts val="400"/>
              </a:spcAft>
              <a:buFont typeface="Arial"/>
              <a:buChar char="•"/>
              <a:defRPr sz="1600" kern="1200" baseline="0">
                <a:solidFill>
                  <a:schemeClr val="tx1">
                    <a:lumMod val="75000"/>
                    <a:lumOff val="25000"/>
                  </a:schemeClr>
                </a:solidFill>
                <a:latin typeface="Century Gothic" charset="0"/>
                <a:ea typeface="+mn-ea"/>
                <a:cs typeface="+mn-cs"/>
              </a:defRPr>
            </a:lvl2pPr>
            <a:lvl3pPr marL="1143000" indent="-228600" algn="l" defTabSz="914400" rtl="0" eaLnBrk="1" latinLnBrk="0" hangingPunct="1">
              <a:lnSpc>
                <a:spcPct val="150000"/>
              </a:lnSpc>
              <a:spcBef>
                <a:spcPts val="500"/>
              </a:spcBef>
              <a:spcAft>
                <a:spcPts val="400"/>
              </a:spcAft>
              <a:buFont typeface="Arial"/>
              <a:buChar char="•"/>
              <a:defRPr sz="1500" kern="1200" baseline="0">
                <a:solidFill>
                  <a:schemeClr val="tx1">
                    <a:lumMod val="75000"/>
                    <a:lumOff val="25000"/>
                  </a:schemeClr>
                </a:solidFill>
                <a:latin typeface="Century Gothic" charset="0"/>
                <a:ea typeface="+mn-ea"/>
                <a:cs typeface="+mn-cs"/>
              </a:defRPr>
            </a:lvl3pPr>
            <a:lvl4pPr marL="1600200" indent="-228600" algn="l" defTabSz="914400" rtl="0" eaLnBrk="1" latinLnBrk="0" hangingPunct="1">
              <a:lnSpc>
                <a:spcPct val="150000"/>
              </a:lnSpc>
              <a:spcBef>
                <a:spcPts val="500"/>
              </a:spcBef>
              <a:spcAft>
                <a:spcPts val="400"/>
              </a:spcAft>
              <a:buFont typeface="Arial"/>
              <a:buChar char="•"/>
              <a:defRPr sz="1400" kern="1200" baseline="0">
                <a:solidFill>
                  <a:schemeClr val="tx1">
                    <a:lumMod val="75000"/>
                    <a:lumOff val="25000"/>
                  </a:schemeClr>
                </a:solidFill>
                <a:latin typeface="Century Gothic" charset="0"/>
                <a:ea typeface="+mn-ea"/>
                <a:cs typeface="+mn-cs"/>
              </a:defRPr>
            </a:lvl4pPr>
            <a:lvl5pPr marL="2057400" indent="-228600" algn="l" defTabSz="914400" rtl="0" eaLnBrk="1" latinLnBrk="0" hangingPunct="1">
              <a:lnSpc>
                <a:spcPct val="150000"/>
              </a:lnSpc>
              <a:spcBef>
                <a:spcPts val="500"/>
              </a:spcBef>
              <a:spcAft>
                <a:spcPts val="400"/>
              </a:spcAft>
              <a:buFont typeface="Arial"/>
              <a:buChar char="•"/>
              <a:defRPr sz="1200" kern="1200" baseline="0">
                <a:solidFill>
                  <a:schemeClr val="tx1">
                    <a:lumMod val="75000"/>
                    <a:lumOff val="25000"/>
                  </a:schemeClr>
                </a:solidFill>
                <a:latin typeface="Century Gothic"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dirty="0"/>
              <a:t>Human Resources </a:t>
            </a:r>
          </a:p>
          <a:p>
            <a:pPr marL="971550" lvl="1" indent="-285750">
              <a:buFont typeface="Wingdings" panose="05000000000000000000" pitchFamily="2" charset="2"/>
              <a:buChar char="Ø"/>
            </a:pPr>
            <a:r>
              <a:rPr lang="en-US" dirty="0"/>
              <a:t>Personnel Actions and Position Management </a:t>
            </a:r>
          </a:p>
          <a:p>
            <a:pPr marL="285750" indent="-285750">
              <a:buFont typeface="Arial" panose="020B0604020202020204" pitchFamily="34" charset="0"/>
              <a:buChar char="•"/>
            </a:pPr>
            <a:r>
              <a:rPr lang="en-US" dirty="0"/>
              <a:t>Payroll Services </a:t>
            </a:r>
          </a:p>
          <a:p>
            <a:pPr marL="971550" lvl="1" indent="-285750">
              <a:buFont typeface="Wingdings" panose="05000000000000000000" pitchFamily="2" charset="2"/>
              <a:buChar char="Ø"/>
            </a:pPr>
            <a:r>
              <a:rPr lang="en-US" dirty="0"/>
              <a:t> Payroll-related Actions </a:t>
            </a:r>
          </a:p>
          <a:p>
            <a:pPr marL="285750" indent="-285750">
              <a:buFont typeface="Arial" panose="020B0604020202020204" pitchFamily="34" charset="0"/>
              <a:buChar char="•"/>
            </a:pPr>
            <a:r>
              <a:rPr lang="en-US" dirty="0"/>
              <a:t> Graduate College </a:t>
            </a:r>
          </a:p>
          <a:p>
            <a:pPr marL="285750" indent="-285750">
              <a:buFont typeface="Wingdings" panose="05000000000000000000" pitchFamily="2" charset="2"/>
              <a:buChar char="Ø"/>
            </a:pPr>
            <a:r>
              <a:rPr lang="en-US" dirty="0"/>
              <a:t>Graduate Research Assistants  	</a:t>
            </a:r>
          </a:p>
          <a:p>
            <a:pPr marL="285750" indent="-285750">
              <a:buFont typeface="Wingdings" panose="05000000000000000000" pitchFamily="2" charset="2"/>
              <a:buChar char="Ø"/>
            </a:pPr>
            <a:r>
              <a:rPr lang="en-US" dirty="0"/>
              <a:t>Tuition on Sponsored Projects</a:t>
            </a:r>
          </a:p>
          <a:p>
            <a:pPr marL="285750" indent="-285750">
              <a:buFont typeface="Arial" panose="020B0604020202020204" pitchFamily="34" charset="0"/>
              <a:buChar char="•"/>
            </a:pPr>
            <a:r>
              <a:rPr lang="en-US" dirty="0"/>
              <a:t> Enterprise Application Services </a:t>
            </a:r>
          </a:p>
          <a:p>
            <a:pPr marL="971550" lvl="1" indent="-285750">
              <a:buFont typeface="Wingdings" panose="05000000000000000000" pitchFamily="2" charset="2"/>
              <a:buChar char="Ø"/>
            </a:pPr>
            <a:r>
              <a:rPr lang="en-US" dirty="0"/>
              <a:t> PI Portal</a:t>
            </a:r>
          </a:p>
        </p:txBody>
      </p:sp>
    </p:spTree>
    <p:extLst>
      <p:ext uri="{BB962C8B-B14F-4D97-AF65-F5344CB8AC3E}">
        <p14:creationId xmlns:p14="http://schemas.microsoft.com/office/powerpoint/2010/main" val="95389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023" y="647577"/>
            <a:ext cx="9834511" cy="454117"/>
          </a:xfrm>
        </p:spPr>
        <p:txBody>
          <a:bodyPr>
            <a:normAutofit fontScale="90000"/>
          </a:bodyPr>
          <a:lstStyle/>
          <a:p>
            <a:r>
              <a:rPr lang="en-US" sz="3600" dirty="0"/>
              <a:t>UVM Sponsored Project Administration Organization</a:t>
            </a:r>
            <a:endParaRPr lang="en-US" dirty="0"/>
          </a:p>
        </p:txBody>
      </p:sp>
      <p:pic>
        <p:nvPicPr>
          <p:cNvPr id="11" name="Picture 10">
            <a:extLst>
              <a:ext uri="{FF2B5EF4-FFF2-40B4-BE49-F238E27FC236}">
                <a16:creationId xmlns:a16="http://schemas.microsoft.com/office/drawing/2014/main" id="{20701D39-0A12-2FBC-1678-2645FE374EF3}"/>
              </a:ext>
            </a:extLst>
          </p:cNvPr>
          <p:cNvPicPr>
            <a:picLocks noChangeAspect="1"/>
          </p:cNvPicPr>
          <p:nvPr/>
        </p:nvPicPr>
        <p:blipFill>
          <a:blip r:embed="rId3"/>
          <a:stretch>
            <a:fillRect/>
          </a:stretch>
        </p:blipFill>
        <p:spPr>
          <a:xfrm>
            <a:off x="430307" y="1045198"/>
            <a:ext cx="10246658" cy="5705226"/>
          </a:xfrm>
          <a:prstGeom prst="rect">
            <a:avLst/>
          </a:prstGeom>
        </p:spPr>
      </p:pic>
    </p:spTree>
    <p:extLst>
      <p:ext uri="{BB962C8B-B14F-4D97-AF65-F5344CB8AC3E}">
        <p14:creationId xmlns:p14="http://schemas.microsoft.com/office/powerpoint/2010/main" val="3399669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024" y="631768"/>
            <a:ext cx="10515600" cy="448888"/>
          </a:xfrm>
        </p:spPr>
        <p:txBody>
          <a:bodyPr>
            <a:normAutofit fontScale="90000"/>
          </a:bodyPr>
          <a:lstStyle/>
          <a:p>
            <a:r>
              <a:rPr lang="en-US" sz="3200" dirty="0">
                <a:solidFill>
                  <a:schemeClr val="accent1">
                    <a:lumMod val="75000"/>
                  </a:schemeClr>
                </a:solidFill>
              </a:rPr>
              <a:t>UVM Financial &amp; Cost Accounting Services Contacts</a:t>
            </a:r>
            <a:endParaRPr lang="en-US" sz="3600" dirty="0">
              <a:solidFill>
                <a:schemeClr val="accent1">
                  <a:lumMod val="75000"/>
                </a:schemeClr>
              </a:solidFill>
            </a:endParaRPr>
          </a:p>
        </p:txBody>
      </p:sp>
      <p:pic>
        <p:nvPicPr>
          <p:cNvPr id="5" name="Picture 4">
            <a:extLst>
              <a:ext uri="{FF2B5EF4-FFF2-40B4-BE49-F238E27FC236}">
                <a16:creationId xmlns:a16="http://schemas.microsoft.com/office/drawing/2014/main" id="{7251F323-09FA-BBAD-9B03-4746BB124CB3}"/>
              </a:ext>
            </a:extLst>
          </p:cNvPr>
          <p:cNvPicPr>
            <a:picLocks noChangeAspect="1"/>
          </p:cNvPicPr>
          <p:nvPr/>
        </p:nvPicPr>
        <p:blipFill>
          <a:blip r:embed="rId3"/>
          <a:stretch>
            <a:fillRect/>
          </a:stretch>
        </p:blipFill>
        <p:spPr>
          <a:xfrm>
            <a:off x="1250751" y="1734670"/>
            <a:ext cx="8681138" cy="3180994"/>
          </a:xfrm>
          <a:prstGeom prst="rect">
            <a:avLst/>
          </a:prstGeom>
        </p:spPr>
      </p:pic>
    </p:spTree>
    <p:extLst>
      <p:ext uri="{BB962C8B-B14F-4D97-AF65-F5344CB8AC3E}">
        <p14:creationId xmlns:p14="http://schemas.microsoft.com/office/powerpoint/2010/main" val="34766222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VM_Presentation-2017" id="{37A02E2A-0C3F-EC45-990E-432985107C0F}" vid="{907C6567-5675-5D49-B4FD-7FE1C701A6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5783</TotalTime>
  <Words>8883</Words>
  <Application>Microsoft Office PowerPoint</Application>
  <PresentationFormat>Widescreen</PresentationFormat>
  <Paragraphs>719</Paragraphs>
  <Slides>66</Slides>
  <Notes>65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66</vt:i4>
      </vt:variant>
    </vt:vector>
  </HeadingPairs>
  <TitlesOfParts>
    <vt:vector size="77" baseType="lpstr">
      <vt:lpstr>Arial</vt:lpstr>
      <vt:lpstr>Calibri</vt:lpstr>
      <vt:lpstr>Calibri Light</vt:lpstr>
      <vt:lpstr>Century Gothic</vt:lpstr>
      <vt:lpstr>Impact</vt:lpstr>
      <vt:lpstr>Playfair Display Bold</vt:lpstr>
      <vt:lpstr>Raleway</vt:lpstr>
      <vt:lpstr>Raleway SemiBold</vt:lpstr>
      <vt:lpstr>Times New Roman</vt:lpstr>
      <vt:lpstr>Wingdings</vt:lpstr>
      <vt:lpstr>Office Theme</vt:lpstr>
      <vt:lpstr>Cost Transfers on Sponsored Projects </vt:lpstr>
      <vt:lpstr>Agenda</vt:lpstr>
      <vt:lpstr>Purpose of the Presentation </vt:lpstr>
      <vt:lpstr>SPA EDU Offerings</vt:lpstr>
      <vt:lpstr>UVM Sponsored Project Life Cycle</vt:lpstr>
      <vt:lpstr>UVM Research Community </vt:lpstr>
      <vt:lpstr>UVM Units That Support Sponsored Projects Indirectly</vt:lpstr>
      <vt:lpstr>UVM Sponsored Project Administration Organization</vt:lpstr>
      <vt:lpstr>UVM Financial &amp; Cost Accounting Services Contacts</vt:lpstr>
      <vt:lpstr>Definition of Cost Transfer</vt:lpstr>
      <vt:lpstr>  Payroll changes not considered cost transfers</vt:lpstr>
      <vt:lpstr>  Department Initiated Journal entries not considered cost transfers</vt:lpstr>
      <vt:lpstr>Compliance &amp; Administration</vt:lpstr>
      <vt:lpstr>Compliance &amp; Administration Continued</vt:lpstr>
      <vt:lpstr>Cost Transfer Principles/Expectations</vt:lpstr>
      <vt:lpstr>Expenditure Review &amp; Management</vt:lpstr>
      <vt:lpstr>Cost Transfers &lt; 90 days and &gt;90 days</vt:lpstr>
      <vt:lpstr>Transfers less than or equal to 90 days</vt:lpstr>
      <vt:lpstr>Transfers over 90 days (untimely(late) cost transfers)</vt:lpstr>
      <vt:lpstr>Transfers over 90 days (untimely(late) cost transfers)</vt:lpstr>
      <vt:lpstr>Allowable and Appropriate Cost Transfers can include:</vt:lpstr>
      <vt:lpstr>Allowable and Appropriate Cost Transfers Continued</vt:lpstr>
      <vt:lpstr>Unallowable Cost Transfers</vt:lpstr>
      <vt:lpstr>Roles &amp; Responsibilities</vt:lpstr>
      <vt:lpstr>Roles &amp; Responsibilities for all cost transfers</vt:lpstr>
      <vt:lpstr>Roles &amp; Responsibilities for non-payroll cost transfers</vt:lpstr>
      <vt:lpstr> Roles &amp; Responsibilities for non-payroll cost transfers</vt:lpstr>
      <vt:lpstr> Roles &amp; Responsibilities for all cost transfers</vt:lpstr>
      <vt:lpstr>Roles &amp; Responsibilities for non-payroll cost transfers</vt:lpstr>
      <vt:lpstr>Example of a complete non-payroll cost transfer entry</vt:lpstr>
      <vt:lpstr>Roles &amp; Responsibilities for payroll cost transfers</vt:lpstr>
      <vt:lpstr>Roles &amp; Responsibilities for payroll cost transfers </vt:lpstr>
      <vt:lpstr>Roles &amp; Responsibilities for payroll cost transfers</vt:lpstr>
      <vt:lpstr>Example of Hourly Wage Effort Certification</vt:lpstr>
      <vt:lpstr>Roles &amp; Responsibilities for payroll cost transfers Cont.</vt:lpstr>
      <vt:lpstr>Roles &amp; Responsibilities for payroll cost transfers</vt:lpstr>
      <vt:lpstr>Roles &amp; Responsibilities for payroll cost transfers Cont.</vt:lpstr>
      <vt:lpstr>What is a Cost Transfer Justification Form?</vt:lpstr>
      <vt:lpstr>Cost Transfer Justification Form for non-payroll transfers</vt:lpstr>
      <vt:lpstr>Backup required for all non-payroll cost transfers</vt:lpstr>
      <vt:lpstr>Cost Transfer Justification Form for electronic payroll cost transfers</vt:lpstr>
      <vt:lpstr>Backup required for payroll cost transfers</vt:lpstr>
      <vt:lpstr>Cost Transfer Justification Form for manual payroll cost transfers</vt:lpstr>
      <vt:lpstr>Backup required for payroll cost transfers continued</vt:lpstr>
      <vt:lpstr>Backup required for payroll cost transfers continued</vt:lpstr>
      <vt:lpstr>Backup required for payroll cost transfers continued</vt:lpstr>
      <vt:lpstr>Cost Transfer Form Questions and Appropriate Answers</vt:lpstr>
      <vt:lpstr>Cost transfer form – helpful tips</vt:lpstr>
      <vt:lpstr>Cost transfer form – helpful tips</vt:lpstr>
      <vt:lpstr>Acceptable or not?</vt:lpstr>
      <vt:lpstr>Cost transfer form – helpful tips</vt:lpstr>
      <vt:lpstr>Acceptable or not:</vt:lpstr>
      <vt:lpstr>Acceptable or not:</vt:lpstr>
      <vt:lpstr>Cost transfer form – helpful tips</vt:lpstr>
      <vt:lpstr>Acceptable or not?</vt:lpstr>
      <vt:lpstr>Acceptable or not?</vt:lpstr>
      <vt:lpstr>Cost transfer form – helpful tips</vt:lpstr>
      <vt:lpstr>Acceptable or not?</vt:lpstr>
      <vt:lpstr>Acceptable or not?</vt:lpstr>
      <vt:lpstr>Questions?</vt:lpstr>
      <vt:lpstr>Resources for Answering Questions</vt:lpstr>
      <vt:lpstr>Educational Resources Available - NCURA</vt:lpstr>
      <vt:lpstr>Educational Resources Available - RACC</vt:lpstr>
      <vt:lpstr>Educational Resources Available – Federal </vt:lpstr>
      <vt:lpstr>Educational Resources Available - Other</vt:lpstr>
      <vt:lpstr>Thank you for attending!</vt:lpstr>
    </vt:vector>
  </TitlesOfParts>
  <Company>University of Vermont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Sonya Stern</dc:creator>
  <cp:lastModifiedBy>Dawn Caffrey</cp:lastModifiedBy>
  <cp:revision>383</cp:revision>
  <cp:lastPrinted>2018-10-19T14:25:43Z</cp:lastPrinted>
  <dcterms:created xsi:type="dcterms:W3CDTF">2018-05-04T17:13:21Z</dcterms:created>
  <dcterms:modified xsi:type="dcterms:W3CDTF">2022-11-16T15:29:13Z</dcterms:modified>
</cp:coreProperties>
</file>