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1" r:id="rId4"/>
    <p:sldId id="282" r:id="rId5"/>
    <p:sldId id="258" r:id="rId6"/>
    <p:sldId id="273" r:id="rId7"/>
    <p:sldId id="260" r:id="rId8"/>
    <p:sldId id="281" r:id="rId9"/>
    <p:sldId id="261" r:id="rId10"/>
    <p:sldId id="262" r:id="rId11"/>
    <p:sldId id="263" r:id="rId12"/>
    <p:sldId id="274" r:id="rId13"/>
    <p:sldId id="276" r:id="rId14"/>
    <p:sldId id="280" r:id="rId15"/>
    <p:sldId id="264" r:id="rId16"/>
    <p:sldId id="285" r:id="rId17"/>
    <p:sldId id="265" r:id="rId18"/>
    <p:sldId id="266" r:id="rId19"/>
    <p:sldId id="284" r:id="rId20"/>
    <p:sldId id="267" r:id="rId21"/>
    <p:sldId id="268" r:id="rId22"/>
    <p:sldId id="286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660"/>
  </p:normalViewPr>
  <p:slideViewPr>
    <p:cSldViewPr snapToGrid="0">
      <p:cViewPr>
        <p:scale>
          <a:sx n="60" d="100"/>
          <a:sy n="60" d="100"/>
        </p:scale>
        <p:origin x="4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8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0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0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D643-603A-48FD-AD57-13C3529B086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1D7D-D435-4795-9177-FE2A6632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535" y="2843300"/>
            <a:ext cx="41415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Animal User Meeting</a:t>
            </a:r>
          </a:p>
          <a:p>
            <a:pPr algn="ctr"/>
            <a:r>
              <a:rPr lang="en-US" sz="3200" dirty="0"/>
              <a:t>February 17,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749" y="1429023"/>
            <a:ext cx="8139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Rodent Anesthesia </a:t>
            </a:r>
            <a:r>
              <a:rPr lang="en-US" sz="4800" b="1" dirty="0" smtClean="0"/>
              <a:t>&amp; </a:t>
            </a:r>
            <a:r>
              <a:rPr lang="en-US" sz="4800" b="1" dirty="0"/>
              <a:t>Analgesia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4024" y="4810125"/>
            <a:ext cx="5240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Ida M Washington, DVM, PhD, DACLAM</a:t>
            </a:r>
          </a:p>
          <a:p>
            <a:pPr algn="ctr"/>
            <a:r>
              <a:rPr lang="en-US" sz="2400" b="1" dirty="0"/>
              <a:t>University Veterinarian and Director</a:t>
            </a:r>
          </a:p>
          <a:p>
            <a:pPr algn="ctr"/>
            <a:r>
              <a:rPr lang="en-US" sz="2400" b="1" dirty="0"/>
              <a:t>Office of Animal Care Management</a:t>
            </a:r>
          </a:p>
          <a:p>
            <a:pPr algn="ctr"/>
            <a:r>
              <a:rPr lang="en-US" sz="2400" b="1" dirty="0"/>
              <a:t>The University of Vermont</a:t>
            </a:r>
          </a:p>
        </p:txBody>
      </p:sp>
    </p:spTree>
    <p:extLst>
      <p:ext uri="{BB962C8B-B14F-4D97-AF65-F5344CB8AC3E}">
        <p14:creationId xmlns:p14="http://schemas.microsoft.com/office/powerpoint/2010/main" val="19033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3074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Pentobarbital Na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31155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4011213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361042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661384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626" y="1691975"/>
            <a:ext cx="524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short-acting barbiturate</a:t>
            </a:r>
          </a:p>
          <a:p>
            <a:r>
              <a:rPr lang="en-US" sz="2000" dirty="0" smtClean="0"/>
              <a:t>binds to CNS GABA receptors; synaptic inhibition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526" y="3032023"/>
            <a:ext cx="2611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Mouse:  </a:t>
            </a:r>
            <a:r>
              <a:rPr lang="en-US" sz="2000" dirty="0" smtClean="0"/>
              <a:t>60-80mg/kg </a:t>
            </a:r>
            <a:r>
              <a:rPr lang="en-US" sz="2000" dirty="0" smtClean="0"/>
              <a:t>IP</a:t>
            </a:r>
          </a:p>
          <a:p>
            <a:r>
              <a:rPr lang="en-US" sz="2000" dirty="0" smtClean="0"/>
              <a:t>Rat:  30-60mg/kg 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722" y="4388011"/>
            <a:ext cx="6131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30-40 min surgical anesthesia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ood for </a:t>
            </a:r>
            <a:r>
              <a:rPr lang="en-US" sz="2000" dirty="0" smtClean="0"/>
              <a:t>neurophysiology </a:t>
            </a:r>
            <a:r>
              <a:rPr lang="en-US" sz="2000" dirty="0" smtClean="0"/>
              <a:t>recording, visual/auditory </a:t>
            </a:r>
            <a:r>
              <a:rPr lang="en-US" sz="2000" dirty="0" smtClean="0"/>
              <a:t>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5818" y="5744211"/>
            <a:ext cx="5713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CV &amp; respiratory depression; narrow margin of safety</a:t>
            </a:r>
          </a:p>
          <a:p>
            <a:r>
              <a:rPr lang="en-US" sz="2000" dirty="0" smtClean="0"/>
              <a:t>limited supply; </a:t>
            </a:r>
            <a:r>
              <a:rPr lang="en-US" sz="2000" dirty="0" smtClean="0"/>
              <a:t>expensive; poor analgesia</a:t>
            </a:r>
            <a:endParaRPr lang="en-US" sz="2000" dirty="0" smtClean="0"/>
          </a:p>
          <a:p>
            <a:r>
              <a:rPr lang="en-US" sz="2000" b="1" dirty="0" smtClean="0"/>
              <a:t>CS – Schedule II</a:t>
            </a:r>
            <a:r>
              <a:rPr lang="en-US" sz="2000" dirty="0" smtClean="0"/>
              <a:t>; sedative, highly addictive</a:t>
            </a:r>
            <a:endParaRPr lang="en-US" sz="2000" dirty="0"/>
          </a:p>
        </p:txBody>
      </p:sp>
      <p:pic>
        <p:nvPicPr>
          <p:cNvPr id="4100" name="Picture 4" descr="This medicine is a colorless, clear, via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94" y="134201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4932" r="24565" b="1975"/>
          <a:stretch/>
        </p:blipFill>
        <p:spPr bwMode="auto">
          <a:xfrm>
            <a:off x="7924800" y="4979838"/>
            <a:ext cx="983740" cy="17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/>
          <a:stretch/>
        </p:blipFill>
        <p:spPr bwMode="auto">
          <a:xfrm>
            <a:off x="5085346" y="2645129"/>
            <a:ext cx="396173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7571869" y="5502443"/>
            <a:ext cx="1636294" cy="12913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2,2,2-Tribromoethanol (TBE)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295513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4043297"/>
            <a:ext cx="1311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Positives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345000"/>
            <a:ext cx="143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Negatives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741594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Tribromoethanol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246296"/>
            <a:ext cx="2534598" cy="14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5818" y="5728169"/>
            <a:ext cx="848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degrades in </a:t>
            </a:r>
            <a:r>
              <a:rPr lang="en-US" sz="2000" dirty="0" smtClean="0"/>
              <a:t>heat/light, nephrotoxic</a:t>
            </a:r>
            <a:r>
              <a:rPr lang="en-US" sz="2000" dirty="0" smtClean="0"/>
              <a:t>, hepatotoxic </a:t>
            </a:r>
            <a:r>
              <a:rPr lang="en-US" sz="2000" dirty="0" smtClean="0"/>
              <a:t>byproducts; refrigerate/dark</a:t>
            </a:r>
            <a:endParaRPr lang="en-US" sz="2000" dirty="0" smtClean="0"/>
          </a:p>
          <a:p>
            <a:r>
              <a:rPr lang="en-US" sz="2000" dirty="0"/>
              <a:t>n</a:t>
            </a:r>
            <a:r>
              <a:rPr lang="en-US" sz="2000" dirty="0" smtClean="0"/>
              <a:t>on-pharmaceutical, formulation </a:t>
            </a:r>
            <a:r>
              <a:rPr lang="en-US" sz="2000" dirty="0" smtClean="0"/>
              <a:t>variable; no residual analgesia</a:t>
            </a:r>
            <a:endParaRPr lang="en-US" sz="2000" dirty="0" smtClean="0"/>
          </a:p>
          <a:p>
            <a:r>
              <a:rPr lang="en-US" sz="2000" dirty="0" smtClean="0"/>
              <a:t>GI effects, peritonitis, high mortality after repeat dosing; </a:t>
            </a:r>
            <a:r>
              <a:rPr lang="en-US" sz="2000" dirty="0" smtClean="0"/>
              <a:t>no repeat survival </a:t>
            </a:r>
            <a:r>
              <a:rPr lang="en-US" sz="2000" dirty="0" err="1" smtClean="0"/>
              <a:t>Sx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3626" y="1675933"/>
            <a:ext cx="5147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modulates GABA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and glycine receptors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uppresses CNS </a:t>
            </a:r>
            <a:r>
              <a:rPr lang="en-US" sz="2000" dirty="0" err="1" smtClean="0"/>
              <a:t>resp</a:t>
            </a:r>
            <a:r>
              <a:rPr lang="en-US" sz="2000" dirty="0" smtClean="0"/>
              <a:t> &amp; CV centers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reviously sold as </a:t>
            </a:r>
            <a:r>
              <a:rPr lang="en-US" sz="2000" dirty="0" err="1" smtClean="0"/>
              <a:t>Avertin</a:t>
            </a:r>
            <a:r>
              <a:rPr lang="en-US" sz="2000" dirty="0" smtClean="0"/>
              <a:t>® (no longer available)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19722" y="4420095"/>
            <a:ext cx="444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inexpensive; </a:t>
            </a:r>
            <a:r>
              <a:rPr lang="en-US" sz="2000" b="1" dirty="0" smtClean="0"/>
              <a:t>non-DEA</a:t>
            </a:r>
            <a:endParaRPr lang="en-US" sz="2000" b="1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apid surgical </a:t>
            </a:r>
            <a:r>
              <a:rPr lang="en-US" sz="2000" dirty="0" smtClean="0"/>
              <a:t>anesthesia, lasts 15-20 min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23526" y="3128275"/>
            <a:ext cx="634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Mouse:  250mg/kg IP</a:t>
            </a:r>
          </a:p>
          <a:p>
            <a:r>
              <a:rPr lang="en-US" sz="2000" dirty="0" smtClean="0"/>
              <a:t>Rat:  can use alone, but best if combined w/ </a:t>
            </a:r>
            <a:r>
              <a:rPr lang="en-US" sz="2000" dirty="0" err="1" smtClean="0"/>
              <a:t>medetomidine</a:t>
            </a:r>
            <a:endParaRPr lang="en-US" sz="2000" dirty="0" smtClean="0"/>
          </a:p>
        </p:txBody>
      </p:sp>
      <p:pic>
        <p:nvPicPr>
          <p:cNvPr id="5124" name="Picture 4" descr="8 oz Dark Amber Glass Apothecary Boston Round Bottle - Cork Neck Finish - Front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41" y="4644706"/>
            <a:ext cx="979705" cy="9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mouse ip injection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6355"/>
          <a:stretch/>
        </p:blipFill>
        <p:spPr bwMode="auto">
          <a:xfrm rot="16200000">
            <a:off x="7109001" y="2324106"/>
            <a:ext cx="2338254" cy="15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6907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Urothane</a:t>
            </a:r>
            <a:r>
              <a:rPr lang="en-US" sz="3200" b="1" dirty="0"/>
              <a:t>, Chloral hydrate, </a:t>
            </a:r>
            <a:r>
              <a:rPr lang="el-GR" sz="3200" b="1" dirty="0"/>
              <a:t>α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chloralose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31155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3979129"/>
            <a:ext cx="1311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Positives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361042"/>
            <a:ext cx="143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Negatives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549090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818" y="5744211"/>
            <a:ext cx="6429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erminal use </a:t>
            </a:r>
            <a:r>
              <a:rPr lang="en-US" sz="2000" dirty="0" smtClean="0"/>
              <a:t>only</a:t>
            </a:r>
            <a:endParaRPr lang="en-US" sz="2000" dirty="0" smtClean="0"/>
          </a:p>
          <a:p>
            <a:r>
              <a:rPr lang="en-US" sz="2000" dirty="0" smtClean="0"/>
              <a:t>non-pharmaceutical; variability b/w batches</a:t>
            </a:r>
            <a:endParaRPr lang="en-US" sz="2000" dirty="0" smtClean="0"/>
          </a:p>
          <a:p>
            <a:r>
              <a:rPr lang="en-US" sz="2000" dirty="0"/>
              <a:t>h</a:t>
            </a:r>
            <a:r>
              <a:rPr lang="en-US" sz="2000" dirty="0" smtClean="0"/>
              <a:t>azardous </a:t>
            </a:r>
            <a:r>
              <a:rPr lang="en-US" sz="2000" dirty="0" smtClean="0"/>
              <a:t>chemicals </a:t>
            </a:r>
            <a:r>
              <a:rPr lang="en-US" sz="2000" dirty="0" smtClean="0"/>
              <a:t>(carcinogen, </a:t>
            </a:r>
            <a:r>
              <a:rPr lang="en-US" sz="2000" dirty="0" smtClean="0"/>
              <a:t>mutagen); use fume </a:t>
            </a:r>
            <a:r>
              <a:rPr lang="en-US" sz="2000" dirty="0" smtClean="0"/>
              <a:t>hood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626" y="1708017"/>
            <a:ext cx="7422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Exact mechanism unclear; </a:t>
            </a:r>
            <a:r>
              <a:rPr lang="en-US" sz="2000" dirty="0" smtClean="0"/>
              <a:t>↑ </a:t>
            </a:r>
            <a:r>
              <a:rPr lang="en-US" sz="2000" dirty="0" smtClean="0"/>
              <a:t>function of GABA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and glycine receptors</a:t>
            </a:r>
          </a:p>
          <a:p>
            <a:r>
              <a:rPr lang="en-US" sz="2000" dirty="0" smtClean="0"/>
              <a:t>Inhibit </a:t>
            </a:r>
            <a:r>
              <a:rPr lang="en-US" sz="2000" dirty="0" smtClean="0"/>
              <a:t>NMDA and </a:t>
            </a:r>
            <a:r>
              <a:rPr lang="en-US" sz="2000" dirty="0" smtClean="0"/>
              <a:t>glutamate receptors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9722" y="4339885"/>
            <a:ext cx="6751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inexpensive; </a:t>
            </a:r>
            <a:r>
              <a:rPr lang="en-US" sz="2000" b="1" dirty="0" smtClean="0"/>
              <a:t>non-DEA</a:t>
            </a:r>
            <a:endParaRPr lang="en-US" sz="2000" b="1" dirty="0" smtClean="0"/>
          </a:p>
          <a:p>
            <a:r>
              <a:rPr lang="en-US" sz="2000" dirty="0"/>
              <a:t>l</a:t>
            </a:r>
            <a:r>
              <a:rPr lang="en-US" sz="2000" dirty="0" smtClean="0"/>
              <a:t>ong duration anesthesia (up to 24hr), e.g., for neural </a:t>
            </a:r>
            <a:r>
              <a:rPr lang="en-US" sz="2000" dirty="0" smtClean="0"/>
              <a:t>recording</a:t>
            </a:r>
          </a:p>
          <a:p>
            <a:r>
              <a:rPr lang="en-US" sz="2000" dirty="0" smtClean="0"/>
              <a:t>preserve autonomic reflexes; minimal depression of </a:t>
            </a:r>
            <a:r>
              <a:rPr lang="en-US" sz="2000" dirty="0" err="1" smtClean="0"/>
              <a:t>resp</a:t>
            </a:r>
            <a:r>
              <a:rPr lang="en-US" sz="2000" dirty="0" smtClean="0"/>
              <a:t>, CV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5818" y="2935771"/>
            <a:ext cx="4778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Mouse:  1.5g/kg IP</a:t>
            </a:r>
          </a:p>
          <a:p>
            <a:r>
              <a:rPr lang="en-US" sz="2000" dirty="0" smtClean="0"/>
              <a:t>Rat:  1.3-1.5g/kg IP or slowly </a:t>
            </a:r>
            <a:r>
              <a:rPr lang="en-US" sz="2000" dirty="0" smtClean="0"/>
              <a:t>IV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sually given after induction with isoflurane</a:t>
            </a:r>
            <a:endParaRPr lang="en-US" sz="2000" dirty="0" smtClean="0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/>
          <a:stretch/>
        </p:blipFill>
        <p:spPr bwMode="auto">
          <a:xfrm rot="16200000">
            <a:off x="6344783" y="3424062"/>
            <a:ext cx="3933289" cy="14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4033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Lidocaine/Bupivacaine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295513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4091423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649798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725552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818" y="6016925"/>
            <a:ext cx="5586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Avoid IM/IV – can cause systemic toxicity, CV effects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13626" y="1691975"/>
            <a:ext cx="7340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Blocks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passage thru nerve membrane, ↓ local nerve conduction</a:t>
            </a:r>
          </a:p>
          <a:p>
            <a:r>
              <a:rPr lang="en-US" sz="2000" dirty="0" smtClean="0"/>
              <a:t>Lidocaine – fast onset, 1hr analgesia</a:t>
            </a:r>
          </a:p>
          <a:p>
            <a:r>
              <a:rPr lang="en-US" sz="2000" dirty="0" smtClean="0"/>
              <a:t>Bupivacaine – slow onset, 6-8hr analgesia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19722" y="4452179"/>
            <a:ext cx="7007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Augments effect of postop analgesics</a:t>
            </a:r>
          </a:p>
          <a:p>
            <a:r>
              <a:rPr lang="en-US" sz="2000" b="1" dirty="0" smtClean="0"/>
              <a:t>Non-DEA</a:t>
            </a:r>
          </a:p>
          <a:p>
            <a:r>
              <a:rPr lang="en-US" sz="2000" dirty="0" smtClean="0"/>
              <a:t>Provides </a:t>
            </a:r>
            <a:r>
              <a:rPr lang="en-US" sz="2000" dirty="0"/>
              <a:t>pain relief when other analgesics interfere with </a:t>
            </a:r>
            <a:r>
              <a:rPr lang="en-US" sz="2000" dirty="0" smtClean="0"/>
              <a:t>research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3526" y="3112233"/>
            <a:ext cx="4993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Mouse, rat:  SC/intra-incisional - up </a:t>
            </a:r>
            <a:r>
              <a:rPr lang="en-US" sz="2000" dirty="0" smtClean="0"/>
              <a:t>to </a:t>
            </a:r>
            <a:r>
              <a:rPr lang="en-US" sz="2000" dirty="0" smtClean="0"/>
              <a:t>7mg/kg</a:t>
            </a:r>
            <a:endParaRPr lang="en-US" sz="2000" dirty="0" smtClean="0"/>
          </a:p>
          <a:p>
            <a:r>
              <a:rPr lang="en-US" sz="2000" dirty="0" smtClean="0"/>
              <a:t>Topical – EMLA cream (lidocaine-</a:t>
            </a:r>
            <a:r>
              <a:rPr lang="en-US" sz="2000" dirty="0" err="1" smtClean="0"/>
              <a:t>prilocaine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generic available</a:t>
            </a:r>
            <a:endParaRPr lang="en-US" sz="2000" dirty="0" smtClean="0"/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6" t="51992" r="3959" b="11716"/>
          <a:stretch/>
        </p:blipFill>
        <p:spPr bwMode="auto">
          <a:xfrm>
            <a:off x="6176210" y="128338"/>
            <a:ext cx="2871536" cy="1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8848" r="1268" b="14768"/>
          <a:stretch/>
        </p:blipFill>
        <p:spPr bwMode="auto">
          <a:xfrm>
            <a:off x="5390149" y="4080745"/>
            <a:ext cx="2221829" cy="9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8" t="7579" r="26482" b="8210"/>
          <a:stretch/>
        </p:blipFill>
        <p:spPr bwMode="auto">
          <a:xfrm>
            <a:off x="4753245" y="87765"/>
            <a:ext cx="834189" cy="16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/>
          <a:stretch/>
        </p:blipFill>
        <p:spPr bwMode="auto">
          <a:xfrm>
            <a:off x="6352736" y="2169337"/>
            <a:ext cx="2697370" cy="17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Hypothermia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31155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3963087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361042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517006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2247" y="100930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nly for neonates ≤6 days 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626" y="1708017"/>
            <a:ext cx="2716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↓ neural conduction</a:t>
            </a:r>
          </a:p>
          <a:p>
            <a:r>
              <a:rPr lang="en-US" sz="2000" dirty="0" smtClean="0"/>
              <a:t>↓ synaptic transmission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3526" y="2887645"/>
            <a:ext cx="4290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cut </a:t>
            </a:r>
            <a:r>
              <a:rPr lang="en-US" sz="2000" dirty="0" smtClean="0"/>
              <a:t>off finger of latex </a:t>
            </a:r>
            <a:r>
              <a:rPr lang="en-US" sz="2000" dirty="0" smtClean="0"/>
              <a:t>glove, insert pup</a:t>
            </a: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lace on crushed ice (no direct contact)</a:t>
            </a:r>
          </a:p>
          <a:p>
            <a:r>
              <a:rPr lang="en-US" sz="2000" dirty="0"/>
              <a:t>rewarm </a:t>
            </a:r>
            <a:r>
              <a:rPr lang="en-US" sz="2000" dirty="0" smtClean="0"/>
              <a:t>slowly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1550" y="4335705"/>
            <a:ext cx="5669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orks for short (5-15 min) minor surgical procedures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ups tolerate low temp, min/no long-term effects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 special equipment needed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9574" y="5743347"/>
            <a:ext cx="3567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oor control of anesthetic depth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otential tissue damage</a:t>
            </a:r>
            <a:endParaRPr lang="en-US" sz="2000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2036" r="22154" b="23988"/>
          <a:stretch/>
        </p:blipFill>
        <p:spPr bwMode="auto">
          <a:xfrm>
            <a:off x="6779057" y="470262"/>
            <a:ext cx="1805603" cy="13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34309" r="5872"/>
          <a:stretch/>
        </p:blipFill>
        <p:spPr bwMode="auto">
          <a:xfrm>
            <a:off x="5937310" y="2892216"/>
            <a:ext cx="3066960" cy="14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e the source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859" r="17354" b="35983"/>
          <a:stretch/>
        </p:blipFill>
        <p:spPr bwMode="auto">
          <a:xfrm>
            <a:off x="4563133" y="1375376"/>
            <a:ext cx="2037347" cy="13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996268" y="1545076"/>
            <a:ext cx="233455" cy="29238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314118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Rodent Analgesia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14" y="2798348"/>
            <a:ext cx="793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If it’s painful </a:t>
            </a:r>
            <a:r>
              <a:rPr lang="en-US" sz="2400" b="1" dirty="0" smtClean="0"/>
              <a:t>for a human, </a:t>
            </a:r>
            <a:r>
              <a:rPr lang="en-US" sz="2400" b="1" dirty="0" smtClean="0"/>
              <a:t>assume it’s painful </a:t>
            </a:r>
            <a:r>
              <a:rPr lang="en-US" sz="2400" b="1" dirty="0" smtClean="0"/>
              <a:t>for an animal.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1074" y="1371600"/>
            <a:ext cx="306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• General Concepts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494" y="3412171"/>
            <a:ext cx="76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Rodents are prey species, instinctively hide signs of pain.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514" y="4025994"/>
            <a:ext cx="871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Non-survival procedure under anesthesia – no analgesics needed.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514" y="4703983"/>
            <a:ext cx="8488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Survival procedure under anesthesia:</a:t>
            </a:r>
          </a:p>
          <a:p>
            <a:r>
              <a:rPr lang="en-US" sz="2400" b="1" dirty="0" smtClean="0"/>
              <a:t>	</a:t>
            </a:r>
            <a:r>
              <a:rPr lang="en-US" sz="2000" b="1" dirty="0" smtClean="0"/>
              <a:t>Pre-emptive analgesia → therapeutic levels at recovery, </a:t>
            </a:r>
            <a:r>
              <a:rPr lang="en-US" sz="2000" b="1" dirty="0" smtClean="0"/>
              <a:t>avoids “ramp-up”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0334" y="5751304"/>
            <a:ext cx="6651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Caution!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K/X anesthesia – don’t give buprenorphine until awake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1145" y="2125950"/>
            <a:ext cx="502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Analgesia</a:t>
            </a:r>
            <a:r>
              <a:rPr lang="en-US" sz="2400" i="1" dirty="0" smtClean="0"/>
              <a:t> </a:t>
            </a:r>
            <a:r>
              <a:rPr lang="en-US" sz="2400" i="1" dirty="0" smtClean="0"/>
              <a:t>= </a:t>
            </a:r>
            <a:r>
              <a:rPr lang="en-US" sz="2400" i="1" dirty="0" smtClean="0"/>
              <a:t>absence of pain sensation.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423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" y="315484"/>
            <a:ext cx="8984463" cy="58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327423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Rodent Analgesics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13716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Opioids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18" y="2973977"/>
            <a:ext cx="153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NSAIDs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578" y="1793422"/>
            <a:ext cx="223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buprenorphine</a:t>
            </a:r>
          </a:p>
          <a:p>
            <a:r>
              <a:rPr lang="en-US" sz="2400" dirty="0" smtClean="0"/>
              <a:t>- </a:t>
            </a:r>
            <a:r>
              <a:rPr lang="en-US" sz="2400" dirty="0" smtClean="0"/>
              <a:t>(</a:t>
            </a:r>
            <a:r>
              <a:rPr lang="en-US" sz="2400" dirty="0" err="1" smtClean="0"/>
              <a:t>butorphanol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5578" y="3387131"/>
            <a:ext cx="1720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ketoprofen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carprofen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smtClean="0"/>
              <a:t>meloxicam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9781" y="4698281"/>
            <a:ext cx="230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en-US" sz="2800" b="1" dirty="0" smtClean="0">
                <a:solidFill>
                  <a:srgbClr val="002060"/>
                </a:solidFill>
              </a:rPr>
              <a:t>Multi-modal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2756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Buprenorphine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31155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3963087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296874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597216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626" y="1708017"/>
            <a:ext cx="810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Opioid; mixed agonist/antagonist at different opioid receptors:</a:t>
            </a:r>
          </a:p>
          <a:p>
            <a:r>
              <a:rPr lang="en-US" sz="2000" dirty="0" smtClean="0"/>
              <a:t>	partial µ agonist, </a:t>
            </a:r>
            <a:r>
              <a:rPr lang="el-GR" sz="2000" dirty="0" smtClean="0"/>
              <a:t>δ</a:t>
            </a:r>
            <a:r>
              <a:rPr lang="en-US" sz="2000" dirty="0" smtClean="0"/>
              <a:t> antagonist, </a:t>
            </a:r>
            <a:r>
              <a:rPr lang="el-GR" sz="2000" dirty="0" smtClean="0"/>
              <a:t>κ</a:t>
            </a:r>
            <a:r>
              <a:rPr lang="en-US" sz="2000" dirty="0" smtClean="0"/>
              <a:t> antagonist, opioid-like receptor agonist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3526" y="2967855"/>
            <a:ext cx="3026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Mouse:  0.1 mg/kg SQ or IP</a:t>
            </a:r>
          </a:p>
          <a:p>
            <a:r>
              <a:rPr lang="en-US" sz="2000" dirty="0" smtClean="0"/>
              <a:t>Rat:  0.05 mg/kg SQ or IP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1550" y="4335705"/>
            <a:ext cx="5405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Potent analgesic</a:t>
            </a:r>
          </a:p>
          <a:p>
            <a:r>
              <a:rPr lang="en-US" sz="2000" dirty="0" smtClean="0"/>
              <a:t>Use with isoflurane lowers isoflurane requirement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19574" y="5679179"/>
            <a:ext cx="7221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Respiratory suppression; </a:t>
            </a:r>
            <a:r>
              <a:rPr lang="en-US" sz="2000" dirty="0" smtClean="0"/>
              <a:t>Pica in rats</a:t>
            </a:r>
          </a:p>
          <a:p>
            <a:r>
              <a:rPr lang="en-US" sz="2000" dirty="0" smtClean="0"/>
              <a:t>Duration </a:t>
            </a:r>
            <a:r>
              <a:rPr lang="en-US" sz="2000" dirty="0" smtClean="0">
                <a:solidFill>
                  <a:srgbClr val="C00000"/>
                </a:solidFill>
              </a:rPr>
              <a:t>4-6 </a:t>
            </a:r>
            <a:r>
              <a:rPr lang="en-US" sz="2000" dirty="0" err="1" smtClean="0">
                <a:solidFill>
                  <a:srgbClr val="C00000"/>
                </a:solidFill>
              </a:rPr>
              <a:t>hr</a:t>
            </a:r>
            <a:r>
              <a:rPr lang="en-US" sz="2000" dirty="0" smtClean="0">
                <a:solidFill>
                  <a:srgbClr val="C00000"/>
                </a:solidFill>
              </a:rPr>
              <a:t> in mice</a:t>
            </a:r>
            <a:r>
              <a:rPr lang="en-US" sz="2000" dirty="0" smtClean="0"/>
              <a:t>; need slow-release </a:t>
            </a:r>
            <a:r>
              <a:rPr lang="en-US" sz="2000" dirty="0" err="1" smtClean="0"/>
              <a:t>bupe</a:t>
            </a:r>
            <a:r>
              <a:rPr lang="en-US" sz="2000" dirty="0" smtClean="0"/>
              <a:t> for longer duration</a:t>
            </a:r>
          </a:p>
          <a:p>
            <a:r>
              <a:rPr lang="en-US" sz="2000" b="1" dirty="0" smtClean="0"/>
              <a:t>CS – Schedule III</a:t>
            </a:r>
            <a:endParaRPr lang="en-US" sz="2000" b="1" dirty="0"/>
          </a:p>
        </p:txBody>
      </p:sp>
      <p:pic>
        <p:nvPicPr>
          <p:cNvPr id="11268" name="Picture 4" descr="Fig. 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 b="66219"/>
          <a:stretch/>
        </p:blipFill>
        <p:spPr bwMode="auto">
          <a:xfrm>
            <a:off x="3814988" y="2424104"/>
            <a:ext cx="5296310" cy="9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ckitt Benckiser 12496075705 - McKesson Medical-Surg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45" y="32844"/>
            <a:ext cx="3363842" cy="16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5023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Slow-release Buprenorphine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1074" y="1298776"/>
            <a:ext cx="434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Mouse, Rat:  1.0 mg/kg SQ – lasts ~48hr</a:t>
            </a:r>
          </a:p>
        </p:txBody>
      </p:sp>
      <p:pic>
        <p:nvPicPr>
          <p:cNvPr id="4" name="Picture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r="53669" b="34253"/>
          <a:stretch/>
        </p:blipFill>
        <p:spPr bwMode="auto">
          <a:xfrm>
            <a:off x="857501" y="1942626"/>
            <a:ext cx="3030006" cy="28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1494" y="4886714"/>
            <a:ext cx="27083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Ethiqa</a:t>
            </a:r>
            <a:r>
              <a:rPr lang="en-US" sz="2000" b="1" dirty="0" smtClean="0"/>
              <a:t> XR</a:t>
            </a:r>
          </a:p>
          <a:p>
            <a:r>
              <a:rPr lang="en-US" dirty="0" smtClean="0"/>
              <a:t>Midwest </a:t>
            </a:r>
            <a:r>
              <a:rPr lang="en-US" dirty="0"/>
              <a:t>Veterinary Supply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250" y="4896630"/>
            <a:ext cx="34800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Buprenorphine-SR-LAB</a:t>
            </a:r>
          </a:p>
          <a:p>
            <a:r>
              <a:rPr lang="en-US" dirty="0" err="1" smtClean="0"/>
              <a:t>ZooPharm</a:t>
            </a:r>
            <a:r>
              <a:rPr lang="en-US" dirty="0" smtClean="0"/>
              <a:t> compounding pharmacy</a:t>
            </a:r>
            <a:endParaRPr lang="en-US" dirty="0"/>
          </a:p>
        </p:txBody>
      </p:sp>
      <p:pic>
        <p:nvPicPr>
          <p:cNvPr id="12338" name="Picture 50" descr="Drug bottle with blank label Stock Photo by ©agcuesta1 89894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13" y="1939763"/>
            <a:ext cx="2041539" cy="288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39096" y="5654207"/>
            <a:ext cx="785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Viscosity:		</a:t>
            </a:r>
            <a:r>
              <a:rPr lang="en-US" sz="2000" b="1" dirty="0" smtClean="0"/>
              <a:t>++											+++</a:t>
            </a:r>
          </a:p>
          <a:p>
            <a:r>
              <a:rPr lang="en-US" sz="2000" dirty="0" smtClean="0"/>
              <a:t>Refrigeration:	</a:t>
            </a:r>
            <a:r>
              <a:rPr lang="en-US" sz="2000" b="1" dirty="0" smtClean="0"/>
              <a:t>no											no</a:t>
            </a:r>
          </a:p>
          <a:p>
            <a:r>
              <a:rPr lang="en-US" sz="2000" dirty="0" smtClean="0"/>
              <a:t>20g mouse:	</a:t>
            </a:r>
            <a:r>
              <a:rPr lang="en-US" sz="2000" b="1" dirty="0" smtClean="0"/>
              <a:t>$1.92/dose									$0.48/dose</a:t>
            </a:r>
          </a:p>
        </p:txBody>
      </p:sp>
    </p:spTree>
    <p:extLst>
      <p:ext uri="{BB962C8B-B14F-4D97-AF65-F5344CB8AC3E}">
        <p14:creationId xmlns:p14="http://schemas.microsoft.com/office/powerpoint/2010/main" val="26857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150" y="282633"/>
            <a:ext cx="2250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OUTLINE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5604" y="1189315"/>
            <a:ext cx="293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USDA Pain </a:t>
            </a:r>
            <a:r>
              <a:rPr lang="en-US" sz="2400" b="1" dirty="0"/>
              <a:t>C</a:t>
            </a:r>
            <a:r>
              <a:rPr lang="en-US" sz="2400" b="1" dirty="0" smtClean="0"/>
              <a:t>ategories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8370" y="2044733"/>
            <a:ext cx="2582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Rodent Anesthesia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604" y="2926281"/>
            <a:ext cx="2663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Rodent Anesthetics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2838" y="4398030"/>
            <a:ext cx="240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Rodent Analgesia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838" y="5214263"/>
            <a:ext cx="250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Rodent Analgesics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7951" y="3338068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Inhalant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0717" y="3681660"/>
            <a:ext cx="110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3483" y="402525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Topical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7951" y="562248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Opioids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0717" y="5966075"/>
            <a:ext cx="86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3483" y="6309667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Multimodal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7951" y="162683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→ 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7951" y="2502047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Concepts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27951" y="4824506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809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NSAID (</a:t>
            </a:r>
            <a:r>
              <a:rPr lang="en-US" sz="3200" b="1" dirty="0" err="1" smtClean="0"/>
              <a:t>ketoprofen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carprofen</a:t>
            </a:r>
            <a:r>
              <a:rPr lang="en-US" sz="3200" b="1" dirty="0" smtClean="0"/>
              <a:t>, meloxicam, </a:t>
            </a:r>
            <a:r>
              <a:rPr lang="en-US" sz="3200" b="1" dirty="0" err="1" smtClean="0"/>
              <a:t>etc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263" y="131155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970" y="4636851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70" y="5713966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2" y="3078476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626" y="1691975"/>
            <a:ext cx="4415889" cy="1378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/>
              <a:t>NSAIDs inhibit cyclooxygenase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	</a:t>
            </a:r>
            <a:r>
              <a:rPr lang="en-US" sz="2000" dirty="0" smtClean="0"/>
              <a:t>COX-1 [constitutive]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	</a:t>
            </a:r>
            <a:r>
              <a:rPr lang="en-US" sz="2000" dirty="0" smtClean="0"/>
              <a:t>COX-2 [induced in inflammation])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COX-2 inhibition:  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	</a:t>
            </a:r>
            <a:r>
              <a:rPr lang="en-US" sz="2000" dirty="0" smtClean="0"/>
              <a:t>meloxicam &gt; </a:t>
            </a:r>
            <a:r>
              <a:rPr lang="en-US" sz="2000" dirty="0" err="1" smtClean="0"/>
              <a:t>carprofen</a:t>
            </a:r>
            <a:r>
              <a:rPr lang="en-US" sz="2000" dirty="0" smtClean="0"/>
              <a:t> &gt; </a:t>
            </a:r>
            <a:r>
              <a:rPr lang="en-US" sz="2000" dirty="0" err="1" smtClean="0"/>
              <a:t>ketoprofen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3526" y="3449115"/>
            <a:ext cx="5249129" cy="1121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/>
              <a:t>Meloxicam: 5mg/kg (M), 1-2mg/kg (R) SQ, IP, PO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/>
              <a:t>Carprofen</a:t>
            </a:r>
            <a:r>
              <a:rPr lang="en-US" sz="2000" dirty="0" smtClean="0"/>
              <a:t>:  5mg/kg (M, R) SQ, IP 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/>
              <a:t>Ketoprofen</a:t>
            </a:r>
            <a:r>
              <a:rPr lang="en-US" sz="2000" dirty="0" smtClean="0"/>
              <a:t>: 2-5mg/kg (M), 2-3mg/kg (R) SQ, IP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all q24hr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1550" y="5009469"/>
            <a:ext cx="6478825" cy="60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/>
              <a:t>Reduce fever/inflammation, provide analgesia for 24hr/dose</a:t>
            </a:r>
          </a:p>
          <a:p>
            <a:pPr>
              <a:lnSpc>
                <a:spcPts val="2000"/>
              </a:lnSpc>
            </a:pPr>
            <a:r>
              <a:rPr lang="en-US" sz="2000" b="1" dirty="0" smtClean="0"/>
              <a:t>Non-DEA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9574" y="6080229"/>
            <a:ext cx="827771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/>
              <a:t>Decreases clotting; may interfere with embryo implantation (</a:t>
            </a:r>
            <a:r>
              <a:rPr lang="en-US" sz="2000" dirty="0" err="1" smtClean="0"/>
              <a:t>esp</a:t>
            </a:r>
            <a:r>
              <a:rPr lang="en-US" sz="2000" dirty="0" smtClean="0"/>
              <a:t> COX-2 </a:t>
            </a:r>
            <a:r>
              <a:rPr lang="en-US" sz="2000" dirty="0" err="1" smtClean="0"/>
              <a:t>inhib</a:t>
            </a:r>
            <a:r>
              <a:rPr lang="en-US" sz="2000" dirty="0" smtClean="0"/>
              <a:t>)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Can cause gastric ulcers, k</a:t>
            </a:r>
            <a:r>
              <a:rPr lang="en-US" sz="2000" dirty="0" smtClean="0"/>
              <a:t>idney/liver disease w/ chronic use (</a:t>
            </a:r>
            <a:r>
              <a:rPr lang="en-US" sz="2000" dirty="0" err="1" smtClean="0"/>
              <a:t>esp</a:t>
            </a:r>
            <a:r>
              <a:rPr lang="en-US" sz="2000" dirty="0" smtClean="0"/>
              <a:t> COX-1 </a:t>
            </a:r>
            <a:r>
              <a:rPr lang="en-US" sz="2000" dirty="0" err="1" smtClean="0"/>
              <a:t>inhib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4338" name="Picture 2" descr="https://www.researchgate.net/profile/Jean-Schoenen/publication/45267389/figure/fig1/AS:203020668280836@1425415307264/Main-biochemical-pathways-of-arachidonic-acid-NSAIDs-block-cyclooxygenase-and-th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 bwMode="auto">
          <a:xfrm>
            <a:off x="5472625" y="1212619"/>
            <a:ext cx="3543039" cy="18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6843" r="3453" b="8210"/>
          <a:stretch/>
        </p:blipFill>
        <p:spPr bwMode="auto">
          <a:xfrm>
            <a:off x="6634668" y="3120675"/>
            <a:ext cx="2406493" cy="19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386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Multimodal analgesia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263" y="131155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970" y="4139549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70" y="5489378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2" y="2789720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626" y="1708017"/>
            <a:ext cx="3802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Opioid + NSAID (+ local anesthetic)</a:t>
            </a:r>
          </a:p>
          <a:p>
            <a:r>
              <a:rPr lang="en-US" sz="2000" dirty="0" smtClean="0"/>
              <a:t>Act at</a:t>
            </a:r>
            <a:r>
              <a:rPr lang="en-US" sz="2000" dirty="0" smtClean="0"/>
              <a:t> different points along pain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pathway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526" y="3160359"/>
            <a:ext cx="3614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Provide using standard routes</a:t>
            </a:r>
          </a:p>
          <a:p>
            <a:r>
              <a:rPr lang="en-US" sz="2000" dirty="0" smtClean="0"/>
              <a:t>Can use reduced dose of opioid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1550" y="4512167"/>
            <a:ext cx="3990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Multiple mechanisms to reduce pain</a:t>
            </a:r>
          </a:p>
          <a:p>
            <a:r>
              <a:rPr lang="en-US" sz="2000" dirty="0" smtClean="0"/>
              <a:t>Opioid-sparing</a:t>
            </a:r>
            <a:r>
              <a:rPr lang="en-US" sz="2000" dirty="0" smtClean="0"/>
              <a:t>, increases safety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9574" y="5871683"/>
            <a:ext cx="424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drugs and procedures to manage</a:t>
            </a:r>
            <a:endParaRPr lang="en-US" sz="2000" dirty="0"/>
          </a:p>
        </p:txBody>
      </p:sp>
      <p:pic>
        <p:nvPicPr>
          <p:cNvPr id="15362" name="Picture 2" descr="https://image.slideserve.com/219920/multimodal-analgesia-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21777" r="5555" b="2565"/>
          <a:stretch/>
        </p:blipFill>
        <p:spPr bwMode="auto">
          <a:xfrm>
            <a:off x="4734853" y="1199320"/>
            <a:ext cx="4344605" cy="30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276203"/>
            <a:ext cx="6359859" cy="46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5490" y="5550568"/>
            <a:ext cx="2736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Thank you!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7899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00275"/>
            <a:ext cx="9133656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14" y="3303250"/>
            <a:ext cx="6884912" cy="34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490" y="452105"/>
            <a:ext cx="388741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USDA </a:t>
            </a:r>
            <a:r>
              <a:rPr lang="en-US" sz="3200" b="1" dirty="0">
                <a:solidFill>
                  <a:srgbClr val="0070C0"/>
                </a:solidFill>
              </a:rPr>
              <a:t>Pain Categories</a:t>
            </a:r>
          </a:p>
        </p:txBody>
      </p:sp>
      <p:pic>
        <p:nvPicPr>
          <p:cNvPr id="8" name="Picture 2" descr="https://s2.studylib.net/store/data/010393871_1-66edf41e180eca88f3811fadf9f619b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7069" r="10250" b="78393"/>
          <a:stretch/>
        </p:blipFill>
        <p:spPr bwMode="auto">
          <a:xfrm>
            <a:off x="17920" y="1899243"/>
            <a:ext cx="9074257" cy="21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5784" y="5582652"/>
            <a:ext cx="295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Examples…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5873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86647"/>
              </p:ext>
            </p:extLst>
          </p:nvPr>
        </p:nvGraphicFramePr>
        <p:xfrm>
          <a:off x="128337" y="113631"/>
          <a:ext cx="8871284" cy="659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33">
                  <a:extLst>
                    <a:ext uri="{9D8B030D-6E8A-4147-A177-3AD203B41FA5}">
                      <a16:colId xmlns:a16="http://schemas.microsoft.com/office/drawing/2014/main" val="2188265437"/>
                    </a:ext>
                  </a:extLst>
                </a:gridCol>
                <a:gridCol w="2611170">
                  <a:extLst>
                    <a:ext uri="{9D8B030D-6E8A-4147-A177-3AD203B41FA5}">
                      <a16:colId xmlns:a16="http://schemas.microsoft.com/office/drawing/2014/main" val="1313993982"/>
                    </a:ext>
                  </a:extLst>
                </a:gridCol>
                <a:gridCol w="2494002">
                  <a:extLst>
                    <a:ext uri="{9D8B030D-6E8A-4147-A177-3AD203B41FA5}">
                      <a16:colId xmlns:a16="http://schemas.microsoft.com/office/drawing/2014/main" val="458695815"/>
                    </a:ext>
                  </a:extLst>
                </a:gridCol>
                <a:gridCol w="2527479">
                  <a:extLst>
                    <a:ext uri="{9D8B030D-6E8A-4147-A177-3AD203B41FA5}">
                      <a16:colId xmlns:a16="http://schemas.microsoft.com/office/drawing/2014/main" val="2794982349"/>
                    </a:ext>
                  </a:extLst>
                </a:gridCol>
              </a:tblGrid>
              <a:tr h="5490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50844"/>
                  </a:ext>
                </a:extLst>
              </a:tr>
              <a:tr h="82285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Breeding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(parents</a:t>
                      </a:r>
                      <a:r>
                        <a:rPr lang="en-US" sz="2000" baseline="0" dirty="0" smtClean="0"/>
                        <a:t> only)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Holding, weighing, 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Survival or non-survival surgery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Infectious disease or cancer</a:t>
                      </a:r>
                      <a:r>
                        <a:rPr lang="en-US" sz="2000" baseline="0" dirty="0" smtClean="0"/>
                        <a:t> w/ clinical symptoms or death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8205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Holding protocol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Injections, blood sampling, catheter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Laparoscopy,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renal biopsy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Eye or skin irritancy</a:t>
                      </a:r>
                      <a:r>
                        <a:rPr lang="en-US" sz="2000" baseline="0" dirty="0" smtClean="0"/>
                        <a:t> testing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066456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Tattooing, ear punch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Retro-orbital blood collection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Excessive food or water deprivation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838012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Behavior observation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Terminal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ardiac</a:t>
                      </a:r>
                      <a:r>
                        <a:rPr lang="en-US" sz="2000" baseline="0" dirty="0" smtClean="0"/>
                        <a:t> blood collection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Unavoidable shock or other noxious stimuli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44536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Feeding</a:t>
                      </a:r>
                      <a:r>
                        <a:rPr lang="en-US" sz="2000" baseline="0" dirty="0" smtClean="0"/>
                        <a:t> studies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Exsanguination under anesthesia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Infliction of burns or trauma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09302"/>
                  </a:ext>
                </a:extLst>
              </a:tr>
              <a:tr h="54903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Humane euthanasia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Induced infections that involve</a:t>
                      </a:r>
                      <a:r>
                        <a:rPr lang="en-US" sz="2000" baseline="0" dirty="0" smtClean="0"/>
                        <a:t> pain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Prolonged restraint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365889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Routine ag</a:t>
                      </a:r>
                      <a:r>
                        <a:rPr lang="en-US" sz="2000" baseline="0" dirty="0" smtClean="0"/>
                        <a:t> animal &amp; husbandry procedures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Antibody production that involves pain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Use of paralytics for restraint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516340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Live trapping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Any painful procedure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Exposure to extreme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34384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Positive reward projects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 smtClean="0"/>
                        <a:t>Euthanasia by non-AVMA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393109"/>
                  </a:ext>
                </a:extLst>
              </a:tr>
              <a:tr h="58388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="1" dirty="0" smtClean="0"/>
                        <a:t>Only momentary pain/distress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="1" dirty="0" smtClean="0"/>
                        <a:t>Above w/ anesthesia +/or analgesia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="1" dirty="0" smtClean="0"/>
                        <a:t>No anesthesia or analgesia 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0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2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337663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Rodent Anesthesia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45" y="2125950"/>
            <a:ext cx="660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Anesthesia</a:t>
            </a:r>
            <a:r>
              <a:rPr lang="en-US" sz="2400" i="1" dirty="0" smtClean="0"/>
              <a:t> = loss of sensation; insensitivity to pain.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50314" y="2982703"/>
            <a:ext cx="8009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b="1" u="sng" dirty="0" smtClean="0"/>
              <a:t>General</a:t>
            </a:r>
            <a:r>
              <a:rPr lang="en-US" sz="2400" b="1" dirty="0" smtClean="0"/>
              <a:t> </a:t>
            </a:r>
            <a:r>
              <a:rPr lang="en-US" sz="2400" b="1" dirty="0" smtClean="0"/>
              <a:t>Anesthesia </a:t>
            </a:r>
            <a:r>
              <a:rPr lang="en-US" sz="2400" dirty="0" smtClean="0"/>
              <a:t>= </a:t>
            </a:r>
            <a:r>
              <a:rPr lang="en-US" sz="2400" dirty="0"/>
              <a:t>pharmacologic state involving amnesia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	immobility</a:t>
            </a:r>
            <a:r>
              <a:rPr lang="en-US" sz="2400" dirty="0"/>
              <a:t>, </a:t>
            </a:r>
            <a:r>
              <a:rPr lang="en-US" sz="2400" dirty="0" smtClean="0"/>
              <a:t>unconsciousness</a:t>
            </a:r>
            <a:r>
              <a:rPr lang="en-US" sz="2400" dirty="0"/>
              <a:t>, and analgesia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0314" y="4242944"/>
            <a:ext cx="6971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b="1" u="sng" dirty="0" smtClean="0"/>
              <a:t>Local</a:t>
            </a:r>
            <a:r>
              <a:rPr lang="en-US" sz="2400" b="1" dirty="0" smtClean="0"/>
              <a:t> </a:t>
            </a:r>
            <a:r>
              <a:rPr lang="en-US" sz="2400" b="1" dirty="0" smtClean="0"/>
              <a:t>Anesthesia </a:t>
            </a:r>
            <a:r>
              <a:rPr lang="en-US" sz="2400" dirty="0" smtClean="0"/>
              <a:t>= loss of sensation and nociception </a:t>
            </a:r>
            <a:endParaRPr lang="en-US" sz="2400" dirty="0" smtClean="0"/>
          </a:p>
          <a:p>
            <a:r>
              <a:rPr lang="en-US" sz="2400" dirty="0" smtClean="0"/>
              <a:t>	in </a:t>
            </a:r>
            <a:r>
              <a:rPr lang="en-US" sz="2400" dirty="0" smtClean="0"/>
              <a:t>a discrete area of the body.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1074" y="1371600"/>
            <a:ext cx="306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General Concepts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348601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Rodent Anesthetics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1371600"/>
            <a:ext cx="425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Inhalant (gas) anesthetics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18" y="2508759"/>
            <a:ext cx="369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Injectable anesthetics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17" y="4729907"/>
            <a:ext cx="2979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en-US" sz="2800" b="1" dirty="0" smtClean="0">
                <a:solidFill>
                  <a:srgbClr val="002060"/>
                </a:solidFill>
              </a:rPr>
              <a:t>Lo</a:t>
            </a:r>
            <a:r>
              <a:rPr lang="en-US" sz="2800" b="1" dirty="0" smtClean="0">
                <a:solidFill>
                  <a:srgbClr val="002060"/>
                </a:solidFill>
              </a:rPr>
              <a:t>cal </a:t>
            </a:r>
            <a:r>
              <a:rPr lang="en-US" sz="2800" b="1" dirty="0" smtClean="0">
                <a:solidFill>
                  <a:srgbClr val="002060"/>
                </a:solidFill>
              </a:rPr>
              <a:t>anesthetics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578" y="1841548"/>
            <a:ext cx="159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isoflurane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5578" y="2921913"/>
            <a:ext cx="5362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smtClean="0"/>
              <a:t>ketamine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p</a:t>
            </a:r>
            <a:r>
              <a:rPr lang="en-US" sz="2400" dirty="0" smtClean="0"/>
              <a:t>entobarbital Na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/>
              <a:t>t</a:t>
            </a:r>
            <a:r>
              <a:rPr lang="en-US" sz="2400" dirty="0" err="1" smtClean="0"/>
              <a:t>ribromoethanol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smtClean="0"/>
              <a:t>urethane, chloral hydrate, </a:t>
            </a:r>
            <a:r>
              <a:rPr lang="el-GR" sz="2400" dirty="0" smtClean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chloralose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5578" y="5154561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lidocaine, </a:t>
            </a:r>
            <a:r>
              <a:rPr lang="en-US" sz="2400" dirty="0" smtClean="0"/>
              <a:t>bupivacaine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6717" y="5808047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• Hypothermia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600" y="6221357"/>
            <a:ext cx="210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/>
              <a:t>n</a:t>
            </a:r>
            <a:r>
              <a:rPr lang="en-US" sz="2400" dirty="0" smtClean="0"/>
              <a:t>eonates only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32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1894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Isoflurane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423849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4251843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473336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741594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626" y="1868437"/>
            <a:ext cx="475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binds to GABA, glutamate, glycine receptors</a:t>
            </a:r>
          </a:p>
          <a:p>
            <a:r>
              <a:rPr lang="en-US" sz="2000" dirty="0" smtClean="0"/>
              <a:t>↓ motor function, </a:t>
            </a:r>
            <a:r>
              <a:rPr lang="en-US" sz="2000" dirty="0"/>
              <a:t>↓ </a:t>
            </a:r>
            <a:r>
              <a:rPr lang="en-US" sz="2000" dirty="0" smtClean="0"/>
              <a:t>pain sensitivity</a:t>
            </a:r>
            <a:endParaRPr lang="en-US" sz="2000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91" y="59678"/>
            <a:ext cx="921355" cy="17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4"/>
          <a:stretch/>
        </p:blipFill>
        <p:spPr bwMode="auto">
          <a:xfrm>
            <a:off x="5514052" y="243089"/>
            <a:ext cx="3538093" cy="19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3526" y="3128275"/>
            <a:ext cx="5405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nhalation</a:t>
            </a:r>
            <a:r>
              <a:rPr lang="en-US" sz="2000" dirty="0" smtClean="0"/>
              <a:t>, </a:t>
            </a:r>
            <a:r>
              <a:rPr lang="en-US" sz="2000" dirty="0" smtClean="0"/>
              <a:t>3-5% induction, 1-3% </a:t>
            </a:r>
            <a:r>
              <a:rPr lang="en-US" sz="2000" dirty="0" err="1" smtClean="0"/>
              <a:t>maint</a:t>
            </a:r>
            <a:r>
              <a:rPr lang="en-US" sz="2000" dirty="0" smtClean="0"/>
              <a:t> in </a:t>
            </a:r>
            <a:r>
              <a:rPr lang="en-US" sz="2000" dirty="0" smtClean="0"/>
              <a:t>air or O</a:t>
            </a:r>
            <a:r>
              <a:rPr lang="en-US" sz="2000" baseline="-25000" dirty="0" smtClean="0"/>
              <a:t>2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nduction </a:t>
            </a:r>
            <a:r>
              <a:rPr lang="en-US" sz="2000" dirty="0" smtClean="0"/>
              <a:t>chamber, nose cone</a:t>
            </a:r>
          </a:p>
          <a:p>
            <a:r>
              <a:rPr lang="en-US" sz="2000" dirty="0" smtClean="0"/>
              <a:t>“o</a:t>
            </a:r>
            <a:r>
              <a:rPr lang="en-US" sz="2000" dirty="0" smtClean="0"/>
              <a:t>pen-drop” </a:t>
            </a:r>
            <a:r>
              <a:rPr lang="en-US" sz="2000" dirty="0" smtClean="0"/>
              <a:t>method not allowed for anesthesia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21550" y="4640503"/>
            <a:ext cx="351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apid anesthesia, rapid recovery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 titrate to effect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19574" y="5887725"/>
            <a:ext cx="4232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 smtClean="0"/>
              <a:t>residual analgesia </a:t>
            </a:r>
            <a:endParaRPr lang="en-US" sz="2000" dirty="0" smtClean="0"/>
          </a:p>
          <a:p>
            <a:r>
              <a:rPr lang="en-US" sz="2000" dirty="0" smtClean="0"/>
              <a:t>WAGs – hazardous, must be scavenged</a:t>
            </a:r>
            <a:endParaRPr lang="en-US" sz="2000" dirty="0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8" y="4512167"/>
            <a:ext cx="1965635" cy="13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6956" b="10770"/>
          <a:stretch/>
        </p:blipFill>
        <p:spPr bwMode="auto">
          <a:xfrm>
            <a:off x="6705600" y="2479783"/>
            <a:ext cx="2254393" cy="15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r="52145"/>
          <a:stretch/>
        </p:blipFill>
        <p:spPr bwMode="auto">
          <a:xfrm>
            <a:off x="5772974" y="5220053"/>
            <a:ext cx="876477" cy="15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E Compact 150 Rodent Anesthesia Mach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t="989" r="28182" b="4822"/>
          <a:stretch/>
        </p:blipFill>
        <p:spPr bwMode="auto">
          <a:xfrm>
            <a:off x="5101389" y="162126"/>
            <a:ext cx="1729717" cy="3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949" y="616475"/>
            <a:ext cx="3846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Standard isoflurane machine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gas tank</a:t>
            </a:r>
          </a:p>
          <a:p>
            <a:r>
              <a:rPr lang="en-US" sz="2000" dirty="0" smtClean="0"/>
              <a:t>	- vaporizer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flow meter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scavenging cartridge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3656" y="3753861"/>
            <a:ext cx="38765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Low-flow isoflurane machine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 uses room </a:t>
            </a:r>
            <a:r>
              <a:rPr lang="en-US" sz="2000" dirty="0" smtClean="0"/>
              <a:t>air (can use tank)</a:t>
            </a:r>
            <a:endParaRPr lang="en-US" sz="2000" dirty="0" smtClean="0"/>
          </a:p>
          <a:p>
            <a:r>
              <a:rPr lang="en-US" sz="2000" dirty="0" smtClean="0"/>
              <a:t>	- isoflurane in </a:t>
            </a:r>
            <a:r>
              <a:rPr lang="en-US" sz="2000" dirty="0" smtClean="0"/>
              <a:t>syringe or bottle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touchpad calculates </a:t>
            </a:r>
            <a:r>
              <a:rPr lang="en-US" sz="2000" dirty="0" smtClean="0"/>
              <a:t>flow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no annual certification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min/no WAG</a:t>
            </a:r>
            <a:endParaRPr lang="en-US" sz="2000" dirty="0"/>
          </a:p>
        </p:txBody>
      </p:sp>
      <p:pic>
        <p:nvPicPr>
          <p:cNvPr id="2054" name="Picture 6" descr="http://www.scivenascientific.com/images/products/FULL/Fair%20canister%20&amp;%20brack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2745" r="9879" b="5757"/>
          <a:stretch/>
        </p:blipFill>
        <p:spPr bwMode="auto">
          <a:xfrm>
            <a:off x="7134200" y="162126"/>
            <a:ext cx="1871916" cy="25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 b="10053"/>
          <a:stretch/>
        </p:blipFill>
        <p:spPr bwMode="auto">
          <a:xfrm>
            <a:off x="4392017" y="3721768"/>
            <a:ext cx="4614099" cy="29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727" y="2566373"/>
            <a:ext cx="259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Demo by OACM Vet techs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7727" y="6141677"/>
            <a:ext cx="243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Rep to visit UVM soon…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553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470262"/>
            <a:ext cx="1807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Ketamine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263" y="1279471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it works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0" y="4011213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0" y="5361042"/>
            <a:ext cx="202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Disadvantages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2661384"/>
            <a:ext cx="255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to administer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627" y="1675933"/>
            <a:ext cx="599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locks NMDA channels in </a:t>
            </a:r>
            <a:r>
              <a:rPr lang="en-US" sz="2000" dirty="0" smtClean="0"/>
              <a:t>CNS</a:t>
            </a:r>
            <a:endParaRPr lang="en-US" sz="2000" dirty="0"/>
          </a:p>
          <a:p>
            <a:r>
              <a:rPr lang="en-US" sz="2000" dirty="0" smtClean="0"/>
              <a:t>↓ </a:t>
            </a:r>
            <a:r>
              <a:rPr lang="en-US" sz="2000" dirty="0" smtClean="0"/>
              <a:t>presynaptic </a:t>
            </a:r>
            <a:r>
              <a:rPr lang="en-US" sz="2000" dirty="0" smtClean="0"/>
              <a:t>glutamate release &amp; action</a:t>
            </a:r>
            <a:endParaRPr lang="en-US" sz="2000" dirty="0" smtClean="0"/>
          </a:p>
          <a:p>
            <a:r>
              <a:rPr lang="en-US" sz="2000" dirty="0" smtClean="0"/>
              <a:t>“dissociative” anesthetic – pain relief, sedation, amnesia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19722" y="4371969"/>
            <a:ext cx="6175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K: minimal </a:t>
            </a:r>
            <a:r>
              <a:rPr lang="en-US" sz="2000" dirty="0" err="1" smtClean="0"/>
              <a:t>resp</a:t>
            </a:r>
            <a:r>
              <a:rPr lang="en-US" sz="2000" dirty="0" smtClean="0"/>
              <a:t> depression; stimulates CV system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airly rapid induction; stable anesthesia; avoids </a:t>
            </a:r>
            <a:r>
              <a:rPr lang="en-US" sz="2000" dirty="0" err="1" smtClean="0"/>
              <a:t>resp</a:t>
            </a:r>
            <a:r>
              <a:rPr lang="en-US" sz="2000" dirty="0" smtClean="0"/>
              <a:t> tract </a:t>
            </a:r>
          </a:p>
          <a:p>
            <a:r>
              <a:rPr lang="en-US" sz="2000" dirty="0" smtClean="0"/>
              <a:t>K/X: analgesia </a:t>
            </a:r>
            <a:r>
              <a:rPr lang="en-US" sz="2000" dirty="0" smtClean="0"/>
              <a:t>post-anesthesia; X can be reversed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5818" y="5728169"/>
            <a:ext cx="8050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imited duration: 30-40 min in rodents, then re-dose (only K); hard to </a:t>
            </a:r>
            <a:r>
              <a:rPr lang="en-US" sz="2000" dirty="0" smtClean="0"/>
              <a:t>titrate</a:t>
            </a:r>
          </a:p>
          <a:p>
            <a:r>
              <a:rPr lang="en-US" sz="2000" dirty="0" smtClean="0"/>
              <a:t>Insufficient anesthesia in some mouse strains</a:t>
            </a:r>
            <a:endParaRPr lang="en-US" sz="2000" dirty="0" smtClean="0"/>
          </a:p>
          <a:p>
            <a:r>
              <a:rPr lang="en-US" sz="2000" b="1" dirty="0" smtClean="0"/>
              <a:t>CS </a:t>
            </a:r>
            <a:r>
              <a:rPr lang="en-US" sz="2000" b="1" dirty="0" smtClean="0"/>
              <a:t>– Schedule III</a:t>
            </a:r>
            <a:r>
              <a:rPr lang="en-US" sz="2000" dirty="0" smtClean="0"/>
              <a:t>; abused for hallucinogenic &amp; dissociative effects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9722" y="3043041"/>
            <a:ext cx="6172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sually given IP with </a:t>
            </a:r>
            <a:r>
              <a:rPr lang="el-GR" sz="2000" dirty="0" smtClean="0"/>
              <a:t>α</a:t>
            </a:r>
            <a:r>
              <a:rPr lang="en-US" sz="2000" dirty="0" smtClean="0"/>
              <a:t>2 agonist (</a:t>
            </a:r>
            <a:r>
              <a:rPr lang="en-US" sz="2000" dirty="0" err="1" smtClean="0"/>
              <a:t>xylazine</a:t>
            </a:r>
            <a:r>
              <a:rPr lang="en-US" sz="2000" dirty="0" smtClean="0"/>
              <a:t>, </a:t>
            </a:r>
            <a:r>
              <a:rPr lang="en-US" sz="2000" dirty="0" err="1" smtClean="0"/>
              <a:t>medetomidine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n-US" sz="2000" dirty="0"/>
              <a:t>m</a:t>
            </a:r>
            <a:r>
              <a:rPr lang="en-US" sz="2000" dirty="0" smtClean="0"/>
              <a:t>ouse: 100-120mg/kg Ketamine + </a:t>
            </a:r>
            <a:r>
              <a:rPr lang="en-US" sz="2000" dirty="0" smtClean="0"/>
              <a:t>10mg/kg </a:t>
            </a:r>
            <a:r>
              <a:rPr lang="en-US" sz="2000" dirty="0" err="1" smtClean="0"/>
              <a:t>Xylazine</a:t>
            </a:r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at: 40-80mg/kg Ketamine + 5-10mg/kg </a:t>
            </a:r>
            <a:r>
              <a:rPr lang="en-US" sz="2000" dirty="0" err="1" smtClean="0"/>
              <a:t>Xylazine</a:t>
            </a:r>
            <a:endParaRPr lang="en-US" sz="2000" dirty="0"/>
          </a:p>
        </p:txBody>
      </p:sp>
      <p:pic>
        <p:nvPicPr>
          <p:cNvPr id="1028" name="Picture 4" descr="ketamine blocks NMDA recep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r="41660"/>
          <a:stretch/>
        </p:blipFill>
        <p:spPr bwMode="auto">
          <a:xfrm>
            <a:off x="6487629" y="118756"/>
            <a:ext cx="2570265" cy="22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new drug is a nasal spray that delivers the active ingredients of ketamine, widely used as an anesthetic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23040" r="42349" b="18400"/>
          <a:stretch/>
        </p:blipFill>
        <p:spPr bwMode="auto">
          <a:xfrm>
            <a:off x="4270426" y="118756"/>
            <a:ext cx="919514" cy="16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use ip injection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6355"/>
          <a:stretch/>
        </p:blipFill>
        <p:spPr bwMode="auto">
          <a:xfrm rot="16200000">
            <a:off x="6684729" y="3017630"/>
            <a:ext cx="2847290" cy="18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7435</TotalTime>
  <Words>1362</Words>
  <Application>Microsoft Office PowerPoint</Application>
  <PresentationFormat>On-screen Show (4:3)</PresentationFormat>
  <Paragraphs>273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UVM College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Washington, Ida M</dc:creator>
  <cp:lastModifiedBy>Washington, Ida M</cp:lastModifiedBy>
  <cp:revision>232</cp:revision>
  <dcterms:created xsi:type="dcterms:W3CDTF">2022-01-25T15:09:18Z</dcterms:created>
  <dcterms:modified xsi:type="dcterms:W3CDTF">2022-02-17T18:24:26Z</dcterms:modified>
</cp:coreProperties>
</file>