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57" r:id="rId5"/>
    <p:sldId id="389" r:id="rId6"/>
    <p:sldId id="399" r:id="rId7"/>
    <p:sldId id="384" r:id="rId8"/>
    <p:sldId id="397" r:id="rId9"/>
    <p:sldId id="398" r:id="rId10"/>
    <p:sldId id="402" r:id="rId11"/>
    <p:sldId id="317" r:id="rId12"/>
    <p:sldId id="396" r:id="rId13"/>
    <p:sldId id="392" r:id="rId14"/>
    <p:sldId id="401" r:id="rId15"/>
    <p:sldId id="279" r:id="rId16"/>
    <p:sldId id="393" r:id="rId17"/>
    <p:sldId id="400" r:id="rId18"/>
    <p:sldId id="3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DE7E0A-20E7-8949-07E1-AFA0DC2CD8D1}" name="Donna Silver" initials="DS" userId="S::dsilver@uvm.edu::6e12d19a-b7a3-47a1-bbc7-116f1c5dde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725" autoAdjust="0"/>
  </p:normalViewPr>
  <p:slideViewPr>
    <p:cSldViewPr snapToGrid="0">
      <p:cViewPr varScale="1">
        <p:scale>
          <a:sx n="106" d="100"/>
          <a:sy n="106" d="100"/>
        </p:scale>
        <p:origin x="180"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525D7-30E4-4491-98B5-9AF1A1766F9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3B871D-42D5-4808-8692-3C427C844AEB}">
      <dgm:prSet/>
      <dgm:spPr/>
      <dgm:t>
        <a:bodyPr/>
        <a:lstStyle/>
        <a:p>
          <a:r>
            <a:rPr lang="en-US"/>
            <a:t>Create awareness around potential harm associated with CS use</a:t>
          </a:r>
        </a:p>
      </dgm:t>
    </dgm:pt>
    <dgm:pt modelId="{C0B12ABE-6615-4D2F-9715-3FE5A422868D}" type="parTrans" cxnId="{219227FB-E791-4371-B26E-3546BD3CBD40}">
      <dgm:prSet/>
      <dgm:spPr/>
      <dgm:t>
        <a:bodyPr/>
        <a:lstStyle/>
        <a:p>
          <a:endParaRPr lang="en-US"/>
        </a:p>
      </dgm:t>
    </dgm:pt>
    <dgm:pt modelId="{DE1FA0A2-36C9-42EB-9603-2C853AF629F0}" type="sibTrans" cxnId="{219227FB-E791-4371-B26E-3546BD3CBD40}">
      <dgm:prSet/>
      <dgm:spPr/>
      <dgm:t>
        <a:bodyPr/>
        <a:lstStyle/>
        <a:p>
          <a:endParaRPr lang="en-US"/>
        </a:p>
      </dgm:t>
    </dgm:pt>
    <dgm:pt modelId="{5E78E9CC-77E2-4B6D-937E-9227FF0CC62B}">
      <dgm:prSet/>
      <dgm:spPr/>
      <dgm:t>
        <a:bodyPr/>
        <a:lstStyle/>
        <a:p>
          <a:r>
            <a:rPr lang="en-US"/>
            <a:t>Do our parts to keep our research community safe (faculty, staff, students)</a:t>
          </a:r>
        </a:p>
      </dgm:t>
    </dgm:pt>
    <dgm:pt modelId="{9D0C387A-B235-439F-8A5D-2D61E5A12094}" type="parTrans" cxnId="{EAD689D0-A1E3-4E02-8F54-6DD5B51CDAB9}">
      <dgm:prSet/>
      <dgm:spPr/>
      <dgm:t>
        <a:bodyPr/>
        <a:lstStyle/>
        <a:p>
          <a:endParaRPr lang="en-US"/>
        </a:p>
      </dgm:t>
    </dgm:pt>
    <dgm:pt modelId="{457C7064-04D5-415C-A260-FC5A2270141C}" type="sibTrans" cxnId="{EAD689D0-A1E3-4E02-8F54-6DD5B51CDAB9}">
      <dgm:prSet/>
      <dgm:spPr/>
      <dgm:t>
        <a:bodyPr/>
        <a:lstStyle/>
        <a:p>
          <a:endParaRPr lang="en-US"/>
        </a:p>
      </dgm:t>
    </dgm:pt>
    <dgm:pt modelId="{535A0404-53A3-4605-B611-E1707C7F1D65}">
      <dgm:prSet/>
      <dgm:spPr/>
      <dgm:t>
        <a:bodyPr/>
        <a:lstStyle/>
        <a:p>
          <a:r>
            <a:rPr lang="en-US"/>
            <a:t>Promote an environment where we feel safe to say something if we see something that doesn’t seem right</a:t>
          </a:r>
        </a:p>
      </dgm:t>
    </dgm:pt>
    <dgm:pt modelId="{E7C0354F-B2B3-41C1-AF3A-6B827ABC21A7}" type="parTrans" cxnId="{1C4587EA-C19B-4134-A12D-8D8E4D9EE000}">
      <dgm:prSet/>
      <dgm:spPr/>
      <dgm:t>
        <a:bodyPr/>
        <a:lstStyle/>
        <a:p>
          <a:endParaRPr lang="en-US"/>
        </a:p>
      </dgm:t>
    </dgm:pt>
    <dgm:pt modelId="{F23E756B-E72C-41F8-BE90-9EF8B0379EC1}" type="sibTrans" cxnId="{1C4587EA-C19B-4134-A12D-8D8E4D9EE000}">
      <dgm:prSet/>
      <dgm:spPr/>
      <dgm:t>
        <a:bodyPr/>
        <a:lstStyle/>
        <a:p>
          <a:endParaRPr lang="en-US"/>
        </a:p>
      </dgm:t>
    </dgm:pt>
    <dgm:pt modelId="{731CCFB8-43AA-44C9-A9B2-9D8B10D3B1E4}">
      <dgm:prSet/>
      <dgm:spPr/>
      <dgm:t>
        <a:bodyPr/>
        <a:lstStyle/>
        <a:p>
          <a:r>
            <a:rPr lang="en-US" dirty="0"/>
            <a:t>Inform CS users and administrative personnel about diversion reporting mechanisms </a:t>
          </a:r>
        </a:p>
      </dgm:t>
    </dgm:pt>
    <dgm:pt modelId="{64BFFC48-72CD-44B4-A964-780B4D6D5533}" type="parTrans" cxnId="{6FC40D8B-9D60-4E88-BC0F-AB393B6CC4AE}">
      <dgm:prSet/>
      <dgm:spPr/>
      <dgm:t>
        <a:bodyPr/>
        <a:lstStyle/>
        <a:p>
          <a:endParaRPr lang="en-US"/>
        </a:p>
      </dgm:t>
    </dgm:pt>
    <dgm:pt modelId="{B32DDA4A-2B79-44D8-928C-80CDC7D7C1FA}" type="sibTrans" cxnId="{6FC40D8B-9D60-4E88-BC0F-AB393B6CC4AE}">
      <dgm:prSet/>
      <dgm:spPr/>
      <dgm:t>
        <a:bodyPr/>
        <a:lstStyle/>
        <a:p>
          <a:endParaRPr lang="en-US"/>
        </a:p>
      </dgm:t>
    </dgm:pt>
    <dgm:pt modelId="{7402C4D7-B1BB-4E00-AE69-902C9A878EC8}">
      <dgm:prSet/>
      <dgm:spPr/>
      <dgm:t>
        <a:bodyPr/>
        <a:lstStyle/>
        <a:p>
          <a:r>
            <a:rPr lang="en-US"/>
            <a:t>Keep UVM out of trouble! </a:t>
          </a:r>
        </a:p>
      </dgm:t>
    </dgm:pt>
    <dgm:pt modelId="{38BA38E1-C99B-4F54-A83D-F050C077E36F}" type="parTrans" cxnId="{E899A12B-EE3D-47F7-A0E4-FD502ABE522A}">
      <dgm:prSet/>
      <dgm:spPr/>
      <dgm:t>
        <a:bodyPr/>
        <a:lstStyle/>
        <a:p>
          <a:endParaRPr lang="en-US"/>
        </a:p>
      </dgm:t>
    </dgm:pt>
    <dgm:pt modelId="{83E0E313-62AE-4D66-A533-F3EDA3E8DCA4}" type="sibTrans" cxnId="{E899A12B-EE3D-47F7-A0E4-FD502ABE522A}">
      <dgm:prSet/>
      <dgm:spPr/>
      <dgm:t>
        <a:bodyPr/>
        <a:lstStyle/>
        <a:p>
          <a:endParaRPr lang="en-US"/>
        </a:p>
      </dgm:t>
    </dgm:pt>
    <dgm:pt modelId="{437FD6B0-5BE2-40DD-B0AC-087D352B7571}" type="pres">
      <dgm:prSet presAssocID="{58E525D7-30E4-4491-98B5-9AF1A1766F90}" presName="root" presStyleCnt="0">
        <dgm:presLayoutVars>
          <dgm:dir/>
          <dgm:resizeHandles val="exact"/>
        </dgm:presLayoutVars>
      </dgm:prSet>
      <dgm:spPr/>
    </dgm:pt>
    <dgm:pt modelId="{E5AAC93B-A1C9-47FC-A24D-4FA868DC01B1}" type="pres">
      <dgm:prSet presAssocID="{C53B871D-42D5-4808-8692-3C427C844AEB}" presName="compNode" presStyleCnt="0"/>
      <dgm:spPr/>
    </dgm:pt>
    <dgm:pt modelId="{AC30B584-8B25-4418-B811-2152974A2025}" type="pres">
      <dgm:prSet presAssocID="{C53B871D-42D5-4808-8692-3C427C844AEB}" presName="bgRect" presStyleLbl="bgShp" presStyleIdx="0" presStyleCnt="5"/>
      <dgm:spPr/>
    </dgm:pt>
    <dgm:pt modelId="{2AD69FFB-DB63-4E2F-9B53-C3CB3EE5C142}" type="pres">
      <dgm:prSet presAssocID="{C53B871D-42D5-4808-8692-3C427C844AEB}" presName="iconRect" presStyleLbl="node1" presStyleIdx="0" presStyleCnt="5"/>
      <dgm:spPr>
        <a:ln>
          <a:noFill/>
        </a:ln>
      </dgm:spPr>
    </dgm:pt>
    <dgm:pt modelId="{1D08545D-BB37-4617-94AD-2460D8968292}" type="pres">
      <dgm:prSet presAssocID="{C53B871D-42D5-4808-8692-3C427C844AEB}" presName="spaceRect" presStyleCnt="0"/>
      <dgm:spPr/>
    </dgm:pt>
    <dgm:pt modelId="{D8056CE7-EB0E-4577-B42B-F1169BC6E266}" type="pres">
      <dgm:prSet presAssocID="{C53B871D-42D5-4808-8692-3C427C844AEB}" presName="parTx" presStyleLbl="revTx" presStyleIdx="0" presStyleCnt="5">
        <dgm:presLayoutVars>
          <dgm:chMax val="0"/>
          <dgm:chPref val="0"/>
        </dgm:presLayoutVars>
      </dgm:prSet>
      <dgm:spPr/>
    </dgm:pt>
    <dgm:pt modelId="{D5879FC2-9375-4DCD-A1CF-D6330601C082}" type="pres">
      <dgm:prSet presAssocID="{DE1FA0A2-36C9-42EB-9603-2C853AF629F0}" presName="sibTrans" presStyleCnt="0"/>
      <dgm:spPr/>
    </dgm:pt>
    <dgm:pt modelId="{573F012D-1D4E-4C9A-825B-BDFA888EEF3B}" type="pres">
      <dgm:prSet presAssocID="{5E78E9CC-77E2-4B6D-937E-9227FF0CC62B}" presName="compNode" presStyleCnt="0"/>
      <dgm:spPr/>
    </dgm:pt>
    <dgm:pt modelId="{E23A3BE8-3E39-4790-BA15-A92EEDE66D09}" type="pres">
      <dgm:prSet presAssocID="{5E78E9CC-77E2-4B6D-937E-9227FF0CC62B}" presName="bgRect" presStyleLbl="bgShp" presStyleIdx="1" presStyleCnt="5"/>
      <dgm:spPr/>
    </dgm:pt>
    <dgm:pt modelId="{032EC9FD-8FD0-4404-83EC-54AA47B8466D}" type="pres">
      <dgm:prSet presAssocID="{5E78E9CC-77E2-4B6D-937E-9227FF0CC62B}" presName="iconRect" presStyleLbl="node1" presStyleIdx="1" presStyleCnt="5"/>
      <dgm:spPr>
        <a:ln>
          <a:noFill/>
        </a:ln>
      </dgm:spPr>
    </dgm:pt>
    <dgm:pt modelId="{2808CF5C-5491-4AE5-A24A-20D4B3DF7FB6}" type="pres">
      <dgm:prSet presAssocID="{5E78E9CC-77E2-4B6D-937E-9227FF0CC62B}" presName="spaceRect" presStyleCnt="0"/>
      <dgm:spPr/>
    </dgm:pt>
    <dgm:pt modelId="{7BD07BEC-9216-48A3-9100-2BB07620BDE7}" type="pres">
      <dgm:prSet presAssocID="{5E78E9CC-77E2-4B6D-937E-9227FF0CC62B}" presName="parTx" presStyleLbl="revTx" presStyleIdx="1" presStyleCnt="5">
        <dgm:presLayoutVars>
          <dgm:chMax val="0"/>
          <dgm:chPref val="0"/>
        </dgm:presLayoutVars>
      </dgm:prSet>
      <dgm:spPr/>
    </dgm:pt>
    <dgm:pt modelId="{7A74CD2B-C74F-4691-9E4E-4C0FED9566A9}" type="pres">
      <dgm:prSet presAssocID="{457C7064-04D5-415C-A260-FC5A2270141C}" presName="sibTrans" presStyleCnt="0"/>
      <dgm:spPr/>
    </dgm:pt>
    <dgm:pt modelId="{E9F78F0E-E13B-49CE-9F49-B1A6547C23E1}" type="pres">
      <dgm:prSet presAssocID="{535A0404-53A3-4605-B611-E1707C7F1D65}" presName="compNode" presStyleCnt="0"/>
      <dgm:spPr/>
    </dgm:pt>
    <dgm:pt modelId="{4D2D9D72-D77B-4B12-B645-C81FBC6027BC}" type="pres">
      <dgm:prSet presAssocID="{535A0404-53A3-4605-B611-E1707C7F1D65}" presName="bgRect" presStyleLbl="bgShp" presStyleIdx="2" presStyleCnt="5"/>
      <dgm:spPr/>
    </dgm:pt>
    <dgm:pt modelId="{E975FC87-9513-41A9-BC37-FFF7868CE5A5}" type="pres">
      <dgm:prSet presAssocID="{535A0404-53A3-4605-B611-E1707C7F1D65}" presName="iconRect" presStyleLbl="node1" presStyleIdx="2" presStyleCnt="5"/>
      <dgm:spPr>
        <a:ln>
          <a:noFill/>
        </a:ln>
      </dgm:spPr>
    </dgm:pt>
    <dgm:pt modelId="{291B00B5-D060-4145-9A61-ADF086381F34}" type="pres">
      <dgm:prSet presAssocID="{535A0404-53A3-4605-B611-E1707C7F1D65}" presName="spaceRect" presStyleCnt="0"/>
      <dgm:spPr/>
    </dgm:pt>
    <dgm:pt modelId="{F86627D3-A315-49AC-B499-C565597360AC}" type="pres">
      <dgm:prSet presAssocID="{535A0404-53A3-4605-B611-E1707C7F1D65}" presName="parTx" presStyleLbl="revTx" presStyleIdx="2" presStyleCnt="5">
        <dgm:presLayoutVars>
          <dgm:chMax val="0"/>
          <dgm:chPref val="0"/>
        </dgm:presLayoutVars>
      </dgm:prSet>
      <dgm:spPr/>
    </dgm:pt>
    <dgm:pt modelId="{A2B34A29-DDBF-4016-8AF5-85E67E0BDC7E}" type="pres">
      <dgm:prSet presAssocID="{F23E756B-E72C-41F8-BE90-9EF8B0379EC1}" presName="sibTrans" presStyleCnt="0"/>
      <dgm:spPr/>
    </dgm:pt>
    <dgm:pt modelId="{5F9D051B-61AE-4E37-8DF8-EF3D32D85860}" type="pres">
      <dgm:prSet presAssocID="{731CCFB8-43AA-44C9-A9B2-9D8B10D3B1E4}" presName="compNode" presStyleCnt="0"/>
      <dgm:spPr/>
    </dgm:pt>
    <dgm:pt modelId="{80E1BF8A-7FA3-4A75-BA2C-BCE56854D1B5}" type="pres">
      <dgm:prSet presAssocID="{731CCFB8-43AA-44C9-A9B2-9D8B10D3B1E4}" presName="bgRect" presStyleLbl="bgShp" presStyleIdx="3" presStyleCnt="5"/>
      <dgm:spPr/>
    </dgm:pt>
    <dgm:pt modelId="{FE0F6FFE-1A2E-4122-AD01-E11D8866532D}" type="pres">
      <dgm:prSet presAssocID="{731CCFB8-43AA-44C9-A9B2-9D8B10D3B1E4}" presName="iconRect" presStyleLbl="node1" presStyleIdx="3" presStyleCnt="5"/>
      <dgm:spPr>
        <a:ln>
          <a:noFill/>
        </a:ln>
      </dgm:spPr>
    </dgm:pt>
    <dgm:pt modelId="{F43100FA-2DEB-439B-9613-328570A369DC}" type="pres">
      <dgm:prSet presAssocID="{731CCFB8-43AA-44C9-A9B2-9D8B10D3B1E4}" presName="spaceRect" presStyleCnt="0"/>
      <dgm:spPr/>
    </dgm:pt>
    <dgm:pt modelId="{155BFEA2-DAA6-4C7B-92D6-D849A0FE7128}" type="pres">
      <dgm:prSet presAssocID="{731CCFB8-43AA-44C9-A9B2-9D8B10D3B1E4}" presName="parTx" presStyleLbl="revTx" presStyleIdx="3" presStyleCnt="5">
        <dgm:presLayoutVars>
          <dgm:chMax val="0"/>
          <dgm:chPref val="0"/>
        </dgm:presLayoutVars>
      </dgm:prSet>
      <dgm:spPr/>
    </dgm:pt>
    <dgm:pt modelId="{F74B8A06-3776-437D-9195-D394E4D4E44F}" type="pres">
      <dgm:prSet presAssocID="{B32DDA4A-2B79-44D8-928C-80CDC7D7C1FA}" presName="sibTrans" presStyleCnt="0"/>
      <dgm:spPr/>
    </dgm:pt>
    <dgm:pt modelId="{86386AB3-C316-4DCE-92F1-5F3952E75DA5}" type="pres">
      <dgm:prSet presAssocID="{7402C4D7-B1BB-4E00-AE69-902C9A878EC8}" presName="compNode" presStyleCnt="0"/>
      <dgm:spPr/>
    </dgm:pt>
    <dgm:pt modelId="{280EA86F-C6D4-4CE8-A060-56AC6D851555}" type="pres">
      <dgm:prSet presAssocID="{7402C4D7-B1BB-4E00-AE69-902C9A878EC8}" presName="bgRect" presStyleLbl="bgShp" presStyleIdx="4" presStyleCnt="5"/>
      <dgm:spPr/>
    </dgm:pt>
    <dgm:pt modelId="{59F936D0-C1C5-4490-9CE6-9440688974EC}" type="pres">
      <dgm:prSet presAssocID="{7402C4D7-B1BB-4E00-AE69-902C9A878EC8}" presName="iconRect" presStyleLbl="node1" presStyleIdx="4" presStyleCnt="5"/>
      <dgm:spPr>
        <a:ln>
          <a:noFill/>
        </a:ln>
      </dgm:spPr>
    </dgm:pt>
    <dgm:pt modelId="{6C2895E2-408E-4C66-BF5E-6A54A2BF3581}" type="pres">
      <dgm:prSet presAssocID="{7402C4D7-B1BB-4E00-AE69-902C9A878EC8}" presName="spaceRect" presStyleCnt="0"/>
      <dgm:spPr/>
    </dgm:pt>
    <dgm:pt modelId="{AE2F55E4-C7CE-4575-ABAB-28C7BAAB44AB}" type="pres">
      <dgm:prSet presAssocID="{7402C4D7-B1BB-4E00-AE69-902C9A878EC8}" presName="parTx" presStyleLbl="revTx" presStyleIdx="4" presStyleCnt="5">
        <dgm:presLayoutVars>
          <dgm:chMax val="0"/>
          <dgm:chPref val="0"/>
        </dgm:presLayoutVars>
      </dgm:prSet>
      <dgm:spPr/>
    </dgm:pt>
  </dgm:ptLst>
  <dgm:cxnLst>
    <dgm:cxn modelId="{E899A12B-EE3D-47F7-A0E4-FD502ABE522A}" srcId="{58E525D7-30E4-4491-98B5-9AF1A1766F90}" destId="{7402C4D7-B1BB-4E00-AE69-902C9A878EC8}" srcOrd="4" destOrd="0" parTransId="{38BA38E1-C99B-4F54-A83D-F050C077E36F}" sibTransId="{83E0E313-62AE-4D66-A533-F3EDA3E8DCA4}"/>
    <dgm:cxn modelId="{2CEBBF33-C4F5-4022-812F-D9B46E2A0DA1}" type="presOf" srcId="{7402C4D7-B1BB-4E00-AE69-902C9A878EC8}" destId="{AE2F55E4-C7CE-4575-ABAB-28C7BAAB44AB}" srcOrd="0" destOrd="0" presId="urn:microsoft.com/office/officeart/2018/2/layout/IconVerticalSolidList"/>
    <dgm:cxn modelId="{D849AF40-E17E-4B24-9A06-384690FBFB4D}" type="presOf" srcId="{535A0404-53A3-4605-B611-E1707C7F1D65}" destId="{F86627D3-A315-49AC-B499-C565597360AC}" srcOrd="0" destOrd="0" presId="urn:microsoft.com/office/officeart/2018/2/layout/IconVerticalSolidList"/>
    <dgm:cxn modelId="{7A70C865-CCB3-4FDB-A232-3B4F41EC07F1}" type="presOf" srcId="{58E525D7-30E4-4491-98B5-9AF1A1766F90}" destId="{437FD6B0-5BE2-40DD-B0AC-087D352B7571}" srcOrd="0" destOrd="0" presId="urn:microsoft.com/office/officeart/2018/2/layout/IconVerticalSolidList"/>
    <dgm:cxn modelId="{35511F85-78A3-41B5-B7FC-E185C1C9877E}" type="presOf" srcId="{731CCFB8-43AA-44C9-A9B2-9D8B10D3B1E4}" destId="{155BFEA2-DAA6-4C7B-92D6-D849A0FE7128}" srcOrd="0" destOrd="0" presId="urn:microsoft.com/office/officeart/2018/2/layout/IconVerticalSolidList"/>
    <dgm:cxn modelId="{6FC40D8B-9D60-4E88-BC0F-AB393B6CC4AE}" srcId="{58E525D7-30E4-4491-98B5-9AF1A1766F90}" destId="{731CCFB8-43AA-44C9-A9B2-9D8B10D3B1E4}" srcOrd="3" destOrd="0" parTransId="{64BFFC48-72CD-44B4-A964-780B4D6D5533}" sibTransId="{B32DDA4A-2B79-44D8-928C-80CDC7D7C1FA}"/>
    <dgm:cxn modelId="{1842EEA9-D15F-4DCA-83F7-EBEFF5ACFEDB}" type="presOf" srcId="{C53B871D-42D5-4808-8692-3C427C844AEB}" destId="{D8056CE7-EB0E-4577-B42B-F1169BC6E266}" srcOrd="0" destOrd="0" presId="urn:microsoft.com/office/officeart/2018/2/layout/IconVerticalSolidList"/>
    <dgm:cxn modelId="{EAD689D0-A1E3-4E02-8F54-6DD5B51CDAB9}" srcId="{58E525D7-30E4-4491-98B5-9AF1A1766F90}" destId="{5E78E9CC-77E2-4B6D-937E-9227FF0CC62B}" srcOrd="1" destOrd="0" parTransId="{9D0C387A-B235-439F-8A5D-2D61E5A12094}" sibTransId="{457C7064-04D5-415C-A260-FC5A2270141C}"/>
    <dgm:cxn modelId="{1C4587EA-C19B-4134-A12D-8D8E4D9EE000}" srcId="{58E525D7-30E4-4491-98B5-9AF1A1766F90}" destId="{535A0404-53A3-4605-B611-E1707C7F1D65}" srcOrd="2" destOrd="0" parTransId="{E7C0354F-B2B3-41C1-AF3A-6B827ABC21A7}" sibTransId="{F23E756B-E72C-41F8-BE90-9EF8B0379EC1}"/>
    <dgm:cxn modelId="{CF0B7AF6-7B92-4064-A3A0-B32D6ACAEB0C}" type="presOf" srcId="{5E78E9CC-77E2-4B6D-937E-9227FF0CC62B}" destId="{7BD07BEC-9216-48A3-9100-2BB07620BDE7}" srcOrd="0" destOrd="0" presId="urn:microsoft.com/office/officeart/2018/2/layout/IconVerticalSolidList"/>
    <dgm:cxn modelId="{219227FB-E791-4371-B26E-3546BD3CBD40}" srcId="{58E525D7-30E4-4491-98B5-9AF1A1766F90}" destId="{C53B871D-42D5-4808-8692-3C427C844AEB}" srcOrd="0" destOrd="0" parTransId="{C0B12ABE-6615-4D2F-9715-3FE5A422868D}" sibTransId="{DE1FA0A2-36C9-42EB-9603-2C853AF629F0}"/>
    <dgm:cxn modelId="{F113DDCE-79C9-4854-B03A-39DAA2F83CFE}" type="presParOf" srcId="{437FD6B0-5BE2-40DD-B0AC-087D352B7571}" destId="{E5AAC93B-A1C9-47FC-A24D-4FA868DC01B1}" srcOrd="0" destOrd="0" presId="urn:microsoft.com/office/officeart/2018/2/layout/IconVerticalSolidList"/>
    <dgm:cxn modelId="{73538179-AB59-4C7D-A632-AE2FA4EBE18A}" type="presParOf" srcId="{E5AAC93B-A1C9-47FC-A24D-4FA868DC01B1}" destId="{AC30B584-8B25-4418-B811-2152974A2025}" srcOrd="0" destOrd="0" presId="urn:microsoft.com/office/officeart/2018/2/layout/IconVerticalSolidList"/>
    <dgm:cxn modelId="{442D2B2B-3702-46EE-8CB5-8ED71284A8D7}" type="presParOf" srcId="{E5AAC93B-A1C9-47FC-A24D-4FA868DC01B1}" destId="{2AD69FFB-DB63-4E2F-9B53-C3CB3EE5C142}" srcOrd="1" destOrd="0" presId="urn:microsoft.com/office/officeart/2018/2/layout/IconVerticalSolidList"/>
    <dgm:cxn modelId="{9056247D-7155-4A8A-B464-1C8C7F6B7F3A}" type="presParOf" srcId="{E5AAC93B-A1C9-47FC-A24D-4FA868DC01B1}" destId="{1D08545D-BB37-4617-94AD-2460D8968292}" srcOrd="2" destOrd="0" presId="urn:microsoft.com/office/officeart/2018/2/layout/IconVerticalSolidList"/>
    <dgm:cxn modelId="{DD287B31-8BB0-4A96-960E-FF0FEF1764CD}" type="presParOf" srcId="{E5AAC93B-A1C9-47FC-A24D-4FA868DC01B1}" destId="{D8056CE7-EB0E-4577-B42B-F1169BC6E266}" srcOrd="3" destOrd="0" presId="urn:microsoft.com/office/officeart/2018/2/layout/IconVerticalSolidList"/>
    <dgm:cxn modelId="{383571F3-4402-45A5-A153-28F08BAA7281}" type="presParOf" srcId="{437FD6B0-5BE2-40DD-B0AC-087D352B7571}" destId="{D5879FC2-9375-4DCD-A1CF-D6330601C082}" srcOrd="1" destOrd="0" presId="urn:microsoft.com/office/officeart/2018/2/layout/IconVerticalSolidList"/>
    <dgm:cxn modelId="{C1457404-20F8-4A6A-9201-3BD690214EB1}" type="presParOf" srcId="{437FD6B0-5BE2-40DD-B0AC-087D352B7571}" destId="{573F012D-1D4E-4C9A-825B-BDFA888EEF3B}" srcOrd="2" destOrd="0" presId="urn:microsoft.com/office/officeart/2018/2/layout/IconVerticalSolidList"/>
    <dgm:cxn modelId="{4DF5977B-D351-4133-8D65-78415E25E7CD}" type="presParOf" srcId="{573F012D-1D4E-4C9A-825B-BDFA888EEF3B}" destId="{E23A3BE8-3E39-4790-BA15-A92EEDE66D09}" srcOrd="0" destOrd="0" presId="urn:microsoft.com/office/officeart/2018/2/layout/IconVerticalSolidList"/>
    <dgm:cxn modelId="{D6B06F78-2F95-48D1-BE2F-54056D9C77D8}" type="presParOf" srcId="{573F012D-1D4E-4C9A-825B-BDFA888EEF3B}" destId="{032EC9FD-8FD0-4404-83EC-54AA47B8466D}" srcOrd="1" destOrd="0" presId="urn:microsoft.com/office/officeart/2018/2/layout/IconVerticalSolidList"/>
    <dgm:cxn modelId="{26E510BA-B37C-4B0F-B18F-9BE2241C06D1}" type="presParOf" srcId="{573F012D-1D4E-4C9A-825B-BDFA888EEF3B}" destId="{2808CF5C-5491-4AE5-A24A-20D4B3DF7FB6}" srcOrd="2" destOrd="0" presId="urn:microsoft.com/office/officeart/2018/2/layout/IconVerticalSolidList"/>
    <dgm:cxn modelId="{500876E8-04F7-4F27-ABE0-48195040B47A}" type="presParOf" srcId="{573F012D-1D4E-4C9A-825B-BDFA888EEF3B}" destId="{7BD07BEC-9216-48A3-9100-2BB07620BDE7}" srcOrd="3" destOrd="0" presId="urn:microsoft.com/office/officeart/2018/2/layout/IconVerticalSolidList"/>
    <dgm:cxn modelId="{C6759BAA-CF64-4218-BBFB-15D6735EA2AD}" type="presParOf" srcId="{437FD6B0-5BE2-40DD-B0AC-087D352B7571}" destId="{7A74CD2B-C74F-4691-9E4E-4C0FED9566A9}" srcOrd="3" destOrd="0" presId="urn:microsoft.com/office/officeart/2018/2/layout/IconVerticalSolidList"/>
    <dgm:cxn modelId="{57B8450C-00E7-4297-B1A0-E028CD932FF9}" type="presParOf" srcId="{437FD6B0-5BE2-40DD-B0AC-087D352B7571}" destId="{E9F78F0E-E13B-49CE-9F49-B1A6547C23E1}" srcOrd="4" destOrd="0" presId="urn:microsoft.com/office/officeart/2018/2/layout/IconVerticalSolidList"/>
    <dgm:cxn modelId="{CBFEEF37-68F2-45AA-83DA-6C676EB4F80B}" type="presParOf" srcId="{E9F78F0E-E13B-49CE-9F49-B1A6547C23E1}" destId="{4D2D9D72-D77B-4B12-B645-C81FBC6027BC}" srcOrd="0" destOrd="0" presId="urn:microsoft.com/office/officeart/2018/2/layout/IconVerticalSolidList"/>
    <dgm:cxn modelId="{0A170E18-CEFC-49E3-91FA-BA2F8EA888EC}" type="presParOf" srcId="{E9F78F0E-E13B-49CE-9F49-B1A6547C23E1}" destId="{E975FC87-9513-41A9-BC37-FFF7868CE5A5}" srcOrd="1" destOrd="0" presId="urn:microsoft.com/office/officeart/2018/2/layout/IconVerticalSolidList"/>
    <dgm:cxn modelId="{C3D15C94-5547-4280-9132-DC97585053AF}" type="presParOf" srcId="{E9F78F0E-E13B-49CE-9F49-B1A6547C23E1}" destId="{291B00B5-D060-4145-9A61-ADF086381F34}" srcOrd="2" destOrd="0" presId="urn:microsoft.com/office/officeart/2018/2/layout/IconVerticalSolidList"/>
    <dgm:cxn modelId="{A2813A46-46CD-4591-84BF-B8D813DC2BE7}" type="presParOf" srcId="{E9F78F0E-E13B-49CE-9F49-B1A6547C23E1}" destId="{F86627D3-A315-49AC-B499-C565597360AC}" srcOrd="3" destOrd="0" presId="urn:microsoft.com/office/officeart/2018/2/layout/IconVerticalSolidList"/>
    <dgm:cxn modelId="{BBA56D90-17B1-46CE-8772-1F2AA1C08F8E}" type="presParOf" srcId="{437FD6B0-5BE2-40DD-B0AC-087D352B7571}" destId="{A2B34A29-DDBF-4016-8AF5-85E67E0BDC7E}" srcOrd="5" destOrd="0" presId="urn:microsoft.com/office/officeart/2018/2/layout/IconVerticalSolidList"/>
    <dgm:cxn modelId="{E567DCBF-70C2-4967-A778-0E17441D4A6C}" type="presParOf" srcId="{437FD6B0-5BE2-40DD-B0AC-087D352B7571}" destId="{5F9D051B-61AE-4E37-8DF8-EF3D32D85860}" srcOrd="6" destOrd="0" presId="urn:microsoft.com/office/officeart/2018/2/layout/IconVerticalSolidList"/>
    <dgm:cxn modelId="{2B476C7B-9A61-467E-A819-67F95C74567A}" type="presParOf" srcId="{5F9D051B-61AE-4E37-8DF8-EF3D32D85860}" destId="{80E1BF8A-7FA3-4A75-BA2C-BCE56854D1B5}" srcOrd="0" destOrd="0" presId="urn:microsoft.com/office/officeart/2018/2/layout/IconVerticalSolidList"/>
    <dgm:cxn modelId="{4825B368-421F-418D-A5EF-310424F9B64C}" type="presParOf" srcId="{5F9D051B-61AE-4E37-8DF8-EF3D32D85860}" destId="{FE0F6FFE-1A2E-4122-AD01-E11D8866532D}" srcOrd="1" destOrd="0" presId="urn:microsoft.com/office/officeart/2018/2/layout/IconVerticalSolidList"/>
    <dgm:cxn modelId="{152FA536-D87C-41DD-A844-439DD8B5DADD}" type="presParOf" srcId="{5F9D051B-61AE-4E37-8DF8-EF3D32D85860}" destId="{F43100FA-2DEB-439B-9613-328570A369DC}" srcOrd="2" destOrd="0" presId="urn:microsoft.com/office/officeart/2018/2/layout/IconVerticalSolidList"/>
    <dgm:cxn modelId="{5B8235F3-D1E0-4A7A-B95B-5A1A5B8D6BBB}" type="presParOf" srcId="{5F9D051B-61AE-4E37-8DF8-EF3D32D85860}" destId="{155BFEA2-DAA6-4C7B-92D6-D849A0FE7128}" srcOrd="3" destOrd="0" presId="urn:microsoft.com/office/officeart/2018/2/layout/IconVerticalSolidList"/>
    <dgm:cxn modelId="{628890CE-4691-4E8D-B115-C0C2812F035F}" type="presParOf" srcId="{437FD6B0-5BE2-40DD-B0AC-087D352B7571}" destId="{F74B8A06-3776-437D-9195-D394E4D4E44F}" srcOrd="7" destOrd="0" presId="urn:microsoft.com/office/officeart/2018/2/layout/IconVerticalSolidList"/>
    <dgm:cxn modelId="{5BA6434F-17CB-492F-9293-3AA21CADB5F0}" type="presParOf" srcId="{437FD6B0-5BE2-40DD-B0AC-087D352B7571}" destId="{86386AB3-C316-4DCE-92F1-5F3952E75DA5}" srcOrd="8" destOrd="0" presId="urn:microsoft.com/office/officeart/2018/2/layout/IconVerticalSolidList"/>
    <dgm:cxn modelId="{3D8236F3-0957-44BA-AA4B-9D61F681758A}" type="presParOf" srcId="{86386AB3-C316-4DCE-92F1-5F3952E75DA5}" destId="{280EA86F-C6D4-4CE8-A060-56AC6D851555}" srcOrd="0" destOrd="0" presId="urn:microsoft.com/office/officeart/2018/2/layout/IconVerticalSolidList"/>
    <dgm:cxn modelId="{70C2027B-D731-4AC5-B4DB-2B611CD7BF6F}" type="presParOf" srcId="{86386AB3-C316-4DCE-92F1-5F3952E75DA5}" destId="{59F936D0-C1C5-4490-9CE6-9440688974EC}" srcOrd="1" destOrd="0" presId="urn:microsoft.com/office/officeart/2018/2/layout/IconVerticalSolidList"/>
    <dgm:cxn modelId="{D702FAAC-0588-4995-92A2-381B67108F90}" type="presParOf" srcId="{86386AB3-C316-4DCE-92F1-5F3952E75DA5}" destId="{6C2895E2-408E-4C66-BF5E-6A54A2BF3581}" srcOrd="2" destOrd="0" presId="urn:microsoft.com/office/officeart/2018/2/layout/IconVerticalSolidList"/>
    <dgm:cxn modelId="{7208821E-0363-4535-87AE-703D8EB765C2}" type="presParOf" srcId="{86386AB3-C316-4DCE-92F1-5F3952E75DA5}" destId="{AE2F55E4-C7CE-4575-ABAB-28C7BAAB44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0B584-8B25-4418-B811-2152974A2025}">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69FFB-DB63-4E2F-9B53-C3CB3EE5C142}">
      <dsp:nvSpPr>
        <dsp:cNvPr id="0" name=""/>
        <dsp:cNvSpPr/>
      </dsp:nvSpPr>
      <dsp:spPr>
        <a:xfrm>
          <a:off x="289918" y="220141"/>
          <a:ext cx="527124" cy="527124"/>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56CE7-EB0E-4577-B42B-F1169BC6E266}">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Create awareness around potential harm associated with CS use</a:t>
          </a:r>
        </a:p>
      </dsp:txBody>
      <dsp:txXfrm>
        <a:off x="1106961" y="4499"/>
        <a:ext cx="5266852" cy="958408"/>
      </dsp:txXfrm>
    </dsp:sp>
    <dsp:sp modelId="{E23A3BE8-3E39-4790-BA15-A92EEDE66D09}">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EC9FD-8FD0-4404-83EC-54AA47B8466D}">
      <dsp:nvSpPr>
        <dsp:cNvPr id="0" name=""/>
        <dsp:cNvSpPr/>
      </dsp:nvSpPr>
      <dsp:spPr>
        <a:xfrm>
          <a:off x="289918" y="1418152"/>
          <a:ext cx="527124" cy="527124"/>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D07BEC-9216-48A3-9100-2BB07620BDE7}">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Do our parts to keep our research community safe (faculty, staff, students)</a:t>
          </a:r>
        </a:p>
      </dsp:txBody>
      <dsp:txXfrm>
        <a:off x="1106961" y="1202510"/>
        <a:ext cx="5266852" cy="958408"/>
      </dsp:txXfrm>
    </dsp:sp>
    <dsp:sp modelId="{4D2D9D72-D77B-4B12-B645-C81FBC6027BC}">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5FC87-9513-41A9-BC37-FFF7868CE5A5}">
      <dsp:nvSpPr>
        <dsp:cNvPr id="0" name=""/>
        <dsp:cNvSpPr/>
      </dsp:nvSpPr>
      <dsp:spPr>
        <a:xfrm>
          <a:off x="289918" y="2616162"/>
          <a:ext cx="527124" cy="527124"/>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627D3-A315-49AC-B499-C565597360AC}">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Promote an environment where we feel safe to say something if we see something that doesn’t seem right</a:t>
          </a:r>
        </a:p>
      </dsp:txBody>
      <dsp:txXfrm>
        <a:off x="1106961" y="2400520"/>
        <a:ext cx="5266852" cy="958408"/>
      </dsp:txXfrm>
    </dsp:sp>
    <dsp:sp modelId="{80E1BF8A-7FA3-4A75-BA2C-BCE56854D1B5}">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F6FFE-1A2E-4122-AD01-E11D8866532D}">
      <dsp:nvSpPr>
        <dsp:cNvPr id="0" name=""/>
        <dsp:cNvSpPr/>
      </dsp:nvSpPr>
      <dsp:spPr>
        <a:xfrm>
          <a:off x="289918" y="3814173"/>
          <a:ext cx="527124" cy="527124"/>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5BFEA2-DAA6-4C7B-92D6-D849A0FE7128}">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dirty="0"/>
            <a:t>Inform CS users and administrative personnel about diversion reporting mechanisms </a:t>
          </a:r>
        </a:p>
      </dsp:txBody>
      <dsp:txXfrm>
        <a:off x="1106961" y="3598531"/>
        <a:ext cx="5266852" cy="958408"/>
      </dsp:txXfrm>
    </dsp:sp>
    <dsp:sp modelId="{280EA86F-C6D4-4CE8-A060-56AC6D851555}">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36D0-C1C5-4490-9CE6-9440688974EC}">
      <dsp:nvSpPr>
        <dsp:cNvPr id="0" name=""/>
        <dsp:cNvSpPr/>
      </dsp:nvSpPr>
      <dsp:spPr>
        <a:xfrm>
          <a:off x="289918" y="5012183"/>
          <a:ext cx="527124" cy="527124"/>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2F55E4-C7CE-4575-ABAB-28C7BAAB44AB}">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90000"/>
            </a:lnSpc>
            <a:spcBef>
              <a:spcPct val="0"/>
            </a:spcBef>
            <a:spcAft>
              <a:spcPct val="35000"/>
            </a:spcAft>
            <a:buNone/>
          </a:pPr>
          <a:r>
            <a:rPr lang="en-US" sz="1900" kern="1200"/>
            <a:t>Keep UVM out of trouble! </a:t>
          </a:r>
        </a:p>
      </dsp:txBody>
      <dsp:txXfrm>
        <a:off x="1106961" y="4796541"/>
        <a:ext cx="5266852" cy="9584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6/14/2023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82941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331020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396949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238114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pp.convercent.us/en-US/LandingPage/be388044-c610-ec11-a844-000d3afda91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uvm.edu/rpo/controlled-substances-policies-and-procedures" TargetMode="External"/><Relationship Id="rId2" Type="http://schemas.openxmlformats.org/officeDocument/2006/relationships/hyperlink" Target="https://www.uvm.edu/rpo/controlled-substances" TargetMode="External"/><Relationship Id="rId1" Type="http://schemas.openxmlformats.org/officeDocument/2006/relationships/slideLayout" Target="../slideLayouts/slideLayout6.xml"/><Relationship Id="rId6" Type="http://schemas.openxmlformats.org/officeDocument/2006/relationships/hyperlink" Target="mailto:christopher.l.paquette@dea.gov" TargetMode="External"/><Relationship Id="rId5" Type="http://schemas.openxmlformats.org/officeDocument/2006/relationships/hyperlink" Target="https://www.deadiversion.usdoj.gov/" TargetMode="External"/><Relationship Id="rId4" Type="http://schemas.openxmlformats.org/officeDocument/2006/relationships/hyperlink" Target="https://www.deadiversion.usdoj.gov/GDP/(DEA-DC-057)(EO-DEA217)_Researchers_Manual_Final_signed.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b="38859"/>
          <a:stretch/>
        </p:blipFill>
        <p:spPr>
          <a:xfrm>
            <a:off x="20" y="-4"/>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r>
              <a:rPr lang="en-US" sz="5400" kern="1200" dirty="0">
                <a:solidFill>
                  <a:schemeClr val="tx1"/>
                </a:solidFill>
                <a:latin typeface="+mj-lt"/>
                <a:ea typeface="+mj-ea"/>
                <a:cs typeface="+mj-cs"/>
              </a:rPr>
              <a:t>Controlled Substance in Research at UVM</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3" y="3827610"/>
            <a:ext cx="5437187" cy="2265216"/>
          </a:xfrm>
        </p:spPr>
        <p:txBody>
          <a:bodyPr vert="horz" wrap="square" lIns="0" tIns="0" rIns="0" bIns="0" rtlCol="0">
            <a:normAutofit/>
          </a:bodyPr>
          <a:lstStyle/>
          <a:p>
            <a:pPr marL="0" indent="0">
              <a:lnSpc>
                <a:spcPct val="100000"/>
              </a:lnSpc>
            </a:pPr>
            <a:r>
              <a:rPr lang="en-US" sz="2400" kern="1200" dirty="0">
                <a:latin typeface="+mn-lt"/>
                <a:ea typeface="+mn-ea"/>
                <a:cs typeface="+mn-cs"/>
              </a:rPr>
              <a:t>Aubrie Clas, IACUC/IBC/CSC Director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613C-DA61-0C24-BE98-8838A6605B0E}"/>
              </a:ext>
            </a:extLst>
          </p:cNvPr>
          <p:cNvSpPr>
            <a:spLocks noGrp="1"/>
          </p:cNvSpPr>
          <p:nvPr>
            <p:ph type="ctrTitle"/>
          </p:nvPr>
        </p:nvSpPr>
        <p:spPr>
          <a:xfrm>
            <a:off x="5610767" y="329901"/>
            <a:ext cx="6519456" cy="914398"/>
          </a:xfrm>
        </p:spPr>
        <p:txBody>
          <a:bodyPr/>
          <a:lstStyle/>
          <a:p>
            <a:r>
              <a:rPr lang="en-US" dirty="0"/>
              <a:t>Security</a:t>
            </a:r>
          </a:p>
        </p:txBody>
      </p:sp>
      <p:pic>
        <p:nvPicPr>
          <p:cNvPr id="6" name="Picture Placeholder 5" descr="A picture containing box, container, shelf, indoor&#10;&#10;Description automatically generated">
            <a:extLst>
              <a:ext uri="{FF2B5EF4-FFF2-40B4-BE49-F238E27FC236}">
                <a16:creationId xmlns:a16="http://schemas.microsoft.com/office/drawing/2014/main" id="{E2CC1D5E-C1D3-D732-74B4-F68CFE17172C}"/>
              </a:ext>
            </a:extLst>
          </p:cNvPr>
          <p:cNvPicPr>
            <a:picLocks noGrp="1" noChangeAspect="1"/>
          </p:cNvPicPr>
          <p:nvPr>
            <p:ph type="pic" sz="quarter" idx="13"/>
          </p:nvPr>
        </p:nvPicPr>
        <p:blipFill>
          <a:blip r:embed="rId2"/>
          <a:srcRect t="3984" b="3984"/>
          <a:stretch>
            <a:fillRect/>
          </a:stretch>
        </p:blipFill>
        <p:spPr>
          <a:xfrm>
            <a:off x="0" y="580913"/>
            <a:ext cx="5593654" cy="5147534"/>
          </a:xfrm>
        </p:spPr>
      </p:pic>
      <p:sp>
        <p:nvSpPr>
          <p:cNvPr id="4" name="Text Placeholder 3">
            <a:extLst>
              <a:ext uri="{FF2B5EF4-FFF2-40B4-BE49-F238E27FC236}">
                <a16:creationId xmlns:a16="http://schemas.microsoft.com/office/drawing/2014/main" id="{CFB95A89-6EF0-1BF2-30AE-3B5C75D0D7BF}"/>
              </a:ext>
            </a:extLst>
          </p:cNvPr>
          <p:cNvSpPr>
            <a:spLocks noGrp="1"/>
          </p:cNvSpPr>
          <p:nvPr>
            <p:ph type="body" sz="quarter" idx="14"/>
          </p:nvPr>
        </p:nvSpPr>
        <p:spPr>
          <a:xfrm>
            <a:off x="5728447" y="1495311"/>
            <a:ext cx="6284097" cy="5362688"/>
          </a:xfrm>
        </p:spPr>
        <p:txBody>
          <a:bodyPr/>
          <a:lstStyle/>
          <a:p>
            <a:r>
              <a:rPr lang="en-US" dirty="0"/>
              <a:t>When not in use, all CSs should be secured in a double-locked cabinet that has been approved by the DEA. </a:t>
            </a:r>
          </a:p>
          <a:p>
            <a:pPr marL="800100" lvl="1" indent="-342900">
              <a:buFont typeface="Arial" panose="020B0604020202020204" pitchFamily="34" charset="0"/>
              <a:buChar char="•"/>
            </a:pPr>
            <a:r>
              <a:rPr lang="en-US" dirty="0"/>
              <a:t>CSs should never be left unattended</a:t>
            </a:r>
          </a:p>
          <a:p>
            <a:pPr marL="800100" lvl="1" indent="-342900">
              <a:buFont typeface="Arial" panose="020B0604020202020204" pitchFamily="34" charset="0"/>
              <a:buChar char="•"/>
            </a:pPr>
            <a:r>
              <a:rPr lang="en-US" dirty="0"/>
              <a:t>DEA registrations are location specific! CSs should not be transported to locations that are not approved on the registration</a:t>
            </a:r>
          </a:p>
          <a:p>
            <a:pPr marL="800100" lvl="1" indent="-342900">
              <a:buFont typeface="Arial" panose="020B0604020202020204" pitchFamily="34" charset="0"/>
              <a:buChar char="•"/>
            </a:pPr>
            <a:r>
              <a:rPr lang="en-US" dirty="0"/>
              <a:t>CSs must not be shared between PIs</a:t>
            </a:r>
          </a:p>
          <a:p>
            <a:pPr marL="800100" lvl="1" indent="-342900">
              <a:buFont typeface="Arial" panose="020B0604020202020204" pitchFamily="34" charset="0"/>
              <a:buChar char="•"/>
            </a:pPr>
            <a:r>
              <a:rPr lang="en-US" dirty="0"/>
              <a:t>Usage must be logged on applicable log sheets</a:t>
            </a:r>
          </a:p>
        </p:txBody>
      </p:sp>
      <p:pic>
        <p:nvPicPr>
          <p:cNvPr id="10" name="Picture 9" descr="A picture containing font, graphics, symbol, circle&#10;&#10;Description automatically generated">
            <a:extLst>
              <a:ext uri="{FF2B5EF4-FFF2-40B4-BE49-F238E27FC236}">
                <a16:creationId xmlns:a16="http://schemas.microsoft.com/office/drawing/2014/main" id="{5AD79353-1749-BC9D-1D60-82DCEE592CDA}"/>
              </a:ext>
            </a:extLst>
          </p:cNvPr>
          <p:cNvPicPr>
            <a:picLocks noChangeAspect="1"/>
          </p:cNvPicPr>
          <p:nvPr/>
        </p:nvPicPr>
        <p:blipFill>
          <a:blip r:embed="rId3"/>
          <a:stretch>
            <a:fillRect/>
          </a:stretch>
        </p:blipFill>
        <p:spPr>
          <a:xfrm>
            <a:off x="10295069" y="6133989"/>
            <a:ext cx="1544698" cy="591330"/>
          </a:xfrm>
          <a:prstGeom prst="rect">
            <a:avLst/>
          </a:prstGeom>
        </p:spPr>
      </p:pic>
    </p:spTree>
    <p:extLst>
      <p:ext uri="{BB962C8B-B14F-4D97-AF65-F5344CB8AC3E}">
        <p14:creationId xmlns:p14="http://schemas.microsoft.com/office/powerpoint/2010/main" val="202773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53" name="Freeform: Shape 5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Oval 5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Freeform: Shape 5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58"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2BDB1-8459-00E1-F5CF-8FAA1C187C3D}"/>
              </a:ext>
            </a:extLst>
          </p:cNvPr>
          <p:cNvSpPr>
            <a:spLocks noGrp="1"/>
          </p:cNvSpPr>
          <p:nvPr>
            <p:ph type="ctrTitle"/>
          </p:nvPr>
        </p:nvSpPr>
        <p:spPr>
          <a:xfrm>
            <a:off x="550862" y="580363"/>
            <a:ext cx="5437188" cy="1333055"/>
          </a:xfrm>
        </p:spPr>
        <p:txBody>
          <a:bodyPr vert="horz" wrap="square" lIns="0" tIns="0" rIns="0" bIns="0" rtlCol="0" anchor="t" anchorCtr="0">
            <a:normAutofit/>
          </a:bodyPr>
          <a:lstStyle/>
          <a:p>
            <a:r>
              <a:rPr lang="en-US"/>
              <a:t>Purchasing Requirements</a:t>
            </a:r>
          </a:p>
        </p:txBody>
      </p:sp>
      <p:grpSp>
        <p:nvGrpSpPr>
          <p:cNvPr id="60" name="Group 59">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61"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Text Placeholder 3">
            <a:extLst>
              <a:ext uri="{FF2B5EF4-FFF2-40B4-BE49-F238E27FC236}">
                <a16:creationId xmlns:a16="http://schemas.microsoft.com/office/drawing/2014/main" id="{4FAF22C6-B05B-BA06-AD48-0527CF582A2F}"/>
              </a:ext>
            </a:extLst>
          </p:cNvPr>
          <p:cNvSpPr>
            <a:spLocks noGrp="1"/>
          </p:cNvSpPr>
          <p:nvPr>
            <p:ph type="body" sz="quarter" idx="14"/>
          </p:nvPr>
        </p:nvSpPr>
        <p:spPr>
          <a:xfrm>
            <a:off x="6814946" y="494852"/>
            <a:ext cx="4826191" cy="5597973"/>
          </a:xfrm>
        </p:spPr>
        <p:txBody>
          <a:bodyPr vert="horz" wrap="square" lIns="0" tIns="0" rIns="0" bIns="0" rtlCol="0" anchor="t">
            <a:normAutofit/>
          </a:bodyPr>
          <a:lstStyle/>
          <a:p>
            <a:pPr marL="0" marR="206375">
              <a:spcBef>
                <a:spcPts val="0"/>
              </a:spcBef>
              <a:buFont typeface="Arial" panose="020B0604020202020204" pitchFamily="34" charset="0"/>
              <a:buChar char="•"/>
              <a:tabLst>
                <a:tab pos="1333500" algn="l"/>
                <a:tab pos="1334135" algn="l"/>
              </a:tabLst>
            </a:pPr>
            <a:r>
              <a:rPr lang="en-US" sz="2800" dirty="0"/>
              <a:t>A single-use PO must be generated each time you need to purchase a CS</a:t>
            </a:r>
          </a:p>
          <a:p>
            <a:pPr marL="0" marR="206375">
              <a:spcBef>
                <a:spcPts val="0"/>
              </a:spcBef>
              <a:buFont typeface="Arial" panose="020B0604020202020204" pitchFamily="34" charset="0"/>
              <a:buChar char="•"/>
              <a:tabLst>
                <a:tab pos="1333500" algn="l"/>
                <a:tab pos="1334135" algn="l"/>
              </a:tabLst>
            </a:pPr>
            <a:r>
              <a:rPr lang="en-US" sz="2800" dirty="0"/>
              <a:t>You cannot use a UVM Purcard to purchase CSs!</a:t>
            </a:r>
          </a:p>
          <a:p>
            <a:pPr marL="0" marR="206375">
              <a:spcBef>
                <a:spcPts val="0"/>
              </a:spcBef>
              <a:buFont typeface="Arial" panose="020B0604020202020204" pitchFamily="34" charset="0"/>
              <a:buChar char="•"/>
              <a:tabLst>
                <a:tab pos="1333500" algn="l"/>
                <a:tab pos="1334135" algn="l"/>
              </a:tabLst>
            </a:pPr>
            <a:r>
              <a:rPr lang="en-US" sz="2800" dirty="0"/>
              <a:t>UVM Purchasing Services work with the CSC to allow CS orders based on required documentation</a:t>
            </a:r>
          </a:p>
          <a:p>
            <a:pPr marL="0" marR="206375">
              <a:spcBef>
                <a:spcPts val="0"/>
              </a:spcBef>
              <a:buFont typeface="Arial" panose="020B0604020202020204" pitchFamily="34" charset="0"/>
              <a:buChar char="•"/>
              <a:tabLst>
                <a:tab pos="1333500" algn="l"/>
                <a:tab pos="1334135" algn="l"/>
              </a:tabLst>
            </a:pPr>
            <a:r>
              <a:rPr lang="en-US" sz="2800" dirty="0"/>
              <a:t>PO requirement guidance can be found on the CSC website</a:t>
            </a:r>
          </a:p>
          <a:p>
            <a:pPr marL="0" marR="206375">
              <a:spcBef>
                <a:spcPts val="0"/>
              </a:spcBef>
              <a:buFont typeface="Arial" panose="020B0604020202020204" pitchFamily="34" charset="0"/>
              <a:buChar char="•"/>
              <a:tabLst>
                <a:tab pos="1333500" algn="l"/>
                <a:tab pos="1334135" algn="l"/>
              </a:tabLst>
            </a:pPr>
            <a:endParaRPr lang="en-US" dirty="0"/>
          </a:p>
          <a:p>
            <a:pPr marL="0" marR="206375">
              <a:spcBef>
                <a:spcPts val="0"/>
              </a:spcBef>
              <a:buFont typeface="Arial" panose="020B0604020202020204" pitchFamily="34" charset="0"/>
              <a:buChar char="•"/>
              <a:tabLst>
                <a:tab pos="1333500" algn="l"/>
                <a:tab pos="1334135" algn="l"/>
              </a:tabLst>
            </a:pPr>
            <a:endParaRPr lang="en-US" dirty="0"/>
          </a:p>
          <a:p>
            <a:pPr marL="0" marR="206375">
              <a:spcBef>
                <a:spcPts val="0"/>
              </a:spcBef>
              <a:buFont typeface="Arial" panose="020B0604020202020204" pitchFamily="34" charset="0"/>
              <a:buChar char="•"/>
              <a:tabLst>
                <a:tab pos="1333500" algn="l"/>
                <a:tab pos="1334135" algn="l"/>
              </a:tabLst>
            </a:pPr>
            <a:endParaRPr lang="en-US" dirty="0"/>
          </a:p>
          <a:p>
            <a:pPr marL="0" marR="206375">
              <a:spcBef>
                <a:spcPts val="0"/>
              </a:spcBef>
              <a:buFont typeface="Arial" panose="020B0604020202020204" pitchFamily="34" charset="0"/>
              <a:buChar char="•"/>
              <a:tabLst>
                <a:tab pos="1333500" algn="l"/>
                <a:tab pos="1334135" algn="l"/>
              </a:tabLst>
            </a:pPr>
            <a:endParaRPr lang="en-US" dirty="0"/>
          </a:p>
          <a:p>
            <a:pPr marL="0" marR="206375">
              <a:spcBef>
                <a:spcPts val="0"/>
              </a:spcBef>
              <a:buFont typeface="Arial" panose="020B0604020202020204" pitchFamily="34" charset="0"/>
              <a:buChar char="•"/>
              <a:tabLst>
                <a:tab pos="1333500" algn="l"/>
                <a:tab pos="1334135" algn="l"/>
              </a:tabLst>
            </a:pPr>
            <a:endParaRPr lang="en-US" dirty="0"/>
          </a:p>
          <a:p>
            <a:pPr marL="0" marR="206375">
              <a:spcBef>
                <a:spcPts val="0"/>
              </a:spcBef>
              <a:buFont typeface="Arial" panose="020B0604020202020204" pitchFamily="34" charset="0"/>
              <a:buChar char="•"/>
              <a:tabLst>
                <a:tab pos="1333500" algn="l"/>
                <a:tab pos="1334135" algn="l"/>
              </a:tabLst>
            </a:pPr>
            <a:endParaRPr lang="en-US" dirty="0"/>
          </a:p>
        </p:txBody>
      </p:sp>
      <p:pic>
        <p:nvPicPr>
          <p:cNvPr id="6" name="Picture 5">
            <a:extLst>
              <a:ext uri="{FF2B5EF4-FFF2-40B4-BE49-F238E27FC236}">
                <a16:creationId xmlns:a16="http://schemas.microsoft.com/office/drawing/2014/main" id="{4C436CB1-C1C7-D792-9AC0-EC31D507C27B}"/>
              </a:ext>
            </a:extLst>
          </p:cNvPr>
          <p:cNvPicPr>
            <a:picLocks noChangeAspect="1"/>
          </p:cNvPicPr>
          <p:nvPr/>
        </p:nvPicPr>
        <p:blipFill>
          <a:blip r:embed="rId2"/>
          <a:stretch>
            <a:fillRect/>
          </a:stretch>
        </p:blipFill>
        <p:spPr>
          <a:xfrm>
            <a:off x="386530" y="2084230"/>
            <a:ext cx="6050748" cy="3803146"/>
          </a:xfrm>
          <a:prstGeom prst="rect">
            <a:avLst/>
          </a:prstGeom>
        </p:spPr>
      </p:pic>
    </p:spTree>
    <p:extLst>
      <p:ext uri="{BB962C8B-B14F-4D97-AF65-F5344CB8AC3E}">
        <p14:creationId xmlns:p14="http://schemas.microsoft.com/office/powerpoint/2010/main" val="273374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5839178" cy="1096645"/>
          </a:xfrm>
        </p:spPr>
        <p:txBody>
          <a:bodyPr>
            <a:normAutofit/>
          </a:bodyPr>
          <a:lstStyle/>
          <a:p>
            <a:r>
              <a:rPr lang="en-US" sz="4400" dirty="0"/>
              <a:t>Diversion</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42466" y="1801921"/>
            <a:ext cx="5368139" cy="4306648"/>
          </a:xfrm>
        </p:spPr>
        <p:txBody>
          <a:bodyPr/>
          <a:lstStyle/>
          <a:p>
            <a:r>
              <a:rPr lang="en-US" dirty="0">
                <a:solidFill>
                  <a:schemeClr val="tx1">
                    <a:lumMod val="75000"/>
                  </a:schemeClr>
                </a:solidFill>
                <a:effectLst/>
                <a:latin typeface="Roboto" panose="02000000000000000000" pitchFamily="2" charset="0"/>
                <a:ea typeface="Calibri" panose="020F0502020204030204" pitchFamily="34" charset="0"/>
                <a:cs typeface="Times New Roman" panose="02020603050405020304" pitchFamily="18" charset="0"/>
              </a:rPr>
              <a:t>Controlled substance diversion is the illegal distribution or abuse of controlled substances or their use for purposes not intended by the prescriber </a:t>
            </a:r>
          </a:p>
          <a:p>
            <a:r>
              <a:rPr lang="en-US" dirty="0">
                <a:solidFill>
                  <a:schemeClr val="tx1">
                    <a:lumMod val="75000"/>
                  </a:schemeClr>
                </a:solidFill>
                <a:effectLst/>
                <a:latin typeface="Roboto" panose="02000000000000000000" pitchFamily="2" charset="0"/>
                <a:ea typeface="Calibri" panose="020F0502020204030204" pitchFamily="34" charset="0"/>
                <a:cs typeface="Times New Roman" panose="02020603050405020304" pitchFamily="18" charset="0"/>
              </a:rPr>
              <a:t>CS diversion in research universities can lead to serious safety issues to others, harm to the diverter, and significant liability risk to the organization.</a:t>
            </a:r>
            <a:endParaRPr lang="en-US" dirty="0">
              <a:solidFill>
                <a:schemeClr val="tx1">
                  <a:lumMod val="75000"/>
                </a:schemeClr>
              </a:solidFill>
            </a:endParaRPr>
          </a:p>
          <a:p>
            <a:endParaRPr lang="en-US" sz="4000" dirty="0">
              <a:solidFill>
                <a:schemeClr val="tx1">
                  <a:lumMod val="75000"/>
                </a:schemeClr>
              </a:solidFill>
            </a:endParaRPr>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srcRect/>
          <a:stretch/>
        </p:blipFill>
        <p:spPr>
          <a:xfrm>
            <a:off x="6096000" y="656633"/>
            <a:ext cx="5132388" cy="5132388"/>
          </a:xfrm>
        </p:spPr>
      </p:pic>
    </p:spTree>
    <p:extLst>
      <p:ext uri="{BB962C8B-B14F-4D97-AF65-F5344CB8AC3E}">
        <p14:creationId xmlns:p14="http://schemas.microsoft.com/office/powerpoint/2010/main" val="39551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5" name="Group 5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56" name="Freeform: Shape 5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Oval 5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1" name="Rectangle 6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2BDB1-8459-00E1-F5CF-8FAA1C187C3D}"/>
              </a:ext>
            </a:extLst>
          </p:cNvPr>
          <p:cNvSpPr>
            <a:spLocks noGrp="1"/>
          </p:cNvSpPr>
          <p:nvPr>
            <p:ph type="ctrTitle"/>
          </p:nvPr>
        </p:nvSpPr>
        <p:spPr>
          <a:xfrm>
            <a:off x="552396" y="265843"/>
            <a:ext cx="7752618" cy="1404390"/>
          </a:xfrm>
        </p:spPr>
        <p:txBody>
          <a:bodyPr vert="horz" wrap="square" lIns="0" tIns="0" rIns="0" bIns="0" rtlCol="0" anchor="ctr" anchorCtr="0">
            <a:normAutofit/>
          </a:bodyPr>
          <a:lstStyle/>
          <a:p>
            <a:r>
              <a:rPr lang="en-US" sz="3400" dirty="0"/>
              <a:t>What if You Become Aware of a Diversion or there is Suspicious Activity?  </a:t>
            </a:r>
          </a:p>
        </p:txBody>
      </p:sp>
      <p:sp>
        <p:nvSpPr>
          <p:cNvPr id="63" name="Rectangle 62">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58368E30-A7E5-01CF-AB6C-AE743B12F1D6}"/>
              </a:ext>
            </a:extLst>
          </p:cNvPr>
          <p:cNvSpPr>
            <a:spLocks noGrp="1"/>
          </p:cNvSpPr>
          <p:nvPr>
            <p:ph type="body" sz="quarter" idx="14"/>
          </p:nvPr>
        </p:nvSpPr>
        <p:spPr>
          <a:xfrm>
            <a:off x="483142" y="2095381"/>
            <a:ext cx="6388998" cy="3755970"/>
          </a:xfrm>
        </p:spPr>
        <p:txBody>
          <a:bodyPr vert="horz" wrap="square" lIns="0" tIns="0" rIns="0" bIns="0" rtlCol="0" anchor="t">
            <a:normAutofit lnSpcReduction="10000"/>
          </a:bodyPr>
          <a:lstStyle/>
          <a:p>
            <a:pPr marL="0" marR="206375" indent="0">
              <a:spcBef>
                <a:spcPts val="0"/>
              </a:spcBef>
              <a:tabLst>
                <a:tab pos="1333500" algn="l"/>
                <a:tab pos="1334135" algn="l"/>
              </a:tabLst>
            </a:pPr>
            <a:r>
              <a:rPr lang="en-US" sz="2400" dirty="0">
                <a:effectLst/>
              </a:rPr>
              <a:t>If you are aware of a diversion or suspect that a diversion has occurred or is occurring, you are obligated as a UVM employee to tell someone who can review the situation.  Please immediately:</a:t>
            </a:r>
          </a:p>
          <a:p>
            <a:pPr marL="342900" marR="206375" indent="-342900">
              <a:spcBef>
                <a:spcPts val="0"/>
              </a:spcBef>
              <a:buFont typeface="Arial" panose="020B0604020202020204" pitchFamily="34" charset="0"/>
              <a:buChar char="•"/>
              <a:tabLst>
                <a:tab pos="1333500" algn="l"/>
                <a:tab pos="1334135" algn="l"/>
              </a:tabLst>
            </a:pPr>
            <a:r>
              <a:rPr lang="en-US" sz="2400" dirty="0">
                <a:effectLst/>
              </a:rPr>
              <a:t>Contact the Controlled Substance Committee or</a:t>
            </a:r>
          </a:p>
          <a:p>
            <a:pPr marL="342900" marR="206375" indent="-342900">
              <a:spcBef>
                <a:spcPts val="0"/>
              </a:spcBef>
              <a:buFont typeface="Arial" panose="020B0604020202020204" pitchFamily="34" charset="0"/>
              <a:buChar char="•"/>
              <a:tabLst>
                <a:tab pos="1333500" algn="l"/>
                <a:tab pos="1334135" algn="l"/>
              </a:tabLst>
            </a:pPr>
            <a:r>
              <a:rPr lang="en-US" sz="2400" dirty="0">
                <a:effectLst/>
              </a:rPr>
              <a:t>UVM Police or </a:t>
            </a:r>
          </a:p>
          <a:p>
            <a:pPr marL="342900" marR="206375" indent="-342900">
              <a:spcBef>
                <a:spcPts val="0"/>
              </a:spcBef>
              <a:buFont typeface="Arial" panose="020B0604020202020204" pitchFamily="34" charset="0"/>
              <a:buChar char="•"/>
              <a:tabLst>
                <a:tab pos="1333500" algn="l"/>
                <a:tab pos="1334135" algn="l"/>
              </a:tabLst>
            </a:pPr>
            <a:r>
              <a:rPr lang="en-US" sz="2400" dirty="0"/>
              <a:t>File an anonymous report through the UVM </a:t>
            </a:r>
            <a:r>
              <a:rPr lang="en-US" sz="2400" dirty="0">
                <a:hlinkClick r:id="rId2"/>
              </a:rPr>
              <a:t>Compliance Helpline</a:t>
            </a:r>
            <a:endParaRPr lang="en-US" sz="2400" dirty="0"/>
          </a:p>
          <a:p>
            <a:pPr marL="0" marR="206375" indent="0">
              <a:spcBef>
                <a:spcPts val="0"/>
              </a:spcBef>
              <a:tabLst>
                <a:tab pos="1333500" algn="l"/>
                <a:tab pos="1334135" algn="l"/>
              </a:tabLst>
            </a:pPr>
            <a:endParaRPr lang="en-US" sz="2400" dirty="0"/>
          </a:p>
          <a:p>
            <a:pPr marL="0" marR="206375" indent="0">
              <a:spcBef>
                <a:spcPts val="0"/>
              </a:spcBef>
              <a:tabLst>
                <a:tab pos="1333500" algn="l"/>
                <a:tab pos="1334135" algn="l"/>
              </a:tabLst>
            </a:pPr>
            <a:endParaRPr lang="en-US" sz="2400" dirty="0">
              <a:effectLst/>
            </a:endParaRPr>
          </a:p>
          <a:p>
            <a:pPr marL="342900" marR="206375" indent="-342900">
              <a:spcBef>
                <a:spcPts val="0"/>
              </a:spcBef>
              <a:buFont typeface="Arial" panose="020B0604020202020204" pitchFamily="34" charset="0"/>
              <a:buChar char="•"/>
              <a:tabLst>
                <a:tab pos="1333500" algn="l"/>
                <a:tab pos="1334135" algn="l"/>
              </a:tabLst>
            </a:pPr>
            <a:endParaRPr lang="en-US" sz="2400" dirty="0">
              <a:effectLst/>
            </a:endParaRPr>
          </a:p>
        </p:txBody>
      </p:sp>
      <p:pic>
        <p:nvPicPr>
          <p:cNvPr id="4" name="Picture 3">
            <a:extLst>
              <a:ext uri="{FF2B5EF4-FFF2-40B4-BE49-F238E27FC236}">
                <a16:creationId xmlns:a16="http://schemas.microsoft.com/office/drawing/2014/main" id="{70E4322C-18B6-8B37-C7AF-167A7934462C}"/>
              </a:ext>
            </a:extLst>
          </p:cNvPr>
          <p:cNvPicPr>
            <a:picLocks noChangeAspect="1"/>
          </p:cNvPicPr>
          <p:nvPr/>
        </p:nvPicPr>
        <p:blipFill rotWithShape="1">
          <a:blip r:embed="rId3"/>
          <a:srcRect r="13094" b="1"/>
          <a:stretch/>
        </p:blipFill>
        <p:spPr>
          <a:xfrm>
            <a:off x="7100449" y="1658112"/>
            <a:ext cx="4902013" cy="4399622"/>
          </a:xfrm>
          <a:custGeom>
            <a:avLst/>
            <a:gdLst/>
            <a:ahLst/>
            <a:cxnLst/>
            <a:rect l="l" t="t" r="r" b="b"/>
            <a:pathLst>
              <a:path w="7641102" h="6858000">
                <a:moveTo>
                  <a:pt x="0" y="0"/>
                </a:moveTo>
                <a:lnTo>
                  <a:pt x="7641102" y="0"/>
                </a:lnTo>
                <a:lnTo>
                  <a:pt x="7641102" y="6858000"/>
                </a:lnTo>
                <a:lnTo>
                  <a:pt x="0" y="6858000"/>
                </a:lnTo>
                <a:close/>
              </a:path>
            </a:pathLst>
          </a:custGeom>
        </p:spPr>
      </p:pic>
    </p:spTree>
    <p:extLst>
      <p:ext uri="{BB962C8B-B14F-4D97-AF65-F5344CB8AC3E}">
        <p14:creationId xmlns:p14="http://schemas.microsoft.com/office/powerpoint/2010/main" val="264793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3329-FADD-296F-729C-CF45A56A5655}"/>
              </a:ext>
            </a:extLst>
          </p:cNvPr>
          <p:cNvSpPr>
            <a:spLocks noGrp="1"/>
          </p:cNvSpPr>
          <p:nvPr>
            <p:ph type="title"/>
          </p:nvPr>
        </p:nvSpPr>
        <p:spPr/>
        <p:txBody>
          <a:bodyPr/>
          <a:lstStyle/>
          <a:p>
            <a:r>
              <a:rPr lang="en-US" sz="4000" dirty="0"/>
              <a:t>Resources for Registrants and Non-Registrants </a:t>
            </a:r>
          </a:p>
        </p:txBody>
      </p:sp>
      <p:sp>
        <p:nvSpPr>
          <p:cNvPr id="3" name="Content Placeholder 2">
            <a:extLst>
              <a:ext uri="{FF2B5EF4-FFF2-40B4-BE49-F238E27FC236}">
                <a16:creationId xmlns:a16="http://schemas.microsoft.com/office/drawing/2014/main" id="{9ED3C15E-AC2F-364C-3D29-F44F45B2C93C}"/>
              </a:ext>
            </a:extLst>
          </p:cNvPr>
          <p:cNvSpPr>
            <a:spLocks noGrp="1"/>
          </p:cNvSpPr>
          <p:nvPr>
            <p:ph idx="1"/>
          </p:nvPr>
        </p:nvSpPr>
        <p:spPr>
          <a:xfrm>
            <a:off x="549537" y="1595719"/>
            <a:ext cx="11091600" cy="4497106"/>
          </a:xfrm>
        </p:spPr>
        <p:txBody>
          <a:bodyPr/>
          <a:lstStyle/>
          <a:p>
            <a:r>
              <a:rPr lang="en-US" dirty="0"/>
              <a:t>CSC Website: </a:t>
            </a:r>
            <a:r>
              <a:rPr lang="en-US" dirty="0">
                <a:hlinkClick r:id="rId2"/>
              </a:rPr>
              <a:t>https://www.uvm.edu/rpo/controlled-substances</a:t>
            </a:r>
            <a:r>
              <a:rPr lang="en-US" dirty="0"/>
              <a:t> </a:t>
            </a:r>
          </a:p>
          <a:p>
            <a:r>
              <a:rPr lang="en-US" dirty="0"/>
              <a:t>CSC Policies and Procedures Manual: </a:t>
            </a:r>
            <a:r>
              <a:rPr lang="en-US" dirty="0">
                <a:hlinkClick r:id="rId3"/>
              </a:rPr>
              <a:t>https://www.uvm.edu/rpo/controlled-substances-policies-and-procedures</a:t>
            </a:r>
            <a:r>
              <a:rPr lang="en-US" dirty="0"/>
              <a:t> </a:t>
            </a:r>
          </a:p>
          <a:p>
            <a:r>
              <a:rPr lang="en-US" dirty="0"/>
              <a:t>Controlled Substances Act for Researchers Manual: </a:t>
            </a:r>
            <a:r>
              <a:rPr lang="en-US" dirty="0">
                <a:hlinkClick r:id="rId4"/>
              </a:rPr>
              <a:t>https://www.deadiversion.usdoj.gov/GDP/(DEA-DC-057)(EO-DEA217)_Researchers_Manual_Final_signed.pdf</a:t>
            </a:r>
            <a:r>
              <a:rPr lang="en-US" dirty="0"/>
              <a:t> </a:t>
            </a:r>
          </a:p>
          <a:p>
            <a:r>
              <a:rPr lang="en-US" dirty="0"/>
              <a:t>DEA Website: </a:t>
            </a:r>
            <a:r>
              <a:rPr lang="en-US" dirty="0">
                <a:hlinkClick r:id="rId5"/>
              </a:rPr>
              <a:t>https://www.deadiversion.usdoj.gov/</a:t>
            </a:r>
            <a:endParaRPr lang="en-US" dirty="0"/>
          </a:p>
          <a:p>
            <a:r>
              <a:rPr lang="en-US" dirty="0"/>
              <a:t>Local Diversion Officer: Chris Paquette: </a:t>
            </a:r>
            <a:r>
              <a:rPr lang="en-US" dirty="0">
                <a:hlinkClick r:id="rId6"/>
              </a:rPr>
              <a:t>christopher.l.paquette@dea.gov</a:t>
            </a:r>
            <a:r>
              <a:rPr lang="en-US" dirty="0"/>
              <a:t> </a:t>
            </a:r>
          </a:p>
        </p:txBody>
      </p:sp>
    </p:spTree>
    <p:extLst>
      <p:ext uri="{BB962C8B-B14F-4D97-AF65-F5344CB8AC3E}">
        <p14:creationId xmlns:p14="http://schemas.microsoft.com/office/powerpoint/2010/main" val="348591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4" name="Group 4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5" name="Freeform: Shape 4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Oval 4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0" name="Rectangle 4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1980802" y="2149074"/>
            <a:ext cx="3042191" cy="1943377"/>
          </a:xfrm>
        </p:spPr>
        <p:txBody>
          <a:bodyPr vert="horz" wrap="square" lIns="0" tIns="0" rIns="0" bIns="0" rtlCol="0" anchor="b" anchorCtr="0">
            <a:normAutofit/>
          </a:bodyPr>
          <a:lstStyle/>
          <a:p>
            <a:pPr>
              <a:lnSpc>
                <a:spcPct val="100000"/>
              </a:lnSpc>
            </a:pPr>
            <a:r>
              <a:rPr lang="en-US" sz="6400" dirty="0"/>
              <a:t>Q&amp;A</a:t>
            </a:r>
          </a:p>
        </p:txBody>
      </p:sp>
      <p:sp>
        <p:nvSpPr>
          <p:cNvPr id="52" name="Oval 51">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Placeholder 32">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a:blip r:embed="rId2"/>
          <a:srcRect/>
          <a:stretch/>
        </p:blipFill>
        <p:spPr>
          <a:xfrm>
            <a:off x="6641110" y="1490006"/>
            <a:ext cx="4091005" cy="4091005"/>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34">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Shape 37">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40" name="Rectangle 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498152" y="347739"/>
            <a:ext cx="3565525" cy="834871"/>
          </a:xfrm>
        </p:spPr>
        <p:txBody>
          <a:bodyPr vert="horz" wrap="square" lIns="0" tIns="0" rIns="0" bIns="0" rtlCol="0" anchor="b" anchorCtr="0">
            <a:normAutofit/>
          </a:bodyPr>
          <a:lstStyle/>
          <a:p>
            <a:pPr>
              <a:lnSpc>
                <a:spcPct val="100000"/>
              </a:lnSpc>
            </a:pPr>
            <a:r>
              <a:rPr lang="en-US" kern="1200" dirty="0">
                <a:solidFill>
                  <a:schemeClr val="tx1"/>
                </a:solidFill>
                <a:latin typeface="+mj-lt"/>
                <a:ea typeface="+mj-ea"/>
                <a:cs typeface="+mj-cs"/>
              </a:rPr>
              <a:t>Topics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363886" y="1398494"/>
            <a:ext cx="5058721" cy="5459506"/>
          </a:xfrm>
        </p:spPr>
        <p:txBody>
          <a:bodyPr vert="horz" wrap="square" lIns="0" tIns="0" rIns="0" bIns="0" rtlCol="0" anchor="t">
            <a:normAutofit fontScale="92500" lnSpcReduction="10000"/>
          </a:bodyPr>
          <a:lstStyle/>
          <a:p>
            <a:pPr>
              <a:buFont typeface="Arial" panose="020B0604020202020204" pitchFamily="34" charset="0"/>
              <a:buChar char="•"/>
            </a:pPr>
            <a:r>
              <a:rPr lang="en-US" sz="1600" dirty="0"/>
              <a:t>Purpose</a:t>
            </a:r>
          </a:p>
          <a:p>
            <a:pPr>
              <a:buFont typeface="Arial" panose="020B0604020202020204" pitchFamily="34" charset="0"/>
              <a:buChar char="•"/>
            </a:pPr>
            <a:r>
              <a:rPr lang="en-US" sz="1600" dirty="0"/>
              <a:t>What is a Controlled Substance (CS)?</a:t>
            </a:r>
          </a:p>
          <a:p>
            <a:pPr>
              <a:buFont typeface="Arial" panose="020B0604020202020204" pitchFamily="34" charset="0"/>
              <a:buChar char="•"/>
            </a:pPr>
            <a:r>
              <a:rPr lang="en-US" sz="1600" dirty="0"/>
              <a:t>CS Schedules</a:t>
            </a:r>
          </a:p>
          <a:p>
            <a:pPr>
              <a:buFont typeface="Arial" panose="020B0604020202020204" pitchFamily="34" charset="0"/>
              <a:buChar char="•"/>
            </a:pPr>
            <a:r>
              <a:rPr lang="en-US" sz="1600" dirty="0"/>
              <a:t>How CSs are used at UVM</a:t>
            </a:r>
          </a:p>
          <a:p>
            <a:pPr>
              <a:buFont typeface="Arial" panose="020B0604020202020204" pitchFamily="34" charset="0"/>
              <a:buChar char="•"/>
            </a:pPr>
            <a:r>
              <a:rPr lang="en-US" sz="1600" dirty="0"/>
              <a:t>Examples of CSs used at UVM</a:t>
            </a:r>
          </a:p>
          <a:p>
            <a:pPr>
              <a:buFont typeface="Arial" panose="020B0604020202020204" pitchFamily="34" charset="0"/>
              <a:buChar char="•"/>
            </a:pPr>
            <a:r>
              <a:rPr lang="en-US" sz="1600" dirty="0"/>
              <a:t>Who can use a CS?</a:t>
            </a:r>
          </a:p>
          <a:p>
            <a:pPr>
              <a:buFont typeface="Arial" panose="020B0604020202020204" pitchFamily="34" charset="0"/>
              <a:buChar char="•"/>
            </a:pPr>
            <a:r>
              <a:rPr lang="en-US" sz="1600" dirty="0"/>
              <a:t>Security</a:t>
            </a:r>
          </a:p>
          <a:p>
            <a:pPr>
              <a:buFont typeface="Arial" panose="020B0604020202020204" pitchFamily="34" charset="0"/>
              <a:buChar char="•"/>
            </a:pPr>
            <a:r>
              <a:rPr lang="en-US" sz="1600" dirty="0"/>
              <a:t>Purchasing Requirements</a:t>
            </a:r>
          </a:p>
          <a:p>
            <a:pPr>
              <a:buFont typeface="Arial" panose="020B0604020202020204" pitchFamily="34" charset="0"/>
              <a:buChar char="•"/>
            </a:pPr>
            <a:r>
              <a:rPr lang="en-US" sz="1600" dirty="0"/>
              <a:t>What is a CS diversion?</a:t>
            </a:r>
          </a:p>
          <a:p>
            <a:pPr>
              <a:buFont typeface="Arial" panose="020B0604020202020204" pitchFamily="34" charset="0"/>
              <a:buChar char="•"/>
            </a:pPr>
            <a:r>
              <a:rPr lang="en-US" sz="1600" dirty="0"/>
              <a:t>What if I suspect a diversion?</a:t>
            </a:r>
          </a:p>
          <a:p>
            <a:pPr>
              <a:buFont typeface="Arial" panose="020B0604020202020204" pitchFamily="34" charset="0"/>
              <a:buChar char="•"/>
            </a:pPr>
            <a:r>
              <a:rPr lang="en-US" sz="1600" dirty="0"/>
              <a:t>UVM Compliance Helpline</a:t>
            </a:r>
          </a:p>
          <a:p>
            <a:pPr>
              <a:buFont typeface="Arial" panose="020B0604020202020204" pitchFamily="34" charset="0"/>
              <a:buChar char="•"/>
            </a:pPr>
            <a:r>
              <a:rPr lang="en-US" sz="1600" dirty="0"/>
              <a:t>Q&amp;A</a:t>
            </a:r>
          </a:p>
          <a:p>
            <a:pPr>
              <a:buFont typeface="Arial" panose="020B0604020202020204" pitchFamily="34" charset="0"/>
              <a:buChar char="•"/>
            </a:pPr>
            <a:endParaRPr lang="en-US" sz="1600" dirty="0"/>
          </a:p>
        </p:txBody>
      </p:sp>
      <p:pic>
        <p:nvPicPr>
          <p:cNvPr id="8" name="Picture Placeholder 7">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a:srcRect l="857" r="14561"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66" name="Group 41">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7"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7" name="Oval 46">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3BAC2-BD71-8B89-40D3-601B74DDBB4F}"/>
              </a:ext>
            </a:extLst>
          </p:cNvPr>
          <p:cNvSpPr>
            <a:spLocks noGrp="1"/>
          </p:cNvSpPr>
          <p:nvPr>
            <p:ph type="title"/>
          </p:nvPr>
        </p:nvSpPr>
        <p:spPr>
          <a:xfrm>
            <a:off x="550863" y="549275"/>
            <a:ext cx="3565525" cy="5543549"/>
          </a:xfrm>
        </p:spPr>
        <p:txBody>
          <a:bodyPr wrap="square" anchor="ctr">
            <a:normAutofit/>
          </a:bodyPr>
          <a:lstStyle/>
          <a:p>
            <a:r>
              <a:rPr lang="en-US"/>
              <a:t>Purpose</a:t>
            </a:r>
            <a:endParaRPr lang="en-US" dirty="0"/>
          </a:p>
        </p:txBody>
      </p:sp>
      <p:sp>
        <p:nvSpPr>
          <p:cNvPr id="23"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7DA03EF-8AA4-FC38-6232-620602D86A6F}"/>
              </a:ext>
            </a:extLst>
          </p:cNvPr>
          <p:cNvGraphicFramePr>
            <a:graphicFrameLocks noGrp="1"/>
          </p:cNvGraphicFramePr>
          <p:nvPr>
            <p:ph idx="1"/>
            <p:extLst>
              <p:ext uri="{D42A27DB-BD31-4B8C-83A1-F6EECF244321}">
                <p14:modId xmlns:p14="http://schemas.microsoft.com/office/powerpoint/2010/main" val="167644070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58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83" name="Freeform: Shape 8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Oval 8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Freeform: Shape 8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88" name="Rectangle 8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4" y="549275"/>
            <a:ext cx="5437186" cy="2663806"/>
          </a:xfrm>
        </p:spPr>
        <p:txBody>
          <a:bodyPr vert="horz" wrap="square" lIns="0" tIns="0" rIns="0" bIns="0" rtlCol="0" anchor="b" anchorCtr="0">
            <a:normAutofit/>
          </a:bodyPr>
          <a:lstStyle/>
          <a:p>
            <a:r>
              <a:rPr lang="en-US" sz="5900" dirty="0"/>
              <a:t>What is a Controlled Substance (CS)?</a:t>
            </a:r>
          </a:p>
        </p:txBody>
      </p:sp>
      <p:grpSp>
        <p:nvGrpSpPr>
          <p:cNvPr id="92" name="Group 91">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93"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3" name="Picture Placeholder 22" descr="A syringe being needled into a vial&#10;&#10;Description automatically generated with low confidence">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3"/>
          <a:srcRect t="7682" r="1" b="4004"/>
          <a:stretch/>
        </p:blipFill>
        <p:spPr>
          <a:xfrm>
            <a:off x="6740970" y="549275"/>
            <a:ext cx="4716345" cy="2771775"/>
          </a:xfrm>
          <a:custGeom>
            <a:avLst/>
            <a:gdLst/>
            <a:ahLst/>
            <a:cxnLst/>
            <a:rect l="l" t="t" r="r" b="b"/>
            <a:pathLst>
              <a:path w="5083992" h="2880518">
                <a:moveTo>
                  <a:pt x="0" y="0"/>
                </a:moveTo>
                <a:lnTo>
                  <a:pt x="5083992" y="0"/>
                </a:lnTo>
                <a:lnTo>
                  <a:pt x="5083992" y="2880518"/>
                </a:lnTo>
                <a:lnTo>
                  <a:pt x="0" y="2880518"/>
                </a:lnTo>
                <a:close/>
              </a:path>
            </a:pathLst>
          </a:custGeom>
        </p:spPr>
      </p:pic>
      <p:sp>
        <p:nvSpPr>
          <p:cNvPr id="97" name="Freeform: Shape 96">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Freeform: Shape 98">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50863" y="3409936"/>
            <a:ext cx="5437187" cy="2682889"/>
          </a:xfrm>
          <a:solidFill>
            <a:schemeClr val="bg2"/>
          </a:solidFill>
        </p:spPr>
        <p:txBody>
          <a:bodyPr vert="horz" wrap="square" lIns="0" tIns="0" rIns="0" bIns="0" rtlCol="0" anchor="t">
            <a:normAutofit lnSpcReduction="10000"/>
          </a:bodyPr>
          <a:lstStyle/>
          <a:p>
            <a:pPr marL="0" indent="0">
              <a:buNone/>
            </a:pPr>
            <a:r>
              <a:rPr lang="en-US" sz="2400" i="1" dirty="0">
                <a:effectLst/>
              </a:rPr>
              <a:t>A drug or other substance that is tightly controlled by the government because it may be abused or cause addiction. The control applies to the way the substance is made, used, handled, stored, and distributed. Controlled substances include opioids, stimulants, depressants, hallucinogens, and steroids.</a:t>
            </a:r>
            <a:endParaRPr lang="en-US" sz="2400" dirty="0"/>
          </a:p>
        </p:txBody>
      </p:sp>
      <p:pic>
        <p:nvPicPr>
          <p:cNvPr id="18" name="Picture Placeholder 17" descr="A logo of a drug enforcement administration&#10;&#10;Description automatically generated with low confidenc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4"/>
          <a:srcRect t="8460" r="3" b="8467"/>
          <a:stretch/>
        </p:blipFill>
        <p:spPr>
          <a:xfrm>
            <a:off x="7429961" y="3536950"/>
            <a:ext cx="3338363" cy="2773362"/>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21588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24" name="Freeform: Shape 123">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5" name="Oval 124">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Oval 125">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Freeform: Shape 126">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29" name="Rectangle 12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4" y="379752"/>
            <a:ext cx="3565524" cy="1444471"/>
          </a:xfrm>
        </p:spPr>
        <p:txBody>
          <a:bodyPr vert="horz" wrap="square" lIns="0" tIns="0" rIns="0" bIns="0" rtlCol="0" anchor="b" anchorCtr="0">
            <a:normAutofit/>
          </a:bodyPr>
          <a:lstStyle/>
          <a:p>
            <a:pPr>
              <a:lnSpc>
                <a:spcPct val="100000"/>
              </a:lnSpc>
            </a:pPr>
            <a:r>
              <a:rPr lang="en-US" sz="6000" dirty="0"/>
              <a:t>Schedules</a:t>
            </a:r>
          </a:p>
        </p:txBody>
      </p:sp>
      <p:grpSp>
        <p:nvGrpSpPr>
          <p:cNvPr id="131" name="Group 13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3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6" name="Oval 13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8F4F8320-00F4-9132-D395-3E2FCDE85AAD}"/>
              </a:ext>
            </a:extLst>
          </p:cNvPr>
          <p:cNvSpPr txBox="1"/>
          <p:nvPr/>
        </p:nvSpPr>
        <p:spPr>
          <a:xfrm>
            <a:off x="178420" y="1824223"/>
            <a:ext cx="5376718" cy="4888811"/>
          </a:xfrm>
          <a:prstGeom prst="rect">
            <a:avLst/>
          </a:prstGeom>
        </p:spPr>
        <p:txBody>
          <a:bodyPr vert="horz" wrap="square" lIns="0" tIns="0" rIns="0" bIns="0" rtlCol="0" anchor="t">
            <a:normAutofit fontScale="92500" lnSpcReduction="10000"/>
          </a:bodyPr>
          <a:lstStyle/>
          <a:p>
            <a:pPr>
              <a:lnSpc>
                <a:spcPct val="110000"/>
              </a:lnSpc>
              <a:spcAft>
                <a:spcPts val="800"/>
              </a:spcAft>
            </a:pPr>
            <a:r>
              <a:rPr lang="en-US" sz="2400" b="0" i="0" dirty="0">
                <a:solidFill>
                  <a:schemeClr val="tx1">
                    <a:alpha val="60000"/>
                  </a:schemeClr>
                </a:solidFill>
                <a:effectLst/>
              </a:rPr>
              <a:t>Controlled drug substances are scheduled based on medical use in treatment, potential for abuse, and dependence caused if abused— the lower the control schedule the more potential for abuse.</a:t>
            </a:r>
          </a:p>
          <a:p>
            <a:pPr>
              <a:lnSpc>
                <a:spcPct val="110000"/>
              </a:lnSpc>
              <a:spcAft>
                <a:spcPts val="800"/>
              </a:spcAft>
            </a:pPr>
            <a:endParaRPr lang="en-US" sz="2400" dirty="0">
              <a:solidFill>
                <a:schemeClr val="tx1">
                  <a:alpha val="60000"/>
                </a:schemeClr>
              </a:solidFill>
            </a:endParaRPr>
          </a:p>
          <a:p>
            <a:pPr>
              <a:lnSpc>
                <a:spcPct val="110000"/>
              </a:lnSpc>
              <a:spcAft>
                <a:spcPts val="800"/>
              </a:spcAft>
            </a:pPr>
            <a:r>
              <a:rPr lang="en-US" sz="2400" dirty="0">
                <a:solidFill>
                  <a:schemeClr val="tx1">
                    <a:alpha val="60000"/>
                  </a:schemeClr>
                </a:solidFill>
              </a:rPr>
              <a:t>Examples: </a:t>
            </a:r>
          </a:p>
          <a:p>
            <a:pPr>
              <a:lnSpc>
                <a:spcPct val="110000"/>
              </a:lnSpc>
              <a:spcAft>
                <a:spcPts val="800"/>
              </a:spcAft>
            </a:pPr>
            <a:r>
              <a:rPr lang="en-US" sz="2400" dirty="0">
                <a:solidFill>
                  <a:schemeClr val="tx1">
                    <a:alpha val="60000"/>
                  </a:schemeClr>
                </a:solidFill>
              </a:rPr>
              <a:t>Schedule I</a:t>
            </a:r>
            <a:r>
              <a:rPr lang="en-US" sz="2400">
                <a:solidFill>
                  <a:schemeClr val="tx1">
                    <a:alpha val="60000"/>
                  </a:schemeClr>
                </a:solidFill>
              </a:rPr>
              <a:t>: heroin</a:t>
            </a:r>
          </a:p>
          <a:p>
            <a:pPr>
              <a:lnSpc>
                <a:spcPct val="110000"/>
              </a:lnSpc>
              <a:spcAft>
                <a:spcPts val="800"/>
              </a:spcAft>
            </a:pPr>
            <a:r>
              <a:rPr lang="en-US" sz="2400">
                <a:solidFill>
                  <a:schemeClr val="tx1">
                    <a:alpha val="60000"/>
                  </a:schemeClr>
                </a:solidFill>
              </a:rPr>
              <a:t>Schedule </a:t>
            </a:r>
            <a:r>
              <a:rPr lang="en-US" sz="2400" dirty="0">
                <a:solidFill>
                  <a:schemeClr val="tx1">
                    <a:alpha val="60000"/>
                  </a:schemeClr>
                </a:solidFill>
              </a:rPr>
              <a:t>II: cocaine, fentanyl, oxycodone</a:t>
            </a:r>
          </a:p>
          <a:p>
            <a:pPr>
              <a:lnSpc>
                <a:spcPct val="110000"/>
              </a:lnSpc>
              <a:spcAft>
                <a:spcPts val="800"/>
              </a:spcAft>
            </a:pPr>
            <a:r>
              <a:rPr lang="en-US" sz="2400" dirty="0">
                <a:solidFill>
                  <a:schemeClr val="tx1">
                    <a:alpha val="60000"/>
                  </a:schemeClr>
                </a:solidFill>
              </a:rPr>
              <a:t>Schedule III: ketamine, testosterone</a:t>
            </a:r>
          </a:p>
          <a:p>
            <a:pPr>
              <a:lnSpc>
                <a:spcPct val="110000"/>
              </a:lnSpc>
              <a:spcAft>
                <a:spcPts val="800"/>
              </a:spcAft>
            </a:pPr>
            <a:r>
              <a:rPr lang="en-US" sz="2400" dirty="0">
                <a:solidFill>
                  <a:schemeClr val="tx1">
                    <a:alpha val="60000"/>
                  </a:schemeClr>
                </a:solidFill>
              </a:rPr>
              <a:t>Schedule IV: Ambien, Valium, Ativan</a:t>
            </a:r>
          </a:p>
          <a:p>
            <a:pPr>
              <a:lnSpc>
                <a:spcPct val="110000"/>
              </a:lnSpc>
              <a:spcAft>
                <a:spcPts val="800"/>
              </a:spcAft>
            </a:pPr>
            <a:r>
              <a:rPr lang="en-US" sz="2400" dirty="0">
                <a:solidFill>
                  <a:schemeClr val="tx1">
                    <a:alpha val="60000"/>
                  </a:schemeClr>
                </a:solidFill>
              </a:rPr>
              <a:t>Schedule V: Cough suppressants</a:t>
            </a:r>
          </a:p>
        </p:txBody>
      </p:sp>
      <p:pic>
        <p:nvPicPr>
          <p:cNvPr id="5" name="Picture Placeholder 4" descr="A screenshot of a schedule&#10;&#10;Description automatically generated with low confidence">
            <a:extLst>
              <a:ext uri="{FF2B5EF4-FFF2-40B4-BE49-F238E27FC236}">
                <a16:creationId xmlns:a16="http://schemas.microsoft.com/office/drawing/2014/main" id="{35A45F8E-CD5A-8DF4-2E85-754E555C14F3}"/>
              </a:ext>
            </a:extLst>
          </p:cNvPr>
          <p:cNvPicPr>
            <a:picLocks noGrp="1" noChangeAspect="1"/>
          </p:cNvPicPr>
          <p:nvPr>
            <p:ph type="pic" sz="quarter" idx="15"/>
          </p:nvPr>
        </p:nvPicPr>
        <p:blipFill>
          <a:blip r:embed="rId3"/>
          <a:srcRect t="5902" b="5902"/>
          <a:stretch>
            <a:fillRect/>
          </a:stretch>
        </p:blipFill>
        <p:spPr>
          <a:xfrm>
            <a:off x="5602225" y="359005"/>
            <a:ext cx="4820208" cy="594972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419836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0690878" cy="2125927"/>
          </a:xfrm>
        </p:spPr>
        <p:txBody>
          <a:bodyPr vert="horz" wrap="square" lIns="0" tIns="0" rIns="0" bIns="0" rtlCol="0" anchor="b" anchorCtr="0">
            <a:normAutofit/>
          </a:bodyPr>
          <a:lstStyle/>
          <a:p>
            <a:pPr algn="ctr">
              <a:lnSpc>
                <a:spcPct val="100000"/>
              </a:lnSpc>
            </a:pPr>
            <a:r>
              <a:rPr lang="en-US" sz="6400" kern="1200" dirty="0">
                <a:solidFill>
                  <a:schemeClr val="tx1"/>
                </a:solidFill>
                <a:latin typeface="+mj-lt"/>
                <a:ea typeface="+mj-ea"/>
                <a:cs typeface="+mj-cs"/>
              </a:rPr>
              <a:t>Who Can Use a CS at UVM?</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878728"/>
            <a:ext cx="8781396" cy="2420698"/>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kern="1200" dirty="0">
                <a:latin typeface="+mn-lt"/>
                <a:ea typeface="+mn-ea"/>
                <a:cs typeface="+mn-cs"/>
              </a:rPr>
              <a:t>Registrant - a PI who obtains a DEA Registration </a:t>
            </a:r>
            <a:r>
              <a:rPr lang="en-US" u="sng" kern="1200" dirty="0">
                <a:latin typeface="+mn-lt"/>
                <a:ea typeface="+mn-ea"/>
                <a:cs typeface="+mn-cs"/>
              </a:rPr>
              <a:t>and</a:t>
            </a:r>
            <a:r>
              <a:rPr lang="en-US" kern="1200" dirty="0">
                <a:latin typeface="+mn-lt"/>
                <a:ea typeface="+mn-ea"/>
                <a:cs typeface="+mn-cs"/>
              </a:rPr>
              <a:t> approval from the UVM Controlled Substances Committee (CSC)</a:t>
            </a:r>
          </a:p>
          <a:p>
            <a:pPr marL="342900" indent="-342900">
              <a:lnSpc>
                <a:spcPct val="100000"/>
              </a:lnSpc>
              <a:buFont typeface="Arial" panose="020B0604020202020204" pitchFamily="34" charset="0"/>
              <a:buChar char="•"/>
            </a:pPr>
            <a:r>
              <a:rPr lang="en-US" dirty="0"/>
              <a:t>Authorized Users - designated by a registrant to access CSs</a:t>
            </a:r>
          </a:p>
          <a:p>
            <a:pPr marL="0" indent="0">
              <a:lnSpc>
                <a:spcPct val="100000"/>
              </a:lnSpc>
            </a:pPr>
            <a:r>
              <a:rPr lang="en-US" dirty="0"/>
              <a:t>Registrants and Authorized Users undergo specific training and background checks. </a:t>
            </a:r>
            <a:endParaRPr lang="en-US" kern="1200" dirty="0">
              <a:latin typeface="+mn-lt"/>
              <a:ea typeface="+mn-ea"/>
              <a:cs typeface="+mn-cs"/>
            </a:endParaRPr>
          </a:p>
          <a:p>
            <a:pPr marL="342900" indent="-342900">
              <a:lnSpc>
                <a:spcPct val="100000"/>
              </a:lnSpc>
              <a:buFont typeface="Arial" panose="020B0604020202020204" pitchFamily="34" charset="0"/>
              <a:buChar char="•"/>
            </a:pPr>
            <a:endParaRPr lang="en-US" kern="1200" dirty="0">
              <a:latin typeface="+mn-lt"/>
              <a:ea typeface="+mn-ea"/>
              <a:cs typeface="+mn-cs"/>
            </a:endParaRPr>
          </a:p>
        </p:txBody>
      </p:sp>
    </p:spTree>
    <p:extLst>
      <p:ext uri="{BB962C8B-B14F-4D97-AF65-F5344CB8AC3E}">
        <p14:creationId xmlns:p14="http://schemas.microsoft.com/office/powerpoint/2010/main" val="100356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0690878" cy="2125927"/>
          </a:xfrm>
        </p:spPr>
        <p:txBody>
          <a:bodyPr vert="horz" wrap="square" lIns="0" tIns="0" rIns="0" bIns="0" rtlCol="0" anchor="b" anchorCtr="0">
            <a:normAutofit/>
          </a:bodyPr>
          <a:lstStyle/>
          <a:p>
            <a:pPr algn="ctr">
              <a:lnSpc>
                <a:spcPct val="100000"/>
              </a:lnSpc>
            </a:pPr>
            <a:r>
              <a:rPr lang="en-US" sz="6400" kern="1200" dirty="0">
                <a:solidFill>
                  <a:schemeClr val="tx1"/>
                </a:solidFill>
                <a:latin typeface="+mj-lt"/>
                <a:ea typeface="+mj-ea"/>
                <a:cs typeface="+mj-cs"/>
              </a:rPr>
              <a:t>Controlled Substances Committee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2" y="2878728"/>
            <a:ext cx="11037573" cy="3259522"/>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b="0" i="0" dirty="0">
                <a:solidFill>
                  <a:schemeClr val="tx1">
                    <a:lumMod val="85000"/>
                  </a:schemeClr>
                </a:solidFill>
                <a:effectLst/>
              </a:rPr>
              <a:t>The Vice President for Research appoints the Controlled Substance Committee (CSC) with authority to authorize researchers’ use of controlled substances at UVM, and to review researcher activities for compliance with safety and security requirements.</a:t>
            </a:r>
          </a:p>
          <a:p>
            <a:pPr marL="800100" lvl="1" indent="-342900">
              <a:lnSpc>
                <a:spcPct val="100000"/>
              </a:lnSpc>
            </a:pPr>
            <a:r>
              <a:rPr lang="en-US" dirty="0">
                <a:solidFill>
                  <a:schemeClr val="tx1">
                    <a:lumMod val="85000"/>
                  </a:schemeClr>
                </a:solidFill>
              </a:rPr>
              <a:t>Composed of researchers, and representatives from EH&amp;S, RPO, and OVPR</a:t>
            </a:r>
          </a:p>
          <a:p>
            <a:pPr marL="800100" lvl="1" indent="-342900">
              <a:lnSpc>
                <a:spcPct val="100000"/>
              </a:lnSpc>
            </a:pPr>
            <a:r>
              <a:rPr lang="en-US" kern="1200" dirty="0">
                <a:solidFill>
                  <a:schemeClr val="tx1">
                    <a:lumMod val="85000"/>
                  </a:schemeClr>
                </a:solidFill>
                <a:ea typeface="+mn-ea"/>
                <a:cs typeface="+mn-cs"/>
              </a:rPr>
              <a:t>Meets quarterly </a:t>
            </a:r>
          </a:p>
          <a:p>
            <a:pPr marL="800100" lvl="1" indent="-342900">
              <a:lnSpc>
                <a:spcPct val="100000"/>
              </a:lnSpc>
            </a:pPr>
            <a:r>
              <a:rPr lang="en-US" dirty="0">
                <a:solidFill>
                  <a:schemeClr val="tx1">
                    <a:lumMod val="85000"/>
                  </a:schemeClr>
                </a:solidFill>
              </a:rPr>
              <a:t>Inspects at least annually</a:t>
            </a:r>
            <a:endParaRPr lang="en-US" kern="1200" dirty="0">
              <a:solidFill>
                <a:schemeClr val="tx1">
                  <a:lumMod val="85000"/>
                </a:schemeClr>
              </a:solidFill>
              <a:ea typeface="+mn-ea"/>
              <a:cs typeface="+mn-cs"/>
            </a:endParaRPr>
          </a:p>
        </p:txBody>
      </p:sp>
    </p:spTree>
    <p:extLst>
      <p:ext uri="{BB962C8B-B14F-4D97-AF65-F5344CB8AC3E}">
        <p14:creationId xmlns:p14="http://schemas.microsoft.com/office/powerpoint/2010/main" val="27748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10690878" cy="2125927"/>
          </a:xfrm>
        </p:spPr>
        <p:txBody>
          <a:bodyPr vert="horz" wrap="square" lIns="0" tIns="0" rIns="0" bIns="0" rtlCol="0" anchor="b" anchorCtr="0">
            <a:normAutofit/>
          </a:bodyPr>
          <a:lstStyle/>
          <a:p>
            <a:pPr algn="ctr">
              <a:lnSpc>
                <a:spcPct val="100000"/>
              </a:lnSpc>
            </a:pPr>
            <a:r>
              <a:rPr lang="en-US" sz="6400" kern="1200" dirty="0">
                <a:solidFill>
                  <a:schemeClr val="tx1"/>
                </a:solidFill>
                <a:latin typeface="+mj-lt"/>
                <a:ea typeface="+mj-ea"/>
                <a:cs typeface="+mj-cs"/>
              </a:rPr>
              <a:t>How Are CSs Used for Research at UVM?</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2878728"/>
            <a:ext cx="7759419" cy="2265216"/>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kern="1200" dirty="0">
                <a:latin typeface="+mn-lt"/>
                <a:ea typeface="+mn-ea"/>
                <a:cs typeface="+mn-cs"/>
              </a:rPr>
              <a:t>Anesthesia and post-operative care for animals</a:t>
            </a:r>
          </a:p>
          <a:p>
            <a:pPr marL="342900" indent="-342900">
              <a:lnSpc>
                <a:spcPct val="100000"/>
              </a:lnSpc>
              <a:buFont typeface="Arial" panose="020B0604020202020204" pitchFamily="34" charset="0"/>
              <a:buChar char="•"/>
            </a:pPr>
            <a:r>
              <a:rPr lang="en-US" dirty="0"/>
              <a:t>Humane euthanasia (animals)</a:t>
            </a:r>
            <a:endParaRPr lang="en-US" kern="1200" dirty="0">
              <a:latin typeface="+mn-lt"/>
              <a:ea typeface="+mn-ea"/>
              <a:cs typeface="+mn-cs"/>
            </a:endParaRPr>
          </a:p>
          <a:p>
            <a:pPr marL="342900" indent="-342900">
              <a:lnSpc>
                <a:spcPct val="100000"/>
              </a:lnSpc>
              <a:buFont typeface="Arial" panose="020B0604020202020204" pitchFamily="34" charset="0"/>
              <a:buChar char="•"/>
            </a:pPr>
            <a:r>
              <a:rPr lang="en-US" kern="1200" dirty="0">
                <a:latin typeface="+mn-lt"/>
                <a:ea typeface="+mn-ea"/>
                <a:cs typeface="+mn-cs"/>
              </a:rPr>
              <a:t>Experimental purposes (humans and animals)</a:t>
            </a:r>
          </a:p>
          <a:p>
            <a:pPr marL="342900" indent="-342900">
              <a:lnSpc>
                <a:spcPct val="100000"/>
              </a:lnSpc>
              <a:buFont typeface="Arial" panose="020B0604020202020204" pitchFamily="34" charset="0"/>
              <a:buChar char="•"/>
            </a:pPr>
            <a:r>
              <a:rPr lang="en-US" kern="1200" dirty="0">
                <a:latin typeface="+mn-lt"/>
                <a:ea typeface="+mn-ea"/>
                <a:cs typeface="+mn-cs"/>
              </a:rPr>
              <a:t>Fungi identification (Plant and Soil Sciences)</a:t>
            </a:r>
          </a:p>
          <a:p>
            <a:pPr marL="342900" indent="-342900">
              <a:lnSpc>
                <a:spcPct val="100000"/>
              </a:lnSpc>
              <a:buFont typeface="Arial" panose="020B0604020202020204" pitchFamily="34" charset="0"/>
              <a:buChar char="•"/>
            </a:pPr>
            <a:endParaRPr lang="en-US" kern="1200" dirty="0">
              <a:latin typeface="+mn-lt"/>
              <a:ea typeface="+mn-ea"/>
              <a:cs typeface="+mn-cs"/>
            </a:endParaRPr>
          </a:p>
        </p:txBody>
      </p:sp>
    </p:spTree>
    <p:extLst>
      <p:ext uri="{BB962C8B-B14F-4D97-AF65-F5344CB8AC3E}">
        <p14:creationId xmlns:p14="http://schemas.microsoft.com/office/powerpoint/2010/main" val="56002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83" name="Freeform: Shape 8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Oval 8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Freeform: Shape 8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88" name="Rectangle 8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4" y="549275"/>
            <a:ext cx="5437186" cy="2663806"/>
          </a:xfrm>
        </p:spPr>
        <p:txBody>
          <a:bodyPr vert="horz" wrap="square" lIns="0" tIns="0" rIns="0" bIns="0" rtlCol="0" anchor="b" anchorCtr="0">
            <a:normAutofit/>
          </a:bodyPr>
          <a:lstStyle/>
          <a:p>
            <a:r>
              <a:rPr lang="en-US" sz="5900" dirty="0"/>
              <a:t>Examples of CSs Used at UVM</a:t>
            </a:r>
          </a:p>
        </p:txBody>
      </p:sp>
      <p:grpSp>
        <p:nvGrpSpPr>
          <p:cNvPr id="92" name="Group 91">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93"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3" name="Picture Placeholder 22" descr="A syringe being needled into a vial&#10;&#10;Description automatically generated with low confidence">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3"/>
          <a:srcRect t="7682" r="1" b="4004"/>
          <a:stretch/>
        </p:blipFill>
        <p:spPr>
          <a:xfrm>
            <a:off x="6740970" y="549275"/>
            <a:ext cx="4716345" cy="2771775"/>
          </a:xfrm>
          <a:custGeom>
            <a:avLst/>
            <a:gdLst/>
            <a:ahLst/>
            <a:cxnLst/>
            <a:rect l="l" t="t" r="r" b="b"/>
            <a:pathLst>
              <a:path w="5083992" h="2880518">
                <a:moveTo>
                  <a:pt x="0" y="0"/>
                </a:moveTo>
                <a:lnTo>
                  <a:pt x="5083992" y="0"/>
                </a:lnTo>
                <a:lnTo>
                  <a:pt x="5083992" y="2880518"/>
                </a:lnTo>
                <a:lnTo>
                  <a:pt x="0" y="2880518"/>
                </a:lnTo>
                <a:close/>
              </a:path>
            </a:pathLst>
          </a:custGeom>
        </p:spPr>
      </p:pic>
      <p:sp>
        <p:nvSpPr>
          <p:cNvPr id="97" name="Freeform: Shape 96">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Freeform: Shape 98">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50863" y="3409936"/>
            <a:ext cx="5437187" cy="2682889"/>
          </a:xfrm>
          <a:solidFill>
            <a:schemeClr val="bg2"/>
          </a:solidFill>
        </p:spPr>
        <p:txBody>
          <a:bodyPr vert="horz" wrap="square" lIns="0" tIns="0" rIns="0" bIns="0" numCol="2" rtlCol="0" anchor="t">
            <a:normAutofit fontScale="92500" lnSpcReduction="20000"/>
          </a:bodyPr>
          <a:lstStyle/>
          <a:p>
            <a:r>
              <a:rPr lang="en-US" sz="2400" dirty="0"/>
              <a:t>Ketamine (</a:t>
            </a:r>
            <a:r>
              <a:rPr lang="en-US" sz="2400" dirty="0" err="1"/>
              <a:t>Ketaset</a:t>
            </a:r>
            <a:r>
              <a:rPr lang="en-US" sz="2400" dirty="0"/>
              <a:t>) </a:t>
            </a:r>
          </a:p>
          <a:p>
            <a:r>
              <a:rPr lang="en-US" sz="2400" dirty="0"/>
              <a:t>Pentobarbital (Nembutal, </a:t>
            </a:r>
            <a:r>
              <a:rPr lang="en-US" sz="2400" dirty="0" err="1"/>
              <a:t>Euthasol</a:t>
            </a:r>
            <a:r>
              <a:rPr lang="en-US" sz="2400" dirty="0"/>
              <a:t>)</a:t>
            </a:r>
          </a:p>
          <a:p>
            <a:r>
              <a:rPr lang="en-US" sz="2400" dirty="0"/>
              <a:t>Buprenorphine (</a:t>
            </a:r>
            <a:r>
              <a:rPr lang="en-US" sz="2400" dirty="0" err="1"/>
              <a:t>Buprenex</a:t>
            </a:r>
            <a:r>
              <a:rPr lang="en-US" sz="2400" dirty="0"/>
              <a:t>)</a:t>
            </a:r>
          </a:p>
          <a:p>
            <a:r>
              <a:rPr lang="en-US" sz="2400" dirty="0"/>
              <a:t>Fentanyl </a:t>
            </a:r>
          </a:p>
          <a:p>
            <a:r>
              <a:rPr lang="en-US" sz="2400" dirty="0"/>
              <a:t>Oxycodone</a:t>
            </a:r>
          </a:p>
          <a:p>
            <a:r>
              <a:rPr lang="en-US" sz="2400" dirty="0"/>
              <a:t>Chloral Hydrate</a:t>
            </a:r>
          </a:p>
          <a:p>
            <a:r>
              <a:rPr lang="en-US" sz="2400" dirty="0"/>
              <a:t>Diazepam</a:t>
            </a:r>
          </a:p>
          <a:p>
            <a:r>
              <a:rPr lang="en-US" sz="2400" dirty="0"/>
              <a:t>Cocaine </a:t>
            </a:r>
          </a:p>
          <a:p>
            <a:endParaRPr lang="en-US" sz="2400" dirty="0"/>
          </a:p>
        </p:txBody>
      </p:sp>
      <p:pic>
        <p:nvPicPr>
          <p:cNvPr id="18" name="Picture Placeholder 17" descr="A logo of a drug enforcement administration&#10;&#10;Description automatically generated with low confidenc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4"/>
          <a:srcRect t="8460" r="3" b="8467"/>
          <a:stretch/>
        </p:blipFill>
        <p:spPr>
          <a:xfrm>
            <a:off x="7429961" y="3536950"/>
            <a:ext cx="3338363" cy="2773362"/>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67616475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{69A10748-3169-40BF-BE26-B3399D95D5C7}tf33713516_win32</Template>
  <TotalTime>12026</TotalTime>
  <Words>771</Words>
  <Application>Microsoft Office PowerPoint</Application>
  <PresentationFormat>Widescreen</PresentationFormat>
  <Paragraphs>93</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Roboto</vt:lpstr>
      <vt:lpstr>Walbaum Display</vt:lpstr>
      <vt:lpstr>3DFloatVTI</vt:lpstr>
      <vt:lpstr>Controlled Substance in Research at UVM</vt:lpstr>
      <vt:lpstr>Topics</vt:lpstr>
      <vt:lpstr>Purpose</vt:lpstr>
      <vt:lpstr>What is a Controlled Substance (CS)?</vt:lpstr>
      <vt:lpstr>Schedules</vt:lpstr>
      <vt:lpstr>Who Can Use a CS at UVM?</vt:lpstr>
      <vt:lpstr>Controlled Substances Committee</vt:lpstr>
      <vt:lpstr>How Are CSs Used for Research at UVM?</vt:lpstr>
      <vt:lpstr>Examples of CSs Used at UVM</vt:lpstr>
      <vt:lpstr>Security</vt:lpstr>
      <vt:lpstr>Purchasing Requirements</vt:lpstr>
      <vt:lpstr>Diversion</vt:lpstr>
      <vt:lpstr>What if You Become Aware of a Diversion or there is Suspicious Activity?  </vt:lpstr>
      <vt:lpstr>Resources for Registrants and Non-Registrants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Aubrie Clas (she/her)</dc:creator>
  <cp:lastModifiedBy>Aubrie Clas (she/her)</cp:lastModifiedBy>
  <cp:revision>106</cp:revision>
  <dcterms:created xsi:type="dcterms:W3CDTF">2023-05-30T17:29:38Z</dcterms:created>
  <dcterms:modified xsi:type="dcterms:W3CDTF">2023-06-14T17:58:32Z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