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6" r:id="rId5"/>
    <p:sldId id="259" r:id="rId6"/>
    <p:sldId id="265" r:id="rId7"/>
    <p:sldId id="276" r:id="rId8"/>
    <p:sldId id="278" r:id="rId9"/>
    <p:sldId id="271" r:id="rId10"/>
    <p:sldId id="279" r:id="rId11"/>
    <p:sldId id="282" r:id="rId12"/>
    <p:sldId id="273" r:id="rId13"/>
    <p:sldId id="262" r:id="rId14"/>
    <p:sldId id="281" r:id="rId15"/>
    <p:sldId id="28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onna Silver" initials="DS [2]" lastIdx="11" clrIdx="6">
    <p:extLst>
      <p:ext uri="{19B8F6BF-5375-455C-9EA6-DF929625EA0E}">
        <p15:presenceInfo xmlns:p15="http://schemas.microsoft.com/office/powerpoint/2012/main" userId="S::dsilver@uvm.edu::6e12d19a-b7a3-47a1-bbc7-116f1c5dde66" providerId="AD"/>
      </p:ext>
    </p:extLst>
  </p:cmAuthor>
  <p:cmAuthor id="1" name="Melanie Locher" initials="ML" lastIdx="8" clrIdx="0">
    <p:extLst>
      <p:ext uri="{19B8F6BF-5375-455C-9EA6-DF929625EA0E}">
        <p15:presenceInfo xmlns:p15="http://schemas.microsoft.com/office/powerpoint/2012/main" userId="S::mlocher@uvm.edu::2aec6ea4-dcde-4060-88ce-b31adcadf972" providerId="AD"/>
      </p:ext>
    </p:extLst>
  </p:cmAuthor>
  <p:cmAuthor id="8" name="Francis Churchill" initials="FC" lastIdx="3" clrIdx="7">
    <p:extLst>
      <p:ext uri="{19B8F6BF-5375-455C-9EA6-DF929625EA0E}">
        <p15:presenceInfo xmlns:p15="http://schemas.microsoft.com/office/powerpoint/2012/main" userId="S::fchurchi@uvm.edu::870a8499-9124-41f0-82d4-5fd72cd4dbaf" providerId="AD"/>
      </p:ext>
    </p:extLst>
  </p:cmAuthor>
  <p:cmAuthor id="2" name="Aubrie Gaudette" initials="AG" lastIdx="16" clrIdx="1">
    <p:extLst>
      <p:ext uri="{19B8F6BF-5375-455C-9EA6-DF929625EA0E}">
        <p15:presenceInfo xmlns:p15="http://schemas.microsoft.com/office/powerpoint/2012/main" userId="Aubrie Gaudette" providerId="None"/>
      </p:ext>
    </p:extLst>
  </p:cmAuthor>
  <p:cmAuthor id="3" name="Jeff LaBossiere" initials="JL" lastIdx="10" clrIdx="2">
    <p:extLst>
      <p:ext uri="{19B8F6BF-5375-455C-9EA6-DF929625EA0E}">
        <p15:presenceInfo xmlns:p15="http://schemas.microsoft.com/office/powerpoint/2012/main" userId="S::jlabossi@uvm.edu::a6b9b2db-7c3b-421d-9439-44ae0df73e74" providerId="AD"/>
      </p:ext>
    </p:extLst>
  </p:cmAuthor>
  <p:cmAuthor id="4" name="Donna Silver" initials="DS" lastIdx="1" clrIdx="3">
    <p:extLst>
      <p:ext uri="{19B8F6BF-5375-455C-9EA6-DF929625EA0E}">
        <p15:presenceInfo xmlns:p15="http://schemas.microsoft.com/office/powerpoint/2012/main" userId="S-1-5-21-1927042371-1281626651-2564270254-74879" providerId="AD"/>
      </p:ext>
    </p:extLst>
  </p:cmAuthor>
  <p:cmAuthor id="5" name="Washington, Ida M" initials="WIM" lastIdx="4" clrIdx="4">
    <p:extLst>
      <p:ext uri="{19B8F6BF-5375-455C-9EA6-DF929625EA0E}">
        <p15:presenceInfo xmlns:p15="http://schemas.microsoft.com/office/powerpoint/2012/main" userId="S-1-5-21-1390067357-1383384898-725345543-57429" providerId="AD"/>
      </p:ext>
    </p:extLst>
  </p:cmAuthor>
  <p:cmAuthor id="6" name="Kelm, Robert J" initials="KRJ" lastIdx="8" clrIdx="5">
    <p:extLst>
      <p:ext uri="{19B8F6BF-5375-455C-9EA6-DF929625EA0E}">
        <p15:presenceInfo xmlns:p15="http://schemas.microsoft.com/office/powerpoint/2012/main" userId="S-1-5-21-1390067357-1383384898-725345543-8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0" autoAdjust="0"/>
    <p:restoredTop sz="94660"/>
  </p:normalViewPr>
  <p:slideViewPr>
    <p:cSldViewPr snapToGrid="0">
      <p:cViewPr varScale="1">
        <p:scale>
          <a:sx n="91" d="100"/>
          <a:sy n="91" d="100"/>
        </p:scale>
        <p:origin x="2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27577DEC-D9A5-404D-9789-702F4319B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9">
            <a:extLst>
              <a:ext uri="{FF2B5EF4-FFF2-40B4-BE49-F238E27FC236}">
                <a16:creationId xmlns:a16="http://schemas.microsoft.com/office/drawing/2014/main" id="{CEEA9366-CEA8-4F23-B065-4337F0D836F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11">
              <a:extLst>
                <a:ext uri="{FF2B5EF4-FFF2-40B4-BE49-F238E27FC236}">
                  <a16:creationId xmlns:a16="http://schemas.microsoft.com/office/drawing/2014/main" id="{FBE459AF-3736-4886-82E0-9B5DA427B5E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52DFAACF-64D0-4621-8FF4-E2F03C3E8D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0F7407FE-86B1-4890-9D80-9406FBF29E4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17">
              <a:extLst>
                <a:ext uri="{FF2B5EF4-FFF2-40B4-BE49-F238E27FC236}">
                  <a16:creationId xmlns:a16="http://schemas.microsoft.com/office/drawing/2014/main" id="{F5E04699-59E1-4468-9E7C-83070EEB42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2AE8F13-9A52-4D7F-9637-321EA7CF32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p:cNvSpPr>
            <a:spLocks noGrp="1"/>
          </p:cNvSpPr>
          <p:nvPr>
            <p:ph type="subTitle" idx="1"/>
          </p:nvPr>
        </p:nvSpPr>
        <p:spPr>
          <a:xfrm>
            <a:off x="1507067" y="4050833"/>
            <a:ext cx="7766936" cy="1096899"/>
          </a:xfrm>
        </p:spPr>
        <p:txBody>
          <a:bodyPr>
            <a:normAutofit/>
          </a:bodyPr>
          <a:lstStyle/>
          <a:p>
            <a:r>
              <a:rPr lang="en-US" dirty="0" smtClean="0">
                <a:solidFill>
                  <a:schemeClr val="tx1"/>
                </a:solidFill>
              </a:rPr>
              <a:t>April </a:t>
            </a:r>
            <a:r>
              <a:rPr lang="en-US" dirty="0">
                <a:solidFill>
                  <a:schemeClr val="tx1"/>
                </a:solidFill>
              </a:rPr>
              <a:t>2021</a:t>
            </a:r>
          </a:p>
          <a:p>
            <a:r>
              <a:rPr lang="en-US" dirty="0">
                <a:solidFill>
                  <a:schemeClr val="tx1"/>
                </a:solidFill>
              </a:rPr>
              <a:t>UVM’s Institutional Biosafety Committee (IBC)</a:t>
            </a:r>
          </a:p>
        </p:txBody>
      </p:sp>
      <p:sp>
        <p:nvSpPr>
          <p:cNvPr id="2" name="Title 1"/>
          <p:cNvSpPr>
            <a:spLocks noGrp="1"/>
          </p:cNvSpPr>
          <p:nvPr>
            <p:ph type="ctrTitle"/>
          </p:nvPr>
        </p:nvSpPr>
        <p:spPr>
          <a:xfrm>
            <a:off x="1507067" y="2404534"/>
            <a:ext cx="7766936" cy="1646302"/>
          </a:xfrm>
        </p:spPr>
        <p:txBody>
          <a:bodyPr>
            <a:normAutofit/>
          </a:bodyPr>
          <a:lstStyle/>
          <a:p>
            <a:pPr>
              <a:lnSpc>
                <a:spcPct val="90000"/>
              </a:lnSpc>
            </a:pPr>
            <a:r>
              <a:rPr lang="en-US" smtClean="0"/>
              <a:t>BSL-3 </a:t>
            </a:r>
            <a:r>
              <a:rPr lang="en-US" dirty="0"/>
              <a:t>Review Procedures</a:t>
            </a:r>
          </a:p>
        </p:txBody>
      </p:sp>
    </p:spTree>
    <p:extLst>
      <p:ext uri="{BB962C8B-B14F-4D97-AF65-F5344CB8AC3E}">
        <p14:creationId xmlns:p14="http://schemas.microsoft.com/office/powerpoint/2010/main" val="31311035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C92B-2F58-4E2D-809A-6D0E965E1D79}"/>
              </a:ext>
            </a:extLst>
          </p:cNvPr>
          <p:cNvSpPr>
            <a:spLocks noGrp="1"/>
          </p:cNvSpPr>
          <p:nvPr>
            <p:ph type="title"/>
          </p:nvPr>
        </p:nvSpPr>
        <p:spPr>
          <a:xfrm>
            <a:off x="752748" y="514980"/>
            <a:ext cx="8596668" cy="1078150"/>
          </a:xfrm>
        </p:spPr>
        <p:txBody>
          <a:bodyPr>
            <a:normAutofit fontScale="90000"/>
          </a:bodyPr>
          <a:lstStyle/>
          <a:p>
            <a:r>
              <a:rPr lang="en-US" dirty="0"/>
              <a:t/>
            </a:r>
            <a:br>
              <a:rPr lang="en-US" dirty="0"/>
            </a:br>
            <a:r>
              <a:rPr lang="en-US" dirty="0"/>
              <a:t>2</a:t>
            </a:r>
            <a:r>
              <a:rPr lang="en-US" baseline="30000" dirty="0"/>
              <a:t>nd</a:t>
            </a:r>
            <a:r>
              <a:rPr lang="en-US" dirty="0"/>
              <a:t> Milestone – IBC Initial Review Complete</a:t>
            </a:r>
          </a:p>
        </p:txBody>
      </p:sp>
      <p:sp>
        <p:nvSpPr>
          <p:cNvPr id="3" name="Content Placeholder 2">
            <a:extLst>
              <a:ext uri="{FF2B5EF4-FFF2-40B4-BE49-F238E27FC236}">
                <a16:creationId xmlns:a16="http://schemas.microsoft.com/office/drawing/2014/main" id="{ED549362-24A9-46EE-830F-5F039C35EA84}"/>
              </a:ext>
            </a:extLst>
          </p:cNvPr>
          <p:cNvSpPr>
            <a:spLocks noGrp="1"/>
          </p:cNvSpPr>
          <p:nvPr>
            <p:ph idx="1"/>
          </p:nvPr>
        </p:nvSpPr>
        <p:spPr>
          <a:xfrm>
            <a:off x="677334" y="1797770"/>
            <a:ext cx="8596668" cy="3262459"/>
          </a:xfrm>
        </p:spPr>
        <p:txBody>
          <a:bodyPr>
            <a:normAutofit/>
          </a:bodyPr>
          <a:lstStyle/>
          <a:p>
            <a:pPr>
              <a:buFont typeface="Wingdings" panose="05000000000000000000" pitchFamily="2" charset="2"/>
              <a:buChar char="Ø"/>
            </a:pPr>
            <a:r>
              <a:rPr lang="en-US" dirty="0">
                <a:solidFill>
                  <a:schemeClr val="tx1"/>
                </a:solidFill>
              </a:rPr>
              <a:t>MPR has been reviewed with one of the following outcomes:</a:t>
            </a:r>
          </a:p>
          <a:p>
            <a:pPr lvl="1">
              <a:buFont typeface="Wingdings" panose="05000000000000000000" pitchFamily="2" charset="2"/>
              <a:buChar char="Ø"/>
            </a:pPr>
            <a:r>
              <a:rPr lang="en-US" b="1" dirty="0">
                <a:solidFill>
                  <a:schemeClr val="tx1"/>
                </a:solidFill>
              </a:rPr>
              <a:t>Approval Pending Clarifications </a:t>
            </a:r>
            <a:r>
              <a:rPr lang="en-US" dirty="0">
                <a:solidFill>
                  <a:schemeClr val="tx1"/>
                </a:solidFill>
              </a:rPr>
              <a:t>– Committee member sign off required</a:t>
            </a:r>
          </a:p>
          <a:p>
            <a:pPr lvl="1">
              <a:buFont typeface="Wingdings" panose="05000000000000000000" pitchFamily="2" charset="2"/>
              <a:buChar char="Ø"/>
            </a:pPr>
            <a:r>
              <a:rPr lang="en-US" b="1" dirty="0">
                <a:solidFill>
                  <a:schemeClr val="tx1"/>
                </a:solidFill>
              </a:rPr>
              <a:t>Tabled</a:t>
            </a:r>
            <a:r>
              <a:rPr lang="en-US" dirty="0">
                <a:solidFill>
                  <a:schemeClr val="tx1"/>
                </a:solidFill>
              </a:rPr>
              <a:t> – response requires review at subsequent full convened meeting</a:t>
            </a:r>
          </a:p>
          <a:p>
            <a:pPr lvl="1">
              <a:buFont typeface="Wingdings" panose="05000000000000000000" pitchFamily="2" charset="2"/>
              <a:buChar char="Ø"/>
            </a:pPr>
            <a:r>
              <a:rPr lang="en-US" b="1" dirty="0">
                <a:solidFill>
                  <a:schemeClr val="tx1"/>
                </a:solidFill>
              </a:rPr>
              <a:t>Disapproved</a:t>
            </a:r>
            <a:r>
              <a:rPr lang="en-US" dirty="0">
                <a:solidFill>
                  <a:schemeClr val="tx1"/>
                </a:solidFill>
              </a:rPr>
              <a:t> – would need to resubmit protocol for consideration</a:t>
            </a:r>
          </a:p>
          <a:p>
            <a:pPr>
              <a:buFont typeface="Wingdings" panose="05000000000000000000" pitchFamily="2" charset="2"/>
              <a:buChar char="Ø"/>
            </a:pPr>
            <a:r>
              <a:rPr lang="en-US" dirty="0">
                <a:solidFill>
                  <a:schemeClr val="tx1"/>
                </a:solidFill>
              </a:rPr>
              <a:t>You will receive an IBC memo with the outcome and request for clarifications as applicable.</a:t>
            </a:r>
          </a:p>
          <a:p>
            <a:pPr marL="0" indent="0" algn="ctr">
              <a:buNone/>
            </a:pPr>
            <a:endParaRPr lang="en-US" b="1" dirty="0"/>
          </a:p>
          <a:p>
            <a:pPr marL="0" indent="0">
              <a:buNone/>
            </a:pPr>
            <a:endParaRPr lang="en-US" dirty="0"/>
          </a:p>
        </p:txBody>
      </p:sp>
    </p:spTree>
    <p:extLst>
      <p:ext uri="{BB962C8B-B14F-4D97-AF65-F5344CB8AC3E}">
        <p14:creationId xmlns:p14="http://schemas.microsoft.com/office/powerpoint/2010/main" val="215304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C92B-2F58-4E2D-809A-6D0E965E1D79}"/>
              </a:ext>
            </a:extLst>
          </p:cNvPr>
          <p:cNvSpPr>
            <a:spLocks noGrp="1"/>
          </p:cNvSpPr>
          <p:nvPr>
            <p:ph type="title"/>
          </p:nvPr>
        </p:nvSpPr>
        <p:spPr>
          <a:xfrm>
            <a:off x="752747" y="514980"/>
            <a:ext cx="9946675" cy="1078150"/>
          </a:xfrm>
        </p:spPr>
        <p:txBody>
          <a:bodyPr>
            <a:normAutofit fontScale="90000"/>
          </a:bodyPr>
          <a:lstStyle/>
          <a:p>
            <a:r>
              <a:rPr lang="en-US" dirty="0"/>
              <a:t/>
            </a:r>
            <a:br>
              <a:rPr lang="en-US" dirty="0"/>
            </a:br>
            <a:r>
              <a:rPr lang="en-US" dirty="0"/>
              <a:t>3</a:t>
            </a:r>
            <a:r>
              <a:rPr lang="en-US" baseline="30000" dirty="0"/>
              <a:t>rd</a:t>
            </a:r>
            <a:r>
              <a:rPr lang="en-US" dirty="0"/>
              <a:t> Milestone – IBC Conditional Approval</a:t>
            </a:r>
          </a:p>
        </p:txBody>
      </p:sp>
      <p:sp>
        <p:nvSpPr>
          <p:cNvPr id="3" name="Content Placeholder 2">
            <a:extLst>
              <a:ext uri="{FF2B5EF4-FFF2-40B4-BE49-F238E27FC236}">
                <a16:creationId xmlns:a16="http://schemas.microsoft.com/office/drawing/2014/main" id="{ED549362-24A9-46EE-830F-5F039C35EA84}"/>
              </a:ext>
            </a:extLst>
          </p:cNvPr>
          <p:cNvSpPr>
            <a:spLocks noGrp="1"/>
          </p:cNvSpPr>
          <p:nvPr>
            <p:ph idx="1"/>
          </p:nvPr>
        </p:nvSpPr>
        <p:spPr>
          <a:xfrm>
            <a:off x="677334" y="1797770"/>
            <a:ext cx="8596668" cy="3262459"/>
          </a:xfrm>
        </p:spPr>
        <p:txBody>
          <a:bodyPr>
            <a:normAutofit/>
          </a:bodyPr>
          <a:lstStyle/>
          <a:p>
            <a:r>
              <a:rPr lang="en-US" dirty="0">
                <a:solidFill>
                  <a:schemeClr val="tx1"/>
                </a:solidFill>
              </a:rPr>
              <a:t>Once all stipulations and clarifications from the initial review have been approved.  </a:t>
            </a:r>
          </a:p>
          <a:p>
            <a:r>
              <a:rPr lang="en-US" dirty="0">
                <a:solidFill>
                  <a:schemeClr val="tx1"/>
                </a:solidFill>
              </a:rPr>
              <a:t>Conditional IBC approval is now granted to allow the </a:t>
            </a:r>
            <a:r>
              <a:rPr lang="en-US" dirty="0" smtClean="0">
                <a:solidFill>
                  <a:schemeClr val="tx1"/>
                </a:solidFill>
              </a:rPr>
              <a:t>Post Approval Inspection review </a:t>
            </a:r>
            <a:r>
              <a:rPr lang="en-US" dirty="0">
                <a:solidFill>
                  <a:schemeClr val="tx1"/>
                </a:solidFill>
              </a:rPr>
              <a:t>within the BSL3 lab to be completed. </a:t>
            </a:r>
          </a:p>
          <a:p>
            <a:r>
              <a:rPr lang="en-US" b="1" dirty="0">
                <a:solidFill>
                  <a:schemeClr val="tx1"/>
                </a:solidFill>
              </a:rPr>
              <a:t>Research activities under this MRP are limited to the Post Approval </a:t>
            </a:r>
            <a:r>
              <a:rPr lang="en-US" b="1" dirty="0" smtClean="0">
                <a:solidFill>
                  <a:schemeClr val="tx1"/>
                </a:solidFill>
              </a:rPr>
              <a:t>Inspection </a:t>
            </a:r>
            <a:r>
              <a:rPr lang="en-US" b="1" dirty="0">
                <a:solidFill>
                  <a:schemeClr val="tx1"/>
                </a:solidFill>
              </a:rPr>
              <a:t>activity (step 5) until Full Approval has been granted by the IBC.  </a:t>
            </a:r>
          </a:p>
          <a:p>
            <a:endParaRPr lang="en-US" dirty="0">
              <a:solidFill>
                <a:schemeClr val="tx1"/>
              </a:solidFill>
            </a:endParaRPr>
          </a:p>
          <a:p>
            <a:pPr marL="0" indent="0" algn="ctr">
              <a:buNone/>
            </a:pPr>
            <a:endParaRPr lang="en-US" b="1" dirty="0"/>
          </a:p>
          <a:p>
            <a:pPr marL="0" indent="0">
              <a:buNone/>
            </a:pPr>
            <a:endParaRPr lang="en-US" dirty="0"/>
          </a:p>
        </p:txBody>
      </p:sp>
    </p:spTree>
    <p:extLst>
      <p:ext uri="{BB962C8B-B14F-4D97-AF65-F5344CB8AC3E}">
        <p14:creationId xmlns:p14="http://schemas.microsoft.com/office/powerpoint/2010/main" val="395630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Content Placeholder 2"/>
          <p:cNvSpPr>
            <a:spLocks noGrp="1"/>
          </p:cNvSpPr>
          <p:nvPr>
            <p:ph idx="1"/>
          </p:nvPr>
        </p:nvSpPr>
        <p:spPr>
          <a:xfrm>
            <a:off x="694112" y="1253067"/>
            <a:ext cx="6155266" cy="4351866"/>
          </a:xfrm>
        </p:spPr>
        <p:txBody>
          <a:bodyPr anchor="ctr">
            <a:normAutofit/>
          </a:bodyPr>
          <a:lstStyle/>
          <a:p>
            <a:pPr marL="0" indent="0">
              <a:buNone/>
            </a:pPr>
            <a:r>
              <a:rPr lang="en-US" dirty="0">
                <a:solidFill>
                  <a:schemeClr val="tx1"/>
                </a:solidFill>
              </a:rPr>
              <a:t>Step 5</a:t>
            </a:r>
            <a:r>
              <a:rPr lang="en-US" dirty="0"/>
              <a:t>. </a:t>
            </a:r>
          </a:p>
          <a:p>
            <a:r>
              <a:rPr lang="en-US" dirty="0">
                <a:solidFill>
                  <a:schemeClr val="tx1"/>
                </a:solidFill>
              </a:rPr>
              <a:t>The MPR and SOPs are reviewed for consistency with VDH practices </a:t>
            </a:r>
          </a:p>
          <a:p>
            <a:r>
              <a:rPr lang="en-US" dirty="0">
                <a:solidFill>
                  <a:schemeClr val="tx1"/>
                </a:solidFill>
              </a:rPr>
              <a:t>This review occurs simultaneously with the </a:t>
            </a:r>
            <a:r>
              <a:rPr lang="en-US" dirty="0" smtClean="0">
                <a:solidFill>
                  <a:schemeClr val="tx1"/>
                </a:solidFill>
              </a:rPr>
              <a:t>Post Approval Inspection review (see </a:t>
            </a:r>
            <a:r>
              <a:rPr lang="en-US" dirty="0">
                <a:solidFill>
                  <a:schemeClr val="tx1"/>
                </a:solidFill>
              </a:rPr>
              <a:t>next step 5) by the Biosafety Officer</a:t>
            </a:r>
          </a:p>
          <a:p>
            <a:r>
              <a:rPr lang="en-US" dirty="0">
                <a:solidFill>
                  <a:schemeClr val="tx1"/>
                </a:solidFill>
              </a:rPr>
              <a:t>VDH may ask for clarifications and changes to submitted MPR/SOPs with 10 business days following IBC approved to be reviewed by IBC Chair and incorporated prior to final approval.</a:t>
            </a:r>
          </a:p>
          <a:p>
            <a:pPr marL="0" indent="0">
              <a:buNone/>
            </a:pPr>
            <a:endParaRPr lang="en-US"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US" dirty="0">
                <a:solidFill>
                  <a:schemeClr val="bg1"/>
                </a:solidFill>
              </a:rPr>
              <a:t>Step 5.</a:t>
            </a:r>
            <a:br>
              <a:rPr lang="en-US" dirty="0">
                <a:solidFill>
                  <a:schemeClr val="bg1"/>
                </a:solidFill>
              </a:rPr>
            </a:br>
            <a:r>
              <a:rPr lang="en-US" dirty="0">
                <a:solidFill>
                  <a:schemeClr val="bg1"/>
                </a:solidFill>
              </a:rPr>
              <a:t>Vermont Department of Health Review and Post Approval Monitoring</a:t>
            </a:r>
          </a:p>
        </p:txBody>
      </p:sp>
    </p:spTree>
    <p:extLst>
      <p:ext uri="{BB962C8B-B14F-4D97-AF65-F5344CB8AC3E}">
        <p14:creationId xmlns:p14="http://schemas.microsoft.com/office/powerpoint/2010/main" val="287387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45382" y="1045204"/>
            <a:ext cx="6155266" cy="5352382"/>
          </a:xfrm>
        </p:spPr>
        <p:txBody>
          <a:bodyPr anchor="ctr">
            <a:normAutofit fontScale="92500" lnSpcReduction="10000"/>
          </a:bodyPr>
          <a:lstStyle/>
          <a:p>
            <a:pPr marL="0" indent="0">
              <a:buNone/>
            </a:pPr>
            <a:r>
              <a:rPr lang="en-US" dirty="0"/>
              <a:t>STEP </a:t>
            </a:r>
            <a:r>
              <a:rPr lang="en-US" dirty="0">
                <a:solidFill>
                  <a:schemeClr val="tx1"/>
                </a:solidFill>
              </a:rPr>
              <a:t>5.</a:t>
            </a:r>
          </a:p>
          <a:p>
            <a:r>
              <a:rPr lang="en-US" dirty="0">
                <a:solidFill>
                  <a:schemeClr val="tx1"/>
                </a:solidFill>
              </a:rPr>
              <a:t>Following IBC conditional approval, BSO will schedule follow-up </a:t>
            </a:r>
            <a:r>
              <a:rPr lang="en-US" dirty="0" smtClean="0">
                <a:solidFill>
                  <a:schemeClr val="tx1"/>
                </a:solidFill>
              </a:rPr>
              <a:t>Post Approval Inspection with </a:t>
            </a:r>
            <a:r>
              <a:rPr lang="en-US" dirty="0">
                <a:solidFill>
                  <a:schemeClr val="tx1"/>
                </a:solidFill>
              </a:rPr>
              <a:t>the lab group.  These work reviews must occur within 30 working days. </a:t>
            </a:r>
          </a:p>
          <a:p>
            <a:r>
              <a:rPr lang="en-US" dirty="0">
                <a:solidFill>
                  <a:schemeClr val="tx1"/>
                </a:solidFill>
              </a:rPr>
              <a:t>BSO will document </a:t>
            </a:r>
            <a:r>
              <a:rPr lang="en-US" dirty="0" smtClean="0">
                <a:solidFill>
                  <a:schemeClr val="tx1"/>
                </a:solidFill>
              </a:rPr>
              <a:t>and upload to the Post Approval Inspection record the following: </a:t>
            </a:r>
          </a:p>
          <a:p>
            <a:pPr lvl="1"/>
            <a:r>
              <a:rPr lang="en-US" dirty="0" smtClean="0">
                <a:solidFill>
                  <a:schemeClr val="tx1"/>
                </a:solidFill>
              </a:rPr>
              <a:t>A </a:t>
            </a:r>
            <a:r>
              <a:rPr lang="en-US" dirty="0">
                <a:solidFill>
                  <a:schemeClr val="tx1"/>
                </a:solidFill>
              </a:rPr>
              <a:t>completed BSO Risk Assessment Form </a:t>
            </a:r>
            <a:endParaRPr lang="en-US" dirty="0" smtClean="0">
              <a:solidFill>
                <a:schemeClr val="tx1"/>
              </a:solidFill>
            </a:endParaRPr>
          </a:p>
          <a:p>
            <a:pPr lvl="1"/>
            <a:r>
              <a:rPr lang="en-US" dirty="0" smtClean="0">
                <a:solidFill>
                  <a:schemeClr val="tx1"/>
                </a:solidFill>
              </a:rPr>
              <a:t>Completed Training checklist(s) </a:t>
            </a:r>
            <a:r>
              <a:rPr lang="en-US" dirty="0">
                <a:solidFill>
                  <a:schemeClr val="tx1"/>
                </a:solidFill>
              </a:rPr>
              <a:t>for those </a:t>
            </a:r>
            <a:r>
              <a:rPr lang="en-US" dirty="0" smtClean="0">
                <a:solidFill>
                  <a:schemeClr val="tx1"/>
                </a:solidFill>
              </a:rPr>
              <a:t>individual(s) </a:t>
            </a:r>
            <a:r>
              <a:rPr lang="en-US" dirty="0">
                <a:solidFill>
                  <a:schemeClr val="tx1"/>
                </a:solidFill>
              </a:rPr>
              <a:t>that were trained</a:t>
            </a:r>
            <a:r>
              <a:rPr lang="en-US" dirty="0" smtClean="0">
                <a:solidFill>
                  <a:schemeClr val="tx1"/>
                </a:solidFill>
              </a:rPr>
              <a:t>.</a:t>
            </a:r>
            <a:endParaRPr lang="en-US" dirty="0">
              <a:solidFill>
                <a:schemeClr val="tx1"/>
              </a:solidFill>
            </a:endParaRPr>
          </a:p>
          <a:p>
            <a:r>
              <a:rPr lang="en-US" dirty="0">
                <a:solidFill>
                  <a:schemeClr val="tx1"/>
                </a:solidFill>
              </a:rPr>
              <a:t>The IBC Chair must review the </a:t>
            </a:r>
            <a:r>
              <a:rPr lang="en-US" dirty="0" smtClean="0">
                <a:solidFill>
                  <a:schemeClr val="tx1"/>
                </a:solidFill>
              </a:rPr>
              <a:t>Post Approval Inspection documentation </a:t>
            </a:r>
            <a:r>
              <a:rPr lang="en-US" dirty="0">
                <a:solidFill>
                  <a:schemeClr val="tx1"/>
                </a:solidFill>
              </a:rPr>
              <a:t>and VDH recommendations</a:t>
            </a:r>
          </a:p>
          <a:p>
            <a:r>
              <a:rPr lang="en-US" dirty="0">
                <a:solidFill>
                  <a:schemeClr val="tx1"/>
                </a:solidFill>
              </a:rPr>
              <a:t>Any substantive changes required by the BSO as a result of the </a:t>
            </a:r>
            <a:r>
              <a:rPr lang="en-US" dirty="0" smtClean="0">
                <a:solidFill>
                  <a:schemeClr val="tx1"/>
                </a:solidFill>
              </a:rPr>
              <a:t>Post Approval Inspection review </a:t>
            </a:r>
            <a:r>
              <a:rPr lang="en-US" dirty="0">
                <a:solidFill>
                  <a:schemeClr val="tx1"/>
                </a:solidFill>
              </a:rPr>
              <a:t>or VDH review must be submitted by the PI as an amendment to the MPR for review and approval</a:t>
            </a:r>
          </a:p>
          <a:p>
            <a:pPr lvl="1"/>
            <a:r>
              <a:rPr lang="en-US" dirty="0">
                <a:solidFill>
                  <a:schemeClr val="tx1"/>
                </a:solidFill>
              </a:rPr>
              <a:t>This amendment is assigned to at least two IBC members who will present their reviews at the next scheduled or ad  hoc full Committee </a:t>
            </a:r>
            <a:r>
              <a:rPr lang="en-US" dirty="0" smtClean="0">
                <a:solidFill>
                  <a:schemeClr val="tx1"/>
                </a:solidFill>
              </a:rPr>
              <a:t>meeting</a:t>
            </a:r>
            <a:endParaRPr lang="en-US" dirty="0">
              <a:solidFill>
                <a:schemeClr val="tx1"/>
              </a:solidFill>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fontScale="90000"/>
          </a:bodyPr>
          <a:lstStyle/>
          <a:p>
            <a:r>
              <a:rPr lang="en-US" dirty="0">
                <a:solidFill>
                  <a:schemeClr val="bg1"/>
                </a:solidFill>
              </a:rPr>
              <a:t>Step</a:t>
            </a:r>
            <a:r>
              <a:rPr lang="en-US" dirty="0">
                <a:solidFill>
                  <a:schemeClr val="tx1"/>
                </a:solidFill>
              </a:rPr>
              <a:t> </a:t>
            </a:r>
            <a:r>
              <a:rPr lang="en-US" dirty="0">
                <a:solidFill>
                  <a:schemeClr val="bg1"/>
                </a:solidFill>
              </a:rPr>
              <a:t>5.</a:t>
            </a:r>
            <a:br>
              <a:rPr lang="en-US" dirty="0">
                <a:solidFill>
                  <a:schemeClr val="bg1"/>
                </a:solidFill>
              </a:rPr>
            </a:br>
            <a:r>
              <a:rPr lang="en-US" dirty="0">
                <a:solidFill>
                  <a:schemeClr val="bg1"/>
                </a:solidFill>
              </a:rPr>
              <a:t>Vermont Department of Health Review and Post Approval Monitoring (continued)</a:t>
            </a:r>
          </a:p>
        </p:txBody>
      </p:sp>
    </p:spTree>
    <p:extLst>
      <p:ext uri="{BB962C8B-B14F-4D97-AF65-F5344CB8AC3E}">
        <p14:creationId xmlns:p14="http://schemas.microsoft.com/office/powerpoint/2010/main" val="417089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C92B-2F58-4E2D-809A-6D0E965E1D79}"/>
              </a:ext>
            </a:extLst>
          </p:cNvPr>
          <p:cNvSpPr>
            <a:spLocks noGrp="1"/>
          </p:cNvSpPr>
          <p:nvPr>
            <p:ph type="title"/>
          </p:nvPr>
        </p:nvSpPr>
        <p:spPr>
          <a:xfrm>
            <a:off x="1110967" y="816638"/>
            <a:ext cx="8596668" cy="1021589"/>
          </a:xfrm>
        </p:spPr>
        <p:txBody>
          <a:bodyPr>
            <a:normAutofit fontScale="90000"/>
          </a:bodyPr>
          <a:lstStyle/>
          <a:p>
            <a:r>
              <a:rPr lang="en-US" dirty="0"/>
              <a:t/>
            </a:r>
            <a:br>
              <a:rPr lang="en-US" dirty="0"/>
            </a:br>
            <a:r>
              <a:rPr lang="en-US" dirty="0"/>
              <a:t>4</a:t>
            </a:r>
            <a:r>
              <a:rPr lang="en-US" baseline="30000" dirty="0"/>
              <a:t>th</a:t>
            </a:r>
            <a:r>
              <a:rPr lang="en-US" dirty="0"/>
              <a:t> Milestone –IBC Approval Granted</a:t>
            </a:r>
          </a:p>
        </p:txBody>
      </p:sp>
      <p:sp>
        <p:nvSpPr>
          <p:cNvPr id="3" name="Content Placeholder 2">
            <a:extLst>
              <a:ext uri="{FF2B5EF4-FFF2-40B4-BE49-F238E27FC236}">
                <a16:creationId xmlns:a16="http://schemas.microsoft.com/office/drawing/2014/main" id="{ED549362-24A9-46EE-830F-5F039C35EA84}"/>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rPr>
              <a:t>Final approval will be communicated by the IBC Chair by memorandum. Research activities may begin once this memorandum has been received.</a:t>
            </a:r>
          </a:p>
          <a:p>
            <a:pPr>
              <a:buFont typeface="Wingdings" panose="05000000000000000000" pitchFamily="2" charset="2"/>
              <a:buChar char="Ø"/>
            </a:pPr>
            <a:r>
              <a:rPr lang="en-US" dirty="0">
                <a:solidFill>
                  <a:schemeClr val="tx1"/>
                </a:solidFill>
              </a:rPr>
              <a:t>As part of the approval, the IBC may require increased reporting to the Committee or request additional post approval monitoring visits by the BSO.  These requirements will be included in the memorandum from the IBC Chair.</a:t>
            </a:r>
          </a:p>
          <a:p>
            <a:pPr marL="0" indent="0">
              <a:buNone/>
            </a:pPr>
            <a:endParaRPr lang="en-US" dirty="0"/>
          </a:p>
        </p:txBody>
      </p:sp>
    </p:spTree>
    <p:extLst>
      <p:ext uri="{BB962C8B-B14F-4D97-AF65-F5344CB8AC3E}">
        <p14:creationId xmlns:p14="http://schemas.microsoft.com/office/powerpoint/2010/main" val="63725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18259" y="1327437"/>
            <a:ext cx="6504842" cy="5364850"/>
          </a:xfrm>
        </p:spPr>
        <p:txBody>
          <a:bodyPr anchor="ctr">
            <a:normAutofit fontScale="92500" lnSpcReduction="20000"/>
          </a:bodyPr>
          <a:lstStyle/>
          <a:p>
            <a:pPr marL="0" indent="0">
              <a:buNone/>
            </a:pPr>
            <a:r>
              <a:rPr lang="en-US" dirty="0">
                <a:solidFill>
                  <a:schemeClr val="tx1"/>
                </a:solidFill>
              </a:rPr>
              <a:t>A/BSL-3 activities requires thorough continuing oversight which is shared by the PI, the PI’s team, the BSO and the IBC. The IBC has the authority to withdraw approval if safety concerns are not mitigated in a timely manner.  </a:t>
            </a:r>
          </a:p>
          <a:p>
            <a:pPr marL="0" indent="0">
              <a:buNone/>
            </a:pPr>
            <a:r>
              <a:rPr lang="en-US" dirty="0">
                <a:solidFill>
                  <a:schemeClr val="tx1"/>
                </a:solidFill>
              </a:rPr>
              <a:t>To maintain continued approval, you must</a:t>
            </a:r>
          </a:p>
          <a:p>
            <a:r>
              <a:rPr lang="en-US" dirty="0">
                <a:solidFill>
                  <a:schemeClr val="tx1"/>
                </a:solidFill>
              </a:rPr>
              <a:t>adhere/cooperate with any additional stipulations as outlined in the IBC approval memorandum </a:t>
            </a:r>
            <a:endParaRPr lang="en-US" dirty="0" smtClean="0">
              <a:solidFill>
                <a:schemeClr val="tx1"/>
              </a:solidFill>
            </a:endParaRPr>
          </a:p>
          <a:p>
            <a:r>
              <a:rPr lang="en-US" dirty="0" smtClean="0">
                <a:solidFill>
                  <a:schemeClr val="tx1"/>
                </a:solidFill>
              </a:rPr>
              <a:t>Additional Post Approval Inspections will be conducted per BSO/IBC discretion</a:t>
            </a:r>
          </a:p>
          <a:p>
            <a:r>
              <a:rPr lang="en-US" dirty="0" smtClean="0">
                <a:solidFill>
                  <a:schemeClr val="tx1"/>
                </a:solidFill>
              </a:rPr>
              <a:t>Regular Post Approval Monitoring visits will continue no less than annually</a:t>
            </a:r>
            <a:endParaRPr lang="en-US" dirty="0">
              <a:solidFill>
                <a:schemeClr val="tx1"/>
              </a:solidFill>
            </a:endParaRPr>
          </a:p>
          <a:p>
            <a:r>
              <a:rPr lang="en-US" dirty="0" smtClean="0">
                <a:solidFill>
                  <a:schemeClr val="tx1"/>
                </a:solidFill>
              </a:rPr>
              <a:t>follow your approved MPR/SOPs</a:t>
            </a:r>
          </a:p>
          <a:p>
            <a:r>
              <a:rPr lang="en-US" dirty="0" smtClean="0">
                <a:solidFill>
                  <a:schemeClr val="tx1"/>
                </a:solidFill>
              </a:rPr>
              <a:t>reach </a:t>
            </a:r>
            <a:r>
              <a:rPr lang="en-US" dirty="0">
                <a:solidFill>
                  <a:schemeClr val="tx1"/>
                </a:solidFill>
              </a:rPr>
              <a:t>out to the BSO with questions/concerns</a:t>
            </a:r>
          </a:p>
          <a:p>
            <a:r>
              <a:rPr lang="en-US" dirty="0">
                <a:solidFill>
                  <a:schemeClr val="tx1"/>
                </a:solidFill>
              </a:rPr>
              <a:t>work with the BSO/IBC to resolve safety concerns</a:t>
            </a:r>
          </a:p>
          <a:p>
            <a:r>
              <a:rPr lang="en-US" dirty="0">
                <a:solidFill>
                  <a:schemeClr val="tx1"/>
                </a:solidFill>
              </a:rPr>
              <a:t>cooperate with requests by the BSO/IBC for immediate work stoppage in the instance of deviations that present immediate safety concerns until the concerns are solved. The Process for resolution shall follow the </a:t>
            </a:r>
            <a:r>
              <a:rPr lang="en-US" dirty="0" smtClean="0">
                <a:solidFill>
                  <a:schemeClr val="tx1"/>
                </a:solidFill>
              </a:rPr>
              <a:t>Post Approval Inspection </a:t>
            </a:r>
            <a:r>
              <a:rPr lang="en-US" dirty="0">
                <a:solidFill>
                  <a:schemeClr val="tx1"/>
                </a:solidFill>
              </a:rPr>
              <a:t>process (Step 5). </a:t>
            </a:r>
          </a:p>
          <a:p>
            <a:pPr marL="0" indent="0">
              <a:buNone/>
            </a:pPr>
            <a:endParaRPr lang="en-US"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US" dirty="0">
                <a:solidFill>
                  <a:schemeClr val="bg1"/>
                </a:solidFill>
              </a:rPr>
              <a:t>6. Continuing Approval</a:t>
            </a:r>
          </a:p>
        </p:txBody>
      </p:sp>
      <p:sp>
        <p:nvSpPr>
          <p:cNvPr id="17" name="Title 1">
            <a:extLst>
              <a:ext uri="{FF2B5EF4-FFF2-40B4-BE49-F238E27FC236}">
                <a16:creationId xmlns:a16="http://schemas.microsoft.com/office/drawing/2014/main" id="{1357E931-D8C1-45BF-B9C4-303CD977E12B}"/>
              </a:ext>
            </a:extLst>
          </p:cNvPr>
          <p:cNvSpPr txBox="1">
            <a:spLocks/>
          </p:cNvSpPr>
          <p:nvPr/>
        </p:nvSpPr>
        <p:spPr>
          <a:xfrm>
            <a:off x="530779" y="281352"/>
            <a:ext cx="8596668" cy="1021589"/>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
            </a:r>
            <a:br>
              <a:rPr lang="en-US" dirty="0"/>
            </a:br>
            <a:r>
              <a:rPr lang="en-US" dirty="0"/>
              <a:t>6. Continuing Approval</a:t>
            </a:r>
          </a:p>
        </p:txBody>
      </p:sp>
    </p:spTree>
    <p:extLst>
      <p:ext uri="{BB962C8B-B14F-4D97-AF65-F5344CB8AC3E}">
        <p14:creationId xmlns:p14="http://schemas.microsoft.com/office/powerpoint/2010/main" val="110481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7">
            <a:extLst>
              <a:ext uri="{FF2B5EF4-FFF2-40B4-BE49-F238E27FC236}">
                <a16:creationId xmlns:a16="http://schemas.microsoft.com/office/drawing/2014/main" id="{A65AC7D1-EAA9-48F5-B509-60A7F50BF7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5" name="Rectangle 9">
            <a:extLst>
              <a:ext uri="{FF2B5EF4-FFF2-40B4-BE49-F238E27FC236}">
                <a16:creationId xmlns:a16="http://schemas.microsoft.com/office/drawing/2014/main" id="{D6320AF9-619A-4175-865B-5663E1AEF4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dirty="0">
                <a:solidFill>
                  <a:schemeClr val="tx1">
                    <a:lumMod val="85000"/>
                    <a:lumOff val="15000"/>
                  </a:schemeClr>
                </a:solidFill>
              </a:rPr>
              <a:t>Introduction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p:cNvSpPr>
            <a:spLocks noGrp="1"/>
          </p:cNvSpPr>
          <p:nvPr>
            <p:ph idx="1"/>
          </p:nvPr>
        </p:nvSpPr>
        <p:spPr>
          <a:xfrm>
            <a:off x="5976417" y="334179"/>
            <a:ext cx="5511296" cy="5175624"/>
          </a:xfrm>
        </p:spPr>
        <p:txBody>
          <a:bodyPr anchor="ctr">
            <a:normAutofit fontScale="70000" lnSpcReduction="20000"/>
          </a:bodyPr>
          <a:lstStyle/>
          <a:p>
            <a:endParaRPr lang="en-US" altLang="en-US" dirty="0">
              <a:solidFill>
                <a:srgbClr val="FFFFFF"/>
              </a:solidFill>
            </a:endParaRPr>
          </a:p>
          <a:p>
            <a:endParaRPr lang="en-US" altLang="en-US" dirty="0">
              <a:solidFill>
                <a:srgbClr val="FFFFFF"/>
              </a:solidFill>
            </a:endParaRPr>
          </a:p>
          <a:p>
            <a:endParaRPr lang="en-US" altLang="en-US" dirty="0">
              <a:solidFill>
                <a:srgbClr val="FFFFFF"/>
              </a:solidFill>
            </a:endParaRPr>
          </a:p>
          <a:p>
            <a:r>
              <a:rPr lang="en-US" altLang="en-US" dirty="0">
                <a:solidFill>
                  <a:srgbClr val="FFFFFF"/>
                </a:solidFill>
              </a:rPr>
              <a:t>Review and proper </a:t>
            </a:r>
            <a:r>
              <a:rPr lang="en-US" altLang="en-US" dirty="0">
                <a:solidFill>
                  <a:schemeClr val="tx1"/>
                </a:solidFill>
              </a:rPr>
              <a:t>registration of BSL-3 research projects is very complex. A registration goes through rigorous review by multiple internal reviewers.  Due to this complexity, we have outlined steps to assist researchers to navigate the IBC review process. </a:t>
            </a:r>
          </a:p>
          <a:p>
            <a:endParaRPr lang="en-US" b="1" dirty="0">
              <a:solidFill>
                <a:schemeClr val="tx1"/>
              </a:solidFill>
            </a:endParaRPr>
          </a:p>
          <a:p>
            <a:pPr lvl="1"/>
            <a:r>
              <a:rPr lang="en-US" b="1" dirty="0">
                <a:solidFill>
                  <a:schemeClr val="tx1"/>
                </a:solidFill>
              </a:rPr>
              <a:t>1. Submit Master Protocol Registration</a:t>
            </a:r>
          </a:p>
          <a:p>
            <a:pPr lvl="1"/>
            <a:r>
              <a:rPr lang="en-US" b="1" dirty="0">
                <a:solidFill>
                  <a:schemeClr val="tx1"/>
                </a:solidFill>
              </a:rPr>
              <a:t>2. Biosafety Officer (BSO) Review</a:t>
            </a:r>
          </a:p>
          <a:p>
            <a:pPr lvl="1"/>
            <a:r>
              <a:rPr lang="en-US" b="1" dirty="0">
                <a:solidFill>
                  <a:schemeClr val="tx1"/>
                </a:solidFill>
              </a:rPr>
              <a:t>3. </a:t>
            </a:r>
            <a:r>
              <a:rPr lang="en-US" dirty="0">
                <a:solidFill>
                  <a:schemeClr val="tx1"/>
                </a:solidFill>
              </a:rPr>
              <a:t>Core Facility Review of Registration (</a:t>
            </a:r>
            <a:r>
              <a:rPr lang="en-US" b="1" dirty="0">
                <a:solidFill>
                  <a:schemeClr val="tx1"/>
                </a:solidFill>
              </a:rPr>
              <a:t>Ancillary Review(s))</a:t>
            </a:r>
          </a:p>
          <a:p>
            <a:pPr lvl="2"/>
            <a:r>
              <a:rPr lang="en-US" b="1" dirty="0">
                <a:solidFill>
                  <a:schemeClr val="tx1"/>
                </a:solidFill>
              </a:rPr>
              <a:t>3a. Animal Care Training (as applicable)</a:t>
            </a:r>
          </a:p>
          <a:p>
            <a:pPr lvl="1"/>
            <a:r>
              <a:rPr lang="en-US" b="1" dirty="0">
                <a:solidFill>
                  <a:schemeClr val="accent2">
                    <a:lumMod val="50000"/>
                  </a:schemeClr>
                </a:solidFill>
              </a:rPr>
              <a:t>*Milestone 1 – MPR Added to IBC Agenda</a:t>
            </a:r>
          </a:p>
          <a:p>
            <a:pPr lvl="1"/>
            <a:r>
              <a:rPr lang="en-US" b="1" dirty="0">
                <a:solidFill>
                  <a:schemeClr val="tx1"/>
                </a:solidFill>
              </a:rPr>
              <a:t>4. Institutional Biosafety Committee (IBC) Review</a:t>
            </a:r>
          </a:p>
          <a:p>
            <a:pPr lvl="1"/>
            <a:r>
              <a:rPr lang="en-US" b="1" dirty="0">
                <a:solidFill>
                  <a:schemeClr val="accent2">
                    <a:lumMod val="50000"/>
                  </a:schemeClr>
                </a:solidFill>
              </a:rPr>
              <a:t>*Milestone 2 – IBC Initial Review Complete</a:t>
            </a:r>
          </a:p>
          <a:p>
            <a:pPr lvl="1"/>
            <a:r>
              <a:rPr lang="en-US" b="1" dirty="0">
                <a:solidFill>
                  <a:schemeClr val="accent2">
                    <a:lumMod val="50000"/>
                  </a:schemeClr>
                </a:solidFill>
              </a:rPr>
              <a:t>*Milestone 3 – IBC Conditional Approval </a:t>
            </a:r>
          </a:p>
          <a:p>
            <a:pPr lvl="1"/>
            <a:r>
              <a:rPr lang="en-US" b="1" dirty="0">
                <a:solidFill>
                  <a:schemeClr val="tx1"/>
                </a:solidFill>
              </a:rPr>
              <a:t>5. Vermont Department of Health Review and Post Approval   Monitoring </a:t>
            </a:r>
          </a:p>
          <a:p>
            <a:pPr lvl="1"/>
            <a:r>
              <a:rPr lang="en-US" b="1" dirty="0">
                <a:solidFill>
                  <a:schemeClr val="accent2">
                    <a:lumMod val="50000"/>
                  </a:schemeClr>
                </a:solidFill>
              </a:rPr>
              <a:t>*Milestone 4 – IBC Approval Granted – Activities can Begin</a:t>
            </a:r>
          </a:p>
          <a:p>
            <a:pPr lvl="1"/>
            <a:r>
              <a:rPr lang="en-US" b="1" dirty="0">
                <a:solidFill>
                  <a:srgbClr val="FFFFFF"/>
                </a:solidFill>
              </a:rPr>
              <a:t>6.  Continuing Approval</a:t>
            </a:r>
          </a:p>
          <a:p>
            <a:pPr lvl="1"/>
            <a:endParaRPr lang="en-US" b="1" dirty="0">
              <a:solidFill>
                <a:srgbClr val="FFFFFF"/>
              </a:solidFill>
            </a:endParaRPr>
          </a:p>
        </p:txBody>
      </p:sp>
    </p:spTree>
    <p:extLst>
      <p:ext uri="{BB962C8B-B14F-4D97-AF65-F5344CB8AC3E}">
        <p14:creationId xmlns:p14="http://schemas.microsoft.com/office/powerpoint/2010/main" val="74134958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B29A92E-CD1E-46CB-8B8F-AC58F978F3F2}"/>
              </a:ext>
            </a:extLst>
          </p:cNvPr>
          <p:cNvSpPr>
            <a:spLocks noGrp="1"/>
          </p:cNvSpPr>
          <p:nvPr>
            <p:ph idx="1"/>
          </p:nvPr>
        </p:nvSpPr>
        <p:spPr>
          <a:xfrm>
            <a:off x="677334" y="1253067"/>
            <a:ext cx="6155266" cy="4351866"/>
          </a:xfrm>
        </p:spPr>
        <p:txBody>
          <a:bodyPr anchor="ctr">
            <a:normAutofit fontScale="92500" lnSpcReduction="10000"/>
          </a:bodyPr>
          <a:lstStyle/>
          <a:p>
            <a:r>
              <a:rPr lang="en-US" dirty="0">
                <a:solidFill>
                  <a:schemeClr val="tx1"/>
                </a:solidFill>
              </a:rPr>
              <a:t>This laboratory work is applicable to indigenous or exotic agents that may cause serious or potentially lethal disease in a worker who is exposed to the agent.</a:t>
            </a:r>
          </a:p>
          <a:p>
            <a:r>
              <a:rPr lang="en-US" dirty="0">
                <a:solidFill>
                  <a:schemeClr val="tx1"/>
                </a:solidFill>
              </a:rPr>
              <a:t>Laboratory personnel must receive specific training in handling pathogenic and potentially lethal agents and must be supervised by scientists competent in handling infectious agents and associated procedures.</a:t>
            </a:r>
          </a:p>
          <a:p>
            <a:r>
              <a:rPr lang="en-US" dirty="0">
                <a:solidFill>
                  <a:schemeClr val="tx1"/>
                </a:solidFill>
              </a:rPr>
              <a:t>All procedures involving the manipulation of infectious materials must be conducted using stringent containment practices and engineering controls.  Personnel must also wear appropriate personal protective equipment.</a:t>
            </a:r>
          </a:p>
          <a:p>
            <a:r>
              <a:rPr lang="en-US" dirty="0">
                <a:solidFill>
                  <a:schemeClr val="tx1"/>
                </a:solidFill>
              </a:rPr>
              <a:t>The BSL-3 Core Facility is located in the Vermont Department of Health Laboratory in Colchester. This facility has special engineering and design features and is managed in conjunction with the Vermont Department of Health.</a:t>
            </a:r>
          </a:p>
        </p:txBody>
      </p:sp>
      <p:sp>
        <p:nvSpPr>
          <p:cNvPr id="21" name="Rectangle 20">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124D4F9-58F7-4C14-88D4-7F5C1FE380AF}"/>
              </a:ext>
            </a:extLst>
          </p:cNvPr>
          <p:cNvSpPr>
            <a:spLocks noGrp="1"/>
          </p:cNvSpPr>
          <p:nvPr>
            <p:ph type="title"/>
          </p:nvPr>
        </p:nvSpPr>
        <p:spPr>
          <a:xfrm>
            <a:off x="7829658" y="1253067"/>
            <a:ext cx="3685008" cy="4351866"/>
          </a:xfrm>
        </p:spPr>
        <p:txBody>
          <a:bodyPr anchor="ctr">
            <a:normAutofit/>
          </a:bodyPr>
          <a:lstStyle/>
          <a:p>
            <a:r>
              <a:rPr lang="en-US" dirty="0">
                <a:solidFill>
                  <a:schemeClr val="bg1"/>
                </a:solidFill>
              </a:rPr>
              <a:t>Biosafety Level 3 (BSL-3)</a:t>
            </a:r>
          </a:p>
        </p:txBody>
      </p:sp>
    </p:spTree>
    <p:extLst>
      <p:ext uri="{BB962C8B-B14F-4D97-AF65-F5344CB8AC3E}">
        <p14:creationId xmlns:p14="http://schemas.microsoft.com/office/powerpoint/2010/main" val="386439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Content Placeholder 2">
            <a:extLst>
              <a:ext uri="{FF2B5EF4-FFF2-40B4-BE49-F238E27FC236}">
                <a16:creationId xmlns:a16="http://schemas.microsoft.com/office/drawing/2014/main" id="{53178B70-6700-43CB-8DF8-4D1B02186278}"/>
              </a:ext>
            </a:extLst>
          </p:cNvPr>
          <p:cNvSpPr>
            <a:spLocks noGrp="1"/>
          </p:cNvSpPr>
          <p:nvPr>
            <p:ph idx="1"/>
          </p:nvPr>
        </p:nvSpPr>
        <p:spPr>
          <a:xfrm>
            <a:off x="677334" y="1253067"/>
            <a:ext cx="6155266" cy="4351866"/>
          </a:xfrm>
        </p:spPr>
        <p:txBody>
          <a:bodyPr anchor="ctr">
            <a:normAutofit/>
          </a:bodyPr>
          <a:lstStyle/>
          <a:p>
            <a:pPr marL="0" indent="0">
              <a:buNone/>
            </a:pPr>
            <a:r>
              <a:rPr lang="en-US" dirty="0">
                <a:solidFill>
                  <a:schemeClr val="tx1"/>
                </a:solidFill>
              </a:rPr>
              <a:t>STEP 1.</a:t>
            </a:r>
          </a:p>
          <a:p>
            <a:r>
              <a:rPr lang="en-US" dirty="0">
                <a:solidFill>
                  <a:schemeClr val="tx1"/>
                </a:solidFill>
              </a:rPr>
              <a:t>Projects necessitating BSL-3 containment and work practices must be registered under a specific Master Protocol Registration (MPR) to the Institutional Biosafety Committee (IBC)</a:t>
            </a:r>
          </a:p>
          <a:p>
            <a:r>
              <a:rPr lang="en-US" dirty="0">
                <a:solidFill>
                  <a:schemeClr val="tx1"/>
                </a:solidFill>
              </a:rPr>
              <a:t>PI’s must submit their proposed research activities through the online UVMClick-IBC system.  Associated grants and other supporting documents such as Biological Agent Reference Documents (BARD) and Standard Operating Procedures (SOP) must be uploaded to the submission for IBC members to review</a:t>
            </a:r>
          </a:p>
          <a:p>
            <a:endParaRPr lang="en-US" dirty="0"/>
          </a:p>
        </p:txBody>
      </p:sp>
      <p:sp>
        <p:nvSpPr>
          <p:cNvPr id="83" name="Rectangle 82">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85" name="Straight Connector 84">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89"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1E32104-ABB4-40BC-BDBD-F7A630057663}"/>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Step 1. Submitting a New BSL-3 Master Protocol Registration (MPR)</a:t>
            </a:r>
          </a:p>
        </p:txBody>
      </p:sp>
    </p:spTree>
    <p:extLst>
      <p:ext uri="{BB962C8B-B14F-4D97-AF65-F5344CB8AC3E}">
        <p14:creationId xmlns:p14="http://schemas.microsoft.com/office/powerpoint/2010/main" val="115032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00319" y="241882"/>
            <a:ext cx="5394940" cy="1320800"/>
          </a:xfrm>
        </p:spPr>
        <p:txBody>
          <a:bodyPr>
            <a:normAutofit/>
          </a:bodyPr>
          <a:lstStyle/>
          <a:p>
            <a:r>
              <a:rPr lang="en-US" dirty="0"/>
              <a:t>Step 2.</a:t>
            </a:r>
            <a:br>
              <a:rPr lang="en-US" dirty="0"/>
            </a:br>
            <a:r>
              <a:rPr lang="en-US" dirty="0" err="1"/>
              <a:t>BioSafety</a:t>
            </a:r>
            <a:r>
              <a:rPr lang="en-US" dirty="0"/>
              <a:t> Officer Review</a:t>
            </a:r>
          </a:p>
        </p:txBody>
      </p:sp>
      <p:sp>
        <p:nvSpPr>
          <p:cNvPr id="3" name="Content Placeholder 2"/>
          <p:cNvSpPr>
            <a:spLocks noGrp="1"/>
          </p:cNvSpPr>
          <p:nvPr>
            <p:ph idx="1"/>
          </p:nvPr>
        </p:nvSpPr>
        <p:spPr>
          <a:xfrm>
            <a:off x="5536734" y="1562682"/>
            <a:ext cx="5722111" cy="4838118"/>
          </a:xfrm>
        </p:spPr>
        <p:txBody>
          <a:bodyPr>
            <a:normAutofit fontScale="85000" lnSpcReduction="20000"/>
          </a:bodyPr>
          <a:lstStyle/>
          <a:p>
            <a:r>
              <a:rPr lang="en-US" dirty="0">
                <a:solidFill>
                  <a:schemeClr val="tx1"/>
                </a:solidFill>
              </a:rPr>
              <a:t>Upon receipt of the new BSL-3 MPR (or amendment to an existing BSL-3 MPR), the submission is assigned to the BSO for review</a:t>
            </a:r>
          </a:p>
          <a:p>
            <a:r>
              <a:rPr lang="en-US" dirty="0">
                <a:solidFill>
                  <a:schemeClr val="tx1"/>
                </a:solidFill>
              </a:rPr>
              <a:t>The BSO will review the contents of the registration, the lab’s SOPs and CITI training</a:t>
            </a:r>
          </a:p>
          <a:p>
            <a:r>
              <a:rPr lang="en-US" dirty="0">
                <a:solidFill>
                  <a:schemeClr val="tx1"/>
                </a:solidFill>
              </a:rPr>
              <a:t>The BSO will schedule a time with the PI to conduct an initial risk assessment.  </a:t>
            </a:r>
          </a:p>
          <a:p>
            <a:r>
              <a:rPr lang="en-US" dirty="0">
                <a:solidFill>
                  <a:schemeClr val="tx1"/>
                </a:solidFill>
              </a:rPr>
              <a:t>Tasks to be completed at time of initial risk assessment</a:t>
            </a:r>
          </a:p>
          <a:p>
            <a:pPr lvl="1"/>
            <a:r>
              <a:rPr lang="en-US" dirty="0">
                <a:solidFill>
                  <a:schemeClr val="tx1"/>
                </a:solidFill>
              </a:rPr>
              <a:t>MPR is reviewed with the PI</a:t>
            </a:r>
          </a:p>
          <a:p>
            <a:pPr lvl="1"/>
            <a:r>
              <a:rPr lang="en-US" dirty="0">
                <a:solidFill>
                  <a:schemeClr val="tx1"/>
                </a:solidFill>
              </a:rPr>
              <a:t>Education and hands-on training is provided to the PI and staff based on research activities described in the MPR – at this time point any hands-on training would be at BSL2 level</a:t>
            </a:r>
          </a:p>
          <a:p>
            <a:pPr lvl="1"/>
            <a:r>
              <a:rPr lang="en-US" dirty="0">
                <a:solidFill>
                  <a:schemeClr val="tx1"/>
                </a:solidFill>
              </a:rPr>
              <a:t>BSO documents the initial risk assessment by completing the Initial Risk Assessment Form</a:t>
            </a:r>
          </a:p>
          <a:p>
            <a:pPr lvl="1"/>
            <a:r>
              <a:rPr lang="en-US" dirty="0" smtClean="0">
                <a:solidFill>
                  <a:schemeClr val="tx1"/>
                </a:solidFill>
              </a:rPr>
              <a:t>BSO </a:t>
            </a:r>
            <a:r>
              <a:rPr lang="en-US" dirty="0">
                <a:solidFill>
                  <a:schemeClr val="tx1"/>
                </a:solidFill>
              </a:rPr>
              <a:t>uploads completed Initial Risk Assessment </a:t>
            </a:r>
            <a:r>
              <a:rPr lang="en-US" dirty="0" smtClean="0">
                <a:solidFill>
                  <a:schemeClr val="tx1"/>
                </a:solidFill>
              </a:rPr>
              <a:t>form to </a:t>
            </a:r>
            <a:r>
              <a:rPr lang="en-US" dirty="0">
                <a:solidFill>
                  <a:schemeClr val="tx1"/>
                </a:solidFill>
              </a:rPr>
              <a:t>MPR for IBC review</a:t>
            </a:r>
          </a:p>
          <a:p>
            <a:r>
              <a:rPr lang="en-US" dirty="0">
                <a:solidFill>
                  <a:schemeClr val="tx1"/>
                </a:solidFill>
              </a:rPr>
              <a:t>As a result of the Initial Risk Assessment the PI may need to modified his/her MPR or SOPs  </a:t>
            </a:r>
          </a:p>
          <a:p>
            <a:endParaRPr lang="en-US" dirty="0"/>
          </a:p>
        </p:txBody>
      </p:sp>
      <p:pic>
        <p:nvPicPr>
          <p:cNvPr id="5" name="Picture 4" descr="Calendar on table">
            <a:extLst>
              <a:ext uri="{FF2B5EF4-FFF2-40B4-BE49-F238E27FC236}">
                <a16:creationId xmlns:a16="http://schemas.microsoft.com/office/drawing/2014/main" id="{1C494BE2-FF95-420D-AF56-7F2F8D7C7538}"/>
              </a:ext>
            </a:extLst>
          </p:cNvPr>
          <p:cNvPicPr>
            <a:picLocks noChangeAspect="1"/>
          </p:cNvPicPr>
          <p:nvPr/>
        </p:nvPicPr>
        <p:blipFill rotWithShape="1">
          <a:blip r:embed="rId2"/>
          <a:srcRect l="4910" r="42580"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0" name="Isosceles Triangle 29">
            <a:extLst>
              <a:ext uri="{FF2B5EF4-FFF2-40B4-BE49-F238E27FC236}">
                <a16:creationId xmlns:a16="http://schemas.microsoft.com/office/drawing/2014/main" id="{3BCB5F6A-9EB0-40B0-9D13-3023E9A20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717927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F4444CE-BC8D-4D61-B303-4C05614E62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62423CA5-E2E1-4789-B759-9906C1C940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7" name="Isosceles Triangle 46">
            <a:extLst>
              <a:ext uri="{FF2B5EF4-FFF2-40B4-BE49-F238E27FC236}">
                <a16:creationId xmlns:a16="http://schemas.microsoft.com/office/drawing/2014/main" id="{73772B81-181F-48B7-8826-4D9686D15D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73754" y="643467"/>
            <a:ext cx="4520546" cy="1375608"/>
          </a:xfrm>
        </p:spPr>
        <p:txBody>
          <a:bodyPr anchor="ctr">
            <a:normAutofit fontScale="90000"/>
          </a:bodyPr>
          <a:lstStyle/>
          <a:p>
            <a:r>
              <a:rPr lang="en-US" dirty="0">
                <a:solidFill>
                  <a:schemeClr val="bg1"/>
                </a:solidFill>
              </a:rPr>
              <a:t>Step 3. Core Facility Review of Registration </a:t>
            </a:r>
          </a:p>
        </p:txBody>
      </p:sp>
      <p:sp>
        <p:nvSpPr>
          <p:cNvPr id="3" name="Content Placeholder 2"/>
          <p:cNvSpPr>
            <a:spLocks noGrp="1"/>
          </p:cNvSpPr>
          <p:nvPr>
            <p:ph idx="1"/>
          </p:nvPr>
        </p:nvSpPr>
        <p:spPr>
          <a:xfrm>
            <a:off x="673754" y="2160590"/>
            <a:ext cx="3973943" cy="3440110"/>
          </a:xfrm>
        </p:spPr>
        <p:txBody>
          <a:bodyPr>
            <a:normAutofit/>
          </a:bodyPr>
          <a:lstStyle/>
          <a:p>
            <a:r>
              <a:rPr lang="en-US" dirty="0">
                <a:solidFill>
                  <a:schemeClr val="bg1"/>
                </a:solidFill>
              </a:rPr>
              <a:t>If any of these Core Facilities will be used as part of the ABSL-3/BSL3 MPR,  an ancillary review will be assigned to the corresponding core. </a:t>
            </a:r>
          </a:p>
          <a:p>
            <a:r>
              <a:rPr lang="en-US" dirty="0">
                <a:solidFill>
                  <a:schemeClr val="bg1"/>
                </a:solidFill>
              </a:rPr>
              <a:t>Core Facilities can request changes or clarifications to the MPR.</a:t>
            </a:r>
          </a:p>
          <a:p>
            <a:r>
              <a:rPr lang="en-US" dirty="0">
                <a:solidFill>
                  <a:schemeClr val="bg1"/>
                </a:solidFill>
              </a:rPr>
              <a:t>The Core Facility must approve this activity prior to Committee approval.</a:t>
            </a:r>
            <a:endParaRPr lang="en-US" dirty="0">
              <a:solidFill>
                <a:srgbClr val="FF0000"/>
              </a:solidFill>
            </a:endParaRPr>
          </a:p>
          <a:p>
            <a:pPr marL="457200" lvl="1" indent="0">
              <a:buNone/>
            </a:pPr>
            <a:endParaRPr lang="en-US" dirty="0">
              <a:solidFill>
                <a:schemeClr val="bg1"/>
              </a:solidFill>
            </a:endParaRPr>
          </a:p>
          <a:p>
            <a:endParaRPr lang="en-US" dirty="0">
              <a:solidFill>
                <a:schemeClr val="bg1"/>
              </a:solidFill>
            </a:endParaRPr>
          </a:p>
          <a:p>
            <a:endParaRPr lang="en-US" dirty="0">
              <a:solidFill>
                <a:schemeClr val="bg1"/>
              </a:solidFill>
            </a:endParaRPr>
          </a:p>
        </p:txBody>
      </p:sp>
      <p:sp>
        <p:nvSpPr>
          <p:cNvPr id="49" name="Isosceles Triangle 48">
            <a:extLst>
              <a:ext uri="{FF2B5EF4-FFF2-40B4-BE49-F238E27FC236}">
                <a16:creationId xmlns:a16="http://schemas.microsoft.com/office/drawing/2014/main" id="{B2205F6E-03C6-4E92-877C-E2482F6599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5" name="TextBox 4"/>
          <p:cNvSpPr txBox="1"/>
          <p:nvPr/>
        </p:nvSpPr>
        <p:spPr>
          <a:xfrm>
            <a:off x="6000835" y="837100"/>
            <a:ext cx="5742432" cy="5355312"/>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dirty="0"/>
              <a:t>Office of Animal Care Management</a:t>
            </a:r>
          </a:p>
          <a:p>
            <a:pPr marL="285750" indent="-285750">
              <a:lnSpc>
                <a:spcPct val="200000"/>
              </a:lnSpc>
              <a:buFont typeface="Arial" panose="020B0604020202020204" pitchFamily="34" charset="0"/>
              <a:buChar char="•"/>
            </a:pPr>
            <a:r>
              <a:rPr lang="en-US" dirty="0"/>
              <a:t>Inhalation Facility</a:t>
            </a:r>
          </a:p>
          <a:p>
            <a:pPr marL="285750" indent="-285750">
              <a:lnSpc>
                <a:spcPct val="200000"/>
              </a:lnSpc>
              <a:buFont typeface="Arial" panose="020B0604020202020204" pitchFamily="34" charset="0"/>
              <a:buChar char="•"/>
            </a:pPr>
            <a:r>
              <a:rPr lang="en-US" dirty="0"/>
              <a:t>Biobank</a:t>
            </a:r>
          </a:p>
          <a:p>
            <a:pPr marL="285750" indent="-285750">
              <a:lnSpc>
                <a:spcPct val="200000"/>
              </a:lnSpc>
              <a:buFont typeface="Arial" panose="020B0604020202020204" pitchFamily="34" charset="0"/>
              <a:buChar char="•"/>
            </a:pPr>
            <a:r>
              <a:rPr lang="en-US" dirty="0"/>
              <a:t>Microscopy</a:t>
            </a:r>
          </a:p>
          <a:p>
            <a:pPr marL="285750" indent="-285750">
              <a:lnSpc>
                <a:spcPct val="200000"/>
              </a:lnSpc>
              <a:buFont typeface="Arial" panose="020B0604020202020204" pitchFamily="34" charset="0"/>
              <a:buChar char="•"/>
            </a:pPr>
            <a:r>
              <a:rPr lang="en-US" dirty="0"/>
              <a:t>Proteomics Facility</a:t>
            </a:r>
          </a:p>
          <a:p>
            <a:pPr marL="285750" indent="-285750">
              <a:lnSpc>
                <a:spcPct val="200000"/>
              </a:lnSpc>
              <a:buFont typeface="Arial" panose="020B0604020202020204" pitchFamily="34" charset="0"/>
              <a:buChar char="•"/>
            </a:pPr>
            <a:r>
              <a:rPr lang="en-US" dirty="0"/>
              <a:t>Cancer Translational Research Laboratory</a:t>
            </a:r>
          </a:p>
          <a:p>
            <a:pPr marL="285750" indent="-285750">
              <a:lnSpc>
                <a:spcPct val="200000"/>
              </a:lnSpc>
              <a:buFont typeface="Arial" panose="020B0604020202020204" pitchFamily="34" charset="0"/>
              <a:buChar char="•"/>
            </a:pPr>
            <a:r>
              <a:rPr lang="en-US" dirty="0"/>
              <a:t>The Neuroscience COBRE Cell and Molecular Core </a:t>
            </a:r>
          </a:p>
          <a:p>
            <a:pPr marL="285750" indent="-285750">
              <a:lnSpc>
                <a:spcPct val="200000"/>
              </a:lnSpc>
              <a:buFont typeface="Arial" panose="020B0604020202020204" pitchFamily="34" charset="0"/>
              <a:buChar char="•"/>
            </a:pPr>
            <a:r>
              <a:rPr lang="en-US" dirty="0"/>
              <a:t>Flow Cytometry and Cell sorting</a:t>
            </a:r>
          </a:p>
          <a:p>
            <a:pPr marL="285750" indent="-285750">
              <a:lnSpc>
                <a:spcPct val="200000"/>
              </a:lnSpc>
              <a:buFont typeface="Arial" panose="020B0604020202020204" pitchFamily="34" charset="0"/>
              <a:buChar char="•"/>
            </a:pPr>
            <a:r>
              <a:rPr lang="en-US" dirty="0"/>
              <a:t>Vermont Integrative Genomics Resource (VIGR)</a:t>
            </a:r>
          </a:p>
          <a:p>
            <a:endParaRPr lang="en-US" dirty="0"/>
          </a:p>
        </p:txBody>
      </p:sp>
    </p:spTree>
    <p:extLst>
      <p:ext uri="{BB962C8B-B14F-4D97-AF65-F5344CB8AC3E}">
        <p14:creationId xmlns:p14="http://schemas.microsoft.com/office/powerpoint/2010/main" val="137315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Content Placeholder 2"/>
          <p:cNvSpPr>
            <a:spLocks noGrp="1"/>
          </p:cNvSpPr>
          <p:nvPr>
            <p:ph idx="1"/>
          </p:nvPr>
        </p:nvSpPr>
        <p:spPr>
          <a:xfrm>
            <a:off x="677334" y="1253067"/>
            <a:ext cx="6155266" cy="4351866"/>
          </a:xfrm>
        </p:spPr>
        <p:txBody>
          <a:bodyPr anchor="ctr">
            <a:normAutofit/>
          </a:bodyPr>
          <a:lstStyle/>
          <a:p>
            <a:pPr marL="0" indent="0">
              <a:buNone/>
            </a:pPr>
            <a:r>
              <a:rPr lang="en-US" dirty="0">
                <a:solidFill>
                  <a:schemeClr val="tx1"/>
                </a:solidFill>
              </a:rPr>
              <a:t>Step 3a. (if </a:t>
            </a:r>
            <a:r>
              <a:rPr lang="en-US" dirty="0" smtClean="0">
                <a:solidFill>
                  <a:schemeClr val="tx1"/>
                </a:solidFill>
              </a:rPr>
              <a:t>ABSL-3 </a:t>
            </a:r>
            <a:r>
              <a:rPr lang="en-US" dirty="0">
                <a:solidFill>
                  <a:schemeClr val="tx1"/>
                </a:solidFill>
              </a:rPr>
              <a:t>MPR)</a:t>
            </a:r>
          </a:p>
          <a:p>
            <a:r>
              <a:rPr lang="en-US" dirty="0">
                <a:solidFill>
                  <a:schemeClr val="tx1"/>
                </a:solidFill>
              </a:rPr>
              <a:t>Review of SOPs and online training</a:t>
            </a:r>
          </a:p>
          <a:p>
            <a:r>
              <a:rPr lang="en-US" dirty="0">
                <a:solidFill>
                  <a:schemeClr val="tx1"/>
                </a:solidFill>
              </a:rPr>
              <a:t>Hands-on training session with OACM staff to ensure technical competency with specific animal methods to be used in the ABSL-3 facility</a:t>
            </a:r>
          </a:p>
          <a:p>
            <a:r>
              <a:rPr lang="en-US" dirty="0">
                <a:solidFill>
                  <a:schemeClr val="tx1"/>
                </a:solidFill>
              </a:rPr>
              <a:t>Documentation of completion of training on the ABSL-3 Laboratory Training Checklist</a:t>
            </a:r>
          </a:p>
          <a:p>
            <a:r>
              <a:rPr lang="en-US" dirty="0">
                <a:solidFill>
                  <a:schemeClr val="tx1"/>
                </a:solidFill>
              </a:rPr>
              <a:t>Completed </a:t>
            </a:r>
            <a:r>
              <a:rPr lang="en-US" dirty="0" smtClean="0">
                <a:solidFill>
                  <a:schemeClr val="tx1"/>
                </a:solidFill>
              </a:rPr>
              <a:t>ABSL-3 Training </a:t>
            </a:r>
            <a:r>
              <a:rPr lang="en-US" dirty="0">
                <a:solidFill>
                  <a:schemeClr val="tx1"/>
                </a:solidFill>
              </a:rPr>
              <a:t>Checklist is uploaded to </a:t>
            </a:r>
            <a:r>
              <a:rPr lang="en-US" dirty="0" smtClean="0">
                <a:solidFill>
                  <a:schemeClr val="tx1"/>
                </a:solidFill>
              </a:rPr>
              <a:t>the Ancillary Review</a:t>
            </a:r>
            <a:endParaRPr lang="en-US" dirty="0">
              <a:solidFill>
                <a:schemeClr val="tx1"/>
              </a:solidFill>
            </a:endParaRPr>
          </a:p>
          <a:p>
            <a:r>
              <a:rPr lang="en-US" dirty="0">
                <a:solidFill>
                  <a:schemeClr val="tx1"/>
                </a:solidFill>
              </a:rPr>
              <a:t>An animal use protocol </a:t>
            </a:r>
            <a:r>
              <a:rPr lang="en-US" b="1" dirty="0">
                <a:solidFill>
                  <a:schemeClr val="tx1"/>
                </a:solidFill>
              </a:rPr>
              <a:t>must</a:t>
            </a:r>
            <a:r>
              <a:rPr lang="en-US" dirty="0">
                <a:solidFill>
                  <a:schemeClr val="tx1"/>
                </a:solidFill>
              </a:rPr>
              <a:t> be reviewed and approved by the IACUC prior to beginning animal work. </a:t>
            </a:r>
          </a:p>
        </p:txBody>
      </p:sp>
      <p:sp>
        <p:nvSpPr>
          <p:cNvPr id="10"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US" dirty="0">
                <a:solidFill>
                  <a:schemeClr val="bg1"/>
                </a:solidFill>
              </a:rPr>
              <a:t>Step 3a. </a:t>
            </a:r>
            <a:br>
              <a:rPr lang="en-US" dirty="0">
                <a:solidFill>
                  <a:schemeClr val="bg1"/>
                </a:solidFill>
              </a:rPr>
            </a:br>
            <a:r>
              <a:rPr lang="en-US" dirty="0">
                <a:solidFill>
                  <a:schemeClr val="bg1"/>
                </a:solidFill>
              </a:rPr>
              <a:t>Animal Care Training (For ABSL-3)</a:t>
            </a:r>
          </a:p>
        </p:txBody>
      </p:sp>
    </p:spTree>
    <p:extLst>
      <p:ext uri="{BB962C8B-B14F-4D97-AF65-F5344CB8AC3E}">
        <p14:creationId xmlns:p14="http://schemas.microsoft.com/office/powerpoint/2010/main" val="160195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C92B-2F58-4E2D-809A-6D0E965E1D79}"/>
              </a:ext>
            </a:extLst>
          </p:cNvPr>
          <p:cNvSpPr>
            <a:spLocks noGrp="1"/>
          </p:cNvSpPr>
          <p:nvPr>
            <p:ph type="title"/>
          </p:nvPr>
        </p:nvSpPr>
        <p:spPr>
          <a:xfrm>
            <a:off x="677334" y="816638"/>
            <a:ext cx="8596668" cy="841695"/>
          </a:xfrm>
        </p:spPr>
        <p:txBody>
          <a:bodyPr>
            <a:normAutofit fontScale="90000"/>
          </a:bodyPr>
          <a:lstStyle/>
          <a:p>
            <a:r>
              <a:rPr lang="en-US" dirty="0"/>
              <a:t/>
            </a:r>
            <a:br>
              <a:rPr lang="en-US" dirty="0"/>
            </a:br>
            <a:r>
              <a:rPr lang="en-US" dirty="0"/>
              <a:t>1</a:t>
            </a:r>
            <a:r>
              <a:rPr lang="en-US" baseline="30000" dirty="0"/>
              <a:t>st</a:t>
            </a:r>
            <a:r>
              <a:rPr lang="en-US" dirty="0"/>
              <a:t> Milestone - MPR added to Agenda</a:t>
            </a:r>
          </a:p>
        </p:txBody>
      </p:sp>
      <p:sp>
        <p:nvSpPr>
          <p:cNvPr id="3" name="Content Placeholder 2">
            <a:extLst>
              <a:ext uri="{FF2B5EF4-FFF2-40B4-BE49-F238E27FC236}">
                <a16:creationId xmlns:a16="http://schemas.microsoft.com/office/drawing/2014/main" id="{ED549362-24A9-46EE-830F-5F039C35EA84}"/>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rPr>
              <a:t>IBC Committee confirms that Steps 1-3a listed above have been accomplished and associated documents, necessary for Committee Review, are present and complete.</a:t>
            </a:r>
          </a:p>
          <a:p>
            <a:pPr>
              <a:buFont typeface="Wingdings" panose="05000000000000000000" pitchFamily="2" charset="2"/>
              <a:buChar char="Ø"/>
            </a:pPr>
            <a:r>
              <a:rPr lang="en-US" dirty="0">
                <a:solidFill>
                  <a:schemeClr val="tx1"/>
                </a:solidFill>
              </a:rPr>
              <a:t>MPR will be added to next available IBC Full Committee meeting agenda.</a:t>
            </a:r>
          </a:p>
          <a:p>
            <a:pPr marL="0" indent="0">
              <a:buNone/>
            </a:pPr>
            <a:endParaRPr lang="en-US" dirty="0"/>
          </a:p>
        </p:txBody>
      </p:sp>
    </p:spTree>
    <p:extLst>
      <p:ext uri="{BB962C8B-B14F-4D97-AF65-F5344CB8AC3E}">
        <p14:creationId xmlns:p14="http://schemas.microsoft.com/office/powerpoint/2010/main" val="424578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Content Placeholder 2"/>
          <p:cNvSpPr>
            <a:spLocks noGrp="1"/>
          </p:cNvSpPr>
          <p:nvPr>
            <p:ph idx="1"/>
          </p:nvPr>
        </p:nvSpPr>
        <p:spPr>
          <a:xfrm>
            <a:off x="677334" y="1253067"/>
            <a:ext cx="6155266" cy="4351866"/>
          </a:xfrm>
        </p:spPr>
        <p:txBody>
          <a:bodyPr anchor="ctr">
            <a:normAutofit/>
          </a:bodyPr>
          <a:lstStyle/>
          <a:p>
            <a:pPr marL="0" indent="0">
              <a:buNone/>
            </a:pPr>
            <a:r>
              <a:rPr lang="en-US" dirty="0">
                <a:solidFill>
                  <a:schemeClr val="tx1"/>
                </a:solidFill>
              </a:rPr>
              <a:t>STEP 4.</a:t>
            </a:r>
          </a:p>
          <a:p>
            <a:r>
              <a:rPr lang="en-US" dirty="0">
                <a:solidFill>
                  <a:schemeClr val="tx1"/>
                </a:solidFill>
              </a:rPr>
              <a:t>A/BSL-3 registrations will require IBC review at a convened meeting of the full Committee</a:t>
            </a:r>
          </a:p>
          <a:p>
            <a:r>
              <a:rPr lang="en-US" dirty="0">
                <a:solidFill>
                  <a:schemeClr val="tx1"/>
                </a:solidFill>
              </a:rPr>
              <a:t>Documentation Required</a:t>
            </a:r>
          </a:p>
          <a:p>
            <a:pPr lvl="1"/>
            <a:r>
              <a:rPr lang="en-US" dirty="0">
                <a:solidFill>
                  <a:schemeClr val="tx1"/>
                </a:solidFill>
              </a:rPr>
              <a:t>Completed IBC Registration in UVMClick (including SOPs/BARDs, and grant applications as applicable)</a:t>
            </a:r>
          </a:p>
          <a:p>
            <a:pPr lvl="1"/>
            <a:r>
              <a:rPr lang="en-US" dirty="0">
                <a:solidFill>
                  <a:schemeClr val="tx1"/>
                </a:solidFill>
              </a:rPr>
              <a:t>Completed BSO Initial Risk Assessment</a:t>
            </a:r>
          </a:p>
          <a:p>
            <a:r>
              <a:rPr lang="en-US" dirty="0" smtClean="0">
                <a:solidFill>
                  <a:schemeClr val="tx1"/>
                </a:solidFill>
              </a:rPr>
              <a:t>Assigned </a:t>
            </a:r>
            <a:r>
              <a:rPr lang="en-US" dirty="0">
                <a:solidFill>
                  <a:schemeClr val="tx1"/>
                </a:solidFill>
              </a:rPr>
              <a:t>to at least two IBC members who will present their reviews at the full Committee meeting</a:t>
            </a:r>
          </a:p>
          <a:p>
            <a:r>
              <a:rPr lang="en-US" dirty="0">
                <a:solidFill>
                  <a:schemeClr val="tx1"/>
                </a:solidFill>
              </a:rPr>
              <a:t>The PI is encouraged to be present for the Committee discussion</a:t>
            </a:r>
            <a:endParaRPr lang="en-US" dirty="0">
              <a:solidFill>
                <a:srgbClr val="FF0000"/>
              </a:solidFill>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US" dirty="0">
                <a:solidFill>
                  <a:schemeClr val="bg1"/>
                </a:solidFill>
              </a:rPr>
              <a:t>Step 4.</a:t>
            </a:r>
            <a:br>
              <a:rPr lang="en-US" dirty="0">
                <a:solidFill>
                  <a:schemeClr val="bg1"/>
                </a:solidFill>
              </a:rPr>
            </a:br>
            <a:r>
              <a:rPr lang="en-US" dirty="0">
                <a:solidFill>
                  <a:schemeClr val="bg1"/>
                </a:solidFill>
              </a:rPr>
              <a:t>Committee Review</a:t>
            </a:r>
          </a:p>
        </p:txBody>
      </p:sp>
    </p:spTree>
    <p:extLst>
      <p:ext uri="{BB962C8B-B14F-4D97-AF65-F5344CB8AC3E}">
        <p14:creationId xmlns:p14="http://schemas.microsoft.com/office/powerpoint/2010/main" val="33756111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10259</TotalTime>
  <Words>1394</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Trebuchet MS</vt:lpstr>
      <vt:lpstr>Wingdings</vt:lpstr>
      <vt:lpstr>Wingdings 3</vt:lpstr>
      <vt:lpstr>Facet</vt:lpstr>
      <vt:lpstr>BSL-3 Review Procedures</vt:lpstr>
      <vt:lpstr>Introduction </vt:lpstr>
      <vt:lpstr>Biosafety Level 3 (BSL-3)</vt:lpstr>
      <vt:lpstr>Step 1. Submitting a New BSL-3 Master Protocol Registration (MPR)</vt:lpstr>
      <vt:lpstr>Step 2. BioSafety Officer Review</vt:lpstr>
      <vt:lpstr>Step 3. Core Facility Review of Registration </vt:lpstr>
      <vt:lpstr>Step 3a.  Animal Care Training (For ABSL-3)</vt:lpstr>
      <vt:lpstr> 1st Milestone - MPR added to Agenda</vt:lpstr>
      <vt:lpstr>Step 4. Committee Review</vt:lpstr>
      <vt:lpstr> 2nd Milestone – IBC Initial Review Complete</vt:lpstr>
      <vt:lpstr> 3rd Milestone – IBC Conditional Approval</vt:lpstr>
      <vt:lpstr>Step 5. Vermont Department of Health Review and Post Approval Monitoring</vt:lpstr>
      <vt:lpstr>Step 5. Vermont Department of Health Review and Post Approval Monitoring (continued)</vt:lpstr>
      <vt:lpstr> 4th Milestone –IBC Approval Granted</vt:lpstr>
      <vt:lpstr>6. Continuing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BSL-3 Review Procedures</dc:title>
  <dc:creator>Melanie Locher</dc:creator>
  <cp:lastModifiedBy>Aubrie Gaudette</cp:lastModifiedBy>
  <cp:revision>153</cp:revision>
  <dcterms:created xsi:type="dcterms:W3CDTF">2021-02-08T19:39:09Z</dcterms:created>
  <dcterms:modified xsi:type="dcterms:W3CDTF">2021-04-20T12:30:40Z</dcterms:modified>
</cp:coreProperties>
</file>