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23E"/>
    <a:srgbClr val="007155"/>
    <a:srgbClr val="005E4F"/>
    <a:srgbClr val="D5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6"/>
    <p:restoredTop sz="94643"/>
  </p:normalViewPr>
  <p:slideViewPr>
    <p:cSldViewPr snapToGrid="0" snapToObjects="1">
      <p:cViewPr>
        <p:scale>
          <a:sx n="112" d="100"/>
          <a:sy n="112" d="100"/>
        </p:scale>
        <p:origin x="-80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4" d="100"/>
          <a:sy n="144" d="100"/>
        </p:scale>
        <p:origin x="33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08F3-DAE0-ED4E-9484-82BE30136308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96E63-DF5E-3E47-BC18-EF55745D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6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496" y="2637692"/>
            <a:ext cx="5216535" cy="1266796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copy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60578" y="2637692"/>
            <a:ext cx="3630168" cy="18583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 smtClean="0"/>
              <a:t>Click to edit text copy.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79" y="5486502"/>
            <a:ext cx="3541249" cy="9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6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687696" y="899806"/>
            <a:ext cx="5364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14379" y="6334825"/>
            <a:ext cx="5926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ahoma" charset="0"/>
              </a:rPr>
              <a:t>Click</a:t>
            </a:r>
            <a:r>
              <a:rPr lang="en-US" sz="1500" baseline="0" dirty="0" smtClean="0">
                <a:latin typeface="Tahoma" charset="0"/>
              </a:rPr>
              <a:t> to edit text.</a:t>
            </a:r>
            <a:endParaRPr lang="en-US" sz="15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0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3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034571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chart+logo&#10;Title + Content 1- two column w/chart+logo&#10;Title + Content 1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427288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36533" y="2427288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5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980634"/>
              </p:ext>
            </p:extLst>
          </p:nvPr>
        </p:nvGraphicFramePr>
        <p:xfrm>
          <a:off x="4384905" y="2298079"/>
          <a:ext cx="5921850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3950"/>
                <a:gridCol w="1973950"/>
                <a:gridCol w="1973950"/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6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14379" y="6334825"/>
            <a:ext cx="5926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ahoma" charset="0"/>
              </a:rPr>
              <a:t>Click</a:t>
            </a:r>
            <a:r>
              <a:rPr lang="en-US" sz="1500" baseline="0" dirty="0" smtClean="0">
                <a:latin typeface="Tahoma" charset="0"/>
              </a:rPr>
              <a:t> to edit text.</a:t>
            </a:r>
            <a:endParaRPr lang="en-US" sz="1500" dirty="0">
              <a:latin typeface="Tahoma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5665119" y="899805"/>
            <a:ext cx="5236430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8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573024" y="2291969"/>
            <a:ext cx="5054052" cy="3757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2" hasCustomPrompt="1"/>
          </p:nvPr>
        </p:nvSpPr>
        <p:spPr>
          <a:xfrm>
            <a:off x="6034572" y="2291968"/>
            <a:ext cx="5054052" cy="3757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0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9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55197652"/>
              </p:ext>
            </p:extLst>
          </p:nvPr>
        </p:nvGraphicFramePr>
        <p:xfrm>
          <a:off x="4384905" y="2298079"/>
          <a:ext cx="5921850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3950"/>
                <a:gridCol w="1973950"/>
                <a:gridCol w="1973950"/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9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674302"/>
            <a:ext cx="12192000" cy="1509395"/>
          </a:xfrm>
        </p:spPr>
        <p:txBody>
          <a:bodyPr>
            <a:noAutofit/>
          </a:bodyPr>
          <a:lstStyle>
            <a:lvl1pPr algn="ctr">
              <a:defRPr sz="1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88036" y="1890231"/>
            <a:ext cx="615929" cy="16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788036" y="4806461"/>
            <a:ext cx="615929" cy="16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41" y="5763030"/>
            <a:ext cx="3400442" cy="8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9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14379" y="6334825"/>
            <a:ext cx="5926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ahoma" charset="0"/>
              </a:rPr>
              <a:t>Click</a:t>
            </a:r>
            <a:r>
              <a:rPr lang="en-US" sz="1500" baseline="0" dirty="0" smtClean="0">
                <a:latin typeface="Tahoma" charset="0"/>
              </a:rPr>
              <a:t> to edit text.</a:t>
            </a:r>
            <a:endParaRPr lang="en-US" sz="1500" dirty="0">
              <a:latin typeface="Tahoma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5665118" y="899805"/>
            <a:ext cx="4892046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21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2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573024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6034571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282910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282910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9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4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6034571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3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1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73024" y="8314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73024" y="8314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3024" y="2277729"/>
            <a:ext cx="498032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26369" y="2277729"/>
            <a:ext cx="4980321" cy="3521492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1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57561" y="1629631"/>
            <a:ext cx="5363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i="0" dirty="0" smtClean="0">
                <a:solidFill>
                  <a:schemeClr val="bg1"/>
                </a:solidFill>
                <a:latin typeface="Times New Roman" charset="0"/>
              </a:rPr>
              <a:t>University </a:t>
            </a:r>
            <a:br>
              <a:rPr lang="en-US" sz="7000" b="1" i="0" dirty="0" smtClean="0">
                <a:solidFill>
                  <a:schemeClr val="bg1"/>
                </a:solidFill>
                <a:latin typeface="Times New Roman" charset="0"/>
              </a:rPr>
            </a:br>
            <a:r>
              <a:rPr lang="en-US" sz="7000" b="1" i="0" baseline="0" dirty="0" smtClean="0">
                <a:solidFill>
                  <a:schemeClr val="bg1"/>
                </a:solidFill>
                <a:latin typeface="Times New Roman" charset="0"/>
              </a:rPr>
              <a:t>of Vermont</a:t>
            </a:r>
            <a:endParaRPr lang="en-US" sz="7000" b="1" i="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7561" y="4605453"/>
            <a:ext cx="326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baseline="0" dirty="0" smtClean="0">
                <a:solidFill>
                  <a:schemeClr val="bg1"/>
                </a:solidFill>
                <a:latin typeface="Tahoma" charset="0"/>
              </a:rPr>
              <a:t>Since 1791</a:t>
            </a:r>
            <a:endParaRPr lang="en-US" sz="2000" b="0" i="0" baseline="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35618" y="4137103"/>
            <a:ext cx="646771" cy="198609"/>
          </a:xfrm>
          <a:prstGeom prst="rect">
            <a:avLst/>
          </a:prstGeom>
          <a:solidFill>
            <a:srgbClr val="B2D2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73024" y="2333625"/>
            <a:ext cx="10515600" cy="2912143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9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573024" y="831469"/>
            <a:ext cx="10081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674413" y="2277729"/>
            <a:ext cx="498032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3024" y="2277729"/>
            <a:ext cx="498032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0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3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73023" y="831469"/>
            <a:ext cx="10952931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68187730"/>
              </p:ext>
            </p:extLst>
          </p:nvPr>
        </p:nvGraphicFramePr>
        <p:xfrm>
          <a:off x="4384905" y="2298079"/>
          <a:ext cx="7141050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0350"/>
                <a:gridCol w="2380350"/>
                <a:gridCol w="2380350"/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87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14379" y="6334825"/>
            <a:ext cx="5926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Tahoma" charset="0"/>
              </a:rPr>
              <a:t>Click</a:t>
            </a:r>
            <a:r>
              <a:rPr lang="en-US" sz="1500" baseline="0" dirty="0" smtClean="0">
                <a:solidFill>
                  <a:schemeClr val="bg1"/>
                </a:solidFill>
                <a:latin typeface="Tahoma" charset="0"/>
              </a:rPr>
              <a:t> to edit text.</a:t>
            </a:r>
            <a:endParaRPr lang="en-US" sz="150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665118" y="899805"/>
            <a:ext cx="5842072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16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3699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7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3796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83487" y="2277729"/>
            <a:ext cx="498032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9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logo&#10;Title + Content 3- one column w/logo&#10;Title + Content 3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14333839"/>
              </p:ext>
            </p:extLst>
          </p:nvPr>
        </p:nvGraphicFramePr>
        <p:xfrm>
          <a:off x="4384905" y="2298079"/>
          <a:ext cx="7141050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0350"/>
                <a:gridCol w="2380350"/>
                <a:gridCol w="2380350"/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832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14379" y="6334825"/>
            <a:ext cx="5926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Tahoma" charset="0"/>
              </a:rPr>
              <a:t>Click</a:t>
            </a:r>
            <a:r>
              <a:rPr lang="en-US" sz="1500" baseline="0" dirty="0" smtClean="0">
                <a:solidFill>
                  <a:schemeClr val="bg1"/>
                </a:solidFill>
                <a:latin typeface="Tahoma" charset="0"/>
              </a:rPr>
              <a:t> to edit text.</a:t>
            </a:r>
            <a:endParaRPr lang="en-US" sz="150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665117" y="899805"/>
            <a:ext cx="5925200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2116570"/>
            <a:ext cx="11005257" cy="898477"/>
          </a:xfrm>
        </p:spPr>
        <p:txBody>
          <a:bodyPr>
            <a:normAutofit/>
          </a:bodyPr>
          <a:lstStyle>
            <a:lvl1pPr algn="ctr">
              <a:defRPr sz="3000" b="0" i="0" baseline="0">
                <a:latin typeface="Impact" charset="0"/>
              </a:defRPr>
            </a:lvl1pPr>
          </a:lstStyle>
          <a:p>
            <a:r>
              <a:rPr lang="en-US" dirty="0" smtClean="0"/>
              <a:t>CLICK TO EDIT TEXT COPY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73024" y="2780269"/>
            <a:ext cx="11005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0" i="0" baseline="0" dirty="0" smtClean="0">
                <a:solidFill>
                  <a:srgbClr val="B2D23E"/>
                </a:solidFill>
                <a:latin typeface="Impact" charset="0"/>
                <a:ea typeface="Gobold Bold" charset="0"/>
                <a:cs typeface="Gobold Bold" charset="0"/>
              </a:rPr>
              <a:t>LARGER SECOND HEADLINE</a:t>
            </a:r>
            <a:endParaRPr lang="en-US" sz="5000" b="0" i="0" baseline="0" dirty="0">
              <a:solidFill>
                <a:srgbClr val="B2D23E"/>
              </a:solidFill>
              <a:latin typeface="Impact" charset="0"/>
              <a:ea typeface="Gobold Bold" charset="0"/>
              <a:cs typeface="Gobold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95" y="5288794"/>
            <a:ext cx="3541249" cy="9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0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2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4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0453572"/>
              </p:ext>
            </p:extLst>
          </p:nvPr>
        </p:nvGraphicFramePr>
        <p:xfrm>
          <a:off x="4384905" y="2298079"/>
          <a:ext cx="5921850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3950"/>
                <a:gridCol w="1973950"/>
                <a:gridCol w="1973950"/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7" marR="73587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7" marR="73587" marT="36794" marB="367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87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63490" y="899805"/>
            <a:ext cx="4674919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14379" y="6334825"/>
            <a:ext cx="5926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Century Gothic" charset="0"/>
              </a:rPr>
              <a:t>Click</a:t>
            </a:r>
            <a:r>
              <a:rPr lang="en-US" sz="1500" baseline="0" dirty="0" smtClean="0">
                <a:solidFill>
                  <a:schemeClr val="bg1"/>
                </a:solidFill>
                <a:latin typeface="Century Gothic" charset="0"/>
              </a:rPr>
              <a:t> to edit text.</a:t>
            </a:r>
            <a:endParaRPr lang="en-US" sz="1500" dirty="0">
              <a:solidFill>
                <a:schemeClr val="bg1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90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9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4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one column w/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8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1a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Content 1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4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2116570"/>
            <a:ext cx="11005257" cy="898477"/>
          </a:xfrm>
        </p:spPr>
        <p:txBody>
          <a:bodyPr>
            <a:normAutofit/>
          </a:bodyPr>
          <a:lstStyle>
            <a:lvl1pPr algn="ctr">
              <a:defRPr sz="3000" b="0" i="0" baseline="0">
                <a:latin typeface="Impact" charset="0"/>
              </a:defRPr>
            </a:lvl1pPr>
          </a:lstStyle>
          <a:p>
            <a:r>
              <a:rPr lang="en-US" dirty="0" smtClean="0"/>
              <a:t>CLICK TO EDIT TEXT COPY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73024" y="2780269"/>
            <a:ext cx="11005257" cy="88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0" i="0" baseline="0" dirty="0" smtClean="0">
                <a:solidFill>
                  <a:srgbClr val="B2D23E"/>
                </a:solidFill>
                <a:latin typeface="Impact" charset="0"/>
                <a:ea typeface="Gobold Bold" charset="0"/>
                <a:cs typeface="Gobold Bold" charset="0"/>
              </a:rPr>
              <a:t>LARGER SECOND HEADLINE</a:t>
            </a:r>
            <a:endParaRPr lang="en-US" sz="5000" b="0" i="0" baseline="0" dirty="0">
              <a:solidFill>
                <a:srgbClr val="B2D23E"/>
              </a:solidFill>
              <a:latin typeface="Impact" charset="0"/>
              <a:ea typeface="Gobold Bold" charset="0"/>
              <a:cs typeface="Gobold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1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1a- one column w/seal+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6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6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1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one column 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8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one column w/s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2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one column /seal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3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a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73024" y="2333625"/>
            <a:ext cx="10515600" cy="2912143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7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a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573024" y="831469"/>
            <a:ext cx="10081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674413" y="2277729"/>
            <a:ext cx="498032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3024" y="2277729"/>
            <a:ext cx="498032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4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a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8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one column w/s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0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one column /seal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 hasCustomPrompt="1"/>
          </p:nvPr>
        </p:nvSpPr>
        <p:spPr>
          <a:xfrm>
            <a:off x="573024" y="2438213"/>
            <a:ext cx="5121923" cy="3914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5966701" y="2434296"/>
            <a:ext cx="5121923" cy="391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2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2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5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961750" cy="1330706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73023" y="2291969"/>
            <a:ext cx="10961751" cy="3784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charset="0"/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5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961750" cy="1330706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3024" y="2271966"/>
            <a:ext cx="5256276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78498" y="2271966"/>
            <a:ext cx="5256276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6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961750" cy="1330706"/>
          </a:xfrm>
        </p:spPr>
        <p:txBody>
          <a:bodyPr/>
          <a:lstStyle>
            <a:lvl1pPr>
              <a:defRPr baseline="0">
                <a:solidFill>
                  <a:srgbClr val="D5EEF7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3024" y="2271966"/>
            <a:ext cx="10961750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2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6- two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961750" cy="1330706"/>
          </a:xfrm>
        </p:spPr>
        <p:txBody>
          <a:bodyPr/>
          <a:lstStyle>
            <a:lvl1pPr>
              <a:defRPr baseline="0">
                <a:solidFill>
                  <a:srgbClr val="D5EEF7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3024" y="2271966"/>
            <a:ext cx="5256276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78498" y="2271966"/>
            <a:ext cx="5256276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034571" y="2291969"/>
            <a:ext cx="5054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5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7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961750" cy="1330706"/>
          </a:xfrm>
        </p:spPr>
        <p:txBody>
          <a:bodyPr/>
          <a:lstStyle>
            <a:lvl1pPr>
              <a:defRPr baseline="0">
                <a:solidFill>
                  <a:srgbClr val="005E4F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3024" y="2271966"/>
            <a:ext cx="10961750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6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7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961750" cy="1330706"/>
          </a:xfrm>
        </p:spPr>
        <p:txBody>
          <a:bodyPr/>
          <a:lstStyle>
            <a:lvl1pPr>
              <a:defRPr baseline="0">
                <a:solidFill>
                  <a:srgbClr val="005E4F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3024" y="2271966"/>
            <a:ext cx="5256276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78498" y="2271966"/>
            <a:ext cx="5256276" cy="3810250"/>
          </a:xfr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1pPr>
            <a:lvl2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2pPr>
            <a:lvl3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3pPr>
            <a:lvl4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4pPr>
            <a:lvl5pPr>
              <a:defRPr b="0" i="0" baseline="0">
                <a:solidFill>
                  <a:schemeClr val="bg1"/>
                </a:solidFill>
                <a:latin typeface="Tahoma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yellow photo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90735" cy="68579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Full bleed photo 585 x 655 </a:t>
            </a:r>
            <a:r>
              <a:rPr lang="en-US" dirty="0" err="1" smtClean="0"/>
              <a:t>px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0" y="831469"/>
            <a:ext cx="506627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400800" y="2291969"/>
            <a:ext cx="50662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219867" y="6052126"/>
            <a:ext cx="5751000" cy="80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caption text</a:t>
            </a:r>
          </a:p>
        </p:txBody>
      </p:sp>
    </p:spTree>
    <p:extLst>
      <p:ext uri="{BB962C8B-B14F-4D97-AF65-F5344CB8AC3E}">
        <p14:creationId xmlns:p14="http://schemas.microsoft.com/office/powerpoint/2010/main" val="91125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lt green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190735" cy="6857999"/>
          </a:xfrm>
        </p:spPr>
        <p:txBody>
          <a:bodyPr/>
          <a:lstStyle/>
          <a:p>
            <a:r>
              <a:rPr lang="en-US" dirty="0" smtClean="0"/>
              <a:t>Full bleed photo 585 x 655 </a:t>
            </a:r>
            <a:r>
              <a:rPr lang="en-US" dirty="0" err="1" smtClean="0"/>
              <a:t>px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400800" y="831469"/>
            <a:ext cx="4687824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400800" y="2291969"/>
            <a:ext cx="46878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247134" y="6059440"/>
            <a:ext cx="5696465" cy="79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 dirty="0" smtClean="0"/>
              <a:t>Click to edit caption text</a:t>
            </a:r>
          </a:p>
        </p:txBody>
      </p:sp>
    </p:spTree>
    <p:extLst>
      <p:ext uri="{BB962C8B-B14F-4D97-AF65-F5344CB8AC3E}">
        <p14:creationId xmlns:p14="http://schemas.microsoft.com/office/powerpoint/2010/main" val="174600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mid blue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190735" cy="6857999"/>
          </a:xfrm>
        </p:spPr>
        <p:txBody>
          <a:bodyPr/>
          <a:lstStyle/>
          <a:p>
            <a:r>
              <a:rPr lang="en-US" dirty="0" smtClean="0"/>
              <a:t>Full bleed photo 585 x 655 </a:t>
            </a:r>
            <a:r>
              <a:rPr lang="en-US" dirty="0" err="1" smtClean="0"/>
              <a:t>px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400799" y="831469"/>
            <a:ext cx="5239265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400798" y="2291969"/>
            <a:ext cx="52392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1" hasCustomPrompt="1"/>
          </p:nvPr>
        </p:nvSpPr>
        <p:spPr>
          <a:xfrm>
            <a:off x="216243" y="5972941"/>
            <a:ext cx="5758248" cy="88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i="1" baseline="0"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</a:p>
        </p:txBody>
      </p:sp>
    </p:spTree>
    <p:extLst>
      <p:ext uri="{BB962C8B-B14F-4D97-AF65-F5344CB8AC3E}">
        <p14:creationId xmlns:p14="http://schemas.microsoft.com/office/powerpoint/2010/main" val="192825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chart+ Content 1- one column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298081"/>
            <a:ext cx="3626443" cy="3656989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36533" y="2298081"/>
            <a:ext cx="6652155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3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3024" y="831469"/>
            <a:ext cx="1080122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3024" y="2298081"/>
            <a:ext cx="3626443" cy="3656989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4173784"/>
              </p:ext>
            </p:extLst>
          </p:nvPr>
        </p:nvGraphicFramePr>
        <p:xfrm>
          <a:off x="4384907" y="2298079"/>
          <a:ext cx="6989337" cy="3656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9779"/>
                <a:gridCol w="2329779"/>
                <a:gridCol w="2329779"/>
              </a:tblGrid>
              <a:tr h="731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-591015" y="-177304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86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theme" Target="../theme/theme1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0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3" r:id="rId3"/>
    <p:sldLayoutId id="2147483693" r:id="rId4"/>
    <p:sldLayoutId id="2147483694" r:id="rId5"/>
    <p:sldLayoutId id="2147483651" r:id="rId6"/>
    <p:sldLayoutId id="2147483652" r:id="rId7"/>
    <p:sldLayoutId id="2147483653" r:id="rId8"/>
    <p:sldLayoutId id="2147483714" r:id="rId9"/>
    <p:sldLayoutId id="2147483720" r:id="rId10"/>
    <p:sldLayoutId id="2147483654" r:id="rId11"/>
    <p:sldLayoutId id="2147483655" r:id="rId12"/>
    <p:sldLayoutId id="2147483658" r:id="rId13"/>
    <p:sldLayoutId id="2147483715" r:id="rId14"/>
    <p:sldLayoutId id="2147483721" r:id="rId15"/>
    <p:sldLayoutId id="2147483656" r:id="rId16"/>
    <p:sldLayoutId id="2147483657" r:id="rId17"/>
    <p:sldLayoutId id="2147483659" r:id="rId18"/>
    <p:sldLayoutId id="2147483716" r:id="rId19"/>
    <p:sldLayoutId id="2147483722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  <p:sldLayoutId id="2147483669" r:id="rId30"/>
    <p:sldLayoutId id="2147483708" r:id="rId31"/>
    <p:sldLayoutId id="2147483671" r:id="rId32"/>
    <p:sldLayoutId id="2147483717" r:id="rId33"/>
    <p:sldLayoutId id="2147483723" r:id="rId34"/>
    <p:sldLayoutId id="2147483672" r:id="rId35"/>
    <p:sldLayoutId id="2147483673" r:id="rId36"/>
    <p:sldLayoutId id="2147483674" r:id="rId37"/>
    <p:sldLayoutId id="2147483718" r:id="rId38"/>
    <p:sldLayoutId id="2147483724" r:id="rId39"/>
    <p:sldLayoutId id="2147483676" r:id="rId40"/>
    <p:sldLayoutId id="2147483677" r:id="rId41"/>
    <p:sldLayoutId id="2147483678" r:id="rId42"/>
    <p:sldLayoutId id="2147483719" r:id="rId43"/>
    <p:sldLayoutId id="2147483725" r:id="rId44"/>
    <p:sldLayoutId id="2147483695" r:id="rId45"/>
    <p:sldLayoutId id="2147483696" r:id="rId46"/>
    <p:sldLayoutId id="2147483697" r:id="rId47"/>
    <p:sldLayoutId id="2147483698" r:id="rId48"/>
    <p:sldLayoutId id="2147483702" r:id="rId49"/>
    <p:sldLayoutId id="2147483700" r:id="rId50"/>
    <p:sldLayoutId id="2147483703" r:id="rId51"/>
    <p:sldLayoutId id="2147483699" r:id="rId52"/>
    <p:sldLayoutId id="2147483701" r:id="rId53"/>
    <p:sldLayoutId id="2147483704" r:id="rId54"/>
    <p:sldLayoutId id="2147483705" r:id="rId55"/>
    <p:sldLayoutId id="2147483706" r:id="rId56"/>
    <p:sldLayoutId id="2147483707" r:id="rId57"/>
    <p:sldLayoutId id="2147483670" r:id="rId58"/>
    <p:sldLayoutId id="2147483709" r:id="rId59"/>
    <p:sldLayoutId id="2147483710" r:id="rId60"/>
    <p:sldLayoutId id="2147483711" r:id="rId61"/>
    <p:sldLayoutId id="2147483712" r:id="rId62"/>
    <p:sldLayoutId id="2147483679" r:id="rId63"/>
    <p:sldLayoutId id="2147483680" r:id="rId64"/>
    <p:sldLayoutId id="2147483681" r:id="rId65"/>
    <p:sldLayoutId id="2147483682" r:id="rId66"/>
    <p:sldLayoutId id="2147483683" r:id="rId67"/>
    <p:sldLayoutId id="2147483685" r:id="rId68"/>
    <p:sldLayoutId id="2147483684" r:id="rId69"/>
    <p:sldLayoutId id="2147483686" r:id="rId70"/>
    <p:sldLayoutId id="2147483687" r:id="rId71"/>
    <p:sldLayoutId id="2147483688" r:id="rId72"/>
    <p:sldLayoutId id="2147483689" r:id="rId73"/>
    <p:sldLayoutId id="2147483690" r:id="rId7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baseline="0">
          <a:solidFill>
            <a:srgbClr val="007155"/>
          </a:solidFill>
          <a:latin typeface="Times New Roman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400"/>
        </a:spcAft>
        <a:buFont typeface="Arial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400"/>
        </a:spcAft>
        <a:buFont typeface="Arial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400"/>
        </a:spcAft>
        <a:buFont typeface="Arial"/>
        <a:buChar char="•"/>
        <a:defRPr sz="15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400"/>
        </a:spcAft>
        <a:buFont typeface="Arial"/>
        <a:buChar char="•"/>
        <a:defRPr sz="14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400"/>
        </a:spcAft>
        <a:buFont typeface="Arial"/>
        <a:buChar char="•"/>
        <a:defRPr sz="12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Discovery and the Press </a:t>
            </a:r>
            <a:r>
              <a:rPr lang="en-US" dirty="0"/>
              <a:t>Release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Joshua Brown</a:t>
            </a:r>
          </a:p>
          <a:p>
            <a:r>
              <a:rPr lang="en-US" dirty="0" smtClean="0"/>
              <a:t>Senior Science Writer</a:t>
            </a:r>
          </a:p>
          <a:p>
            <a:r>
              <a:rPr lang="en-US" dirty="0" err="1" smtClean="0"/>
              <a:t>Joshua.brown@uvm.edu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597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national reporters NOT interested in?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3024" y="1864426"/>
            <a:ext cx="10515600" cy="4778881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Grant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received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Annual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events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Promotions, new jobs,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equipment</a:t>
            </a:r>
          </a:p>
          <a:p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Hoped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-for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outcomes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Incremental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discoveries</a:t>
            </a:r>
          </a:p>
          <a:p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Prizes and awards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5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news when: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" y="2030712"/>
            <a:ext cx="10515600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latin typeface="Arial" charset="0"/>
                <a:ea typeface="ヒラギノ角ゴ Pro W3" charset="0"/>
                <a:cs typeface="ヒラギノ角ゴ Pro W3" charset="0"/>
              </a:rPr>
              <a:t>• 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You</a:t>
            </a:r>
            <a:r>
              <a:rPr lang="ja-JP" altLang="en-US" dirty="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altLang="ja-JP" dirty="0" err="1">
                <a:latin typeface="Arial" charset="0"/>
                <a:ea typeface="ヒラギノ角ゴ Pro W3" charset="0"/>
                <a:cs typeface="ヒラギノ角ゴ Pro W3" charset="0"/>
              </a:rPr>
              <a:t>ve</a:t>
            </a:r>
            <a:r>
              <a:rPr lang="en-US" altLang="ja-JP" dirty="0">
                <a:latin typeface="Arial" charset="0"/>
                <a:ea typeface="ヒラギノ角ゴ Pro W3" charset="0"/>
                <a:cs typeface="ヒラギノ角ゴ Pro W3" charset="0"/>
              </a:rPr>
              <a:t> got a peer-review publication forthcoming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• Presentation to a scientific conference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• Your data confirms/contrasts w/ news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• You</a:t>
            </a:r>
            <a:r>
              <a:rPr lang="ja-JP" altLang="en-US" dirty="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altLang="ja-JP" dirty="0">
                <a:latin typeface="Arial" charset="0"/>
                <a:ea typeface="ヒラギノ角ゴ Pro W3" charset="0"/>
                <a:cs typeface="ヒラギノ角ゴ Pro W3" charset="0"/>
              </a:rPr>
              <a:t>re going somewhere really cool and a reporter can come along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•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You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can identify a new trend</a:t>
            </a:r>
          </a:p>
        </p:txBody>
      </p:sp>
    </p:spTree>
    <p:extLst>
      <p:ext uri="{BB962C8B-B14F-4D97-AF65-F5344CB8AC3E}">
        <p14:creationId xmlns:p14="http://schemas.microsoft.com/office/powerpoint/2010/main" val="55244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research press release have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" y="2038279"/>
            <a:ext cx="10515600" cy="4351338"/>
          </a:xfrm>
        </p:spPr>
        <p:txBody>
          <a:bodyPr/>
          <a:lstStyle/>
          <a:p>
            <a:r>
              <a:rPr lang="en-US" dirty="0" smtClean="0"/>
              <a:t>•Answer the questions:</a:t>
            </a:r>
          </a:p>
          <a:p>
            <a:r>
              <a:rPr lang="en-US" dirty="0"/>
              <a:t>	</a:t>
            </a:r>
            <a:r>
              <a:rPr lang="en-US" sz="2400" b="1" dirty="0" smtClean="0"/>
              <a:t>What’s New?</a:t>
            </a:r>
          </a:p>
          <a:p>
            <a:r>
              <a:rPr lang="en-US" dirty="0" smtClean="0"/>
              <a:t>And</a:t>
            </a:r>
          </a:p>
          <a:p>
            <a:r>
              <a:rPr lang="en-US" dirty="0"/>
              <a:t>	</a:t>
            </a:r>
            <a:r>
              <a:rPr lang="en-US" sz="2400" b="1" dirty="0" smtClean="0"/>
              <a:t>So What?</a:t>
            </a:r>
          </a:p>
          <a:p>
            <a:r>
              <a:rPr lang="en-US" dirty="0" smtClean="0"/>
              <a:t>At the top of the story.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4" name="Content Placeholder 3" descr="Screen Shot 2016-11-17 at 9.21.2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2" t="-25848" b="-65050"/>
          <a:stretch/>
        </p:blipFill>
        <p:spPr>
          <a:xfrm>
            <a:off x="490538" y="2030413"/>
            <a:ext cx="10515600" cy="4351337"/>
          </a:xfrm>
        </p:spPr>
      </p:pic>
    </p:spTree>
    <p:extLst>
      <p:ext uri="{BB962C8B-B14F-4D97-AF65-F5344CB8AC3E}">
        <p14:creationId xmlns:p14="http://schemas.microsoft.com/office/powerpoint/2010/main" val="133869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67" y="122111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Parts of the press release: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" y="2687632"/>
            <a:ext cx="10515600" cy="34769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Grabber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Nut Graf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Journal citation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Cosmic Quote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8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to a press release?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 </a:t>
            </a:r>
            <a:r>
              <a:rPr lang="en-US" dirty="0" err="1" smtClean="0"/>
              <a:t>Eurekalert</a:t>
            </a:r>
            <a:endParaRPr lang="en-US" dirty="0" smtClean="0"/>
          </a:p>
          <a:p>
            <a:r>
              <a:rPr lang="en-US" dirty="0" smtClean="0"/>
              <a:t>• </a:t>
            </a:r>
            <a:r>
              <a:rPr lang="en-US" dirty="0" err="1" smtClean="0"/>
              <a:t>Newswise</a:t>
            </a:r>
            <a:endParaRPr lang="en-US" dirty="0" smtClean="0"/>
          </a:p>
          <a:p>
            <a:r>
              <a:rPr lang="en-US" dirty="0" smtClean="0"/>
              <a:t>• Reporter pitches </a:t>
            </a:r>
          </a:p>
          <a:p>
            <a:r>
              <a:rPr lang="en-US" dirty="0" smtClean="0"/>
              <a:t>• State and regional media lists</a:t>
            </a:r>
          </a:p>
          <a:p>
            <a:r>
              <a:rPr lang="en-US" dirty="0" smtClean="0"/>
              <a:t>• Stories: reported, repacked</a:t>
            </a:r>
            <a:r>
              <a:rPr lang="en-US" smtClean="0"/>
              <a:t>, reprinted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5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tends to drive national science news coverage?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ea typeface="ヒラギノ角ゴ Pro W3" charset="0"/>
                <a:cs typeface="ヒラギノ角ゴ Pro W3" charset="0"/>
              </a:rPr>
              <a:t>Timely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(the study is out today)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b="1" dirty="0" smtClean="0">
                <a:latin typeface="Arial" charset="0"/>
                <a:ea typeface="ヒラギノ角ゴ Pro W3" charset="0"/>
                <a:cs typeface="ヒラギノ角ゴ Pro W3" charset="0"/>
              </a:rPr>
              <a:t>Significant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(powerfully answers “What’s New?” &amp; “So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W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hat?” in a way that affects many people)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b="1" dirty="0">
                <a:latin typeface="Arial" charset="0"/>
                <a:ea typeface="ヒラギノ角ゴ Pro W3" charset="0"/>
                <a:cs typeface="ヒラギノ角ゴ Pro W3" charset="0"/>
              </a:rPr>
              <a:t>Either unique or trend</a:t>
            </a:r>
            <a:r>
              <a:rPr lang="en-US" b="1" dirty="0" smtClean="0">
                <a:latin typeface="Arial" charset="0"/>
                <a:ea typeface="ヒラギノ角ゴ Pro W3" charset="0"/>
                <a:cs typeface="ヒラギノ角ゴ Pro W3" charset="0"/>
              </a:rPr>
              <a:t>-confirming/contrasting data/angle/information</a:t>
            </a:r>
            <a:endParaRPr lang="en-US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b="1" dirty="0" smtClean="0">
                <a:latin typeface="Arial" charset="0"/>
                <a:ea typeface="ヒラギノ角ゴ Pro W3" charset="0"/>
                <a:cs typeface="ヒラギノ角ゴ Pro W3" charset="0"/>
              </a:rPr>
              <a:t>Unexpected </a:t>
            </a:r>
            <a:endParaRPr lang="en-US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b="1" dirty="0" smtClean="0">
                <a:latin typeface="Arial" charset="0"/>
                <a:ea typeface="ヒラギノ角ゴ Pro W3" charset="0"/>
                <a:cs typeface="ヒラギノ角ゴ Pro W3" charset="0"/>
              </a:rPr>
              <a:t>Emotionally Powerful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(Bleeds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, oozes, outrages</a:t>
            </a:r>
            <a:r>
              <a:rPr lang="en-US" smtClean="0">
                <a:latin typeface="Arial" charset="0"/>
                <a:ea typeface="ヒラギノ角ゴ Pro W3" charset="0"/>
                <a:cs typeface="ヒラギノ角ゴ Pro W3" charset="0"/>
              </a:rPr>
              <a:t>, scares,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makes you laugh, say “Wow!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”)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00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VM_Presentation" id="{039C5F21-C2D1-D14A-AB88-A1A3B3EA04E3}" vid="{DD4D5462-4A06-B249-B2B8-609372C499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UVM_Presentation (1)</Template>
  <TotalTime>603</TotalTime>
  <Words>162</Words>
  <Application>Microsoft Macintosh PowerPoint</Application>
  <PresentationFormat>Custom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Research Discovery and the Press Release</vt:lpstr>
      <vt:lpstr>What are national reporters NOT interested in?</vt:lpstr>
      <vt:lpstr>It’s news when:</vt:lpstr>
      <vt:lpstr>What does a research press release have to do?</vt:lpstr>
      <vt:lpstr>An example</vt:lpstr>
      <vt:lpstr>Key Parts of the press release: </vt:lpstr>
      <vt:lpstr>What happens to a press release?</vt:lpstr>
      <vt:lpstr>What tends to drive national science news coverage?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Basic Press Release</dc:title>
  <dc:creator>Microsoft Office User</dc:creator>
  <cp:lastModifiedBy>Joshua Brown</cp:lastModifiedBy>
  <cp:revision>19</cp:revision>
  <cp:lastPrinted>2016-11-17T01:49:44Z</cp:lastPrinted>
  <dcterms:created xsi:type="dcterms:W3CDTF">2016-11-17T00:13:28Z</dcterms:created>
  <dcterms:modified xsi:type="dcterms:W3CDTF">2016-11-29T19:50:52Z</dcterms:modified>
</cp:coreProperties>
</file>