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81" r:id="rId2"/>
    <p:sldId id="311" r:id="rId3"/>
    <p:sldId id="312" r:id="rId4"/>
    <p:sldId id="295" r:id="rId5"/>
    <p:sldId id="293" r:id="rId6"/>
    <p:sldId id="320" r:id="rId7"/>
    <p:sldId id="321" r:id="rId8"/>
    <p:sldId id="319" r:id="rId9"/>
    <p:sldId id="322" r:id="rId10"/>
    <p:sldId id="283" r:id="rId11"/>
    <p:sldId id="315" r:id="rId12"/>
    <p:sldId id="296" r:id="rId13"/>
    <p:sldId id="306" r:id="rId14"/>
    <p:sldId id="282" r:id="rId15"/>
    <p:sldId id="316" r:id="rId16"/>
    <p:sldId id="318" r:id="rId17"/>
    <p:sldId id="317" r:id="rId18"/>
    <p:sldId id="268" r:id="rId19"/>
    <p:sldId id="266" r:id="rId20"/>
    <p:sldId id="257" r:id="rId21"/>
    <p:sldId id="258" r:id="rId22"/>
    <p:sldId id="259" r:id="rId23"/>
    <p:sldId id="261" r:id="rId24"/>
    <p:sldId id="260" r:id="rId25"/>
    <p:sldId id="274" r:id="rId26"/>
    <p:sldId id="275" r:id="rId27"/>
    <p:sldId id="276" r:id="rId28"/>
    <p:sldId id="277" r:id="rId29"/>
    <p:sldId id="303" r:id="rId30"/>
    <p:sldId id="297" r:id="rId31"/>
    <p:sldId id="298" r:id="rId32"/>
    <p:sldId id="299" r:id="rId33"/>
    <p:sldId id="300" r:id="rId34"/>
    <p:sldId id="262" r:id="rId35"/>
    <p:sldId id="310" r:id="rId36"/>
    <p:sldId id="290" r:id="rId37"/>
    <p:sldId id="269" r:id="rId38"/>
    <p:sldId id="307" r:id="rId39"/>
    <p:sldId id="308" r:id="rId40"/>
    <p:sldId id="309" r:id="rId41"/>
    <p:sldId id="305" r:id="rId42"/>
    <p:sldId id="301" r:id="rId43"/>
    <p:sldId id="291" r:id="rId44"/>
    <p:sldId id="270" r:id="rId45"/>
    <p:sldId id="272" r:id="rId46"/>
    <p:sldId id="286" r:id="rId47"/>
    <p:sldId id="323" r:id="rId48"/>
    <p:sldId id="280" r:id="rId49"/>
    <p:sldId id="314" r:id="rId50"/>
    <p:sldId id="284" r:id="rId51"/>
    <p:sldId id="304"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ie Swift" initials="K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172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commentAuthors" Target="commentAuthors.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10-27T10:40:28.077"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681FF1-AA52-7145-A440-BFCA391A246F}" type="datetimeFigureOut">
              <a:rPr lang="en-US" smtClean="0"/>
              <a:t>2/7/20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D8ED04-84CD-2A45-82E2-3741C4DB8D98}" type="slidenum">
              <a:rPr lang="en-US" smtClean="0"/>
              <a:t>‹#›</a:t>
            </a:fld>
            <a:endParaRPr lang="en-US"/>
          </a:p>
        </p:txBody>
      </p:sp>
    </p:spTree>
    <p:extLst>
      <p:ext uri="{BB962C8B-B14F-4D97-AF65-F5344CB8AC3E}">
        <p14:creationId xmlns:p14="http://schemas.microsoft.com/office/powerpoint/2010/main" val="26973083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F7C2C60-8C12-EC4D-9CC9-435BD5248B78}" type="slidenum">
              <a:rPr lang="en-US"/>
              <a:pPr/>
              <a:t>6</a:t>
            </a:fld>
            <a:endParaRPr lang="en-US"/>
          </a:p>
        </p:txBody>
      </p:sp>
      <p:sp>
        <p:nvSpPr>
          <p:cNvPr id="4097" name="Text Box 1"/>
          <p:cNvSpPr txBox="1">
            <a:spLocks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1916CA-FB23-6946-A0C4-4A08F1E95BAB}"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09CBF-1070-6F4A-87FA-03418D95F615}" type="slidenum">
              <a:rPr lang="en-US" smtClean="0"/>
              <a:t>‹#›</a:t>
            </a:fld>
            <a:endParaRPr lang="en-US"/>
          </a:p>
        </p:txBody>
      </p:sp>
    </p:spTree>
    <p:extLst>
      <p:ext uri="{BB962C8B-B14F-4D97-AF65-F5344CB8AC3E}">
        <p14:creationId xmlns:p14="http://schemas.microsoft.com/office/powerpoint/2010/main" val="1236810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1916CA-FB23-6946-A0C4-4A08F1E95BAB}"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09CBF-1070-6F4A-87FA-03418D95F615}" type="slidenum">
              <a:rPr lang="en-US" smtClean="0"/>
              <a:t>‹#›</a:t>
            </a:fld>
            <a:endParaRPr lang="en-US"/>
          </a:p>
        </p:txBody>
      </p:sp>
    </p:spTree>
    <p:extLst>
      <p:ext uri="{BB962C8B-B14F-4D97-AF65-F5344CB8AC3E}">
        <p14:creationId xmlns:p14="http://schemas.microsoft.com/office/powerpoint/2010/main" val="949193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1916CA-FB23-6946-A0C4-4A08F1E95BAB}"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09CBF-1070-6F4A-87FA-03418D95F615}" type="slidenum">
              <a:rPr lang="en-US" smtClean="0"/>
              <a:t>‹#›</a:t>
            </a:fld>
            <a:endParaRPr lang="en-US"/>
          </a:p>
        </p:txBody>
      </p:sp>
    </p:spTree>
    <p:extLst>
      <p:ext uri="{BB962C8B-B14F-4D97-AF65-F5344CB8AC3E}">
        <p14:creationId xmlns:p14="http://schemas.microsoft.com/office/powerpoint/2010/main" val="3060483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284018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1916CA-FB23-6946-A0C4-4A08F1E95BAB}"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09CBF-1070-6F4A-87FA-03418D95F615}" type="slidenum">
              <a:rPr lang="en-US" smtClean="0"/>
              <a:t>‹#›</a:t>
            </a:fld>
            <a:endParaRPr lang="en-US"/>
          </a:p>
        </p:txBody>
      </p:sp>
    </p:spTree>
    <p:extLst>
      <p:ext uri="{BB962C8B-B14F-4D97-AF65-F5344CB8AC3E}">
        <p14:creationId xmlns:p14="http://schemas.microsoft.com/office/powerpoint/2010/main" val="4170053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1916CA-FB23-6946-A0C4-4A08F1E95BAB}"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09CBF-1070-6F4A-87FA-03418D95F615}" type="slidenum">
              <a:rPr lang="en-US" smtClean="0"/>
              <a:t>‹#›</a:t>
            </a:fld>
            <a:endParaRPr lang="en-US"/>
          </a:p>
        </p:txBody>
      </p:sp>
    </p:spTree>
    <p:extLst>
      <p:ext uri="{BB962C8B-B14F-4D97-AF65-F5344CB8AC3E}">
        <p14:creationId xmlns:p14="http://schemas.microsoft.com/office/powerpoint/2010/main" val="297884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1916CA-FB23-6946-A0C4-4A08F1E95BAB}" type="datetimeFigureOut">
              <a:rPr lang="en-US" smtClean="0"/>
              <a:t>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09CBF-1070-6F4A-87FA-03418D95F615}" type="slidenum">
              <a:rPr lang="en-US" smtClean="0"/>
              <a:t>‹#›</a:t>
            </a:fld>
            <a:endParaRPr lang="en-US"/>
          </a:p>
        </p:txBody>
      </p:sp>
    </p:spTree>
    <p:extLst>
      <p:ext uri="{BB962C8B-B14F-4D97-AF65-F5344CB8AC3E}">
        <p14:creationId xmlns:p14="http://schemas.microsoft.com/office/powerpoint/2010/main" val="4130299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1916CA-FB23-6946-A0C4-4A08F1E95BAB}" type="datetimeFigureOut">
              <a:rPr lang="en-US" smtClean="0"/>
              <a:t>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509CBF-1070-6F4A-87FA-03418D95F615}" type="slidenum">
              <a:rPr lang="en-US" smtClean="0"/>
              <a:t>‹#›</a:t>
            </a:fld>
            <a:endParaRPr lang="en-US"/>
          </a:p>
        </p:txBody>
      </p:sp>
    </p:spTree>
    <p:extLst>
      <p:ext uri="{BB962C8B-B14F-4D97-AF65-F5344CB8AC3E}">
        <p14:creationId xmlns:p14="http://schemas.microsoft.com/office/powerpoint/2010/main" val="194079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1916CA-FB23-6946-A0C4-4A08F1E95BAB}" type="datetimeFigureOut">
              <a:rPr lang="en-US" smtClean="0"/>
              <a:t>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509CBF-1070-6F4A-87FA-03418D95F615}" type="slidenum">
              <a:rPr lang="en-US" smtClean="0"/>
              <a:t>‹#›</a:t>
            </a:fld>
            <a:endParaRPr lang="en-US"/>
          </a:p>
        </p:txBody>
      </p:sp>
    </p:spTree>
    <p:extLst>
      <p:ext uri="{BB962C8B-B14F-4D97-AF65-F5344CB8AC3E}">
        <p14:creationId xmlns:p14="http://schemas.microsoft.com/office/powerpoint/2010/main" val="422065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916CA-FB23-6946-A0C4-4A08F1E95BAB}" type="datetimeFigureOut">
              <a:rPr lang="en-US" smtClean="0"/>
              <a:t>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509CBF-1070-6F4A-87FA-03418D95F615}" type="slidenum">
              <a:rPr lang="en-US" smtClean="0"/>
              <a:t>‹#›</a:t>
            </a:fld>
            <a:endParaRPr lang="en-US"/>
          </a:p>
        </p:txBody>
      </p:sp>
    </p:spTree>
    <p:extLst>
      <p:ext uri="{BB962C8B-B14F-4D97-AF65-F5344CB8AC3E}">
        <p14:creationId xmlns:p14="http://schemas.microsoft.com/office/powerpoint/2010/main" val="2766511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916CA-FB23-6946-A0C4-4A08F1E95BAB}" type="datetimeFigureOut">
              <a:rPr lang="en-US" smtClean="0"/>
              <a:t>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09CBF-1070-6F4A-87FA-03418D95F615}" type="slidenum">
              <a:rPr lang="en-US" smtClean="0"/>
              <a:t>‹#›</a:t>
            </a:fld>
            <a:endParaRPr lang="en-US"/>
          </a:p>
        </p:txBody>
      </p:sp>
    </p:spTree>
    <p:extLst>
      <p:ext uri="{BB962C8B-B14F-4D97-AF65-F5344CB8AC3E}">
        <p14:creationId xmlns:p14="http://schemas.microsoft.com/office/powerpoint/2010/main" val="2612547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916CA-FB23-6946-A0C4-4A08F1E95BAB}" type="datetimeFigureOut">
              <a:rPr lang="en-US" smtClean="0"/>
              <a:t>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09CBF-1070-6F4A-87FA-03418D95F615}" type="slidenum">
              <a:rPr lang="en-US" smtClean="0"/>
              <a:t>‹#›</a:t>
            </a:fld>
            <a:endParaRPr lang="en-US"/>
          </a:p>
        </p:txBody>
      </p:sp>
    </p:spTree>
    <p:extLst>
      <p:ext uri="{BB962C8B-B14F-4D97-AF65-F5344CB8AC3E}">
        <p14:creationId xmlns:p14="http://schemas.microsoft.com/office/powerpoint/2010/main" val="10267283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916CA-FB23-6946-A0C4-4A08F1E95BAB}" type="datetimeFigureOut">
              <a:rPr lang="en-US" smtClean="0"/>
              <a:t>2/7/20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09CBF-1070-6F4A-87FA-03418D95F615}" type="slidenum">
              <a:rPr lang="en-US" smtClean="0"/>
              <a:t>‹#›</a:t>
            </a:fld>
            <a:endParaRPr lang="en-US"/>
          </a:p>
        </p:txBody>
      </p:sp>
    </p:spTree>
    <p:extLst>
      <p:ext uri="{BB962C8B-B14F-4D97-AF65-F5344CB8AC3E}">
        <p14:creationId xmlns:p14="http://schemas.microsoft.com/office/powerpoint/2010/main" val="3440842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gif"/></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comments" Target="../comments/comment1.xml"/><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tiff"/><Relationship Id="rId3" Type="http://schemas.openxmlformats.org/officeDocument/2006/relationships/image" Target="../media/image41.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tiff"/><Relationship Id="rId3" Type="http://schemas.openxmlformats.org/officeDocument/2006/relationships/image" Target="../media/image44.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49.tiff"/><Relationship Id="rId1" Type="http://schemas.openxmlformats.org/officeDocument/2006/relationships/slideLayout" Target="../slideLayouts/slideLayout1.xml"/><Relationship Id="rId2" Type="http://schemas.openxmlformats.org/officeDocument/2006/relationships/image" Target="../media/image47.tiff"/></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1612210"/>
            <a:ext cx="6858000" cy="5007623"/>
          </a:xfrm>
          <a:prstGeom prst="rect">
            <a:avLst/>
          </a:prstGeom>
        </p:spPr>
      </p:pic>
      <p:sp>
        <p:nvSpPr>
          <p:cNvPr id="3" name="Title 2"/>
          <p:cNvSpPr>
            <a:spLocks noGrp="1"/>
          </p:cNvSpPr>
          <p:nvPr>
            <p:ph type="title"/>
          </p:nvPr>
        </p:nvSpPr>
        <p:spPr>
          <a:xfrm>
            <a:off x="457200" y="5936"/>
            <a:ext cx="8229600" cy="1606274"/>
          </a:xfrm>
        </p:spPr>
        <p:txBody>
          <a:bodyPr>
            <a:normAutofit/>
          </a:bodyPr>
          <a:lstStyle/>
          <a:p>
            <a:r>
              <a:rPr lang="en-US" sz="3600" dirty="0" smtClean="0"/>
              <a:t>Critical </a:t>
            </a:r>
            <a:r>
              <a:rPr lang="en-US" sz="3600" dirty="0" err="1" smtClean="0"/>
              <a:t>Microbiome</a:t>
            </a:r>
            <a:r>
              <a:rPr lang="en-US" sz="3600" dirty="0" smtClean="0"/>
              <a:t> Populations: Major Determinants of Health and Disease</a:t>
            </a:r>
            <a:r>
              <a:rPr lang="en-US" dirty="0" smtClean="0"/>
              <a:t/>
            </a:r>
            <a:br>
              <a:rPr lang="en-US" dirty="0" smtClean="0"/>
            </a:br>
            <a:r>
              <a:rPr lang="en-US" sz="2000" dirty="0" smtClean="0"/>
              <a:t>John Bagnulo MPH, PhD</a:t>
            </a:r>
            <a:endParaRPr lang="en-US" sz="2000" dirty="0"/>
          </a:p>
        </p:txBody>
      </p:sp>
    </p:spTree>
    <p:extLst>
      <p:ext uri="{BB962C8B-B14F-4D97-AF65-F5344CB8AC3E}">
        <p14:creationId xmlns:p14="http://schemas.microsoft.com/office/powerpoint/2010/main" val="28950574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0700" y="381000"/>
            <a:ext cx="8102600" cy="6083300"/>
          </a:xfrm>
          <a:prstGeom prst="rect">
            <a:avLst/>
          </a:prstGeom>
        </p:spPr>
      </p:pic>
    </p:spTree>
    <p:extLst>
      <p:ext uri="{BB962C8B-B14F-4D97-AF65-F5344CB8AC3E}">
        <p14:creationId xmlns:p14="http://schemas.microsoft.com/office/powerpoint/2010/main" val="32553913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0"/>
            <a:ext cx="645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1466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121712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a:t>Slide #</a:t>
            </a:r>
            <a:fld id="{E11A2573-2B26-2C41-9B8F-1388733E7EED}" type="slidenum">
              <a:rPr lang="en-US"/>
              <a:pPr>
                <a:defRPr/>
              </a:pPr>
              <a:t>13</a:t>
            </a:fld>
            <a:endParaRPr lang="en-US"/>
          </a:p>
        </p:txBody>
      </p:sp>
      <p:pic>
        <p:nvPicPr>
          <p:cNvPr id="19458" name="Picture 7" descr="feeding-treg-cell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008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8740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7344" y="5747962"/>
            <a:ext cx="8157852" cy="1477328"/>
          </a:xfrm>
          <a:prstGeom prst="rect">
            <a:avLst/>
          </a:prstGeom>
          <a:noFill/>
        </p:spPr>
        <p:txBody>
          <a:bodyPr wrap="square" rtlCol="0">
            <a:spAutoFit/>
          </a:bodyPr>
          <a:lstStyle/>
          <a:p>
            <a:r>
              <a:rPr lang="en-US" dirty="0" err="1" smtClean="0"/>
              <a:t>Rinninella</a:t>
            </a:r>
            <a:r>
              <a:rPr lang="en-US" dirty="0" smtClean="0"/>
              <a:t> E, Raoul P, </a:t>
            </a:r>
            <a:r>
              <a:rPr lang="en-US" dirty="0" err="1" smtClean="0"/>
              <a:t>Cintoni</a:t>
            </a:r>
            <a:r>
              <a:rPr lang="en-US" dirty="0" smtClean="0"/>
              <a:t> M, et al. What is the Healthy Gut </a:t>
            </a:r>
            <a:r>
              <a:rPr lang="en-US" dirty="0" err="1" smtClean="0"/>
              <a:t>Microbiota</a:t>
            </a:r>
            <a:r>
              <a:rPr lang="en-US" dirty="0" smtClean="0"/>
              <a:t> Composition? A Changing Ecosystem across Age, Environment, Diet, and Diseases. Microorganisms. 2019;7(1):14. Published 2019 Jan 10. doi:10.3390/microorganisms7010014</a:t>
            </a:r>
          </a:p>
          <a:p>
            <a:endParaRPr lang="en-US" dirty="0"/>
          </a:p>
        </p:txBody>
      </p:sp>
      <p:sp>
        <p:nvSpPr>
          <p:cNvPr id="12" name="Rectangle 11"/>
          <p:cNvSpPr/>
          <p:nvPr/>
        </p:nvSpPr>
        <p:spPr>
          <a:xfrm>
            <a:off x="537343" y="4824632"/>
            <a:ext cx="7913605" cy="923330"/>
          </a:xfrm>
          <a:prstGeom prst="rect">
            <a:avLst/>
          </a:prstGeom>
        </p:spPr>
        <p:txBody>
          <a:bodyPr wrap="square">
            <a:spAutoFit/>
          </a:bodyPr>
          <a:lstStyle/>
          <a:p>
            <a:r>
              <a:rPr lang="en-US" dirty="0" err="1" smtClean="0"/>
              <a:t>DeGruttola</a:t>
            </a:r>
            <a:r>
              <a:rPr lang="en-US" dirty="0" smtClean="0"/>
              <a:t> AK, Low D, </a:t>
            </a:r>
            <a:r>
              <a:rPr lang="en-US" dirty="0" err="1" smtClean="0"/>
              <a:t>Mizoguchi</a:t>
            </a:r>
            <a:r>
              <a:rPr lang="en-US" dirty="0" smtClean="0"/>
              <a:t> A, </a:t>
            </a:r>
            <a:r>
              <a:rPr lang="en-US" dirty="0" err="1" smtClean="0"/>
              <a:t>Mizoguchi</a:t>
            </a:r>
            <a:r>
              <a:rPr lang="en-US" dirty="0" smtClean="0"/>
              <a:t> E. Current Understanding of </a:t>
            </a:r>
            <a:r>
              <a:rPr lang="en-US" dirty="0" err="1" smtClean="0"/>
              <a:t>Dysbiosis</a:t>
            </a:r>
            <a:r>
              <a:rPr lang="en-US" dirty="0" smtClean="0"/>
              <a:t> in Disease in Human and Animal Models. </a:t>
            </a:r>
            <a:r>
              <a:rPr lang="en-US" dirty="0" err="1" smtClean="0"/>
              <a:t>Inflamm</a:t>
            </a:r>
            <a:r>
              <a:rPr lang="en-US" dirty="0" smtClean="0"/>
              <a:t> Bowel Dis. 2016;22(5):1137–1150. </a:t>
            </a:r>
            <a:endParaRPr lang="en-US" dirty="0"/>
          </a:p>
        </p:txBody>
      </p:sp>
      <p:pic>
        <p:nvPicPr>
          <p:cNvPr id="2" name="Picture 1"/>
          <p:cNvPicPr>
            <a:picLocks noChangeAspect="1"/>
          </p:cNvPicPr>
          <p:nvPr/>
        </p:nvPicPr>
        <p:blipFill>
          <a:blip r:embed="rId2"/>
          <a:stretch>
            <a:fillRect/>
          </a:stretch>
        </p:blipFill>
        <p:spPr>
          <a:xfrm>
            <a:off x="0" y="0"/>
            <a:ext cx="9144000" cy="4824632"/>
          </a:xfrm>
          <a:prstGeom prst="rect">
            <a:avLst/>
          </a:prstGeom>
        </p:spPr>
      </p:pic>
    </p:spTree>
    <p:extLst>
      <p:ext uri="{BB962C8B-B14F-4D97-AF65-F5344CB8AC3E}">
        <p14:creationId xmlns:p14="http://schemas.microsoft.com/office/powerpoint/2010/main" val="16293580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8600" y="228600"/>
            <a:ext cx="86868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smtClean="0"/>
              <a:t>Are current </a:t>
            </a:r>
            <a:r>
              <a:rPr lang="en-US" sz="2400" dirty="0"/>
              <a:t>generations missing those microbes that have historically offered significant protection against Western diseases?</a:t>
            </a:r>
          </a:p>
          <a:p>
            <a:pPr algn="ctr"/>
            <a:r>
              <a:rPr lang="en-US" dirty="0" err="1"/>
              <a:t>Sonnenburg</a:t>
            </a:r>
            <a:r>
              <a:rPr lang="en-US" dirty="0"/>
              <a:t> E et al. Diet-induced extinctions in the gut </a:t>
            </a:r>
            <a:r>
              <a:rPr lang="en-US" dirty="0" err="1"/>
              <a:t>microbiota</a:t>
            </a:r>
            <a:r>
              <a:rPr lang="en-US" dirty="0"/>
              <a:t> compound over generations</a:t>
            </a:r>
            <a:r>
              <a:rPr lang="en-US" b="1" dirty="0"/>
              <a:t>. </a:t>
            </a:r>
            <a:r>
              <a:rPr lang="en-US" b="1" i="1" dirty="0"/>
              <a:t>Nature </a:t>
            </a:r>
            <a:r>
              <a:rPr lang="en-US" b="1" dirty="0"/>
              <a:t>529,</a:t>
            </a:r>
            <a:r>
              <a:rPr lang="en-US" dirty="0"/>
              <a:t> </a:t>
            </a:r>
            <a:r>
              <a:rPr lang="en-US" b="1" dirty="0"/>
              <a:t>212–215 (14 January 2016</a:t>
            </a:r>
            <a:r>
              <a:rPr lang="en-US" b="1" dirty="0" smtClean="0"/>
              <a:t>)</a:t>
            </a:r>
          </a:p>
          <a:p>
            <a:pPr algn="ctr"/>
            <a:endParaRPr lang="en-US" b="1" dirty="0"/>
          </a:p>
          <a:p>
            <a:pPr algn="ctr"/>
            <a:r>
              <a:rPr lang="en-US" dirty="0"/>
              <a:t>“Our data illustrate that taxa driven to low abundance when dietary MACs are scarce are inefficiently transferred to the next generation, and are at increased risk of becoming extinct within an isolated population. </a:t>
            </a:r>
            <a:r>
              <a:rPr lang="en-US" dirty="0" smtClean="0"/>
              <a:t>“</a:t>
            </a:r>
            <a:endParaRPr lang="en-US" b="1" dirty="0"/>
          </a:p>
        </p:txBody>
      </p:sp>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799" y="2998974"/>
            <a:ext cx="7795803" cy="357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302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oc_bio_health_microbes_bacteria_1_car_disinfectant_salad_20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916" y="348278"/>
            <a:ext cx="7477031" cy="6207540"/>
          </a:xfrm>
          <a:prstGeom prst="rect">
            <a:avLst/>
          </a:prstGeom>
        </p:spPr>
      </p:pic>
    </p:spTree>
    <p:extLst>
      <p:ext uri="{BB962C8B-B14F-4D97-AF65-F5344CB8AC3E}">
        <p14:creationId xmlns:p14="http://schemas.microsoft.com/office/powerpoint/2010/main" val="2368376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 HOMO GUT FLORA PNAS 2014.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432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672" y="711817"/>
            <a:ext cx="6589328" cy="6124752"/>
          </a:xfrm>
          <a:prstGeom prst="rect">
            <a:avLst/>
          </a:prstGeom>
        </p:spPr>
        <p:txBody>
          <a:bodyPr wrap="square">
            <a:spAutoFit/>
          </a:bodyPr>
          <a:lstStyle/>
          <a:p>
            <a:r>
              <a:rPr lang="en-US" sz="1400" dirty="0" smtClean="0"/>
              <a:t>Strains composing the </a:t>
            </a:r>
            <a:r>
              <a:rPr lang="en-US" sz="1400" dirty="0" err="1" smtClean="0"/>
              <a:t>RePOOPulate</a:t>
            </a:r>
            <a:r>
              <a:rPr lang="en-US" sz="1400" dirty="0" smtClean="0"/>
              <a:t> consortium.</a:t>
            </a:r>
          </a:p>
          <a:p>
            <a:r>
              <a:rPr lang="en-US" sz="1400" dirty="0" smtClean="0"/>
              <a:t>Composition of Stool Substitute (</a:t>
            </a:r>
            <a:r>
              <a:rPr lang="en-US" sz="1400" dirty="0" err="1" smtClean="0"/>
              <a:t>RePOOPulate</a:t>
            </a:r>
            <a:r>
              <a:rPr lang="en-US" sz="1400" dirty="0" smtClean="0"/>
              <a:t>)</a:t>
            </a:r>
          </a:p>
          <a:p>
            <a:r>
              <a:rPr lang="en-US" sz="1400" dirty="0" err="1" smtClean="0"/>
              <a:t>Acidaminococcus</a:t>
            </a:r>
            <a:r>
              <a:rPr lang="en-US" sz="1400" dirty="0" smtClean="0"/>
              <a:t> </a:t>
            </a:r>
            <a:r>
              <a:rPr lang="en-US" sz="1400" dirty="0" err="1" smtClean="0"/>
              <a:t>intestinalis</a:t>
            </a:r>
            <a:endParaRPr lang="en-US" sz="1400" dirty="0" smtClean="0"/>
          </a:p>
          <a:p>
            <a:r>
              <a:rPr lang="en-US" sz="1400" dirty="0" err="1" smtClean="0"/>
              <a:t>Bacteroides</a:t>
            </a:r>
            <a:r>
              <a:rPr lang="en-US" sz="1400" dirty="0" smtClean="0"/>
              <a:t> </a:t>
            </a:r>
            <a:r>
              <a:rPr lang="en-US" sz="1400" dirty="0" err="1" smtClean="0"/>
              <a:t>ovatus</a:t>
            </a:r>
            <a:endParaRPr lang="en-US" sz="1400" dirty="0" smtClean="0"/>
          </a:p>
          <a:p>
            <a:r>
              <a:rPr lang="en-US" sz="1400" dirty="0" err="1" smtClean="0"/>
              <a:t>Bifidobacterium</a:t>
            </a:r>
            <a:r>
              <a:rPr lang="en-US" sz="1400" dirty="0" smtClean="0"/>
              <a:t> </a:t>
            </a:r>
            <a:r>
              <a:rPr lang="en-US" sz="1400" dirty="0" err="1" smtClean="0"/>
              <a:t>adolescentis</a:t>
            </a:r>
            <a:r>
              <a:rPr lang="en-US" sz="1400" dirty="0" smtClean="0"/>
              <a:t> (two different strains)</a:t>
            </a:r>
          </a:p>
          <a:p>
            <a:r>
              <a:rPr lang="en-US" sz="1400" dirty="0" err="1" smtClean="0"/>
              <a:t>Bifidobacterium</a:t>
            </a:r>
            <a:r>
              <a:rPr lang="en-US" sz="1400" dirty="0" smtClean="0"/>
              <a:t> </a:t>
            </a:r>
            <a:r>
              <a:rPr lang="en-US" sz="1400" dirty="0" err="1" smtClean="0"/>
              <a:t>longum</a:t>
            </a:r>
            <a:r>
              <a:rPr lang="en-US" sz="1400" dirty="0" smtClean="0"/>
              <a:t> (two different strains)</a:t>
            </a:r>
          </a:p>
          <a:p>
            <a:r>
              <a:rPr lang="en-US" sz="1400" dirty="0" err="1" smtClean="0"/>
              <a:t>Blautia</a:t>
            </a:r>
            <a:r>
              <a:rPr lang="en-US" sz="1400" dirty="0" smtClean="0"/>
              <a:t> </a:t>
            </a:r>
            <a:r>
              <a:rPr lang="en-US" sz="1400" dirty="0" err="1" smtClean="0"/>
              <a:t>producta</a:t>
            </a:r>
            <a:endParaRPr lang="en-US" sz="1400" dirty="0" smtClean="0"/>
          </a:p>
          <a:p>
            <a:r>
              <a:rPr lang="en-US" sz="1400" dirty="0" smtClean="0"/>
              <a:t>Clostridium </a:t>
            </a:r>
            <a:r>
              <a:rPr lang="en-US" sz="1400" dirty="0" err="1" smtClean="0"/>
              <a:t>cocleatum</a:t>
            </a:r>
            <a:endParaRPr lang="en-US" sz="1400" dirty="0" smtClean="0"/>
          </a:p>
          <a:p>
            <a:r>
              <a:rPr lang="en-US" sz="1400" dirty="0" err="1" smtClean="0"/>
              <a:t>Collinsella</a:t>
            </a:r>
            <a:r>
              <a:rPr lang="en-US" sz="1400" dirty="0" smtClean="0"/>
              <a:t> </a:t>
            </a:r>
            <a:r>
              <a:rPr lang="en-US" sz="1400" dirty="0" err="1" smtClean="0"/>
              <a:t>aerofaciens</a:t>
            </a:r>
            <a:endParaRPr lang="en-US" sz="1400" dirty="0" smtClean="0"/>
          </a:p>
          <a:p>
            <a:r>
              <a:rPr lang="en-US" sz="1400" dirty="0" err="1" smtClean="0"/>
              <a:t>Dorea</a:t>
            </a:r>
            <a:r>
              <a:rPr lang="en-US" sz="1400" dirty="0" smtClean="0"/>
              <a:t> </a:t>
            </a:r>
            <a:r>
              <a:rPr lang="en-US" sz="1400" dirty="0" err="1" smtClean="0"/>
              <a:t>longicatena</a:t>
            </a:r>
            <a:r>
              <a:rPr lang="en-US" sz="1400" dirty="0" smtClean="0"/>
              <a:t> (two different strains)</a:t>
            </a:r>
          </a:p>
          <a:p>
            <a:r>
              <a:rPr lang="en-US" sz="1400" dirty="0" smtClean="0"/>
              <a:t>Escherichia coli</a:t>
            </a:r>
          </a:p>
          <a:p>
            <a:r>
              <a:rPr lang="en-US" sz="1400" dirty="0" err="1" smtClean="0"/>
              <a:t>Eubacterium</a:t>
            </a:r>
            <a:r>
              <a:rPr lang="en-US" sz="1400" dirty="0" smtClean="0"/>
              <a:t> </a:t>
            </a:r>
            <a:r>
              <a:rPr lang="en-US" sz="1400" dirty="0" err="1" smtClean="0"/>
              <a:t>desmolans</a:t>
            </a:r>
            <a:endParaRPr lang="en-US" sz="1400" dirty="0" smtClean="0"/>
          </a:p>
          <a:p>
            <a:r>
              <a:rPr lang="en-US" sz="1400" dirty="0" err="1" smtClean="0"/>
              <a:t>Eubacterium</a:t>
            </a:r>
            <a:r>
              <a:rPr lang="en-US" sz="1400" dirty="0" smtClean="0"/>
              <a:t> </a:t>
            </a:r>
            <a:r>
              <a:rPr lang="en-US" sz="1400" dirty="0" err="1" smtClean="0"/>
              <a:t>eligens</a:t>
            </a:r>
            <a:endParaRPr lang="en-US" sz="1400" dirty="0" smtClean="0"/>
          </a:p>
          <a:p>
            <a:r>
              <a:rPr lang="en-US" sz="1400" dirty="0" err="1" smtClean="0"/>
              <a:t>Eubacterium</a:t>
            </a:r>
            <a:r>
              <a:rPr lang="en-US" sz="1400" dirty="0" smtClean="0"/>
              <a:t> </a:t>
            </a:r>
            <a:r>
              <a:rPr lang="en-US" sz="1400" dirty="0" err="1" smtClean="0"/>
              <a:t>limosum</a:t>
            </a:r>
            <a:endParaRPr lang="en-US" sz="1400" dirty="0" smtClean="0"/>
          </a:p>
          <a:p>
            <a:r>
              <a:rPr lang="en-US" sz="1400" dirty="0" err="1" smtClean="0"/>
              <a:t>Eubacterium</a:t>
            </a:r>
            <a:r>
              <a:rPr lang="en-US" sz="1400" dirty="0" smtClean="0"/>
              <a:t> </a:t>
            </a:r>
            <a:r>
              <a:rPr lang="en-US" sz="1400" dirty="0" err="1" smtClean="0"/>
              <a:t>rectale</a:t>
            </a:r>
            <a:r>
              <a:rPr lang="en-US" sz="1400" dirty="0" smtClean="0"/>
              <a:t> (four different strains)</a:t>
            </a:r>
          </a:p>
          <a:p>
            <a:r>
              <a:rPr lang="en-US" sz="1400" dirty="0" err="1" smtClean="0"/>
              <a:t>Eubacterium</a:t>
            </a:r>
            <a:r>
              <a:rPr lang="en-US" sz="1400" dirty="0" smtClean="0"/>
              <a:t> </a:t>
            </a:r>
            <a:r>
              <a:rPr lang="en-US" sz="1400" dirty="0" err="1" smtClean="0"/>
              <a:t>ventriosum</a:t>
            </a:r>
            <a:endParaRPr lang="en-US" sz="1400" dirty="0" smtClean="0"/>
          </a:p>
          <a:p>
            <a:r>
              <a:rPr lang="en-US" sz="1400" dirty="0" err="1" smtClean="0"/>
              <a:t>Faecalibacterium</a:t>
            </a:r>
            <a:r>
              <a:rPr lang="en-US" sz="1400" dirty="0" smtClean="0"/>
              <a:t> </a:t>
            </a:r>
            <a:r>
              <a:rPr lang="en-US" sz="1400" dirty="0" err="1" smtClean="0"/>
              <a:t>prausnitzii</a:t>
            </a:r>
            <a:endParaRPr lang="en-US" sz="1400" dirty="0" smtClean="0"/>
          </a:p>
          <a:p>
            <a:r>
              <a:rPr lang="en-US" sz="1400" dirty="0" err="1" smtClean="0"/>
              <a:t>Lachnospira</a:t>
            </a:r>
            <a:r>
              <a:rPr lang="en-US" sz="1400" dirty="0" smtClean="0"/>
              <a:t> </a:t>
            </a:r>
            <a:r>
              <a:rPr lang="en-US" sz="1400" dirty="0" err="1" smtClean="0"/>
              <a:t>pectinoshiza</a:t>
            </a:r>
            <a:endParaRPr lang="en-US" sz="1400" dirty="0" smtClean="0"/>
          </a:p>
          <a:p>
            <a:r>
              <a:rPr lang="en-US" sz="1400" dirty="0" smtClean="0"/>
              <a:t>Lactobacillus </a:t>
            </a:r>
            <a:r>
              <a:rPr lang="en-US" sz="1400" dirty="0" err="1" smtClean="0"/>
              <a:t>casei</a:t>
            </a:r>
            <a:r>
              <a:rPr lang="en-US" sz="1400" dirty="0" smtClean="0"/>
              <a:t>/</a:t>
            </a:r>
            <a:r>
              <a:rPr lang="en-US" sz="1400" dirty="0" err="1" smtClean="0"/>
              <a:t>paracasei</a:t>
            </a:r>
            <a:endParaRPr lang="en-US" sz="1400" dirty="0" smtClean="0"/>
          </a:p>
          <a:p>
            <a:r>
              <a:rPr lang="en-US" sz="1400" dirty="0" smtClean="0"/>
              <a:t>Lactobacillus </a:t>
            </a:r>
            <a:r>
              <a:rPr lang="en-US" sz="1400" dirty="0" err="1" smtClean="0"/>
              <a:t>casei</a:t>
            </a:r>
            <a:endParaRPr lang="en-US" sz="1400" dirty="0" smtClean="0"/>
          </a:p>
          <a:p>
            <a:r>
              <a:rPr lang="en-US" sz="1400" dirty="0" err="1" smtClean="0"/>
              <a:t>Parabacteroides</a:t>
            </a:r>
            <a:r>
              <a:rPr lang="en-US" sz="1400" dirty="0" smtClean="0"/>
              <a:t> </a:t>
            </a:r>
            <a:r>
              <a:rPr lang="en-US" sz="1400" dirty="0" err="1" smtClean="0"/>
              <a:t>distasonis</a:t>
            </a:r>
            <a:endParaRPr lang="en-US" sz="1400" dirty="0" smtClean="0"/>
          </a:p>
          <a:p>
            <a:r>
              <a:rPr lang="en-US" sz="1400" dirty="0" err="1" smtClean="0"/>
              <a:t>Raoultella</a:t>
            </a:r>
            <a:r>
              <a:rPr lang="en-US" sz="1400" dirty="0" smtClean="0"/>
              <a:t> sp.</a:t>
            </a:r>
          </a:p>
          <a:p>
            <a:r>
              <a:rPr lang="en-US" sz="1400" dirty="0" err="1" smtClean="0"/>
              <a:t>Roseburia</a:t>
            </a:r>
            <a:r>
              <a:rPr lang="en-US" sz="1400" dirty="0" smtClean="0"/>
              <a:t> </a:t>
            </a:r>
            <a:r>
              <a:rPr lang="en-US" sz="1400" dirty="0" err="1" smtClean="0"/>
              <a:t>faecalis</a:t>
            </a:r>
            <a:endParaRPr lang="en-US" sz="1400" dirty="0" smtClean="0"/>
          </a:p>
          <a:p>
            <a:r>
              <a:rPr lang="en-US" sz="1400" dirty="0" err="1" smtClean="0"/>
              <a:t>Roseburia</a:t>
            </a:r>
            <a:r>
              <a:rPr lang="en-US" sz="1400" dirty="0" smtClean="0"/>
              <a:t> </a:t>
            </a:r>
            <a:r>
              <a:rPr lang="en-US" sz="1400" dirty="0" err="1" smtClean="0"/>
              <a:t>intestinalis</a:t>
            </a:r>
            <a:endParaRPr lang="en-US" sz="1400" dirty="0" smtClean="0"/>
          </a:p>
          <a:p>
            <a:r>
              <a:rPr lang="en-US" sz="1400" dirty="0" err="1" smtClean="0"/>
              <a:t>Ruminococcus</a:t>
            </a:r>
            <a:r>
              <a:rPr lang="en-US" sz="1400" dirty="0" smtClean="0"/>
              <a:t> torques (two different strains)</a:t>
            </a:r>
          </a:p>
          <a:p>
            <a:r>
              <a:rPr lang="en-US" sz="1400" dirty="0" err="1" smtClean="0"/>
              <a:t>Ruminococcus</a:t>
            </a:r>
            <a:r>
              <a:rPr lang="en-US" sz="1400" dirty="0" smtClean="0"/>
              <a:t> </a:t>
            </a:r>
            <a:r>
              <a:rPr lang="en-US" sz="1400" dirty="0" err="1" smtClean="0"/>
              <a:t>obeum</a:t>
            </a:r>
            <a:r>
              <a:rPr lang="en-US" sz="1400" dirty="0" smtClean="0"/>
              <a:t> (two different strains)</a:t>
            </a:r>
          </a:p>
          <a:p>
            <a:r>
              <a:rPr lang="en-US" sz="1400" dirty="0" smtClean="0"/>
              <a:t>Streptococcus </a:t>
            </a:r>
            <a:r>
              <a:rPr lang="en-US" sz="1400" dirty="0" err="1" smtClean="0"/>
              <a:t>mitis</a:t>
            </a:r>
            <a:endParaRPr lang="en-US" sz="1400" dirty="0"/>
          </a:p>
        </p:txBody>
      </p:sp>
      <p:sp>
        <p:nvSpPr>
          <p:cNvPr id="3" name="Rectangle 2"/>
          <p:cNvSpPr/>
          <p:nvPr/>
        </p:nvSpPr>
        <p:spPr>
          <a:xfrm>
            <a:off x="0" y="35812"/>
            <a:ext cx="9144000" cy="615553"/>
          </a:xfrm>
          <a:prstGeom prst="rect">
            <a:avLst/>
          </a:prstGeom>
        </p:spPr>
        <p:txBody>
          <a:bodyPr wrap="square">
            <a:spAutoFit/>
          </a:bodyPr>
          <a:lstStyle/>
          <a:p>
            <a:r>
              <a:rPr lang="en-US" sz="1600" dirty="0" err="1" smtClean="0"/>
              <a:t>Petrof</a:t>
            </a:r>
            <a:r>
              <a:rPr lang="en-US" sz="1600" dirty="0" smtClean="0"/>
              <a:t> EO, </a:t>
            </a:r>
            <a:r>
              <a:rPr lang="en-US" sz="1600" dirty="0" err="1" smtClean="0"/>
              <a:t>Gloor</a:t>
            </a:r>
            <a:r>
              <a:rPr lang="en-US" sz="1600" dirty="0" smtClean="0"/>
              <a:t> GB, </a:t>
            </a:r>
            <a:r>
              <a:rPr lang="en-US" sz="1600" dirty="0" err="1" smtClean="0"/>
              <a:t>Vanner</a:t>
            </a:r>
            <a:r>
              <a:rPr lang="en-US" sz="1600" dirty="0" smtClean="0"/>
              <a:t> SJ, et al. Stool substitute transplant therapy for the eradication of Clostridium </a:t>
            </a:r>
            <a:r>
              <a:rPr lang="en-US" sz="1600" dirty="0" err="1" smtClean="0"/>
              <a:t>difficile</a:t>
            </a:r>
            <a:r>
              <a:rPr lang="en-US" sz="1600" dirty="0" smtClean="0"/>
              <a:t> infection: '</a:t>
            </a:r>
            <a:r>
              <a:rPr lang="en-US" sz="1600" dirty="0" err="1" smtClean="0"/>
              <a:t>RePOOPulating</a:t>
            </a:r>
            <a:r>
              <a:rPr lang="en-US" sz="1600" dirty="0" smtClean="0"/>
              <a:t>' the gut. </a:t>
            </a:r>
            <a:r>
              <a:rPr lang="en-US" sz="1600" dirty="0" err="1" smtClean="0"/>
              <a:t>Microbiome</a:t>
            </a:r>
            <a:r>
              <a:rPr lang="en-US" sz="1600" dirty="0" smtClean="0"/>
              <a:t>. 2013;1(1):3. Published 2013 Jan 9</a:t>
            </a:r>
            <a:r>
              <a:rPr lang="en-US" dirty="0" smtClean="0"/>
              <a:t>. </a:t>
            </a:r>
            <a:endParaRPr lang="en-US" dirty="0"/>
          </a:p>
        </p:txBody>
      </p:sp>
    </p:spTree>
    <p:extLst>
      <p:ext uri="{BB962C8B-B14F-4D97-AF65-F5344CB8AC3E}">
        <p14:creationId xmlns:p14="http://schemas.microsoft.com/office/powerpoint/2010/main" val="4966911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Are there specific families of microbes that we can now see as essential difference makers?</a:t>
            </a:r>
            <a:endParaRPr lang="en-US" sz="3200" dirty="0"/>
          </a:p>
        </p:txBody>
      </p:sp>
      <p:sp>
        <p:nvSpPr>
          <p:cNvPr id="5" name="Text Placeholder 4"/>
          <p:cNvSpPr>
            <a:spLocks noGrp="1"/>
          </p:cNvSpPr>
          <p:nvPr>
            <p:ph type="body" idx="1"/>
          </p:nvPr>
        </p:nvSpPr>
        <p:spPr/>
        <p:txBody>
          <a:bodyPr/>
          <a:lstStyle/>
          <a:p>
            <a:r>
              <a:rPr lang="en-US" dirty="0" smtClean="0"/>
              <a:t>Protective/Favorable</a:t>
            </a:r>
            <a:endParaRPr lang="en-US" dirty="0"/>
          </a:p>
        </p:txBody>
      </p:sp>
      <p:sp>
        <p:nvSpPr>
          <p:cNvPr id="6" name="Content Placeholder 5"/>
          <p:cNvSpPr>
            <a:spLocks noGrp="1"/>
          </p:cNvSpPr>
          <p:nvPr>
            <p:ph sz="half" idx="2"/>
          </p:nvPr>
        </p:nvSpPr>
        <p:spPr/>
        <p:txBody>
          <a:bodyPr/>
          <a:lstStyle/>
          <a:p>
            <a:r>
              <a:rPr lang="en-US" dirty="0" err="1" smtClean="0"/>
              <a:t>Akkermansia</a:t>
            </a:r>
            <a:endParaRPr lang="en-US" dirty="0" smtClean="0"/>
          </a:p>
          <a:p>
            <a:r>
              <a:rPr lang="en-US" dirty="0" err="1" smtClean="0"/>
              <a:t>Bacteroides</a:t>
            </a:r>
            <a:r>
              <a:rPr lang="en-US" dirty="0" smtClean="0"/>
              <a:t> </a:t>
            </a:r>
            <a:r>
              <a:rPr lang="en-US" dirty="0" err="1" smtClean="0"/>
              <a:t>fragilis</a:t>
            </a:r>
            <a:endParaRPr lang="en-US" dirty="0" smtClean="0"/>
          </a:p>
          <a:p>
            <a:r>
              <a:rPr lang="en-US" dirty="0" err="1" smtClean="0"/>
              <a:t>Bifido</a:t>
            </a:r>
            <a:r>
              <a:rPr lang="en-US" dirty="0" smtClean="0"/>
              <a:t> species (</a:t>
            </a:r>
            <a:r>
              <a:rPr lang="en-US" dirty="0" err="1" smtClean="0"/>
              <a:t>longum</a:t>
            </a:r>
            <a:r>
              <a:rPr lang="en-US" dirty="0" smtClean="0"/>
              <a:t>, </a:t>
            </a:r>
            <a:r>
              <a:rPr lang="en-US" dirty="0" err="1" smtClean="0"/>
              <a:t>infantis</a:t>
            </a:r>
            <a:r>
              <a:rPr lang="en-US" dirty="0" smtClean="0"/>
              <a:t>, </a:t>
            </a:r>
            <a:r>
              <a:rPr lang="en-US" dirty="0" err="1" smtClean="0"/>
              <a:t>brevis</a:t>
            </a:r>
            <a:r>
              <a:rPr lang="en-US" dirty="0" smtClean="0"/>
              <a:t>, </a:t>
            </a:r>
            <a:r>
              <a:rPr lang="en-US" dirty="0" err="1" smtClean="0"/>
              <a:t>animalis</a:t>
            </a:r>
            <a:r>
              <a:rPr lang="en-US" dirty="0" smtClean="0"/>
              <a:t>)</a:t>
            </a:r>
          </a:p>
          <a:p>
            <a:r>
              <a:rPr lang="en-US" dirty="0" err="1" smtClean="0"/>
              <a:t>Faecalbacterium</a:t>
            </a:r>
            <a:r>
              <a:rPr lang="en-US" dirty="0" smtClean="0"/>
              <a:t> </a:t>
            </a:r>
            <a:r>
              <a:rPr lang="en-US" dirty="0" err="1" smtClean="0"/>
              <a:t>Prausnitzii</a:t>
            </a:r>
            <a:endParaRPr lang="en-US" dirty="0" smtClean="0"/>
          </a:p>
          <a:p>
            <a:r>
              <a:rPr lang="en-US" dirty="0" err="1" smtClean="0"/>
              <a:t>Ruminococcus</a:t>
            </a:r>
            <a:r>
              <a:rPr lang="en-US" dirty="0" smtClean="0"/>
              <a:t> </a:t>
            </a:r>
            <a:r>
              <a:rPr lang="en-US" dirty="0" err="1" smtClean="0"/>
              <a:t>bromii</a:t>
            </a:r>
            <a:endParaRPr lang="en-US" dirty="0" smtClean="0"/>
          </a:p>
          <a:p>
            <a:r>
              <a:rPr lang="en-US" dirty="0" err="1" smtClean="0"/>
              <a:t>Roseburia</a:t>
            </a:r>
            <a:endParaRPr lang="en-US" dirty="0"/>
          </a:p>
        </p:txBody>
      </p:sp>
      <p:sp>
        <p:nvSpPr>
          <p:cNvPr id="7" name="Text Placeholder 6"/>
          <p:cNvSpPr>
            <a:spLocks noGrp="1"/>
          </p:cNvSpPr>
          <p:nvPr>
            <p:ph type="body" sz="quarter" idx="3"/>
          </p:nvPr>
        </p:nvSpPr>
        <p:spPr>
          <a:xfrm>
            <a:off x="4645025" y="1535113"/>
            <a:ext cx="4041775" cy="639762"/>
          </a:xfrm>
        </p:spPr>
        <p:txBody>
          <a:bodyPr>
            <a:noAutofit/>
          </a:bodyPr>
          <a:lstStyle/>
          <a:p>
            <a:r>
              <a:rPr lang="en-US" dirty="0" smtClean="0"/>
              <a:t>Associated with higher risk</a:t>
            </a:r>
            <a:endParaRPr lang="en-US" dirty="0"/>
          </a:p>
        </p:txBody>
      </p:sp>
      <p:sp>
        <p:nvSpPr>
          <p:cNvPr id="8" name="Content Placeholder 7"/>
          <p:cNvSpPr>
            <a:spLocks noGrp="1"/>
          </p:cNvSpPr>
          <p:nvPr>
            <p:ph sz="quarter" idx="4"/>
          </p:nvPr>
        </p:nvSpPr>
        <p:spPr>
          <a:xfrm>
            <a:off x="4645025" y="2443576"/>
            <a:ext cx="4041775" cy="3951288"/>
          </a:xfrm>
        </p:spPr>
        <p:txBody>
          <a:bodyPr/>
          <a:lstStyle/>
          <a:p>
            <a:r>
              <a:rPr lang="en-US" dirty="0" err="1" smtClean="0"/>
              <a:t>Desulfovibrio</a:t>
            </a:r>
            <a:endParaRPr lang="en-US" dirty="0"/>
          </a:p>
          <a:p>
            <a:r>
              <a:rPr lang="en-US" dirty="0" err="1" smtClean="0"/>
              <a:t>Clostridiales</a:t>
            </a:r>
            <a:endParaRPr lang="en-US" dirty="0" smtClean="0"/>
          </a:p>
          <a:p>
            <a:r>
              <a:rPr lang="en-US" dirty="0" err="1" smtClean="0"/>
              <a:t>Citrobacter</a:t>
            </a:r>
            <a:endParaRPr lang="en-US" dirty="0" smtClean="0"/>
          </a:p>
          <a:p>
            <a:r>
              <a:rPr lang="en-US" dirty="0" err="1" smtClean="0"/>
              <a:t>Klebsiella</a:t>
            </a:r>
            <a:endParaRPr lang="en-US" dirty="0" smtClean="0"/>
          </a:p>
          <a:p>
            <a:r>
              <a:rPr lang="en-US" dirty="0" err="1" smtClean="0"/>
              <a:t>Fusobacteria</a:t>
            </a:r>
            <a:endParaRPr lang="en-US" dirty="0" smtClean="0"/>
          </a:p>
          <a:p>
            <a:endParaRPr lang="en-US" dirty="0"/>
          </a:p>
        </p:txBody>
      </p:sp>
    </p:spTree>
    <p:extLst>
      <p:ext uri="{BB962C8B-B14F-4D97-AF65-F5344CB8AC3E}">
        <p14:creationId xmlns:p14="http://schemas.microsoft.com/office/powerpoint/2010/main" val="42411750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t-health good-b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440362"/>
          </a:xfrm>
          <a:prstGeom prst="rect">
            <a:avLst/>
          </a:prstGeom>
        </p:spPr>
      </p:pic>
      <p:sp>
        <p:nvSpPr>
          <p:cNvPr id="4" name="Title 3"/>
          <p:cNvSpPr>
            <a:spLocks noGrp="1"/>
          </p:cNvSpPr>
          <p:nvPr>
            <p:ph type="title"/>
          </p:nvPr>
        </p:nvSpPr>
        <p:spPr/>
        <p:txBody>
          <a:bodyPr/>
          <a:lstStyle/>
          <a:p>
            <a:r>
              <a:rPr lang="en-US" dirty="0" smtClean="0"/>
              <a:t>This is not about food borne illness</a:t>
            </a:r>
            <a:endParaRPr lang="en-US" dirty="0"/>
          </a:p>
        </p:txBody>
      </p:sp>
    </p:spTree>
    <p:extLst>
      <p:ext uri="{BB962C8B-B14F-4D97-AF65-F5344CB8AC3E}">
        <p14:creationId xmlns:p14="http://schemas.microsoft.com/office/powerpoint/2010/main" val="16589593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0300" y="1099234"/>
            <a:ext cx="6864048" cy="5758766"/>
          </a:xfrm>
          <a:prstGeom prst="rect">
            <a:avLst/>
          </a:prstGeom>
        </p:spPr>
      </p:pic>
      <p:sp>
        <p:nvSpPr>
          <p:cNvPr id="3" name="TextBox 2"/>
          <p:cNvSpPr txBox="1"/>
          <p:nvPr/>
        </p:nvSpPr>
        <p:spPr>
          <a:xfrm>
            <a:off x="366371" y="57617"/>
            <a:ext cx="8304400" cy="923330"/>
          </a:xfrm>
          <a:prstGeom prst="rect">
            <a:avLst/>
          </a:prstGeom>
          <a:noFill/>
        </p:spPr>
        <p:txBody>
          <a:bodyPr wrap="square" rtlCol="0">
            <a:spAutoFit/>
          </a:bodyPr>
          <a:lstStyle/>
          <a:p>
            <a:r>
              <a:rPr lang="en-US" dirty="0" err="1" smtClean="0"/>
              <a:t>Cani</a:t>
            </a:r>
            <a:r>
              <a:rPr lang="en-US" dirty="0" smtClean="0"/>
              <a:t> PD, de </a:t>
            </a:r>
            <a:r>
              <a:rPr lang="en-US" dirty="0" err="1" smtClean="0"/>
              <a:t>Vos</a:t>
            </a:r>
            <a:r>
              <a:rPr lang="en-US" dirty="0" smtClean="0"/>
              <a:t> WM. Next-Generation Beneficial Microbes: The Case of </a:t>
            </a:r>
            <a:r>
              <a:rPr lang="en-US" dirty="0" err="1" smtClean="0"/>
              <a:t>Akkermansia</a:t>
            </a:r>
            <a:r>
              <a:rPr lang="en-US" dirty="0" smtClean="0"/>
              <a:t> </a:t>
            </a:r>
            <a:r>
              <a:rPr lang="en-US" dirty="0" err="1" smtClean="0"/>
              <a:t>muciniphila</a:t>
            </a:r>
            <a:r>
              <a:rPr lang="en-US" dirty="0" smtClean="0"/>
              <a:t>. Front </a:t>
            </a:r>
            <a:r>
              <a:rPr lang="en-US" dirty="0" err="1" smtClean="0"/>
              <a:t>Microbiol</a:t>
            </a:r>
            <a:r>
              <a:rPr lang="en-US" dirty="0" smtClean="0"/>
              <a:t>. 2017;8:1765. Published 2017 Sep 22. doi:10.3389/fmicb.2017.01765</a:t>
            </a:r>
            <a:endParaRPr lang="en-US" dirty="0"/>
          </a:p>
        </p:txBody>
      </p:sp>
    </p:spTree>
    <p:extLst>
      <p:ext uri="{BB962C8B-B14F-4D97-AF65-F5344CB8AC3E}">
        <p14:creationId xmlns:p14="http://schemas.microsoft.com/office/powerpoint/2010/main" val="30086106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23214"/>
            <a:ext cx="9144000" cy="5734786"/>
          </a:xfrm>
          <a:prstGeom prst="rect">
            <a:avLst/>
          </a:prstGeom>
        </p:spPr>
      </p:pic>
      <p:sp>
        <p:nvSpPr>
          <p:cNvPr id="3" name="TextBox 2"/>
          <p:cNvSpPr txBox="1"/>
          <p:nvPr/>
        </p:nvSpPr>
        <p:spPr>
          <a:xfrm>
            <a:off x="244247" y="0"/>
            <a:ext cx="8621922" cy="1200329"/>
          </a:xfrm>
          <a:prstGeom prst="rect">
            <a:avLst/>
          </a:prstGeom>
          <a:noFill/>
        </p:spPr>
        <p:txBody>
          <a:bodyPr wrap="square" rtlCol="0">
            <a:spAutoFit/>
          </a:bodyPr>
          <a:lstStyle/>
          <a:p>
            <a:r>
              <a:rPr lang="en-US" dirty="0" err="1" smtClean="0"/>
              <a:t>Forato</a:t>
            </a:r>
            <a:r>
              <a:rPr lang="en-US" dirty="0" smtClean="0"/>
              <a:t> </a:t>
            </a:r>
            <a:r>
              <a:rPr lang="en-US" dirty="0" err="1" smtClean="0"/>
              <a:t>Anhê</a:t>
            </a:r>
            <a:r>
              <a:rPr lang="en-US" dirty="0" smtClean="0"/>
              <a:t>, Fernando &amp; </a:t>
            </a:r>
            <a:r>
              <a:rPr lang="en-US" dirty="0" err="1" smtClean="0"/>
              <a:t>Varin</a:t>
            </a:r>
            <a:r>
              <a:rPr lang="en-US" dirty="0" smtClean="0"/>
              <a:t>, </a:t>
            </a:r>
            <a:r>
              <a:rPr lang="en-US" dirty="0" err="1" smtClean="0"/>
              <a:t>Thibault</a:t>
            </a:r>
            <a:r>
              <a:rPr lang="en-US" dirty="0" smtClean="0"/>
              <a:t> &amp; Le </a:t>
            </a:r>
            <a:r>
              <a:rPr lang="en-US" dirty="0" err="1" smtClean="0"/>
              <a:t>Barz</a:t>
            </a:r>
            <a:r>
              <a:rPr lang="en-US" dirty="0" smtClean="0"/>
              <a:t>, </a:t>
            </a:r>
            <a:r>
              <a:rPr lang="en-US" dirty="0" err="1" smtClean="0"/>
              <a:t>Mélanie</a:t>
            </a:r>
            <a:r>
              <a:rPr lang="en-US" dirty="0" smtClean="0"/>
              <a:t> &amp; Desjardins, Yves &amp; Levy, Emile &amp; Roy, Denis &amp; </a:t>
            </a:r>
            <a:r>
              <a:rPr lang="en-US" dirty="0" err="1" smtClean="0"/>
              <a:t>Marette</a:t>
            </a:r>
            <a:r>
              <a:rPr lang="en-US" dirty="0" smtClean="0"/>
              <a:t>, André. (2015). Gut </a:t>
            </a:r>
            <a:r>
              <a:rPr lang="en-US" dirty="0" err="1" smtClean="0"/>
              <a:t>Microbiota</a:t>
            </a:r>
            <a:r>
              <a:rPr lang="en-US" dirty="0" smtClean="0"/>
              <a:t> </a:t>
            </a:r>
            <a:r>
              <a:rPr lang="en-US" dirty="0" err="1" smtClean="0"/>
              <a:t>Dysbiosis</a:t>
            </a:r>
            <a:r>
              <a:rPr lang="en-US" dirty="0" smtClean="0"/>
              <a:t> in Obesity-Linked Metabolic Diseases and Prebiotic Potential of Polyphenol-Rich Extracts. Current Obesity Reports. 4. 10.1007/s13679-015-0172-9. </a:t>
            </a:r>
            <a:endParaRPr lang="en-US" dirty="0"/>
          </a:p>
        </p:txBody>
      </p:sp>
    </p:spTree>
    <p:extLst>
      <p:ext uri="{BB962C8B-B14F-4D97-AF65-F5344CB8AC3E}">
        <p14:creationId xmlns:p14="http://schemas.microsoft.com/office/powerpoint/2010/main" val="4927996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645" y="5571909"/>
            <a:ext cx="8255551" cy="923330"/>
          </a:xfrm>
          <a:prstGeom prst="rect">
            <a:avLst/>
          </a:prstGeom>
          <a:noFill/>
        </p:spPr>
        <p:txBody>
          <a:bodyPr wrap="square" rtlCol="0">
            <a:spAutoFit/>
          </a:bodyPr>
          <a:lstStyle/>
          <a:p>
            <a:r>
              <a:rPr lang="en-US" dirty="0" smtClean="0"/>
              <a:t>Wang L, Wu Y, </a:t>
            </a:r>
            <a:r>
              <a:rPr lang="en-US" dirty="0" err="1" smtClean="0"/>
              <a:t>Zhuang</a:t>
            </a:r>
            <a:r>
              <a:rPr lang="en-US" dirty="0" smtClean="0"/>
              <a:t> L, et al. </a:t>
            </a:r>
            <a:r>
              <a:rPr lang="en-US" dirty="0" err="1" smtClean="0"/>
              <a:t>Puerarin</a:t>
            </a:r>
            <a:r>
              <a:rPr lang="en-US" dirty="0" smtClean="0"/>
              <a:t> prevents high-fat diet-induced obesity by enriching </a:t>
            </a:r>
            <a:r>
              <a:rPr lang="en-US" dirty="0" err="1" smtClean="0"/>
              <a:t>Akkermansia</a:t>
            </a:r>
            <a:r>
              <a:rPr lang="en-US" dirty="0" smtClean="0"/>
              <a:t> </a:t>
            </a:r>
            <a:r>
              <a:rPr lang="en-US" dirty="0" err="1" smtClean="0"/>
              <a:t>muciniphila</a:t>
            </a:r>
            <a:r>
              <a:rPr lang="en-US" dirty="0" smtClean="0"/>
              <a:t> in the gut </a:t>
            </a:r>
            <a:r>
              <a:rPr lang="en-US" dirty="0" err="1" smtClean="0"/>
              <a:t>microbiota</a:t>
            </a:r>
            <a:r>
              <a:rPr lang="en-US" dirty="0" smtClean="0"/>
              <a:t> of mice. </a:t>
            </a:r>
            <a:r>
              <a:rPr lang="en-US" dirty="0" err="1" smtClean="0"/>
              <a:t>PLoS</a:t>
            </a:r>
            <a:r>
              <a:rPr lang="en-US" dirty="0" smtClean="0"/>
              <a:t> One. 2019;14(6):e0218490. Published 2019 Jun 24. doi:10.1371/journal.pone.0218490</a:t>
            </a:r>
            <a:endParaRPr lang="en-US" dirty="0"/>
          </a:p>
        </p:txBody>
      </p:sp>
      <p:pic>
        <p:nvPicPr>
          <p:cNvPr id="4" name="Picture 3"/>
          <p:cNvPicPr>
            <a:picLocks noChangeAspect="1"/>
          </p:cNvPicPr>
          <p:nvPr/>
        </p:nvPicPr>
        <p:blipFill>
          <a:blip r:embed="rId2"/>
          <a:stretch>
            <a:fillRect/>
          </a:stretch>
        </p:blipFill>
        <p:spPr>
          <a:xfrm>
            <a:off x="439645" y="325692"/>
            <a:ext cx="3889426" cy="3970998"/>
          </a:xfrm>
          <a:prstGeom prst="rect">
            <a:avLst/>
          </a:prstGeom>
        </p:spPr>
      </p:pic>
      <p:pic>
        <p:nvPicPr>
          <p:cNvPr id="5" name="Picture 4"/>
          <p:cNvPicPr>
            <a:picLocks noChangeAspect="1"/>
          </p:cNvPicPr>
          <p:nvPr/>
        </p:nvPicPr>
        <p:blipFill>
          <a:blip r:embed="rId3"/>
          <a:stretch>
            <a:fillRect/>
          </a:stretch>
        </p:blipFill>
        <p:spPr>
          <a:xfrm>
            <a:off x="5264599" y="1922095"/>
            <a:ext cx="3415998" cy="3649814"/>
          </a:xfrm>
          <a:prstGeom prst="rect">
            <a:avLst/>
          </a:prstGeom>
        </p:spPr>
      </p:pic>
    </p:spTree>
    <p:extLst>
      <p:ext uri="{BB962C8B-B14F-4D97-AF65-F5344CB8AC3E}">
        <p14:creationId xmlns:p14="http://schemas.microsoft.com/office/powerpoint/2010/main" val="8001438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Dietary and Lifestyle Factors Associated with </a:t>
            </a:r>
            <a:r>
              <a:rPr lang="en-US" dirty="0" err="1" smtClean="0"/>
              <a:t>Akkermansia</a:t>
            </a:r>
            <a:endParaRPr lang="en-US" dirty="0"/>
          </a:p>
        </p:txBody>
      </p:sp>
      <p:sp>
        <p:nvSpPr>
          <p:cNvPr id="3" name="Text Placeholder 2"/>
          <p:cNvSpPr>
            <a:spLocks noGrp="1"/>
          </p:cNvSpPr>
          <p:nvPr>
            <p:ph type="body" idx="1"/>
          </p:nvPr>
        </p:nvSpPr>
        <p:spPr/>
        <p:txBody>
          <a:bodyPr>
            <a:normAutofit fontScale="92500"/>
          </a:bodyPr>
          <a:lstStyle/>
          <a:p>
            <a:r>
              <a:rPr lang="en-US" dirty="0" smtClean="0"/>
              <a:t>Favorable/Increased Populations</a:t>
            </a:r>
            <a:endParaRPr lang="en-US" dirty="0"/>
          </a:p>
        </p:txBody>
      </p:sp>
      <p:sp>
        <p:nvSpPr>
          <p:cNvPr id="4" name="Content Placeholder 3"/>
          <p:cNvSpPr>
            <a:spLocks noGrp="1"/>
          </p:cNvSpPr>
          <p:nvPr>
            <p:ph sz="half" idx="2"/>
          </p:nvPr>
        </p:nvSpPr>
        <p:spPr/>
        <p:txBody>
          <a:bodyPr/>
          <a:lstStyle/>
          <a:p>
            <a:r>
              <a:rPr lang="en-US" dirty="0" smtClean="0"/>
              <a:t>Dietary </a:t>
            </a:r>
            <a:r>
              <a:rPr lang="en-US" dirty="0" err="1" smtClean="0"/>
              <a:t>polyphenolics</a:t>
            </a:r>
            <a:r>
              <a:rPr lang="en-US" dirty="0" smtClean="0"/>
              <a:t>-cranberries, </a:t>
            </a:r>
            <a:r>
              <a:rPr lang="en-US" dirty="0" err="1" smtClean="0"/>
              <a:t>vaccinium</a:t>
            </a:r>
            <a:r>
              <a:rPr lang="en-US" dirty="0" smtClean="0"/>
              <a:t> family</a:t>
            </a:r>
          </a:p>
          <a:p>
            <a:r>
              <a:rPr lang="en-US" dirty="0" smtClean="0"/>
              <a:t>Fasting</a:t>
            </a:r>
          </a:p>
          <a:p>
            <a:r>
              <a:rPr lang="en-US" dirty="0" smtClean="0"/>
              <a:t>Aerobic exercise</a:t>
            </a:r>
          </a:p>
          <a:p>
            <a:r>
              <a:rPr lang="en-US" dirty="0" err="1" smtClean="0"/>
              <a:t>Ketogenic</a:t>
            </a:r>
            <a:r>
              <a:rPr lang="en-US" dirty="0" smtClean="0"/>
              <a:t> diet</a:t>
            </a:r>
            <a:endParaRPr lang="en-US" dirty="0"/>
          </a:p>
        </p:txBody>
      </p:sp>
      <p:sp>
        <p:nvSpPr>
          <p:cNvPr id="5" name="Text Placeholder 4"/>
          <p:cNvSpPr>
            <a:spLocks noGrp="1"/>
          </p:cNvSpPr>
          <p:nvPr>
            <p:ph type="body" sz="quarter" idx="3"/>
          </p:nvPr>
        </p:nvSpPr>
        <p:spPr>
          <a:xfrm>
            <a:off x="4645025" y="1731366"/>
            <a:ext cx="4041775" cy="639762"/>
          </a:xfrm>
        </p:spPr>
        <p:txBody>
          <a:bodyPr>
            <a:normAutofit fontScale="92500" lnSpcReduction="20000"/>
          </a:bodyPr>
          <a:lstStyle/>
          <a:p>
            <a:r>
              <a:rPr lang="en-US" dirty="0" smtClean="0"/>
              <a:t>Unfavorable/Decreased Populations</a:t>
            </a:r>
            <a:endParaRPr lang="en-US" dirty="0"/>
          </a:p>
        </p:txBody>
      </p:sp>
      <p:sp>
        <p:nvSpPr>
          <p:cNvPr id="6" name="Content Placeholder 5"/>
          <p:cNvSpPr>
            <a:spLocks noGrp="1"/>
          </p:cNvSpPr>
          <p:nvPr>
            <p:ph sz="quarter" idx="4"/>
          </p:nvPr>
        </p:nvSpPr>
        <p:spPr>
          <a:xfrm>
            <a:off x="4645025" y="2370294"/>
            <a:ext cx="4041775" cy="3951288"/>
          </a:xfrm>
        </p:spPr>
        <p:txBody>
          <a:bodyPr/>
          <a:lstStyle/>
          <a:p>
            <a:r>
              <a:rPr lang="en-US" dirty="0" smtClean="0"/>
              <a:t>Low fiber</a:t>
            </a:r>
          </a:p>
          <a:p>
            <a:r>
              <a:rPr lang="en-US" dirty="0" smtClean="0"/>
              <a:t>High refined carbohydrate levels</a:t>
            </a:r>
          </a:p>
          <a:p>
            <a:r>
              <a:rPr lang="en-US" dirty="0" smtClean="0"/>
              <a:t>Frequent food intake</a:t>
            </a:r>
          </a:p>
          <a:p>
            <a:r>
              <a:rPr lang="en-US" dirty="0" smtClean="0"/>
              <a:t>Antibiotic use</a:t>
            </a:r>
          </a:p>
          <a:p>
            <a:r>
              <a:rPr lang="en-US" dirty="0" smtClean="0"/>
              <a:t>Artificial sweeteners</a:t>
            </a:r>
          </a:p>
          <a:p>
            <a:r>
              <a:rPr lang="en-US" dirty="0" smtClean="0"/>
              <a:t>Emulsifiers</a:t>
            </a:r>
          </a:p>
          <a:p>
            <a:endParaRPr lang="en-US" dirty="0"/>
          </a:p>
        </p:txBody>
      </p:sp>
      <p:sp>
        <p:nvSpPr>
          <p:cNvPr id="9" name="TextBox 8"/>
          <p:cNvSpPr txBox="1"/>
          <p:nvPr/>
        </p:nvSpPr>
        <p:spPr>
          <a:xfrm>
            <a:off x="683892" y="5582918"/>
            <a:ext cx="7815906" cy="1477328"/>
          </a:xfrm>
          <a:prstGeom prst="rect">
            <a:avLst/>
          </a:prstGeom>
          <a:noFill/>
        </p:spPr>
        <p:txBody>
          <a:bodyPr wrap="square" rtlCol="0">
            <a:spAutoFit/>
          </a:bodyPr>
          <a:lstStyle/>
          <a:p>
            <a:r>
              <a:rPr lang="en-US" dirty="0" err="1" smtClean="0"/>
              <a:t>Verhoog</a:t>
            </a:r>
            <a:r>
              <a:rPr lang="en-US" dirty="0" smtClean="0"/>
              <a:t> S, </a:t>
            </a:r>
            <a:r>
              <a:rPr lang="en-US" dirty="0" err="1" smtClean="0"/>
              <a:t>Taneri</a:t>
            </a:r>
            <a:r>
              <a:rPr lang="en-US" dirty="0" smtClean="0"/>
              <a:t> PE, </a:t>
            </a:r>
            <a:r>
              <a:rPr lang="en-US" dirty="0" err="1" smtClean="0"/>
              <a:t>Roa</a:t>
            </a:r>
            <a:r>
              <a:rPr lang="en-US" dirty="0" smtClean="0"/>
              <a:t> </a:t>
            </a:r>
            <a:r>
              <a:rPr lang="en-US" dirty="0" err="1" smtClean="0"/>
              <a:t>Díaz</a:t>
            </a:r>
            <a:r>
              <a:rPr lang="en-US" dirty="0" smtClean="0"/>
              <a:t> ZM, et al. Dietary Factors and Modulation of Bacteria Strains of </a:t>
            </a:r>
            <a:r>
              <a:rPr lang="en-US" dirty="0" err="1" smtClean="0"/>
              <a:t>Akkermansia</a:t>
            </a:r>
            <a:r>
              <a:rPr lang="en-US" dirty="0" smtClean="0"/>
              <a:t> </a:t>
            </a:r>
            <a:r>
              <a:rPr lang="en-US" dirty="0" err="1" smtClean="0"/>
              <a:t>muciniphila</a:t>
            </a:r>
            <a:r>
              <a:rPr lang="en-US" dirty="0" smtClean="0"/>
              <a:t> and </a:t>
            </a:r>
            <a:r>
              <a:rPr lang="en-US" dirty="0" err="1" smtClean="0"/>
              <a:t>Faecalibacterium</a:t>
            </a:r>
            <a:r>
              <a:rPr lang="en-US" dirty="0" smtClean="0"/>
              <a:t> </a:t>
            </a:r>
            <a:r>
              <a:rPr lang="en-US" dirty="0" err="1" smtClean="0"/>
              <a:t>prausnitzii</a:t>
            </a:r>
            <a:r>
              <a:rPr lang="en-US" dirty="0" smtClean="0"/>
              <a:t>: A Systematic Review. Nutrients. 2019;11(7):1565. Published 2019 Jul 11. doi:10.3390/nu11071565</a:t>
            </a:r>
          </a:p>
          <a:p>
            <a:endParaRPr lang="en-US" dirty="0"/>
          </a:p>
        </p:txBody>
      </p:sp>
    </p:spTree>
    <p:extLst>
      <p:ext uri="{BB962C8B-B14F-4D97-AF65-F5344CB8AC3E}">
        <p14:creationId xmlns:p14="http://schemas.microsoft.com/office/powerpoint/2010/main" val="14965443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399" y="5657671"/>
            <a:ext cx="8157852" cy="1200329"/>
          </a:xfrm>
          <a:prstGeom prst="rect">
            <a:avLst/>
          </a:prstGeom>
          <a:noFill/>
        </p:spPr>
        <p:txBody>
          <a:bodyPr wrap="square" rtlCol="0">
            <a:spAutoFit/>
          </a:bodyPr>
          <a:lstStyle/>
          <a:p>
            <a:r>
              <a:rPr lang="en-US" dirty="0" smtClean="0"/>
              <a:t>Olivier-Van </a:t>
            </a:r>
            <a:r>
              <a:rPr lang="en-US" dirty="0" err="1" smtClean="0"/>
              <a:t>Stichelen</a:t>
            </a:r>
            <a:r>
              <a:rPr lang="en-US" dirty="0" smtClean="0"/>
              <a:t> S, </a:t>
            </a:r>
            <a:r>
              <a:rPr lang="en-US" dirty="0" err="1" smtClean="0"/>
              <a:t>Rother</a:t>
            </a:r>
            <a:r>
              <a:rPr lang="en-US" dirty="0" smtClean="0"/>
              <a:t> KI, Hanover JA. Maternal Exposure to Non-nutritive Sweeteners Impacts Progeny's Metabolism and </a:t>
            </a:r>
            <a:r>
              <a:rPr lang="en-US" dirty="0" err="1" smtClean="0"/>
              <a:t>Microbiome</a:t>
            </a:r>
            <a:r>
              <a:rPr lang="en-US" dirty="0" smtClean="0"/>
              <a:t>. Front </a:t>
            </a:r>
            <a:r>
              <a:rPr lang="en-US" dirty="0" err="1" smtClean="0"/>
              <a:t>Microbiol</a:t>
            </a:r>
            <a:r>
              <a:rPr lang="en-US" dirty="0" smtClean="0"/>
              <a:t>. 2019;10:1360. Published 2019 Jun 20. doi:10.3389/fmicb.2019.01360</a:t>
            </a:r>
          </a:p>
          <a:p>
            <a:endParaRPr lang="en-US" dirty="0"/>
          </a:p>
        </p:txBody>
      </p:sp>
      <p:sp>
        <p:nvSpPr>
          <p:cNvPr id="4" name="Title 1"/>
          <p:cNvSpPr txBox="1">
            <a:spLocks/>
          </p:cNvSpPr>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latinLnBrk="0"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r>
              <a:rPr lang="en-US" smtClean="0"/>
              <a:t>FIGURE 1 </a:t>
            </a:r>
            <a:r>
              <a:rPr lang="en-US" b="0" smtClean="0"/>
              <a:t>Effects of artificial sweeteners and saccharin on gut microbiota. Animal studies have reported specific ...</a:t>
            </a:r>
            <a:endParaRPr lang="en-US" b="0"/>
          </a:p>
        </p:txBody>
      </p:sp>
      <p:pic>
        <p:nvPicPr>
          <p:cNvPr id="5" name="Picture 4"/>
          <p:cNvPicPr>
            <a:picLocks noChangeAspect="1"/>
          </p:cNvPicPr>
          <p:nvPr/>
        </p:nvPicPr>
        <p:blipFill>
          <a:blip r:embed="rId2"/>
          <a:stretch>
            <a:fillRect/>
          </a:stretch>
        </p:blipFill>
        <p:spPr>
          <a:xfrm>
            <a:off x="7904162" y="6267450"/>
            <a:ext cx="1058862" cy="298450"/>
          </a:xfrm>
          <a:prstGeom prst="rect">
            <a:avLst/>
          </a:prstGeom>
          <a:noFill/>
          <a:ln>
            <a:noFill/>
            <a:miter lim="800000"/>
          </a:ln>
        </p:spPr>
      </p:pic>
      <p:pic>
        <p:nvPicPr>
          <p:cNvPr id="6" name="New picture"/>
          <p:cNvPicPr/>
          <p:nvPr/>
        </p:nvPicPr>
        <p:blipFill>
          <a:blip r:embed="rId3"/>
          <a:stretch>
            <a:fillRect/>
          </a:stretch>
        </p:blipFill>
        <p:spPr>
          <a:xfrm>
            <a:off x="2921000" y="1066317"/>
            <a:ext cx="3301353" cy="4457700"/>
          </a:xfrm>
          <a:prstGeom prst="rect">
            <a:avLst/>
          </a:prstGeom>
        </p:spPr>
      </p:pic>
    </p:spTree>
    <p:extLst>
      <p:ext uri="{BB962C8B-B14F-4D97-AF65-F5344CB8AC3E}">
        <p14:creationId xmlns:p14="http://schemas.microsoft.com/office/powerpoint/2010/main" val="56670732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Bifidobacterium</a:t>
            </a:r>
            <a:r>
              <a:rPr lang="en-US" dirty="0" smtClean="0"/>
              <a:t> Species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 </a:t>
            </a:r>
            <a:r>
              <a:rPr lang="en-US" dirty="0" err="1" smtClean="0"/>
              <a:t>longum</a:t>
            </a:r>
            <a:endParaRPr lang="en-US" dirty="0" smtClean="0"/>
          </a:p>
          <a:p>
            <a:r>
              <a:rPr lang="en-US" dirty="0" smtClean="0"/>
              <a:t>B. </a:t>
            </a:r>
            <a:r>
              <a:rPr lang="en-US" dirty="0" err="1" smtClean="0"/>
              <a:t>infantis</a:t>
            </a:r>
            <a:endParaRPr lang="en-US" dirty="0" smtClean="0"/>
          </a:p>
          <a:p>
            <a:r>
              <a:rPr lang="en-US" dirty="0" smtClean="0"/>
              <a:t>B. </a:t>
            </a:r>
            <a:r>
              <a:rPr lang="en-US" dirty="0" err="1" smtClean="0"/>
              <a:t>brevis</a:t>
            </a:r>
            <a:endParaRPr lang="en-US" dirty="0" smtClean="0"/>
          </a:p>
          <a:p>
            <a:r>
              <a:rPr lang="en-US" dirty="0" smtClean="0"/>
              <a:t>B. </a:t>
            </a:r>
            <a:r>
              <a:rPr lang="en-US" dirty="0" err="1" smtClean="0"/>
              <a:t>animalis</a:t>
            </a:r>
            <a:endParaRPr lang="en-US" dirty="0" smtClean="0"/>
          </a:p>
          <a:p>
            <a:r>
              <a:rPr lang="en-US" dirty="0" smtClean="0"/>
              <a:t>All are primary butyrate producers</a:t>
            </a:r>
          </a:p>
          <a:p>
            <a:r>
              <a:rPr lang="en-US" dirty="0" smtClean="0"/>
              <a:t>Comprise majority of all microbial species in early years of life</a:t>
            </a:r>
          </a:p>
          <a:p>
            <a:r>
              <a:rPr lang="en-US" dirty="0" smtClean="0"/>
              <a:t>Decline in composition associated with increased disease risk and aging</a:t>
            </a:r>
            <a:endParaRPr lang="en-US" dirty="0"/>
          </a:p>
        </p:txBody>
      </p:sp>
    </p:spTree>
    <p:extLst>
      <p:ext uri="{BB962C8B-B14F-4D97-AF65-F5344CB8AC3E}">
        <p14:creationId xmlns:p14="http://schemas.microsoft.com/office/powerpoint/2010/main" val="6271818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crobes_over_time_siz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502788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micb-07-01204-g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091797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inagamilk01_img_0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355"/>
            <a:ext cx="9144000" cy="6632645"/>
          </a:xfrm>
          <a:prstGeom prst="rect">
            <a:avLst/>
          </a:prstGeom>
        </p:spPr>
      </p:pic>
    </p:spTree>
    <p:extLst>
      <p:ext uri="{BB962C8B-B14F-4D97-AF65-F5344CB8AC3E}">
        <p14:creationId xmlns:p14="http://schemas.microsoft.com/office/powerpoint/2010/main" val="35012586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762"/>
            <a:ext cx="9144000" cy="2533054"/>
          </a:xfrm>
          <a:prstGeom prst="rect">
            <a:avLst/>
          </a:prstGeom>
        </p:spPr>
      </p:pic>
      <p:pic>
        <p:nvPicPr>
          <p:cNvPr id="3" name="Picture 2"/>
          <p:cNvPicPr>
            <a:picLocks noChangeAspect="1"/>
          </p:cNvPicPr>
          <p:nvPr/>
        </p:nvPicPr>
        <p:blipFill>
          <a:blip r:embed="rId3"/>
          <a:stretch>
            <a:fillRect/>
          </a:stretch>
        </p:blipFill>
        <p:spPr>
          <a:xfrm>
            <a:off x="0" y="2586816"/>
            <a:ext cx="9144000" cy="4271184"/>
          </a:xfrm>
          <a:prstGeom prst="rect">
            <a:avLst/>
          </a:prstGeom>
        </p:spPr>
      </p:pic>
    </p:spTree>
    <p:extLst>
      <p:ext uri="{BB962C8B-B14F-4D97-AF65-F5344CB8AC3E}">
        <p14:creationId xmlns:p14="http://schemas.microsoft.com/office/powerpoint/2010/main" val="34691324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521" y="5685832"/>
            <a:ext cx="7866247" cy="923330"/>
          </a:xfrm>
          <a:prstGeom prst="rect">
            <a:avLst/>
          </a:prstGeom>
          <a:noFill/>
        </p:spPr>
        <p:txBody>
          <a:bodyPr wrap="square" rtlCol="0">
            <a:spAutoFit/>
          </a:bodyPr>
          <a:lstStyle/>
          <a:p>
            <a:r>
              <a:rPr lang="en-US" dirty="0" err="1"/>
              <a:t>Hirosuke</a:t>
            </a:r>
            <a:r>
              <a:rPr lang="en-US" dirty="0"/>
              <a:t> </a:t>
            </a:r>
            <a:r>
              <a:rPr lang="en-US" dirty="0" err="1"/>
              <a:t>Sugahara</a:t>
            </a:r>
            <a:r>
              <a:rPr lang="en-US" dirty="0"/>
              <a:t> </a:t>
            </a:r>
            <a:r>
              <a:rPr lang="en-US" dirty="0" smtClean="0"/>
              <a:t> et al. Probiotic </a:t>
            </a:r>
            <a:r>
              <a:rPr lang="en-US" i="1" dirty="0" err="1"/>
              <a:t>Bifidobacterium</a:t>
            </a:r>
            <a:r>
              <a:rPr lang="en-US" i="1" dirty="0"/>
              <a:t> </a:t>
            </a:r>
            <a:r>
              <a:rPr lang="en-US" i="1" dirty="0" err="1"/>
              <a:t>longum</a:t>
            </a:r>
            <a:r>
              <a:rPr lang="en-US" dirty="0"/>
              <a:t> alters gut luminal metabolism through modification of the gut microbial </a:t>
            </a:r>
            <a:r>
              <a:rPr lang="en-US" dirty="0" smtClean="0"/>
              <a:t>community.</a:t>
            </a:r>
            <a:r>
              <a:rPr lang="en-US" dirty="0"/>
              <a:t> </a:t>
            </a:r>
            <a:r>
              <a:rPr lang="en-US" i="1" dirty="0" smtClean="0"/>
              <a:t>Scientific </a:t>
            </a:r>
            <a:r>
              <a:rPr lang="en-US" i="1" dirty="0"/>
              <a:t>Reports</a:t>
            </a:r>
            <a:r>
              <a:rPr lang="en-US" dirty="0"/>
              <a:t> </a:t>
            </a:r>
            <a:r>
              <a:rPr lang="en-US" b="1" dirty="0"/>
              <a:t>5</a:t>
            </a:r>
            <a:r>
              <a:rPr lang="en-US" dirty="0"/>
              <a:t>, Article number: 13548 (2015)</a:t>
            </a:r>
          </a:p>
        </p:txBody>
      </p:sp>
      <p:pic>
        <p:nvPicPr>
          <p:cNvPr id="3" name="Picture 2" descr="srep13548-f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125" y="1635116"/>
            <a:ext cx="8153037" cy="4050715"/>
          </a:xfrm>
          <a:prstGeom prst="rect">
            <a:avLst/>
          </a:prstGeom>
        </p:spPr>
      </p:pic>
      <p:sp>
        <p:nvSpPr>
          <p:cNvPr id="4" name="Title 3"/>
          <p:cNvSpPr>
            <a:spLocks noGrp="1"/>
          </p:cNvSpPr>
          <p:nvPr>
            <p:ph type="title"/>
          </p:nvPr>
        </p:nvSpPr>
        <p:spPr/>
        <p:txBody>
          <a:bodyPr/>
          <a:lstStyle/>
          <a:p>
            <a:r>
              <a:rPr lang="en-US" dirty="0" smtClean="0"/>
              <a:t>What are the keystone species?</a:t>
            </a:r>
            <a:endParaRPr lang="en-US" dirty="0"/>
          </a:p>
        </p:txBody>
      </p:sp>
    </p:spTree>
    <p:extLst>
      <p:ext uri="{BB962C8B-B14F-4D97-AF65-F5344CB8AC3E}">
        <p14:creationId xmlns:p14="http://schemas.microsoft.com/office/powerpoint/2010/main" val="41538006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219075" y="5422"/>
            <a:ext cx="93630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600" b="1">
                <a:latin typeface="Arial" charset="0"/>
              </a:rPr>
              <a:t>Proposed model of metabolites and microbes that catalyze the flow of carbon from resistant polysaccharides to butyrate. </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552" y="664234"/>
            <a:ext cx="5055914" cy="5845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ext Box 4"/>
          <p:cNvSpPr txBox="1">
            <a:spLocks noChangeArrowheads="1"/>
          </p:cNvSpPr>
          <p:nvPr/>
        </p:nvSpPr>
        <p:spPr bwMode="auto">
          <a:xfrm>
            <a:off x="0" y="6509409"/>
            <a:ext cx="4319587"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dirty="0">
                <a:latin typeface="Arial" charset="0"/>
              </a:rPr>
              <a:t>Nielson T. Baxter et al. </a:t>
            </a:r>
            <a:r>
              <a:rPr lang="en-GB" sz="1200" b="1" dirty="0" err="1">
                <a:latin typeface="Arial" charset="0"/>
              </a:rPr>
              <a:t>mBio</a:t>
            </a:r>
            <a:r>
              <a:rPr lang="en-GB" sz="1200" b="1" dirty="0">
                <a:latin typeface="Arial" charset="0"/>
              </a:rPr>
              <a:t> 2019; doi:10.1128/mBio.02566-18</a:t>
            </a:r>
          </a:p>
        </p:txBody>
      </p:sp>
    </p:spTree>
    <p:extLst>
      <p:ext uri="{BB962C8B-B14F-4D97-AF65-F5344CB8AC3E}">
        <p14:creationId xmlns:p14="http://schemas.microsoft.com/office/powerpoint/2010/main" val="17476664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41202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645" y="5740445"/>
            <a:ext cx="8255551" cy="923330"/>
          </a:xfrm>
          <a:prstGeom prst="rect">
            <a:avLst/>
          </a:prstGeom>
          <a:noFill/>
        </p:spPr>
        <p:txBody>
          <a:bodyPr wrap="square" rtlCol="0">
            <a:spAutoFit/>
          </a:bodyPr>
          <a:lstStyle/>
          <a:p>
            <a:r>
              <a:rPr lang="en-US" dirty="0" err="1" smtClean="0"/>
              <a:t>Karav</a:t>
            </a:r>
            <a:r>
              <a:rPr lang="en-US" dirty="0" smtClean="0"/>
              <a:t> S, </a:t>
            </a:r>
            <a:r>
              <a:rPr lang="en-US" dirty="0" err="1" smtClean="0"/>
              <a:t>Casaburi</a:t>
            </a:r>
            <a:r>
              <a:rPr lang="en-US" dirty="0" smtClean="0"/>
              <a:t> G, </a:t>
            </a:r>
            <a:r>
              <a:rPr lang="en-US" dirty="0" err="1" smtClean="0"/>
              <a:t>Frese</a:t>
            </a:r>
            <a:r>
              <a:rPr lang="en-US" dirty="0" smtClean="0"/>
              <a:t> SA. Reduced colonic </a:t>
            </a:r>
            <a:r>
              <a:rPr lang="en-US" dirty="0" err="1" smtClean="0"/>
              <a:t>mucin</a:t>
            </a:r>
            <a:r>
              <a:rPr lang="en-US" dirty="0" smtClean="0"/>
              <a:t> degradation in breastfed infants colonized by </a:t>
            </a:r>
            <a:r>
              <a:rPr lang="en-US" dirty="0" err="1" smtClean="0"/>
              <a:t>Bifidobacterium</a:t>
            </a:r>
            <a:r>
              <a:rPr lang="en-US" dirty="0" smtClean="0"/>
              <a:t> </a:t>
            </a:r>
            <a:r>
              <a:rPr lang="en-US" dirty="0" err="1" smtClean="0"/>
              <a:t>longum</a:t>
            </a:r>
            <a:r>
              <a:rPr lang="en-US" dirty="0" smtClean="0"/>
              <a:t> subsp. </a:t>
            </a:r>
            <a:r>
              <a:rPr lang="en-US" dirty="0" err="1" smtClean="0"/>
              <a:t>infantis</a:t>
            </a:r>
            <a:r>
              <a:rPr lang="en-US" dirty="0" smtClean="0"/>
              <a:t> EVC001. FEBS Open Bio. 2018;8(10):1649–1657. Published 2018 Sep 17</a:t>
            </a:r>
            <a:endParaRPr lang="en-US" dirty="0"/>
          </a:p>
        </p:txBody>
      </p:sp>
      <p:pic>
        <p:nvPicPr>
          <p:cNvPr id="4" name="Picture 3"/>
          <p:cNvPicPr>
            <a:picLocks noChangeAspect="1"/>
          </p:cNvPicPr>
          <p:nvPr/>
        </p:nvPicPr>
        <p:blipFill>
          <a:blip r:embed="rId2"/>
          <a:stretch>
            <a:fillRect/>
          </a:stretch>
        </p:blipFill>
        <p:spPr>
          <a:xfrm>
            <a:off x="0" y="-1"/>
            <a:ext cx="9144000" cy="5569453"/>
          </a:xfrm>
          <a:prstGeom prst="rect">
            <a:avLst/>
          </a:prstGeom>
        </p:spPr>
      </p:pic>
    </p:spTree>
    <p:extLst>
      <p:ext uri="{BB962C8B-B14F-4D97-AF65-F5344CB8AC3E}">
        <p14:creationId xmlns:p14="http://schemas.microsoft.com/office/powerpoint/2010/main" val="7200307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22" y="170991"/>
            <a:ext cx="8744046" cy="627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ext Box 3"/>
          <p:cNvSpPr txBox="1">
            <a:spLocks noChangeArrowheads="1"/>
          </p:cNvSpPr>
          <p:nvPr/>
        </p:nvSpPr>
        <p:spPr bwMode="auto">
          <a:xfrm>
            <a:off x="323106" y="6645275"/>
            <a:ext cx="86407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9pPr>
          </a:lstStyle>
          <a:p>
            <a:r>
              <a:rPr lang="en-US" sz="800" b="1" dirty="0">
                <a:solidFill>
                  <a:srgbClr val="0054A6"/>
                </a:solidFill>
              </a:rPr>
              <a:t>Precarious Symbiosis Between Host and </a:t>
            </a:r>
            <a:r>
              <a:rPr lang="en-US" sz="800" b="1" dirty="0" err="1">
                <a:solidFill>
                  <a:srgbClr val="0054A6"/>
                </a:solidFill>
              </a:rPr>
              <a:t>Microbiome</a:t>
            </a:r>
            <a:r>
              <a:rPr lang="en-US" sz="800" b="1" dirty="0">
                <a:solidFill>
                  <a:srgbClr val="0054A6"/>
                </a:solidFill>
              </a:rPr>
              <a:t> in Cardiovascular Health, Volume: 73, Issue: 5, Pages: 926-935, DOI: (10.1161/HYPERTENSIONAHA.119.11786) </a:t>
            </a:r>
          </a:p>
        </p:txBody>
      </p:sp>
    </p:spTree>
    <p:extLst>
      <p:ext uri="{BB962C8B-B14F-4D97-AF65-F5344CB8AC3E}">
        <p14:creationId xmlns:p14="http://schemas.microsoft.com/office/powerpoint/2010/main" val="208066066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0795" y="5299533"/>
            <a:ext cx="8304401" cy="1846659"/>
          </a:xfrm>
          <a:prstGeom prst="rect">
            <a:avLst/>
          </a:prstGeom>
          <a:noFill/>
        </p:spPr>
        <p:txBody>
          <a:bodyPr wrap="square" rtlCol="0">
            <a:spAutoFit/>
          </a:bodyPr>
          <a:lstStyle/>
          <a:p>
            <a:r>
              <a:rPr lang="en-US" sz="1600" dirty="0" smtClean="0"/>
              <a:t>Wang H, Braun C, Murphy EF, </a:t>
            </a:r>
            <a:r>
              <a:rPr lang="en-US" sz="1600" dirty="0" err="1" smtClean="0"/>
              <a:t>Enck</a:t>
            </a:r>
            <a:r>
              <a:rPr lang="en-US" sz="1600" dirty="0" smtClean="0"/>
              <a:t> P. </a:t>
            </a:r>
            <a:r>
              <a:rPr lang="en-US" sz="1600" dirty="0" err="1" smtClean="0"/>
              <a:t>Bifidobacterium</a:t>
            </a:r>
            <a:r>
              <a:rPr lang="en-US" sz="1600" dirty="0" smtClean="0"/>
              <a:t> </a:t>
            </a:r>
            <a:r>
              <a:rPr lang="en-US" sz="1600" dirty="0" err="1" smtClean="0"/>
              <a:t>longum</a:t>
            </a:r>
            <a:r>
              <a:rPr lang="en-US" sz="1600" dirty="0" smtClean="0"/>
              <a:t> 1714™ Strain Modulates Brain Activity of Healthy Volunteers During Social Stress. Am J </a:t>
            </a:r>
            <a:r>
              <a:rPr lang="en-US" sz="1600" dirty="0" err="1" smtClean="0"/>
              <a:t>Gastroenterol</a:t>
            </a:r>
            <a:r>
              <a:rPr lang="en-US" sz="1600" dirty="0" smtClean="0"/>
              <a:t>. 2019;114(7):1152–1162.</a:t>
            </a:r>
          </a:p>
          <a:p>
            <a:r>
              <a:rPr lang="en-US" sz="1600" dirty="0" smtClean="0"/>
              <a:t> </a:t>
            </a:r>
          </a:p>
          <a:p>
            <a:r>
              <a:rPr lang="en-US" sz="1600" dirty="0"/>
              <a:t>Bruce-Keller AJ, </a:t>
            </a:r>
            <a:r>
              <a:rPr lang="en-US" sz="1600" dirty="0" err="1"/>
              <a:t>Salbaum</a:t>
            </a:r>
            <a:r>
              <a:rPr lang="en-US" sz="1600" dirty="0"/>
              <a:t> JM, </a:t>
            </a:r>
            <a:r>
              <a:rPr lang="en-US" sz="1600" dirty="0" err="1"/>
              <a:t>Luo</a:t>
            </a:r>
            <a:r>
              <a:rPr lang="en-US" sz="1600" dirty="0"/>
              <a:t> M, et al. Obese-type gut </a:t>
            </a:r>
            <a:r>
              <a:rPr lang="en-US" sz="1600" dirty="0" err="1"/>
              <a:t>microbiota</a:t>
            </a:r>
            <a:r>
              <a:rPr lang="en-US" sz="1600" dirty="0"/>
              <a:t> induce neurobehavioral changes in the absence of obesity. </a:t>
            </a:r>
            <a:r>
              <a:rPr lang="en-US" sz="1600" dirty="0" err="1"/>
              <a:t>Biol</a:t>
            </a:r>
            <a:r>
              <a:rPr lang="en-US" sz="1600" dirty="0"/>
              <a:t> Psychiatry. 2015;77(7):607–615. doi:10.1016/j.biopsych.2014.07.012</a:t>
            </a:r>
          </a:p>
          <a:p>
            <a:endParaRPr lang="en-US" dirty="0"/>
          </a:p>
        </p:txBody>
      </p:sp>
      <p:pic>
        <p:nvPicPr>
          <p:cNvPr id="5" name="Picture 4"/>
          <p:cNvPicPr>
            <a:picLocks noChangeAspect="1"/>
          </p:cNvPicPr>
          <p:nvPr/>
        </p:nvPicPr>
        <p:blipFill>
          <a:blip r:embed="rId2"/>
          <a:stretch>
            <a:fillRect/>
          </a:stretch>
        </p:blipFill>
        <p:spPr>
          <a:xfrm>
            <a:off x="390795" y="366411"/>
            <a:ext cx="8304401" cy="4743328"/>
          </a:xfrm>
          <a:prstGeom prst="rect">
            <a:avLst/>
          </a:prstGeom>
        </p:spPr>
      </p:pic>
    </p:spTree>
    <p:extLst>
      <p:ext uri="{BB962C8B-B14F-4D97-AF65-F5344CB8AC3E}">
        <p14:creationId xmlns:p14="http://schemas.microsoft.com/office/powerpoint/2010/main" val="27722081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6790" y="5889505"/>
            <a:ext cx="8603708" cy="646331"/>
          </a:xfrm>
          <a:prstGeom prst="rect">
            <a:avLst/>
          </a:prstGeom>
        </p:spPr>
        <p:txBody>
          <a:bodyPr wrap="square">
            <a:spAutoFit/>
          </a:bodyPr>
          <a:lstStyle/>
          <a:p>
            <a:r>
              <a:rPr lang="en-US" b="1" dirty="0" smtClean="0"/>
              <a:t>Yano JM et al. Indigenous </a:t>
            </a:r>
            <a:r>
              <a:rPr lang="en-US" b="1" dirty="0"/>
              <a:t>Bacteria from the Gut </a:t>
            </a:r>
            <a:r>
              <a:rPr lang="en-US" b="1" dirty="0" err="1"/>
              <a:t>Microbiota</a:t>
            </a:r>
            <a:r>
              <a:rPr lang="en-US" b="1" dirty="0"/>
              <a:t> Regulate Host Serotonin </a:t>
            </a:r>
            <a:r>
              <a:rPr lang="en-US" b="1" dirty="0" smtClean="0"/>
              <a:t>Biosynthesis </a:t>
            </a:r>
            <a:r>
              <a:rPr lang="en-US" i="1" dirty="0" smtClean="0"/>
              <a:t>2015.</a:t>
            </a:r>
            <a:r>
              <a:rPr lang="en-US" dirty="0" smtClean="0"/>
              <a:t> </a:t>
            </a:r>
            <a:r>
              <a:rPr lang="en-US" dirty="0"/>
              <a:t>Cell, 161 (2). pp. 264-276.	</a:t>
            </a:r>
          </a:p>
        </p:txBody>
      </p:sp>
      <p:sp>
        <p:nvSpPr>
          <p:cNvPr id="5" name="Rectangle 4"/>
          <p:cNvSpPr/>
          <p:nvPr/>
        </p:nvSpPr>
        <p:spPr>
          <a:xfrm>
            <a:off x="286790" y="4782298"/>
            <a:ext cx="8603708" cy="923330"/>
          </a:xfrm>
          <a:prstGeom prst="rect">
            <a:avLst/>
          </a:prstGeom>
        </p:spPr>
        <p:txBody>
          <a:bodyPr wrap="square">
            <a:spAutoFit/>
          </a:bodyPr>
          <a:lstStyle/>
          <a:p>
            <a:r>
              <a:rPr lang="en-US" dirty="0" smtClean="0"/>
              <a:t>Mark </a:t>
            </a:r>
            <a:r>
              <a:rPr lang="en-US" dirty="0" err="1" smtClean="0"/>
              <a:t>Lyte</a:t>
            </a:r>
            <a:r>
              <a:rPr lang="en-US" dirty="0" smtClean="0"/>
              <a:t>. Microbial </a:t>
            </a:r>
            <a:r>
              <a:rPr lang="en-US" dirty="0"/>
              <a:t>Endocrinology in the </a:t>
            </a:r>
            <a:r>
              <a:rPr lang="en-US" dirty="0" err="1"/>
              <a:t>Microbiome</a:t>
            </a:r>
            <a:r>
              <a:rPr lang="en-US" dirty="0"/>
              <a:t>-Gut-Brain Axis: How Bacterial Production and Utilization of Neurochemicals Influence Behavior</a:t>
            </a:r>
          </a:p>
          <a:p>
            <a:r>
              <a:rPr lang="en-US" dirty="0" smtClean="0"/>
              <a:t>PLOS Pathogens.</a:t>
            </a:r>
            <a:r>
              <a:rPr lang="en-US" dirty="0"/>
              <a:t> </a:t>
            </a:r>
            <a:r>
              <a:rPr lang="en-US" dirty="0" smtClean="0"/>
              <a:t>Published</a:t>
            </a:r>
            <a:r>
              <a:rPr lang="en-US" dirty="0"/>
              <a:t>: November 14, </a:t>
            </a:r>
            <a:r>
              <a:rPr lang="en-US" dirty="0" smtClean="0"/>
              <a:t>2013</a:t>
            </a:r>
            <a:endParaRPr lang="en-US" dirty="0"/>
          </a:p>
        </p:txBody>
      </p:sp>
      <p:pic>
        <p:nvPicPr>
          <p:cNvPr id="6" name="Picture 5" descr="gut_brain-p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90" y="143408"/>
            <a:ext cx="8603708" cy="3441805"/>
          </a:xfrm>
          <a:prstGeom prst="rect">
            <a:avLst/>
          </a:prstGeom>
        </p:spPr>
      </p:pic>
      <p:sp>
        <p:nvSpPr>
          <p:cNvPr id="7" name="Rectangle 6"/>
          <p:cNvSpPr/>
          <p:nvPr/>
        </p:nvSpPr>
        <p:spPr>
          <a:xfrm>
            <a:off x="286790" y="3858968"/>
            <a:ext cx="8603708" cy="923330"/>
          </a:xfrm>
          <a:prstGeom prst="rect">
            <a:avLst/>
          </a:prstGeom>
        </p:spPr>
        <p:txBody>
          <a:bodyPr wrap="square">
            <a:spAutoFit/>
          </a:bodyPr>
          <a:lstStyle/>
          <a:p>
            <a:r>
              <a:rPr lang="en-US" dirty="0"/>
              <a:t>Mayer EA, Knight R, </a:t>
            </a:r>
            <a:r>
              <a:rPr lang="en-US" dirty="0" err="1"/>
              <a:t>Mazmanian</a:t>
            </a:r>
            <a:r>
              <a:rPr lang="en-US" dirty="0"/>
              <a:t> SK, </a:t>
            </a:r>
            <a:r>
              <a:rPr lang="en-US" dirty="0" err="1"/>
              <a:t>Cryan</a:t>
            </a:r>
            <a:r>
              <a:rPr lang="en-US" dirty="0"/>
              <a:t> JF, </a:t>
            </a:r>
            <a:r>
              <a:rPr lang="en-US" dirty="0" err="1"/>
              <a:t>Tillisch</a:t>
            </a:r>
            <a:r>
              <a:rPr lang="en-US" dirty="0"/>
              <a:t> K. Gut Microbes and the Brain: Paradigm Shift in Neuroscience. </a:t>
            </a:r>
            <a:r>
              <a:rPr lang="en-US" i="1" dirty="0"/>
              <a:t>The Journal of Neuroscience</a:t>
            </a:r>
            <a:r>
              <a:rPr lang="en-US" dirty="0"/>
              <a:t>. 2014;34(46):15490-15496. doi:10.1523/JNEUROSCI.3299-14.2014.</a:t>
            </a:r>
          </a:p>
        </p:txBody>
      </p:sp>
    </p:spTree>
    <p:extLst>
      <p:ext uri="{BB962C8B-B14F-4D97-AF65-F5344CB8AC3E}">
        <p14:creationId xmlns:p14="http://schemas.microsoft.com/office/powerpoint/2010/main" val="57524212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973" y="5745723"/>
            <a:ext cx="8792895" cy="923330"/>
          </a:xfrm>
          <a:prstGeom prst="rect">
            <a:avLst/>
          </a:prstGeom>
        </p:spPr>
        <p:txBody>
          <a:bodyPr wrap="square">
            <a:spAutoFit/>
          </a:bodyPr>
          <a:lstStyle/>
          <a:p>
            <a:r>
              <a:rPr lang="en-US" dirty="0"/>
              <a:t>Cheung SG, </a:t>
            </a:r>
            <a:r>
              <a:rPr lang="en-US" dirty="0" err="1"/>
              <a:t>Goldenthal</a:t>
            </a:r>
            <a:r>
              <a:rPr lang="en-US" dirty="0"/>
              <a:t> AR, </a:t>
            </a:r>
            <a:r>
              <a:rPr lang="en-US" dirty="0" err="1"/>
              <a:t>Uhlemann</a:t>
            </a:r>
            <a:r>
              <a:rPr lang="en-US" dirty="0"/>
              <a:t> AC, Mann JJ, Miller JM, Sublette ME. Systematic Review of Gut </a:t>
            </a:r>
            <a:r>
              <a:rPr lang="en-US" dirty="0" err="1"/>
              <a:t>Microbiota</a:t>
            </a:r>
            <a:r>
              <a:rPr lang="en-US" dirty="0"/>
              <a:t> and Major Depression. Front Psychiatry. 2019;10:34. Published 2019 Feb 11. doi:10.3389/fpsyt.2019.00034</a:t>
            </a:r>
          </a:p>
        </p:txBody>
      </p:sp>
      <p:sp>
        <p:nvSpPr>
          <p:cNvPr id="5" name="Title 4"/>
          <p:cNvSpPr>
            <a:spLocks noGrp="1"/>
          </p:cNvSpPr>
          <p:nvPr>
            <p:ph type="title"/>
          </p:nvPr>
        </p:nvSpPr>
        <p:spPr/>
        <p:txBody>
          <a:bodyPr/>
          <a:lstStyle/>
          <a:p>
            <a:r>
              <a:rPr lang="en-US" dirty="0" smtClean="0"/>
              <a:t>Microbes Associated with MDD</a:t>
            </a:r>
            <a:endParaRPr lang="en-US" dirty="0"/>
          </a:p>
        </p:txBody>
      </p:sp>
      <p:sp>
        <p:nvSpPr>
          <p:cNvPr id="6" name="Text Placeholder 5"/>
          <p:cNvSpPr>
            <a:spLocks noGrp="1"/>
          </p:cNvSpPr>
          <p:nvPr>
            <p:ph type="body" idx="1"/>
          </p:nvPr>
        </p:nvSpPr>
        <p:spPr/>
        <p:txBody>
          <a:bodyPr/>
          <a:lstStyle/>
          <a:p>
            <a:pPr algn="ctr"/>
            <a:r>
              <a:rPr lang="en-US" dirty="0" smtClean="0"/>
              <a:t>Associated w/Risk Reduction</a:t>
            </a:r>
            <a:endParaRPr lang="en-US" dirty="0"/>
          </a:p>
        </p:txBody>
      </p:sp>
      <p:sp>
        <p:nvSpPr>
          <p:cNvPr id="7" name="Content Placeholder 6"/>
          <p:cNvSpPr>
            <a:spLocks noGrp="1"/>
          </p:cNvSpPr>
          <p:nvPr>
            <p:ph sz="half" idx="2"/>
          </p:nvPr>
        </p:nvSpPr>
        <p:spPr/>
        <p:txBody>
          <a:bodyPr/>
          <a:lstStyle/>
          <a:p>
            <a:r>
              <a:rPr lang="en-US" dirty="0" err="1" smtClean="0"/>
              <a:t>Bifidobacterium</a:t>
            </a:r>
            <a:r>
              <a:rPr lang="en-US" dirty="0" smtClean="0"/>
              <a:t> species</a:t>
            </a:r>
          </a:p>
          <a:p>
            <a:r>
              <a:rPr lang="en-US" dirty="0" err="1" smtClean="0"/>
              <a:t>Dialister</a:t>
            </a:r>
            <a:endParaRPr lang="en-US" dirty="0" smtClean="0"/>
          </a:p>
          <a:p>
            <a:r>
              <a:rPr lang="en-US" dirty="0" err="1" smtClean="0"/>
              <a:t>Faecalbacterium</a:t>
            </a:r>
            <a:r>
              <a:rPr lang="en-US" dirty="0" smtClean="0"/>
              <a:t> </a:t>
            </a:r>
            <a:r>
              <a:rPr lang="en-US" dirty="0" err="1" smtClean="0"/>
              <a:t>Prauznitzi</a:t>
            </a:r>
            <a:endParaRPr lang="en-US" dirty="0" smtClean="0"/>
          </a:p>
          <a:p>
            <a:r>
              <a:rPr lang="en-US" dirty="0" err="1" smtClean="0"/>
              <a:t>Ruminococcus</a:t>
            </a:r>
            <a:endParaRPr lang="en-US" dirty="0" smtClean="0"/>
          </a:p>
          <a:p>
            <a:r>
              <a:rPr lang="en-US" dirty="0" err="1" smtClean="0"/>
              <a:t>Roseburia</a:t>
            </a:r>
            <a:endParaRPr lang="en-US" dirty="0"/>
          </a:p>
        </p:txBody>
      </p:sp>
      <p:sp>
        <p:nvSpPr>
          <p:cNvPr id="8" name="Text Placeholder 7"/>
          <p:cNvSpPr>
            <a:spLocks noGrp="1"/>
          </p:cNvSpPr>
          <p:nvPr>
            <p:ph type="body" sz="quarter" idx="3"/>
          </p:nvPr>
        </p:nvSpPr>
        <p:spPr/>
        <p:txBody>
          <a:bodyPr/>
          <a:lstStyle/>
          <a:p>
            <a:pPr algn="ctr"/>
            <a:r>
              <a:rPr lang="en-US" dirty="0" smtClean="0"/>
              <a:t>Increased Risk</a:t>
            </a:r>
            <a:endParaRPr lang="en-US" dirty="0"/>
          </a:p>
        </p:txBody>
      </p:sp>
      <p:sp>
        <p:nvSpPr>
          <p:cNvPr id="9" name="Content Placeholder 8"/>
          <p:cNvSpPr>
            <a:spLocks noGrp="1"/>
          </p:cNvSpPr>
          <p:nvPr>
            <p:ph sz="quarter" idx="4"/>
          </p:nvPr>
        </p:nvSpPr>
        <p:spPr/>
        <p:txBody>
          <a:bodyPr/>
          <a:lstStyle/>
          <a:p>
            <a:r>
              <a:rPr lang="en-US" dirty="0" err="1" smtClean="0"/>
              <a:t>Klebsiella</a:t>
            </a:r>
            <a:endParaRPr lang="en-US" dirty="0" smtClean="0"/>
          </a:p>
          <a:p>
            <a:r>
              <a:rPr lang="en-US" dirty="0" smtClean="0"/>
              <a:t>Clostridium</a:t>
            </a:r>
          </a:p>
          <a:p>
            <a:r>
              <a:rPr lang="en-US" dirty="0" err="1" smtClean="0"/>
              <a:t>Lachnospiracea</a:t>
            </a:r>
            <a:endParaRPr lang="en-US" dirty="0" smtClean="0"/>
          </a:p>
          <a:p>
            <a:r>
              <a:rPr lang="en-US" dirty="0" err="1" smtClean="0"/>
              <a:t>Parabacteroides</a:t>
            </a:r>
            <a:endParaRPr lang="en-US" dirty="0" smtClean="0"/>
          </a:p>
          <a:p>
            <a:r>
              <a:rPr lang="en-US" dirty="0" smtClean="0"/>
              <a:t>Streptococcus</a:t>
            </a:r>
          </a:p>
          <a:p>
            <a:endParaRPr lang="en-US" dirty="0"/>
          </a:p>
        </p:txBody>
      </p:sp>
    </p:spTree>
    <p:extLst>
      <p:ext uri="{BB962C8B-B14F-4D97-AF65-F5344CB8AC3E}">
        <p14:creationId xmlns:p14="http://schemas.microsoft.com/office/powerpoint/2010/main" val="22812965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Microbial Overgrowth Patterns Linked to Chronic Disease</a:t>
            </a:r>
            <a:endParaRPr lang="en-US" dirty="0"/>
          </a:p>
        </p:txBody>
      </p:sp>
      <p:sp>
        <p:nvSpPr>
          <p:cNvPr id="3" name="Content Placeholder 2"/>
          <p:cNvSpPr>
            <a:spLocks noGrp="1"/>
          </p:cNvSpPr>
          <p:nvPr>
            <p:ph idx="1"/>
          </p:nvPr>
        </p:nvSpPr>
        <p:spPr/>
        <p:txBody>
          <a:bodyPr>
            <a:normAutofit fontScale="92500"/>
          </a:bodyPr>
          <a:lstStyle/>
          <a:p>
            <a:r>
              <a:rPr lang="en-US" sz="2400" dirty="0" smtClean="0"/>
              <a:t>Small Intestinal Bacterial Overgrowth (SIBO) 47-57% of US adults</a:t>
            </a:r>
          </a:p>
          <a:p>
            <a:pPr lvl="1"/>
            <a:r>
              <a:rPr lang="en-US" sz="2000" dirty="0" smtClean="0"/>
              <a:t>LPS production with metabolism of carbohydrate dense/</a:t>
            </a:r>
            <a:r>
              <a:rPr lang="en-US" sz="2000" dirty="0" err="1" smtClean="0"/>
              <a:t>acellular</a:t>
            </a:r>
            <a:r>
              <a:rPr lang="en-US" sz="2000" dirty="0" smtClean="0"/>
              <a:t> sugars</a:t>
            </a:r>
          </a:p>
          <a:p>
            <a:pPr lvl="1"/>
            <a:r>
              <a:rPr lang="en-US" sz="2000" dirty="0" smtClean="0"/>
              <a:t>Increased </a:t>
            </a:r>
            <a:r>
              <a:rPr lang="en-US" sz="2000" dirty="0" err="1" smtClean="0"/>
              <a:t>insuin</a:t>
            </a:r>
            <a:r>
              <a:rPr lang="en-US" sz="2000" dirty="0" smtClean="0"/>
              <a:t> and </a:t>
            </a:r>
            <a:r>
              <a:rPr lang="en-US" sz="2000" dirty="0" err="1" smtClean="0"/>
              <a:t>leptin</a:t>
            </a:r>
            <a:r>
              <a:rPr lang="en-US" sz="2000" dirty="0" smtClean="0"/>
              <a:t> production</a:t>
            </a:r>
          </a:p>
          <a:p>
            <a:pPr lvl="1"/>
            <a:r>
              <a:rPr lang="en-US" sz="2000" dirty="0" smtClean="0"/>
              <a:t>Two major families responsible: methane producers/H+ producers</a:t>
            </a:r>
            <a:endParaRPr lang="en-US" sz="2400" dirty="0"/>
          </a:p>
          <a:p>
            <a:r>
              <a:rPr lang="en-US" sz="2400" dirty="0" err="1" smtClean="0"/>
              <a:t>Desulfovibrio</a:t>
            </a:r>
            <a:r>
              <a:rPr lang="en-US" sz="2400" dirty="0" smtClean="0"/>
              <a:t>** – mood and psychiatric disorders</a:t>
            </a:r>
          </a:p>
          <a:p>
            <a:r>
              <a:rPr lang="en-US" sz="2400" dirty="0" err="1" smtClean="0"/>
              <a:t>Bacteroides</a:t>
            </a:r>
            <a:r>
              <a:rPr lang="en-US" sz="2400" dirty="0" smtClean="0"/>
              <a:t> </a:t>
            </a:r>
            <a:r>
              <a:rPr lang="en-US" sz="2400" dirty="0" err="1" smtClean="0"/>
              <a:t>fragilis</a:t>
            </a:r>
            <a:r>
              <a:rPr lang="en-US" sz="2400" dirty="0" smtClean="0"/>
              <a:t>**-colorectal cancer</a:t>
            </a:r>
          </a:p>
          <a:p>
            <a:r>
              <a:rPr lang="en-US" sz="2400" dirty="0" err="1" smtClean="0"/>
              <a:t>Veilonella</a:t>
            </a:r>
            <a:r>
              <a:rPr lang="en-US" sz="2400" dirty="0" smtClean="0"/>
              <a:t>-most chronic/inflammatory disease</a:t>
            </a:r>
          </a:p>
          <a:p>
            <a:r>
              <a:rPr lang="en-US" sz="2400" dirty="0" err="1" smtClean="0"/>
              <a:t>Fusobacterium</a:t>
            </a:r>
            <a:r>
              <a:rPr lang="en-US" sz="2400" dirty="0" smtClean="0"/>
              <a:t> </a:t>
            </a:r>
            <a:r>
              <a:rPr lang="en-US" sz="2400" dirty="0" err="1" smtClean="0"/>
              <a:t>spp</a:t>
            </a:r>
            <a:r>
              <a:rPr lang="en-US" sz="2400" dirty="0" smtClean="0"/>
              <a:t>-colon inflammation, cancer, and compromised immune response</a:t>
            </a:r>
          </a:p>
          <a:p>
            <a:r>
              <a:rPr lang="en-US" sz="2400" dirty="0" err="1" smtClean="0"/>
              <a:t>Klebsiella</a:t>
            </a:r>
            <a:r>
              <a:rPr lang="en-US" sz="2400" dirty="0" smtClean="0"/>
              <a:t> </a:t>
            </a:r>
            <a:r>
              <a:rPr lang="en-US" sz="2400" dirty="0" err="1" smtClean="0"/>
              <a:t>spp</a:t>
            </a:r>
            <a:r>
              <a:rPr lang="en-US" sz="2400" dirty="0" smtClean="0"/>
              <a:t>-autoimmune disease </a:t>
            </a:r>
            <a:r>
              <a:rPr lang="en-US" sz="2400" dirty="0" err="1" smtClean="0"/>
              <a:t>Crohn’s</a:t>
            </a:r>
            <a:r>
              <a:rPr lang="en-US" sz="2400" dirty="0" smtClean="0"/>
              <a:t>, ulcerative colitis</a:t>
            </a:r>
            <a:endParaRPr lang="en-US" sz="2400" dirty="0"/>
          </a:p>
          <a:p>
            <a:pPr marL="0" indent="0">
              <a:buNone/>
            </a:pPr>
            <a:endParaRPr lang="en-US" sz="1900" dirty="0" smtClean="0"/>
          </a:p>
          <a:p>
            <a:pPr marL="0" indent="0">
              <a:buNone/>
            </a:pPr>
            <a:r>
              <a:rPr lang="en-US" sz="1900" dirty="0"/>
              <a:t>	</a:t>
            </a:r>
            <a:r>
              <a:rPr lang="en-US" sz="1900" dirty="0" smtClean="0"/>
              <a:t>			**All </a:t>
            </a:r>
            <a:r>
              <a:rPr lang="en-US" sz="1900" dirty="0" err="1" smtClean="0"/>
              <a:t>sulfidogenic</a:t>
            </a:r>
            <a:r>
              <a:rPr lang="en-US" sz="1900" dirty="0" smtClean="0"/>
              <a:t> bacteria generate </a:t>
            </a:r>
            <a:r>
              <a:rPr lang="en-US" sz="1900" dirty="0" err="1" smtClean="0"/>
              <a:t>genotoxic</a:t>
            </a:r>
            <a:r>
              <a:rPr lang="en-US" sz="1900" dirty="0" smtClean="0"/>
              <a:t> hydrogen sulfide</a:t>
            </a:r>
          </a:p>
          <a:p>
            <a:endParaRPr lang="en-US" dirty="0" smtClean="0"/>
          </a:p>
          <a:p>
            <a:endParaRPr lang="en-US" dirty="0"/>
          </a:p>
        </p:txBody>
      </p:sp>
    </p:spTree>
    <p:extLst>
      <p:ext uri="{BB962C8B-B14F-4D97-AF65-F5344CB8AC3E}">
        <p14:creationId xmlns:p14="http://schemas.microsoft.com/office/powerpoint/2010/main" val="142013135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r>
              <a:rPr lang="en-US"/>
              <a:t>Slide #</a:t>
            </a:r>
            <a:fld id="{21EEAAC0-5DEA-834F-81A9-1D7C4DE16D00}" type="slidenum">
              <a:rPr lang="en-US"/>
              <a:pPr>
                <a:defRPr/>
              </a:pPr>
              <a:t>38</a:t>
            </a:fld>
            <a:endParaRPr lang="en-US"/>
          </a:p>
        </p:txBody>
      </p:sp>
      <p:pic>
        <p:nvPicPr>
          <p:cNvPr id="23554" name="Picture 2" descr="spreadbury.jp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279400"/>
            <a:ext cx="8626475" cy="62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05776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r>
              <a:rPr lang="en-US"/>
              <a:t>Slide #</a:t>
            </a:r>
            <a:fld id="{A04C3A8B-B312-CA4B-985C-D73EE5A05BC2}" type="slidenum">
              <a:rPr lang="en-US"/>
              <a:pPr>
                <a:defRPr/>
              </a:pPr>
              <a:t>39</a:t>
            </a:fld>
            <a:endParaRPr lang="en-US"/>
          </a:p>
        </p:txBody>
      </p:sp>
      <p:pic>
        <p:nvPicPr>
          <p:cNvPr id="24578" name="Picture 7" descr="dmso-5-175f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0772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7498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4" name="Rectangle 3"/>
          <p:cNvSpPr/>
          <p:nvPr/>
        </p:nvSpPr>
        <p:spPr>
          <a:xfrm>
            <a:off x="1007281" y="1997839"/>
            <a:ext cx="7255347" cy="4401205"/>
          </a:xfrm>
          <a:prstGeom prst="rect">
            <a:avLst/>
          </a:prstGeom>
        </p:spPr>
        <p:txBody>
          <a:bodyPr wrap="square">
            <a:spAutoFit/>
          </a:bodyPr>
          <a:lstStyle/>
          <a:p>
            <a:r>
              <a:rPr lang="en-US" sz="2800" b="1" dirty="0"/>
              <a:t>1. Identify those species of bacteria within the </a:t>
            </a:r>
            <a:r>
              <a:rPr lang="en-US" sz="2800" b="1" dirty="0" err="1"/>
              <a:t>microbiome</a:t>
            </a:r>
            <a:r>
              <a:rPr lang="en-US" sz="2800" b="1" dirty="0"/>
              <a:t> that have significant influence on human health and specific organ systems</a:t>
            </a:r>
            <a:endParaRPr lang="en-US" sz="2800" dirty="0"/>
          </a:p>
          <a:p>
            <a:r>
              <a:rPr lang="en-US" sz="2800" b="1" dirty="0"/>
              <a:t>2. List those dietary and lifestyle characteristics that are associated with greater populations of specific microbes.</a:t>
            </a:r>
            <a:endParaRPr lang="en-US" sz="2800" dirty="0"/>
          </a:p>
          <a:p>
            <a:r>
              <a:rPr lang="en-US" sz="2800" b="1" dirty="0"/>
              <a:t>3. Describe the methods of dietary or nutritional intervention that can modulate/modify both beneficial and pathogenic microbe populations within the </a:t>
            </a:r>
            <a:r>
              <a:rPr lang="en-US" sz="2800" b="1" dirty="0" err="1"/>
              <a:t>microbiome</a:t>
            </a:r>
            <a:r>
              <a:rPr lang="en-US" sz="2800" b="1" dirty="0"/>
              <a:t>.</a:t>
            </a:r>
            <a:endParaRPr lang="en-US" sz="2800" dirty="0"/>
          </a:p>
        </p:txBody>
      </p:sp>
    </p:spTree>
    <p:extLst>
      <p:ext uri="{BB962C8B-B14F-4D97-AF65-F5344CB8AC3E}">
        <p14:creationId xmlns:p14="http://schemas.microsoft.com/office/powerpoint/2010/main" val="30630776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r>
              <a:rPr lang="en-US"/>
              <a:t>Slide #</a:t>
            </a:r>
            <a:fld id="{07F7A442-C9FB-1644-BEF8-7B887B2C4230}" type="slidenum">
              <a:rPr lang="en-US"/>
              <a:pPr>
                <a:defRPr/>
              </a:pPr>
              <a:t>40</a:t>
            </a:fld>
            <a:endParaRPr lang="en-US"/>
          </a:p>
        </p:txBody>
      </p:sp>
      <p:pic>
        <p:nvPicPr>
          <p:cNvPr id="25602" name="Picture 2" descr="spreadbu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430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931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171" y="5993611"/>
            <a:ext cx="8656782" cy="923330"/>
          </a:xfrm>
          <a:prstGeom prst="rect">
            <a:avLst/>
          </a:prstGeom>
        </p:spPr>
        <p:txBody>
          <a:bodyPr wrap="square">
            <a:spAutoFit/>
          </a:bodyPr>
          <a:lstStyle/>
          <a:p>
            <a:r>
              <a:rPr lang="en-US" dirty="0" err="1"/>
              <a:t>Dahmus</a:t>
            </a:r>
            <a:r>
              <a:rPr lang="en-US" dirty="0"/>
              <a:t>, Jessica D., Drew L. </a:t>
            </a:r>
            <a:r>
              <a:rPr lang="en-US" dirty="0" err="1"/>
              <a:t>Kotler</a:t>
            </a:r>
            <a:r>
              <a:rPr lang="en-US" dirty="0"/>
              <a:t>, David M. </a:t>
            </a:r>
            <a:r>
              <a:rPr lang="en-US" dirty="0" err="1"/>
              <a:t>Kastenberg</a:t>
            </a:r>
            <a:r>
              <a:rPr lang="en-US" dirty="0"/>
              <a:t>, &amp; C. Andrew </a:t>
            </a:r>
            <a:r>
              <a:rPr lang="en-US" dirty="0" err="1"/>
              <a:t>Kistler</a:t>
            </a:r>
            <a:r>
              <a:rPr lang="en-US" dirty="0"/>
              <a:t>. "The gut </a:t>
            </a:r>
            <a:r>
              <a:rPr lang="en-US" dirty="0" err="1"/>
              <a:t>microbiome</a:t>
            </a:r>
            <a:r>
              <a:rPr lang="en-US" dirty="0"/>
              <a:t> and colorectal cancer: a review of bacterial pathogenesis." Journal of Gastrointestinal Oncology [Online], 9.4 (2018): 769-777. Web. 5 Feb. 2020</a:t>
            </a:r>
          </a:p>
        </p:txBody>
      </p:sp>
      <p:sp>
        <p:nvSpPr>
          <p:cNvPr id="5" name="Title 4"/>
          <p:cNvSpPr>
            <a:spLocks noGrp="1"/>
          </p:cNvSpPr>
          <p:nvPr>
            <p:ph type="title"/>
          </p:nvPr>
        </p:nvSpPr>
        <p:spPr/>
        <p:txBody>
          <a:bodyPr>
            <a:normAutofit fontScale="90000"/>
          </a:bodyPr>
          <a:lstStyle/>
          <a:p>
            <a:r>
              <a:rPr lang="en-US" dirty="0" err="1" smtClean="0"/>
              <a:t>Sulfidogenic</a:t>
            </a:r>
            <a:r>
              <a:rPr lang="en-US" dirty="0" smtClean="0"/>
              <a:t> Bacteria: </a:t>
            </a:r>
            <a:r>
              <a:rPr lang="en-US" dirty="0" smtClean="0"/>
              <a:t>Mechanisms of Pathology</a:t>
            </a:r>
            <a:r>
              <a:rPr lang="en-US" dirty="0" smtClean="0"/>
              <a:t> </a:t>
            </a:r>
            <a:endParaRPr lang="en-US" dirty="0"/>
          </a:p>
        </p:txBody>
      </p:sp>
      <p:sp>
        <p:nvSpPr>
          <p:cNvPr id="3" name="Content Placeholder 2"/>
          <p:cNvSpPr>
            <a:spLocks noGrp="1"/>
          </p:cNvSpPr>
          <p:nvPr>
            <p:ph sz="half" idx="1"/>
          </p:nvPr>
        </p:nvSpPr>
        <p:spPr>
          <a:xfrm>
            <a:off x="457200" y="1600201"/>
            <a:ext cx="4038600" cy="3889120"/>
          </a:xfrm>
        </p:spPr>
        <p:txBody>
          <a:bodyPr>
            <a:normAutofit lnSpcReduction="10000"/>
          </a:bodyPr>
          <a:lstStyle/>
          <a:p>
            <a:r>
              <a:rPr lang="en-US" sz="2400" dirty="0"/>
              <a:t>hydrogen sulfide </a:t>
            </a:r>
            <a:r>
              <a:rPr lang="en-US" sz="2400" dirty="0" smtClean="0"/>
              <a:t>generating</a:t>
            </a:r>
          </a:p>
          <a:p>
            <a:r>
              <a:rPr lang="en-US" sz="2400" dirty="0"/>
              <a:t>diffuses into intestinal epithelial cells and interferes with mitochondrial </a:t>
            </a:r>
            <a:r>
              <a:rPr lang="en-US" sz="2400" dirty="0" smtClean="0"/>
              <a:t>function</a:t>
            </a:r>
          </a:p>
          <a:p>
            <a:r>
              <a:rPr lang="en-US" sz="2400" dirty="0" err="1"/>
              <a:t>u</a:t>
            </a:r>
            <a:r>
              <a:rPr lang="en-US" sz="2400" dirty="0" err="1" smtClean="0"/>
              <a:t>pregulated</a:t>
            </a:r>
            <a:r>
              <a:rPr lang="en-US" sz="2400" dirty="0" smtClean="0"/>
              <a:t> </a:t>
            </a:r>
            <a:r>
              <a:rPr lang="en-US" sz="2400" dirty="0" err="1" smtClean="0"/>
              <a:t>Ras</a:t>
            </a:r>
            <a:r>
              <a:rPr lang="en-US" sz="2400" dirty="0"/>
              <a:t>/MAPK pathway </a:t>
            </a:r>
            <a:endParaRPr lang="en-US" sz="2400" dirty="0" smtClean="0"/>
          </a:p>
          <a:p>
            <a:r>
              <a:rPr lang="en-US" sz="2400" dirty="0" smtClean="0"/>
              <a:t>Primary cause of </a:t>
            </a:r>
            <a:r>
              <a:rPr lang="en-US" sz="2400" dirty="0" err="1" smtClean="0"/>
              <a:t>hyperproliferation</a:t>
            </a:r>
            <a:r>
              <a:rPr lang="en-US" sz="2400" dirty="0" smtClean="0"/>
              <a:t>/CRC malignancies</a:t>
            </a:r>
          </a:p>
          <a:p>
            <a:endParaRPr lang="en-US" dirty="0"/>
          </a:p>
        </p:txBody>
      </p:sp>
      <p:sp>
        <p:nvSpPr>
          <p:cNvPr id="6" name="Content Placeholder 5"/>
          <p:cNvSpPr>
            <a:spLocks noGrp="1"/>
          </p:cNvSpPr>
          <p:nvPr>
            <p:ph sz="half" idx="2"/>
          </p:nvPr>
        </p:nvSpPr>
        <p:spPr/>
        <p:txBody>
          <a:bodyPr>
            <a:normAutofit lnSpcReduction="10000"/>
          </a:bodyPr>
          <a:lstStyle/>
          <a:p>
            <a:pPr marL="0" indent="0" algn="ctr">
              <a:buNone/>
            </a:pPr>
            <a:r>
              <a:rPr lang="en-US" dirty="0" err="1"/>
              <a:t>Genotoxicity</a:t>
            </a:r>
            <a:r>
              <a:rPr lang="en-US" dirty="0"/>
              <a:t>/Mitochondrial </a:t>
            </a:r>
            <a:r>
              <a:rPr lang="en-US" dirty="0" smtClean="0"/>
              <a:t>pathology</a:t>
            </a:r>
          </a:p>
          <a:p>
            <a:r>
              <a:rPr lang="en-US" dirty="0" err="1" smtClean="0"/>
              <a:t>Bacteroidetes</a:t>
            </a:r>
            <a:r>
              <a:rPr lang="en-US" dirty="0" smtClean="0"/>
              <a:t> </a:t>
            </a:r>
            <a:r>
              <a:rPr lang="en-US" dirty="0" err="1" smtClean="0"/>
              <a:t>fragilis</a:t>
            </a:r>
            <a:endParaRPr lang="en-US" dirty="0" smtClean="0"/>
          </a:p>
          <a:p>
            <a:r>
              <a:rPr lang="en-US" dirty="0" err="1" smtClean="0"/>
              <a:t>Fusobacteria</a:t>
            </a:r>
            <a:endParaRPr lang="en-US" dirty="0" smtClean="0"/>
          </a:p>
          <a:p>
            <a:r>
              <a:rPr lang="en-US" dirty="0" err="1" smtClean="0"/>
              <a:t>Desulfovibrio</a:t>
            </a:r>
            <a:endParaRPr lang="en-US" dirty="0" smtClean="0"/>
          </a:p>
          <a:p>
            <a:r>
              <a:rPr lang="en-US" dirty="0" smtClean="0"/>
              <a:t>Clostridium </a:t>
            </a:r>
            <a:r>
              <a:rPr lang="en-US" dirty="0" err="1" smtClean="0"/>
              <a:t>septicum</a:t>
            </a:r>
            <a:endParaRPr lang="en-US" dirty="0" smtClean="0"/>
          </a:p>
          <a:p>
            <a:r>
              <a:rPr lang="en-US" dirty="0" smtClean="0"/>
              <a:t>Streptococcus </a:t>
            </a:r>
            <a:r>
              <a:rPr lang="en-US" dirty="0" err="1" smtClean="0"/>
              <a:t>bovis</a:t>
            </a:r>
            <a:endParaRPr lang="en-US" dirty="0" smtClean="0"/>
          </a:p>
          <a:p>
            <a:endParaRPr lang="en-US" dirty="0" smtClean="0"/>
          </a:p>
          <a:p>
            <a:endParaRPr lang="en-US" dirty="0" smtClean="0"/>
          </a:p>
          <a:p>
            <a:endParaRPr lang="en-US" dirty="0"/>
          </a:p>
          <a:p>
            <a:endParaRPr lang="en-US" dirty="0"/>
          </a:p>
        </p:txBody>
      </p:sp>
      <p:sp>
        <p:nvSpPr>
          <p:cNvPr id="2" name="Rectangle 1"/>
          <p:cNvSpPr/>
          <p:nvPr/>
        </p:nvSpPr>
        <p:spPr>
          <a:xfrm>
            <a:off x="4647729" y="3227864"/>
            <a:ext cx="4038600" cy="646331"/>
          </a:xfrm>
          <a:prstGeom prst="rect">
            <a:avLst/>
          </a:prstGeom>
        </p:spPr>
        <p:txBody>
          <a:bodyPr wrap="square">
            <a:spAutoFit/>
          </a:bodyPr>
          <a:lstStyle/>
          <a:p>
            <a:endParaRPr lang="en-US" dirty="0" smtClean="0"/>
          </a:p>
          <a:p>
            <a:endParaRPr lang="en-US" dirty="0"/>
          </a:p>
        </p:txBody>
      </p:sp>
      <p:sp>
        <p:nvSpPr>
          <p:cNvPr id="7" name="Rectangle 6"/>
          <p:cNvSpPr/>
          <p:nvPr/>
        </p:nvSpPr>
        <p:spPr>
          <a:xfrm>
            <a:off x="277368" y="5370340"/>
            <a:ext cx="8335970" cy="646331"/>
          </a:xfrm>
          <a:prstGeom prst="rect">
            <a:avLst/>
          </a:prstGeom>
        </p:spPr>
        <p:txBody>
          <a:bodyPr wrap="square">
            <a:spAutoFit/>
          </a:bodyPr>
          <a:lstStyle/>
          <a:p>
            <a:r>
              <a:rPr lang="en-US" dirty="0" err="1"/>
              <a:t>Deplancke</a:t>
            </a:r>
            <a:r>
              <a:rPr lang="en-US" dirty="0"/>
              <a:t> B, Gaskins HR. Hydrogen sulfide induces serum-independent cell cycle entry in </a:t>
            </a:r>
            <a:r>
              <a:rPr lang="en-US" dirty="0" err="1"/>
              <a:t>nontransformed</a:t>
            </a:r>
            <a:r>
              <a:rPr lang="en-US" dirty="0"/>
              <a:t> rat intestinal epithelial cells. FASEB J 2003;17:1310-2.</a:t>
            </a:r>
          </a:p>
        </p:txBody>
      </p:sp>
    </p:spTree>
    <p:extLst>
      <p:ext uri="{BB962C8B-B14F-4D97-AF65-F5344CB8AC3E}">
        <p14:creationId xmlns:p14="http://schemas.microsoft.com/office/powerpoint/2010/main" val="371583565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Pathogenic Microbes and Associated Proteins</a:t>
            </a:r>
            <a:endParaRPr lang="en-US" dirty="0"/>
          </a:p>
        </p:txBody>
      </p:sp>
      <p:sp>
        <p:nvSpPr>
          <p:cNvPr id="8" name="Text Placeholder 7"/>
          <p:cNvSpPr>
            <a:spLocks noGrp="1"/>
          </p:cNvSpPr>
          <p:nvPr>
            <p:ph type="body" idx="1"/>
          </p:nvPr>
        </p:nvSpPr>
        <p:spPr>
          <a:xfrm>
            <a:off x="457200" y="1369891"/>
            <a:ext cx="4040188" cy="639762"/>
          </a:xfrm>
        </p:spPr>
        <p:txBody>
          <a:bodyPr/>
          <a:lstStyle/>
          <a:p>
            <a:pPr algn="ctr"/>
            <a:r>
              <a:rPr lang="en-US" dirty="0" err="1" smtClean="0"/>
              <a:t>Fusobacterium</a:t>
            </a:r>
            <a:endParaRPr lang="en-US" dirty="0"/>
          </a:p>
        </p:txBody>
      </p:sp>
      <p:sp>
        <p:nvSpPr>
          <p:cNvPr id="10" name="Text Placeholder 9"/>
          <p:cNvSpPr>
            <a:spLocks noGrp="1"/>
          </p:cNvSpPr>
          <p:nvPr>
            <p:ph type="body" sz="quarter" idx="3"/>
          </p:nvPr>
        </p:nvSpPr>
        <p:spPr>
          <a:xfrm>
            <a:off x="4645025" y="1420081"/>
            <a:ext cx="4041775" cy="639762"/>
          </a:xfrm>
        </p:spPr>
        <p:txBody>
          <a:bodyPr/>
          <a:lstStyle/>
          <a:p>
            <a:pPr algn="ctr"/>
            <a:r>
              <a:rPr lang="en-US" dirty="0" err="1" smtClean="0"/>
              <a:t>Klebsiella</a:t>
            </a:r>
            <a:endParaRPr lang="en-US" dirty="0"/>
          </a:p>
        </p:txBody>
      </p:sp>
      <p:pic>
        <p:nvPicPr>
          <p:cNvPr id="14" name="Content Placeholder 13" descr="Arthritis.tiff"/>
          <p:cNvPicPr>
            <a:picLocks noGrp="1" noChangeAspect="1"/>
          </p:cNvPicPr>
          <p:nvPr>
            <p:ph sz="quarter" idx="4"/>
          </p:nvPr>
        </p:nvPicPr>
        <p:blipFill>
          <a:blip r:embed="rId2">
            <a:extLst>
              <a:ext uri="{28A0092B-C50C-407E-A947-70E740481C1C}">
                <a14:useLocalDpi xmlns:a14="http://schemas.microsoft.com/office/drawing/2010/main" val="0"/>
              </a:ext>
            </a:extLst>
          </a:blip>
          <a:srcRect t="7006" b="7006"/>
          <a:stretch>
            <a:fillRect/>
          </a:stretch>
        </p:blipFill>
        <p:spPr>
          <a:xfrm>
            <a:off x="4645025" y="2174874"/>
            <a:ext cx="4284052" cy="4361475"/>
          </a:xfrm>
        </p:spPr>
      </p:pic>
      <p:pic>
        <p:nvPicPr>
          <p:cNvPr id="12" name="Content Placeholder 11" descr="Fiber and protein.tiff"/>
          <p:cNvPicPr>
            <a:picLocks noGrp="1" noChangeAspect="1"/>
          </p:cNvPicPr>
          <p:nvPr>
            <p:ph sz="half" idx="2"/>
          </p:nvPr>
        </p:nvPicPr>
        <p:blipFill>
          <a:blip r:embed="rId3">
            <a:extLst>
              <a:ext uri="{28A0092B-C50C-407E-A947-70E740481C1C}">
                <a14:useLocalDpi xmlns:a14="http://schemas.microsoft.com/office/drawing/2010/main" val="0"/>
              </a:ext>
            </a:extLst>
          </a:blip>
          <a:srcRect t="-14981" b="-14981"/>
          <a:stretch>
            <a:fillRect/>
          </a:stretch>
        </p:blipFill>
        <p:spPr>
          <a:xfrm>
            <a:off x="273538" y="2029071"/>
            <a:ext cx="4223850" cy="4507279"/>
          </a:xfrm>
          <a:prstGeom prst="rect">
            <a:avLst/>
          </a:prstGeom>
        </p:spPr>
      </p:pic>
      <p:sp>
        <p:nvSpPr>
          <p:cNvPr id="13" name="Rectangle 12"/>
          <p:cNvSpPr/>
          <p:nvPr/>
        </p:nvSpPr>
        <p:spPr>
          <a:xfrm>
            <a:off x="234462" y="6189451"/>
            <a:ext cx="4552461" cy="646331"/>
          </a:xfrm>
          <a:prstGeom prst="rect">
            <a:avLst/>
          </a:prstGeom>
        </p:spPr>
        <p:txBody>
          <a:bodyPr wrap="square">
            <a:spAutoFit/>
          </a:bodyPr>
          <a:lstStyle/>
          <a:p>
            <a:r>
              <a:rPr lang="en-US" sz="1200" dirty="0"/>
              <a:t>Natalie E. </a:t>
            </a:r>
            <a:r>
              <a:rPr lang="en-US" sz="1200" dirty="0" err="1"/>
              <a:t>Diether</a:t>
            </a:r>
            <a:r>
              <a:rPr lang="en-US" sz="1200" dirty="0"/>
              <a:t> and Benjamin P. </a:t>
            </a:r>
            <a:r>
              <a:rPr lang="en-US" sz="1200" dirty="0" smtClean="0"/>
              <a:t>Willing.</a:t>
            </a:r>
            <a:r>
              <a:rPr lang="en-US" sz="1200" dirty="0"/>
              <a:t> </a:t>
            </a:r>
            <a:r>
              <a:rPr lang="en-US" sz="1200" dirty="0" smtClean="0"/>
              <a:t>Microbial </a:t>
            </a:r>
            <a:r>
              <a:rPr lang="en-US" sz="1200" dirty="0"/>
              <a:t>Fermentation of Dietary Protein: An Important Factor in Diet–Microbe–Host </a:t>
            </a:r>
            <a:r>
              <a:rPr lang="en-US" sz="1200" dirty="0" smtClean="0"/>
              <a:t>Interaction. </a:t>
            </a:r>
            <a:r>
              <a:rPr lang="nl-NL" sz="1200" dirty="0" err="1"/>
              <a:t>Microorganisms</a:t>
            </a:r>
            <a:r>
              <a:rPr lang="nl-NL" sz="1200" dirty="0"/>
              <a:t>. 2019 Jan; 7(1): </a:t>
            </a:r>
            <a:r>
              <a:rPr lang="nl-NL" sz="1200" dirty="0" smtClean="0"/>
              <a:t>19</a:t>
            </a:r>
            <a:r>
              <a:rPr lang="en-US" sz="1200" dirty="0" smtClean="0"/>
              <a:t>.</a:t>
            </a:r>
            <a:endParaRPr lang="en-US" sz="1200" dirty="0"/>
          </a:p>
        </p:txBody>
      </p:sp>
    </p:spTree>
    <p:extLst>
      <p:ext uri="{BB962C8B-B14F-4D97-AF65-F5344CB8AC3E}">
        <p14:creationId xmlns:p14="http://schemas.microsoft.com/office/powerpoint/2010/main" val="37150727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664498"/>
            <a:ext cx="9144000" cy="923330"/>
          </a:xfrm>
          <a:prstGeom prst="rect">
            <a:avLst/>
          </a:prstGeom>
        </p:spPr>
        <p:txBody>
          <a:bodyPr wrap="square">
            <a:spAutoFit/>
          </a:bodyPr>
          <a:lstStyle/>
          <a:p>
            <a:r>
              <a:rPr lang="en-US" dirty="0" err="1" smtClean="0"/>
              <a:t>Afra</a:t>
            </a:r>
            <a:r>
              <a:rPr lang="en-US" dirty="0" smtClean="0"/>
              <a:t> K, </a:t>
            </a:r>
            <a:r>
              <a:rPr lang="en-US" dirty="0" err="1" smtClean="0"/>
              <a:t>Laupland</a:t>
            </a:r>
            <a:r>
              <a:rPr lang="en-US" dirty="0" smtClean="0"/>
              <a:t> K, Leal J, Lloyd T, </a:t>
            </a:r>
            <a:r>
              <a:rPr lang="en-US" dirty="0" err="1" smtClean="0"/>
              <a:t>Gregson</a:t>
            </a:r>
            <a:r>
              <a:rPr lang="en-US" dirty="0" smtClean="0"/>
              <a:t> D. Incidence, risk factors, and outcomes of </a:t>
            </a:r>
            <a:r>
              <a:rPr lang="en-US" dirty="0" err="1" smtClean="0"/>
              <a:t>Fusobacterium</a:t>
            </a:r>
            <a:r>
              <a:rPr lang="en-US" dirty="0" smtClean="0"/>
              <a:t> species bacteremia. BMC Infect Dis. 2013;13:264. Published 2013 Jun 5. doi:10.1186/1471-2334-13-264</a:t>
            </a:r>
            <a:endParaRPr lang="en-US" dirty="0"/>
          </a:p>
        </p:txBody>
      </p:sp>
      <p:sp>
        <p:nvSpPr>
          <p:cNvPr id="3" name="Title 2"/>
          <p:cNvSpPr>
            <a:spLocks noGrp="1"/>
          </p:cNvSpPr>
          <p:nvPr>
            <p:ph type="title"/>
          </p:nvPr>
        </p:nvSpPr>
        <p:spPr/>
        <p:txBody>
          <a:bodyPr>
            <a:normAutofit fontScale="90000"/>
          </a:bodyPr>
          <a:lstStyle/>
          <a:p>
            <a:r>
              <a:rPr lang="en-US" dirty="0" err="1" smtClean="0"/>
              <a:t>Fusobacterium</a:t>
            </a:r>
            <a:r>
              <a:rPr lang="en-US" dirty="0" smtClean="0"/>
              <a:t> Species Growth Factors</a:t>
            </a:r>
            <a:endParaRPr lang="en-US" dirty="0"/>
          </a:p>
        </p:txBody>
      </p:sp>
      <p:sp>
        <p:nvSpPr>
          <p:cNvPr id="4" name="Content Placeholder 3"/>
          <p:cNvSpPr>
            <a:spLocks noGrp="1"/>
          </p:cNvSpPr>
          <p:nvPr>
            <p:ph idx="1"/>
          </p:nvPr>
        </p:nvSpPr>
        <p:spPr/>
        <p:txBody>
          <a:bodyPr/>
          <a:lstStyle/>
          <a:p>
            <a:r>
              <a:rPr lang="en-US" dirty="0" smtClean="0"/>
              <a:t>High energy density drinks</a:t>
            </a:r>
          </a:p>
          <a:p>
            <a:r>
              <a:rPr lang="en-US" dirty="0" smtClean="0"/>
              <a:t>Low intake of polyphenols</a:t>
            </a:r>
          </a:p>
          <a:p>
            <a:r>
              <a:rPr lang="en-US" dirty="0" smtClean="0"/>
              <a:t>Low intake of brightly colored vegetables</a:t>
            </a:r>
          </a:p>
          <a:p>
            <a:r>
              <a:rPr lang="en-US" dirty="0" smtClean="0"/>
              <a:t>Refined grain products/flours</a:t>
            </a:r>
          </a:p>
          <a:p>
            <a:r>
              <a:rPr lang="en-US" dirty="0" smtClean="0"/>
              <a:t>Foods containing added sugars</a:t>
            </a:r>
          </a:p>
          <a:p>
            <a:r>
              <a:rPr lang="en-US" dirty="0" smtClean="0"/>
              <a:t>Carbohydrate-dense foods</a:t>
            </a:r>
            <a:endParaRPr lang="en-US" dirty="0"/>
          </a:p>
        </p:txBody>
      </p:sp>
    </p:spTree>
    <p:extLst>
      <p:ext uri="{BB962C8B-B14F-4D97-AF65-F5344CB8AC3E}">
        <p14:creationId xmlns:p14="http://schemas.microsoft.com/office/powerpoint/2010/main" val="278747070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247" y="5934670"/>
            <a:ext cx="8719621" cy="923330"/>
          </a:xfrm>
          <a:prstGeom prst="rect">
            <a:avLst/>
          </a:prstGeom>
        </p:spPr>
        <p:txBody>
          <a:bodyPr wrap="square">
            <a:spAutoFit/>
          </a:bodyPr>
          <a:lstStyle/>
          <a:p>
            <a:r>
              <a:rPr lang="en-US" dirty="0" smtClean="0"/>
              <a:t>Goldstein EJ, Citron DM, </a:t>
            </a:r>
            <a:r>
              <a:rPr lang="en-US" dirty="0" err="1" smtClean="0"/>
              <a:t>Peraino</a:t>
            </a:r>
            <a:r>
              <a:rPr lang="en-US" dirty="0" smtClean="0"/>
              <a:t> VA, Cross SA. </a:t>
            </a:r>
            <a:r>
              <a:rPr lang="en-US" dirty="0" err="1" smtClean="0"/>
              <a:t>Desulfovibrio</a:t>
            </a:r>
            <a:r>
              <a:rPr lang="en-US" dirty="0" smtClean="0"/>
              <a:t> </a:t>
            </a:r>
            <a:r>
              <a:rPr lang="en-US" dirty="0" err="1" smtClean="0"/>
              <a:t>desulfuricans</a:t>
            </a:r>
            <a:r>
              <a:rPr lang="en-US" dirty="0" smtClean="0"/>
              <a:t> bacteremia and review of human </a:t>
            </a:r>
            <a:r>
              <a:rPr lang="en-US" dirty="0" err="1" smtClean="0"/>
              <a:t>Desulfovibrio</a:t>
            </a:r>
            <a:r>
              <a:rPr lang="en-US" dirty="0" smtClean="0"/>
              <a:t> infections. J </a:t>
            </a:r>
            <a:r>
              <a:rPr lang="en-US" dirty="0" err="1" smtClean="0"/>
              <a:t>Clin</a:t>
            </a:r>
            <a:r>
              <a:rPr lang="en-US" dirty="0" smtClean="0"/>
              <a:t> </a:t>
            </a:r>
            <a:r>
              <a:rPr lang="en-US" dirty="0" err="1" smtClean="0"/>
              <a:t>Microbiol</a:t>
            </a:r>
            <a:r>
              <a:rPr lang="en-US" dirty="0" smtClean="0"/>
              <a:t>. 2003;41(6):2752–2754. doi:10.1128/jcm.41.6.2752-2754.2003</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0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15375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008313" cy="1162050"/>
          </a:xfrm>
        </p:spPr>
        <p:txBody>
          <a:bodyPr>
            <a:normAutofit/>
          </a:bodyPr>
          <a:lstStyle/>
          <a:p>
            <a:r>
              <a:rPr lang="en-US" sz="3200" dirty="0" err="1" smtClean="0"/>
              <a:t>Klebsiella</a:t>
            </a:r>
            <a:endParaRPr lang="en-US" sz="3200" dirty="0"/>
          </a:p>
        </p:txBody>
      </p:sp>
      <p:sp>
        <p:nvSpPr>
          <p:cNvPr id="3" name="Content Placeholder 2"/>
          <p:cNvSpPr>
            <a:spLocks noGrp="1"/>
          </p:cNvSpPr>
          <p:nvPr>
            <p:ph idx="1"/>
          </p:nvPr>
        </p:nvSpPr>
        <p:spPr>
          <a:xfrm>
            <a:off x="3853947" y="716552"/>
            <a:ext cx="5111750" cy="5853113"/>
          </a:xfrm>
        </p:spPr>
        <p:txBody>
          <a:bodyPr>
            <a:normAutofit/>
          </a:bodyPr>
          <a:lstStyle/>
          <a:p>
            <a:r>
              <a:rPr lang="en-US" sz="2400" dirty="0" smtClean="0"/>
              <a:t>A major, most significant risk factor, for development of autoimmune diseases of the GI and skeletomuscular </a:t>
            </a:r>
            <a:r>
              <a:rPr lang="en-US" sz="2400" dirty="0" err="1" smtClean="0"/>
              <a:t>sysytem</a:t>
            </a:r>
            <a:endParaRPr lang="en-US" sz="2400" dirty="0" smtClean="0"/>
          </a:p>
          <a:p>
            <a:r>
              <a:rPr lang="en-US" sz="2400" dirty="0" err="1" smtClean="0"/>
              <a:t>Crohn’s</a:t>
            </a:r>
            <a:r>
              <a:rPr lang="en-US" sz="2400" dirty="0" smtClean="0"/>
              <a:t>, Ulcerative Colitis, </a:t>
            </a:r>
            <a:r>
              <a:rPr lang="en-US" sz="2400" dirty="0" err="1" smtClean="0"/>
              <a:t>Ankylosing</a:t>
            </a:r>
            <a:r>
              <a:rPr lang="en-US" sz="2400" dirty="0" smtClean="0"/>
              <a:t> spondylitis, Rheumatoid arthritis</a:t>
            </a:r>
          </a:p>
          <a:p>
            <a:r>
              <a:rPr lang="en-US" sz="2400" dirty="0" smtClean="0"/>
              <a:t>Produces a digestive enzyme in metabolic response to dietary starch</a:t>
            </a:r>
          </a:p>
          <a:p>
            <a:r>
              <a:rPr lang="en-US" sz="2400" dirty="0" err="1" smtClean="0"/>
              <a:t>Pullulanase</a:t>
            </a:r>
            <a:r>
              <a:rPr lang="en-US" sz="2400" dirty="0" smtClean="0"/>
              <a:t> enzyme drives innate immune response and attack on self tissue</a:t>
            </a:r>
            <a:endParaRPr lang="en-US" sz="2400" dirty="0"/>
          </a:p>
        </p:txBody>
      </p:sp>
      <p:sp>
        <p:nvSpPr>
          <p:cNvPr id="6" name="Text Placeholder 5"/>
          <p:cNvSpPr>
            <a:spLocks noGrp="1"/>
          </p:cNvSpPr>
          <p:nvPr>
            <p:ph type="body" sz="half" idx="2"/>
          </p:nvPr>
        </p:nvSpPr>
        <p:spPr/>
        <p:txBody>
          <a:bodyPr/>
          <a:lstStyle/>
          <a:p>
            <a:endParaRPr lang="en-US"/>
          </a:p>
        </p:txBody>
      </p:sp>
      <p:pic>
        <p:nvPicPr>
          <p:cNvPr id="4" name="Content Placeholder 13" descr="Arthritis.tiff"/>
          <p:cNvPicPr>
            <a:picLocks noChangeAspect="1"/>
          </p:cNvPicPr>
          <p:nvPr/>
        </p:nvPicPr>
        <p:blipFill>
          <a:blip r:embed="rId2">
            <a:extLst>
              <a:ext uri="{28A0092B-C50C-407E-A947-70E740481C1C}">
                <a14:useLocalDpi xmlns:a14="http://schemas.microsoft.com/office/drawing/2010/main" val="0"/>
              </a:ext>
            </a:extLst>
          </a:blip>
          <a:srcRect t="7006" b="7006"/>
          <a:stretch>
            <a:fillRect/>
          </a:stretch>
        </p:blipFill>
        <p:spPr>
          <a:xfrm>
            <a:off x="0" y="1328532"/>
            <a:ext cx="3853947" cy="5241133"/>
          </a:xfrm>
          <a:prstGeom prst="rect">
            <a:avLst/>
          </a:prstGeom>
        </p:spPr>
      </p:pic>
    </p:spTree>
    <p:extLst>
      <p:ext uri="{BB962C8B-B14F-4D97-AF65-F5344CB8AC3E}">
        <p14:creationId xmlns:p14="http://schemas.microsoft.com/office/powerpoint/2010/main" val="317037586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lebsiell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69" y="0"/>
            <a:ext cx="3721100" cy="6807200"/>
          </a:xfrm>
          <a:prstGeom prst="rect">
            <a:avLst/>
          </a:prstGeom>
        </p:spPr>
      </p:pic>
      <p:pic>
        <p:nvPicPr>
          <p:cNvPr id="8" name="Picture 7" descr="arthritis etiolog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615" y="742461"/>
            <a:ext cx="5275385" cy="5294923"/>
          </a:xfrm>
          <a:prstGeom prst="rect">
            <a:avLst/>
          </a:prstGeom>
        </p:spPr>
      </p:pic>
    </p:spTree>
    <p:extLst>
      <p:ext uri="{BB962C8B-B14F-4D97-AF65-F5344CB8AC3E}">
        <p14:creationId xmlns:p14="http://schemas.microsoft.com/office/powerpoint/2010/main" val="287519397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973" y="5209515"/>
            <a:ext cx="8792895" cy="1323439"/>
          </a:xfrm>
          <a:prstGeom prst="rect">
            <a:avLst/>
          </a:prstGeom>
        </p:spPr>
        <p:txBody>
          <a:bodyPr wrap="square">
            <a:spAutoFit/>
          </a:bodyPr>
          <a:lstStyle/>
          <a:p>
            <a:r>
              <a:rPr lang="en-US" sz="1600" dirty="0" smtClean="0"/>
              <a:t>Gallagher, K. , Flint, A. , </a:t>
            </a:r>
            <a:r>
              <a:rPr lang="en-US" sz="1600" dirty="0" err="1" smtClean="0"/>
              <a:t>Mouzaki</a:t>
            </a:r>
            <a:r>
              <a:rPr lang="en-US" sz="1600" dirty="0" smtClean="0"/>
              <a:t>, M. , Carpenter, A. , </a:t>
            </a:r>
            <a:r>
              <a:rPr lang="en-US" sz="1600" dirty="0" err="1" smtClean="0"/>
              <a:t>Haliburton</a:t>
            </a:r>
            <a:r>
              <a:rPr lang="en-US" sz="1600" dirty="0" smtClean="0"/>
              <a:t>, B. , Bannister, L. , </a:t>
            </a:r>
            <a:r>
              <a:rPr lang="en-US" sz="1600" dirty="0" err="1" smtClean="0"/>
              <a:t>Norgrove</a:t>
            </a:r>
            <a:r>
              <a:rPr lang="en-US" sz="1600" dirty="0" smtClean="0"/>
              <a:t>, H. , Hoffman, L. , Mack, D. , </a:t>
            </a:r>
            <a:r>
              <a:rPr lang="en-US" sz="1600" dirty="0" err="1" smtClean="0"/>
              <a:t>Stintzi</a:t>
            </a:r>
            <a:r>
              <a:rPr lang="en-US" sz="1600" dirty="0" smtClean="0"/>
              <a:t>, A. and </a:t>
            </a:r>
            <a:r>
              <a:rPr lang="en-US" sz="1600" dirty="0" err="1" smtClean="0"/>
              <a:t>Marcon</a:t>
            </a:r>
            <a:r>
              <a:rPr lang="en-US" sz="1600" dirty="0" smtClean="0"/>
              <a:t>, M. (2018), </a:t>
            </a:r>
            <a:r>
              <a:rPr lang="en-US" sz="1600" dirty="0" err="1" smtClean="0"/>
              <a:t>Blenderized</a:t>
            </a:r>
            <a:r>
              <a:rPr lang="en-US" sz="1600" dirty="0" smtClean="0"/>
              <a:t> Enteral Nutrition Diet Study: Feasibility, Clinical, and </a:t>
            </a:r>
            <a:r>
              <a:rPr lang="en-US" sz="1600" dirty="0" err="1" smtClean="0"/>
              <a:t>Microbiome</a:t>
            </a:r>
            <a:r>
              <a:rPr lang="en-US" sz="1600" dirty="0" smtClean="0"/>
              <a:t> Outcomes of Providing </a:t>
            </a:r>
            <a:r>
              <a:rPr lang="en-US" sz="1600" dirty="0" err="1" smtClean="0"/>
              <a:t>Blenderized</a:t>
            </a:r>
            <a:r>
              <a:rPr lang="en-US" sz="1600" dirty="0" smtClean="0"/>
              <a:t> Feeds Through a Gastric Tube in a Medically Complex Pediatric Population. Journal of Parenteral and Enteral Nutrition, 42: 1046-1060. doi:10.1002/jpen.1049</a:t>
            </a:r>
            <a:endParaRPr lang="en-US" sz="1600" dirty="0"/>
          </a:p>
        </p:txBody>
      </p:sp>
      <p:sp>
        <p:nvSpPr>
          <p:cNvPr id="3" name="Rectangle 2"/>
          <p:cNvSpPr/>
          <p:nvPr/>
        </p:nvSpPr>
        <p:spPr>
          <a:xfrm>
            <a:off x="170973" y="4132297"/>
            <a:ext cx="8792895" cy="1077218"/>
          </a:xfrm>
          <a:prstGeom prst="rect">
            <a:avLst/>
          </a:prstGeom>
        </p:spPr>
        <p:txBody>
          <a:bodyPr wrap="square">
            <a:spAutoFit/>
          </a:bodyPr>
          <a:lstStyle/>
          <a:p>
            <a:r>
              <a:rPr lang="en-US" sz="1600" dirty="0" smtClean="0"/>
              <a:t>McClanahan, D., </a:t>
            </a:r>
            <a:r>
              <a:rPr lang="en-US" sz="1600" dirty="0" err="1" smtClean="0"/>
              <a:t>Yeh</a:t>
            </a:r>
            <a:r>
              <a:rPr lang="en-US" sz="1600" dirty="0" smtClean="0"/>
              <a:t>, A.S., </a:t>
            </a:r>
            <a:r>
              <a:rPr lang="en-US" sz="1600" dirty="0" err="1" smtClean="0"/>
              <a:t>Firek</a:t>
            </a:r>
            <a:r>
              <a:rPr lang="en-US" sz="1600" dirty="0" smtClean="0"/>
              <a:t>, B.A., </a:t>
            </a:r>
            <a:r>
              <a:rPr lang="en-US" sz="1600" dirty="0" err="1" smtClean="0"/>
              <a:t>Zettle</a:t>
            </a:r>
            <a:r>
              <a:rPr lang="en-US" sz="1600" dirty="0" smtClean="0"/>
              <a:t>, S., Rogers, M.S., Cheek, R., Nguyen, M.V., Gayer, C.P., Wendell, S.G., </a:t>
            </a:r>
            <a:r>
              <a:rPr lang="en-US" sz="1600" dirty="0" err="1" smtClean="0"/>
              <a:t>Mullett</a:t>
            </a:r>
            <a:r>
              <a:rPr lang="en-US" sz="1600" dirty="0" smtClean="0"/>
              <a:t>, S.J., &amp; </a:t>
            </a:r>
            <a:r>
              <a:rPr lang="en-US" sz="1600" dirty="0" err="1" smtClean="0"/>
              <a:t>Morowitz</a:t>
            </a:r>
            <a:r>
              <a:rPr lang="en-US" sz="1600" dirty="0" smtClean="0"/>
              <a:t>, M.J. (2019). Pilot Study of the Effect of Plant-Based Enteral Nutrition on the Gut </a:t>
            </a:r>
            <a:r>
              <a:rPr lang="en-US" sz="1600" dirty="0" err="1" smtClean="0"/>
              <a:t>Microbiota</a:t>
            </a:r>
            <a:r>
              <a:rPr lang="en-US" sz="1600" dirty="0" smtClean="0"/>
              <a:t> in Chronically Ill Tube-Fed Children. JPEN. Journal of parenteral and enteral nutrition.</a:t>
            </a:r>
            <a:endParaRPr lang="en-US" sz="1600" dirty="0"/>
          </a:p>
        </p:txBody>
      </p:sp>
      <p:sp>
        <p:nvSpPr>
          <p:cNvPr id="4" name="Title 3"/>
          <p:cNvSpPr>
            <a:spLocks noGrp="1"/>
          </p:cNvSpPr>
          <p:nvPr>
            <p:ph type="title"/>
          </p:nvPr>
        </p:nvSpPr>
        <p:spPr>
          <a:xfrm>
            <a:off x="457200" y="54791"/>
            <a:ext cx="8229600" cy="1143000"/>
          </a:xfrm>
        </p:spPr>
        <p:txBody>
          <a:bodyPr>
            <a:noAutofit/>
          </a:bodyPr>
          <a:lstStyle/>
          <a:p>
            <a:r>
              <a:rPr lang="en-US" sz="3600" dirty="0" smtClean="0"/>
              <a:t/>
            </a:r>
            <a:br>
              <a:rPr lang="en-US" sz="3600" dirty="0" smtClean="0"/>
            </a:br>
            <a:r>
              <a:rPr lang="en-US" sz="3600" dirty="0" err="1" smtClean="0"/>
              <a:t>Microbiome</a:t>
            </a:r>
            <a:r>
              <a:rPr lang="en-US" sz="3600" dirty="0" smtClean="0"/>
              <a:t> </a:t>
            </a:r>
            <a:r>
              <a:rPr lang="en-US" sz="3600" dirty="0"/>
              <a:t>Changes </a:t>
            </a:r>
            <a:r>
              <a:rPr lang="en-US" sz="3600" dirty="0" smtClean="0"/>
              <a:t>in Enteral Patients</a:t>
            </a:r>
            <a:br>
              <a:rPr lang="en-US" sz="3600" dirty="0" smtClean="0"/>
            </a:br>
            <a:endParaRPr lang="en-US" sz="3600" dirty="0"/>
          </a:p>
        </p:txBody>
      </p:sp>
      <p:sp>
        <p:nvSpPr>
          <p:cNvPr id="5" name="Content Placeholder 4"/>
          <p:cNvSpPr>
            <a:spLocks noGrp="1"/>
          </p:cNvSpPr>
          <p:nvPr>
            <p:ph idx="1"/>
          </p:nvPr>
        </p:nvSpPr>
        <p:spPr>
          <a:xfrm>
            <a:off x="457200" y="1387793"/>
            <a:ext cx="8229600" cy="2454753"/>
          </a:xfrm>
        </p:spPr>
        <p:txBody>
          <a:bodyPr>
            <a:normAutofit/>
          </a:bodyPr>
          <a:lstStyle/>
          <a:p>
            <a:r>
              <a:rPr lang="en-US" sz="2400" dirty="0" smtClean="0"/>
              <a:t>Whole foods, no added sugar formulas support greater diversity and higher levels of commensal/beneficial species</a:t>
            </a:r>
          </a:p>
          <a:p>
            <a:r>
              <a:rPr lang="en-US" sz="2400" dirty="0" smtClean="0"/>
              <a:t>Majority of commercial enteral formulas cause loss of keystone species in relatively short periods of time</a:t>
            </a:r>
          </a:p>
          <a:p>
            <a:r>
              <a:rPr lang="en-US" sz="2400" dirty="0" smtClean="0"/>
              <a:t>Significant differences in markers associated with inflammation and bile acid metabolites</a:t>
            </a:r>
            <a:endParaRPr lang="en-US" sz="2400" dirty="0"/>
          </a:p>
        </p:txBody>
      </p:sp>
    </p:spTree>
    <p:extLst>
      <p:ext uri="{BB962C8B-B14F-4D97-AF65-F5344CB8AC3E}">
        <p14:creationId xmlns:p14="http://schemas.microsoft.com/office/powerpoint/2010/main" val="252697070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4364887" cy="6857999"/>
          </a:xfrm>
          <a:prstGeom prst="rect">
            <a:avLst/>
          </a:prstGeom>
        </p:spPr>
      </p:pic>
      <p:pic>
        <p:nvPicPr>
          <p:cNvPr id="21" name="Picture 20" descr="Ge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886" y="0"/>
            <a:ext cx="4779114" cy="6857999"/>
          </a:xfrm>
          <a:prstGeom prst="rect">
            <a:avLst/>
          </a:prstGeom>
        </p:spPr>
      </p:pic>
    </p:spTree>
    <p:extLst>
      <p:ext uri="{BB962C8B-B14F-4D97-AF65-F5344CB8AC3E}">
        <p14:creationId xmlns:p14="http://schemas.microsoft.com/office/powerpoint/2010/main" val="5478737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Clinical Applications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Oncology-top tier association with CRC, significant r values for numerous other cancers</a:t>
            </a:r>
          </a:p>
          <a:p>
            <a:r>
              <a:rPr lang="en-US" dirty="0" smtClean="0"/>
              <a:t>Rheumatology-AS/</a:t>
            </a:r>
            <a:r>
              <a:rPr lang="en-US" dirty="0" smtClean="0"/>
              <a:t>RA via </a:t>
            </a:r>
            <a:r>
              <a:rPr lang="en-US" dirty="0" err="1" smtClean="0"/>
              <a:t>arthritogenic</a:t>
            </a:r>
            <a:r>
              <a:rPr lang="en-US" dirty="0" smtClean="0"/>
              <a:t> peptides</a:t>
            </a:r>
            <a:endParaRPr lang="en-US" dirty="0" smtClean="0"/>
          </a:p>
          <a:p>
            <a:r>
              <a:rPr lang="en-US" dirty="0" smtClean="0"/>
              <a:t>Psychiatry-Multiple high level associations</a:t>
            </a:r>
          </a:p>
          <a:p>
            <a:r>
              <a:rPr lang="en-US" dirty="0" smtClean="0"/>
              <a:t>Endocrinology-Insulin </a:t>
            </a:r>
            <a:r>
              <a:rPr lang="en-US" dirty="0" smtClean="0"/>
              <a:t>resistance with absence of keystone species</a:t>
            </a:r>
            <a:endParaRPr lang="en-US" dirty="0" smtClean="0"/>
          </a:p>
          <a:p>
            <a:r>
              <a:rPr lang="en-US" dirty="0" smtClean="0"/>
              <a:t>Gastroenterology-Multiple high level associations</a:t>
            </a:r>
          </a:p>
          <a:p>
            <a:r>
              <a:rPr lang="en-US" dirty="0" smtClean="0"/>
              <a:t>Immunology-Distinct patterns of </a:t>
            </a:r>
            <a:r>
              <a:rPr lang="en-US" dirty="0" smtClean="0"/>
              <a:t>compromised immune response</a:t>
            </a:r>
            <a:endParaRPr lang="en-US" dirty="0" smtClean="0"/>
          </a:p>
          <a:p>
            <a:r>
              <a:rPr lang="en-US" dirty="0" smtClean="0"/>
              <a:t>Cardiology-Patterns intertwined w/ influence on insulin and </a:t>
            </a:r>
            <a:r>
              <a:rPr lang="en-US" dirty="0" err="1" smtClean="0"/>
              <a:t>proinflammatory</a:t>
            </a:r>
            <a:r>
              <a:rPr lang="en-US" dirty="0" smtClean="0"/>
              <a:t> metabolites</a:t>
            </a:r>
            <a:endParaRPr lang="en-US" dirty="0"/>
          </a:p>
        </p:txBody>
      </p:sp>
    </p:spTree>
    <p:extLst>
      <p:ext uri="{BB962C8B-B14F-4D97-AF65-F5344CB8AC3E}">
        <p14:creationId xmlns:p14="http://schemas.microsoft.com/office/powerpoint/2010/main" val="169547098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of Most Influential Lifestyle and Dietary Characteristics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Limit use of antibiotics and reduce exposure to antibiotic residues and agrichemicals (choose organic)</a:t>
            </a:r>
          </a:p>
          <a:p>
            <a:r>
              <a:rPr lang="en-US" dirty="0" smtClean="0"/>
              <a:t>Avoid chemical additives, artificial sweeteners, and emulsifiers</a:t>
            </a:r>
          </a:p>
          <a:p>
            <a:r>
              <a:rPr lang="en-US" dirty="0" smtClean="0"/>
              <a:t>Choose fiber-rich vegetables at most meals</a:t>
            </a:r>
          </a:p>
          <a:p>
            <a:r>
              <a:rPr lang="en-US" dirty="0" smtClean="0"/>
              <a:t>Select foods rich in polyphenols every day</a:t>
            </a:r>
          </a:p>
          <a:p>
            <a:r>
              <a:rPr lang="en-US" dirty="0" smtClean="0"/>
              <a:t>Get aerobic exercise</a:t>
            </a:r>
          </a:p>
          <a:p>
            <a:r>
              <a:rPr lang="en-US" dirty="0" smtClean="0"/>
              <a:t>Limit window of time eating to 13hr, less snacking</a:t>
            </a:r>
          </a:p>
          <a:p>
            <a:r>
              <a:rPr lang="en-US" dirty="0" smtClean="0"/>
              <a:t>Avoid concentrated, high sugar and energy-based foods and formulas</a:t>
            </a:r>
            <a:endParaRPr lang="en-US" dirty="0"/>
          </a:p>
        </p:txBody>
      </p:sp>
    </p:spTree>
    <p:extLst>
      <p:ext uri="{BB962C8B-B14F-4D97-AF65-F5344CB8AC3E}">
        <p14:creationId xmlns:p14="http://schemas.microsoft.com/office/powerpoint/2010/main" val="164817446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08601D-5C30-F741-8E3B-7EF713C2393C}"/>
              </a:ext>
            </a:extLst>
          </p:cNvPr>
          <p:cNvSpPr>
            <a:spLocks noGrp="1"/>
          </p:cNvSpPr>
          <p:nvPr>
            <p:ph type="ctrTitle"/>
          </p:nvPr>
        </p:nvSpPr>
        <p:spPr>
          <a:xfrm>
            <a:off x="685800" y="349316"/>
            <a:ext cx="7772400" cy="1470025"/>
          </a:xfrm>
        </p:spPr>
        <p:txBody>
          <a:bodyPr/>
          <a:lstStyle/>
          <a:p>
            <a:r>
              <a:rPr lang="en-US" dirty="0"/>
              <a:t>Thank </a:t>
            </a:r>
            <a:r>
              <a:rPr lang="en-US" dirty="0" smtClean="0"/>
              <a:t>you, Be </a:t>
            </a:r>
            <a:r>
              <a:rPr lang="en-US" dirty="0"/>
              <a:t>well!</a:t>
            </a:r>
          </a:p>
        </p:txBody>
      </p:sp>
      <p:sp>
        <p:nvSpPr>
          <p:cNvPr id="3" name="Subtitle 2">
            <a:extLst>
              <a:ext uri="{FF2B5EF4-FFF2-40B4-BE49-F238E27FC236}">
                <a16:creationId xmlns:a16="http://schemas.microsoft.com/office/drawing/2014/main" xmlns="" id="{1EC652F8-4163-7941-8A94-A7FE480FDAA0}"/>
              </a:ext>
            </a:extLst>
          </p:cNvPr>
          <p:cNvSpPr>
            <a:spLocks noGrp="1"/>
          </p:cNvSpPr>
          <p:nvPr>
            <p:ph type="subTitle" idx="1"/>
          </p:nvPr>
        </p:nvSpPr>
        <p:spPr>
          <a:xfrm>
            <a:off x="1371600" y="4966545"/>
            <a:ext cx="6400800" cy="1752600"/>
          </a:xfrm>
        </p:spPr>
        <p:txBody>
          <a:bodyPr/>
          <a:lstStyle/>
          <a:p>
            <a:r>
              <a:rPr lang="en-US" dirty="0">
                <a:solidFill>
                  <a:schemeClr val="tx1"/>
                </a:solidFill>
              </a:rPr>
              <a:t>Connect </a:t>
            </a:r>
            <a:r>
              <a:rPr lang="en-US" dirty="0" smtClean="0">
                <a:solidFill>
                  <a:schemeClr val="tx1"/>
                </a:solidFill>
              </a:rPr>
              <a:t>and learn more </a:t>
            </a:r>
            <a:r>
              <a:rPr lang="en-US" dirty="0" smtClean="0">
                <a:solidFill>
                  <a:schemeClr val="tx1"/>
                </a:solidFill>
              </a:rPr>
              <a:t>@</a:t>
            </a:r>
            <a:endParaRPr lang="en-US" dirty="0">
              <a:solidFill>
                <a:schemeClr val="tx1"/>
              </a:solidFill>
            </a:endParaRPr>
          </a:p>
          <a:p>
            <a:r>
              <a:rPr lang="en-US" dirty="0" err="1">
                <a:solidFill>
                  <a:schemeClr val="tx1"/>
                </a:solidFill>
              </a:rPr>
              <a:t>www.thehealthedgepodcast.com</a:t>
            </a:r>
            <a:endParaRPr lang="en-US" dirty="0">
              <a:solidFill>
                <a:schemeClr val="tx1"/>
              </a:solidFill>
            </a:endParaRPr>
          </a:p>
        </p:txBody>
      </p:sp>
      <p:pic>
        <p:nvPicPr>
          <p:cNvPr id="4" name="Picture 3" descr="yogur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829" y="1738694"/>
            <a:ext cx="2992648" cy="3227851"/>
          </a:xfrm>
          <a:prstGeom prst="rect">
            <a:avLst/>
          </a:prstGeom>
        </p:spPr>
      </p:pic>
      <p:pic>
        <p:nvPicPr>
          <p:cNvPr id="5" name="Picture 4" descr="yogurt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245" y="1738694"/>
            <a:ext cx="2513826" cy="3227851"/>
          </a:xfrm>
          <a:prstGeom prst="rect">
            <a:avLst/>
          </a:prstGeom>
        </p:spPr>
      </p:pic>
      <p:pic>
        <p:nvPicPr>
          <p:cNvPr id="6" name="Picture 5" descr="yogurt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42" y="1738694"/>
            <a:ext cx="2878315" cy="3227851"/>
          </a:xfrm>
          <a:prstGeom prst="rect">
            <a:avLst/>
          </a:prstGeom>
        </p:spPr>
      </p:pic>
    </p:spTree>
    <p:extLst>
      <p:ext uri="{BB962C8B-B14F-4D97-AF65-F5344CB8AC3E}">
        <p14:creationId xmlns:p14="http://schemas.microsoft.com/office/powerpoint/2010/main" val="33748349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839200" cy="5867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38" y="6035675"/>
            <a:ext cx="360362" cy="474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5" name="Text Box 3"/>
          <p:cNvSpPr txBox="1">
            <a:spLocks noChangeArrowheads="1"/>
          </p:cNvSpPr>
          <p:nvPr/>
        </p:nvSpPr>
        <p:spPr bwMode="auto">
          <a:xfrm>
            <a:off x="887413" y="6170613"/>
            <a:ext cx="4410075"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000" tIns="46800" rIns="36000" bIns="46800" anchor="b" anchorCtr="1"/>
          <a:lstStyle>
            <a:lvl1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9pPr>
          </a:lstStyle>
          <a:p>
            <a:r>
              <a:rPr lang="en-US" sz="1100"/>
              <a:t>W.H. Wilson Tang. Circulation Research. Gut Microbiota in Cardiovascular Health and Disease, Volume: 120, Issue: 7, Pages: 1183-1196, DOI: (10.1161/CIRCRESAHA.117.309715) </a:t>
            </a:r>
          </a:p>
        </p:txBody>
      </p:sp>
      <p:sp>
        <p:nvSpPr>
          <p:cNvPr id="3076" name="Text Box 4"/>
          <p:cNvSpPr txBox="1">
            <a:spLocks noChangeArrowheads="1"/>
          </p:cNvSpPr>
          <p:nvPr/>
        </p:nvSpPr>
        <p:spPr bwMode="auto">
          <a:xfrm>
            <a:off x="5294313" y="5394325"/>
            <a:ext cx="3846512"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000" tIns="46800" rIns="36000" bIns="46800" anchor="b" anchorCtr="1"/>
          <a:lstStyle>
            <a:lvl1pPr>
              <a:tabLst>
                <a:tab pos="723900" algn="l"/>
                <a:tab pos="1447800" algn="l"/>
                <a:tab pos="2171700" algn="l"/>
                <a:tab pos="2895600" algn="l"/>
                <a:tab pos="3619500" algn="l"/>
              </a:tabLst>
              <a:defRPr sz="1400">
                <a:solidFill>
                  <a:srgbClr val="000000"/>
                </a:solidFill>
                <a:latin typeface="Arial" charset="0"/>
                <a:ea typeface="ＭＳ Ｐゴシック" charset="0"/>
                <a:cs typeface="ＭＳ Ｐゴシック" charset="0"/>
              </a:defRPr>
            </a:lvl1pPr>
            <a:lvl2pPr>
              <a:tabLst>
                <a:tab pos="723900" algn="l"/>
                <a:tab pos="1447800" algn="l"/>
                <a:tab pos="2171700" algn="l"/>
                <a:tab pos="2895600" algn="l"/>
                <a:tab pos="3619500" algn="l"/>
              </a:tabLst>
              <a:defRPr sz="1400">
                <a:solidFill>
                  <a:srgbClr val="000000"/>
                </a:solidFill>
                <a:latin typeface="Arial" charset="0"/>
                <a:ea typeface="ＭＳ Ｐゴシック" charset="0"/>
                <a:cs typeface="ＭＳ Ｐゴシック" charset="0"/>
              </a:defRPr>
            </a:lvl2pPr>
            <a:lvl3pPr>
              <a:tabLst>
                <a:tab pos="723900" algn="l"/>
                <a:tab pos="1447800" algn="l"/>
                <a:tab pos="2171700" algn="l"/>
                <a:tab pos="2895600" algn="l"/>
                <a:tab pos="3619500" algn="l"/>
              </a:tabLst>
              <a:defRPr sz="1400">
                <a:solidFill>
                  <a:srgbClr val="000000"/>
                </a:solidFill>
                <a:latin typeface="Arial" charset="0"/>
                <a:ea typeface="ＭＳ Ｐゴシック" charset="0"/>
                <a:cs typeface="ＭＳ Ｐゴシック" charset="0"/>
              </a:defRPr>
            </a:lvl3pPr>
            <a:lvl4pPr>
              <a:tabLst>
                <a:tab pos="723900" algn="l"/>
                <a:tab pos="1447800" algn="l"/>
                <a:tab pos="2171700" algn="l"/>
                <a:tab pos="2895600" algn="l"/>
                <a:tab pos="3619500" algn="l"/>
              </a:tabLst>
              <a:defRPr sz="1400">
                <a:solidFill>
                  <a:srgbClr val="000000"/>
                </a:solidFill>
                <a:latin typeface="Arial" charset="0"/>
                <a:ea typeface="ＭＳ Ｐゴシック" charset="0"/>
                <a:cs typeface="ＭＳ Ｐゴシック" charset="0"/>
              </a:defRPr>
            </a:lvl4pPr>
            <a:lvl5pPr>
              <a:tabLst>
                <a:tab pos="723900" algn="l"/>
                <a:tab pos="1447800" algn="l"/>
                <a:tab pos="2171700" algn="l"/>
                <a:tab pos="2895600" algn="l"/>
                <a:tab pos="3619500" algn="l"/>
              </a:tabLst>
              <a:defRPr sz="1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sz="1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sz="1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sz="1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sz="1400">
                <a:solidFill>
                  <a:srgbClr val="000000"/>
                </a:solidFill>
                <a:latin typeface="Arial" charset="0"/>
                <a:ea typeface="ＭＳ Ｐゴシック" charset="0"/>
                <a:cs typeface="ＭＳ Ｐゴシック" charset="0"/>
              </a:defRPr>
            </a:lvl9pPr>
          </a:lstStyle>
          <a:p>
            <a:r>
              <a:rPr lang="en-US" sz="1000"/>
              <a:t>© 2017 American Heart Association, Inc.</a:t>
            </a:r>
          </a:p>
        </p:txBody>
      </p:sp>
    </p:spTree>
    <p:extLst>
      <p:ext uri="{BB962C8B-B14F-4D97-AF65-F5344CB8AC3E}">
        <p14:creationId xmlns:p14="http://schemas.microsoft.com/office/powerpoint/2010/main" val="3954234443"/>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However it is not the L-</a:t>
            </a:r>
            <a:r>
              <a:rPr lang="en-US" sz="3200" dirty="0" err="1"/>
              <a:t>c</a:t>
            </a:r>
            <a:r>
              <a:rPr lang="en-US" sz="3200" dirty="0" err="1" smtClean="0"/>
              <a:t>arnitine</a:t>
            </a:r>
            <a:r>
              <a:rPr lang="en-US" sz="3200" dirty="0" smtClean="0"/>
              <a:t>, choline, steak, or </a:t>
            </a:r>
            <a:r>
              <a:rPr lang="en-US" sz="3200" dirty="0"/>
              <a:t>e</a:t>
            </a:r>
            <a:r>
              <a:rPr lang="en-US" sz="3200" dirty="0" smtClean="0"/>
              <a:t>ggs that are responsible </a:t>
            </a:r>
            <a:endParaRPr lang="en-US" sz="3200" dirty="0"/>
          </a:p>
        </p:txBody>
      </p:sp>
      <p:sp>
        <p:nvSpPr>
          <p:cNvPr id="4" name="Content Placeholder 3"/>
          <p:cNvSpPr>
            <a:spLocks noGrp="1"/>
          </p:cNvSpPr>
          <p:nvPr>
            <p:ph sz="half" idx="1"/>
          </p:nvPr>
        </p:nvSpPr>
        <p:spPr/>
        <p:txBody>
          <a:bodyPr>
            <a:noAutofit/>
          </a:bodyPr>
          <a:lstStyle/>
          <a:p>
            <a:r>
              <a:rPr lang="en-US" sz="2400" dirty="0" smtClean="0"/>
              <a:t>L-</a:t>
            </a:r>
            <a:r>
              <a:rPr lang="en-US" sz="2400" dirty="0" err="1" smtClean="0"/>
              <a:t>carnitine</a:t>
            </a:r>
            <a:r>
              <a:rPr lang="en-US" sz="2400" dirty="0" smtClean="0"/>
              <a:t> and choline are important nutrients</a:t>
            </a:r>
          </a:p>
          <a:p>
            <a:r>
              <a:rPr lang="en-US" sz="2400" dirty="0" smtClean="0"/>
              <a:t>Choline is essential and responsible for methylation reactions and deficiencies are a cause of numerous hepatic and pulmonary disorders</a:t>
            </a:r>
          </a:p>
          <a:p>
            <a:r>
              <a:rPr lang="en-US" sz="2400" dirty="0" smtClean="0"/>
              <a:t>Richest sources of both are foods that were already on the radar</a:t>
            </a:r>
            <a:endParaRPr lang="en-US" sz="2400" dirty="0"/>
          </a:p>
        </p:txBody>
      </p:sp>
      <p:sp>
        <p:nvSpPr>
          <p:cNvPr id="5" name="Content Placeholder 4"/>
          <p:cNvSpPr>
            <a:spLocks noGrp="1"/>
          </p:cNvSpPr>
          <p:nvPr>
            <p:ph sz="half" idx="2"/>
          </p:nvPr>
        </p:nvSpPr>
        <p:spPr/>
        <p:txBody>
          <a:bodyPr>
            <a:normAutofit lnSpcReduction="10000"/>
          </a:bodyPr>
          <a:lstStyle/>
          <a:p>
            <a:r>
              <a:rPr lang="en-US" sz="2400" dirty="0" smtClean="0"/>
              <a:t>TMAO levels were not associated with dietary levels of choline or L-</a:t>
            </a:r>
            <a:r>
              <a:rPr lang="en-US" sz="2400" dirty="0" err="1" smtClean="0"/>
              <a:t>carnitine</a:t>
            </a:r>
            <a:r>
              <a:rPr lang="en-US" sz="2400" dirty="0" smtClean="0"/>
              <a:t> as much as they were with patterns of </a:t>
            </a:r>
            <a:r>
              <a:rPr lang="en-US" sz="2400" dirty="0" err="1" smtClean="0"/>
              <a:t>dysbiosis</a:t>
            </a:r>
            <a:endParaRPr lang="en-US" sz="2400" dirty="0" smtClean="0"/>
          </a:p>
          <a:p>
            <a:r>
              <a:rPr lang="en-US" sz="2400" dirty="0" smtClean="0"/>
              <a:t>The use of acidic foods, fermented foods, and/or probiotics attenuated all TMAO production</a:t>
            </a:r>
          </a:p>
          <a:p>
            <a:r>
              <a:rPr lang="en-US" sz="2400" dirty="0" smtClean="0"/>
              <a:t>It’s more a case of who than what!</a:t>
            </a:r>
            <a:endParaRPr lang="en-US" sz="2400" dirty="0"/>
          </a:p>
        </p:txBody>
      </p:sp>
    </p:spTree>
    <p:extLst>
      <p:ext uri="{BB962C8B-B14F-4D97-AF65-F5344CB8AC3E}">
        <p14:creationId xmlns:p14="http://schemas.microsoft.com/office/powerpoint/2010/main" val="2462976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983" y="6298521"/>
            <a:ext cx="8875756" cy="523220"/>
          </a:xfrm>
          <a:prstGeom prst="rect">
            <a:avLst/>
          </a:prstGeom>
        </p:spPr>
        <p:txBody>
          <a:bodyPr wrap="square">
            <a:spAutoFit/>
          </a:bodyPr>
          <a:lstStyle/>
          <a:p>
            <a:r>
              <a:rPr lang="en-US" sz="1400" dirty="0" smtClean="0"/>
              <a:t>W.H. Wilson Tang, Takeshi </a:t>
            </a:r>
            <a:r>
              <a:rPr lang="en-US" sz="1400" dirty="0" err="1" smtClean="0"/>
              <a:t>Kitai</a:t>
            </a:r>
            <a:r>
              <a:rPr lang="en-US" sz="1400" dirty="0" smtClean="0"/>
              <a:t>, and Stanley L. Hazen. </a:t>
            </a:r>
            <a:r>
              <a:rPr lang="en-US" sz="1400" dirty="0" smtClean="0"/>
              <a:t>Gut </a:t>
            </a:r>
            <a:r>
              <a:rPr lang="en-US" sz="1400" dirty="0" err="1" smtClean="0"/>
              <a:t>Microbiota</a:t>
            </a:r>
            <a:r>
              <a:rPr lang="en-US" sz="1400" dirty="0" smtClean="0"/>
              <a:t> in Cardiovascular Health and Disease. </a:t>
            </a:r>
            <a:r>
              <a:rPr lang="en-US" sz="1400" dirty="0" smtClean="0"/>
              <a:t>Circulation. Research Volume 120, Issue 7, 31 March 2017, Pages 1183-1196</a:t>
            </a:r>
            <a:r>
              <a:rPr lang="en-US" sz="1400" dirty="0"/>
              <a:t>.</a:t>
            </a:r>
            <a:endParaRPr lang="en-US" sz="1400" dirty="0" smtClean="0"/>
          </a:p>
        </p:txBody>
      </p:sp>
      <p:pic>
        <p:nvPicPr>
          <p:cNvPr id="7" name="Picture 6" descr="TMAO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2379679"/>
          </a:xfrm>
          <a:prstGeom prst="rect">
            <a:avLst/>
          </a:prstGeom>
        </p:spPr>
      </p:pic>
      <p:pic>
        <p:nvPicPr>
          <p:cNvPr id="8" name="Picture 7" descr="TMAO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79680"/>
            <a:ext cx="9144000" cy="1970898"/>
          </a:xfrm>
          <a:prstGeom prst="rect">
            <a:avLst/>
          </a:prstGeom>
        </p:spPr>
      </p:pic>
      <p:pic>
        <p:nvPicPr>
          <p:cNvPr id="9" name="Picture 8" descr="TMAO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50578"/>
            <a:ext cx="9144000" cy="1945535"/>
          </a:xfrm>
          <a:prstGeom prst="rect">
            <a:avLst/>
          </a:prstGeom>
        </p:spPr>
      </p:pic>
    </p:spTree>
    <p:extLst>
      <p:ext uri="{BB962C8B-B14F-4D97-AF65-F5344CB8AC3E}">
        <p14:creationId xmlns:p14="http://schemas.microsoft.com/office/powerpoint/2010/main" val="17424912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1" y="0"/>
            <a:ext cx="9158942" cy="6858000"/>
          </a:xfrm>
          <a:prstGeom prst="rect">
            <a:avLst/>
          </a:prstGeom>
        </p:spPr>
      </p:pic>
    </p:spTree>
    <p:extLst>
      <p:ext uri="{BB962C8B-B14F-4D97-AF65-F5344CB8AC3E}">
        <p14:creationId xmlns:p14="http://schemas.microsoft.com/office/powerpoint/2010/main" val="18439483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5399</TotalTime>
  <Words>2255</Words>
  <Application>Microsoft Macintosh PowerPoint</Application>
  <PresentationFormat>On-screen Show (4:3)</PresentationFormat>
  <Paragraphs>193</Paragraphs>
  <Slides>51</Slides>
  <Notes>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Critical Microbiome Populations: Major Determinants of Health and Disease John Bagnulo MPH, PhD</vt:lpstr>
      <vt:lpstr>This is not about food borne illness</vt:lpstr>
      <vt:lpstr>What are the keystone species?</vt:lpstr>
      <vt:lpstr>Learning Objectives</vt:lpstr>
      <vt:lpstr> Clinical Applications</vt:lpstr>
      <vt:lpstr>PowerPoint Presentation</vt:lpstr>
      <vt:lpstr>However it is not the L-carnitine, choline, steak, or eggs that are responsible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there specific families of microbes that we can now see as essential difference makers?</vt:lpstr>
      <vt:lpstr>PowerPoint Presentation</vt:lpstr>
      <vt:lpstr>PowerPoint Presentation</vt:lpstr>
      <vt:lpstr>PowerPoint Presentation</vt:lpstr>
      <vt:lpstr>Key Dietary and Lifestyle Factors Associated with Akkermansia</vt:lpstr>
      <vt:lpstr>PowerPoint Presentation</vt:lpstr>
      <vt:lpstr>Bifidobacterium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Microbes Associated with MDD</vt:lpstr>
      <vt:lpstr>Common Microbial Overgrowth Patterns Linked to Chronic Disease</vt:lpstr>
      <vt:lpstr>PowerPoint Presentation</vt:lpstr>
      <vt:lpstr>PowerPoint Presentation</vt:lpstr>
      <vt:lpstr>PowerPoint Presentation</vt:lpstr>
      <vt:lpstr>PowerPoint Presentation</vt:lpstr>
      <vt:lpstr>Sulfidogenic Bacteria: Mechanisms of Pathology </vt:lpstr>
      <vt:lpstr>Pathogenic Microbes and Associated Proteins</vt:lpstr>
      <vt:lpstr>Fusobacterium Species Growth Factors</vt:lpstr>
      <vt:lpstr>PowerPoint Presentation</vt:lpstr>
      <vt:lpstr>Klebsiella</vt:lpstr>
      <vt:lpstr>PowerPoint Presentation</vt:lpstr>
      <vt:lpstr> Microbiome Changes in Enteral Patients </vt:lpstr>
      <vt:lpstr>PowerPoint Presentation</vt:lpstr>
      <vt:lpstr>Summary of Most Influential Lifestyle and Dietary Characteristics</vt:lpstr>
      <vt:lpstr>Thank you, Be well!</vt:lpstr>
    </vt:vector>
  </TitlesOfParts>
  <Company>Nutritional Medicinals,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Bagnulo</dc:creator>
  <cp:lastModifiedBy>John Bagnulo</cp:lastModifiedBy>
  <cp:revision>71</cp:revision>
  <dcterms:created xsi:type="dcterms:W3CDTF">2019-08-12T18:25:41Z</dcterms:created>
  <dcterms:modified xsi:type="dcterms:W3CDTF">2020-02-07T19:31:40Z</dcterms:modified>
</cp:coreProperties>
</file>