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4" r:id="rId2"/>
    <p:sldMasterId id="2147483703" r:id="rId3"/>
  </p:sldMasterIdLst>
  <p:notesMasterIdLst>
    <p:notesMasterId r:id="rId10"/>
  </p:notesMasterIdLst>
  <p:sldIdLst>
    <p:sldId id="277" r:id="rId4"/>
    <p:sldId id="278" r:id="rId5"/>
    <p:sldId id="279" r:id="rId6"/>
    <p:sldId id="280" r:id="rId7"/>
    <p:sldId id="282" r:id="rId8"/>
    <p:sldId id="281" r:id="rId9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F"/>
    <a:srgbClr val="8A8D4A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033" autoAdjust="0"/>
    <p:restoredTop sz="94694" autoAdjust="0"/>
  </p:normalViewPr>
  <p:slideViewPr>
    <p:cSldViewPr snapToGrid="0" snapToObjects="1">
      <p:cViewPr varScale="1">
        <p:scale>
          <a:sx n="86" d="100"/>
          <a:sy n="86" d="100"/>
        </p:scale>
        <p:origin x="86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306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58E7-6AB6-4DBD-A244-17E5A6C8FF0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AAA1-A0F2-43BC-A3CA-00343E410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AAA1-A0F2-43BC-A3CA-00343E410C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4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9458DE-3C0F-44E0-9BE7-3F73DE9B4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4637" y="391907"/>
            <a:ext cx="3903852" cy="6983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115027-CC95-4BC6-9245-67317679F841}"/>
              </a:ext>
            </a:extLst>
          </p:cNvPr>
          <p:cNvSpPr txBox="1">
            <a:spLocks/>
          </p:cNvSpPr>
          <p:nvPr userDrawn="1"/>
        </p:nvSpPr>
        <p:spPr>
          <a:xfrm>
            <a:off x="4617155" y="1312382"/>
            <a:ext cx="5066608" cy="2573818"/>
          </a:xfrm>
          <a:prstGeom prst="rect">
            <a:avLst/>
          </a:prstGeom>
        </p:spPr>
        <p:txBody>
          <a:bodyPr anchor="b"/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5400" dirty="0"/>
              <a:t>Vermont Blue Rx</a:t>
            </a:r>
          </a:p>
          <a:p>
            <a:pPr algn="l">
              <a:lnSpc>
                <a:spcPct val="100000"/>
              </a:lnSpc>
            </a:pPr>
            <a:r>
              <a:rPr lang="en-US" sz="4000" dirty="0"/>
              <a:t>PBM Transition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744592D-51AD-4481-AB42-FB687B4B8C01}"/>
              </a:ext>
            </a:extLst>
          </p:cNvPr>
          <p:cNvSpPr txBox="1">
            <a:spLocks/>
          </p:cNvSpPr>
          <p:nvPr userDrawn="1"/>
        </p:nvSpPr>
        <p:spPr>
          <a:xfrm>
            <a:off x="4617156" y="5203344"/>
            <a:ext cx="4037958" cy="753836"/>
          </a:xfrm>
          <a:prstGeom prst="rect">
            <a:avLst/>
          </a:prstGeom>
        </p:spPr>
        <p:txBody>
          <a:bodyPr/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March 16, 2021</a:t>
            </a:r>
          </a:p>
        </p:txBody>
      </p:sp>
    </p:spTree>
    <p:extLst>
      <p:ext uri="{BB962C8B-B14F-4D97-AF65-F5344CB8AC3E}">
        <p14:creationId xmlns:p14="http://schemas.microsoft.com/office/powerpoint/2010/main" val="39275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08E43-59B3-4D5D-9638-FD87EAA8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BFBF-5DF8-4280-8A09-F480FD0693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D49D9-466F-46D0-9AE5-8A086045C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938338"/>
            <a:ext cx="8675688" cy="3232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CE81F-275D-4270-9B72-2B937CF07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28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FA452-77FD-4686-9AA9-3F58950031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009" y="1875774"/>
            <a:ext cx="7543800" cy="2706687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92A44-E003-4B97-8E7F-90B90E22F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969" y="1502823"/>
            <a:ext cx="4346795" cy="49941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86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40DA2-0620-44A4-8388-C46C3D09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BFBF-5DF8-4280-8A09-F480FD0693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E5023-5CC7-4DC7-BE6E-0D2654F53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7D761-269A-41A6-9772-D66FC4A03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832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1408F-FE9F-49FD-B374-B9636BA0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BFBF-5DF8-4280-8A09-F480FD0693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087FA-FB9B-4422-8402-DDE31CC0C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66F9D-38FC-4D51-AAAD-EC9DBD471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0F286-5EA1-4364-BB88-DD526EE82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212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45C07-642F-4E1E-B7C3-DC0994D1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BFBF-5DF8-4280-8A09-F480FD0693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6C520-71F1-41B2-8E4B-6AD83B7E5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150" y="414338"/>
            <a:ext cx="8675688" cy="1501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BE8E0-1AFA-4F53-B634-2650C04926A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2150" y="1905000"/>
            <a:ext cx="4256088" cy="933450"/>
          </a:xfrm>
        </p:spPr>
        <p:txBody>
          <a:bodyPr anchor="b"/>
          <a:lstStyle>
            <a:lvl1pPr marL="0" indent="0">
              <a:buNone/>
              <a:defRPr sz="2400" b="0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947DD-484D-41FD-817C-9F82B50B7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BD23D-1BC2-4CF1-BADB-4CD72034EF1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092700" y="1905000"/>
            <a:ext cx="4275138" cy="933450"/>
          </a:xfrm>
        </p:spPr>
        <p:txBody>
          <a:bodyPr anchor="b"/>
          <a:lstStyle>
            <a:lvl1pPr marL="0" indent="0">
              <a:buNone/>
              <a:defRPr sz="2400" b="0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87293-DD04-485E-A16A-48B96C527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24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86AAC-8C00-4540-A621-0F5656AE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BFBF-5DF8-4280-8A09-F480FD0693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D8EFC-D7D7-4879-A9CD-A1B2F5AB2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4663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923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26588-B69E-465B-9139-1CBE94E08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E2C4E-17FC-4565-B6BD-10FE06D29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E2418-9F11-4118-8748-7A48E0EB9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FA156-2C46-4A86-8B2E-2BE47ACF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BFBF-5DF8-4280-8A09-F480FD06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6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E2418-9F11-4118-8748-7A48E0EB9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24295" y="2277720"/>
            <a:ext cx="3683732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E2C4E-17FC-4565-B6BD-10FE06D29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1204111"/>
            <a:ext cx="4597196" cy="6568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1143A89-14B2-4049-BF94-0E8C22B1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67" y="184354"/>
            <a:ext cx="8674100" cy="88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7599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5023-5CC7-4DC7-BE6E-0D2654F53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7D761-269A-41A6-9772-D66FC4A03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153" y="2267680"/>
            <a:ext cx="3780014" cy="4051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CD8B987-E05C-4EAE-B0AC-3019F66072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54314" y="2129199"/>
            <a:ext cx="3651933" cy="93345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 b="0">
                <a:solidFill>
                  <a:srgbClr val="0079C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F5FF1E1-26C0-497D-8471-6F0452C02E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4088" y="3342217"/>
            <a:ext cx="3652837" cy="2977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95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120B-F80E-4931-A42A-5E0CFC7A0363}"/>
              </a:ext>
            </a:extLst>
          </p:cNvPr>
          <p:cNvSpPr txBox="1">
            <a:spLocks/>
          </p:cNvSpPr>
          <p:nvPr userDrawn="1"/>
        </p:nvSpPr>
        <p:spPr>
          <a:xfrm>
            <a:off x="292221" y="4527751"/>
            <a:ext cx="7032032" cy="1731675"/>
          </a:xfrm>
          <a:prstGeom prst="rect">
            <a:avLst/>
          </a:prstGeom>
        </p:spPr>
        <p:txBody>
          <a:bodyPr anchor="b"/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5400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9458DE-3C0F-44E0-9BE7-3F73DE9B4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0679" y="391907"/>
            <a:ext cx="9277042" cy="3858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50708-FA8E-4E34-BA23-EBFDC1A3E9EF}"/>
              </a:ext>
            </a:extLst>
          </p:cNvPr>
          <p:cNvSpPr txBox="1">
            <a:spLocks/>
          </p:cNvSpPr>
          <p:nvPr userDrawn="1"/>
        </p:nvSpPr>
        <p:spPr>
          <a:xfrm>
            <a:off x="292222" y="6604041"/>
            <a:ext cx="4037958" cy="753836"/>
          </a:xfrm>
          <a:prstGeom prst="rect">
            <a:avLst/>
          </a:prstGeom>
        </p:spPr>
        <p:txBody>
          <a:bodyPr/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853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5023-5CC7-4DC7-BE6E-0D2654F53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CD8B987-E05C-4EAE-B0AC-3019F66072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54314" y="1531681"/>
            <a:ext cx="8149771" cy="93345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 b="0">
                <a:solidFill>
                  <a:srgbClr val="0079C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F5FF1E1-26C0-497D-8471-6F0452C02E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4315" y="2293955"/>
            <a:ext cx="8149770" cy="101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A8E350-CA8E-4A58-B896-7DA4554155D4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053296" y="3233236"/>
          <a:ext cx="7940233" cy="2877868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2303480">
                  <a:extLst>
                    <a:ext uri="{9D8B030D-6E8A-4147-A177-3AD203B41FA5}">
                      <a16:colId xmlns:a16="http://schemas.microsoft.com/office/drawing/2014/main" val="3635650673"/>
                    </a:ext>
                  </a:extLst>
                </a:gridCol>
                <a:gridCol w="1625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8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087">
                <a:tc>
                  <a:txBody>
                    <a:bodyPr/>
                    <a:lstStyle/>
                    <a:p>
                      <a:pPr marL="0" marR="0" lvl="0" indent="0" algn="ctr" defTabSz="10058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Title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cap="none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Category 1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cap="none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Category 2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cap="none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Category 3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1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1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2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3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2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1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2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3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3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1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2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3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4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1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2</a:t>
                      </a: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3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F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7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970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1408F-FE9F-49FD-B374-B9636BA0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150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C804BFBF-5DF8-4280-8A09-F480FD0693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087FA-FB9B-4422-8402-DDE31CC0C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66F9D-38FC-4D51-AAAD-EC9DBD471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0F286-5EA1-4364-BB88-DD526EE82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016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45C07-642F-4E1E-B7C3-DC0994D1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150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C804BFBF-5DF8-4280-8A09-F480FD0693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BE8E0-1AFA-4F53-B634-2650C04926A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2150" y="1425155"/>
            <a:ext cx="4256088" cy="933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947DD-484D-41FD-817C-9F82B50B7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2358605"/>
            <a:ext cx="4256088" cy="4176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BD23D-1BC2-4CF1-BADB-4CD72034EF1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092700" y="1425155"/>
            <a:ext cx="4275138" cy="933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87293-DD04-485E-A16A-48B96C527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700" y="2358605"/>
            <a:ext cx="4275138" cy="4176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B21B777-1583-43E4-9FC6-87D114343574}"/>
              </a:ext>
            </a:extLst>
          </p:cNvPr>
          <p:cNvSpPr txBox="1">
            <a:spLocks/>
          </p:cNvSpPr>
          <p:nvPr userDrawn="1"/>
        </p:nvSpPr>
        <p:spPr>
          <a:xfrm>
            <a:off x="558067" y="184354"/>
            <a:ext cx="8674100" cy="88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83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45C07-642F-4E1E-B7C3-DC0994D1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150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C804BFBF-5DF8-4280-8A09-F480FD0693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BE8E0-1AFA-4F53-B634-2650C04926A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2150" y="1370849"/>
            <a:ext cx="4256088" cy="933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947DD-484D-41FD-817C-9F82B50B7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2304299"/>
            <a:ext cx="4256088" cy="4176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BD23D-1BC2-4CF1-BADB-4CD72034EF1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092700" y="1370849"/>
            <a:ext cx="4275138" cy="933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87293-DD04-485E-A16A-48B96C527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700" y="2304299"/>
            <a:ext cx="4275138" cy="4176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EB6A4D4-A6A5-4769-BCA8-4F8A8AC5CC67}"/>
              </a:ext>
            </a:extLst>
          </p:cNvPr>
          <p:cNvSpPr txBox="1">
            <a:spLocks/>
          </p:cNvSpPr>
          <p:nvPr userDrawn="1"/>
        </p:nvSpPr>
        <p:spPr>
          <a:xfrm>
            <a:off x="558067" y="184354"/>
            <a:ext cx="8674100" cy="88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19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86AAC-8C00-4540-A621-0F5656AE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150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C804BFBF-5DF8-4280-8A09-F480FD0693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D8EFC-D7D7-4879-A9CD-A1B2F5AB2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1145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188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1460" indent="-251460">
              <a:buClr>
                <a:schemeClr val="tx2"/>
              </a:buClr>
              <a:buSzPct val="90000"/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640">
                <a:solidFill>
                  <a:srgbClr val="404040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 marL="628650" indent="-251460">
              <a:defRPr b="0">
                <a:latin typeface="Calibri" panose="020F0502020204030204" pitchFamily="34" charset="0"/>
                <a:cs typeface="Arial" pitchFamily="34" charset="0"/>
              </a:defRPr>
            </a:lvl3pPr>
            <a:lvl4pPr>
              <a:defRPr>
                <a:latin typeface="Calibri" panose="020F0502020204030204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90B04E9-1A21-4C0B-8BF6-104EC9B701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2440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08E43-59B3-4D5D-9638-FD87EAA8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150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C804BFBF-5DF8-4280-8A09-F480FD0693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D49D9-466F-46D0-9AE5-8A086045C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938338"/>
            <a:ext cx="8675688" cy="32321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CE81F-275D-4270-9B72-2B937CF07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64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85409C7-C4B3-442D-AC2B-FC1D070A2F32}"/>
              </a:ext>
            </a:extLst>
          </p:cNvPr>
          <p:cNvSpPr txBox="1">
            <a:spLocks/>
          </p:cNvSpPr>
          <p:nvPr userDrawn="1"/>
        </p:nvSpPr>
        <p:spPr>
          <a:xfrm>
            <a:off x="1087890" y="977767"/>
            <a:ext cx="8590264" cy="51516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8000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3F4D5BF-CC5F-45A1-87FD-D12C278B2B70}"/>
              </a:ext>
            </a:extLst>
          </p:cNvPr>
          <p:cNvSpPr txBox="1">
            <a:spLocks/>
          </p:cNvSpPr>
          <p:nvPr userDrawn="1"/>
        </p:nvSpPr>
        <p:spPr>
          <a:xfrm>
            <a:off x="1087891" y="6395327"/>
            <a:ext cx="4037958" cy="753836"/>
          </a:xfrm>
          <a:prstGeom prst="rect">
            <a:avLst/>
          </a:prstGeom>
        </p:spPr>
        <p:txBody>
          <a:bodyPr/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19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5EC68-2FB2-44AC-AFDB-55CF67B6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150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C804BFBF-5DF8-4280-8A09-F480FD06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5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40DA2-0620-44A4-8388-C46C3D09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150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C804BFBF-5DF8-4280-8A09-F480FD0693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E5023-5CC7-4DC7-BE6E-0D2654F53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7D761-269A-41A6-9772-D66FC4A03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1408F-FE9F-49FD-B374-B9636BA0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150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C804BFBF-5DF8-4280-8A09-F480FD0693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087FA-FB9B-4422-8402-DDE31CC0C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66F9D-38FC-4D51-AAAD-EC9DBD471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0F286-5EA1-4364-BB88-DD526EE82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696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45C07-642F-4E1E-B7C3-DC0994D1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150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C804BFBF-5DF8-4280-8A09-F480FD0693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6C520-71F1-41B2-8E4B-6AD83B7E5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150" y="414338"/>
            <a:ext cx="8675688" cy="1501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BE8E0-1AFA-4F53-B634-2650C04926A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2150" y="1905000"/>
            <a:ext cx="4256088" cy="933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947DD-484D-41FD-817C-9F82B50B7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BD23D-1BC2-4CF1-BADB-4CD72034EF1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092700" y="1905000"/>
            <a:ext cx="4275138" cy="933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87293-DD04-485E-A16A-48B96C527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4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26588-B69E-465B-9139-1CBE94E0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E2C4E-17FC-4565-B6BD-10FE06D29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E2418-9F11-4118-8748-7A48E0EB9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93651-984D-4C17-A08C-A10AFB28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/>
          <a:lstStyle/>
          <a:p>
            <a:fld id="{93B9EDAA-C0DF-4CA8-B288-5AD10518A909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A92CC-7112-4AF4-9211-DB46688E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FA156-2C46-4A86-8B2E-2BE47ACF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150" y="7204075"/>
            <a:ext cx="2262187" cy="414338"/>
          </a:xfrm>
          <a:prstGeom prst="rect">
            <a:avLst/>
          </a:prstGeom>
        </p:spPr>
        <p:txBody>
          <a:bodyPr/>
          <a:lstStyle/>
          <a:p>
            <a:fld id="{C804BFBF-5DF8-4280-8A09-F480FD06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9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8D1A8-4C1B-4BAF-BF39-2E27F1B5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FD98D-893B-4A44-B082-CF7FE61D7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DA5A2-4BE7-450D-A149-A2AAC2166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150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04BFBF-5DF8-4280-8A09-F480FD069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3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2" r:id="rId2"/>
    <p:sldLayoutId id="2147483687" r:id="rId3"/>
    <p:sldLayoutId id="2147483690" r:id="rId4"/>
    <p:sldLayoutId id="2147483691" r:id="rId5"/>
    <p:sldLayoutId id="2147483686" r:id="rId6"/>
    <p:sldLayoutId id="2147483688" r:id="rId7"/>
    <p:sldLayoutId id="2147483689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8D1A8-4C1B-4BAF-BF39-2E27F1B5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FD98D-893B-4A44-B082-CF7FE61D7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DA5A2-4BE7-450D-A149-A2AAC2166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150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04BFBF-5DF8-4280-8A09-F480FD069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0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5" r:id="rId2"/>
    <p:sldLayoutId id="2147483696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1435DBD-5A78-4B35-B22D-04C4D8EB3E55}"/>
              </a:ext>
            </a:extLst>
          </p:cNvPr>
          <p:cNvGrpSpPr/>
          <p:nvPr userDrawn="1"/>
        </p:nvGrpSpPr>
        <p:grpSpPr>
          <a:xfrm>
            <a:off x="374637" y="6707755"/>
            <a:ext cx="9439437" cy="770428"/>
            <a:chOff x="374637" y="6707755"/>
            <a:chExt cx="9439437" cy="7704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9AFAA8-085A-4A09-BF17-1DC32AB30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7524036" y="6845300"/>
              <a:ext cx="2290038" cy="632883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943475-D91E-4670-981D-F7E1CE5124C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4637" y="6707755"/>
              <a:ext cx="9290224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8D1A8-4C1B-4BAF-BF39-2E27F1B5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67" y="184354"/>
            <a:ext cx="8674100" cy="88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846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5" r:id="rId2"/>
    <p:sldLayoutId id="2147483714" r:id="rId3"/>
    <p:sldLayoutId id="2147483707" r:id="rId4"/>
    <p:sldLayoutId id="2147483708" r:id="rId5"/>
    <p:sldLayoutId id="2147483713" r:id="rId6"/>
    <p:sldLayoutId id="2147483709" r:id="rId7"/>
    <p:sldLayoutId id="2147483710" r:id="rId8"/>
    <p:sldLayoutId id="214748371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AAF4-2472-4756-BD19-9007CBF14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5499" y="1224248"/>
            <a:ext cx="4584701" cy="3843052"/>
          </a:xfrm>
        </p:spPr>
        <p:txBody>
          <a:bodyPr>
            <a:normAutofit/>
          </a:bodyPr>
          <a:lstStyle/>
          <a:p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>Pharmacy Benefits Manager Transition effective 7/1/21</a:t>
            </a:r>
          </a:p>
        </p:txBody>
      </p:sp>
      <p:pic>
        <p:nvPicPr>
          <p:cNvPr id="3" name="Picture Placeholder 3" descr="A picture containing tree, outdoor, sky, tower  Description automatically generated">
            <a:extLst>
              <a:ext uri="{FF2B5EF4-FFF2-40B4-BE49-F238E27FC236}">
                <a16:creationId xmlns:a16="http://schemas.microsoft.com/office/drawing/2014/main" id="{CCA2943D-5A07-4297-AB92-49B2280D34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93" r="8593"/>
          <a:stretch>
            <a:fillRect/>
          </a:stretch>
        </p:blipFill>
        <p:spPr>
          <a:xfrm>
            <a:off x="374637" y="391907"/>
            <a:ext cx="3903852" cy="69832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4E86C4F-02CE-49EA-B374-7E90D1A45C02}"/>
              </a:ext>
            </a:extLst>
          </p:cNvPr>
          <p:cNvSpPr txBox="1">
            <a:spLocks/>
          </p:cNvSpPr>
          <p:nvPr/>
        </p:nvSpPr>
        <p:spPr>
          <a:xfrm>
            <a:off x="4635499" y="4924424"/>
            <a:ext cx="2362201" cy="7606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/>
              <a:t>______________</a:t>
            </a:r>
          </a:p>
          <a:p>
            <a:r>
              <a:rPr lang="en-US" sz="2000" dirty="0"/>
              <a:t>June 30, 2021</a:t>
            </a:r>
          </a:p>
        </p:txBody>
      </p:sp>
    </p:spTree>
    <p:extLst>
      <p:ext uri="{BB962C8B-B14F-4D97-AF65-F5344CB8AC3E}">
        <p14:creationId xmlns:p14="http://schemas.microsoft.com/office/powerpoint/2010/main" val="27873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A2070-2E84-489E-85DC-FF0AF0429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3748DF-1039-406D-9D69-025755A92674}"/>
              </a:ext>
            </a:extLst>
          </p:cNvPr>
          <p:cNvSpPr/>
          <p:nvPr/>
        </p:nvSpPr>
        <p:spPr>
          <a:xfrm>
            <a:off x="-935781" y="1795006"/>
            <a:ext cx="11120640" cy="451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marR="0" lvl="3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Blue Cross and Blue Shield of Vermont will transition to a new pharmacy benefit manager (PBM) to provide prescription drug services, effective 7/1/21.</a:t>
            </a:r>
          </a:p>
          <a:p>
            <a:pPr marR="0" lvl="3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  </a:t>
            </a:r>
          </a:p>
          <a:p>
            <a:pPr marL="1657350" marR="0" lvl="3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The current pharmacy benefit manager is Express Scripts.  The new one is “Vermont Blue Rx” (as managed by </a:t>
            </a:r>
            <a:r>
              <a:rPr lang="en-US" sz="2400" dirty="0" err="1">
                <a:latin typeface="Calibri" panose="020F0502020204030204" pitchFamily="34" charset="0"/>
                <a:cs typeface="Arial" pitchFamily="34" charset="0"/>
              </a:rPr>
              <a:t>OptumRx</a:t>
            </a: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).  </a:t>
            </a:r>
          </a:p>
          <a:p>
            <a:pPr marL="1657350" marR="0" lvl="3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Arial" pitchFamily="34" charset="0"/>
            </a:endParaRPr>
          </a:p>
          <a:p>
            <a:pPr marL="1657350" marR="0" lvl="3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Vermont Blue Rx is for all of Blue Cross customers in VT.</a:t>
            </a:r>
          </a:p>
          <a:p>
            <a:pPr marL="1657350" marR="0" lvl="3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657350" marR="0" lvl="3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i="1" u="sng" dirty="0">
                <a:latin typeface="Calibri" panose="020F0502020204030204" pitchFamily="34" charset="0"/>
                <a:cs typeface="Arial" pitchFamily="34" charset="0"/>
              </a:rPr>
              <a:t>There is no change to the UVM prescription drug benefit plan </a:t>
            </a:r>
            <a:endParaRPr lang="en-US" sz="2400" dirty="0">
              <a:latin typeface="Calibri" panose="020F0502020204030204" pitchFamily="34" charset="0"/>
              <a:cs typeface="Arial" pitchFamily="34" charset="0"/>
            </a:endParaRPr>
          </a:p>
          <a:p>
            <a:pPr marL="1657350" marR="0" lvl="3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u="sng" dirty="0">
              <a:latin typeface="Calibri" panose="020F0502020204030204" pitchFamily="34" charset="0"/>
              <a:cs typeface="Arial" pitchFamily="34" charset="0"/>
            </a:endParaRPr>
          </a:p>
          <a:p>
            <a:pPr marR="0" lvl="3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endParaRPr lang="en-US" u="sng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A30E6-30E0-401B-B1B9-4F824F94837D}"/>
              </a:ext>
            </a:extLst>
          </p:cNvPr>
          <p:cNvSpPr/>
          <p:nvPr/>
        </p:nvSpPr>
        <p:spPr>
          <a:xfrm>
            <a:off x="1009494" y="355379"/>
            <a:ext cx="7771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Prescription Benefit Manager for UVM</a:t>
            </a:r>
          </a:p>
        </p:txBody>
      </p:sp>
    </p:spTree>
    <p:extLst>
      <p:ext uri="{BB962C8B-B14F-4D97-AF65-F5344CB8AC3E}">
        <p14:creationId xmlns:p14="http://schemas.microsoft.com/office/powerpoint/2010/main" val="9763835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D860-7843-498C-A422-994C5B84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760"/>
            <a:ext cx="8549640" cy="670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584" tIns="50292" rIns="100584" bIns="50292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080" dirty="0"/>
              <a:t>Planning for this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CD4D8-9D3A-4AAA-99F9-4C5D88456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06" y="1897898"/>
            <a:ext cx="9529703" cy="453208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1) Employees were mailed </a:t>
            </a:r>
            <a:r>
              <a:rPr lang="en-US" sz="2400" b="1" dirty="0"/>
              <a:t>new ID cards </a:t>
            </a:r>
            <a:r>
              <a:rPr lang="en-US" sz="2400" dirty="0"/>
              <a:t>in June, which will show the Vermont Blue Rx logo on the back of the card (instead of Express Scripts).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2) </a:t>
            </a:r>
            <a:r>
              <a:rPr lang="en-US" sz="2400" b="1" dirty="0"/>
              <a:t>Mail order prescriptions </a:t>
            </a:r>
            <a:r>
              <a:rPr lang="en-US" sz="2400" dirty="0"/>
              <a:t>will be transferred from Express Scripts to Vermont Blue Rx.  If someone is using a credit or debit account for payment, banking information will have to be set up with Vermont Blue Rx.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3) Vermont Blue Rx uses all the </a:t>
            </a:r>
            <a:r>
              <a:rPr lang="en-US" sz="2400" b="1" dirty="0"/>
              <a:t>same retail pharmacies </a:t>
            </a:r>
            <a:r>
              <a:rPr lang="en-US" sz="2400" dirty="0"/>
              <a:t>as Express Scripts but need to present new ID card to pharmacist after 7/1/21.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4) </a:t>
            </a:r>
            <a:r>
              <a:rPr lang="en-US" sz="2400" b="1" dirty="0"/>
              <a:t>FAQs and Affected Drug List are posted </a:t>
            </a:r>
            <a:r>
              <a:rPr lang="en-US" sz="2400" dirty="0"/>
              <a:t>on the UVM HR website</a:t>
            </a:r>
          </a:p>
          <a:p>
            <a:pPr marL="0" lvl="0" indent="0">
              <a:buNone/>
            </a:pPr>
            <a:endParaRPr lang="en-US" sz="24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2FE56-2873-4965-A52F-08EE96ED0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96264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D860-7843-498C-A422-994C5B84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760"/>
            <a:ext cx="8549640" cy="670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584" tIns="50292" rIns="100584" bIns="50292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080" dirty="0"/>
              <a:t>What Does This Mean for UVM employees?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CD4D8-9D3A-4AAA-99F9-4C5D88456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002" y="1425304"/>
            <a:ext cx="9182100" cy="5345145"/>
          </a:xfrm>
        </p:spPr>
        <p:txBody>
          <a:bodyPr/>
          <a:lstStyle/>
          <a:p>
            <a:pPr lvl="0"/>
            <a:r>
              <a:rPr lang="en-US" sz="2400" dirty="0"/>
              <a:t>The list of approved drugs (the “formulary”) used by Vermont Blue Rx has slight differences than what is used by Express Scripts. 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92% of drugs will remain in the same categories (generic, preferred, non-preferred)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Some will change categories with 4% having lower co-pays and 4% having higher co-pays.</a:t>
            </a:r>
          </a:p>
          <a:p>
            <a:pPr lvl="1"/>
            <a:r>
              <a:rPr lang="en-US" sz="2400" dirty="0"/>
              <a:t>Small number of current drugs are excluded from the new drug list.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Any employee currently taking a drug that will be impacted has been mailed detailed instructions on: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Switching to a lower cost </a:t>
            </a:r>
            <a:r>
              <a:rPr lang="en-US" sz="2400">
                <a:solidFill>
                  <a:schemeClr val="tx1"/>
                </a:solidFill>
              </a:rPr>
              <a:t>equivalent drug, </a:t>
            </a:r>
            <a:r>
              <a:rPr lang="en-US" sz="2400" dirty="0">
                <a:solidFill>
                  <a:schemeClr val="tx1"/>
                </a:solidFill>
              </a:rPr>
              <a:t>or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Working with their health care provider to request an exception if medically necessary. </a:t>
            </a:r>
          </a:p>
          <a:p>
            <a:pPr marL="1371600" lvl="3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2FE56-2873-4965-A52F-08EE96ED0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328283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Pharmacy Benefit Manager Transition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76" y="2801566"/>
            <a:ext cx="88910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Questions?</a:t>
            </a:r>
          </a:p>
          <a:p>
            <a:pPr algn="ctr"/>
            <a:endParaRPr lang="en-US" sz="3200" dirty="0"/>
          </a:p>
          <a:p>
            <a:pPr algn="ctr"/>
            <a:endParaRPr lang="en-US" sz="32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412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Affected Drugs and Therapeutic Alternatives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825761"/>
              </p:ext>
            </p:extLst>
          </p:nvPr>
        </p:nvGraphicFramePr>
        <p:xfrm>
          <a:off x="431607" y="1371604"/>
          <a:ext cx="9500333" cy="5233476"/>
        </p:xfrm>
        <a:graphic>
          <a:graphicData uri="http://schemas.openxmlformats.org/drawingml/2006/table">
            <a:tbl>
              <a:tblPr/>
              <a:tblGrid>
                <a:gridCol w="3457800">
                  <a:extLst>
                    <a:ext uri="{9D8B030D-6E8A-4147-A177-3AD203B41FA5}">
                      <a16:colId xmlns:a16="http://schemas.microsoft.com/office/drawing/2014/main" val="3225441941"/>
                    </a:ext>
                  </a:extLst>
                </a:gridCol>
                <a:gridCol w="4365328">
                  <a:extLst>
                    <a:ext uri="{9D8B030D-6E8A-4147-A177-3AD203B41FA5}">
                      <a16:colId xmlns:a16="http://schemas.microsoft.com/office/drawing/2014/main" val="839404103"/>
                    </a:ext>
                  </a:extLst>
                </a:gridCol>
                <a:gridCol w="1125796">
                  <a:extLst>
                    <a:ext uri="{9D8B030D-6E8A-4147-A177-3AD203B41FA5}">
                      <a16:colId xmlns:a16="http://schemas.microsoft.com/office/drawing/2014/main" val="599876274"/>
                    </a:ext>
                  </a:extLst>
                </a:gridCol>
                <a:gridCol w="551409">
                  <a:extLst>
                    <a:ext uri="{9D8B030D-6E8A-4147-A177-3AD203B41FA5}">
                      <a16:colId xmlns:a16="http://schemas.microsoft.com/office/drawing/2014/main" val="18904439"/>
                    </a:ext>
                  </a:extLst>
                </a:gridCol>
              </a:tblGrid>
              <a:tr h="180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Excluded Drugs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394810"/>
                  </a:ext>
                </a:extLst>
              </a:tr>
              <a:tr h="17158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Non-Union Members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893100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429757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Excluded Drug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Therapeutic Alternative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Members Impacted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>
                          <a:effectLst/>
                          <a:latin typeface="Arial" panose="020B0604020202020204" pitchFamily="34" charset="0"/>
                        </a:rPr>
                        <a:t>Top 10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708129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SYNTHROID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LEVOTHYROXINE, LEVOXYL, UNITHROID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982027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ALBUTEROL SULFATE HFA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GENERIC ALBUTEROL HFA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none" strike="noStrike"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093848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BUDESONIDE/FORMOTEROL FUMARATE DIHYDRATE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FLUTICASONE/SALMETEROL, ADVAIR, BREO ELLIPTA, SYMBICORT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534972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ADDERALL XR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AMPHETAMINE-DEXTROAMPHETAMINE ER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08090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ONETOUCH VERIO TEST STRIPS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ASCENCIA (CONTOUR, CONTOUR NEXT) TEST STRIPS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809192"/>
                  </a:ext>
                </a:extLst>
              </a:tr>
              <a:tr h="283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FREESTYLE LIBRE 14 DAY/SENSOR/FLASH MONITORING SYSTEM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DEXCOM BLOOD GLUCOSE MONITORING SYSTEM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897121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DULERA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FLUTICASONE/SALMETEROL, ADVAIR, BREO ELLIPTA, SYMBICORT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74312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TRESIBA FLEXTOUCH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LANTUS, TOUJEO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286119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FREESTYLE LITE TEST STRIPS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ASCENCIA (CONTOUR, CONTOUR NEXT) TEST STRIPS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5880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HYDROCORTISONE ACETATE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Please talk to your doctor about other option(s).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627510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METFORMIN HYDROCHLORIDE ER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METFORMIN ER (GENERIC GLUCOPHAGE XR)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846088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ONETOUCH ULTRA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ASCENCIA (CONTOUR, CONTOUR NEXT) TEST STRIPS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851740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QVAR REDIHALER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ARNUITY ELLIPTA, FLOVENT DISKUS, FLOVENT HFA, PULMICORT FLEXHALER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826584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LO LOESTRIN FE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TARINA FE, JUNEL FE, MICROGESTIN FE, AND LARIN FE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909120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TIROSINT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LEVOTHYROXINE, LEVOXYL, UNITHROID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773915"/>
                  </a:ext>
                </a:extLst>
              </a:tr>
              <a:tr h="4203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AJOVY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AMITRIPTYLINE, ATENOLOL, DIVALPROEX SODIUM, NADOLOL, PROPRANOLOL, TIMOLOL TABLET, TOPIRAMATE, VENLAFAXINE, AIMOVIG, EMGALITY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492560"/>
                  </a:ext>
                </a:extLst>
              </a:tr>
              <a:tr h="283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AKLIEF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ADAPALENE CREAM/GEL, TRETINOIN CREAM, RETIN-A MICRO GEL 0.06%, RETIN-A MICRO GEL 0.08%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503425"/>
                  </a:ext>
                </a:extLst>
              </a:tr>
              <a:tr h="5576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DAPSONE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ACZONE GEL 7.5%, ADAPALENE, ADAPALENE/BENZOYL PEROXIDE, AMZEEQ, CLINDAMYCIN GEL/LOTION/SOLUTION, CLINDAMYCIN/BENZOYL PEROXIDE, ERYTHROMYCIN/BENZOYL PEROXIDE, TRETINOIN CREAM, EPIDUO FORTE, ONEXTON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246565"/>
                  </a:ext>
                </a:extLst>
              </a:tr>
              <a:tr h="283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FREESTYLE LIBRE 14 DAY/READER/FLASH MONITORING SYSTEM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DEXCOM BLOOD GLUCOSE MONITORING SYSTEM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976476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INVOKANA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FARXIGA, JARDIANCE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35121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LEVALBUTEROL TARTRATE HFA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GENERIC ALBUTEROL HFA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072771"/>
                  </a:ext>
                </a:extLst>
              </a:tr>
              <a:tr h="2831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ONETOUCH VERIO FLEX BLOOD GLUCOSE MONITORING SYSTEM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ASCENCIA (CONTOUR, CONTOUR NEXT) BLOOD GLUCOSE MONITOR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735028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TRUVADA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EMTRICITABINE-TENOFOVIR DISOPROXIL FUMARATE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66" marR="7866" marT="7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300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06923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_BCBSVT-template.pptx  -  Read-Only" id="{3C6B9426-CD6C-4FE7-A0BD-19AA8646BC4A}" vid="{85B4C139-7EC6-4C55-8A0C-5C624A91B15D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_BCBSVT-template.pptx  -  Read-Only" id="{3C6B9426-CD6C-4FE7-A0BD-19AA8646BC4A}" vid="{34F6D35D-9749-428A-BB3B-BA784D9DD8D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_BCBSVT-template.pptx  -  Read-Only" id="{3C6B9426-CD6C-4FE7-A0BD-19AA8646BC4A}" vid="{458BBD8E-07EB-4526-973B-090F51E3DAC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EXTERNAL_BCBSVT-template</Template>
  <TotalTime>3170</TotalTime>
  <Words>638</Words>
  <Application>Microsoft Office PowerPoint</Application>
  <PresentationFormat>Custom</PresentationFormat>
  <Paragraphs>116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Wingdings</vt:lpstr>
      <vt:lpstr>1_Custom Design</vt:lpstr>
      <vt:lpstr>2_Custom Design</vt:lpstr>
      <vt:lpstr>3_Custom Design</vt:lpstr>
      <vt:lpstr>   Pharmacy Benefits Manager Transition effective 7/1/21</vt:lpstr>
      <vt:lpstr>PowerPoint Presentation</vt:lpstr>
      <vt:lpstr>Planning for this Transition</vt:lpstr>
      <vt:lpstr>What Does This Mean for UVM employees?</vt:lpstr>
      <vt:lpstr>Pharmacy Benefit Manager Transition</vt:lpstr>
      <vt:lpstr>Affected Drugs and Therapeutic Alternatives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Murphy</dc:creator>
  <cp:lastModifiedBy>Krista Malaney</cp:lastModifiedBy>
  <cp:revision>68</cp:revision>
  <dcterms:created xsi:type="dcterms:W3CDTF">2020-09-09T13:21:57Z</dcterms:created>
  <dcterms:modified xsi:type="dcterms:W3CDTF">2021-07-14T21:36:41Z</dcterms:modified>
</cp:coreProperties>
</file>