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94" r:id="rId2"/>
    <p:sldId id="273" r:id="rId3"/>
    <p:sldId id="407" r:id="rId4"/>
    <p:sldId id="354" r:id="rId5"/>
    <p:sldId id="405" r:id="rId6"/>
    <p:sldId id="342" r:id="rId7"/>
    <p:sldId id="406" r:id="rId8"/>
    <p:sldId id="404" r:id="rId9"/>
    <p:sldId id="340" r:id="rId10"/>
    <p:sldId id="358" r:id="rId11"/>
    <p:sldId id="408" r:id="rId12"/>
    <p:sldId id="370" r:id="rId13"/>
    <p:sldId id="322" r:id="rId14"/>
    <p:sldId id="409" r:id="rId15"/>
    <p:sldId id="427" r:id="rId16"/>
    <p:sldId id="416" r:id="rId17"/>
    <p:sldId id="336" r:id="rId18"/>
    <p:sldId id="391" r:id="rId19"/>
    <p:sldId id="383" r:id="rId20"/>
    <p:sldId id="263" r:id="rId21"/>
    <p:sldId id="399" r:id="rId22"/>
    <p:sldId id="418" r:id="rId23"/>
    <p:sldId id="337" r:id="rId24"/>
    <p:sldId id="395" r:id="rId25"/>
    <p:sldId id="260" r:id="rId26"/>
    <p:sldId id="363" r:id="rId27"/>
    <p:sldId id="426" r:id="rId28"/>
  </p:sldIdLst>
  <p:sldSz cx="12192000" cy="6858000"/>
  <p:notesSz cx="9236075" cy="7010400"/>
  <p:custShowLst>
    <p:custShow name="Custom Show 1" id="0">
      <p:sldLst>
        <p:sld r:id="rId10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scalzo, Stephanie" initials="LS" lastIdx="1" clrIdx="0"/>
  <p:cmAuthor id="2" name="Hayley Hasberger" initials="HH" lastIdx="1" clrIdx="1">
    <p:extLst>
      <p:ext uri="{19B8F6BF-5375-455C-9EA6-DF929625EA0E}">
        <p15:presenceInfo xmlns:p15="http://schemas.microsoft.com/office/powerpoint/2012/main" userId="S-1-5-21-1927042371-1281626651-2564270254-689480" providerId="AD"/>
      </p:ext>
    </p:extLst>
  </p:cmAuthor>
  <p:cmAuthor id="3" name="Samantha Williams" initials="SW" lastIdx="1" clrIdx="2">
    <p:extLst>
      <p:ext uri="{19B8F6BF-5375-455C-9EA6-DF929625EA0E}">
        <p15:presenceInfo xmlns:p15="http://schemas.microsoft.com/office/powerpoint/2012/main" userId="S-1-5-21-1927042371-1281626651-2564270254-454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56"/>
    <a:srgbClr val="67AC47"/>
    <a:srgbClr val="A7D4EE"/>
    <a:srgbClr val="005E4F"/>
    <a:srgbClr val="FFD416"/>
    <a:srgbClr val="B2D33E"/>
    <a:srgbClr val="FF8200"/>
    <a:srgbClr val="007155"/>
    <a:srgbClr val="F47D20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 autoAdjust="0"/>
    <p:restoredTop sz="67510" autoAdjust="0"/>
  </p:normalViewPr>
  <p:slideViewPr>
    <p:cSldViewPr snapToGrid="0" snapToObjects="1">
      <p:cViewPr varScale="1">
        <p:scale>
          <a:sx n="86" d="100"/>
          <a:sy n="86" d="100"/>
        </p:scale>
        <p:origin x="209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1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312" y="-202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A75847-65FA-784E-B4E6-128C4A0E3D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136" cy="35184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84E08-8B0A-FA41-A4D0-182FC95BC5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0849" y="0"/>
            <a:ext cx="4003136" cy="35184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DE863D-DD4F-40AF-BB85-D3B4B86A8A37}" type="datetimeFigureOut">
              <a:rPr lang="en-US"/>
              <a:pPr>
                <a:defRPr/>
              </a:pPr>
              <a:t>6/23/22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BAE32-1A9A-B74E-8DFF-6C8401B80B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58555"/>
            <a:ext cx="4003136" cy="35184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09ECE-F657-3D43-ACF2-7E87081F62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0849" y="6658555"/>
            <a:ext cx="4003136" cy="35184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FC4D84-1E7A-48F2-B130-E85361866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E9DB89-C9F7-5D48-B580-66A08D68F3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136" cy="35184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B6476-FC1A-6D44-B703-4DBC08CF09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30849" y="0"/>
            <a:ext cx="4003136" cy="35184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88369F-F4D7-43B2-A1E1-57987EE1FD29}" type="datetimeFigureOut">
              <a:rPr lang="en-US"/>
              <a:pPr>
                <a:defRPr/>
              </a:pPr>
              <a:t>6/23/22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F6A0E91-66C0-4948-8C09-D89B96EE4A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2980BD-778C-A044-809F-E882A1DCF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4444" y="3373861"/>
            <a:ext cx="7387187" cy="2760541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30E5D-BF60-EA44-BD09-4446447E71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658555"/>
            <a:ext cx="4003136" cy="35184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CCDFA-A203-A54F-BF4B-F01884A88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30849" y="6658555"/>
            <a:ext cx="4003136" cy="35184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F57CCB-5F4B-4913-82D8-6A7ABCA06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57CCB-5F4B-4913-82D8-6A7ABCA06E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81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57CCB-5F4B-4913-82D8-6A7ABCA06EC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41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EE4FC4-8248-454D-A457-41D9D84BAF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900" i="1" strike="noStrike" dirty="0"/>
          </a:p>
        </p:txBody>
      </p:sp>
      <p:sp>
        <p:nvSpPr>
          <p:cNvPr id="870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2B292E-98EA-4B10-B455-F128D9E808D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67FB-D3FB-4224-8BB7-E2D02C6004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59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57CCB-5F4B-4913-82D8-6A7ABCA06EC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58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57CCB-5F4B-4913-82D8-6A7ABCA06EC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73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57CCB-5F4B-4913-82D8-6A7ABCA06EC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13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0684F9-19B0-448E-9DF9-37DB84B8525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57CCB-5F4B-4913-82D8-6A7ABCA06EC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94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57CCB-5F4B-4913-82D8-6A7ABCA06EC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3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57CCB-5F4B-4913-82D8-6A7ABCA06E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2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57CCB-5F4B-4913-82D8-6A7ABCA06E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6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57CCB-5F4B-4913-82D8-6A7ABCA06E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57CCB-5F4B-4913-82D8-6A7ABCA06E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57CCB-5F4B-4913-82D8-6A7ABCA06E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57CCB-5F4B-4913-82D8-6A7ABCA06E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73E4A4-3EA3-44B3-96E6-51B9A48352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E88AE-CD26-1947-BA26-B5443CCC20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1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6275" y="5489575"/>
            <a:ext cx="354171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496" y="2637692"/>
            <a:ext cx="5216535" cy="1266796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0578" y="2637692"/>
            <a:ext cx="3630168" cy="18583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6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C1970E-D92F-A74A-AED5-B8F6B55CED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4338" y="6334125"/>
            <a:ext cx="5926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500">
                <a:latin typeface="Century Gothic" panose="020B0502020202020204" pitchFamily="34" charset="0"/>
              </a:rPr>
              <a:t>Click to edit text.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687696" y="899806"/>
            <a:ext cx="5364932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4148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48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3" y="2291969"/>
            <a:ext cx="5054053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6034571" y="2291969"/>
            <a:ext cx="5054053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0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chart+logo&#10;Title + Content 1- two column w/chart+logo&#10;Title + Content 1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/>
          </p:nvPr>
        </p:nvSpPr>
        <p:spPr>
          <a:xfrm>
            <a:off x="573024" y="2427288"/>
            <a:ext cx="3626443" cy="3656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36533" y="2427288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2277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531350-8ACB-4F4B-A745-D7E998873D0D}"/>
              </a:ext>
            </a:extLst>
          </p:cNvPr>
          <p:cNvGraphicFramePr>
            <a:graphicFrameLocks noGrp="1"/>
          </p:cNvGraphicFramePr>
          <p:nvPr/>
        </p:nvGraphicFramePr>
        <p:xfrm>
          <a:off x="4384675" y="2298700"/>
          <a:ext cx="5921375" cy="3665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52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FB1972-10B3-A14F-BAB9-28B032EDE1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4338" y="6334125"/>
            <a:ext cx="5926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500">
                <a:latin typeface="Century Gothic" panose="020B0502020202020204" pitchFamily="34" charset="0"/>
              </a:rPr>
              <a:t>Click to edit text.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5665119" y="899805"/>
            <a:ext cx="5236430" cy="50494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2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6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/>
          </p:nvPr>
        </p:nvSpPr>
        <p:spPr>
          <a:xfrm>
            <a:off x="573024" y="2291969"/>
            <a:ext cx="5054052" cy="37571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2"/>
          </p:nvPr>
        </p:nvSpPr>
        <p:spPr>
          <a:xfrm>
            <a:off x="6034572" y="2291968"/>
            <a:ext cx="5054052" cy="37571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5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78650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3542D8-9747-964B-9020-E412390DF1B9}"/>
              </a:ext>
            </a:extLst>
          </p:cNvPr>
          <p:cNvGraphicFramePr>
            <a:graphicFrameLocks noGrp="1"/>
          </p:cNvGraphicFramePr>
          <p:nvPr/>
        </p:nvGraphicFramePr>
        <p:xfrm>
          <a:off x="4384675" y="2298700"/>
          <a:ext cx="5921375" cy="3665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0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6DA95C-FBD8-0A4A-8044-690748BB7092}"/>
              </a:ext>
            </a:extLst>
          </p:cNvPr>
          <p:cNvSpPr/>
          <p:nvPr userDrawn="1"/>
        </p:nvSpPr>
        <p:spPr>
          <a:xfrm>
            <a:off x="5788025" y="1890713"/>
            <a:ext cx="615950" cy="160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6318C-1E4B-B74D-9E95-1CF9475CD242}"/>
              </a:ext>
            </a:extLst>
          </p:cNvPr>
          <p:cNvSpPr/>
          <p:nvPr userDrawn="1"/>
        </p:nvSpPr>
        <p:spPr>
          <a:xfrm>
            <a:off x="5788025" y="4806950"/>
            <a:ext cx="615950" cy="16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25" y="5768975"/>
            <a:ext cx="34004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302"/>
            <a:ext cx="12192000" cy="1509395"/>
          </a:xfrm>
        </p:spPr>
        <p:txBody>
          <a:bodyPr>
            <a:noAutofit/>
          </a:bodyPr>
          <a:lstStyle>
            <a:lvl1pPr algn="ctr">
              <a:defRPr sz="1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66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5188C6-747D-ED42-809F-245AD39733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4338" y="6334125"/>
            <a:ext cx="5926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500">
                <a:latin typeface="Century Gothic" panose="020B0502020202020204" pitchFamily="34" charset="0"/>
              </a:rPr>
              <a:t>Click to edit text.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5665118" y="899805"/>
            <a:ext cx="4892046" cy="50494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32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68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573024" y="2291969"/>
            <a:ext cx="5054053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/>
          </p:nvPr>
        </p:nvSpPr>
        <p:spPr>
          <a:xfrm>
            <a:off x="6034571" y="2291969"/>
            <a:ext cx="5054053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22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73024" y="2282910"/>
            <a:ext cx="3626443" cy="3656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282910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241110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36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5054053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1"/>
          </p:nvPr>
        </p:nvSpPr>
        <p:spPr>
          <a:xfrm>
            <a:off x="6034571" y="2291969"/>
            <a:ext cx="5054053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61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96637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99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86AC9C-091A-1747-A7BA-3746CC8AF15F}"/>
              </a:ext>
            </a:extLst>
          </p:cNvPr>
          <p:cNvSpPr txBox="1">
            <a:spLocks/>
          </p:cNvSpPr>
          <p:nvPr userDrawn="1"/>
        </p:nvSpPr>
        <p:spPr>
          <a:xfrm>
            <a:off x="573088" y="831850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650A20E-288B-9A4C-B8C2-505133EA1ECE}"/>
              </a:ext>
            </a:extLst>
          </p:cNvPr>
          <p:cNvSpPr txBox="1">
            <a:spLocks/>
          </p:cNvSpPr>
          <p:nvPr userDrawn="1"/>
        </p:nvSpPr>
        <p:spPr>
          <a:xfrm>
            <a:off x="573088" y="831850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title copy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73024" y="2277729"/>
            <a:ext cx="4980321" cy="381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126369" y="2277729"/>
            <a:ext cx="4980321" cy="35214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30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2784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34FF6A-D69E-3E48-A8C5-77D030E18AE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1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408E0-EC40-E04A-87F5-1A264497E6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213" y="1630363"/>
            <a:ext cx="53641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0" b="1">
                <a:solidFill>
                  <a:schemeClr val="bg1"/>
                </a:solidFill>
                <a:latin typeface="Times New Roman" pitchFamily="2" charset="0"/>
              </a:rPr>
              <a:t>University </a:t>
            </a:r>
            <a:br>
              <a:rPr lang="en-US" altLang="en-US" sz="7000" b="1">
                <a:solidFill>
                  <a:schemeClr val="bg1"/>
                </a:solidFill>
                <a:latin typeface="Times New Roman" pitchFamily="2" charset="0"/>
              </a:rPr>
            </a:br>
            <a:r>
              <a:rPr lang="en-US" altLang="en-US" sz="7000" b="1">
                <a:solidFill>
                  <a:schemeClr val="bg1"/>
                </a:solidFill>
                <a:latin typeface="Times New Roman" pitchFamily="2" charset="0"/>
              </a:rPr>
              <a:t>of Vermont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658AE-37DB-A047-BDBA-DB3BA8A188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213" y="4605338"/>
            <a:ext cx="326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>
                <a:solidFill>
                  <a:schemeClr val="bg1"/>
                </a:solidFill>
                <a:latin typeface="Century Gothic" panose="020B0502020202020204" pitchFamily="34" charset="0"/>
              </a:rPr>
              <a:t>Since 1791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4CAB2-2F10-1A43-8D80-CC53F55EB82B}"/>
              </a:ext>
            </a:extLst>
          </p:cNvPr>
          <p:cNvSpPr/>
          <p:nvPr userDrawn="1"/>
        </p:nvSpPr>
        <p:spPr>
          <a:xfrm>
            <a:off x="635000" y="4137025"/>
            <a:ext cx="647700" cy="198438"/>
          </a:xfrm>
          <a:prstGeom prst="rect">
            <a:avLst/>
          </a:prstGeom>
          <a:solidFill>
            <a:srgbClr val="B2D2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53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73024" y="2333625"/>
            <a:ext cx="10515600" cy="29121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03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585BE0-D102-D942-A99B-356B85819AE2}"/>
              </a:ext>
            </a:extLst>
          </p:cNvPr>
          <p:cNvSpPr txBox="1">
            <a:spLocks/>
          </p:cNvSpPr>
          <p:nvPr userDrawn="1"/>
        </p:nvSpPr>
        <p:spPr>
          <a:xfrm>
            <a:off x="573088" y="831850"/>
            <a:ext cx="10082212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title copy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5674413" y="2277729"/>
            <a:ext cx="4980321" cy="381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73024" y="2277729"/>
            <a:ext cx="4980321" cy="381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7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0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56313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E257D1-B7AE-9941-BD99-2295547A9229}"/>
              </a:ext>
            </a:extLst>
          </p:cNvPr>
          <p:cNvGraphicFramePr>
            <a:graphicFrameLocks noGrp="1"/>
          </p:cNvGraphicFramePr>
          <p:nvPr/>
        </p:nvGraphicFramePr>
        <p:xfrm>
          <a:off x="4384675" y="2298700"/>
          <a:ext cx="7140575" cy="3665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2" marR="73582" marT="36791" marB="367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2" marR="73582" marT="36791" marB="367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2" marR="73582" marT="36791" marB="367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2" marR="73582" marT="36791" marB="367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2" marR="73582" marT="36791" marB="367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3023" y="831469"/>
            <a:ext cx="1095293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79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DA1A19-92F9-CB45-ABA0-241DD3C486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4338" y="6334125"/>
            <a:ext cx="5926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500">
                <a:solidFill>
                  <a:schemeClr val="bg1"/>
                </a:solidFill>
                <a:latin typeface="Century Gothic" panose="020B0502020202020204" pitchFamily="34" charset="0"/>
              </a:rPr>
              <a:t>Click to edit text.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665118" y="899805"/>
            <a:ext cx="5842072" cy="50494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43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369975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88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4980321" cy="379601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83487" y="2277729"/>
            <a:ext cx="4980321" cy="381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7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logo&#10;Title + Content 3- one column w/logo&#10;Title + Content 3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228360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EBE3DC-2376-B04D-BB55-291F380716D2}"/>
              </a:ext>
            </a:extLst>
          </p:cNvPr>
          <p:cNvGraphicFramePr>
            <a:graphicFrameLocks noGrp="1"/>
          </p:cNvGraphicFramePr>
          <p:nvPr/>
        </p:nvGraphicFramePr>
        <p:xfrm>
          <a:off x="4384675" y="2298700"/>
          <a:ext cx="7140575" cy="3665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2" marR="73582" marT="36791" marB="367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2" marR="73582" marT="36791" marB="367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2" marR="73582" marT="36791" marB="367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2" marR="73582" marT="36791" marB="367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2" marR="73582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2" marR="73582" marT="36791" marB="367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60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0D0BF2-C541-FA43-A649-8CC77A1644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4338" y="6334125"/>
            <a:ext cx="5926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500">
                <a:solidFill>
                  <a:schemeClr val="bg1"/>
                </a:solidFill>
                <a:latin typeface="Century Gothic" panose="020B0502020202020204" pitchFamily="34" charset="0"/>
              </a:rPr>
              <a:t>Click to edit text.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665117" y="899805"/>
            <a:ext cx="5925200" cy="50494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8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275" y="5322888"/>
            <a:ext cx="354171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24" y="2116571"/>
            <a:ext cx="11005257" cy="553058"/>
          </a:xfrm>
        </p:spPr>
        <p:txBody>
          <a:bodyPr>
            <a:noAutofit/>
          </a:bodyPr>
          <a:lstStyle>
            <a:lvl1pPr algn="ctr">
              <a:defRPr sz="5000" b="0" i="0" baseline="0">
                <a:latin typeface="Impac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04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65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06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13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B73FF17-9227-A946-B81B-0C41C88DEBAC}"/>
              </a:ext>
            </a:extLst>
          </p:cNvPr>
          <p:cNvGraphicFramePr>
            <a:graphicFrameLocks noGrp="1"/>
          </p:cNvGraphicFramePr>
          <p:nvPr/>
        </p:nvGraphicFramePr>
        <p:xfrm>
          <a:off x="4384675" y="2298700"/>
          <a:ext cx="5921375" cy="3665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3581" marR="73581" marT="36791" marB="36791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3581" marR="73581" marT="36791" marB="367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2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13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B9BC3E-FACB-394E-942A-B85AD8D248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4338" y="6334125"/>
            <a:ext cx="5926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500">
                <a:solidFill>
                  <a:schemeClr val="bg1"/>
                </a:solidFill>
                <a:latin typeface="Century Gothic" panose="020B0502020202020204" pitchFamily="34" charset="0"/>
              </a:rPr>
              <a:t>Click to edit text.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63490" y="899805"/>
            <a:ext cx="4674919" cy="50494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5400000">
            <a:off x="-883243" y="2197429"/>
            <a:ext cx="3784487" cy="11892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800" y="3482623"/>
            <a:ext cx="3611140" cy="246662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899806"/>
            <a:ext cx="3611140" cy="246662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89887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58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71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one column w/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80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1a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12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Content 1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24" y="2116570"/>
            <a:ext cx="11005257" cy="752753"/>
          </a:xfrm>
        </p:spPr>
        <p:txBody>
          <a:bodyPr>
            <a:normAutofit/>
          </a:bodyPr>
          <a:lstStyle>
            <a:lvl1pPr algn="ctr">
              <a:defRPr sz="3200" b="0" i="0" baseline="0">
                <a:solidFill>
                  <a:srgbClr val="B2D23E"/>
                </a:solidFill>
                <a:latin typeface="Impac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677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1a- one column w/seal+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593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98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32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one column 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15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one column w/se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5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24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one column /seal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57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a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73024" y="2333625"/>
            <a:ext cx="10515600" cy="29121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359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a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290580-D8CA-B84B-99E6-2333FCC63846}"/>
              </a:ext>
            </a:extLst>
          </p:cNvPr>
          <p:cNvSpPr txBox="1">
            <a:spLocks/>
          </p:cNvSpPr>
          <p:nvPr userDrawn="1"/>
        </p:nvSpPr>
        <p:spPr>
          <a:xfrm>
            <a:off x="573088" y="831850"/>
            <a:ext cx="10082212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title copy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5674413" y="2277729"/>
            <a:ext cx="4980321" cy="381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73024" y="2277729"/>
            <a:ext cx="4980321" cy="381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96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a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0"/>
          </p:nvPr>
        </p:nvSpPr>
        <p:spPr>
          <a:xfrm>
            <a:off x="573024" y="2306973"/>
            <a:ext cx="3626443" cy="3656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38221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91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one column w/se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77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4980321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/>
          </p:nvPr>
        </p:nvSpPr>
        <p:spPr>
          <a:xfrm>
            <a:off x="6108303" y="2291969"/>
            <a:ext cx="4980321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02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one column /seal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148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535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>
          <a:xfrm>
            <a:off x="573024" y="2438213"/>
            <a:ext cx="5121923" cy="391446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/>
          </p:nvPr>
        </p:nvSpPr>
        <p:spPr>
          <a:xfrm>
            <a:off x="5966701" y="2434296"/>
            <a:ext cx="5121923" cy="391837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99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70399" y="2306973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/>
          </p:nvPr>
        </p:nvSpPr>
        <p:spPr>
          <a:xfrm>
            <a:off x="573024" y="2291969"/>
            <a:ext cx="3686155" cy="35900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874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5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961750" cy="13307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73023" y="2291969"/>
            <a:ext cx="10961751" cy="37849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 typeface="Arial" charset="0"/>
              <a:buNone/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188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5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961750" cy="13307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73024" y="2271966"/>
            <a:ext cx="5256276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278498" y="2271966"/>
            <a:ext cx="5256276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40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6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961750" cy="1330706"/>
          </a:xfrm>
        </p:spPr>
        <p:txBody>
          <a:bodyPr/>
          <a:lstStyle>
            <a:lvl1pPr>
              <a:defRPr baseline="0">
                <a:solidFill>
                  <a:srgbClr val="D5EEF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73024" y="2271966"/>
            <a:ext cx="10961750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513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6- two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961750" cy="1330706"/>
          </a:xfrm>
        </p:spPr>
        <p:txBody>
          <a:bodyPr/>
          <a:lstStyle>
            <a:lvl1pPr>
              <a:defRPr baseline="0">
                <a:solidFill>
                  <a:srgbClr val="D5EEF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73024" y="2271966"/>
            <a:ext cx="5256276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278498" y="2271966"/>
            <a:ext cx="5256276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3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73024" y="2291969"/>
            <a:ext cx="5054053" cy="4351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6034571" y="2291969"/>
            <a:ext cx="5054053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53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7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961750" cy="1330706"/>
          </a:xfrm>
        </p:spPr>
        <p:txBody>
          <a:bodyPr/>
          <a:lstStyle>
            <a:lvl1pPr>
              <a:defRPr baseline="0">
                <a:solidFill>
                  <a:srgbClr val="005E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73024" y="2271966"/>
            <a:ext cx="10961750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025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7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961750" cy="1330706"/>
          </a:xfrm>
        </p:spPr>
        <p:txBody>
          <a:bodyPr/>
          <a:lstStyle>
            <a:lvl1pPr>
              <a:defRPr baseline="0">
                <a:solidFill>
                  <a:srgbClr val="005E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73024" y="2271966"/>
            <a:ext cx="5256276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278498" y="2271966"/>
            <a:ext cx="5256276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252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yellow photo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90735" cy="6857999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831469"/>
            <a:ext cx="506627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400800" y="2291969"/>
            <a:ext cx="5066270" cy="43513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/>
          </p:nvPr>
        </p:nvSpPr>
        <p:spPr>
          <a:xfrm>
            <a:off x="219867" y="6052126"/>
            <a:ext cx="5751000" cy="80587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1109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lt green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190735" cy="685799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00800" y="831469"/>
            <a:ext cx="4687824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400800" y="2291969"/>
            <a:ext cx="4687824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/>
          </p:nvPr>
        </p:nvSpPr>
        <p:spPr>
          <a:xfrm>
            <a:off x="247134" y="6059440"/>
            <a:ext cx="5696465" cy="7985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i="1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849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mid blue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190735" cy="685799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00799" y="831469"/>
            <a:ext cx="5239265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400798" y="2291969"/>
            <a:ext cx="5239266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1"/>
          </p:nvPr>
        </p:nvSpPr>
        <p:spPr>
          <a:xfrm>
            <a:off x="216243" y="5972941"/>
            <a:ext cx="5758248" cy="88505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b="0" i="1" baseline="0"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5153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6157-C01D-4D4D-A77C-059B41A9F3DF}" type="datetimeFigureOut">
              <a:rPr lang="en-US" smtClean="0"/>
              <a:t>6/23/22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A5D8-04EE-C147-9391-9358DF238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6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chart+ Content 1- one column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73024" y="2298081"/>
            <a:ext cx="3626443" cy="3656989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436533" y="2298081"/>
            <a:ext cx="6652155" cy="35750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09536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3BD769-D330-2845-82D3-18A0584EFB3B}"/>
              </a:ext>
            </a:extLst>
          </p:cNvPr>
          <p:cNvGraphicFramePr>
            <a:graphicFrameLocks noGrp="1"/>
          </p:cNvGraphicFramePr>
          <p:nvPr/>
        </p:nvGraphicFramePr>
        <p:xfrm>
          <a:off x="4384675" y="2298700"/>
          <a:ext cx="6989763" cy="3656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9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20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20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20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20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20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6" marR="91446" marT="45708" marB="4570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7B51CE-8E8E-4342-B24A-4D9759C1912F}"/>
              </a:ext>
            </a:extLst>
          </p:cNvPr>
          <p:cNvGraphicFramePr>
            <a:graphicFrameLocks noGrp="1"/>
          </p:cNvGraphicFramePr>
          <p:nvPr/>
        </p:nvGraphicFramePr>
        <p:xfrm>
          <a:off x="-590550" y="-1773238"/>
          <a:ext cx="207962" cy="366713"/>
        </p:xfrm>
        <a:graphic>
          <a:graphicData uri="http://schemas.openxmlformats.org/drawingml/2006/table">
            <a:tbl>
              <a:tblPr/>
              <a:tblGrid>
                <a:gridCol w="20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281" marR="91281" marT="45839" marB="458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8012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/>
          </p:nvPr>
        </p:nvSpPr>
        <p:spPr>
          <a:xfrm>
            <a:off x="573024" y="2298081"/>
            <a:ext cx="3626443" cy="3656989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2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573088" y="83185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copy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22923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text. 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2" r:id="rId1"/>
    <p:sldLayoutId id="2147486653" r:id="rId2"/>
    <p:sldLayoutId id="2147486654" r:id="rId3"/>
    <p:sldLayoutId id="2147486655" r:id="rId4"/>
    <p:sldLayoutId id="2147486656" r:id="rId5"/>
    <p:sldLayoutId id="2147486657" r:id="rId6"/>
    <p:sldLayoutId id="2147486658" r:id="rId7"/>
    <p:sldLayoutId id="2147486659" r:id="rId8"/>
    <p:sldLayoutId id="2147486660" r:id="rId9"/>
    <p:sldLayoutId id="2147486661" r:id="rId10"/>
    <p:sldLayoutId id="2147486662" r:id="rId11"/>
    <p:sldLayoutId id="2147486663" r:id="rId12"/>
    <p:sldLayoutId id="2147486664" r:id="rId13"/>
    <p:sldLayoutId id="2147486665" r:id="rId14"/>
    <p:sldLayoutId id="2147486666" r:id="rId15"/>
    <p:sldLayoutId id="2147486667" r:id="rId16"/>
    <p:sldLayoutId id="2147486668" r:id="rId17"/>
    <p:sldLayoutId id="2147486669" r:id="rId18"/>
    <p:sldLayoutId id="2147486670" r:id="rId19"/>
    <p:sldLayoutId id="2147486671" r:id="rId20"/>
    <p:sldLayoutId id="2147486672" r:id="rId21"/>
    <p:sldLayoutId id="2147486673" r:id="rId22"/>
    <p:sldLayoutId id="2147486674" r:id="rId23"/>
    <p:sldLayoutId id="2147486675" r:id="rId24"/>
    <p:sldLayoutId id="2147486676" r:id="rId25"/>
    <p:sldLayoutId id="2147486677" r:id="rId26"/>
    <p:sldLayoutId id="2147486678" r:id="rId27"/>
    <p:sldLayoutId id="2147486679" r:id="rId28"/>
    <p:sldLayoutId id="2147486680" r:id="rId29"/>
    <p:sldLayoutId id="2147486681" r:id="rId30"/>
    <p:sldLayoutId id="2147486682" r:id="rId31"/>
    <p:sldLayoutId id="2147486683" r:id="rId32"/>
    <p:sldLayoutId id="2147486684" r:id="rId33"/>
    <p:sldLayoutId id="2147486685" r:id="rId34"/>
    <p:sldLayoutId id="2147486686" r:id="rId35"/>
    <p:sldLayoutId id="2147486687" r:id="rId36"/>
    <p:sldLayoutId id="2147486688" r:id="rId37"/>
    <p:sldLayoutId id="2147486689" r:id="rId38"/>
    <p:sldLayoutId id="2147486690" r:id="rId39"/>
    <p:sldLayoutId id="2147486691" r:id="rId40"/>
    <p:sldLayoutId id="2147486692" r:id="rId41"/>
    <p:sldLayoutId id="2147486693" r:id="rId42"/>
    <p:sldLayoutId id="2147486694" r:id="rId43"/>
    <p:sldLayoutId id="2147486695" r:id="rId44"/>
    <p:sldLayoutId id="2147486696" r:id="rId45"/>
    <p:sldLayoutId id="2147486697" r:id="rId46"/>
    <p:sldLayoutId id="2147486698" r:id="rId47"/>
    <p:sldLayoutId id="2147486699" r:id="rId48"/>
    <p:sldLayoutId id="2147486700" r:id="rId49"/>
    <p:sldLayoutId id="2147486701" r:id="rId50"/>
    <p:sldLayoutId id="2147486702" r:id="rId51"/>
    <p:sldLayoutId id="2147486703" r:id="rId52"/>
    <p:sldLayoutId id="2147486704" r:id="rId53"/>
    <p:sldLayoutId id="2147486705" r:id="rId54"/>
    <p:sldLayoutId id="2147486706" r:id="rId55"/>
    <p:sldLayoutId id="2147486707" r:id="rId56"/>
    <p:sldLayoutId id="2147486708" r:id="rId57"/>
    <p:sldLayoutId id="2147486709" r:id="rId58"/>
    <p:sldLayoutId id="2147486710" r:id="rId59"/>
    <p:sldLayoutId id="2147486711" r:id="rId60"/>
    <p:sldLayoutId id="2147486712" r:id="rId61"/>
    <p:sldLayoutId id="2147486713" r:id="rId62"/>
    <p:sldLayoutId id="2147486714" r:id="rId63"/>
    <p:sldLayoutId id="2147486715" r:id="rId64"/>
    <p:sldLayoutId id="2147486716" r:id="rId65"/>
    <p:sldLayoutId id="2147486717" r:id="rId66"/>
    <p:sldLayoutId id="2147486718" r:id="rId67"/>
    <p:sldLayoutId id="2147486719" r:id="rId68"/>
    <p:sldLayoutId id="2147486720" r:id="rId69"/>
    <p:sldLayoutId id="2147486721" r:id="rId70"/>
    <p:sldLayoutId id="2147486722" r:id="rId71"/>
    <p:sldLayoutId id="2147486723" r:id="rId72"/>
    <p:sldLayoutId id="2147486724" r:id="rId73"/>
    <p:sldLayoutId id="2147486725" r:id="rId74"/>
    <p:sldLayoutId id="2147486726" r:id="rId7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 kern="1200">
          <a:solidFill>
            <a:srgbClr val="007155"/>
          </a:solidFill>
          <a:latin typeface="Times New Roman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7155"/>
          </a:solidFill>
          <a:latin typeface="Times New Roman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7155"/>
          </a:solidFill>
          <a:latin typeface="Times New Roman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7155"/>
          </a:solidFill>
          <a:latin typeface="Times New Roman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7155"/>
          </a:solidFill>
          <a:latin typeface="Times New Roman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7155"/>
          </a:solidFill>
          <a:latin typeface="Times New Roman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7155"/>
          </a:solidFill>
          <a:latin typeface="Times New Roman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7155"/>
          </a:solidFill>
          <a:latin typeface="Times New Roman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7155"/>
          </a:solidFill>
          <a:latin typeface="Times New Roman" pitchFamily="2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000"/>
        </a:spcBef>
        <a:spcAft>
          <a:spcPts val="400"/>
        </a:spcAft>
        <a:buFont typeface="Arial" panose="020B0604020202020204" pitchFamily="34" charset="0"/>
        <a:defRPr kern="1200">
          <a:solidFill>
            <a:srgbClr val="404040"/>
          </a:solidFill>
          <a:latin typeface="Century Gothic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150000"/>
        </a:lnSpc>
        <a:spcBef>
          <a:spcPts val="50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entury Gothic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ts val="500"/>
        </a:spcBef>
        <a:spcAft>
          <a:spcPts val="400"/>
        </a:spcAft>
        <a:buFont typeface="Arial" panose="020B0604020202020204" pitchFamily="34" charset="0"/>
        <a:buChar char="•"/>
        <a:defRPr sz="1500" kern="1200">
          <a:solidFill>
            <a:srgbClr val="404040"/>
          </a:solidFill>
          <a:latin typeface="Century Gothic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ts val="50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rgbClr val="404040"/>
          </a:solidFill>
          <a:latin typeface="Century Gothic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ts val="50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rgbClr val="404040"/>
          </a:solidFill>
          <a:latin typeface="Century Gothic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edu/cems/mathstat/mathematics_readiness_tes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hyperlink" Target="mailto:gsbcss@uvm.edu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uvm.edu/business/profiles/lindsey-bouzan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7234753" y="3065263"/>
            <a:ext cx="5486400" cy="1178933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None/>
            </a:pPr>
            <a:r>
              <a:rPr lang="en-US" altLang="en-US" sz="6600" b="1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1026" name="Picture 10" descr="image001">
            <a:extLst>
              <a:ext uri="{FF2B5EF4-FFF2-40B4-BE49-F238E27FC236}">
                <a16:creationId xmlns:a16="http://schemas.microsoft.com/office/drawing/2014/main" id="{38DF69AE-1106-45F5-B3A9-F433518E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5952"/>
            <a:ext cx="5607171" cy="685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70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CA312B-DB1A-40AD-B915-8DD39B3B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8EBCB9-0F45-4B3E-A80A-663C7C989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60591-1CE4-9248-8C82-7546A89EA7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630D-FB00-4F76-929C-7DDC7892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573305"/>
            <a:ext cx="10515600" cy="1325563"/>
          </a:xfrm>
        </p:spPr>
        <p:txBody>
          <a:bodyPr/>
          <a:lstStyle/>
          <a:p>
            <a:r>
              <a:rPr lang="en-US" sz="5400" dirty="0">
                <a:latin typeface="BrownPro" panose="00010500010101010101" pitchFamily="50" charset="0"/>
                <a:cs typeface="Arial" panose="020B0604020202020204" pitchFamily="34" charset="0"/>
              </a:rPr>
              <a:t>Tech Platforms &amp;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E4B6-FEB0-49E0-96EE-455D49D5C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" y="1537509"/>
            <a:ext cx="10779338" cy="4747186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Navigate</a:t>
            </a:r>
            <a:r>
              <a:rPr lang="en-US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 – to schedule advising appointments (with us, and Student Support Offices like Study Abroad, Tutoring,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Blackboard</a:t>
            </a:r>
            <a:r>
              <a:rPr lang="en-US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 – for managing homework assignments, accessing course content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MyUVM</a:t>
            </a:r>
            <a:r>
              <a:rPr lang="en-US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 / “The Portal”</a:t>
            </a:r>
          </a:p>
          <a:p>
            <a:pPr marL="971550" lvl="1" indent="-285750"/>
            <a:r>
              <a:rPr lang="en-US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Advising (Degree Audit) - for declaring a Theme/Concentration, minor, degree audit checklist</a:t>
            </a:r>
          </a:p>
          <a:p>
            <a:pPr marL="971550" lvl="1" indent="-285750"/>
            <a:r>
              <a:rPr lang="en-US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Registrar - registering for classes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GSB CSS Website </a:t>
            </a:r>
            <a:r>
              <a:rPr lang="en-US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– for student handbook, transfer course evaluation, catalog year information, most up-to-date theme/concentration matrix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Suitable</a:t>
            </a:r>
            <a:r>
              <a:rPr lang="en-US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 – for PEAKS (Professional Engagement and Knowledge System)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Microsoft Outlook </a:t>
            </a:r>
            <a:r>
              <a:rPr lang="en-US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– email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rownPro" panose="00010500010101010101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0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B21C-06FB-4FC2-BF55-A2776BCB9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496" y="3226923"/>
            <a:ext cx="5216535" cy="126679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BrownPro" panose="00010500010101010101" pitchFamily="50" charset="0"/>
                <a:cs typeface="Arial" panose="020B0604020202020204" pitchFamily="34" charset="0"/>
              </a:rPr>
              <a:t>Your Degree Audit</a:t>
            </a:r>
          </a:p>
        </p:txBody>
      </p:sp>
    </p:spTree>
    <p:extLst>
      <p:ext uri="{BB962C8B-B14F-4D97-AF65-F5344CB8AC3E}">
        <p14:creationId xmlns:p14="http://schemas.microsoft.com/office/powerpoint/2010/main" val="29334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E3D55FD-F63D-264C-ADD0-E36A8B4E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831850"/>
            <a:ext cx="10934550" cy="1325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spc="300" dirty="0">
                <a:latin typeface="BrownPro" panose="00010500010101010101" pitchFamily="50" charset="0"/>
                <a:cs typeface="Arial" panose="020B0604020202020204" pitchFamily="34" charset="0"/>
              </a:rPr>
              <a:t>Your Degree Audit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91A1485-F701-D54F-86A3-181E8CB39949}"/>
              </a:ext>
            </a:extLst>
          </p:cNvPr>
          <p:cNvSpPr txBox="1">
            <a:spLocks/>
          </p:cNvSpPr>
          <p:nvPr/>
        </p:nvSpPr>
        <p:spPr bwMode="auto">
          <a:xfrm>
            <a:off x="2578101" y="2832936"/>
            <a:ext cx="8394699" cy="205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rgbClr val="007155"/>
                </a:solidFill>
                <a:latin typeface="Times New Roman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9pPr>
          </a:lstStyle>
          <a:p>
            <a:pPr eaLnBrk="1" fontAlgn="auto" hangingPunct="1">
              <a:lnSpc>
                <a:spcPts val="4560"/>
              </a:lnSpc>
              <a:spcAft>
                <a:spcPts val="0"/>
              </a:spcAft>
              <a:defRPr/>
            </a:pPr>
            <a:r>
              <a:rPr lang="en-US" sz="3000" b="0" dirty="0">
                <a:latin typeface="BrownPro" panose="00010500010101010101" pitchFamily="50" charset="0"/>
                <a:cs typeface="Arial" panose="020B0604020202020204" pitchFamily="34" charset="0"/>
              </a:rPr>
              <a:t>Your Degree Audit is a web‐based planning tool that shows progress toward degree completion. </a:t>
            </a:r>
            <a:br>
              <a:rPr lang="en-US" sz="2800" dirty="0">
                <a:latin typeface="BrownPro" panose="00010500010101010101" pitchFamily="50" charset="0"/>
              </a:rPr>
            </a:br>
            <a:endParaRPr lang="en-US" sz="2800" b="0" dirty="0">
              <a:solidFill>
                <a:srgbClr val="B2D23E"/>
              </a:solidFill>
              <a:latin typeface="BrownPro" panose="00010500010101010101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62F2A-53AD-4082-9C2F-8B8BA43711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674" y="2189427"/>
            <a:ext cx="1482726" cy="29705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931577-BA8B-4A0D-97E1-6D994E644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828" y="2795602"/>
            <a:ext cx="5216535" cy="1266796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BrownPro" panose="00010500010101010101" pitchFamily="50" charset="0"/>
                <a:cs typeface="Arial" panose="020B060402020202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68500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7B00-A86D-4FC9-A01D-EDBEDFAF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rownPro" panose="00010500010101010101" pitchFamily="50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470E6-3D5A-4E19-9E18-267EFCA14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GSB Center for Student Success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GSB Faculty appointment and office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Writing Center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Counseling and Psychiatry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rownPro" panose="00010500010101010101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rownPro" panose="00010500010101010101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rownPro" panose="00010500010101010101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D0650-69C4-455E-9C87-0FF6FF9F57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Student Health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Student Accessibility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Tutoring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Tech Support</a:t>
            </a:r>
          </a:p>
          <a:p>
            <a:endParaRPr lang="en-US" dirty="0">
              <a:latin typeface="BrownPro" panose="00010500010101010101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6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2732-5486-4D56-A9B0-4C0AEF973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155" y="2933462"/>
            <a:ext cx="5216535" cy="1266796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BrownPro" panose="00010500010101010101" pitchFamily="50" charset="0"/>
                <a:cs typeface="Arial" panose="020B0604020202020204" pitchFamily="34" charset="0"/>
              </a:rPr>
              <a:t>FERPA</a:t>
            </a:r>
          </a:p>
        </p:txBody>
      </p:sp>
    </p:spTree>
    <p:extLst>
      <p:ext uri="{BB962C8B-B14F-4D97-AF65-F5344CB8AC3E}">
        <p14:creationId xmlns:p14="http://schemas.microsoft.com/office/powerpoint/2010/main" val="3305039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FF0A70-07CE-7B40-B3BB-801984D25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48" y="690182"/>
            <a:ext cx="1051560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6000" b="0" spc="300" dirty="0">
                <a:latin typeface="BrownPro" panose="00010500010101010101" pitchFamily="50" charset="0"/>
              </a:rPr>
            </a:br>
            <a:r>
              <a:rPr lang="en-US" sz="6000" spc="300" dirty="0">
                <a:latin typeface="BrownPro" panose="00010500010101010101" pitchFamily="50" charset="0"/>
                <a:cs typeface="Arial" panose="020B0604020202020204" pitchFamily="34" charset="0"/>
              </a:rPr>
              <a:t>Family Education Rights and Privacy 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8BF39-FCE3-43C0-8968-DC3E97BF9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53" y="2580807"/>
            <a:ext cx="10796591" cy="4522898"/>
          </a:xfrm>
        </p:spPr>
        <p:txBody>
          <a:bodyPr/>
          <a:lstStyle/>
          <a:p>
            <a:pPr marL="548640" lvl="1" fontAlgn="auto">
              <a:lnSpc>
                <a:spcPts val="2800"/>
              </a:lnSpc>
              <a:defRPr/>
            </a:pPr>
            <a:r>
              <a:rPr lang="en-US" sz="22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It’s federal law</a:t>
            </a:r>
          </a:p>
          <a:p>
            <a:pPr marL="548640" lvl="1" fontAlgn="auto">
              <a:lnSpc>
                <a:spcPts val="2800"/>
              </a:lnSpc>
              <a:defRPr/>
            </a:pPr>
            <a:r>
              <a:rPr lang="en-US" sz="22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We cannot discuss you or your academic record with anyone outside of UVM without your permission</a:t>
            </a:r>
          </a:p>
          <a:p>
            <a:pPr marL="548640" lvl="1" fontAlgn="auto">
              <a:lnSpc>
                <a:spcPts val="2800"/>
              </a:lnSpc>
              <a:defRPr/>
            </a:pPr>
            <a:r>
              <a:rPr lang="en-US" sz="22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Waivers are available at GSB’s Center for Student Success starting in Fall 2022</a:t>
            </a:r>
          </a:p>
          <a:p>
            <a:pPr marL="548640" lvl="1" fontAlgn="auto">
              <a:lnSpc>
                <a:spcPts val="2800"/>
              </a:lnSpc>
              <a:defRPr/>
            </a:pPr>
            <a:r>
              <a:rPr lang="en-US" sz="22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Alcohol and Drug violations are not protected by FERPA</a:t>
            </a:r>
          </a:p>
          <a:p>
            <a:pPr marL="548640" lvl="1" fontAlgn="auto">
              <a:lnSpc>
                <a:spcPts val="2800"/>
              </a:lnSpc>
              <a:defRPr/>
            </a:pPr>
            <a:r>
              <a:rPr lang="en-US" sz="22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We strongly encourage you to talk to your family members about FERPA and come up with a plan that works for you</a:t>
            </a:r>
          </a:p>
          <a:p>
            <a:endParaRPr lang="en-US" dirty="0">
              <a:latin typeface="BrownPro" panose="00010500010101010101" pitchFamily="50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2FE695E-1767-4225-8908-DE7C60DCC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28EDB-72CE-4454-8E58-F4BE32AE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51" y="-17253"/>
            <a:ext cx="5574959" cy="1535502"/>
          </a:xfrm>
        </p:spPr>
        <p:txBody>
          <a:bodyPr/>
          <a:lstStyle/>
          <a:p>
            <a:r>
              <a:rPr lang="en-US" dirty="0">
                <a:latin typeface="BrownPro" panose="00010500010101010101" pitchFamily="50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BrownPro" panose="00010500010101010101" pitchFamily="50" charset="0"/>
                <a:cs typeface="Arial" panose="020B0604020202020204" pitchFamily="34" charset="0"/>
              </a:rPr>
              <a:t>Engagement in Fall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186BB-E5E4-472F-90CA-1D551D01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7" y="1253331"/>
            <a:ext cx="5574959" cy="4351338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Clubs &amp; Organizations</a:t>
            </a:r>
          </a:p>
          <a:p>
            <a:pPr marL="971550" lvl="1" indent="-285750">
              <a:spcBef>
                <a:spcPts val="600"/>
              </a:spcBef>
            </a:pPr>
            <a:r>
              <a:rPr lang="en-US" sz="2200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Women in Business, Finance and Investment Club, Diversity in Business Club, etc.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Business Pitch &amp; Case Competitions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Study Abroad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Engage with Alumni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BrownPro" panose="00010500010101010101" pitchFamily="50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BE975-003C-41AC-BAC6-002C0C06953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982E34B-CB70-4BD5-831F-13ED1304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190735" cy="701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20EC56-4351-464B-B322-52347910BC32}"/>
              </a:ext>
            </a:extLst>
          </p:cNvPr>
          <p:cNvSpPr txBox="1"/>
          <p:nvPr/>
        </p:nvSpPr>
        <p:spPr>
          <a:xfrm>
            <a:off x="6438901" y="6215415"/>
            <a:ext cx="5753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5E4F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Investment Club trip to NYC</a:t>
            </a:r>
          </a:p>
        </p:txBody>
      </p:sp>
    </p:spTree>
    <p:extLst>
      <p:ext uri="{BB962C8B-B14F-4D97-AF65-F5344CB8AC3E}">
        <p14:creationId xmlns:p14="http://schemas.microsoft.com/office/powerpoint/2010/main" val="3123443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B21C-06FB-4FC2-BF55-A2776BCB9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65" y="3429000"/>
            <a:ext cx="5216535" cy="1266796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BrownPro" panose="00010500010101010101" pitchFamily="50" charset="0"/>
                <a:cs typeface="Arial" panose="020B0604020202020204" pitchFamily="34" charset="0"/>
              </a:rPr>
              <a:t>Your Fall Schedule</a:t>
            </a:r>
          </a:p>
        </p:txBody>
      </p:sp>
    </p:spTree>
    <p:extLst>
      <p:ext uri="{BB962C8B-B14F-4D97-AF65-F5344CB8AC3E}">
        <p14:creationId xmlns:p14="http://schemas.microsoft.com/office/powerpoint/2010/main" val="428810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E3D55FD-F63D-264C-ADD0-E36A8B4E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spc="300" dirty="0">
                <a:latin typeface="BrownPro" panose="00010500010101010101" pitchFamily="50" charset="0"/>
                <a:cs typeface="Arial" panose="020B0604020202020204" pitchFamily="34" charset="0"/>
              </a:rPr>
              <a:t>Agenda &amp; 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527FAE-AC5F-184E-BD4C-9DC3CAA9F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" y="2291969"/>
            <a:ext cx="10515600" cy="3734181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Meet the Center for Student Success Team &amp; Current Students</a:t>
            </a:r>
          </a:p>
          <a:p>
            <a:pPr marL="342900" indent="-34290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Learn components of your Business Administration major</a:t>
            </a:r>
          </a:p>
          <a:p>
            <a:pPr marL="342900" indent="-34290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Understand degree requirements for both GSB and UVM</a:t>
            </a:r>
          </a:p>
          <a:p>
            <a:pPr marL="342900" indent="-34290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Recognize opportunities for involvement at GSB</a:t>
            </a:r>
          </a:p>
          <a:p>
            <a:pPr marL="342900" indent="-34290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Review next steps </a:t>
            </a:r>
          </a:p>
          <a:p>
            <a:pPr marL="342900" indent="-34290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Questions</a:t>
            </a:r>
          </a:p>
          <a:p>
            <a:pPr eaLnBrk="1" fontAlgn="auto" hangingPunct="1">
              <a:lnSpc>
                <a:spcPct val="100000"/>
              </a:lnSpc>
              <a:buFont typeface="Arial"/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919872"/>
            <a:ext cx="10515600" cy="924961"/>
          </a:xfrm>
        </p:spPr>
        <p:txBody>
          <a:bodyPr/>
          <a:lstStyle/>
          <a:p>
            <a:r>
              <a:rPr lang="en-US" sz="5400" dirty="0">
                <a:latin typeface="BrownPro" panose="00010500010101010101" pitchFamily="50" charset="0"/>
                <a:cs typeface="Arial" panose="020B0604020202020204" pitchFamily="34" charset="0"/>
              </a:rPr>
              <a:t>First Semester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2068697"/>
            <a:ext cx="12155489" cy="3745508"/>
          </a:xfrm>
        </p:spPr>
        <p:txBody>
          <a:bodyPr numCol="1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ea typeface="Tahoma" panose="020B0604030504040204" pitchFamily="34" charset="0"/>
                <a:cs typeface="Arial" panose="020B0604020202020204" pitchFamily="34" charset="0"/>
              </a:rPr>
              <a:t>BSAD 010: The Business Enterprise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ea typeface="Tahoma" panose="020B0604030504040204" pitchFamily="34" charset="0"/>
                <a:cs typeface="Arial" panose="020B0604020202020204" pitchFamily="34" charset="0"/>
              </a:rPr>
              <a:t>BSAD 015: Business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ea typeface="Tahoma" panose="020B0604030504040204" pitchFamily="34" charset="0"/>
                <a:cs typeface="Arial" panose="020B0604020202020204" pitchFamily="34" charset="0"/>
              </a:rPr>
              <a:t>BSAD 040 Information Technology or MATH 019/021</a:t>
            </a:r>
            <a:endParaRPr lang="en-US" sz="2200" dirty="0">
              <a:latin typeface="BrownPro" panose="00010500010101010101" pitchFamily="50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ea typeface="Tahoma" panose="020B0604030504040204" pitchFamily="34" charset="0"/>
                <a:cs typeface="Arial" panose="020B0604020202020204" pitchFamily="34" charset="0"/>
              </a:rPr>
              <a:t>BSAD 002: Professional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ea typeface="Tahoma" panose="020B0604030504040204" pitchFamily="34" charset="0"/>
                <a:cs typeface="Arial" panose="020B0604020202020204" pitchFamily="34" charset="0"/>
              </a:rPr>
              <a:t>EC 011: Macroeconomics</a:t>
            </a:r>
          </a:p>
          <a:p>
            <a:endParaRPr lang="en-US" sz="2000" dirty="0">
              <a:latin typeface="BrownPro" panose="00010500010101010101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C6B6D-7469-4EB2-B88A-E38D46D3AB82}"/>
              </a:ext>
            </a:extLst>
          </p:cNvPr>
          <p:cNvSpPr txBox="1"/>
          <p:nvPr/>
        </p:nvSpPr>
        <p:spPr>
          <a:xfrm>
            <a:off x="292100" y="5559204"/>
            <a:ext cx="107965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300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12-19 credits</a:t>
            </a:r>
            <a:r>
              <a:rPr lang="en-US" sz="23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 is the number of credits to be </a:t>
            </a:r>
            <a:r>
              <a:rPr lang="en-US" sz="2300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full-time</a:t>
            </a:r>
          </a:p>
        </p:txBody>
      </p:sp>
    </p:spTree>
    <p:extLst>
      <p:ext uri="{BB962C8B-B14F-4D97-AF65-F5344CB8AC3E}">
        <p14:creationId xmlns:p14="http://schemas.microsoft.com/office/powerpoint/2010/main" val="1574400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72" y="695586"/>
            <a:ext cx="11883455" cy="924961"/>
          </a:xfrm>
        </p:spPr>
        <p:txBody>
          <a:bodyPr/>
          <a:lstStyle/>
          <a:p>
            <a:r>
              <a:rPr lang="en-US" sz="5400" dirty="0">
                <a:latin typeface="BrownPro" panose="00010500010101010101" pitchFamily="50" charset="0"/>
                <a:cs typeface="Arial" panose="020B0604020202020204" pitchFamily="34" charset="0"/>
              </a:rPr>
              <a:t>Mathematics Readiness Test (MRT)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58" y="1511514"/>
            <a:ext cx="11262353" cy="4469561"/>
          </a:xfrm>
        </p:spPr>
        <p:txBody>
          <a:bodyPr numCol="1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A 45-minute test of basic high school math skills, including algebra and trigonometry.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Determines math placement for 2022-2023 academic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All new first-year students must take the MRT </a:t>
            </a:r>
            <a:r>
              <a:rPr lang="en-US" sz="2200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at least 48 </a:t>
            </a:r>
            <a:r>
              <a:rPr lang="en-US" sz="2200" b="1" dirty="0" err="1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hrs</a:t>
            </a:r>
            <a:r>
              <a:rPr lang="en-US" sz="2200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 before their one-on-one advising meeting</a:t>
            </a: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, or risk being dropped from MATH 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The MRT is on your New Student Checklist and info has been sent to your UVM email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C6B6D-7469-4EB2-B88A-E38D46D3AB82}"/>
              </a:ext>
            </a:extLst>
          </p:cNvPr>
          <p:cNvSpPr txBox="1"/>
          <p:nvPr/>
        </p:nvSpPr>
        <p:spPr>
          <a:xfrm>
            <a:off x="573089" y="5550188"/>
            <a:ext cx="142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Mathematics Readiness Test | Department of Mathematics &amp; Statistics </a:t>
            </a:r>
            <a:endParaRPr lang="en-US" sz="2200" dirty="0">
              <a:solidFill>
                <a:srgbClr val="007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28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A14E9-D610-40E9-BA4B-BA2588068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6980349" cy="68580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BA56BB-6C50-4D16-9911-9105B26B6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0265" y="2795602"/>
            <a:ext cx="5216535" cy="126679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ECE68204-AC14-4AA6-BB49-7021ED2E1892}"/>
              </a:ext>
            </a:extLst>
          </p:cNvPr>
          <p:cNvSpPr/>
          <p:nvPr/>
        </p:nvSpPr>
        <p:spPr>
          <a:xfrm>
            <a:off x="5602930" y="3428999"/>
            <a:ext cx="2731624" cy="3429001"/>
          </a:xfrm>
          <a:prstGeom prst="triangle">
            <a:avLst/>
          </a:prstGeom>
          <a:solidFill>
            <a:srgbClr val="B2D33E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EE0CDCE1-1CC9-4AE2-9824-64AF74712477}"/>
              </a:ext>
            </a:extLst>
          </p:cNvPr>
          <p:cNvSpPr/>
          <p:nvPr/>
        </p:nvSpPr>
        <p:spPr>
          <a:xfrm rot="10800000">
            <a:off x="5602930" y="0"/>
            <a:ext cx="2731624" cy="3429000"/>
          </a:xfrm>
          <a:prstGeom prst="triangle">
            <a:avLst/>
          </a:prstGeom>
          <a:solidFill>
            <a:srgbClr val="B2D33E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99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2"/>
          <p:cNvSpPr txBox="1">
            <a:spLocks noChangeArrowheads="1"/>
          </p:cNvSpPr>
          <p:nvPr/>
        </p:nvSpPr>
        <p:spPr bwMode="auto">
          <a:xfrm>
            <a:off x="732954" y="2002307"/>
            <a:ext cx="7188200" cy="303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150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Make appointments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Find a tutor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Find a study buddy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Remember tasks and deadlines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Access the app: </a:t>
            </a:r>
            <a:r>
              <a:rPr lang="en-US" altLang="en-US" sz="2200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go.uvm.edu/navigate*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BrownPro" panose="00010500010101010101" pitchFamily="50" charset="0"/>
            </a:endParaRPr>
          </a:p>
        </p:txBody>
      </p:sp>
      <p:sp>
        <p:nvSpPr>
          <p:cNvPr id="1054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b="1" dirty="0">
                <a:latin typeface="BrownPro" panose="00010500010101010101" pitchFamily="50" charset="0"/>
                <a:cs typeface="Arial" panose="020B0604020202020204" pitchFamily="34" charset="0"/>
              </a:rPr>
              <a:t>How to </a:t>
            </a:r>
            <a:r>
              <a:rPr lang="en-US" altLang="en-US" sz="4000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NAVIGATE</a:t>
            </a:r>
            <a:r>
              <a:rPr lang="en-US" altLang="en-US" sz="4000" b="1" dirty="0">
                <a:latin typeface="BrownPro" panose="00010500010101010101" pitchFamily="50" charset="0"/>
                <a:cs typeface="Arial" panose="020B0604020202020204" pitchFamily="34" charset="0"/>
              </a:rPr>
              <a:t> Advising</a:t>
            </a:r>
          </a:p>
        </p:txBody>
      </p:sp>
      <p:sp>
        <p:nvSpPr>
          <p:cNvPr id="105479" name="TextBox 19"/>
          <p:cNvSpPr txBox="1">
            <a:spLocks noChangeArrowheads="1"/>
          </p:cNvSpPr>
          <p:nvPr/>
        </p:nvSpPr>
        <p:spPr bwMode="auto">
          <a:xfrm>
            <a:off x="317799" y="5434011"/>
            <a:ext cx="6575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5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7155"/>
                </a:solidFill>
                <a:latin typeface="BrownPro" panose="00010500010101010101" pitchFamily="50" charset="0"/>
              </a:rPr>
              <a:t>*Also available as a desktop version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DB389-8FD4-4037-882B-F4641CA09E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019" y="831850"/>
            <a:ext cx="3562005" cy="5164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7B7A-D83C-4FCB-9C73-0BCE7487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831850"/>
            <a:ext cx="10878014" cy="1325563"/>
          </a:xfrm>
        </p:spPr>
        <p:txBody>
          <a:bodyPr/>
          <a:lstStyle/>
          <a:p>
            <a:r>
              <a:rPr lang="en-US" sz="5400" dirty="0">
                <a:latin typeface="BrownPro" panose="00010500010101010101" pitchFamily="50" charset="0"/>
                <a:cs typeface="Arial" panose="020B0604020202020204" pitchFamily="34" charset="0"/>
              </a:rPr>
              <a:t>Next Steps: </a:t>
            </a:r>
            <a:br>
              <a:rPr lang="en-US" sz="5400" dirty="0">
                <a:latin typeface="BrownPro" panose="00010500010101010101" pitchFamily="50" charset="0"/>
                <a:cs typeface="Arial" panose="020B0604020202020204" pitchFamily="34" charset="0"/>
              </a:rPr>
            </a:br>
            <a:r>
              <a:rPr lang="en-US" sz="5400" dirty="0">
                <a:latin typeface="BrownPro" panose="00010500010101010101" pitchFamily="50" charset="0"/>
                <a:cs typeface="Arial" panose="020B0604020202020204" pitchFamily="34" charset="0"/>
              </a:rPr>
              <a:t>What to expect at your 1-on-1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116B1-D523-47DD-98B0-F802C6627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88" y="2395486"/>
            <a:ext cx="10515600" cy="29011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Discuss Fall 2022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Review Degree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Explore </a:t>
            </a:r>
            <a:r>
              <a:rPr lang="en-US" sz="2200" dirty="0" err="1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myUVM</a:t>
            </a: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General Questions</a:t>
            </a:r>
          </a:p>
        </p:txBody>
      </p:sp>
    </p:spTree>
    <p:extLst>
      <p:ext uri="{BB962C8B-B14F-4D97-AF65-F5344CB8AC3E}">
        <p14:creationId xmlns:p14="http://schemas.microsoft.com/office/powerpoint/2010/main" val="3529471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AFCD15E-61FF-BACA-E1A3-06EC54D92953}"/>
              </a:ext>
            </a:extLst>
          </p:cNvPr>
          <p:cNvSpPr txBox="1">
            <a:spLocks/>
          </p:cNvSpPr>
          <p:nvPr/>
        </p:nvSpPr>
        <p:spPr>
          <a:xfrm>
            <a:off x="1274616" y="571081"/>
            <a:ext cx="9642763" cy="1266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baseline="0">
                <a:solidFill>
                  <a:srgbClr val="007155"/>
                </a:solidFill>
                <a:latin typeface="Times New Roman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latin typeface="BrownPro" panose="00010500010101010101" pitchFamily="50" charset="0"/>
              </a:rPr>
              <a:t>First Year </a:t>
            </a:r>
          </a:p>
          <a:p>
            <a:pPr algn="ctr"/>
            <a:r>
              <a:rPr lang="en-US" sz="5000" dirty="0">
                <a:latin typeface="BrownPro" panose="00010500010101010101" pitchFamily="50" charset="0"/>
              </a:rPr>
              <a:t>Student Spotlight!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9D54AA7-B2E4-A2E4-F997-CAC55A35C272}"/>
              </a:ext>
            </a:extLst>
          </p:cNvPr>
          <p:cNvSpPr txBox="1">
            <a:spLocks/>
          </p:cNvSpPr>
          <p:nvPr/>
        </p:nvSpPr>
        <p:spPr>
          <a:xfrm>
            <a:off x="1274616" y="2303194"/>
            <a:ext cx="4423838" cy="18583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400"/>
              </a:spcAft>
              <a:buFont typeface="Arial" charset="0"/>
              <a:buNone/>
              <a:defRPr sz="1800" b="1" i="0" kern="120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/>
              <a:buChar char="•"/>
              <a:defRPr sz="1600" b="1" i="0" kern="120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/>
              <a:buChar char="•"/>
              <a:defRPr sz="1500" b="1" i="0" kern="120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/>
              <a:buChar char="•"/>
              <a:defRPr sz="1400" b="1" i="0" kern="120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/>
              <a:buChar char="•"/>
              <a:defRPr sz="1200" b="1" i="0" kern="120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BrownPro" panose="00010500010101010101" pitchFamily="50" charset="0"/>
              </a:rPr>
              <a:t>Get to know your peers! GSB would like to celebrate our incoming First-Year cohort by creating a big presence on social media using the hashtag #UVM2026! </a:t>
            </a:r>
          </a:p>
          <a:p>
            <a:r>
              <a:rPr lang="en-US" sz="1900" dirty="0">
                <a:latin typeface="BrownPro" panose="00010500010101010101" pitchFamily="50" charset="0"/>
              </a:rPr>
              <a:t>Be featured on @uvmgrossman Instagram by filling out the Microsoft Form.  </a:t>
            </a:r>
          </a:p>
          <a:p>
            <a:endParaRPr lang="en-US" sz="1900" dirty="0">
              <a:latin typeface="BrownPro" panose="00010500010101010101" pitchFamily="50" charset="0"/>
            </a:endParaRPr>
          </a:p>
        </p:txBody>
      </p:sp>
      <p:pic>
        <p:nvPicPr>
          <p:cNvPr id="15" name="Picture 14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8C8EED47-E5B9-1EEF-AD1F-771E545D83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238" y="2543615"/>
            <a:ext cx="4649911" cy="24194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5905AD-ADDD-56CF-A0E6-C8DDAE765673}"/>
              </a:ext>
            </a:extLst>
          </p:cNvPr>
          <p:cNvSpPr txBox="1"/>
          <p:nvPr/>
        </p:nvSpPr>
        <p:spPr>
          <a:xfrm>
            <a:off x="6305797" y="5628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48A7203-86F9-F8EA-CEC7-30FD11044F24}"/>
              </a:ext>
            </a:extLst>
          </p:cNvPr>
          <p:cNvSpPr txBox="1">
            <a:spLocks/>
          </p:cNvSpPr>
          <p:nvPr/>
        </p:nvSpPr>
        <p:spPr>
          <a:xfrm>
            <a:off x="6689149" y="5348287"/>
            <a:ext cx="4514088" cy="56123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400"/>
              </a:spcAft>
              <a:buFont typeface="Arial" charset="0"/>
              <a:buNone/>
              <a:defRPr sz="1800" b="1" i="0" kern="120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/>
              <a:buChar char="•"/>
              <a:defRPr sz="1600" b="1" i="0" kern="120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/>
              <a:buChar char="•"/>
              <a:defRPr sz="1500" b="1" i="0" kern="120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/>
              <a:buChar char="•"/>
              <a:defRPr sz="1400" b="1" i="0" kern="120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400"/>
              </a:spcAft>
              <a:buFont typeface="Arial"/>
              <a:buChar char="•"/>
              <a:defRPr sz="1200" b="1" i="0" kern="120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0" dirty="0">
                <a:solidFill>
                  <a:srgbClr val="007155"/>
                </a:solidFill>
                <a:latin typeface="BrownPro" panose="00010500010101010101" pitchFamily="50" charset="0"/>
              </a:rPr>
              <a:t>Form: https://</a:t>
            </a:r>
            <a:r>
              <a:rPr lang="en-US" sz="1900" b="0" dirty="0" err="1">
                <a:solidFill>
                  <a:srgbClr val="007155"/>
                </a:solidFill>
                <a:latin typeface="BrownPro" panose="00010500010101010101" pitchFamily="50" charset="0"/>
              </a:rPr>
              <a:t>go.uvm.edu</a:t>
            </a:r>
            <a:r>
              <a:rPr lang="en-US" sz="1900" b="0" dirty="0">
                <a:solidFill>
                  <a:srgbClr val="007155"/>
                </a:solidFill>
                <a:latin typeface="BrownPro" panose="00010500010101010101" pitchFamily="50" charset="0"/>
              </a:rPr>
              <a:t>/gsbftfy22</a:t>
            </a:r>
          </a:p>
          <a:p>
            <a:endParaRPr lang="en-US" sz="1900" dirty="0">
              <a:latin typeface="BrownPro" panose="00010500010101010101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96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72B5FB-7200-4BFC-A955-69C1EB9CBA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5129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368410-2FA1-4D22-BEC1-BE0030941DAD}"/>
              </a:ext>
            </a:extLst>
          </p:cNvPr>
          <p:cNvSpPr txBox="1"/>
          <p:nvPr/>
        </p:nvSpPr>
        <p:spPr>
          <a:xfrm>
            <a:off x="225130" y="249043"/>
            <a:ext cx="4863705" cy="4154984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rownPro" panose="00010500010101010101" pitchFamily="50" charset="0"/>
              </a:rPr>
              <a:t>Socialize with Us! </a:t>
            </a:r>
          </a:p>
          <a:p>
            <a:endParaRPr lang="en-US" sz="2400" b="1" dirty="0">
              <a:latin typeface="BrownPro" panose="00010500010101010101" pitchFamily="50" charset="0"/>
            </a:endParaRPr>
          </a:p>
          <a:p>
            <a:r>
              <a:rPr lang="en-US" sz="2400" b="1" dirty="0">
                <a:latin typeface="BrownPro" panose="00010500010101010101" pitchFamily="50" charset="0"/>
              </a:rPr>
              <a:t>	</a:t>
            </a:r>
            <a:r>
              <a:rPr lang="en-US" sz="2000" b="1" dirty="0">
                <a:latin typeface="BrownPro" panose="00010500010101010101" pitchFamily="50" charset="0"/>
              </a:rPr>
              <a:t>@</a:t>
            </a:r>
            <a:r>
              <a:rPr lang="en-US" sz="2000" b="1" dirty="0" err="1">
                <a:latin typeface="BrownPro" panose="00010500010101010101" pitchFamily="50" charset="0"/>
              </a:rPr>
              <a:t>UVMGrossman</a:t>
            </a:r>
            <a:endParaRPr lang="en-US" sz="2000" b="1" dirty="0">
              <a:latin typeface="BrownPro" panose="00010500010101010101" pitchFamily="50" charset="0"/>
            </a:endParaRPr>
          </a:p>
          <a:p>
            <a:endParaRPr lang="en-US" sz="2000" b="1" dirty="0">
              <a:latin typeface="BrownPro" panose="00010500010101010101" pitchFamily="50" charset="0"/>
            </a:endParaRPr>
          </a:p>
          <a:p>
            <a:r>
              <a:rPr lang="en-US" sz="2000" b="1" dirty="0">
                <a:latin typeface="BrownPro" panose="00010500010101010101" pitchFamily="50" charset="0"/>
              </a:rPr>
              <a:t>	@UVM Grossman</a:t>
            </a:r>
          </a:p>
          <a:p>
            <a:r>
              <a:rPr lang="en-US" sz="2000" b="1" dirty="0">
                <a:latin typeface="BrownPro" panose="00010500010101010101" pitchFamily="50" charset="0"/>
              </a:rPr>
              <a:t>	School of Business </a:t>
            </a:r>
          </a:p>
          <a:p>
            <a:endParaRPr lang="en-US" sz="2400" b="1" dirty="0">
              <a:latin typeface="BrownPro" panose="00010500010101010101" pitchFamily="50" charset="0"/>
            </a:endParaRPr>
          </a:p>
          <a:p>
            <a:r>
              <a:rPr lang="en-US" sz="2400" b="1" dirty="0">
                <a:latin typeface="BrownPro" panose="00010500010101010101" pitchFamily="50" charset="0"/>
              </a:rPr>
              <a:t>Center for Student Success </a:t>
            </a:r>
          </a:p>
          <a:p>
            <a:r>
              <a:rPr lang="en-US" sz="2400" b="1" dirty="0">
                <a:latin typeface="BrownPro" panose="00010500010101010101" pitchFamily="50" charset="0"/>
              </a:rPr>
              <a:t>100 </a:t>
            </a:r>
            <a:r>
              <a:rPr lang="en-US" sz="2400" b="1" dirty="0" err="1">
                <a:latin typeface="BrownPro" panose="00010500010101010101" pitchFamily="50" charset="0"/>
              </a:rPr>
              <a:t>Kalkin</a:t>
            </a:r>
            <a:r>
              <a:rPr lang="en-US" sz="2400" b="1" dirty="0">
                <a:latin typeface="BrownPro" panose="00010500010101010101" pitchFamily="50" charset="0"/>
              </a:rPr>
              <a:t> Hall </a:t>
            </a:r>
          </a:p>
          <a:p>
            <a:r>
              <a:rPr lang="en-US" sz="2400" b="1" dirty="0">
                <a:latin typeface="BrownPro" panose="00010500010101010101" pitchFamily="50" charset="0"/>
                <a:hlinkClick r:id="rId4"/>
              </a:rPr>
              <a:t>gsbcss@uvm.edu</a:t>
            </a:r>
            <a:endParaRPr lang="en-US" sz="2400" b="1" dirty="0">
              <a:latin typeface="BrownPro" panose="00010500010101010101" pitchFamily="50" charset="0"/>
            </a:endParaRPr>
          </a:p>
          <a:p>
            <a:r>
              <a:rPr lang="en-US" sz="2400" b="1" dirty="0">
                <a:latin typeface="BrownPro" panose="00010500010101010101" pitchFamily="50" charset="0"/>
              </a:rPr>
              <a:t>Uvm.edu/business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4DE951-AAAF-084D-B240-937F729E5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95" y="1907598"/>
            <a:ext cx="620964" cy="62096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17F318-689C-4E99-9141-B8082C7A74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95" y="1195023"/>
            <a:ext cx="620964" cy="6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62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1B23-949C-49CE-8C0B-C51C33DA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wnPro" panose="00010500010101010101" pitchFamily="50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5909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7F7B-38DC-47FB-8360-E6C7F3D3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356" y="298529"/>
            <a:ext cx="5053989" cy="1325563"/>
          </a:xfrm>
        </p:spPr>
        <p:txBody>
          <a:bodyPr/>
          <a:lstStyle/>
          <a:p>
            <a:r>
              <a:rPr lang="en-US" sz="5400" dirty="0">
                <a:latin typeface="BrownPro" panose="00010500010101010101" pitchFamily="50" charset="0"/>
                <a:cs typeface="Arial" panose="020B0604020202020204" pitchFamily="34" charset="0"/>
              </a:rPr>
              <a:t>GSB Directors</a:t>
            </a:r>
          </a:p>
        </p:txBody>
      </p:sp>
      <p:pic>
        <p:nvPicPr>
          <p:cNvPr id="4" name="Picture 2" descr="Amy M. Tomas">
            <a:extLst>
              <a:ext uri="{FF2B5EF4-FFF2-40B4-BE49-F238E27FC236}">
                <a16:creationId xmlns:a16="http://schemas.microsoft.com/office/drawing/2014/main" id="{CBF8B0EF-83A3-4921-B6E5-7AD2BA2B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0734" y="1361599"/>
            <a:ext cx="2848545" cy="356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9942F3-F3C7-4175-89AD-53A8A5BE3256}"/>
              </a:ext>
            </a:extLst>
          </p:cNvPr>
          <p:cNvSpPr txBox="1"/>
          <p:nvPr/>
        </p:nvSpPr>
        <p:spPr>
          <a:xfrm>
            <a:off x="1272032" y="4943830"/>
            <a:ext cx="538242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7AC47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Thomas Chittenden, M.B.A.</a:t>
            </a:r>
          </a:p>
          <a:p>
            <a:r>
              <a:rPr lang="en-US" sz="2000" b="1" dirty="0">
                <a:solidFill>
                  <a:srgbClr val="67AC47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Senior Lecturer &amp; Interim Director </a:t>
            </a:r>
          </a:p>
          <a:p>
            <a:r>
              <a:rPr lang="en-US" sz="2000" b="1" dirty="0">
                <a:solidFill>
                  <a:srgbClr val="67AC47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of Undergraduate Programs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3D6C3-C227-481C-9C39-F7A023ADB4A7}"/>
              </a:ext>
            </a:extLst>
          </p:cNvPr>
          <p:cNvSpPr txBox="1"/>
          <p:nvPr/>
        </p:nvSpPr>
        <p:spPr>
          <a:xfrm>
            <a:off x="6257349" y="4961102"/>
            <a:ext cx="38525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67AC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BrownPro" panose="00010500010101010101" pitchFamily="50" charset="0"/>
              </a:rPr>
              <a:t>Amy Tomas, Ph.D., </a:t>
            </a:r>
          </a:p>
          <a:p>
            <a:r>
              <a:rPr lang="en-US" dirty="0">
                <a:latin typeface="BrownPro" panose="00010500010101010101" pitchFamily="50" charset="0"/>
              </a:rPr>
              <a:t>Senior Lecturer &amp; Director of Undergraduate Programs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81B651-64E9-4B0B-B78E-01CF9D818F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512" y="1335739"/>
            <a:ext cx="3036483" cy="35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5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7B4A220F-0DFB-4C63-BB15-C48E33ED51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20FE96-2911-48BC-A40A-0F8A78C6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187" y="2766218"/>
            <a:ext cx="5239265" cy="1325563"/>
          </a:xfrm>
        </p:spPr>
        <p:txBody>
          <a:bodyPr>
            <a:noAutofit/>
          </a:bodyPr>
          <a:lstStyle/>
          <a:p>
            <a:r>
              <a:rPr lang="en-US" sz="5400" u="sng" kern="13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C</a:t>
            </a:r>
            <a:r>
              <a:rPr lang="en-US" sz="5400" kern="13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enter for </a:t>
            </a:r>
            <a:r>
              <a:rPr lang="en-US" sz="5400" u="sng" kern="13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S</a:t>
            </a:r>
            <a:r>
              <a:rPr lang="en-US" sz="5400" kern="13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tudent </a:t>
            </a:r>
            <a:r>
              <a:rPr lang="en-US" sz="5400" u="sng" kern="13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S</a:t>
            </a:r>
            <a:r>
              <a:rPr lang="en-US" sz="5400" kern="1300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uccess</a:t>
            </a:r>
          </a:p>
        </p:txBody>
      </p:sp>
    </p:spTree>
    <p:extLst>
      <p:ext uri="{BB962C8B-B14F-4D97-AF65-F5344CB8AC3E}">
        <p14:creationId xmlns:p14="http://schemas.microsoft.com/office/powerpoint/2010/main" val="170644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94F0D4-5166-4E08-A442-9E40D5C29649}"/>
              </a:ext>
            </a:extLst>
          </p:cNvPr>
          <p:cNvSpPr txBox="1">
            <a:spLocks/>
          </p:cNvSpPr>
          <p:nvPr/>
        </p:nvSpPr>
        <p:spPr bwMode="auto">
          <a:xfrm>
            <a:off x="808726" y="509022"/>
            <a:ext cx="10562151" cy="90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 kern="1200" baseline="0">
                <a:solidFill>
                  <a:srgbClr val="B2D23E"/>
                </a:solidFill>
                <a:latin typeface="Impact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7155"/>
                </a:solidFill>
                <a:latin typeface="Times New Roman" pitchFamily="2" charset="0"/>
              </a:defRPr>
            </a:lvl9pPr>
          </a:lstStyle>
          <a:p>
            <a:pPr algn="l"/>
            <a:r>
              <a:rPr lang="en-US" sz="5400" b="1" dirty="0">
                <a:solidFill>
                  <a:srgbClr val="007155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Center for Student Success Team</a:t>
            </a:r>
          </a:p>
        </p:txBody>
      </p:sp>
      <p:pic>
        <p:nvPicPr>
          <p:cNvPr id="1032" name="Picture 8" descr="Samantha Williams">
            <a:extLst>
              <a:ext uri="{FF2B5EF4-FFF2-40B4-BE49-F238E27FC236}">
                <a16:creationId xmlns:a16="http://schemas.microsoft.com/office/drawing/2014/main" id="{8D49B243-8903-4743-A734-087B680B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32013" y="-22318663"/>
            <a:ext cx="666750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ravis Perry">
            <a:extLst>
              <a:ext uri="{FF2B5EF4-FFF2-40B4-BE49-F238E27FC236}">
                <a16:creationId xmlns:a16="http://schemas.microsoft.com/office/drawing/2014/main" id="{6A81F1C0-D775-4DFA-958B-34C16D36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9150" y="-22318663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uvm.edu/sites/default/files/Grossman-School-of-Business/Images/Angela_Erdmann.jpg">
            <a:extLst>
              <a:ext uri="{FF2B5EF4-FFF2-40B4-BE49-F238E27FC236}">
                <a16:creationId xmlns:a16="http://schemas.microsoft.com/office/drawing/2014/main" id="{CC7C8835-427F-4322-88F9-ED4BF4B1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5300" y="-22318663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www.uvm.edu/sites/default/files/Grossman-School-of-Business/Images/Lindsey-Bouzan200x100.jpg">
            <a:hlinkClick r:id="rId6"/>
            <a:extLst>
              <a:ext uri="{FF2B5EF4-FFF2-40B4-BE49-F238E27FC236}">
                <a16:creationId xmlns:a16="http://schemas.microsoft.com/office/drawing/2014/main" id="{E3718A30-8141-4105-A7AD-519A879A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0238" y="-19118263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uvm.edu/sites/default/files/Grossman-School-of-Business/Images/madison_berry.jpg">
            <a:extLst>
              <a:ext uri="{FF2B5EF4-FFF2-40B4-BE49-F238E27FC236}">
                <a16:creationId xmlns:a16="http://schemas.microsoft.com/office/drawing/2014/main" id="{6CE3B656-71E8-4D56-9B17-AB5A1628B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4688" y="-19118263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yndi Dowling">
            <a:extLst>
              <a:ext uri="{FF2B5EF4-FFF2-40B4-BE49-F238E27FC236}">
                <a16:creationId xmlns:a16="http://schemas.microsoft.com/office/drawing/2014/main" id="{795D090C-32A6-499F-A72B-3219046EE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4263" y="-15917863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F685CB-41BD-4623-9745-708E1C42EE9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00" y="1416691"/>
            <a:ext cx="2375064" cy="118753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32115F5-BE61-4FFE-B391-94FC8290D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96860"/>
              </p:ext>
            </p:extLst>
          </p:nvPr>
        </p:nvGraphicFramePr>
        <p:xfrm>
          <a:off x="595077" y="1396098"/>
          <a:ext cx="11001843" cy="4849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4160">
                  <a:extLst>
                    <a:ext uri="{9D8B030D-6E8A-4147-A177-3AD203B41FA5}">
                      <a16:colId xmlns:a16="http://schemas.microsoft.com/office/drawing/2014/main" val="446254878"/>
                    </a:ext>
                  </a:extLst>
                </a:gridCol>
                <a:gridCol w="3530402">
                  <a:extLst>
                    <a:ext uri="{9D8B030D-6E8A-4147-A177-3AD203B41FA5}">
                      <a16:colId xmlns:a16="http://schemas.microsoft.com/office/drawing/2014/main" val="2671011046"/>
                    </a:ext>
                  </a:extLst>
                </a:gridCol>
                <a:gridCol w="3667281">
                  <a:extLst>
                    <a:ext uri="{9D8B030D-6E8A-4147-A177-3AD203B41FA5}">
                      <a16:colId xmlns:a16="http://schemas.microsoft.com/office/drawing/2014/main" val="1966097473"/>
                    </a:ext>
                  </a:extLst>
                </a:gridCol>
              </a:tblGrid>
              <a:tr h="128270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499811"/>
                  </a:ext>
                </a:extLst>
              </a:tr>
              <a:tr h="97020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Samantha Williams (she/her)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Academic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Travis Perry (he/him)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Success Advisor &amp; Systems Liaison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Angela Erdmann (she/her)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Success Advisor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779237"/>
                  </a:ext>
                </a:extLst>
              </a:tr>
              <a:tr h="133511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002746"/>
                  </a:ext>
                </a:extLst>
              </a:tr>
              <a:tr h="126126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Lindsey Bouzan (she/her)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Success Advisor &amp; Experiential Learning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Madison Berry (she/her)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Success Advisor &amp; Employer Engagement Liaison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Cyndi Dowling (she/her)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 Assistant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88639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9D965012-CB21-4B40-90EB-20DBC63B151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959" y="1416692"/>
            <a:ext cx="2375064" cy="11875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69A37C-5033-4A06-9A0B-DA9CFF659E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318" y="1416691"/>
            <a:ext cx="2375064" cy="11875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507650C-8291-43F5-8B02-4EF143F42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358" y="3722249"/>
            <a:ext cx="2306379" cy="11531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0ABCE6-7CAD-431E-A1EE-47373451E3E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959" y="3722249"/>
            <a:ext cx="2295687" cy="11478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D1BB22-3875-4DA4-8926-3352E0B644A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318" y="3702405"/>
            <a:ext cx="2375064" cy="11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7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B21C-06FB-4FC2-BF55-A2776BCB9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979" y="4051841"/>
            <a:ext cx="6378889" cy="1266796"/>
          </a:xfrm>
        </p:spPr>
        <p:txBody>
          <a:bodyPr>
            <a:noAutofit/>
          </a:bodyPr>
          <a:lstStyle/>
          <a:p>
            <a:r>
              <a:rPr lang="en-US" sz="6600" dirty="0">
                <a:latin typeface="BrownPro" panose="00010500010101010101" pitchFamily="50" charset="0"/>
                <a:cs typeface="Arial" panose="020B0604020202020204" pitchFamily="34" charset="0"/>
              </a:rPr>
              <a:t>Bachelor of Science in Business Administration</a:t>
            </a:r>
            <a:endParaRPr lang="en-US" sz="6600" b="1" dirty="0">
              <a:latin typeface="BrownPro" panose="00010500010101010101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7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419FF7-33B8-4A32-95F2-44F3A56C1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7243"/>
            <a:ext cx="9582683" cy="5390260"/>
          </a:xfrm>
        </p:spPr>
      </p:pic>
    </p:spTree>
    <p:extLst>
      <p:ext uri="{BB962C8B-B14F-4D97-AF65-F5344CB8AC3E}">
        <p14:creationId xmlns:p14="http://schemas.microsoft.com/office/powerpoint/2010/main" val="149839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93" y="703453"/>
            <a:ext cx="11935214" cy="924961"/>
          </a:xfrm>
        </p:spPr>
        <p:txBody>
          <a:bodyPr/>
          <a:lstStyle/>
          <a:p>
            <a:r>
              <a:rPr lang="en-US" sz="5400" dirty="0">
                <a:latin typeface="BrownPro" panose="00010500010101010101" pitchFamily="50" charset="0"/>
                <a:cs typeface="Arial" panose="020B0604020202020204" pitchFamily="34" charset="0"/>
              </a:rPr>
              <a:t>Basic Business Core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9544"/>
            <a:ext cx="11935214" cy="3158912"/>
          </a:xfrm>
        </p:spPr>
        <p:txBody>
          <a:bodyPr numCol="2" spcCol="0">
            <a:normAutofit fontScale="70000" lnSpcReduction="20000"/>
          </a:bodyPr>
          <a:lstStyle/>
          <a:p>
            <a:pPr lvl="1" indent="0">
              <a:buNone/>
            </a:pPr>
            <a:r>
              <a:rPr lang="en-US" sz="29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BSAD 010 Business Enterprise I</a:t>
            </a:r>
          </a:p>
          <a:p>
            <a:pPr lvl="1" indent="0">
              <a:buNone/>
            </a:pPr>
            <a:r>
              <a:rPr lang="en-US" sz="29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BSAD 015 Business Communications </a:t>
            </a:r>
          </a:p>
          <a:p>
            <a:pPr lvl="1" indent="0">
              <a:buNone/>
            </a:pPr>
            <a:r>
              <a:rPr lang="en-US" sz="29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BSAD 020 Business Enterprise </a:t>
            </a:r>
          </a:p>
          <a:p>
            <a:pPr lvl="1" indent="0">
              <a:buNone/>
            </a:pPr>
            <a:r>
              <a:rPr lang="en-US" sz="29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BSAD 030 Decision Analysis</a:t>
            </a:r>
          </a:p>
          <a:p>
            <a:pPr lvl="1" indent="0">
              <a:buNone/>
            </a:pPr>
            <a:r>
              <a:rPr lang="en-US" sz="29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BSAD 040 Information Technology</a:t>
            </a:r>
          </a:p>
          <a:p>
            <a:pPr lvl="1" indent="0">
              <a:buNone/>
            </a:pPr>
            <a:r>
              <a:rPr lang="en-US" sz="29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BSAD 060 Financial Accounting </a:t>
            </a:r>
          </a:p>
          <a:p>
            <a:pPr lvl="1" indent="0">
              <a:buNone/>
            </a:pPr>
            <a:r>
              <a:rPr lang="en-US" sz="29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BSAD 061 Managerial Accounting </a:t>
            </a:r>
          </a:p>
          <a:p>
            <a:pPr lvl="1" indent="0">
              <a:buNone/>
            </a:pPr>
            <a:r>
              <a:rPr lang="en-US" sz="29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EC 011 Macroeconomics</a:t>
            </a:r>
          </a:p>
          <a:p>
            <a:pPr lvl="1" indent="0">
              <a:buNone/>
            </a:pPr>
            <a:r>
              <a:rPr lang="en-US" sz="29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EC 012 Microeconomics</a:t>
            </a:r>
          </a:p>
          <a:p>
            <a:pPr lvl="1" indent="0">
              <a:buNone/>
            </a:pPr>
            <a:r>
              <a:rPr lang="en-US" sz="29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MATH 019 Calculus</a:t>
            </a:r>
          </a:p>
          <a:p>
            <a:pPr lvl="1" indent="0">
              <a:buNone/>
            </a:pPr>
            <a:r>
              <a:rPr lang="en-US" sz="29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STAT 141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BrownPro" panose="00010500010101010101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472D9-0484-44EA-8444-63E66268735D}"/>
              </a:ext>
            </a:extLst>
          </p:cNvPr>
          <p:cNvSpPr txBox="1"/>
          <p:nvPr/>
        </p:nvSpPr>
        <p:spPr>
          <a:xfrm>
            <a:off x="171450" y="5424416"/>
            <a:ext cx="944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Required to earn a C- or better and a 2.25 GPA for business core section</a:t>
            </a:r>
          </a:p>
          <a:p>
            <a:endParaRPr lang="en-US" dirty="0">
              <a:latin typeface="BrownPro" panose="00010500010101010101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1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507932" y="357778"/>
            <a:ext cx="5399502" cy="197135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University Requirements &amp; General Education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507932" y="4359352"/>
            <a:ext cx="5247861" cy="2426852"/>
          </a:xfrm>
          <a:prstGeom prst="rect">
            <a:avLst/>
          </a:prstGeom>
          <a:ln w="9525">
            <a:noFill/>
          </a:ln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General Education Requirements</a:t>
            </a:r>
          </a:p>
          <a:p>
            <a:pPr lvl="5">
              <a:defRPr/>
            </a:pPr>
            <a:endParaRPr lang="en-US" sz="800" dirty="0">
              <a:latin typeface="BrownPro" panose="00010500010101010101" pitchFamily="50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English Writing 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Social Science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Natural Science (lab optional) 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Humanities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507932" y="1753191"/>
            <a:ext cx="5781368" cy="2426852"/>
          </a:xfrm>
          <a:prstGeom prst="rect">
            <a:avLst/>
          </a:prstGeom>
          <a:ln w="9525">
            <a:noFill/>
          </a:ln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University Requirements</a:t>
            </a:r>
          </a:p>
          <a:p>
            <a:pPr lvl="5">
              <a:defRPr/>
            </a:pPr>
            <a:endParaRPr lang="en-US" sz="800" dirty="0">
              <a:latin typeface="BrownPro" panose="00010500010101010101" pitchFamily="50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Foundational Writing &amp; Information Literacy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SU:  Sustainability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D1:  Race &amp; Racism in the U.S.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D2:  Human &amp; Societal Diversity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7156"/>
                </a:solidFill>
                <a:latin typeface="BrownPro" panose="00010500010101010101" pitchFamily="50" charset="0"/>
                <a:cs typeface="Arial" panose="020B0604020202020204" pitchFamily="34" charset="0"/>
              </a:rPr>
              <a:t>QR:  Quantitative Reasoning</a:t>
            </a:r>
          </a:p>
        </p:txBody>
      </p:sp>
      <p:pic>
        <p:nvPicPr>
          <p:cNvPr id="9114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05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FCDA69F-85B8-4043-96D7-0A0683D56136}" vid="{23C73758-B5C8-604D-8064-3F15EC00BB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15496</TotalTime>
  <Words>829</Words>
  <Application>Microsoft Macintosh PowerPoint</Application>
  <PresentationFormat>Widescreen</PresentationFormat>
  <Paragraphs>158</Paragraphs>
  <Slides>27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39" baseType="lpstr">
      <vt:lpstr>Arial</vt:lpstr>
      <vt:lpstr>BrownPro</vt:lpstr>
      <vt:lpstr>Calibri</vt:lpstr>
      <vt:lpstr>Century Gothic</vt:lpstr>
      <vt:lpstr>Impact</vt:lpstr>
      <vt:lpstr>Playfair Display Bold</vt:lpstr>
      <vt:lpstr>Raleway</vt:lpstr>
      <vt:lpstr>Raleway SemiBold</vt:lpstr>
      <vt:lpstr>Times New Roman</vt:lpstr>
      <vt:lpstr>Wingdings 2</vt:lpstr>
      <vt:lpstr>Office Theme</vt:lpstr>
      <vt:lpstr>PowerPoint Presentation</vt:lpstr>
      <vt:lpstr>Agenda &amp; Objectives</vt:lpstr>
      <vt:lpstr>GSB Directors</vt:lpstr>
      <vt:lpstr>Center for Student Success</vt:lpstr>
      <vt:lpstr>PowerPoint Presentation</vt:lpstr>
      <vt:lpstr>Bachelor of Science in Business Administration</vt:lpstr>
      <vt:lpstr>PowerPoint Presentation</vt:lpstr>
      <vt:lpstr>Basic Business Core Requirements</vt:lpstr>
      <vt:lpstr>PowerPoint Presentation</vt:lpstr>
      <vt:lpstr>PowerPoint Presentation</vt:lpstr>
      <vt:lpstr>Tech Platforms &amp; Tools</vt:lpstr>
      <vt:lpstr>Your Degree Audit</vt:lpstr>
      <vt:lpstr>Your Degree Audit</vt:lpstr>
      <vt:lpstr>Resources</vt:lpstr>
      <vt:lpstr>Resources</vt:lpstr>
      <vt:lpstr>FERPA</vt:lpstr>
      <vt:lpstr> Family Education Rights and Privacy Act</vt:lpstr>
      <vt:lpstr> Engagement in Fall 2022</vt:lpstr>
      <vt:lpstr>Your Fall Schedule</vt:lpstr>
      <vt:lpstr>First Semester Schedule</vt:lpstr>
      <vt:lpstr>Mathematics Readiness Test (MRT)</vt:lpstr>
      <vt:lpstr>Next Steps</vt:lpstr>
      <vt:lpstr>How to NAVIGATE Advising</vt:lpstr>
      <vt:lpstr>Next Steps:  What to expect at your 1-on-1</vt:lpstr>
      <vt:lpstr>PowerPoint Presentation</vt:lpstr>
      <vt:lpstr>PowerPoint Presentation</vt:lpstr>
      <vt:lpstr>Thank you!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F</dc:creator>
  <cp:lastModifiedBy>Microsoft Office User</cp:lastModifiedBy>
  <cp:revision>599</cp:revision>
  <cp:lastPrinted>2018-05-18T18:37:10Z</cp:lastPrinted>
  <dcterms:created xsi:type="dcterms:W3CDTF">2018-04-18T13:27:19Z</dcterms:created>
  <dcterms:modified xsi:type="dcterms:W3CDTF">2022-06-23T15:11:49Z</dcterms:modified>
</cp:coreProperties>
</file>