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1" r:id="rId2"/>
    <p:sldId id="392" r:id="rId3"/>
    <p:sldId id="357" r:id="rId4"/>
    <p:sldId id="258" r:id="rId5"/>
    <p:sldId id="397" r:id="rId6"/>
    <p:sldId id="395" r:id="rId7"/>
    <p:sldId id="396" r:id="rId8"/>
    <p:sldId id="401" r:id="rId9"/>
    <p:sldId id="405" r:id="rId10"/>
    <p:sldId id="439" r:id="rId11"/>
    <p:sldId id="354" r:id="rId12"/>
    <p:sldId id="393" r:id="rId13"/>
    <p:sldId id="410" r:id="rId14"/>
    <p:sldId id="407" r:id="rId15"/>
    <p:sldId id="336" r:id="rId16"/>
    <p:sldId id="370" r:id="rId17"/>
    <p:sldId id="408" r:id="rId18"/>
    <p:sldId id="409" r:id="rId19"/>
    <p:sldId id="342" r:id="rId20"/>
    <p:sldId id="340" r:id="rId21"/>
    <p:sldId id="438" r:id="rId22"/>
    <p:sldId id="440" r:id="rId23"/>
    <p:sldId id="268" r:id="rId24"/>
    <p:sldId id="349" r:id="rId25"/>
    <p:sldId id="398" r:id="rId26"/>
    <p:sldId id="400" r:id="rId27"/>
    <p:sldId id="394" r:id="rId28"/>
    <p:sldId id="412" r:id="rId29"/>
    <p:sldId id="434" r:id="rId30"/>
    <p:sldId id="413" r:id="rId31"/>
    <p:sldId id="443" r:id="rId32"/>
    <p:sldId id="432" r:id="rId33"/>
    <p:sldId id="433" r:id="rId34"/>
    <p:sldId id="260" r:id="rId35"/>
    <p:sldId id="435" r:id="rId36"/>
    <p:sldId id="334" r:id="rId37"/>
    <p:sldId id="267" r:id="rId38"/>
    <p:sldId id="419" r:id="rId39"/>
    <p:sldId id="417" r:id="rId40"/>
    <p:sldId id="262" r:id="rId41"/>
    <p:sldId id="274" r:id="rId42"/>
    <p:sldId id="391" r:id="rId43"/>
    <p:sldId id="445" r:id="rId44"/>
    <p:sldId id="441" r:id="rId45"/>
    <p:sldId id="437" r:id="rId46"/>
    <p:sldId id="363" r:id="rId47"/>
    <p:sldId id="444" r:id="rId48"/>
    <p:sldId id="436" r:id="rId49"/>
  </p:sldIdLst>
  <p:sldSz cx="12192000" cy="6858000"/>
  <p:notesSz cx="9236075" cy="7010400"/>
  <p:custShowLst>
    <p:custShow name="Custom Show 1" id="0">
      <p:sldLst>
        <p:sld r:id="rId21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scalzo, Stephanie" initials="LS" lastIdx="1" clrIdx="0"/>
  <p:cmAuthor id="2" name="Hayley Hasberger" initials="HH" lastIdx="1" clrIdx="1">
    <p:extLst>
      <p:ext uri="{19B8F6BF-5375-455C-9EA6-DF929625EA0E}">
        <p15:presenceInfo xmlns:p15="http://schemas.microsoft.com/office/powerpoint/2012/main" userId="S-1-5-21-1927042371-1281626651-2564270254-6894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33E"/>
    <a:srgbClr val="007156"/>
    <a:srgbClr val="005E4F"/>
    <a:srgbClr val="F47D20"/>
    <a:srgbClr val="2F5597"/>
    <a:srgbClr val="FFD416"/>
    <a:srgbClr val="A7D4EE"/>
    <a:srgbClr val="67AC47"/>
    <a:srgbClr val="007155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59121" autoAdjust="0"/>
  </p:normalViewPr>
  <p:slideViewPr>
    <p:cSldViewPr snapToGrid="0" snapToObjects="1">
      <p:cViewPr varScale="1">
        <p:scale>
          <a:sx n="74" d="100"/>
          <a:sy n="74" d="100"/>
        </p:scale>
        <p:origin x="246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1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312" y="-20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2A43FE-C998-4E57-A84D-4533C87155AD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31B5E61-C63C-42CE-839E-CCB9EAA54C37}">
      <dgm:prSet phldrT="[Text]" phldr="0"/>
      <dgm:spPr/>
      <dgm:t>
        <a:bodyPr/>
        <a:lstStyle/>
        <a:p>
          <a:r>
            <a:rPr lang="en-US" b="0" dirty="0">
              <a:latin typeface="Calibri Light" panose="020F0302020204030204"/>
            </a:rPr>
            <a:t>Attend</a:t>
          </a:r>
          <a:endParaRPr lang="en-US" b="0" dirty="0"/>
        </a:p>
      </dgm:t>
    </dgm:pt>
    <dgm:pt modelId="{A06C3D55-AB1A-4B9A-A8D8-56B112D56B07}" type="parTrans" cxnId="{F34E896B-0D36-42BC-9723-B0D6F62EB2F5}">
      <dgm:prSet/>
      <dgm:spPr/>
      <dgm:t>
        <a:bodyPr/>
        <a:lstStyle/>
        <a:p>
          <a:endParaRPr lang="en-US"/>
        </a:p>
      </dgm:t>
    </dgm:pt>
    <dgm:pt modelId="{34EB394B-1956-4079-9510-9F35164CE1E4}" type="sibTrans" cxnId="{F34E896B-0D36-42BC-9723-B0D6F62EB2F5}">
      <dgm:prSet/>
      <dgm:spPr/>
      <dgm:t>
        <a:bodyPr/>
        <a:lstStyle/>
        <a:p>
          <a:endParaRPr lang="en-US"/>
        </a:p>
      </dgm:t>
    </dgm:pt>
    <dgm:pt modelId="{B89C5BA3-D922-494B-A059-3D4F853E7B17}">
      <dgm:prSet phldrT="[Text]"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Career Event</a:t>
          </a:r>
          <a:endParaRPr lang="en-US" b="0" dirty="0"/>
        </a:p>
      </dgm:t>
    </dgm:pt>
    <dgm:pt modelId="{FEBFCF86-DF11-4FCA-A24A-EE009D8275DF}" type="parTrans" cxnId="{E057ABC0-5159-4331-BDE1-195FFE074260}">
      <dgm:prSet/>
      <dgm:spPr/>
      <dgm:t>
        <a:bodyPr/>
        <a:lstStyle/>
        <a:p>
          <a:endParaRPr lang="en-US"/>
        </a:p>
      </dgm:t>
    </dgm:pt>
    <dgm:pt modelId="{EFFAE6FD-A632-4C6B-B299-26E310627E6F}" type="sibTrans" cxnId="{E057ABC0-5159-4331-BDE1-195FFE074260}">
      <dgm:prSet/>
      <dgm:spPr/>
      <dgm:t>
        <a:bodyPr/>
        <a:lstStyle/>
        <a:p>
          <a:endParaRPr lang="en-US"/>
        </a:p>
      </dgm:t>
    </dgm:pt>
    <dgm:pt modelId="{45DB477E-56CC-4228-BE9E-33BD0C482CBC}">
      <dgm:prSet phldrT="[Text]"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Internship Fair</a:t>
          </a:r>
        </a:p>
      </dgm:t>
    </dgm:pt>
    <dgm:pt modelId="{47FF8D8E-82C3-4ADB-AD81-E22201692CF3}" type="parTrans" cxnId="{4D27277F-5C36-4B5E-9E6E-07C7705CBA55}">
      <dgm:prSet/>
      <dgm:spPr/>
      <dgm:t>
        <a:bodyPr/>
        <a:lstStyle/>
        <a:p>
          <a:endParaRPr lang="en-US"/>
        </a:p>
      </dgm:t>
    </dgm:pt>
    <dgm:pt modelId="{8B0F2E39-4ED1-4DB1-871A-85DE11C0BE88}" type="sibTrans" cxnId="{4D27277F-5C36-4B5E-9E6E-07C7705CBA55}">
      <dgm:prSet/>
      <dgm:spPr/>
      <dgm:t>
        <a:bodyPr/>
        <a:lstStyle/>
        <a:p>
          <a:endParaRPr lang="en-US"/>
        </a:p>
      </dgm:t>
    </dgm:pt>
    <dgm:pt modelId="{DFC4740C-B741-45BC-87C4-894CD7F17588}">
      <dgm:prSet phldrT="[Text]" phldr="0"/>
      <dgm:spPr/>
      <dgm:t>
        <a:bodyPr/>
        <a:lstStyle/>
        <a:p>
          <a:r>
            <a:rPr lang="en-US" b="0" dirty="0">
              <a:latin typeface="Calibri Light" panose="020F0302020204030204"/>
            </a:rPr>
            <a:t>Reflect</a:t>
          </a:r>
          <a:endParaRPr lang="en-US" b="0" dirty="0"/>
        </a:p>
      </dgm:t>
    </dgm:pt>
    <dgm:pt modelId="{91B33294-6970-4FF0-9394-A82162AF6BD8}" type="parTrans" cxnId="{6D2F00AA-6CB2-4EEF-B483-E8B16CBA367C}">
      <dgm:prSet/>
      <dgm:spPr/>
      <dgm:t>
        <a:bodyPr/>
        <a:lstStyle/>
        <a:p>
          <a:endParaRPr lang="en-US"/>
        </a:p>
      </dgm:t>
    </dgm:pt>
    <dgm:pt modelId="{9930202B-5DA1-406F-B48C-1B67D5C6F349}" type="sibTrans" cxnId="{6D2F00AA-6CB2-4EEF-B483-E8B16CBA367C}">
      <dgm:prSet/>
      <dgm:spPr/>
      <dgm:t>
        <a:bodyPr/>
        <a:lstStyle/>
        <a:p>
          <a:endParaRPr lang="en-US"/>
        </a:p>
      </dgm:t>
    </dgm:pt>
    <dgm:pt modelId="{BBC4667D-5F02-43A0-AE57-2675E2DECB62}">
      <dgm:prSet phldrT="[Text]"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Written Summary</a:t>
          </a:r>
          <a:endParaRPr lang="en-US" b="0" dirty="0"/>
        </a:p>
      </dgm:t>
    </dgm:pt>
    <dgm:pt modelId="{96552CA0-2650-44A8-8990-37E9E1A696AE}" type="parTrans" cxnId="{08E2CA6D-15EC-4448-AD9F-468BDD7CAB04}">
      <dgm:prSet/>
      <dgm:spPr/>
      <dgm:t>
        <a:bodyPr/>
        <a:lstStyle/>
        <a:p>
          <a:endParaRPr lang="en-US"/>
        </a:p>
      </dgm:t>
    </dgm:pt>
    <dgm:pt modelId="{CF593116-FBC2-4C81-8513-47DC0E6E547D}" type="sibTrans" cxnId="{08E2CA6D-15EC-4448-AD9F-468BDD7CAB04}">
      <dgm:prSet/>
      <dgm:spPr/>
      <dgm:t>
        <a:bodyPr/>
        <a:lstStyle/>
        <a:p>
          <a:endParaRPr lang="en-US"/>
        </a:p>
      </dgm:t>
    </dgm:pt>
    <dgm:pt modelId="{EAB04F1E-2A46-4731-B763-4B069AEF1DFD}">
      <dgm:prSet phldrT="[Text]"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QR Code</a:t>
          </a:r>
          <a:endParaRPr lang="en-US" b="0" dirty="0"/>
        </a:p>
      </dgm:t>
    </dgm:pt>
    <dgm:pt modelId="{7F28AD32-AF58-416D-B73D-C6354174C0C1}" type="parTrans" cxnId="{21E16AC5-3AC8-437D-8EEB-33F6B3010923}">
      <dgm:prSet/>
      <dgm:spPr/>
      <dgm:t>
        <a:bodyPr/>
        <a:lstStyle/>
        <a:p>
          <a:endParaRPr lang="en-US"/>
        </a:p>
      </dgm:t>
    </dgm:pt>
    <dgm:pt modelId="{FDE1C0C3-C1E0-4F5A-9A43-09CDD6721A1C}" type="sibTrans" cxnId="{21E16AC5-3AC8-437D-8EEB-33F6B3010923}">
      <dgm:prSet/>
      <dgm:spPr/>
      <dgm:t>
        <a:bodyPr/>
        <a:lstStyle/>
        <a:p>
          <a:endParaRPr lang="en-US"/>
        </a:p>
      </dgm:t>
    </dgm:pt>
    <dgm:pt modelId="{676586DD-8F69-4C54-86E1-B656EE0300F6}">
      <dgm:prSet phldrT="[Text]"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Credit Awarded</a:t>
          </a:r>
          <a:endParaRPr lang="en-US" b="0" dirty="0"/>
        </a:p>
      </dgm:t>
    </dgm:pt>
    <dgm:pt modelId="{7124F8FB-552A-4144-B45E-69C66416E263}" type="parTrans" cxnId="{EA46ECF9-E97F-40E1-BC65-6F66383CEDC3}">
      <dgm:prSet/>
      <dgm:spPr/>
      <dgm:t>
        <a:bodyPr/>
        <a:lstStyle/>
        <a:p>
          <a:endParaRPr lang="en-US"/>
        </a:p>
      </dgm:t>
    </dgm:pt>
    <dgm:pt modelId="{4E83BDD6-2420-480C-8FF0-29FD13014179}" type="sibTrans" cxnId="{EA46ECF9-E97F-40E1-BC65-6F66383CEDC3}">
      <dgm:prSet/>
      <dgm:spPr/>
      <dgm:t>
        <a:bodyPr/>
        <a:lstStyle/>
        <a:p>
          <a:endParaRPr lang="en-US"/>
        </a:p>
      </dgm:t>
    </dgm:pt>
    <dgm:pt modelId="{387C9F50-1D18-4C31-A973-0F056C1C723A}">
      <dgm:prSet phldrT="[Text]"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Automatically Applied</a:t>
          </a:r>
        </a:p>
      </dgm:t>
    </dgm:pt>
    <dgm:pt modelId="{209B58FB-FAC3-44A5-917C-6D37A624522C}" type="parTrans" cxnId="{D00A01D1-25CB-4762-A544-F7A91DE49B12}">
      <dgm:prSet/>
      <dgm:spPr/>
      <dgm:t>
        <a:bodyPr/>
        <a:lstStyle/>
        <a:p>
          <a:endParaRPr lang="en-US"/>
        </a:p>
      </dgm:t>
    </dgm:pt>
    <dgm:pt modelId="{3E04D74B-2AA1-47BF-B5D5-894EC4A3AF97}" type="sibTrans" cxnId="{D00A01D1-25CB-4762-A544-F7A91DE49B12}">
      <dgm:prSet/>
      <dgm:spPr/>
      <dgm:t>
        <a:bodyPr/>
        <a:lstStyle/>
        <a:p>
          <a:endParaRPr lang="en-US"/>
        </a:p>
      </dgm:t>
    </dgm:pt>
    <dgm:pt modelId="{7FEB3EA0-D30C-44BA-8716-ECB3284853C1}">
      <dgm:prSet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Class</a:t>
          </a:r>
        </a:p>
      </dgm:t>
    </dgm:pt>
    <dgm:pt modelId="{DBA564AD-4434-4CFF-96B5-9467AB5FF4E4}" type="parTrans" cxnId="{08998F41-B0C1-4819-9BFE-6BCE37AA5149}">
      <dgm:prSet/>
      <dgm:spPr/>
    </dgm:pt>
    <dgm:pt modelId="{419E8A26-1C06-4013-9D20-19382B64D8AA}" type="sibTrans" cxnId="{08998F41-B0C1-4819-9BFE-6BCE37AA5149}">
      <dgm:prSet/>
      <dgm:spPr/>
    </dgm:pt>
    <dgm:pt modelId="{E9DA1B12-4CE8-4E57-A9DA-C49187555B83}">
      <dgm:prSet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Club</a:t>
          </a:r>
        </a:p>
      </dgm:t>
    </dgm:pt>
    <dgm:pt modelId="{99EA3E2C-7FD6-4E53-AA39-CFC5CBFB753B}" type="parTrans" cxnId="{1CBBA2E2-7403-4420-B63E-3BD0ADE8A745}">
      <dgm:prSet/>
      <dgm:spPr/>
    </dgm:pt>
    <dgm:pt modelId="{1FC28D33-7D4A-4AA5-B3DA-3D5CB7E82BAA}" type="sibTrans" cxnId="{1CBBA2E2-7403-4420-B63E-3BD0ADE8A745}">
      <dgm:prSet/>
      <dgm:spPr/>
    </dgm:pt>
    <dgm:pt modelId="{3389E37D-D2EC-4B09-8DC0-F48141D440C0}">
      <dgm:prSet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Forums</a:t>
          </a:r>
        </a:p>
      </dgm:t>
    </dgm:pt>
    <dgm:pt modelId="{C789F03C-D670-420B-BCA5-1683AA6D12E6}" type="parTrans" cxnId="{088F0CB7-CA9C-4D92-9F8A-54AB30A4DC02}">
      <dgm:prSet/>
      <dgm:spPr/>
    </dgm:pt>
    <dgm:pt modelId="{22833829-0F62-4A13-B99C-9909B164B34B}" type="sibTrans" cxnId="{088F0CB7-CA9C-4D92-9F8A-54AB30A4DC02}">
      <dgm:prSet/>
      <dgm:spPr/>
    </dgm:pt>
    <dgm:pt modelId="{E2DA4A47-EF3B-4B07-9960-E2AFF66C99E2}">
      <dgm:prSet phldr="0"/>
      <dgm:spPr/>
      <dgm:t>
        <a:bodyPr/>
        <a:lstStyle/>
        <a:p>
          <a:r>
            <a:rPr lang="en-US" b="0" dirty="0">
              <a:latin typeface="Calibri Light" panose="020F0302020204030204"/>
            </a:rPr>
            <a:t>Panel</a:t>
          </a:r>
          <a:endParaRPr lang="en-US" b="0" dirty="0"/>
        </a:p>
      </dgm:t>
    </dgm:pt>
    <dgm:pt modelId="{6543D52A-8692-4789-833A-1B6AD577CE73}" type="parTrans" cxnId="{31A3571E-ECE5-4AA3-A511-24D328733EE0}">
      <dgm:prSet/>
      <dgm:spPr/>
    </dgm:pt>
    <dgm:pt modelId="{96A5792F-35A7-4E9C-B764-A0F9D7CE86E6}" type="sibTrans" cxnId="{31A3571E-ECE5-4AA3-A511-24D328733EE0}">
      <dgm:prSet/>
      <dgm:spPr/>
    </dgm:pt>
    <dgm:pt modelId="{8A9A358E-2FFD-4E07-9E8A-D18F7A2F85AE}">
      <dgm:prSet phldr="0"/>
      <dgm:spPr/>
      <dgm:t>
        <a:bodyPr/>
        <a:lstStyle/>
        <a:p>
          <a:r>
            <a:rPr lang="en-US" b="0" dirty="0">
              <a:latin typeface="Calibri Light" panose="020F0302020204030204"/>
            </a:rPr>
            <a:t>Self-Report</a:t>
          </a:r>
        </a:p>
      </dgm:t>
    </dgm:pt>
    <dgm:pt modelId="{787C27EC-EB5B-4A73-B86A-62986B9F6375}" type="parTrans" cxnId="{57473FBA-35CC-4EBE-9884-1BB10A41787E}">
      <dgm:prSet/>
      <dgm:spPr/>
    </dgm:pt>
    <dgm:pt modelId="{CAABC75B-C566-4F3D-B9DC-BBD3C909103C}" type="sibTrans" cxnId="{57473FBA-35CC-4EBE-9884-1BB10A41787E}">
      <dgm:prSet/>
      <dgm:spPr/>
    </dgm:pt>
    <dgm:pt modelId="{D240974B-975F-41E8-B8D8-9BBE94B671AD}">
      <dgm:prSet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File Upload</a:t>
          </a:r>
        </a:p>
      </dgm:t>
    </dgm:pt>
    <dgm:pt modelId="{9F3C409B-EEC8-4001-A1E0-B0A231541039}" type="parTrans" cxnId="{728685BF-47D3-40F1-84C1-03BA870980B7}">
      <dgm:prSet/>
      <dgm:spPr/>
    </dgm:pt>
    <dgm:pt modelId="{483044DD-D104-4D83-A43D-0C7614A8D904}" type="sibTrans" cxnId="{728685BF-47D3-40F1-84C1-03BA870980B7}">
      <dgm:prSet/>
      <dgm:spPr/>
    </dgm:pt>
    <dgm:pt modelId="{C8E2C9AC-F3A7-4F59-A861-8B9C94631664}">
      <dgm:prSet phldr="0"/>
      <dgm:spPr/>
      <dgm:t>
        <a:bodyPr/>
        <a:lstStyle/>
        <a:p>
          <a:pPr rtl="0"/>
          <a:r>
            <a:rPr lang="en-US" b="0" dirty="0">
              <a:latin typeface="Calibri Light" panose="020F0302020204030204"/>
            </a:rPr>
            <a:t>Assigned by PEAKS team</a:t>
          </a:r>
          <a:endParaRPr lang="en-US" dirty="0"/>
        </a:p>
      </dgm:t>
    </dgm:pt>
    <dgm:pt modelId="{780F7385-F72B-4841-B8E7-9F0BFBAA3183}" type="parTrans" cxnId="{343FF847-BCB0-48F0-B663-6D3BD1E2C9B9}">
      <dgm:prSet/>
      <dgm:spPr/>
    </dgm:pt>
    <dgm:pt modelId="{D79A198C-5CD0-4A6B-916D-6304D5AB9378}" type="sibTrans" cxnId="{343FF847-BCB0-48F0-B663-6D3BD1E2C9B9}">
      <dgm:prSet/>
      <dgm:spPr/>
    </dgm:pt>
    <dgm:pt modelId="{258CA6EF-1BAB-4716-B7F2-931F3EA10E0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Student Initiated</a:t>
          </a:r>
        </a:p>
      </dgm:t>
    </dgm:pt>
    <dgm:pt modelId="{B9ADC471-841D-41C1-8E0F-695662C0E960}" type="parTrans" cxnId="{8A46BDFA-8CC9-465E-9004-3B34A0CFEBA9}">
      <dgm:prSet/>
      <dgm:spPr/>
    </dgm:pt>
    <dgm:pt modelId="{8CCEF7F4-C2B6-42C0-92C8-B47D90644039}" type="sibTrans" cxnId="{8A46BDFA-8CC9-465E-9004-3B34A0CFEBA9}">
      <dgm:prSet/>
      <dgm:spPr/>
    </dgm:pt>
    <dgm:pt modelId="{5442D316-7F4A-4017-B92B-B0205EF55720}" type="pres">
      <dgm:prSet presAssocID="{6C2A43FE-C998-4E57-A84D-4533C87155AD}" presName="Name0" presStyleCnt="0">
        <dgm:presLayoutVars>
          <dgm:dir/>
          <dgm:animLvl val="lvl"/>
          <dgm:resizeHandles val="exact"/>
        </dgm:presLayoutVars>
      </dgm:prSet>
      <dgm:spPr/>
    </dgm:pt>
    <dgm:pt modelId="{D7B41985-4A53-4394-A001-E5E52B53A1E5}" type="pres">
      <dgm:prSet presAssocID="{D31B5E61-C63C-42CE-839E-CCB9EAA54C37}" presName="composite" presStyleCnt="0"/>
      <dgm:spPr/>
    </dgm:pt>
    <dgm:pt modelId="{428A0642-1C99-4910-B4A4-700E94610A3A}" type="pres">
      <dgm:prSet presAssocID="{D31B5E61-C63C-42CE-839E-CCB9EAA54C3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E670590-31F7-4FA6-A55C-5910F4219A7F}" type="pres">
      <dgm:prSet presAssocID="{D31B5E61-C63C-42CE-839E-CCB9EAA54C37}" presName="desTx" presStyleLbl="alignAccFollowNode1" presStyleIdx="0" presStyleCnt="3">
        <dgm:presLayoutVars>
          <dgm:bulletEnabled val="1"/>
        </dgm:presLayoutVars>
      </dgm:prSet>
      <dgm:spPr/>
    </dgm:pt>
    <dgm:pt modelId="{B495861A-0041-41E2-BA53-6776E9C8E263}" type="pres">
      <dgm:prSet presAssocID="{34EB394B-1956-4079-9510-9F35164CE1E4}" presName="space" presStyleCnt="0"/>
      <dgm:spPr/>
    </dgm:pt>
    <dgm:pt modelId="{FA475F27-22D6-4E6E-9E13-A4BBD459DA76}" type="pres">
      <dgm:prSet presAssocID="{DFC4740C-B741-45BC-87C4-894CD7F17588}" presName="composite" presStyleCnt="0"/>
      <dgm:spPr/>
    </dgm:pt>
    <dgm:pt modelId="{6EAE421D-0F05-4CE2-BECC-582E54E6E2E6}" type="pres">
      <dgm:prSet presAssocID="{DFC4740C-B741-45BC-87C4-894CD7F1758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D5EFDBC-307B-468B-A168-5B0E311F093D}" type="pres">
      <dgm:prSet presAssocID="{DFC4740C-B741-45BC-87C4-894CD7F17588}" presName="desTx" presStyleLbl="alignAccFollowNode1" presStyleIdx="1" presStyleCnt="3">
        <dgm:presLayoutVars>
          <dgm:bulletEnabled val="1"/>
        </dgm:presLayoutVars>
      </dgm:prSet>
      <dgm:spPr/>
    </dgm:pt>
    <dgm:pt modelId="{70FB7CC3-61F8-47CC-9CC0-81880E9C66C3}" type="pres">
      <dgm:prSet presAssocID="{9930202B-5DA1-406F-B48C-1B67D5C6F349}" presName="space" presStyleCnt="0"/>
      <dgm:spPr/>
    </dgm:pt>
    <dgm:pt modelId="{7DF97846-F4A8-4904-958C-32571AD21DB2}" type="pres">
      <dgm:prSet presAssocID="{676586DD-8F69-4C54-86E1-B656EE0300F6}" presName="composite" presStyleCnt="0"/>
      <dgm:spPr/>
    </dgm:pt>
    <dgm:pt modelId="{A19320E1-F931-4FF0-A597-AADB2923CB1F}" type="pres">
      <dgm:prSet presAssocID="{676586DD-8F69-4C54-86E1-B656EE0300F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17B8313-4C34-4AA5-A415-30B4A08B2DBE}" type="pres">
      <dgm:prSet presAssocID="{676586DD-8F69-4C54-86E1-B656EE0300F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56A5C1C-D66B-4414-8A20-DC66858EC3A0}" type="presOf" srcId="{EAB04F1E-2A46-4731-B763-4B069AEF1DFD}" destId="{6D5EFDBC-307B-468B-A168-5B0E311F093D}" srcOrd="0" destOrd="2" presId="urn:microsoft.com/office/officeart/2005/8/layout/hList1"/>
    <dgm:cxn modelId="{31A3571E-ECE5-4AA3-A511-24D328733EE0}" srcId="{B89C5BA3-D922-494B-A059-3D4F853E7B17}" destId="{E2DA4A47-EF3B-4B07-9960-E2AFF66C99E2}" srcOrd="2" destOrd="0" parTransId="{6543D52A-8692-4789-833A-1B6AD577CE73}" sibTransId="{96A5792F-35A7-4E9C-B764-A0F9D7CE86E6}"/>
    <dgm:cxn modelId="{C8133522-24A9-43C8-87FD-DC51BC5C356F}" type="presOf" srcId="{3389E37D-D2EC-4B09-8DC0-F48141D440C0}" destId="{CE670590-31F7-4FA6-A55C-5910F4219A7F}" srcOrd="0" destOrd="3" presId="urn:microsoft.com/office/officeart/2005/8/layout/hList1"/>
    <dgm:cxn modelId="{54615922-0030-45EE-8A4C-F2AAE318DFD6}" type="presOf" srcId="{D31B5E61-C63C-42CE-839E-CCB9EAA54C37}" destId="{428A0642-1C99-4910-B4A4-700E94610A3A}" srcOrd="0" destOrd="0" presId="urn:microsoft.com/office/officeart/2005/8/layout/hList1"/>
    <dgm:cxn modelId="{61289A2E-EEC0-41E1-9A27-4B1DD101D9DF}" type="presOf" srcId="{E2DA4A47-EF3B-4B07-9960-E2AFF66C99E2}" destId="{CE670590-31F7-4FA6-A55C-5910F4219A7F}" srcOrd="0" destOrd="5" presId="urn:microsoft.com/office/officeart/2005/8/layout/hList1"/>
    <dgm:cxn modelId="{08998F41-B0C1-4819-9BFE-6BCE37AA5149}" srcId="{D31B5E61-C63C-42CE-839E-CCB9EAA54C37}" destId="{7FEB3EA0-D30C-44BA-8716-ECB3284853C1}" srcOrd="0" destOrd="0" parTransId="{DBA564AD-4434-4CFF-96B5-9467AB5FF4E4}" sibTransId="{419E8A26-1C06-4013-9D20-19382B64D8AA}"/>
    <dgm:cxn modelId="{343FF847-BCB0-48F0-B663-6D3BD1E2C9B9}" srcId="{676586DD-8F69-4C54-86E1-B656EE0300F6}" destId="{C8E2C9AC-F3A7-4F59-A861-8B9C94631664}" srcOrd="1" destOrd="0" parTransId="{780F7385-F72B-4841-B8E7-9F0BFBAA3183}" sibTransId="{D79A198C-5CD0-4A6B-916D-6304D5AB9378}"/>
    <dgm:cxn modelId="{3989664E-3270-4B2C-9262-E6B0E4E65094}" type="presOf" srcId="{C8E2C9AC-F3A7-4F59-A861-8B9C94631664}" destId="{B17B8313-4C34-4AA5-A415-30B4A08B2DBE}" srcOrd="0" destOrd="1" presId="urn:microsoft.com/office/officeart/2005/8/layout/hList1"/>
    <dgm:cxn modelId="{2A8DF053-9E52-4E1C-82EC-6CC674CB03F4}" type="presOf" srcId="{BBC4667D-5F02-43A0-AE57-2675E2DECB62}" destId="{6D5EFDBC-307B-468B-A168-5B0E311F093D}" srcOrd="0" destOrd="0" presId="urn:microsoft.com/office/officeart/2005/8/layout/hList1"/>
    <dgm:cxn modelId="{F34E896B-0D36-42BC-9723-B0D6F62EB2F5}" srcId="{6C2A43FE-C998-4E57-A84D-4533C87155AD}" destId="{D31B5E61-C63C-42CE-839E-CCB9EAA54C37}" srcOrd="0" destOrd="0" parTransId="{A06C3D55-AB1A-4B9A-A8D8-56B112D56B07}" sibTransId="{34EB394B-1956-4079-9510-9F35164CE1E4}"/>
    <dgm:cxn modelId="{08E2CA6D-15EC-4448-AD9F-468BDD7CAB04}" srcId="{DFC4740C-B741-45BC-87C4-894CD7F17588}" destId="{BBC4667D-5F02-43A0-AE57-2675E2DECB62}" srcOrd="0" destOrd="0" parTransId="{96552CA0-2650-44A8-8990-37E9E1A696AE}" sibTransId="{CF593116-FBC2-4C81-8513-47DC0E6E547D}"/>
    <dgm:cxn modelId="{4D27277F-5C36-4B5E-9E6E-07C7705CBA55}" srcId="{B89C5BA3-D922-494B-A059-3D4F853E7B17}" destId="{45DB477E-56CC-4228-BE9E-33BD0C482CBC}" srcOrd="1" destOrd="0" parTransId="{47FF8D8E-82C3-4ADB-AD81-E22201692CF3}" sibTransId="{8B0F2E39-4ED1-4DB1-871A-85DE11C0BE88}"/>
    <dgm:cxn modelId="{3D595F84-3676-4CE0-A139-E543CA93D8C3}" type="presOf" srcId="{45DB477E-56CC-4228-BE9E-33BD0C482CBC}" destId="{CE670590-31F7-4FA6-A55C-5910F4219A7F}" srcOrd="0" destOrd="4" presId="urn:microsoft.com/office/officeart/2005/8/layout/hList1"/>
    <dgm:cxn modelId="{4C75A288-2DF8-41C8-9D32-0BEAEEC1B3BC}" type="presOf" srcId="{B89C5BA3-D922-494B-A059-3D4F853E7B17}" destId="{CE670590-31F7-4FA6-A55C-5910F4219A7F}" srcOrd="0" destOrd="2" presId="urn:microsoft.com/office/officeart/2005/8/layout/hList1"/>
    <dgm:cxn modelId="{4CABF88C-759E-49DA-B489-8683E60848ED}" type="presOf" srcId="{387C9F50-1D18-4C31-A973-0F056C1C723A}" destId="{B17B8313-4C34-4AA5-A415-30B4A08B2DBE}" srcOrd="0" destOrd="0" presId="urn:microsoft.com/office/officeart/2005/8/layout/hList1"/>
    <dgm:cxn modelId="{C26BC396-3B6A-47F1-84D4-3E38D6347F68}" type="presOf" srcId="{6C2A43FE-C998-4E57-A84D-4533C87155AD}" destId="{5442D316-7F4A-4017-B92B-B0205EF55720}" srcOrd="0" destOrd="0" presId="urn:microsoft.com/office/officeart/2005/8/layout/hList1"/>
    <dgm:cxn modelId="{6D2F00AA-6CB2-4EEF-B483-E8B16CBA367C}" srcId="{6C2A43FE-C998-4E57-A84D-4533C87155AD}" destId="{DFC4740C-B741-45BC-87C4-894CD7F17588}" srcOrd="1" destOrd="0" parTransId="{91B33294-6970-4FF0-9394-A82162AF6BD8}" sibTransId="{9930202B-5DA1-406F-B48C-1B67D5C6F349}"/>
    <dgm:cxn modelId="{674C3BB6-2047-4C0A-865D-4CF7140C37F7}" type="presOf" srcId="{676586DD-8F69-4C54-86E1-B656EE0300F6}" destId="{A19320E1-F931-4FF0-A597-AADB2923CB1F}" srcOrd="0" destOrd="0" presId="urn:microsoft.com/office/officeart/2005/8/layout/hList1"/>
    <dgm:cxn modelId="{088F0CB7-CA9C-4D92-9F8A-54AB30A4DC02}" srcId="{B89C5BA3-D922-494B-A059-3D4F853E7B17}" destId="{3389E37D-D2EC-4B09-8DC0-F48141D440C0}" srcOrd="0" destOrd="0" parTransId="{C789F03C-D670-420B-BCA5-1683AA6D12E6}" sibTransId="{22833829-0F62-4A13-B99C-9909B164B34B}"/>
    <dgm:cxn modelId="{F7EB5CB7-6152-4963-8DF3-FE826D98EE39}" type="presOf" srcId="{7FEB3EA0-D30C-44BA-8716-ECB3284853C1}" destId="{CE670590-31F7-4FA6-A55C-5910F4219A7F}" srcOrd="0" destOrd="0" presId="urn:microsoft.com/office/officeart/2005/8/layout/hList1"/>
    <dgm:cxn modelId="{57473FBA-35CC-4EBE-9884-1BB10A41787E}" srcId="{DFC4740C-B741-45BC-87C4-894CD7F17588}" destId="{8A9A358E-2FFD-4E07-9E8A-D18F7A2F85AE}" srcOrd="3" destOrd="0" parTransId="{787C27EC-EB5B-4A73-B86A-62986B9F6375}" sibTransId="{CAABC75B-C566-4F3D-B9DC-BBD3C909103C}"/>
    <dgm:cxn modelId="{069561BC-1AC7-4F53-A5BC-7B3EDC5B02FB}" type="presOf" srcId="{8A9A358E-2FFD-4E07-9E8A-D18F7A2F85AE}" destId="{6D5EFDBC-307B-468B-A168-5B0E311F093D}" srcOrd="0" destOrd="3" presId="urn:microsoft.com/office/officeart/2005/8/layout/hList1"/>
    <dgm:cxn modelId="{728685BF-47D3-40F1-84C1-03BA870980B7}" srcId="{DFC4740C-B741-45BC-87C4-894CD7F17588}" destId="{D240974B-975F-41E8-B8D8-9BBE94B671AD}" srcOrd="1" destOrd="0" parTransId="{9F3C409B-EEC8-4001-A1E0-B0A231541039}" sibTransId="{483044DD-D104-4D83-A43D-0C7614A8D904}"/>
    <dgm:cxn modelId="{E057ABC0-5159-4331-BDE1-195FFE074260}" srcId="{D31B5E61-C63C-42CE-839E-CCB9EAA54C37}" destId="{B89C5BA3-D922-494B-A059-3D4F853E7B17}" srcOrd="2" destOrd="0" parTransId="{FEBFCF86-DF11-4FCA-A24A-EE009D8275DF}" sibTransId="{EFFAE6FD-A632-4C6B-B299-26E310627E6F}"/>
    <dgm:cxn modelId="{21E16AC5-3AC8-437D-8EEB-33F6B3010923}" srcId="{DFC4740C-B741-45BC-87C4-894CD7F17588}" destId="{EAB04F1E-2A46-4731-B763-4B069AEF1DFD}" srcOrd="2" destOrd="0" parTransId="{7F28AD32-AF58-416D-B73D-C6354174C0C1}" sibTransId="{FDE1C0C3-C1E0-4F5A-9A43-09CDD6721A1C}"/>
    <dgm:cxn modelId="{CF0831CE-A32C-4696-BA34-D8AE0079144F}" type="presOf" srcId="{DFC4740C-B741-45BC-87C4-894CD7F17588}" destId="{6EAE421D-0F05-4CE2-BECC-582E54E6E2E6}" srcOrd="0" destOrd="0" presId="urn:microsoft.com/office/officeart/2005/8/layout/hList1"/>
    <dgm:cxn modelId="{D00A01D1-25CB-4762-A544-F7A91DE49B12}" srcId="{676586DD-8F69-4C54-86E1-B656EE0300F6}" destId="{387C9F50-1D18-4C31-A973-0F056C1C723A}" srcOrd="0" destOrd="0" parTransId="{209B58FB-FAC3-44A5-917C-6D37A624522C}" sibTransId="{3E04D74B-2AA1-47BF-B5D5-894EC4A3AF97}"/>
    <dgm:cxn modelId="{74B5FCD3-33B2-4BE4-BDAB-AB2F3A9EFDA9}" type="presOf" srcId="{D240974B-975F-41E8-B8D8-9BBE94B671AD}" destId="{6D5EFDBC-307B-468B-A168-5B0E311F093D}" srcOrd="0" destOrd="1" presId="urn:microsoft.com/office/officeart/2005/8/layout/hList1"/>
    <dgm:cxn modelId="{1CBBA2E2-7403-4420-B63E-3BD0ADE8A745}" srcId="{D31B5E61-C63C-42CE-839E-CCB9EAA54C37}" destId="{E9DA1B12-4CE8-4E57-A9DA-C49187555B83}" srcOrd="1" destOrd="0" parTransId="{99EA3E2C-7FD6-4E53-AA39-CFC5CBFB753B}" sibTransId="{1FC28D33-7D4A-4AA5-B3DA-3D5CB7E82BAA}"/>
    <dgm:cxn modelId="{136504F3-5051-4AA3-AF69-EA4170A4BA87}" type="presOf" srcId="{E9DA1B12-4CE8-4E57-A9DA-C49187555B83}" destId="{CE670590-31F7-4FA6-A55C-5910F4219A7F}" srcOrd="0" destOrd="1" presId="urn:microsoft.com/office/officeart/2005/8/layout/hList1"/>
    <dgm:cxn modelId="{D4B48BF6-B59B-4AED-B117-B873E675DBAA}" type="presOf" srcId="{258CA6EF-1BAB-4716-B7F2-931F3EA10E06}" destId="{B17B8313-4C34-4AA5-A415-30B4A08B2DBE}" srcOrd="0" destOrd="2" presId="urn:microsoft.com/office/officeart/2005/8/layout/hList1"/>
    <dgm:cxn modelId="{EA46ECF9-E97F-40E1-BC65-6F66383CEDC3}" srcId="{6C2A43FE-C998-4E57-A84D-4533C87155AD}" destId="{676586DD-8F69-4C54-86E1-B656EE0300F6}" srcOrd="2" destOrd="0" parTransId="{7124F8FB-552A-4144-B45E-69C66416E263}" sibTransId="{4E83BDD6-2420-480C-8FF0-29FD13014179}"/>
    <dgm:cxn modelId="{8A46BDFA-8CC9-465E-9004-3B34A0CFEBA9}" srcId="{676586DD-8F69-4C54-86E1-B656EE0300F6}" destId="{258CA6EF-1BAB-4716-B7F2-931F3EA10E06}" srcOrd="2" destOrd="0" parTransId="{B9ADC471-841D-41C1-8E0F-695662C0E960}" sibTransId="{8CCEF7F4-C2B6-42C0-92C8-B47D90644039}"/>
    <dgm:cxn modelId="{BA2CC589-ED81-4060-A315-188FF2117CA0}" type="presParOf" srcId="{5442D316-7F4A-4017-B92B-B0205EF55720}" destId="{D7B41985-4A53-4394-A001-E5E52B53A1E5}" srcOrd="0" destOrd="0" presId="urn:microsoft.com/office/officeart/2005/8/layout/hList1"/>
    <dgm:cxn modelId="{2257B0F9-B6BF-4726-B626-46D0DC76BD7B}" type="presParOf" srcId="{D7B41985-4A53-4394-A001-E5E52B53A1E5}" destId="{428A0642-1C99-4910-B4A4-700E94610A3A}" srcOrd="0" destOrd="0" presId="urn:microsoft.com/office/officeart/2005/8/layout/hList1"/>
    <dgm:cxn modelId="{B0AE8DCC-435F-4005-899C-A25F63844ED8}" type="presParOf" srcId="{D7B41985-4A53-4394-A001-E5E52B53A1E5}" destId="{CE670590-31F7-4FA6-A55C-5910F4219A7F}" srcOrd="1" destOrd="0" presId="urn:microsoft.com/office/officeart/2005/8/layout/hList1"/>
    <dgm:cxn modelId="{C4169284-85CA-4494-AB13-0D7D74926677}" type="presParOf" srcId="{5442D316-7F4A-4017-B92B-B0205EF55720}" destId="{B495861A-0041-41E2-BA53-6776E9C8E263}" srcOrd="1" destOrd="0" presId="urn:microsoft.com/office/officeart/2005/8/layout/hList1"/>
    <dgm:cxn modelId="{6CAC81DD-9886-4B58-9664-DDDA7442EFE8}" type="presParOf" srcId="{5442D316-7F4A-4017-B92B-B0205EF55720}" destId="{FA475F27-22D6-4E6E-9E13-A4BBD459DA76}" srcOrd="2" destOrd="0" presId="urn:microsoft.com/office/officeart/2005/8/layout/hList1"/>
    <dgm:cxn modelId="{59384E93-B7E3-40B2-86D8-D4255BDD343B}" type="presParOf" srcId="{FA475F27-22D6-4E6E-9E13-A4BBD459DA76}" destId="{6EAE421D-0F05-4CE2-BECC-582E54E6E2E6}" srcOrd="0" destOrd="0" presId="urn:microsoft.com/office/officeart/2005/8/layout/hList1"/>
    <dgm:cxn modelId="{45A7A562-2ABA-4010-A335-9D99BC4AC0D5}" type="presParOf" srcId="{FA475F27-22D6-4E6E-9E13-A4BBD459DA76}" destId="{6D5EFDBC-307B-468B-A168-5B0E311F093D}" srcOrd="1" destOrd="0" presId="urn:microsoft.com/office/officeart/2005/8/layout/hList1"/>
    <dgm:cxn modelId="{A9D346EF-D979-410D-B74B-624247C44FF7}" type="presParOf" srcId="{5442D316-7F4A-4017-B92B-B0205EF55720}" destId="{70FB7CC3-61F8-47CC-9CC0-81880E9C66C3}" srcOrd="3" destOrd="0" presId="urn:microsoft.com/office/officeart/2005/8/layout/hList1"/>
    <dgm:cxn modelId="{6DF6EEEC-524B-423F-BAD9-B24035E29597}" type="presParOf" srcId="{5442D316-7F4A-4017-B92B-B0205EF55720}" destId="{7DF97846-F4A8-4904-958C-32571AD21DB2}" srcOrd="4" destOrd="0" presId="urn:microsoft.com/office/officeart/2005/8/layout/hList1"/>
    <dgm:cxn modelId="{95FECE31-EEC9-436B-9E1D-58F925BF302C}" type="presParOf" srcId="{7DF97846-F4A8-4904-958C-32571AD21DB2}" destId="{A19320E1-F931-4FF0-A597-AADB2923CB1F}" srcOrd="0" destOrd="0" presId="urn:microsoft.com/office/officeart/2005/8/layout/hList1"/>
    <dgm:cxn modelId="{0EF52198-EFE0-4AF3-900B-6F22CF876860}" type="presParOf" srcId="{7DF97846-F4A8-4904-958C-32571AD21DB2}" destId="{B17B8313-4C34-4AA5-A415-30B4A08B2D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A0642-1C99-4910-B4A4-700E94610A3A}">
      <dsp:nvSpPr>
        <dsp:cNvPr id="0" name=""/>
        <dsp:cNvSpPr/>
      </dsp:nvSpPr>
      <dsp:spPr>
        <a:xfrm>
          <a:off x="2857" y="48011"/>
          <a:ext cx="2786062" cy="7776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>
              <a:latin typeface="Calibri Light" panose="020F0302020204030204"/>
            </a:rPr>
            <a:t>Attend</a:t>
          </a:r>
          <a:endParaRPr lang="en-US" sz="2700" b="0" kern="1200" dirty="0"/>
        </a:p>
      </dsp:txBody>
      <dsp:txXfrm>
        <a:off x="2857" y="48011"/>
        <a:ext cx="2786062" cy="777600"/>
      </dsp:txXfrm>
    </dsp:sp>
    <dsp:sp modelId="{CE670590-31F7-4FA6-A55C-5910F4219A7F}">
      <dsp:nvSpPr>
        <dsp:cNvPr id="0" name=""/>
        <dsp:cNvSpPr/>
      </dsp:nvSpPr>
      <dsp:spPr>
        <a:xfrm>
          <a:off x="2857" y="825611"/>
          <a:ext cx="2786062" cy="29645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Class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Club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Career Event</a:t>
          </a:r>
          <a:endParaRPr lang="en-US" sz="2700" b="0" kern="1200" dirty="0"/>
        </a:p>
        <a:p>
          <a:pPr marL="457200" lvl="2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Forums</a:t>
          </a:r>
        </a:p>
        <a:p>
          <a:pPr marL="457200" lvl="2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Internship Fair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Panel</a:t>
          </a:r>
          <a:endParaRPr lang="en-US" sz="2700" b="0" kern="1200" dirty="0"/>
        </a:p>
      </dsp:txBody>
      <dsp:txXfrm>
        <a:off x="2857" y="825611"/>
        <a:ext cx="2786062" cy="2964599"/>
      </dsp:txXfrm>
    </dsp:sp>
    <dsp:sp modelId="{6EAE421D-0F05-4CE2-BECC-582E54E6E2E6}">
      <dsp:nvSpPr>
        <dsp:cNvPr id="0" name=""/>
        <dsp:cNvSpPr/>
      </dsp:nvSpPr>
      <dsp:spPr>
        <a:xfrm>
          <a:off x="3178968" y="48011"/>
          <a:ext cx="2786062" cy="7776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>
              <a:latin typeface="Calibri Light" panose="020F0302020204030204"/>
            </a:rPr>
            <a:t>Reflect</a:t>
          </a:r>
          <a:endParaRPr lang="en-US" sz="2700" b="0" kern="1200" dirty="0"/>
        </a:p>
      </dsp:txBody>
      <dsp:txXfrm>
        <a:off x="3178968" y="48011"/>
        <a:ext cx="2786062" cy="777600"/>
      </dsp:txXfrm>
    </dsp:sp>
    <dsp:sp modelId="{6D5EFDBC-307B-468B-A168-5B0E311F093D}">
      <dsp:nvSpPr>
        <dsp:cNvPr id="0" name=""/>
        <dsp:cNvSpPr/>
      </dsp:nvSpPr>
      <dsp:spPr>
        <a:xfrm>
          <a:off x="3178968" y="825611"/>
          <a:ext cx="2786062" cy="29645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Written Summary</a:t>
          </a:r>
          <a:endParaRPr lang="en-US" sz="2700" b="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File Upload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QR Code</a:t>
          </a:r>
          <a:endParaRPr lang="en-US" sz="2700" b="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Self-Report</a:t>
          </a:r>
        </a:p>
      </dsp:txBody>
      <dsp:txXfrm>
        <a:off x="3178968" y="825611"/>
        <a:ext cx="2786062" cy="2964599"/>
      </dsp:txXfrm>
    </dsp:sp>
    <dsp:sp modelId="{A19320E1-F931-4FF0-A597-AADB2923CB1F}">
      <dsp:nvSpPr>
        <dsp:cNvPr id="0" name=""/>
        <dsp:cNvSpPr/>
      </dsp:nvSpPr>
      <dsp:spPr>
        <a:xfrm>
          <a:off x="6355079" y="48011"/>
          <a:ext cx="2786062" cy="7776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>
              <a:latin typeface="Calibri Light" panose="020F0302020204030204"/>
            </a:rPr>
            <a:t>Credit Awarded</a:t>
          </a:r>
          <a:endParaRPr lang="en-US" sz="2700" b="0" kern="1200" dirty="0"/>
        </a:p>
      </dsp:txBody>
      <dsp:txXfrm>
        <a:off x="6355079" y="48011"/>
        <a:ext cx="2786062" cy="777600"/>
      </dsp:txXfrm>
    </dsp:sp>
    <dsp:sp modelId="{B17B8313-4C34-4AA5-A415-30B4A08B2DBE}">
      <dsp:nvSpPr>
        <dsp:cNvPr id="0" name=""/>
        <dsp:cNvSpPr/>
      </dsp:nvSpPr>
      <dsp:spPr>
        <a:xfrm>
          <a:off x="6355079" y="825611"/>
          <a:ext cx="2786062" cy="29645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Automatically Applied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latin typeface="Calibri Light" panose="020F0302020204030204"/>
            </a:rPr>
            <a:t>Assigned by PEAKS team</a:t>
          </a:r>
          <a:endParaRPr lang="en-US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 Light" panose="020F0302020204030204"/>
            </a:rPr>
            <a:t>Student Initiated</a:t>
          </a:r>
        </a:p>
      </dsp:txBody>
      <dsp:txXfrm>
        <a:off x="6355079" y="825611"/>
        <a:ext cx="2786062" cy="2964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A75847-65FA-784E-B4E6-128C4A0E3D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4E08-8B0A-FA41-A4D0-182FC95BC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0849" y="0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DE863D-DD4F-40AF-BB85-D3B4B86A8A37}" type="datetimeFigureOut">
              <a:rPr lang="en-US"/>
              <a:pPr>
                <a:defRPr/>
              </a:pPr>
              <a:t>2/15/22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BAE32-1A9A-B74E-8DFF-6C8401B80B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658555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09ECE-F657-3D43-ACF2-7E87081F62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0849" y="6658555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FC4D84-1E7A-48F2-B130-E85361866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E9DB89-C9F7-5D48-B580-66A08D68F3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B6476-FC1A-6D44-B703-4DBC08CF09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0849" y="0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88369F-F4D7-43B2-A1E1-57987EE1FD29}" type="datetimeFigureOut">
              <a:rPr lang="en-US"/>
              <a:pPr>
                <a:defRPr/>
              </a:pPr>
              <a:t>2/15/22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F6A0E91-66C0-4948-8C09-D89B96EE4A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72980BD-778C-A044-809F-E882A1DCF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444" y="3373861"/>
            <a:ext cx="7387187" cy="2760541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30E5D-BF60-EA44-BD09-4446447E71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8555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CCDFA-A203-A54F-BF4B-F01884A88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0849" y="6658555"/>
            <a:ext cx="4003136" cy="35184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F57CCB-5F4B-4913-82D8-6A7ABCA06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79F0-31B7-43B0-AF7D-A91D31BF8C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07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6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2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31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trike="noStrike" dirty="0"/>
          </a:p>
        </p:txBody>
      </p:sp>
      <p:sp>
        <p:nvSpPr>
          <p:cNvPr id="870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8875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01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756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B292E-98EA-4B10-B455-F128D9E808D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41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8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26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5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42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3E4A4-3EA3-44B3-96E6-51B9A483528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4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03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1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04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68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0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E88AE-CD26-1947-BA26-B5443CCC20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00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9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3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34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5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58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DB521-C8BB-44A5-B1BB-20E56B1858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DB521-C8BB-44A5-B1BB-20E56B1858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5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92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21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62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8875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01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756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65C56-2EF5-4274-B05E-E5921AEEA3E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82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3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2112-8C67-48F3-A233-EC0251066F8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2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79F0-31B7-43B0-AF7D-A91D31BF8C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6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62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5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D67FB-D3FB-4224-8BB7-E2D02C6004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93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300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96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131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310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97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33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22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5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5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87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57CCB-5F4B-4913-82D8-6A7ABCA06E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5489575"/>
            <a:ext cx="35417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96" y="2637692"/>
            <a:ext cx="5216535" cy="1266796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0578" y="2637692"/>
            <a:ext cx="3630168" cy="1858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6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1970E-D92F-A74A-AED5-B8F6B55CED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338" y="6334125"/>
            <a:ext cx="59261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500">
                <a:latin typeface="Century Gothic" panose="020B0502020202020204" pitchFamily="34" charset="0"/>
              </a:rPr>
              <a:t>Click to edit text.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87696" y="899806"/>
            <a:ext cx="5364932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14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48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3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06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chart+logo&#10;Title + Content 1- two column w/chart+logo&#10;Title + Content 1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427288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36533" y="2427288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22771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531350-8ACB-4F4B-A745-D7E998873D0D}"/>
              </a:ext>
            </a:extLst>
          </p:cNvPr>
          <p:cNvGraphicFramePr>
            <a:graphicFrameLocks noGrp="1"/>
          </p:cNvGraphicFramePr>
          <p:nvPr/>
        </p:nvGraphicFramePr>
        <p:xfrm>
          <a:off x="4384675" y="2298700"/>
          <a:ext cx="5921375" cy="3665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52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B1972-10B3-A14F-BAB9-28B032EDE1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338" y="6334125"/>
            <a:ext cx="59261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500">
                <a:latin typeface="Century Gothic" panose="020B0502020202020204" pitchFamily="34" charset="0"/>
              </a:rPr>
              <a:t>Click to edit text.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665119" y="899805"/>
            <a:ext cx="5236430" cy="50494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20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6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573024" y="2291969"/>
            <a:ext cx="5054052" cy="37571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2"/>
          </p:nvPr>
        </p:nvSpPr>
        <p:spPr>
          <a:xfrm>
            <a:off x="6034572" y="2291968"/>
            <a:ext cx="5054052" cy="37571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55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78650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3542D8-9747-964B-9020-E412390DF1B9}"/>
              </a:ext>
            </a:extLst>
          </p:cNvPr>
          <p:cNvGraphicFramePr>
            <a:graphicFrameLocks noGrp="1"/>
          </p:cNvGraphicFramePr>
          <p:nvPr/>
        </p:nvGraphicFramePr>
        <p:xfrm>
          <a:off x="4384675" y="2298700"/>
          <a:ext cx="5921375" cy="3665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0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6DA95C-FBD8-0A4A-8044-690748BB7092}"/>
              </a:ext>
            </a:extLst>
          </p:cNvPr>
          <p:cNvSpPr/>
          <p:nvPr userDrawn="1"/>
        </p:nvSpPr>
        <p:spPr>
          <a:xfrm>
            <a:off x="5788025" y="1890713"/>
            <a:ext cx="615950" cy="160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6318C-1E4B-B74D-9E95-1CF9475CD242}"/>
              </a:ext>
            </a:extLst>
          </p:cNvPr>
          <p:cNvSpPr/>
          <p:nvPr userDrawn="1"/>
        </p:nvSpPr>
        <p:spPr>
          <a:xfrm>
            <a:off x="5788025" y="4806950"/>
            <a:ext cx="615950" cy="160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5768975"/>
            <a:ext cx="34004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302"/>
            <a:ext cx="12192000" cy="1509395"/>
          </a:xfrm>
        </p:spPr>
        <p:txBody>
          <a:bodyPr>
            <a:noAutofit/>
          </a:bodyPr>
          <a:lstStyle>
            <a:lvl1pPr algn="ctr">
              <a:defRPr sz="1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766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188C6-747D-ED42-809F-245AD39733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338" y="6334125"/>
            <a:ext cx="59261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500">
                <a:latin typeface="Century Gothic" panose="020B0502020202020204" pitchFamily="34" charset="0"/>
              </a:rPr>
              <a:t>Click to edit text.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665118" y="899805"/>
            <a:ext cx="4892046" cy="50494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32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68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22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282910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282910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41110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36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61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96637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99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86AC9C-091A-1747-A7BA-3746CC8AF15F}"/>
              </a:ext>
            </a:extLst>
          </p:cNvPr>
          <p:cNvSpPr txBox="1">
            <a:spLocks/>
          </p:cNvSpPr>
          <p:nvPr userDrawn="1"/>
        </p:nvSpPr>
        <p:spPr>
          <a:xfrm>
            <a:off x="573088" y="83185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50A20E-288B-9A4C-B8C2-505133EA1ECE}"/>
              </a:ext>
            </a:extLst>
          </p:cNvPr>
          <p:cNvSpPr txBox="1">
            <a:spLocks/>
          </p:cNvSpPr>
          <p:nvPr userDrawn="1"/>
        </p:nvSpPr>
        <p:spPr>
          <a:xfrm>
            <a:off x="573088" y="83185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title copy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126369" y="2277729"/>
            <a:ext cx="4980321" cy="35214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30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784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34FF6A-D69E-3E48-A8C5-77D030E18AE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408E0-EC40-E04A-87F5-1A264497E6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213" y="1630363"/>
            <a:ext cx="53641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0" b="1">
                <a:solidFill>
                  <a:schemeClr val="bg1"/>
                </a:solidFill>
                <a:latin typeface="Times New Roman" pitchFamily="2" charset="0"/>
              </a:rPr>
              <a:t>University </a:t>
            </a:r>
            <a:br>
              <a:rPr lang="en-US" altLang="en-US" sz="7000" b="1">
                <a:solidFill>
                  <a:schemeClr val="bg1"/>
                </a:solidFill>
                <a:latin typeface="Times New Roman" pitchFamily="2" charset="0"/>
              </a:rPr>
            </a:br>
            <a:r>
              <a:rPr lang="en-US" altLang="en-US" sz="7000" b="1">
                <a:solidFill>
                  <a:schemeClr val="bg1"/>
                </a:solidFill>
                <a:latin typeface="Times New Roman" pitchFamily="2" charset="0"/>
              </a:rPr>
              <a:t>of Vermont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658AE-37DB-A047-BDBA-DB3BA8A188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213" y="4605338"/>
            <a:ext cx="326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Since 1791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24CAB2-2F10-1A43-8D80-CC53F55EB82B}"/>
              </a:ext>
            </a:extLst>
          </p:cNvPr>
          <p:cNvSpPr/>
          <p:nvPr userDrawn="1"/>
        </p:nvSpPr>
        <p:spPr>
          <a:xfrm>
            <a:off x="635000" y="4137025"/>
            <a:ext cx="647700" cy="198438"/>
          </a:xfrm>
          <a:prstGeom prst="rect">
            <a:avLst/>
          </a:prstGeom>
          <a:solidFill>
            <a:srgbClr val="B2D2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53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73024" y="2333625"/>
            <a:ext cx="10515600" cy="29121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03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585BE0-D102-D942-A99B-356B85819AE2}"/>
              </a:ext>
            </a:extLst>
          </p:cNvPr>
          <p:cNvSpPr txBox="1">
            <a:spLocks/>
          </p:cNvSpPr>
          <p:nvPr userDrawn="1"/>
        </p:nvSpPr>
        <p:spPr>
          <a:xfrm>
            <a:off x="573088" y="831850"/>
            <a:ext cx="1008221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title copy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674413" y="2277729"/>
            <a:ext cx="4980321" cy="3810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7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56313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E257D1-B7AE-9941-BD99-2295547A9229}"/>
              </a:ext>
            </a:extLst>
          </p:cNvPr>
          <p:cNvGraphicFramePr>
            <a:graphicFrameLocks noGrp="1"/>
          </p:cNvGraphicFramePr>
          <p:nvPr/>
        </p:nvGraphicFramePr>
        <p:xfrm>
          <a:off x="4384675" y="2298700"/>
          <a:ext cx="7140575" cy="3665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3023" y="831469"/>
            <a:ext cx="109529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79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A1A19-92F9-CB45-ABA0-241DD3C486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338" y="6334125"/>
            <a:ext cx="59261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500">
                <a:solidFill>
                  <a:schemeClr val="bg1"/>
                </a:solidFill>
                <a:latin typeface="Century Gothic" panose="020B0502020202020204" pitchFamily="34" charset="0"/>
              </a:rPr>
              <a:t>Click to edit text.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65118" y="899805"/>
            <a:ext cx="5842072" cy="50494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43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369975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388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379601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3487" y="2277729"/>
            <a:ext cx="4980321" cy="3810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7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logo&#10;Title + Content 3- one column w/logo&#10;Title + Content 3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28360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EBE3DC-2376-B04D-BB55-291F380716D2}"/>
              </a:ext>
            </a:extLst>
          </p:cNvPr>
          <p:cNvGraphicFramePr>
            <a:graphicFrameLocks noGrp="1"/>
          </p:cNvGraphicFramePr>
          <p:nvPr/>
        </p:nvGraphicFramePr>
        <p:xfrm>
          <a:off x="4384675" y="2298700"/>
          <a:ext cx="7140575" cy="3665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2" marR="73582" marT="36791" marB="367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60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0D0BF2-C541-FA43-A649-8CC77A1644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338" y="6334125"/>
            <a:ext cx="59261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500">
                <a:solidFill>
                  <a:schemeClr val="bg1"/>
                </a:solidFill>
                <a:latin typeface="Century Gothic" panose="020B0502020202020204" pitchFamily="34" charset="0"/>
              </a:rPr>
              <a:t>Click to edit text.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65117" y="899805"/>
            <a:ext cx="5925200" cy="50494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38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322888"/>
            <a:ext cx="35417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2116571"/>
            <a:ext cx="11005257" cy="553058"/>
          </a:xfrm>
        </p:spPr>
        <p:txBody>
          <a:bodyPr>
            <a:noAutofit/>
          </a:bodyPr>
          <a:lstStyle>
            <a:lvl1pPr algn="ctr">
              <a:defRPr sz="5000" b="0" i="0" baseline="0">
                <a:latin typeface="Impac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04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65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06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13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73FF17-9227-A946-B81B-0C41C88DEBAC}"/>
              </a:ext>
            </a:extLst>
          </p:cNvPr>
          <p:cNvGraphicFramePr>
            <a:graphicFrameLocks noGrp="1"/>
          </p:cNvGraphicFramePr>
          <p:nvPr/>
        </p:nvGraphicFramePr>
        <p:xfrm>
          <a:off x="4384675" y="2298700"/>
          <a:ext cx="5921375" cy="3665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1" marR="73581" marT="36791" marB="367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1" marR="73581" marT="36791" marB="367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13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9BC3E-FACB-394E-942A-B85AD8D248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338" y="6334125"/>
            <a:ext cx="59261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500">
                <a:solidFill>
                  <a:schemeClr val="bg1"/>
                </a:solidFill>
                <a:latin typeface="Century Gothic" panose="020B0502020202020204" pitchFamily="34" charset="0"/>
              </a:rPr>
              <a:t>Click to edit text.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63490" y="899805"/>
            <a:ext cx="4674919" cy="50494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887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58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71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one column w/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80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1a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12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Content 1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2116570"/>
            <a:ext cx="11005257" cy="752753"/>
          </a:xfrm>
        </p:spPr>
        <p:txBody>
          <a:bodyPr>
            <a:normAutofit/>
          </a:bodyPr>
          <a:lstStyle>
            <a:lvl1pPr algn="ctr">
              <a:defRPr sz="3200" b="0" i="0" baseline="0">
                <a:solidFill>
                  <a:srgbClr val="B2D23E"/>
                </a:solidFill>
                <a:latin typeface="Impac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67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1a- one column w/seal+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59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98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32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one column 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151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one column w/s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2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24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one column /seal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57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a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73024" y="2333625"/>
            <a:ext cx="10515600" cy="29121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35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a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290580-D8CA-B84B-99E6-2333FCC63846}"/>
              </a:ext>
            </a:extLst>
          </p:cNvPr>
          <p:cNvSpPr txBox="1">
            <a:spLocks/>
          </p:cNvSpPr>
          <p:nvPr userDrawn="1"/>
        </p:nvSpPr>
        <p:spPr>
          <a:xfrm>
            <a:off x="573088" y="831850"/>
            <a:ext cx="1008221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title copy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674413" y="2277729"/>
            <a:ext cx="4980321" cy="3810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96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a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8221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918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one column w/s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7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02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one column /seal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14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53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>
          <a:xfrm>
            <a:off x="573024" y="2438213"/>
            <a:ext cx="5121923" cy="391446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1"/>
          </p:nvPr>
        </p:nvSpPr>
        <p:spPr>
          <a:xfrm>
            <a:off x="5966701" y="2434296"/>
            <a:ext cx="5121923" cy="391837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9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87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5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3" y="2291969"/>
            <a:ext cx="10961751" cy="378498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 charset="0"/>
              <a:buNone/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18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5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403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6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D5EE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24" y="2271966"/>
            <a:ext cx="10961750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51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6- two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D5EE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3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085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7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005E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24" y="2271966"/>
            <a:ext cx="10961750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02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7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005E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25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yellow 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90735" cy="6857999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831469"/>
            <a:ext cx="506627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400800" y="2291969"/>
            <a:ext cx="5066270" cy="43513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/>
          </p:nvPr>
        </p:nvSpPr>
        <p:spPr>
          <a:xfrm>
            <a:off x="219867" y="6052126"/>
            <a:ext cx="5751000" cy="8058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60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110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lt green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190735" cy="685799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00800" y="831469"/>
            <a:ext cx="4687824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400800" y="2291969"/>
            <a:ext cx="4687824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1"/>
          </p:nvPr>
        </p:nvSpPr>
        <p:spPr>
          <a:xfrm>
            <a:off x="247134" y="6059440"/>
            <a:ext cx="5696465" cy="7985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600" i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849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mid blu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190735" cy="685799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00799" y="831469"/>
            <a:ext cx="5239265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400798" y="2291969"/>
            <a:ext cx="5239266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1"/>
          </p:nvPr>
        </p:nvSpPr>
        <p:spPr>
          <a:xfrm>
            <a:off x="216243" y="5972941"/>
            <a:ext cx="5758248" cy="8850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600" b="0" i="1" baseline="0"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51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chart+ Content 1- one column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298081"/>
            <a:ext cx="3626443" cy="3656989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36533" y="2298081"/>
            <a:ext cx="6652155" cy="3575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9536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3BD769-D330-2845-82D3-18A0584EFB3B}"/>
              </a:ext>
            </a:extLst>
          </p:cNvPr>
          <p:cNvGraphicFramePr>
            <a:graphicFrameLocks noGrp="1"/>
          </p:cNvGraphicFramePr>
          <p:nvPr/>
        </p:nvGraphicFramePr>
        <p:xfrm>
          <a:off x="4384675" y="2298700"/>
          <a:ext cx="6989763" cy="3656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2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20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20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20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20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08" marB="4570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7B51CE-8E8E-4342-B24A-4D9759C1912F}"/>
              </a:ext>
            </a:extLst>
          </p:cNvPr>
          <p:cNvGraphicFramePr>
            <a:graphicFrameLocks noGrp="1"/>
          </p:cNvGraphicFramePr>
          <p:nvPr/>
        </p:nvGraphicFramePr>
        <p:xfrm>
          <a:off x="-590550" y="-1773238"/>
          <a:ext cx="207962" cy="366713"/>
        </p:xfrm>
        <a:graphic>
          <a:graphicData uri="http://schemas.openxmlformats.org/drawingml/2006/table">
            <a:tbl>
              <a:tblPr/>
              <a:tblGrid>
                <a:gridCol w="207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281" marR="91281" marT="45839" marB="458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8012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/>
          </p:nvPr>
        </p:nvSpPr>
        <p:spPr>
          <a:xfrm>
            <a:off x="573024" y="2298081"/>
            <a:ext cx="3626443" cy="3656989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573088" y="8318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copy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22923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text. 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2" r:id="rId1"/>
    <p:sldLayoutId id="2147486653" r:id="rId2"/>
    <p:sldLayoutId id="2147486654" r:id="rId3"/>
    <p:sldLayoutId id="2147486655" r:id="rId4"/>
    <p:sldLayoutId id="2147486656" r:id="rId5"/>
    <p:sldLayoutId id="2147486657" r:id="rId6"/>
    <p:sldLayoutId id="2147486658" r:id="rId7"/>
    <p:sldLayoutId id="2147486659" r:id="rId8"/>
    <p:sldLayoutId id="2147486660" r:id="rId9"/>
    <p:sldLayoutId id="2147486661" r:id="rId10"/>
    <p:sldLayoutId id="2147486662" r:id="rId11"/>
    <p:sldLayoutId id="2147486663" r:id="rId12"/>
    <p:sldLayoutId id="2147486664" r:id="rId13"/>
    <p:sldLayoutId id="2147486665" r:id="rId14"/>
    <p:sldLayoutId id="2147486666" r:id="rId15"/>
    <p:sldLayoutId id="2147486667" r:id="rId16"/>
    <p:sldLayoutId id="2147486668" r:id="rId17"/>
    <p:sldLayoutId id="2147486669" r:id="rId18"/>
    <p:sldLayoutId id="2147486670" r:id="rId19"/>
    <p:sldLayoutId id="2147486671" r:id="rId20"/>
    <p:sldLayoutId id="2147486672" r:id="rId21"/>
    <p:sldLayoutId id="2147486673" r:id="rId22"/>
    <p:sldLayoutId id="2147486674" r:id="rId23"/>
    <p:sldLayoutId id="2147486675" r:id="rId24"/>
    <p:sldLayoutId id="2147486676" r:id="rId25"/>
    <p:sldLayoutId id="2147486677" r:id="rId26"/>
    <p:sldLayoutId id="2147486678" r:id="rId27"/>
    <p:sldLayoutId id="2147486679" r:id="rId28"/>
    <p:sldLayoutId id="2147486680" r:id="rId29"/>
    <p:sldLayoutId id="2147486681" r:id="rId30"/>
    <p:sldLayoutId id="2147486682" r:id="rId31"/>
    <p:sldLayoutId id="2147486683" r:id="rId32"/>
    <p:sldLayoutId id="2147486684" r:id="rId33"/>
    <p:sldLayoutId id="2147486685" r:id="rId34"/>
    <p:sldLayoutId id="2147486686" r:id="rId35"/>
    <p:sldLayoutId id="2147486687" r:id="rId36"/>
    <p:sldLayoutId id="2147486688" r:id="rId37"/>
    <p:sldLayoutId id="2147486689" r:id="rId38"/>
    <p:sldLayoutId id="2147486690" r:id="rId39"/>
    <p:sldLayoutId id="2147486691" r:id="rId40"/>
    <p:sldLayoutId id="2147486692" r:id="rId41"/>
    <p:sldLayoutId id="2147486693" r:id="rId42"/>
    <p:sldLayoutId id="2147486694" r:id="rId43"/>
    <p:sldLayoutId id="2147486695" r:id="rId44"/>
    <p:sldLayoutId id="2147486696" r:id="rId45"/>
    <p:sldLayoutId id="2147486697" r:id="rId46"/>
    <p:sldLayoutId id="2147486698" r:id="rId47"/>
    <p:sldLayoutId id="2147486699" r:id="rId48"/>
    <p:sldLayoutId id="2147486700" r:id="rId49"/>
    <p:sldLayoutId id="2147486701" r:id="rId50"/>
    <p:sldLayoutId id="2147486702" r:id="rId51"/>
    <p:sldLayoutId id="2147486703" r:id="rId52"/>
    <p:sldLayoutId id="2147486704" r:id="rId53"/>
    <p:sldLayoutId id="2147486705" r:id="rId54"/>
    <p:sldLayoutId id="2147486706" r:id="rId55"/>
    <p:sldLayoutId id="2147486707" r:id="rId56"/>
    <p:sldLayoutId id="2147486708" r:id="rId57"/>
    <p:sldLayoutId id="2147486709" r:id="rId58"/>
    <p:sldLayoutId id="2147486710" r:id="rId59"/>
    <p:sldLayoutId id="2147486711" r:id="rId60"/>
    <p:sldLayoutId id="2147486712" r:id="rId61"/>
    <p:sldLayoutId id="2147486713" r:id="rId62"/>
    <p:sldLayoutId id="2147486714" r:id="rId63"/>
    <p:sldLayoutId id="2147486715" r:id="rId64"/>
    <p:sldLayoutId id="2147486716" r:id="rId65"/>
    <p:sldLayoutId id="2147486717" r:id="rId66"/>
    <p:sldLayoutId id="2147486718" r:id="rId67"/>
    <p:sldLayoutId id="2147486719" r:id="rId68"/>
    <p:sldLayoutId id="2147486720" r:id="rId69"/>
    <p:sldLayoutId id="2147486721" r:id="rId70"/>
    <p:sldLayoutId id="2147486722" r:id="rId71"/>
    <p:sldLayoutId id="2147486723" r:id="rId72"/>
    <p:sldLayoutId id="2147486724" r:id="rId73"/>
    <p:sldLayoutId id="2147486725" r:id="rId7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 kern="1200">
          <a:solidFill>
            <a:srgbClr val="007155"/>
          </a:solidFill>
          <a:latin typeface="Times New Roman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7155"/>
          </a:solidFill>
          <a:latin typeface="Times New Roman" pitchFamily="2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000"/>
        </a:spcBef>
        <a:spcAft>
          <a:spcPts val="400"/>
        </a:spcAft>
        <a:buFont typeface="Arial" panose="020B0604020202020204" pitchFamily="34" charset="0"/>
        <a:defRPr kern="1200">
          <a:solidFill>
            <a:srgbClr val="404040"/>
          </a:solidFill>
          <a:latin typeface="Century Gothic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1500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Century Gothic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500" kern="1200">
          <a:solidFill>
            <a:srgbClr val="404040"/>
          </a:solidFill>
          <a:latin typeface="Century Gothic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rgbClr val="404040"/>
          </a:solidFill>
          <a:latin typeface="Century Gothic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rgbClr val="404040"/>
          </a:solidFill>
          <a:latin typeface="Century Gothic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m.edu/registrar/navigate-student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uvm.edu/business/profiles/lindsey-bouzan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CD8C0-4F66-4368-9C94-7D8E6E4A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5861"/>
            <a:ext cx="12192000" cy="1509395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obold" panose="02000500000000000000" pitchFamily="2" charset="0"/>
              </a:rPr>
              <a:t>Academic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DB7B-270D-4DC4-89C3-5CD1D64A6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081" y="2261128"/>
            <a:ext cx="5937833" cy="15834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4FCB49-9608-4F52-B688-49C895784EC4}"/>
              </a:ext>
            </a:extLst>
          </p:cNvPr>
          <p:cNvSpPr txBox="1">
            <a:spLocks/>
          </p:cNvSpPr>
          <p:nvPr/>
        </p:nvSpPr>
        <p:spPr bwMode="auto">
          <a:xfrm>
            <a:off x="615123" y="818445"/>
            <a:ext cx="10961750" cy="133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 kern="1200" baseline="0">
                <a:solidFill>
                  <a:srgbClr val="005E4F"/>
                </a:solidFill>
                <a:latin typeface="Times New Roman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Gobold" panose="02000500000000000000" pitchFamily="2" charset="0"/>
              </a:rPr>
              <a:t>Welcome 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2A5249-5F20-4DE6-B4B8-B81B91F1928D}"/>
              </a:ext>
            </a:extLst>
          </p:cNvPr>
          <p:cNvSpPr txBox="1">
            <a:spLocks/>
          </p:cNvSpPr>
          <p:nvPr/>
        </p:nvSpPr>
        <p:spPr bwMode="auto">
          <a:xfrm>
            <a:off x="615123" y="4997516"/>
            <a:ext cx="10961750" cy="133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 kern="1200" baseline="0">
                <a:solidFill>
                  <a:srgbClr val="005E4F"/>
                </a:solidFill>
                <a:latin typeface="Times New Roman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Gobold" panose="02000500000000000000" pitchFamily="2" charset="0"/>
              </a:rPr>
              <a:t>January 14, 2022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bold" panose="02000500000000000000" pitchFamily="2" charset="0"/>
              </a:rPr>
              <a:t>2:30 – 4:00 pm</a:t>
            </a:r>
          </a:p>
        </p:txBody>
      </p:sp>
    </p:spTree>
    <p:extLst>
      <p:ext uri="{BB962C8B-B14F-4D97-AF65-F5344CB8AC3E}">
        <p14:creationId xmlns:p14="http://schemas.microsoft.com/office/powerpoint/2010/main" val="4707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04CB-EA1F-4957-BDBE-28DAA1DA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– Our Goals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735EC-2F88-45A1-901A-01F0EEBE5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680781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Recognize the Center for Student Success (CSS) as a resource for your academic supports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Recognize how to locate your degree audit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Recall requirements for receiving a Bachelor’s of Science in Business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Classify key resources and essential tips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Explain the value of PEAKs </a:t>
            </a:r>
          </a:p>
        </p:txBody>
      </p:sp>
    </p:spTree>
    <p:extLst>
      <p:ext uri="{BB962C8B-B14F-4D97-AF65-F5344CB8AC3E}">
        <p14:creationId xmlns:p14="http://schemas.microsoft.com/office/powerpoint/2010/main" val="253635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20FE96-2911-48BC-A40A-0F8A78C69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4302"/>
            <a:ext cx="12192000" cy="1509395"/>
          </a:xfrm>
        </p:spPr>
        <p:txBody>
          <a:bodyPr/>
          <a:lstStyle/>
          <a:p>
            <a:r>
              <a:rPr lang="en-US" sz="6000" dirty="0"/>
              <a:t>Center for Student Success</a:t>
            </a:r>
            <a:br>
              <a:rPr lang="en-US" sz="6000" dirty="0"/>
            </a:br>
            <a:r>
              <a:rPr lang="en-US" sz="6000" dirty="0"/>
              <a:t>CSS</a:t>
            </a:r>
          </a:p>
        </p:txBody>
      </p:sp>
    </p:spTree>
    <p:extLst>
      <p:ext uri="{BB962C8B-B14F-4D97-AF65-F5344CB8AC3E}">
        <p14:creationId xmlns:p14="http://schemas.microsoft.com/office/powerpoint/2010/main" val="1706445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D1087C-3B35-4E0B-9B9D-1734EB98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7" y="408162"/>
            <a:ext cx="10515600" cy="1325563"/>
          </a:xfrm>
        </p:spPr>
        <p:txBody>
          <a:bodyPr/>
          <a:lstStyle/>
          <a:p>
            <a:r>
              <a:rPr lang="en-US" dirty="0"/>
              <a:t>CSS Office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99E78-217E-4EAA-99B5-47DA540BC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27" y="1327760"/>
            <a:ext cx="10515600" cy="4576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Located in </a:t>
            </a:r>
            <a:r>
              <a:rPr lang="en-US" dirty="0" err="1"/>
              <a:t>Kalkin</a:t>
            </a:r>
            <a:r>
              <a:rPr lang="en-US" dirty="0"/>
              <a:t> 100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Drop in hours M-F 10:30 am – 12pm or 1:00 pm – 3:00 pm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appointment, in-person or remote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academic advising meetings in the first and second year for all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Career and professional development opportunities starting in the first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Connections to student organizations to help with adjustment to college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study abroad advisor in the Center for Student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Faculty advisor in student's area of study assigned before junior year</a:t>
            </a:r>
          </a:p>
        </p:txBody>
      </p:sp>
    </p:spTree>
    <p:extLst>
      <p:ext uri="{BB962C8B-B14F-4D97-AF65-F5344CB8AC3E}">
        <p14:creationId xmlns:p14="http://schemas.microsoft.com/office/powerpoint/2010/main" val="1691030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5B74-68AD-4021-A068-7AB398EC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Advising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05AF1-CA29-45C5-BC40-18E018C9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42" y="1978818"/>
            <a:ext cx="10515600" cy="4351338"/>
          </a:xfrm>
        </p:spPr>
        <p:txBody>
          <a:bodyPr/>
          <a:lstStyle/>
          <a:p>
            <a:r>
              <a:rPr lang="en-US" sz="2400" b="1" dirty="0">
                <a:solidFill>
                  <a:srgbClr val="B2D33E"/>
                </a:solidFill>
              </a:rPr>
              <a:t>Go.uvm.edu/navigate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appointments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 tutor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 study buddy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 tasks and deadlines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available in a desktop version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69E9E-98DB-4489-8D9A-6AE07A469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6" b="13016"/>
          <a:stretch/>
        </p:blipFill>
        <p:spPr>
          <a:xfrm>
            <a:off x="8056907" y="772156"/>
            <a:ext cx="3562005" cy="5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95FB-B959-465B-AFCD-625E63EE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631434"/>
            <a:ext cx="10515600" cy="896742"/>
          </a:xfrm>
        </p:spPr>
        <p:txBody>
          <a:bodyPr/>
          <a:lstStyle/>
          <a:p>
            <a:r>
              <a:rPr lang="en-US" dirty="0"/>
              <a:t>Making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FA1E-CDD7-4BD6-A1FD-A4DB701B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424585"/>
            <a:ext cx="10763031" cy="4600434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Open the Navigate app on your browser or smartphone. If you don’t have the Navigate app, you can find it here: </a:t>
            </a:r>
            <a:r>
              <a:rPr lang="en-US" dirty="0">
                <a:hlinkClick r:id="rId3"/>
              </a:rPr>
              <a:t>https://www.uvm.edu/registrar/navigate-students</a:t>
            </a:r>
            <a:r>
              <a:rPr lang="en-US" dirty="0"/>
              <a:t>. Note: </a:t>
            </a:r>
            <a:r>
              <a:rPr lang="en-US" i="1" dirty="0"/>
              <a:t>Mobile &amp; desktop versions are available.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Sign in with your NetID and password. Select ‘Appointments’ and ‘Schedule an Appointment’ (on the bottom of your screen).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Then, make the following selections:</a:t>
            </a:r>
          </a:p>
          <a:p>
            <a:pPr marL="971550" lvl="1" indent="-285750"/>
            <a:r>
              <a:rPr lang="en-US" dirty="0"/>
              <a:t>What type of appointment would you like to schedule: Advising</a:t>
            </a:r>
          </a:p>
          <a:p>
            <a:pPr marL="971550" lvl="1" indent="-285750"/>
            <a:r>
              <a:rPr lang="en-US" dirty="0"/>
              <a:t>Select a Reason for Appointment: Academic Advising with a GSB CSS Advisor</a:t>
            </a:r>
          </a:p>
          <a:p>
            <a:pPr marL="971550" lvl="1" indent="-285750"/>
            <a:r>
              <a:rPr lang="en-US" dirty="0"/>
              <a:t>Location: GSB - Grossman School of Business</a:t>
            </a:r>
          </a:p>
          <a:p>
            <a:pPr marL="971550" lvl="1" indent="-285750"/>
            <a:r>
              <a:rPr lang="en-US" dirty="0"/>
              <a:t>Staff: While selecting a staff member, First-Years and Sophomores should select their CSS Advisor (see your </a:t>
            </a:r>
            <a:r>
              <a:rPr lang="en-US" dirty="0" err="1"/>
              <a:t>MyUVM</a:t>
            </a:r>
            <a:r>
              <a:rPr lang="en-US" dirty="0"/>
              <a:t> portal or Navigate app for their name). Students advised by faculty should click      ‘Next’ to be directed to     all available times for all CSS staff at our location.</a:t>
            </a:r>
          </a:p>
          <a:p>
            <a:pPr marL="971550" lvl="1" indent="-285750"/>
            <a:r>
              <a:rPr lang="en-US" dirty="0"/>
              <a:t>How would you like to meet? Please choose In-person or Remote (MS Teams)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94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FF0A70-07CE-7B40-B3BB-801984D2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1930"/>
            <a:ext cx="12192000" cy="1325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600" b="0" spc="300" dirty="0">
                <a:latin typeface="+mn-lt"/>
              </a:rPr>
            </a:br>
            <a:r>
              <a:rPr lang="en-US" sz="44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Education Rights and Privacy Act </a:t>
            </a:r>
            <a:endParaRPr lang="en-US" sz="2800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024843-3DFE-4CAD-8A37-CAF16EB7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91" y="2320252"/>
            <a:ext cx="10515600" cy="295643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It’s federal law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cannot discuss you or your academic record with anyone outside of UVM without your permission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Waivers are available at GSBs Center for Student Success (CSS)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Alcohol and drug violations are not protected by FERPA 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B21C-06FB-4FC2-BF55-A2776BCB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Degree Audit</a:t>
            </a:r>
          </a:p>
        </p:txBody>
      </p:sp>
    </p:spTree>
    <p:extLst>
      <p:ext uri="{BB962C8B-B14F-4D97-AF65-F5344CB8AC3E}">
        <p14:creationId xmlns:p14="http://schemas.microsoft.com/office/powerpoint/2010/main" val="293341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24A6-B9B9-4135-95FC-94BD3A6E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Degree Audit?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05FC2-DC71-4E9D-B04D-D3B7B2DE8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2292350"/>
            <a:ext cx="10515600" cy="241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Web‐based planning tool that shows progress toward degree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It does not take the place of working with your advisor to develop a plan to reach your academic and future goals</a:t>
            </a:r>
          </a:p>
        </p:txBody>
      </p:sp>
    </p:spTree>
    <p:extLst>
      <p:ext uri="{BB962C8B-B14F-4D97-AF65-F5344CB8AC3E}">
        <p14:creationId xmlns:p14="http://schemas.microsoft.com/office/powerpoint/2010/main" val="3628042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CCBD-C336-4422-BB17-7B8516A7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603395"/>
            <a:ext cx="10515600" cy="1325563"/>
          </a:xfrm>
        </p:spPr>
        <p:txBody>
          <a:bodyPr/>
          <a:lstStyle/>
          <a:p>
            <a:r>
              <a:rPr lang="en-US" dirty="0"/>
              <a:t>How to Find Your Degree Audit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78709-FF0F-4F21-B621-D79FE054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343" y="3284976"/>
            <a:ext cx="1387240" cy="2563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CED788-9D42-4D24-89C2-2DDB52A4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6" t="30659" r="69940" b="53287"/>
          <a:stretch/>
        </p:blipFill>
        <p:spPr>
          <a:xfrm>
            <a:off x="6387162" y="1536704"/>
            <a:ext cx="3203312" cy="1401461"/>
          </a:xfrm>
          <a:prstGeom prst="rect">
            <a:avLst/>
          </a:prstGeom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59810ADC-26FA-48E8-B861-113E7BB4D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420" y="2938166"/>
            <a:ext cx="1046292" cy="1046292"/>
          </a:xfrm>
          <a:prstGeom prst="rect">
            <a:avLst/>
          </a:prstGeom>
        </p:spPr>
      </p:pic>
      <p:pic>
        <p:nvPicPr>
          <p:cNvPr id="16" name="Graphic 15" descr="Lightbulb">
            <a:extLst>
              <a:ext uri="{FF2B5EF4-FFF2-40B4-BE49-F238E27FC236}">
                <a16:creationId xmlns:a16="http://schemas.microsoft.com/office/drawing/2014/main" id="{E6573CF7-CEB2-40D0-946E-73C60A8D0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366" y="446866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915A91-3C87-405E-AB5F-0CA93165670E}"/>
              </a:ext>
            </a:extLst>
          </p:cNvPr>
          <p:cNvSpPr txBox="1"/>
          <p:nvPr/>
        </p:nvSpPr>
        <p:spPr>
          <a:xfrm>
            <a:off x="2239846" y="1941485"/>
            <a:ext cx="400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to myuvm.uvm.edu </a:t>
            </a:r>
          </a:p>
        </p:txBody>
      </p:sp>
      <p:pic>
        <p:nvPicPr>
          <p:cNvPr id="5" name="Graphic 4" descr="Link">
            <a:extLst>
              <a:ext uri="{FF2B5EF4-FFF2-40B4-BE49-F238E27FC236}">
                <a16:creationId xmlns:a16="http://schemas.microsoft.com/office/drawing/2014/main" id="{87FFBB8E-C656-47C3-B2DC-7FE527BA1B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002653">
            <a:off x="994369" y="1664029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28E51E-9916-4394-A269-58F6131582D4}"/>
              </a:ext>
            </a:extLst>
          </p:cNvPr>
          <p:cNvSpPr txBox="1"/>
          <p:nvPr/>
        </p:nvSpPr>
        <p:spPr>
          <a:xfrm>
            <a:off x="2239846" y="3284976"/>
            <a:ext cx="400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Navigate to the Advising tab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E30BD-8839-4D87-98A4-D2877D8E0FAD}"/>
              </a:ext>
            </a:extLst>
          </p:cNvPr>
          <p:cNvSpPr txBox="1"/>
          <p:nvPr/>
        </p:nvSpPr>
        <p:spPr>
          <a:xfrm>
            <a:off x="2239846" y="4510361"/>
            <a:ext cx="4005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on the “run your degree audit” banner on the right</a:t>
            </a:r>
          </a:p>
        </p:txBody>
      </p:sp>
    </p:spTree>
    <p:extLst>
      <p:ext uri="{BB962C8B-B14F-4D97-AF65-F5344CB8AC3E}">
        <p14:creationId xmlns:p14="http://schemas.microsoft.com/office/powerpoint/2010/main" val="211187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B21C-06FB-4FC2-BF55-A2776BCB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Bachelor of Science 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37527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B645-BCF2-4298-9B7F-58DC4D053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311" y="3429000"/>
            <a:ext cx="7352357" cy="126679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/>
              <a:t>with </a:t>
            </a:r>
            <a:br>
              <a:rPr lang="en-US" dirty="0"/>
            </a:br>
            <a:r>
              <a:rPr lang="en-US" dirty="0"/>
              <a:t>Professor Amy Tomas, Ph.D.</a:t>
            </a:r>
            <a:br>
              <a:rPr lang="en-US" dirty="0"/>
            </a:br>
            <a:r>
              <a:rPr lang="en-US" b="0" dirty="0"/>
              <a:t>Director of Undergraduate Programs</a:t>
            </a:r>
            <a:br>
              <a:rPr lang="en-US" b="0" dirty="0"/>
            </a:br>
            <a:r>
              <a:rPr lang="en-US" b="0" dirty="0"/>
              <a:t>&amp; Senior Lecturer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B0020-78DC-45A4-8A6E-C0B8FB85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121" y="1682750"/>
            <a:ext cx="2794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4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BCCA9-A295-4765-8089-2794F62D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&amp; GSB General Education Requirements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D9D3A37-4DA9-4459-A052-0540E3731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48" y="2367419"/>
            <a:ext cx="5364094" cy="4230411"/>
          </a:xfrm>
        </p:spPr>
        <p:txBody>
          <a:bodyPr/>
          <a:lstStyle/>
          <a:p>
            <a:r>
              <a:rPr lang="en-US" sz="2800" b="1" dirty="0">
                <a:solidFill>
                  <a:srgbClr val="B2D33E"/>
                </a:solidFill>
              </a:rPr>
              <a:t>University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Foundational Writing &amp; Information Literacy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SU: Sustainability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D1: Race &amp; Racism in the 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D2: Human &amp; Social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QR: Quantitative Reasoning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5FC276-A84A-4D6F-A32E-1D6A6E3403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14339" y="2367419"/>
            <a:ext cx="5054053" cy="3571049"/>
          </a:xfrm>
        </p:spPr>
        <p:txBody>
          <a:bodyPr/>
          <a:lstStyle/>
          <a:p>
            <a:r>
              <a:rPr lang="en-US" sz="2800" b="1" dirty="0">
                <a:solidFill>
                  <a:srgbClr val="B2D33E"/>
                </a:solidFill>
              </a:rPr>
              <a:t>GSB Gen Ed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English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Science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Natural Science (lab optional)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Humanities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7C2A-E61E-4164-B87D-310214F4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 &amp; Concentrations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1CCE-03F8-4ED0-819C-236A114F1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B2D33E"/>
                </a:solidFill>
              </a:rPr>
              <a:t>Themes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Entrepreneurship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Sustainable Business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F4C67-1294-40EF-8AE6-17843F5F839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B2D33E"/>
                </a:solidFill>
              </a:rPr>
              <a:t>Concentrations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Accounting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1458747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6C0A-E491-4C35-8D28-39367111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dirty="0"/>
              <a:t>Goal Check In</a:t>
            </a:r>
          </a:p>
        </p:txBody>
      </p:sp>
    </p:spTree>
    <p:extLst>
      <p:ext uri="{BB962C8B-B14F-4D97-AF65-F5344CB8AC3E}">
        <p14:creationId xmlns:p14="http://schemas.microsoft.com/office/powerpoint/2010/main" val="4014771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F9D8-CF54-498B-A34A-2DFEEE35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0" y="589929"/>
            <a:ext cx="10515600" cy="1325563"/>
          </a:xfrm>
        </p:spPr>
        <p:txBody>
          <a:bodyPr/>
          <a:lstStyle/>
          <a:p>
            <a:r>
              <a:rPr lang="en-US" dirty="0"/>
              <a:t>Important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B66B4-3C0B-49B0-96B4-3FF1D2BD6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1" y="1679540"/>
            <a:ext cx="1029980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If you feel you need to make any schedule adjustments, that’s okay… BUT you should know: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Add/Drop is the first TWO weeks of classes…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After </a:t>
            </a:r>
            <a:r>
              <a:rPr lang="en-US" sz="2000" b="1" dirty="0"/>
              <a:t>January 24th</a:t>
            </a:r>
            <a:r>
              <a:rPr lang="en-US" sz="2000" dirty="0"/>
              <a:t>, you need instructor permission to </a:t>
            </a:r>
            <a:r>
              <a:rPr lang="en-US" sz="2000" b="1" dirty="0"/>
              <a:t>ADD</a:t>
            </a:r>
            <a:r>
              <a:rPr lang="en-US" sz="2000" dirty="0"/>
              <a:t> a new course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You can drop a course until </a:t>
            </a:r>
            <a:r>
              <a:rPr lang="en-US" sz="2000" b="1" dirty="0"/>
              <a:t>January 31st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You should meet with a CSS advisor to discuss schedule changes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12 credits </a:t>
            </a:r>
            <a:r>
              <a:rPr lang="en-US" sz="2400" dirty="0"/>
              <a:t>is the minimum number of credits to be </a:t>
            </a:r>
            <a:r>
              <a:rPr lang="en-US" sz="2400" b="1" dirty="0"/>
              <a:t>full-time</a:t>
            </a:r>
            <a:r>
              <a:rPr lang="en-US" sz="2400" dirty="0"/>
              <a:t>; </a:t>
            </a:r>
            <a:r>
              <a:rPr lang="en-US" sz="2400" b="1" dirty="0"/>
              <a:t>19 credits </a:t>
            </a:r>
            <a:r>
              <a:rPr lang="en-US" sz="2400" dirty="0"/>
              <a:t>is the max</a:t>
            </a:r>
          </a:p>
          <a:p>
            <a:pPr marL="9715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There are scholarship, financial aid, housing and NCAA implications of being enrolled in less than full-time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</a:b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55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09E7BC-4617-4012-A378-15276710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850B97-F672-4777-8F36-90C917822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0CCFEF-C8A9-4210-A5E7-8DF2CDB98D9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E04AEBE-C6E5-433C-A986-6FA9490FFB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269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34B3-496A-49E2-8DB1-B93C3369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Brand Alphabet Challenge</a:t>
            </a:r>
          </a:p>
        </p:txBody>
      </p:sp>
    </p:spTree>
    <p:extLst>
      <p:ext uri="{BB962C8B-B14F-4D97-AF65-F5344CB8AC3E}">
        <p14:creationId xmlns:p14="http://schemas.microsoft.com/office/powerpoint/2010/main" val="124701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932F-9DDA-4BF1-B507-051D01D8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Alphabet Challenge – How to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90BEA-EC18-4EA4-ABE1-6EB0A094B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Work in groups or individually. Spread out in the space so no other team can hear you.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An array of partial business logos will appear on the screen. Work to identify the business of each letter.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The fastest wins! </a:t>
            </a:r>
          </a:p>
        </p:txBody>
      </p:sp>
    </p:spTree>
    <p:extLst>
      <p:ext uri="{BB962C8B-B14F-4D97-AF65-F5344CB8AC3E}">
        <p14:creationId xmlns:p14="http://schemas.microsoft.com/office/powerpoint/2010/main" val="3957616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379F631-51B6-0347-93BC-F212BE870FDE}"/>
              </a:ext>
            </a:extLst>
          </p:cNvPr>
          <p:cNvSpPr txBox="1"/>
          <p:nvPr/>
        </p:nvSpPr>
        <p:spPr>
          <a:xfrm>
            <a:off x="6316418" y="2459504"/>
            <a:ext cx="5157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80"/>
              </a:lnSpc>
            </a:pPr>
            <a:r>
              <a:rPr lang="en-US" sz="4400" dirty="0">
                <a:solidFill>
                  <a:schemeClr val="bg1"/>
                </a:solidFill>
                <a:latin typeface="Gobold" charset="0"/>
                <a:ea typeface="Gobold" charset="0"/>
                <a:cs typeface="Gobold" charset="0"/>
              </a:rPr>
              <a:t>How many of these brand logos do you recognize?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82AFDF-7EDA-4040-9B00-C904E0948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178" y="205738"/>
            <a:ext cx="5030378" cy="64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4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7922-623A-4AB3-A95D-A94AFB51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Resources &amp; </a:t>
            </a:r>
            <a:br>
              <a:rPr lang="en-US" sz="8000" dirty="0"/>
            </a:br>
            <a:r>
              <a:rPr lang="en-US" sz="8000" dirty="0"/>
              <a:t>Essential Tips</a:t>
            </a:r>
          </a:p>
        </p:txBody>
      </p:sp>
    </p:spTree>
    <p:extLst>
      <p:ext uri="{BB962C8B-B14F-4D97-AF65-F5344CB8AC3E}">
        <p14:creationId xmlns:p14="http://schemas.microsoft.com/office/powerpoint/2010/main" val="549072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E0F3-4A2B-4F43-9753-EEA93A30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&amp; Essential Tips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49033-E112-4866-A05A-0DA70AA34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Programs &amp;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Top Tips from GSB Advisors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Getting the most out of your classes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7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94F0D4-5166-4E08-A442-9E40D5C29649}"/>
              </a:ext>
            </a:extLst>
          </p:cNvPr>
          <p:cNvSpPr txBox="1">
            <a:spLocks/>
          </p:cNvSpPr>
          <p:nvPr/>
        </p:nvSpPr>
        <p:spPr bwMode="auto">
          <a:xfrm>
            <a:off x="848415" y="626449"/>
            <a:ext cx="10562151" cy="90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 baseline="0">
                <a:solidFill>
                  <a:srgbClr val="B2D23E"/>
                </a:solidFill>
                <a:latin typeface="Impact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7155"/>
                </a:solidFill>
                <a:latin typeface="Times New Roman" pitchFamily="2" charset="0"/>
              </a:defRPr>
            </a:lvl9pPr>
          </a:lstStyle>
          <a:p>
            <a:pPr algn="l"/>
            <a:r>
              <a:rPr lang="en-US" sz="5400" b="1" dirty="0">
                <a:solidFill>
                  <a:srgbClr val="007155"/>
                </a:solidFill>
                <a:latin typeface="Gobold Bold Italic" panose="02000500000000000000" pitchFamily="2" charset="0"/>
              </a:rPr>
              <a:t>Meet the Center for Student Success Team</a:t>
            </a:r>
          </a:p>
        </p:txBody>
      </p:sp>
      <p:pic>
        <p:nvPicPr>
          <p:cNvPr id="1032" name="Picture 8" descr="Samantha Williams">
            <a:extLst>
              <a:ext uri="{FF2B5EF4-FFF2-40B4-BE49-F238E27FC236}">
                <a16:creationId xmlns:a16="http://schemas.microsoft.com/office/drawing/2014/main" id="{8D49B243-8903-4743-A734-087B680B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013" y="-22318663"/>
            <a:ext cx="666750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ravis Perry">
            <a:extLst>
              <a:ext uri="{FF2B5EF4-FFF2-40B4-BE49-F238E27FC236}">
                <a16:creationId xmlns:a16="http://schemas.microsoft.com/office/drawing/2014/main" id="{6A81F1C0-D775-4DFA-958B-34C16D36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150" y="-22318663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uvm.edu/sites/default/files/Grossman-School-of-Business/Images/Angela_Erdmann.jpg">
            <a:extLst>
              <a:ext uri="{FF2B5EF4-FFF2-40B4-BE49-F238E27FC236}">
                <a16:creationId xmlns:a16="http://schemas.microsoft.com/office/drawing/2014/main" id="{CC7C8835-427F-4322-88F9-ED4BF4B1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300" y="-22318663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www.uvm.edu/sites/default/files/Grossman-School-of-Business/Images/Lindsey-Bouzan200x100.jpg">
            <a:hlinkClick r:id="rId6"/>
            <a:extLst>
              <a:ext uri="{FF2B5EF4-FFF2-40B4-BE49-F238E27FC236}">
                <a16:creationId xmlns:a16="http://schemas.microsoft.com/office/drawing/2014/main" id="{E3718A30-8141-4105-A7AD-519A879A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-19118263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uvm.edu/sites/default/files/Grossman-School-of-Business/Images/madison_berry.jpg">
            <a:extLst>
              <a:ext uri="{FF2B5EF4-FFF2-40B4-BE49-F238E27FC236}">
                <a16:creationId xmlns:a16="http://schemas.microsoft.com/office/drawing/2014/main" id="{6CE3B656-71E8-4D56-9B17-AB5A1628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688" y="-19118263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yndi Dowling">
            <a:extLst>
              <a:ext uri="{FF2B5EF4-FFF2-40B4-BE49-F238E27FC236}">
                <a16:creationId xmlns:a16="http://schemas.microsoft.com/office/drawing/2014/main" id="{795D090C-32A6-499F-A72B-3219046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63" y="-15917863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685CB-41BD-4623-9745-708E1C42E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416691"/>
            <a:ext cx="2375064" cy="1187532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32115F5-BE61-4FFE-B391-94FC8290D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756885"/>
              </p:ext>
            </p:extLst>
          </p:nvPr>
        </p:nvGraphicFramePr>
        <p:xfrm>
          <a:off x="595077" y="1396098"/>
          <a:ext cx="11001843" cy="4849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4160">
                  <a:extLst>
                    <a:ext uri="{9D8B030D-6E8A-4147-A177-3AD203B41FA5}">
                      <a16:colId xmlns:a16="http://schemas.microsoft.com/office/drawing/2014/main" val="446254878"/>
                    </a:ext>
                  </a:extLst>
                </a:gridCol>
                <a:gridCol w="3530402">
                  <a:extLst>
                    <a:ext uri="{9D8B030D-6E8A-4147-A177-3AD203B41FA5}">
                      <a16:colId xmlns:a16="http://schemas.microsoft.com/office/drawing/2014/main" val="2671011046"/>
                    </a:ext>
                  </a:extLst>
                </a:gridCol>
                <a:gridCol w="3667281">
                  <a:extLst>
                    <a:ext uri="{9D8B030D-6E8A-4147-A177-3AD203B41FA5}">
                      <a16:colId xmlns:a16="http://schemas.microsoft.com/office/drawing/2014/main" val="1966097473"/>
                    </a:ext>
                  </a:extLst>
                </a:gridCol>
              </a:tblGrid>
              <a:tr h="12827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499811"/>
                  </a:ext>
                </a:extLst>
              </a:tr>
              <a:tr h="9702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Samantha Williams (she/her)</a:t>
                      </a:r>
                    </a:p>
                    <a:p>
                      <a:pPr algn="ctr"/>
                      <a:r>
                        <a:rPr lang="en-US" dirty="0"/>
                        <a:t>Director of Academic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Travis Perry (he/him)</a:t>
                      </a:r>
                    </a:p>
                    <a:p>
                      <a:pPr algn="ctr"/>
                      <a:r>
                        <a:rPr lang="en-US" dirty="0"/>
                        <a:t>Student Success Advisor &amp; Systems Liaison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Angela Erdmann (she/her)</a:t>
                      </a:r>
                    </a:p>
                    <a:p>
                      <a:pPr algn="ctr"/>
                      <a:r>
                        <a:rPr lang="en-US" dirty="0"/>
                        <a:t>Student Success Advisor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779237"/>
                  </a:ext>
                </a:extLst>
              </a:tr>
              <a:tr h="133511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002746"/>
                  </a:ext>
                </a:extLst>
              </a:tr>
              <a:tr h="126126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Lindsey Bouzan (she/her)</a:t>
                      </a:r>
                    </a:p>
                    <a:p>
                      <a:pPr algn="ctr"/>
                      <a:r>
                        <a:rPr lang="en-US" dirty="0"/>
                        <a:t>Student Success Advisor &amp; Experiential Learning 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Madison Berry (she/her)</a:t>
                      </a:r>
                    </a:p>
                    <a:p>
                      <a:pPr algn="ctr"/>
                      <a:r>
                        <a:rPr lang="en-US" dirty="0"/>
                        <a:t>Student Success Advisor &amp; Employer Engagement Liaison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Cyndi Dowling (she/her)</a:t>
                      </a:r>
                    </a:p>
                    <a:p>
                      <a:pPr algn="ctr"/>
                      <a:r>
                        <a:rPr lang="en-US" dirty="0"/>
                        <a:t>Administrative Assistant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888639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D965012-CB21-4B40-90EB-20DBC63B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959" y="1416692"/>
            <a:ext cx="2375064" cy="11875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69A37C-5033-4A06-9A0B-DA9CFF659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318" y="1416691"/>
            <a:ext cx="2375064" cy="1187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07650C-8291-43F5-8B02-4EF143F42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358" y="3722249"/>
            <a:ext cx="2306379" cy="1153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0ABCE6-7CAD-431E-A1EE-47373451E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1959" y="3722249"/>
            <a:ext cx="2295687" cy="11478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D1BB22-3875-4DA4-8926-3352E0B64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9318" y="3702405"/>
            <a:ext cx="2375064" cy="11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1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8DCC8-E5BC-4722-9BBB-49651F7D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02" y="380913"/>
            <a:ext cx="10515600" cy="1325563"/>
          </a:xfrm>
        </p:spPr>
        <p:txBody>
          <a:bodyPr/>
          <a:lstStyle/>
          <a:p>
            <a:r>
              <a:rPr lang="en-US" dirty="0"/>
              <a:t>Programs &amp; Services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A393E9F-ECC2-4ED7-917F-18328267D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867348"/>
              </p:ext>
            </p:extLst>
          </p:nvPr>
        </p:nvGraphicFramePr>
        <p:xfrm>
          <a:off x="435302" y="1306463"/>
          <a:ext cx="9745254" cy="45807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45258">
                  <a:extLst>
                    <a:ext uri="{9D8B030D-6E8A-4147-A177-3AD203B41FA5}">
                      <a16:colId xmlns:a16="http://schemas.microsoft.com/office/drawing/2014/main" val="2930640641"/>
                    </a:ext>
                  </a:extLst>
                </a:gridCol>
                <a:gridCol w="1949999">
                  <a:extLst>
                    <a:ext uri="{9D8B030D-6E8A-4147-A177-3AD203B41FA5}">
                      <a16:colId xmlns:a16="http://schemas.microsoft.com/office/drawing/2014/main" val="1327619629"/>
                    </a:ext>
                  </a:extLst>
                </a:gridCol>
                <a:gridCol w="1949999">
                  <a:extLst>
                    <a:ext uri="{9D8B030D-6E8A-4147-A177-3AD203B41FA5}">
                      <a16:colId xmlns:a16="http://schemas.microsoft.com/office/drawing/2014/main" val="3924764247"/>
                    </a:ext>
                  </a:extLst>
                </a:gridCol>
                <a:gridCol w="1949999">
                  <a:extLst>
                    <a:ext uri="{9D8B030D-6E8A-4147-A177-3AD203B41FA5}">
                      <a16:colId xmlns:a16="http://schemas.microsoft.com/office/drawing/2014/main" val="1007884338"/>
                    </a:ext>
                  </a:extLst>
                </a:gridCol>
                <a:gridCol w="1949999">
                  <a:extLst>
                    <a:ext uri="{9D8B030D-6E8A-4147-A177-3AD203B41FA5}">
                      <a16:colId xmlns:a16="http://schemas.microsoft.com/office/drawing/2014/main" val="4033601945"/>
                    </a:ext>
                  </a:extLst>
                </a:gridCol>
              </a:tblGrid>
              <a:tr h="416434">
                <a:tc>
                  <a:txBody>
                    <a:bodyPr/>
                    <a:lstStyle/>
                    <a:p>
                      <a:r>
                        <a:rPr lang="en-US" dirty="0"/>
                        <a:t>Wellness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Academic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Identity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Faith-Based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413587"/>
                  </a:ext>
                </a:extLst>
              </a:tr>
              <a:tr h="1041084">
                <a:tc>
                  <a:txBody>
                    <a:bodyPr/>
                    <a:lstStyle/>
                    <a:p>
                      <a:r>
                        <a:rPr lang="en-US" dirty="0"/>
                        <a:t>Counseling &amp; Psychiatry Services (CAPS)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Tutoring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PRISM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Interfaith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Career Center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91549"/>
                  </a:ext>
                </a:extLst>
              </a:tr>
              <a:tr h="1041084">
                <a:tc>
                  <a:txBody>
                    <a:bodyPr/>
                    <a:lstStyle/>
                    <a:p>
                      <a:r>
                        <a:rPr lang="en-US" dirty="0"/>
                        <a:t>Living 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Writing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Women &amp; Gender Equity Center (WAGE)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UVM Hillel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 Financial Services (SFS)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278540"/>
                  </a:ext>
                </a:extLst>
              </a:tr>
              <a:tr h="1041084">
                <a:tc>
                  <a:txBody>
                    <a:bodyPr/>
                    <a:lstStyle/>
                    <a:p>
                      <a:r>
                        <a:rPr lang="en-US" dirty="0"/>
                        <a:t>Catamount Recovery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Center for Student Success (CSS)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MOSAIC Center for Students of Color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Catholic Center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UVM Dining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7644341"/>
                  </a:ext>
                </a:extLst>
              </a:tr>
              <a:tr h="1041084">
                <a:tc>
                  <a:txBody>
                    <a:bodyPr/>
                    <a:lstStyle/>
                    <a:p>
                      <a:r>
                        <a:rPr lang="en-US" dirty="0"/>
                        <a:t>Student Health Services (SHS)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 Accessibility Services (SAS)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UVM Faculty &amp; Course Instructors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49954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7173FD7-B987-49EC-B3B7-10F67F5DCAB8}"/>
              </a:ext>
            </a:extLst>
          </p:cNvPr>
          <p:cNvSpPr txBox="1"/>
          <p:nvPr/>
        </p:nvSpPr>
        <p:spPr>
          <a:xfrm>
            <a:off x="435302" y="6102051"/>
            <a:ext cx="715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 sure where to go? Start with your advisor!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45F8A12C-4DCF-48F7-AF86-8041C2DDAA71}"/>
              </a:ext>
            </a:extLst>
          </p:cNvPr>
          <p:cNvSpPr/>
          <p:nvPr/>
        </p:nvSpPr>
        <p:spPr>
          <a:xfrm rot="16200000">
            <a:off x="9609509" y="5321514"/>
            <a:ext cx="706787" cy="435307"/>
          </a:xfrm>
          <a:prstGeom prst="rtTriangle">
            <a:avLst/>
          </a:prstGeom>
          <a:solidFill>
            <a:srgbClr val="B2D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49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ep out of your comfort zone to pursue personal growth and development">
            <a:extLst>
              <a:ext uri="{FF2B5EF4-FFF2-40B4-BE49-F238E27FC236}">
                <a16:creationId xmlns:a16="http://schemas.microsoft.com/office/drawing/2014/main" id="{987DC253-BD3D-44DA-86F6-2B3364FBD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9" b="94368" l="8214" r="89967">
                        <a14:foregroundMark x1="9372" y1="43992" x2="9427" y2="51377"/>
                        <a14:foregroundMark x1="9427" y1="51377" x2="9151" y2="46183"/>
                        <a14:foregroundMark x1="8820" y1="40300" x2="8214" y2="46183"/>
                        <a14:foregroundMark x1="8434" y1="52879" x2="8820" y2="58886"/>
                        <a14:foregroundMark x1="33186" y1="9199" x2="53638" y2="5945"/>
                        <a14:foregroundMark x1="53638" y1="5945" x2="61246" y2="7134"/>
                        <a14:foregroundMark x1="61246" y1="7134" x2="39912" y2="8010"/>
                        <a14:foregroundMark x1="39912" y1="8010" x2="48291" y2="8761"/>
                        <a14:foregroundMark x1="48291" y1="8761" x2="33903" y2="11014"/>
                        <a14:foregroundMark x1="33903" y1="11014" x2="41786" y2="11139"/>
                        <a14:foregroundMark x1="41786" y1="11139" x2="48401" y2="10513"/>
                        <a14:foregroundMark x1="48401" y1="10513" x2="49173" y2="10513"/>
                        <a14:foregroundMark x1="41180" y1="4193" x2="54245" y2="5444"/>
                        <a14:foregroundMark x1="54245" y1="5444" x2="57001" y2="4881"/>
                        <a14:foregroundMark x1="43275" y1="91364" x2="53363" y2="91239"/>
                        <a14:foregroundMark x1="53363" y1="91239" x2="46141" y2="91927"/>
                        <a14:foregroundMark x1="46141" y1="91927" x2="52205" y2="90488"/>
                        <a14:foregroundMark x1="52205" y1="90488" x2="46417" y2="94368"/>
                        <a14:foregroundMark x1="46417" y1="94368" x2="41180" y2="92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83" y="-271611"/>
            <a:ext cx="8401634" cy="7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338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3547-ABB4-4799-8A3E-6690872F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76" y="421448"/>
            <a:ext cx="7457236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Gobold Bold Italic" panose="02000500000000000000" pitchFamily="2" charset="0"/>
              </a:rPr>
              <a:t>Go Beyond your Comfort Zone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A26567C-7594-46B2-B40A-64F5647C1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976" y="1536290"/>
            <a:ext cx="658648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96875" indent="-396875"/>
            <a:r>
              <a:rPr lang="en-US" sz="2400" dirty="0"/>
              <a:t>Meet new people</a:t>
            </a:r>
          </a:p>
          <a:p>
            <a:pPr marL="396875" indent="-396875"/>
            <a:r>
              <a:rPr lang="en-US" sz="2400" dirty="0"/>
              <a:t>Explore clubs/organizations </a:t>
            </a:r>
          </a:p>
          <a:p>
            <a:pPr marL="396875" indent="-396875"/>
            <a:r>
              <a:rPr lang="en-US" sz="2400" dirty="0"/>
              <a:t>Take elective courses that interest you!</a:t>
            </a:r>
          </a:p>
          <a:p>
            <a:pPr marL="396875" indent="-396875"/>
            <a:r>
              <a:rPr lang="en-US" sz="2400" dirty="0"/>
              <a:t>Attend campus events </a:t>
            </a:r>
          </a:p>
          <a:p>
            <a:pPr marL="396875" indent="-396875"/>
            <a:r>
              <a:rPr lang="en-US" sz="2400" dirty="0"/>
              <a:t>Take initiative; be the one to start (a conversation, a new club, asking a question in class, etc.) </a:t>
            </a:r>
          </a:p>
          <a:p>
            <a:pPr marL="396875" indent="-396875"/>
            <a:endParaRPr lang="en-US" sz="2000" dirty="0">
              <a:latin typeface="BrownPro" panose="00010500010101010101" pitchFamily="50" charset="0"/>
            </a:endParaRPr>
          </a:p>
          <a:p>
            <a:pPr marL="396875" indent="-396875"/>
            <a:endParaRPr lang="en-US" sz="2000" dirty="0">
              <a:latin typeface="BrownPro" panose="00010500010101010101" pitchFamily="50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EB9C6F0-4C97-48CA-AA34-8E711BD6B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79" r="3553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671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A7A5-EF91-4DB6-B32F-A079029C4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23" y="5799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Gobold Bold Italic" panose="02000500000000000000" pitchFamily="2" charset="0"/>
                <a:cs typeface="Calibri Light"/>
              </a:rPr>
              <a:t>Self-Care</a:t>
            </a:r>
            <a:endParaRPr lang="en-US" b="1" dirty="0">
              <a:latin typeface="Gobold Bold Italic" panose="02000500000000000000" pitchFamily="2" charset="0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7005-C1E4-434A-B9C4-5A95AA557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2409" y="1253331"/>
            <a:ext cx="57598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8B04-78D2-4ADE-BB6F-682FBF7A0CE4}"/>
              </a:ext>
            </a:extLst>
          </p:cNvPr>
          <p:cNvSpPr txBox="1"/>
          <p:nvPr/>
        </p:nvSpPr>
        <p:spPr>
          <a:xfrm>
            <a:off x="487928" y="1862241"/>
            <a:ext cx="588828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dirty="0">
                <a:latin typeface="BrownPro" panose="00010500010101010101" pitchFamily="50" charset="0"/>
              </a:rPr>
              <a:t>The practice of taking an active role in protecting our own well-being, pursuing happiness, and having the ability, tools, and resources to respond to periods of stress so that they don’t result in imbalance and lead to a health crisis. </a:t>
            </a:r>
            <a:r>
              <a:rPr lang="en-US" sz="3000" dirty="0">
                <a:latin typeface="BrownPro" panose="00010500010101010101" pitchFamily="50" charset="0"/>
                <a:ea typeface="Calibri"/>
                <a:cs typeface="Calibri"/>
              </a:rPr>
              <a:t>​</a:t>
            </a:r>
            <a:endParaRPr lang="en-US" sz="3000" dirty="0">
              <a:latin typeface="BrownPro" panose="00010500010101010101" pitchFamily="50" charset="0"/>
              <a:cs typeface="Calibri" panose="020F0502020204030204"/>
            </a:endParaRP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18F2411A-C26D-4ABE-921C-848F4C265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86" y="1939198"/>
            <a:ext cx="5112327" cy="354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20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5C591C-4051-4EE3-AA54-0ED60834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obold"/>
                <a:cs typeface="Calibri"/>
              </a:rPr>
              <a:t>Organization = Planning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D01CA-3DD7-422B-A49C-644FA37A532D}"/>
              </a:ext>
            </a:extLst>
          </p:cNvPr>
          <p:cNvSpPr/>
          <p:nvPr/>
        </p:nvSpPr>
        <p:spPr>
          <a:xfrm>
            <a:off x="575068" y="2757373"/>
            <a:ext cx="398169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BrownPro"/>
              </a:rPr>
              <a:t>Post-it Notes?</a:t>
            </a:r>
            <a:endParaRPr lang="en-US" sz="2800" b="1" dirty="0">
              <a:latin typeface="BrownPro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00FCD-5F03-4EDE-8EFA-5AE3859D1D58}"/>
              </a:ext>
            </a:extLst>
          </p:cNvPr>
          <p:cNvSpPr/>
          <p:nvPr/>
        </p:nvSpPr>
        <p:spPr>
          <a:xfrm>
            <a:off x="574889" y="3280930"/>
            <a:ext cx="352962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BrownPro"/>
              </a:rPr>
              <a:t>Who planned out their day today?</a:t>
            </a:r>
            <a:endParaRPr lang="en-US" sz="2800" b="1" dirty="0">
              <a:latin typeface="BrownPro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082B60-EC67-4F0D-9C77-78ED809F6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65" y="1854825"/>
            <a:ext cx="6748351" cy="45142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356B62-D1CC-452E-933D-DED1E83796A3}"/>
              </a:ext>
            </a:extLst>
          </p:cNvPr>
          <p:cNvSpPr/>
          <p:nvPr/>
        </p:nvSpPr>
        <p:spPr>
          <a:xfrm>
            <a:off x="862728" y="4665001"/>
            <a:ext cx="3241785" cy="120032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atin typeface="BrownPro"/>
              </a:rPr>
              <a:t>How do you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3600" b="1" dirty="0">
                <a:latin typeface="BrownPro"/>
              </a:rPr>
              <a:t>stay organized?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13526D-5B28-4A45-8746-EEE94E3E2489}"/>
              </a:ext>
            </a:extLst>
          </p:cNvPr>
          <p:cNvSpPr/>
          <p:nvPr/>
        </p:nvSpPr>
        <p:spPr>
          <a:xfrm>
            <a:off x="4989278" y="5418374"/>
            <a:ext cx="288500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BrownPro"/>
              </a:rPr>
              <a:t>“Don’t be like Pooh.”</a:t>
            </a:r>
            <a:endParaRPr lang="en-US" sz="1600" b="1" dirty="0">
              <a:latin typeface="BrownPro"/>
              <a:cs typeface="Calibri"/>
            </a:endParaRPr>
          </a:p>
          <a:p>
            <a:r>
              <a:rPr lang="en-US" sz="1600" b="1" dirty="0">
                <a:latin typeface="BrownPro"/>
              </a:rPr>
              <a:t>- Travis, right now</a:t>
            </a:r>
            <a:endParaRPr lang="en-US" sz="1600" b="1" dirty="0">
              <a:latin typeface="BrownPro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0F879D-1862-46EA-9BB6-26741EE6CAB2}"/>
              </a:ext>
            </a:extLst>
          </p:cNvPr>
          <p:cNvSpPr txBox="1"/>
          <p:nvPr/>
        </p:nvSpPr>
        <p:spPr>
          <a:xfrm>
            <a:off x="573024" y="226619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BrownPro"/>
              </a:rPr>
              <a:t>Planner?</a:t>
            </a:r>
            <a:endParaRPr lang="en-US" sz="2000" dirty="0">
              <a:latin typeface="BrownPro"/>
            </a:endParaRPr>
          </a:p>
        </p:txBody>
      </p:sp>
    </p:spTree>
    <p:extLst>
      <p:ext uri="{BB962C8B-B14F-4D97-AF65-F5344CB8AC3E}">
        <p14:creationId xmlns:p14="http://schemas.microsoft.com/office/powerpoint/2010/main" val="1173180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4C5FC94-B2AE-4E6E-8C67-66AD6684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36" y="452526"/>
            <a:ext cx="10515600" cy="1325563"/>
          </a:xfrm>
        </p:spPr>
        <p:txBody>
          <a:bodyPr/>
          <a:lstStyle/>
          <a:p>
            <a:r>
              <a:rPr lang="en-US" dirty="0">
                <a:latin typeface="Gobold"/>
              </a:rPr>
              <a:t>Find a system that works for you!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7F646DA8-2547-4A58-9145-0EFDBEED1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64" y="1474699"/>
            <a:ext cx="6921500" cy="49307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CB76AE-B47B-4FA7-A6C9-727887B736DD}"/>
              </a:ext>
            </a:extLst>
          </p:cNvPr>
          <p:cNvSpPr/>
          <p:nvPr/>
        </p:nvSpPr>
        <p:spPr>
          <a:xfrm>
            <a:off x="627056" y="2785924"/>
            <a:ext cx="4016388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highlight>
                  <a:srgbClr val="FEEC00"/>
                </a:highlight>
                <a:latin typeface="BrownPro"/>
              </a:rPr>
              <a:t>Use your Syllabus to help you stay organized </a:t>
            </a:r>
          </a:p>
          <a:p>
            <a:pPr algn="ctr"/>
            <a:r>
              <a:rPr lang="en-US" sz="3600" b="1" dirty="0">
                <a:highlight>
                  <a:srgbClr val="FEEC00"/>
                </a:highlight>
                <a:latin typeface="BrownPro"/>
              </a:rPr>
              <a:t>in every class!</a:t>
            </a:r>
            <a:endParaRPr lang="en-US" sz="2800" dirty="0">
              <a:highlight>
                <a:srgbClr val="FEEC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704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DAB56-6037-E248-A5A0-8681C174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/>
              <a:t>Get the Most out of Your Classes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B839A9-D817-5246-9708-521F9EA8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4" y="1893763"/>
            <a:ext cx="10618903" cy="4351338"/>
          </a:xfrm>
        </p:spPr>
        <p:txBody>
          <a:bodyPr>
            <a:normAutofit lnSpcReduction="10000"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en-US" sz="2400" dirty="0"/>
              <a:t>Read the syllabus and track due dates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en-US" sz="2400" dirty="0"/>
              <a:t>Come to class prepared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en-US" sz="2400" dirty="0"/>
              <a:t>Schedule homework/study time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en-US" sz="2400" dirty="0"/>
              <a:t>Follow academic integrity: </a:t>
            </a:r>
            <a:br>
              <a:rPr lang="en-US" sz="2400" dirty="0"/>
            </a:br>
            <a:r>
              <a:rPr lang="en-US" sz="2400" b="1" dirty="0"/>
              <a:t>If it’s not yours, cite it</a:t>
            </a:r>
            <a:r>
              <a:rPr lang="en-US" sz="2400" dirty="0"/>
              <a:t>. Your assignments, </a:t>
            </a:r>
            <a:br>
              <a:rPr lang="en-US" sz="2400" dirty="0"/>
            </a:br>
            <a:r>
              <a:rPr lang="en-US" sz="2400" dirty="0"/>
              <a:t>your tests… your original work.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en-US" sz="2400" dirty="0"/>
              <a:t>Be flexible</a:t>
            </a:r>
          </a:p>
          <a:p>
            <a:pPr lvl="1" eaLnBrk="1" fontAlgn="auto" hangingPunct="1">
              <a:buFont typeface="Arial"/>
              <a:buChar char="•"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8BBD-6487-4665-8F66-1EA306BC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28" y="572248"/>
            <a:ext cx="10515600" cy="1325563"/>
          </a:xfrm>
        </p:spPr>
        <p:txBody>
          <a:bodyPr/>
          <a:lstStyle/>
          <a:p>
            <a:r>
              <a:rPr lang="en-US" dirty="0"/>
              <a:t>Final Reminders Before Classes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4748-2324-4F57-B46D-E01CD6C8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897811"/>
            <a:ext cx="9923526" cy="4879176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Check your UVM e-mail often (we recommend several times a day)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2400" dirty="0"/>
              <a:t>Make sure MS Teams is downloaded on your computer – this is how most of your courses and meetings will be held.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Your classes might require different online platforms. Never hesitate to reach out to our Tech Team for help.</a:t>
            </a:r>
          </a:p>
        </p:txBody>
      </p:sp>
    </p:spTree>
    <p:extLst>
      <p:ext uri="{BB962C8B-B14F-4D97-AF65-F5344CB8AC3E}">
        <p14:creationId xmlns:p14="http://schemas.microsoft.com/office/powerpoint/2010/main" val="4072593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E51F3-FD7D-4713-AEED-853BF72A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792" y1="32500" x2="29792" y2="32500"/>
                        <a14:foregroundMark x1="32552" y1="73981" x2="32552" y2="73981"/>
                        <a14:foregroundMark x1="50573" y1="78333" x2="50573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1" y="520765"/>
            <a:ext cx="10340391" cy="58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5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734095"/>
          </a:xfrm>
        </p:spPr>
        <p:txBody>
          <a:bodyPr/>
          <a:lstStyle/>
          <a:p>
            <a:r>
              <a:rPr lang="en-US">
                <a:latin typeface="Gobold" panose="02000500000000000000" pitchFamily="2" charset="0"/>
              </a:rPr>
              <a:t>What is PEAKS?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24" y="1787237"/>
            <a:ext cx="11045952" cy="50707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en-US" sz="3200" dirty="0"/>
              <a:t>Professional development badges, based on YOUR interests.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1400" dirty="0"/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Credentials to show employers, peers, and more.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1400" dirty="0"/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Recognizing your involvement in Grossman, UVM, and beyond.</a:t>
            </a:r>
          </a:p>
        </p:txBody>
      </p:sp>
    </p:spTree>
    <p:extLst>
      <p:ext uri="{BB962C8B-B14F-4D97-AF65-F5344CB8AC3E}">
        <p14:creationId xmlns:p14="http://schemas.microsoft.com/office/powerpoint/2010/main" val="729901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51441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bold" panose="02000500000000000000" pitchFamily="2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24" y="1666570"/>
            <a:ext cx="11618976" cy="480797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Welcome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Intros &amp; Structure Struggles Activity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Goals: Ours and Yours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Overview of the Center for Student Success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Your degree audit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Business Administration Degree Requirements</a:t>
            </a:r>
          </a:p>
          <a:p>
            <a:pPr marL="342900" indent="-3429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Brand Alphabet Challenge</a:t>
            </a:r>
          </a:p>
          <a:p>
            <a:pPr marL="342900" indent="-3429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Resources &amp; Essential Tips </a:t>
            </a:r>
          </a:p>
          <a:p>
            <a:pPr marL="342900" indent="-3429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PEAKS </a:t>
            </a:r>
            <a:endParaRPr lang="en-US" dirty="0">
              <a:latin typeface="BrownPro" panose="00010500010101010101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rownPro" panose="000105000101010101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61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D076-7C22-4EF9-8980-6C267A4C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Overview: The 3-Step Process</a:t>
            </a:r>
            <a:endParaRPr lang="en-US" dirty="0">
              <a:cs typeface="Times New Roman"/>
            </a:endParaRPr>
          </a:p>
        </p:txBody>
      </p:sp>
      <p:graphicFrame>
        <p:nvGraphicFramePr>
          <p:cNvPr id="226" name="Diagram 226">
            <a:extLst>
              <a:ext uri="{FF2B5EF4-FFF2-40B4-BE49-F238E27FC236}">
                <a16:creationId xmlns:a16="http://schemas.microsoft.com/office/drawing/2014/main" id="{2DEA0C65-0149-4B86-B3FA-EA7C59C0E5B0}"/>
              </a:ext>
            </a:extLst>
          </p:cNvPr>
          <p:cNvGraphicFramePr/>
          <p:nvPr/>
        </p:nvGraphicFramePr>
        <p:xfrm>
          <a:off x="1323287" y="1919542"/>
          <a:ext cx="9143999" cy="383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6642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E556D5C-00A9-44FB-A39B-1384692D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92" y="1110124"/>
            <a:ext cx="8348417" cy="5373922"/>
          </a:xfrm>
          <a:prstGeom prst="rect">
            <a:avLst/>
          </a:prstGeom>
          <a:ln w="28575">
            <a:solidFill>
              <a:srgbClr val="00715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11B154-D2C1-4AE7-B75D-629FDC5C8FF1}"/>
              </a:ext>
            </a:extLst>
          </p:cNvPr>
          <p:cNvSpPr txBox="1"/>
          <p:nvPr/>
        </p:nvSpPr>
        <p:spPr>
          <a:xfrm>
            <a:off x="3484535" y="694840"/>
            <a:ext cx="474506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7155"/>
                </a:solidFill>
                <a:cs typeface="Calibri"/>
              </a:rPr>
              <a:t>An example of a PEAKS digital portfolio:</a:t>
            </a:r>
          </a:p>
        </p:txBody>
      </p:sp>
    </p:spTree>
    <p:extLst>
      <p:ext uri="{BB962C8B-B14F-4D97-AF65-F5344CB8AC3E}">
        <p14:creationId xmlns:p14="http://schemas.microsoft.com/office/powerpoint/2010/main" val="138120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8EDB-72CE-4454-8E58-F4BE32AE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Engagement Opportunities with GSB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186BB-E5E4-472F-90CA-1D551D01F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991344"/>
            <a:ext cx="10515600" cy="4351338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Century Gothic" panose="020B0502020202020204" pitchFamily="34" charset="0"/>
              </a:rPr>
              <a:t>Clubs &amp; Organizations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Century Gothic" panose="020B0502020202020204" pitchFamily="34" charset="0"/>
              </a:rPr>
              <a:t>Business Pitch &amp; Case Competitions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Century Gothic" panose="020B0502020202020204" pitchFamily="34" charset="0"/>
              </a:rPr>
              <a:t>Study Abroad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Century Gothic" panose="020B0502020202020204" pitchFamily="34" charset="0"/>
              </a:rPr>
              <a:t>Engage with Alumni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3443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04CB-EA1F-4957-BDBE-28DAA1DA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– Our Goals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735EC-2F88-45A1-901A-01F0EEBE5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680781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Recognize the Center for Student Success (CSS) as a resource for your academic supports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Recognize how to locate your degree audit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Recall requirements for receiving a Bachelor’s of Science in Business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Classify key resources and essential tips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Explain the value of PEAKs </a:t>
            </a:r>
          </a:p>
        </p:txBody>
      </p:sp>
    </p:spTree>
    <p:extLst>
      <p:ext uri="{BB962C8B-B14F-4D97-AF65-F5344CB8AC3E}">
        <p14:creationId xmlns:p14="http://schemas.microsoft.com/office/powerpoint/2010/main" val="2653567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B7FF-68F9-4785-93CB-65F124F4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49986-2009-4CBB-BD20-976F3A93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674812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Were you able to meet your goal(s) for today’s session? Why or why not?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helped you keep focused in obtaining your goals for today? What hindered your progress?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do you need from CSS or GSB to help you transition smoothly?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are your next steps? How can you get started? </a:t>
            </a:r>
          </a:p>
        </p:txBody>
      </p:sp>
    </p:spTree>
    <p:extLst>
      <p:ext uri="{BB962C8B-B14F-4D97-AF65-F5344CB8AC3E}">
        <p14:creationId xmlns:p14="http://schemas.microsoft.com/office/powerpoint/2010/main" val="1983885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4089-C614-46F6-A487-F29F9CC7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Student Success – Contact Info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5B11-E79A-4E79-B1E1-9FF5AFD79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95" y="2627187"/>
            <a:ext cx="10515600" cy="160362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100 </a:t>
            </a:r>
            <a:r>
              <a:rPr lang="en-US" sz="2800" dirty="0" err="1"/>
              <a:t>Kalkin</a:t>
            </a:r>
            <a:r>
              <a:rPr lang="en-US" sz="2800" dirty="0"/>
              <a:t> Hall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gsbcss@uvm.edu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uvm.edu/business</a:t>
            </a:r>
          </a:p>
          <a:p>
            <a:endParaRPr lang="en-US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007EF52-93B3-48E1-A309-5FA6CF22B365}"/>
              </a:ext>
            </a:extLst>
          </p:cNvPr>
          <p:cNvSpPr/>
          <p:nvPr/>
        </p:nvSpPr>
        <p:spPr>
          <a:xfrm rot="16200000">
            <a:off x="10478023" y="4025350"/>
            <a:ext cx="594944" cy="382000"/>
          </a:xfrm>
          <a:prstGeom prst="rtTriangle">
            <a:avLst/>
          </a:prstGeom>
          <a:solidFill>
            <a:srgbClr val="B2D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46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AC8F97-615C-5749-A109-5DCE2044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Socialize with 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4DE951-AAAF-084D-B240-937F729E5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453" y="3850648"/>
            <a:ext cx="1053548" cy="105354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C9F11-C594-6947-9539-237558FF0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53" y="2308193"/>
            <a:ext cx="1053548" cy="10535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DEA142-A3C6-E244-B166-112D7D46F3DF}"/>
              </a:ext>
            </a:extLst>
          </p:cNvPr>
          <p:cNvSpPr txBox="1"/>
          <p:nvPr/>
        </p:nvSpPr>
        <p:spPr>
          <a:xfrm>
            <a:off x="1261001" y="2480578"/>
            <a:ext cx="343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@</a:t>
            </a:r>
            <a:r>
              <a:rPr lang="en-US" sz="3600" dirty="0" err="1"/>
              <a:t>UVMGrossman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979EB-EDF4-4446-9A84-2CEAA812FF8F}"/>
              </a:ext>
            </a:extLst>
          </p:cNvPr>
          <p:cNvSpPr txBox="1"/>
          <p:nvPr/>
        </p:nvSpPr>
        <p:spPr>
          <a:xfrm>
            <a:off x="1261001" y="3939011"/>
            <a:ext cx="4418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UVMSchoolofBusiness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969686-FD3D-4F45-85F4-6A18B287B008}"/>
              </a:ext>
            </a:extLst>
          </p:cNvPr>
          <p:cNvSpPr txBox="1"/>
          <p:nvPr/>
        </p:nvSpPr>
        <p:spPr>
          <a:xfrm>
            <a:off x="5982578" y="1888340"/>
            <a:ext cx="534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We’re excited to feature our incoming students!</a:t>
            </a:r>
          </a:p>
          <a:p>
            <a:endParaRPr lang="en-US" sz="3200" dirty="0"/>
          </a:p>
          <a:p>
            <a:r>
              <a:rPr lang="en-US" sz="3200" b="1" dirty="0"/>
              <a:t>Contact: </a:t>
            </a:r>
            <a:r>
              <a:rPr lang="en-US" sz="3200" dirty="0"/>
              <a:t>Rachel.Narkewicz@uvm.edu</a:t>
            </a:r>
          </a:p>
        </p:txBody>
      </p:sp>
    </p:spTree>
    <p:extLst>
      <p:ext uri="{BB962C8B-B14F-4D97-AF65-F5344CB8AC3E}">
        <p14:creationId xmlns:p14="http://schemas.microsoft.com/office/powerpoint/2010/main" val="3683962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4089-C614-46F6-A487-F29F9CC7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5B11-E79A-4E79-B1E1-9FF5AFD79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95" y="1856844"/>
            <a:ext cx="10515600" cy="39245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We will be stationed around the room for the duration of the session. See us if you have questions about: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Degree Audit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Spring Schedule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Tips/Tricks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Internship/experiential learning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Any other questions/concerns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007EF52-93B3-48E1-A309-5FA6CF22B365}"/>
              </a:ext>
            </a:extLst>
          </p:cNvPr>
          <p:cNvSpPr/>
          <p:nvPr/>
        </p:nvSpPr>
        <p:spPr>
          <a:xfrm rot="16200000">
            <a:off x="10478023" y="4025350"/>
            <a:ext cx="594944" cy="382000"/>
          </a:xfrm>
          <a:prstGeom prst="rtTriangle">
            <a:avLst/>
          </a:prstGeom>
          <a:solidFill>
            <a:srgbClr val="B2D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5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56C287-6B82-46BD-B889-699F9C64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2552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71BE-619F-455C-AE79-2841B322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754698"/>
          </a:xfrm>
        </p:spPr>
        <p:txBody>
          <a:bodyPr/>
          <a:lstStyle/>
          <a:p>
            <a:r>
              <a:rPr lang="en-US" sz="5400" dirty="0">
                <a:latin typeface="BrownPro" panose="00010500010101010101" pitchFamily="50" charset="0"/>
              </a:rPr>
              <a:t>Structure Struggles</a:t>
            </a:r>
            <a:br>
              <a:rPr lang="en-US" sz="5400" dirty="0">
                <a:latin typeface="BrownPro" panose="00010500010101010101" pitchFamily="50" charset="0"/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3482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3A03-1107-4E17-8275-5132015F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Struggles – How to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E273-F0A2-4423-9A54-82A4BD6F2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34" y="1866084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You will be handed a baggie of supplies.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You have 45 seconds to create a structure using only the supplies in the baggie.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You may not ask for assistance. </a:t>
            </a:r>
            <a:endParaRPr lang="en-US" b="1" dirty="0">
              <a:solidFill>
                <a:srgbClr val="007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2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21FC-DFD8-421A-BFD2-3EF4CE66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628052"/>
            <a:ext cx="10515600" cy="1325563"/>
          </a:xfrm>
        </p:spPr>
        <p:txBody>
          <a:bodyPr/>
          <a:lstStyle/>
          <a:p>
            <a:r>
              <a:rPr lang="en-US" dirty="0"/>
              <a:t>Debrief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D452-3237-4CA3-8E96-064B5132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642636"/>
            <a:ext cx="9497902" cy="4351338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are 1-2 words that describe what this activity was like for you?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 did others receive more supplies?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Would you have been more successful if you were able to share resources?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might this game be applied to your transition to college &amp; GSB in particular?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can you find out meaningful information that’s helpful to your goal in the future? What is the value in that? </a:t>
            </a:r>
          </a:p>
        </p:txBody>
      </p:sp>
    </p:spTree>
    <p:extLst>
      <p:ext uri="{BB962C8B-B14F-4D97-AF65-F5344CB8AC3E}">
        <p14:creationId xmlns:p14="http://schemas.microsoft.com/office/powerpoint/2010/main" val="1569237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608111-3AAB-48C6-BDF8-D176A60A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364065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69FFF-31FD-4563-8E42-3E12672D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Goals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4F3F8D-AF38-4C3C-B5AD-146D7D418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What do you want to talk about today? Why are you here? 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What makes that important? 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What is your goal for this session? 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How will you know we were successful? 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What do we need to get started?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91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FCDA69F-85B8-4043-96D7-0A0683D56136}" vid="{23C73758-B5C8-604D-8064-3F15EC00BB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14834</TotalTime>
  <Words>1728</Words>
  <Application>Microsoft Macintosh PowerPoint</Application>
  <PresentationFormat>Widescreen</PresentationFormat>
  <Paragraphs>297</Paragraphs>
  <Slides>48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  <vt:variant>
        <vt:lpstr>Custom Shows</vt:lpstr>
      </vt:variant>
      <vt:variant>
        <vt:i4>1</vt:i4>
      </vt:variant>
    </vt:vector>
  </HeadingPairs>
  <TitlesOfParts>
    <vt:vector size="62" baseType="lpstr">
      <vt:lpstr>Arial</vt:lpstr>
      <vt:lpstr>BrownPro</vt:lpstr>
      <vt:lpstr>Calibri</vt:lpstr>
      <vt:lpstr>Calibri Light</vt:lpstr>
      <vt:lpstr>Century Gothic</vt:lpstr>
      <vt:lpstr>Gobold</vt:lpstr>
      <vt:lpstr>Gobold Bold Italic</vt:lpstr>
      <vt:lpstr>Impact</vt:lpstr>
      <vt:lpstr>Playfair Display Bold</vt:lpstr>
      <vt:lpstr>Raleway</vt:lpstr>
      <vt:lpstr>Raleway SemiBold</vt:lpstr>
      <vt:lpstr>Times New Roman</vt:lpstr>
      <vt:lpstr>Office Theme</vt:lpstr>
      <vt:lpstr>Academic Session</vt:lpstr>
      <vt:lpstr>Welcome  with  Professor Amy Tomas, Ph.D. Director of Undergraduate Programs &amp; Senior Lecturer</vt:lpstr>
      <vt:lpstr>PowerPoint Presentation</vt:lpstr>
      <vt:lpstr>Agenda</vt:lpstr>
      <vt:lpstr>Structure Struggles </vt:lpstr>
      <vt:lpstr>Structure Struggles – How to Play</vt:lpstr>
      <vt:lpstr>Debrief</vt:lpstr>
      <vt:lpstr>Goals</vt:lpstr>
      <vt:lpstr>Your Goals </vt:lpstr>
      <vt:lpstr>Learning Objectives – Our Goals for You</vt:lpstr>
      <vt:lpstr>Center for Student Success CSS</vt:lpstr>
      <vt:lpstr>CSS Office</vt:lpstr>
      <vt:lpstr>How to NAVIGATE Advising</vt:lpstr>
      <vt:lpstr>Making an Appointment</vt:lpstr>
      <vt:lpstr> Family Education Rights and Privacy Act </vt:lpstr>
      <vt:lpstr>Your Degree Audit</vt:lpstr>
      <vt:lpstr>What is a Degree Audit? </vt:lpstr>
      <vt:lpstr>How to Find Your Degree Audit</vt:lpstr>
      <vt:lpstr>Bachelor of Science  in  BUSINESS ADMINISTRATION</vt:lpstr>
      <vt:lpstr>University &amp; GSB General Education Requirements </vt:lpstr>
      <vt:lpstr>Themes &amp; Concentrations </vt:lpstr>
      <vt:lpstr>Goal Check In</vt:lpstr>
      <vt:lpstr>Important Information</vt:lpstr>
      <vt:lpstr>PowerPoint Presentation</vt:lpstr>
      <vt:lpstr>Brand Alphabet Challenge</vt:lpstr>
      <vt:lpstr>Brand Alphabet Challenge – How to Play</vt:lpstr>
      <vt:lpstr>PowerPoint Presentation</vt:lpstr>
      <vt:lpstr>Resources &amp;  Essential Tips</vt:lpstr>
      <vt:lpstr>Resources &amp; Essential Tips </vt:lpstr>
      <vt:lpstr>Programs &amp; Services </vt:lpstr>
      <vt:lpstr>PowerPoint Presentation</vt:lpstr>
      <vt:lpstr>Go Beyond your Comfort Zone</vt:lpstr>
      <vt:lpstr>Self-Care</vt:lpstr>
      <vt:lpstr>Organization = Planning</vt:lpstr>
      <vt:lpstr>Find a system that works for you!</vt:lpstr>
      <vt:lpstr>Get the Most out of Your Classes</vt:lpstr>
      <vt:lpstr>Final Reminders Before Classes Start</vt:lpstr>
      <vt:lpstr>PowerPoint Presentation</vt:lpstr>
      <vt:lpstr>What is PEAKS?</vt:lpstr>
      <vt:lpstr>Overview: The 3-Step Process</vt:lpstr>
      <vt:lpstr>PowerPoint Presentation</vt:lpstr>
      <vt:lpstr> Engagement Opportunities with GSB</vt:lpstr>
      <vt:lpstr>Learning Objectives – Our Goals for You</vt:lpstr>
      <vt:lpstr>Reflection</vt:lpstr>
      <vt:lpstr>Center for Student Success – Contact Info </vt:lpstr>
      <vt:lpstr>Socialize with Us</vt:lpstr>
      <vt:lpstr>Connect with Us!</vt:lpstr>
      <vt:lpstr>The End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F</dc:creator>
  <cp:lastModifiedBy>Rachel Narkewicz</cp:lastModifiedBy>
  <cp:revision>558</cp:revision>
  <cp:lastPrinted>2018-05-18T18:37:10Z</cp:lastPrinted>
  <dcterms:created xsi:type="dcterms:W3CDTF">2018-04-18T13:27:19Z</dcterms:created>
  <dcterms:modified xsi:type="dcterms:W3CDTF">2022-02-15T15:15:04Z</dcterms:modified>
</cp:coreProperties>
</file>