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7" r:id="rId11"/>
    <p:sldId id="272" r:id="rId12"/>
    <p:sldId id="262" r:id="rId13"/>
    <p:sldId id="263" r:id="rId14"/>
    <p:sldId id="269" r:id="rId15"/>
    <p:sldId id="264" r:id="rId16"/>
    <p:sldId id="265" r:id="rId17"/>
    <p:sldId id="266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E93A2-E12F-4433-9213-E72C730165AF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B3172-3EAC-49C1-8525-9D2ABF0FE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FD10-D743-40E6-8D32-DE5478383CA7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FFE48-CF87-4CED-B2B1-5675547E8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D978C-35D7-4CE6-9B7C-1B34016F22CD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33144-0971-4373-8295-37E436446C80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27C37-1B98-481C-8281-7F2EC1277482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95D17-5A8D-4A7D-A1AE-C0DE318A8675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1F244-757D-47DD-A6D5-003863ED2E6C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C1D67-C2BD-4E42-848D-18B014E86AB0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A7A09-2519-450D-83B4-E2C17F628DCE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6A583-8916-40D1-87E7-A5A9870E34EA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1577C-B212-4284-9A2B-BFF50F75BA00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2576B-D744-459A-A5CC-B7BDCEB3ED68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7FCCF-267B-42AE-BBAF-FA198B7A936F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B555C6-C5A5-4323-B59B-0183C91D6809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3A3B50-4BF5-42E5-AA2B-4B8490D64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m.edu/hrs/skills/manuals/basicfinancialreports.pd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Grant Financial Management  Post Award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3554" name="Picture 2" descr="http://its.uvm.edu/medtech/design/UVM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0"/>
            <a:ext cx="4343400" cy="1629320"/>
          </a:xfrm>
          <a:prstGeom prst="rect">
            <a:avLst/>
          </a:prstGeom>
          <a:noFill/>
        </p:spPr>
      </p:pic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52399" y="228600"/>
            <a:ext cx="609601" cy="533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Gill Sans Ultra Bold"/>
              </a:rPr>
              <a:t>SPTP</a:t>
            </a:r>
            <a:endParaRPr lang="en-US" sz="3600" kern="10" spc="0" dirty="0">
              <a:ln w="9525">
                <a:round/>
                <a:headEnd/>
                <a:tailEnd/>
              </a:ln>
              <a:solidFill>
                <a:srgbClr val="943634"/>
              </a:solidFill>
              <a:effectLst/>
              <a:latin typeface="Gill Sans Ul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Approval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400" dirty="0" smtClean="0"/>
              <a:t>Prior approval is often required for the following situations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PI or key personnel reduction of committed effort by 25% or more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Ex. If committed effort was 20% but the actual effort is 12.5% this represents a deviation of 37.5%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The 3 month absence of a PI or key personnel from grant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Change in scope of the project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Significant changes in the project budget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See individual award documents for specific guidance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Deviation from award terms and conditions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400" dirty="0" smtClean="0"/>
              <a:t>All sponsor requests for prior approval should be routed through the Office of Sponsored Programs Pre-Award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Rebudgeting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400" dirty="0" smtClean="0"/>
              <a:t>May request </a:t>
            </a:r>
            <a:r>
              <a:rPr lang="en-US" sz="2400" dirty="0" err="1" smtClean="0"/>
              <a:t>rebudgeting</a:t>
            </a:r>
            <a:r>
              <a:rPr lang="en-US" sz="2400" dirty="0" smtClean="0"/>
              <a:t> as needed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See award document or contact GCA administrator to determine if prior approval is required by sponsor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Department administrator must contact GCA administrator for </a:t>
            </a:r>
            <a:r>
              <a:rPr lang="en-US" sz="1800" dirty="0" err="1" smtClean="0"/>
              <a:t>rebudgeting</a:t>
            </a:r>
            <a:r>
              <a:rPr lang="en-US" sz="1800" dirty="0" smtClean="0"/>
              <a:t> in PeopleSoft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Closeout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lnSpc>
                <a:spcPct val="90000"/>
              </a:lnSpc>
              <a:spcBef>
                <a:spcPts val="400"/>
              </a:spcBef>
              <a:buSzPct val="68000"/>
              <a:buBlip>
                <a:blip r:embed="rId2"/>
              </a:buBlip>
            </a:pPr>
            <a:r>
              <a:rPr lang="en-US" sz="2400" dirty="0" smtClean="0"/>
              <a:t>GCA will notify departments of grants ending within 90 days on a monthly basis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Department administrators meet with PIs to discuss: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Closeout process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Cost share activities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Assist with a no cost extension if needed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Closeout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200" b="1" u="sng" dirty="0" smtClean="0"/>
              <a:t>Closeout Timeline:</a:t>
            </a: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200" dirty="0" smtClean="0"/>
              <a:t>30 days prior to grant end date: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Run Closeout Report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Review expenses to ensure they are allowable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Review all salary expenses for </a:t>
            </a:r>
            <a:r>
              <a:rPr lang="en-US" sz="1700" dirty="0" err="1" smtClean="0"/>
              <a:t>allowability</a:t>
            </a:r>
            <a:r>
              <a:rPr lang="en-US" sz="1700" dirty="0" smtClean="0"/>
              <a:t>, </a:t>
            </a:r>
            <a:r>
              <a:rPr lang="en-US" sz="1700" dirty="0" err="1" smtClean="0"/>
              <a:t>allocability</a:t>
            </a:r>
            <a:r>
              <a:rPr lang="en-US" sz="1700" dirty="0" smtClean="0"/>
              <a:t>, reasonableness, consistency</a:t>
            </a:r>
          </a:p>
          <a:p>
            <a:pPr lvl="2">
              <a:lnSpc>
                <a:spcPct val="90000"/>
              </a:lnSpc>
            </a:pPr>
            <a:r>
              <a:rPr lang="en-US" sz="1500" dirty="0" smtClean="0"/>
              <a:t>Use query “UV_PAY_ERN_DIST” (HR module)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Notify internal billers of any </a:t>
            </a:r>
            <a:r>
              <a:rPr lang="en-US" sz="1700" dirty="0" err="1" smtClean="0"/>
              <a:t>chartstring</a:t>
            </a:r>
            <a:r>
              <a:rPr lang="en-US" sz="1700" dirty="0" smtClean="0"/>
              <a:t> changes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Change default </a:t>
            </a:r>
            <a:r>
              <a:rPr lang="en-US" sz="1700" dirty="0" err="1" smtClean="0"/>
              <a:t>chartstring</a:t>
            </a:r>
            <a:r>
              <a:rPr lang="en-US" sz="1700" dirty="0" smtClean="0"/>
              <a:t> for relevant </a:t>
            </a:r>
            <a:r>
              <a:rPr lang="en-US" sz="1700" dirty="0" err="1" smtClean="0"/>
              <a:t>Purcards</a:t>
            </a:r>
            <a:r>
              <a:rPr lang="en-US" sz="1700" dirty="0" smtClean="0"/>
              <a:t> and expense reports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Resolve budget checking errors</a:t>
            </a:r>
          </a:p>
          <a:p>
            <a:pPr lvl="2"/>
            <a:r>
              <a:rPr lang="en-US" sz="1500" dirty="0" smtClean="0"/>
              <a:t>Use either the Closeout Report or query “UV_GM_KK_ERRORS_ALL” (financial module)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Contact Procurement Services to close all operating encumbrances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Ensure cost share commitments will be met (including third party)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Closeout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200" b="1" u="sng" dirty="0" smtClean="0"/>
              <a:t>Closeout Timeline (cont.):</a:t>
            </a:r>
          </a:p>
          <a:p>
            <a:pPr>
              <a:lnSpc>
                <a:spcPct val="90000"/>
              </a:lnSpc>
              <a:buNone/>
            </a:pPr>
            <a:endParaRPr lang="en-US" sz="1000" b="1" u="sng" dirty="0" smtClean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200" dirty="0" smtClean="0"/>
              <a:t>20 days after grant ends: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Run Closeout Report and resolve any remaining issues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200" dirty="0" smtClean="0"/>
              <a:t>30 days after grant ends: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/>
              <a:t>Confirm with GCA that grant is ready to close and the final report is ready to be completed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pro-active award management and use of guaranteed funding: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Virtually eliminate the use of departmental suspense for actual salary/benefits expenses 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Significantly reduce retroactive salary distribution changes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Ensure all grants are ready to be closed out and reported on by 30 days after grant end date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Reduce compliance risks related to cost transfers and late reports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Questions/Contact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Dean’s Office</a:t>
            </a:r>
          </a:p>
          <a:p>
            <a:r>
              <a:rPr lang="en-US" dirty="0" smtClean="0"/>
              <a:t>Office of Sponsored Programs, Pre-Award Services</a:t>
            </a:r>
          </a:p>
          <a:p>
            <a:pPr lvl="1"/>
            <a:r>
              <a:rPr lang="en-US" dirty="0" smtClean="0"/>
              <a:t>http://www.uvm.edu/~ospuvm/</a:t>
            </a:r>
          </a:p>
          <a:p>
            <a:pPr lvl="1"/>
            <a:r>
              <a:rPr lang="en-US" dirty="0" smtClean="0"/>
              <a:t>Main Campus Office &amp; Funding Information, 340 Waterman Building, 6-3360</a:t>
            </a:r>
          </a:p>
          <a:p>
            <a:pPr lvl="1"/>
            <a:r>
              <a:rPr lang="en-US" dirty="0" smtClean="0"/>
              <a:t>Health Sciences Office, 231 Rowell Building, 6-4067</a:t>
            </a:r>
          </a:p>
          <a:p>
            <a:r>
              <a:rPr lang="en-US" dirty="0" smtClean="0"/>
              <a:t>Grant and Contract Administrative Services</a:t>
            </a:r>
          </a:p>
          <a:p>
            <a:pPr lvl="1"/>
            <a:r>
              <a:rPr lang="en-US" dirty="0" smtClean="0"/>
              <a:t>http://www.uvm.edu/~gcaacct/</a:t>
            </a:r>
          </a:p>
          <a:p>
            <a:pPr lvl="1"/>
            <a:r>
              <a:rPr lang="en-US" dirty="0" smtClean="0"/>
              <a:t>223 Waterman Building, 6-1459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Effective and efficient grants management practices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Ensure all grants are ready to be closed out and reported on by 30 days after grant end date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Use guaranteed funding/advanced accounts to virtually eliminate the use of departmental suspense for salary/benefits expenses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Significantly reduce retroactive salary distribution changes and cost transfers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Reduce compliance risks related to cost transfers and late reports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Guaranteed Funding/Advanced Accounts (GF/AA)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Policy development in process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Develop guaranteed funding/advanced account memo upon notification of funding from sponsor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Collaborative effort between the PI and department administrator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Allows GCA to create a </a:t>
            </a:r>
            <a:r>
              <a:rPr lang="en-US" sz="1800" dirty="0" err="1" smtClean="0"/>
              <a:t>chartstring</a:t>
            </a:r>
            <a:r>
              <a:rPr lang="en-US" sz="1800" dirty="0" smtClean="0"/>
              <a:t> in PeopleSoft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GF/AA request will be routed through the Office of Sponsored Programs Pre-Award Services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Setup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400" dirty="0" smtClean="0"/>
              <a:t>Upon the setup of the </a:t>
            </a:r>
            <a:r>
              <a:rPr lang="en-US" sz="2400" dirty="0" err="1" smtClean="0"/>
              <a:t>chartstring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GCA will notify the PI, department administrator, and Dean’s Office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400" dirty="0" smtClean="0"/>
              <a:t>Department administrator should meet with the PI to discuss the following: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Personnel putting effort on the grant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Compare committed effort to actual effort</a:t>
            </a:r>
          </a:p>
          <a:p>
            <a:pPr lvl="3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800" dirty="0" smtClean="0"/>
              <a:t>Ensure there are no reductions in effort greater than 25%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Must make changes to any applicable distribution forms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Grant cost share requirements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Use faculty workload form/routing form to determine the funding source for cost share commitment 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Change applicable distribution forms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Contact Dean’s Office for budget transfer to cost share </a:t>
            </a:r>
            <a:r>
              <a:rPr lang="en-US" sz="1800" dirty="0" err="1" smtClean="0"/>
              <a:t>chartstring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 lvl="2">
              <a:lnSpc>
                <a:spcPct val="90000"/>
              </a:lnSpc>
            </a:pPr>
            <a:endParaRPr lang="en-US" sz="15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1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smtClean="0"/>
              <a:t>Perform on a monthly basis: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Run the Project Monthly Budget Report for all departmental grants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Monitor for overdrawn or over encumbered projects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Review expenses for </a:t>
            </a:r>
            <a:r>
              <a:rPr lang="en-US" sz="2000" dirty="0" err="1" smtClean="0"/>
              <a:t>allowability</a:t>
            </a: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Provide PIs with a copy of the reports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Review and resolve all budget checking errors</a:t>
            </a:r>
          </a:p>
          <a:p>
            <a:pPr lvl="2"/>
            <a:r>
              <a:rPr lang="en-US" sz="2000" dirty="0" smtClean="0"/>
              <a:t>Use either the Closeout Report or query “UV_GM_KK_ERRORS_ALL” (financial module)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Review and submit all journal entries awaiting submission or posting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Use either Closeout Report or query “UV_RC_GL_JE_NOT_SUBMITTED” (financial module)</a:t>
            </a:r>
          </a:p>
          <a:p>
            <a:pPr lvl="2">
              <a:lnSpc>
                <a:spcPct val="90000"/>
              </a:lnSpc>
              <a:buNone/>
            </a:pPr>
            <a:endParaRPr lang="en-US" sz="1500" dirty="0" smtClean="0"/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endParaRPr lang="en-US" sz="1800" dirty="0" smtClean="0"/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Management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smtClean="0"/>
              <a:t>Perform on a quarterly basis: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Run the Closeout Report for all departmental grants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Ensure personnel are not distributed past end date of grant</a:t>
            </a:r>
          </a:p>
          <a:p>
            <a:pPr lvl="2"/>
            <a:r>
              <a:rPr lang="en-US" sz="2000" dirty="0" smtClean="0"/>
              <a:t>Use query “UV_DIST_PAST_PROJECT_END_DATE” (HR module)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Compare committed effort to actual effort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For both the PI and key personnel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Ensure no reductions of greater than 25%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Meet with PI to review grant budget status, effort, and upcoming quarter plans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Make </a:t>
            </a:r>
            <a:r>
              <a:rPr lang="en-US" sz="2000" b="1" dirty="0" smtClean="0"/>
              <a:t>prospective</a:t>
            </a:r>
            <a:r>
              <a:rPr lang="en-US" sz="2000" dirty="0" smtClean="0"/>
              <a:t> distribution changes as necessary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Ensure cost share commitments are met (including third party)</a:t>
            </a:r>
          </a:p>
          <a:p>
            <a:pPr lvl="1">
              <a:buNone/>
            </a:pPr>
            <a:endParaRPr lang="en-US" sz="17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Management (cont.)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100" b="1" u="sng" dirty="0" smtClean="0"/>
              <a:t>Resources: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000" dirty="0" smtClean="0"/>
              <a:t>Basic Financial Reports Mini-Manual: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3"/>
              </a:rPr>
              <a:t>http://www.uvm.edu/hrs/skills/manuals/basicfinancialreports.pdf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PurCard</a:t>
            </a:r>
            <a:r>
              <a:rPr lang="en-US" dirty="0" smtClean="0"/>
              <a:t>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smtClean="0"/>
              <a:t>Ensure departmental </a:t>
            </a:r>
            <a:r>
              <a:rPr lang="en-US" sz="2800" dirty="0" err="1" smtClean="0"/>
              <a:t>PurCard</a:t>
            </a:r>
            <a:r>
              <a:rPr lang="en-US" sz="2800" dirty="0" smtClean="0"/>
              <a:t> holders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Understand and apply specific award, sponsor, and federal regulations and University policy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Reallocate only allowable costs to sponsored project </a:t>
            </a:r>
            <a:r>
              <a:rPr lang="en-US" sz="2000" dirty="0" err="1" smtClean="0"/>
              <a:t>chartstrings</a:t>
            </a: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Reallocate </a:t>
            </a:r>
            <a:r>
              <a:rPr lang="en-US" sz="2000" dirty="0" err="1" smtClean="0"/>
              <a:t>PurCard</a:t>
            </a:r>
            <a:r>
              <a:rPr lang="en-US" sz="2000" dirty="0" smtClean="0"/>
              <a:t> expenses to the correct </a:t>
            </a:r>
            <a:r>
              <a:rPr lang="en-US" sz="2000" dirty="0" err="1" smtClean="0"/>
              <a:t>chartstring</a:t>
            </a:r>
            <a:r>
              <a:rPr lang="en-US" sz="2000" dirty="0" smtClean="0"/>
              <a:t> by the University deadlines to avoid future cost transfers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Pre-Award Spending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smtClean="0"/>
              <a:t>Some sponsors allow for pre-award spending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Spending up to 90 days prior to award start date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smtClean="0"/>
              <a:t>Pre-award spending memo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Must obtain and complete a pre-award spending memo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Work with appropriate GCA administrator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Projects Training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B50-4BF5-42E5-AA2B-4B8490D648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7F6EC774C9AC45B34CCCEBA4577CF6" ma:contentTypeVersion="0" ma:contentTypeDescription="Create a new document." ma:contentTypeScope="" ma:versionID="8edd9e05b5ea95c88d492cdd921bfd9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137AE0-1AD4-48B4-9C50-467B04A1E8A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00ABA59-A4E3-480F-8659-9D60E5F0FE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5C7B2-614C-4F45-B035-5FA52BE02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982</Words>
  <Application>Microsoft Office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Grant Financial Management  Post Award</vt:lpstr>
      <vt:lpstr>Objectives</vt:lpstr>
      <vt:lpstr>Guaranteed Funding/Advanced Accounts (GF/AA)</vt:lpstr>
      <vt:lpstr>Award Setup</vt:lpstr>
      <vt:lpstr>Award Management</vt:lpstr>
      <vt:lpstr>Award Management (cont.)</vt:lpstr>
      <vt:lpstr>Award Management (cont.)</vt:lpstr>
      <vt:lpstr>PurCard Management</vt:lpstr>
      <vt:lpstr>Pre-Award Spending</vt:lpstr>
      <vt:lpstr>Prior Approval</vt:lpstr>
      <vt:lpstr>Rebudgeting</vt:lpstr>
      <vt:lpstr>Award Closeout</vt:lpstr>
      <vt:lpstr>Award Closeout (cont.)</vt:lpstr>
      <vt:lpstr>Award Closeout (cont.)</vt:lpstr>
      <vt:lpstr>Conclusion</vt:lpstr>
      <vt:lpstr>Questions/Contact Information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Financial Management  Post Award</dc:title>
  <dc:creator>raustin</dc:creator>
  <cp:lastModifiedBy>Heather Palow</cp:lastModifiedBy>
  <cp:revision>72</cp:revision>
  <dcterms:created xsi:type="dcterms:W3CDTF">2009-07-28T12:39:21Z</dcterms:created>
  <dcterms:modified xsi:type="dcterms:W3CDTF">2010-12-09T20:28:24Z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0x010100FA7F6EC774C9AC45B34CCCEBA4577CF6</vt:lpwstr>
  </property>
</Properties>
</file>