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2" r:id="rId3"/>
    <p:sldId id="287" r:id="rId4"/>
    <p:sldId id="259" r:id="rId5"/>
    <p:sldId id="298" r:id="rId6"/>
    <p:sldId id="290" r:id="rId7"/>
    <p:sldId id="296" r:id="rId8"/>
    <p:sldId id="260" r:id="rId9"/>
    <p:sldId id="299" r:id="rId10"/>
    <p:sldId id="300" r:id="rId11"/>
    <p:sldId id="297" r:id="rId12"/>
    <p:sldId id="283" r:id="rId13"/>
    <p:sldId id="295" r:id="rId14"/>
    <p:sldId id="30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673"/>
  </p:normalViewPr>
  <p:slideViewPr>
    <p:cSldViewPr>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7DA1D05-A5D8-494C-BCAD-903A79BDA43C}" type="datetimeFigureOut">
              <a:rPr lang="en-US" smtClean="0"/>
              <a:t>1/28/21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1073CD5-636C-411F-BC91-854E0A2524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7DA1D05-A5D8-494C-BCAD-903A79BDA43C}" type="datetimeFigureOut">
              <a:rPr lang="en-US" smtClean="0"/>
              <a:t>1/28/21</a:t>
            </a:fld>
            <a:endParaRPr lang="en-US"/>
          </a:p>
        </p:txBody>
      </p:sp>
      <p:sp>
        <p:nvSpPr>
          <p:cNvPr id="9" name="Slide Number Placeholder 8"/>
          <p:cNvSpPr>
            <a:spLocks noGrp="1"/>
          </p:cNvSpPr>
          <p:nvPr>
            <p:ph type="sldNum" sz="quarter" idx="15"/>
          </p:nvPr>
        </p:nvSpPr>
        <p:spPr/>
        <p:txBody>
          <a:bodyPr rtlCol="0"/>
          <a:lstStyle/>
          <a:p>
            <a:fld id="{D1073CD5-636C-411F-BC91-854E0A25246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7DA1D05-A5D8-494C-BCAD-903A79BDA43C}" type="datetimeFigureOut">
              <a:rPr lang="en-US" smtClean="0"/>
              <a:t>1/28/21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1073CD5-636C-411F-BC91-854E0A25246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7DA1D05-A5D8-494C-BCAD-903A79BDA43C}" type="datetimeFigureOut">
              <a:rPr lang="en-US" smtClean="0"/>
              <a:t>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73CD5-636C-411F-BC91-854E0A25246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7DA1D05-A5D8-494C-BCAD-903A79BDA43C}" type="datetimeFigureOut">
              <a:rPr lang="en-US" smtClean="0"/>
              <a:t>1/28/21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73CD5-636C-411F-BC91-854E0A25246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7DA1D05-A5D8-494C-BCAD-903A79BDA43C}" type="datetimeFigureOut">
              <a:rPr lang="en-US" smtClean="0"/>
              <a:t>1/28/21</a:t>
            </a:fld>
            <a:endParaRPr lang="en-US"/>
          </a:p>
        </p:txBody>
      </p:sp>
      <p:sp>
        <p:nvSpPr>
          <p:cNvPr id="7" name="Slide Number Placeholder 6"/>
          <p:cNvSpPr>
            <a:spLocks noGrp="1"/>
          </p:cNvSpPr>
          <p:nvPr>
            <p:ph type="sldNum" sz="quarter" idx="11"/>
          </p:nvPr>
        </p:nvSpPr>
        <p:spPr/>
        <p:txBody>
          <a:bodyPr rtlCol="0"/>
          <a:lstStyle/>
          <a:p>
            <a:fld id="{D1073CD5-636C-411F-BC91-854E0A25246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1D05-A5D8-494C-BCAD-903A79BDA43C}" type="datetimeFigureOut">
              <a:rPr lang="en-US" smtClean="0"/>
              <a:t>1/28/21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7DA1D05-A5D8-494C-BCAD-903A79BDA43C}" type="datetimeFigureOut">
              <a:rPr lang="en-US" smtClean="0"/>
              <a:t>1/28/21</a:t>
            </a:fld>
            <a:endParaRPr lang="en-US"/>
          </a:p>
        </p:txBody>
      </p:sp>
      <p:sp>
        <p:nvSpPr>
          <p:cNvPr id="22" name="Slide Number Placeholder 21"/>
          <p:cNvSpPr>
            <a:spLocks noGrp="1"/>
          </p:cNvSpPr>
          <p:nvPr>
            <p:ph type="sldNum" sz="quarter" idx="15"/>
          </p:nvPr>
        </p:nvSpPr>
        <p:spPr/>
        <p:txBody>
          <a:bodyPr rtlCol="0"/>
          <a:lstStyle/>
          <a:p>
            <a:fld id="{D1073CD5-636C-411F-BC91-854E0A25246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7DA1D05-A5D8-494C-BCAD-903A79BDA43C}" type="datetimeFigureOut">
              <a:rPr lang="en-US" smtClean="0"/>
              <a:t>1/28/21</a:t>
            </a:fld>
            <a:endParaRPr lang="en-US"/>
          </a:p>
        </p:txBody>
      </p:sp>
      <p:sp>
        <p:nvSpPr>
          <p:cNvPr id="18" name="Slide Number Placeholder 17"/>
          <p:cNvSpPr>
            <a:spLocks noGrp="1"/>
          </p:cNvSpPr>
          <p:nvPr>
            <p:ph type="sldNum" sz="quarter" idx="11"/>
          </p:nvPr>
        </p:nvSpPr>
        <p:spPr/>
        <p:txBody>
          <a:bodyPr rtlCol="0"/>
          <a:lstStyle/>
          <a:p>
            <a:fld id="{D1073CD5-636C-411F-BC91-854E0A25246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7DA1D05-A5D8-494C-BCAD-903A79BDA43C}" type="datetimeFigureOut">
              <a:rPr lang="en-US" smtClean="0"/>
              <a:t>1/28/21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073CD5-636C-411F-BC91-854E0A2524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uvm.edu/gradwriting/writing-resourc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tinyurl.com/yyj8hx5z"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venir Book" panose="02000503020000020003" pitchFamily="2" charset="0"/>
              </a:rPr>
              <a:t>Revision Strategies</a:t>
            </a:r>
          </a:p>
        </p:txBody>
      </p:sp>
      <p:sp>
        <p:nvSpPr>
          <p:cNvPr id="3" name="Subtitle 2"/>
          <p:cNvSpPr>
            <a:spLocks noGrp="1"/>
          </p:cNvSpPr>
          <p:nvPr>
            <p:ph type="subTitle" idx="1"/>
          </p:nvPr>
        </p:nvSpPr>
        <p:spPr/>
        <p:txBody>
          <a:bodyPr/>
          <a:lstStyle/>
          <a:p>
            <a:r>
              <a:rPr lang="en-US" dirty="0">
                <a:latin typeface="Avenir Book" panose="02000503020000020003" pitchFamily="2" charset="0"/>
              </a:rPr>
              <a:t>Graduate Writing Center</a:t>
            </a:r>
          </a:p>
          <a:p>
            <a:r>
              <a:rPr lang="en-US" dirty="0">
                <a:latin typeface="Avenir Book" panose="02000503020000020003" pitchFamily="2" charset="0"/>
              </a:rPr>
              <a:t>University of Vermont</a:t>
            </a:r>
          </a:p>
          <a:p>
            <a:r>
              <a:rPr lang="en-US" dirty="0">
                <a:latin typeface="Avenir Book" panose="02000503020000020003" pitchFamily="2" charset="0"/>
              </a:rPr>
              <a:t>January 2021</a:t>
            </a:r>
          </a:p>
        </p:txBody>
      </p:sp>
      <p:pic>
        <p:nvPicPr>
          <p:cNvPr id="5" name="Picture 4">
            <a:extLst>
              <a:ext uri="{FF2B5EF4-FFF2-40B4-BE49-F238E27FC236}">
                <a16:creationId xmlns:a16="http://schemas.microsoft.com/office/drawing/2014/main" id="{C8AD0361-E1A7-4344-887F-961FA3A29472}"/>
              </a:ext>
            </a:extLst>
          </p:cNvPr>
          <p:cNvPicPr>
            <a:picLocks noChangeAspect="1"/>
          </p:cNvPicPr>
          <p:nvPr/>
        </p:nvPicPr>
        <p:blipFill rotWithShape="1">
          <a:blip r:embed="rId2">
            <a:extLst>
              <a:ext uri="{28A0092B-C50C-407E-A947-70E740481C1C}">
                <a14:useLocalDpi xmlns:a14="http://schemas.microsoft.com/office/drawing/2010/main" val="0"/>
              </a:ext>
            </a:extLst>
          </a:blip>
          <a:srcRect l="6667" r="5832"/>
          <a:stretch/>
        </p:blipFill>
        <p:spPr>
          <a:xfrm>
            <a:off x="5715000" y="228600"/>
            <a:ext cx="3030682" cy="2381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Example: Color Coded-Guided Revision</a:t>
            </a:r>
          </a:p>
        </p:txBody>
      </p:sp>
      <p:sp>
        <p:nvSpPr>
          <p:cNvPr id="3" name="Content Placeholder 2"/>
          <p:cNvSpPr>
            <a:spLocks noGrp="1"/>
          </p:cNvSpPr>
          <p:nvPr>
            <p:ph sz="quarter" idx="1"/>
          </p:nvPr>
        </p:nvSpPr>
        <p:spPr>
          <a:xfrm>
            <a:off x="457200" y="1417638"/>
            <a:ext cx="7467600" cy="5165724"/>
          </a:xfrm>
        </p:spPr>
        <p:txBody>
          <a:bodyPr>
            <a:noAutofit/>
          </a:bodyPr>
          <a:lstStyle/>
          <a:p>
            <a:pPr marL="0" indent="0">
              <a:lnSpc>
                <a:spcPts val="3000"/>
              </a:lnSpc>
              <a:buNone/>
            </a:pPr>
            <a:r>
              <a:rPr lang="en-US" sz="2000" i="1" dirty="0">
                <a:latin typeface="Avenir Book" panose="02000503020000020003" pitchFamily="2" charset="0"/>
              </a:rPr>
              <a:t>Despite the growing interest in nineteenth-century geographical representation, </a:t>
            </a:r>
            <a:r>
              <a:rPr lang="en-US" sz="2000" i="1" u="sng" dirty="0">
                <a:latin typeface="Avenir Book" panose="02000503020000020003" pitchFamily="2" charset="0"/>
              </a:rPr>
              <a:t>no geographer has yet seriously examined </a:t>
            </a:r>
            <a:r>
              <a:rPr lang="en-US" sz="2000" i="1" dirty="0">
                <a:latin typeface="Avenir Book" panose="02000503020000020003" pitchFamily="2" charset="0"/>
              </a:rPr>
              <a:t>the remarkable discourses that emerged during the latter half of the century to represent the geographies of worlds beyond Earth. Popular histories of geography (e.g. Sheehan 1996; Morton 2002) indicate that astronomers collected extensive geographic data about the nearby planets. </a:t>
            </a:r>
            <a:r>
              <a:rPr lang="en-US" sz="2000" i="1" u="sng" dirty="0">
                <a:latin typeface="Avenir Book" panose="02000503020000020003" pitchFamily="2" charset="0"/>
              </a:rPr>
              <a:t>Central to this study </a:t>
            </a:r>
            <a:r>
              <a:rPr lang="en-US" sz="2000" i="1" dirty="0">
                <a:latin typeface="Avenir Book" panose="02000503020000020003" pitchFamily="2" charset="0"/>
              </a:rPr>
              <a:t>is how they typically recorded their findings in </a:t>
            </a:r>
            <a:r>
              <a:rPr lang="en-US" sz="2000" i="1" u="sng" dirty="0">
                <a:latin typeface="Avenir Book" panose="02000503020000020003" pitchFamily="2" charset="0"/>
              </a:rPr>
              <a:t>detailed maps strikingly similar in appearance to many of the well-studied imperial maps </a:t>
            </a:r>
            <a:r>
              <a:rPr lang="en-US" sz="2000" i="1" dirty="0">
                <a:latin typeface="Avenir Book" panose="02000503020000020003" pitchFamily="2" charset="0"/>
              </a:rPr>
              <a:t>produced during the same time period …. </a:t>
            </a:r>
          </a:p>
          <a:p>
            <a:pPr marL="0" indent="0">
              <a:buNone/>
            </a:pPr>
            <a:endParaRPr lang="en-US" dirty="0">
              <a:latin typeface="Avenir Book" panose="02000503020000020003" pitchFamily="2" charset="0"/>
            </a:endParaRPr>
          </a:p>
        </p:txBody>
      </p:sp>
    </p:spTree>
    <p:extLst>
      <p:ext uri="{BB962C8B-B14F-4D97-AF65-F5344CB8AC3E}">
        <p14:creationId xmlns:p14="http://schemas.microsoft.com/office/powerpoint/2010/main" val="3769129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Color-Coding</a:t>
            </a:r>
          </a:p>
        </p:txBody>
      </p:sp>
      <p:sp>
        <p:nvSpPr>
          <p:cNvPr id="3" name="Content Placeholder 2"/>
          <p:cNvSpPr>
            <a:spLocks noGrp="1"/>
          </p:cNvSpPr>
          <p:nvPr>
            <p:ph sz="quarter" idx="1"/>
          </p:nvPr>
        </p:nvSpPr>
        <p:spPr>
          <a:xfrm>
            <a:off x="457200" y="1417638"/>
            <a:ext cx="7620000" cy="5165724"/>
          </a:xfrm>
        </p:spPr>
        <p:txBody>
          <a:bodyPr>
            <a:noAutofit/>
          </a:bodyPr>
          <a:lstStyle/>
          <a:p>
            <a:pPr marL="0" indent="0">
              <a:spcAft>
                <a:spcPts val="600"/>
              </a:spcAft>
              <a:buNone/>
            </a:pPr>
            <a:r>
              <a:rPr lang="en-US" sz="2000" dirty="0">
                <a:latin typeface="Avenir Book" panose="02000503020000020003" pitchFamily="2" charset="0"/>
              </a:rPr>
              <a:t>What question do you have about your draft’s structure? What pattern do you want to make visible through color-coding?</a:t>
            </a:r>
          </a:p>
          <a:p>
            <a:pPr>
              <a:spcAft>
                <a:spcPts val="600"/>
              </a:spcAft>
            </a:pPr>
            <a:r>
              <a:rPr lang="en-US" sz="2000" dirty="0">
                <a:latin typeface="Avenir Book" panose="02000503020000020003" pitchFamily="2" charset="0"/>
              </a:rPr>
              <a:t>Highlight each paragraph’s main idea to see where it is placed?</a:t>
            </a:r>
          </a:p>
          <a:p>
            <a:pPr>
              <a:spcAft>
                <a:spcPts val="600"/>
              </a:spcAft>
            </a:pPr>
            <a:r>
              <a:rPr lang="en-US" sz="2000" dirty="0">
                <a:latin typeface="Avenir Book" panose="02000503020000020003" pitchFamily="2" charset="0"/>
              </a:rPr>
              <a:t>Highlight summary v. analysis or claims v. evidence or others’ research (or voices) v. own research (or voice)?</a:t>
            </a:r>
          </a:p>
          <a:p>
            <a:pPr lvl="0">
              <a:spcAft>
                <a:spcPts val="600"/>
              </a:spcAft>
            </a:pPr>
            <a:r>
              <a:rPr lang="en-US" sz="2000" dirty="0">
                <a:latin typeface="Avenir Book" panose="02000503020000020003" pitchFamily="2" charset="0"/>
              </a:rPr>
              <a:t>Highlight themes/concepts to see how a lit review or discussion might be reorganized?</a:t>
            </a:r>
          </a:p>
          <a:p>
            <a:pPr lvl="0">
              <a:spcAft>
                <a:spcPts val="600"/>
              </a:spcAft>
            </a:pPr>
            <a:r>
              <a:rPr lang="en-US" sz="2000" dirty="0">
                <a:latin typeface="Avenir Book" panose="02000503020000020003" pitchFamily="2" charset="0"/>
              </a:rPr>
              <a:t>Highlight hedges, softeners, and boosters accompanying claims?</a:t>
            </a:r>
          </a:p>
          <a:p>
            <a:pPr lvl="0">
              <a:spcAft>
                <a:spcPts val="600"/>
              </a:spcAft>
            </a:pPr>
            <a:r>
              <a:rPr lang="en-US" sz="2000" dirty="0">
                <a:latin typeface="Avenir Book" panose="02000503020000020003" pitchFamily="2" charset="0"/>
              </a:rPr>
              <a:t>Something else ….?</a:t>
            </a:r>
          </a:p>
          <a:p>
            <a:pPr marL="0" indent="0">
              <a:buNone/>
            </a:pPr>
            <a:r>
              <a:rPr lang="en-US" sz="2000" dirty="0">
                <a:latin typeface="Avenir Book" panose="02000503020000020003" pitchFamily="2" charset="0"/>
              </a:rPr>
              <a:t>Once you’ve completed highlighting, you can look at how the colors are distributed or what the highlights reveal and make decisions about needed reorganization or revising.</a:t>
            </a:r>
          </a:p>
        </p:txBody>
      </p:sp>
    </p:spTree>
    <p:extLst>
      <p:ext uri="{BB962C8B-B14F-4D97-AF65-F5344CB8AC3E}">
        <p14:creationId xmlns:p14="http://schemas.microsoft.com/office/powerpoint/2010/main" val="402503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Breakout Rooms</a:t>
            </a:r>
          </a:p>
        </p:txBody>
      </p:sp>
      <p:sp>
        <p:nvSpPr>
          <p:cNvPr id="3" name="Content Placeholder 2"/>
          <p:cNvSpPr>
            <a:spLocks noGrp="1"/>
          </p:cNvSpPr>
          <p:nvPr>
            <p:ph sz="quarter" idx="1"/>
          </p:nvPr>
        </p:nvSpPr>
        <p:spPr>
          <a:xfrm>
            <a:off x="457200" y="1600200"/>
            <a:ext cx="7467600" cy="3124200"/>
          </a:xfrm>
        </p:spPr>
        <p:txBody>
          <a:bodyPr>
            <a:normAutofit/>
          </a:bodyPr>
          <a:lstStyle/>
          <a:p>
            <a:pPr>
              <a:spcBef>
                <a:spcPts val="1200"/>
              </a:spcBef>
            </a:pPr>
            <a:r>
              <a:rPr lang="en-US" dirty="0">
                <a:latin typeface="Avenir Book" panose="02000503020000020003" pitchFamily="2" charset="0"/>
              </a:rPr>
              <a:t>What you learned through your reverse outlining and/or color-coding</a:t>
            </a:r>
          </a:p>
          <a:p>
            <a:pPr>
              <a:spcBef>
                <a:spcPts val="1200"/>
              </a:spcBef>
            </a:pPr>
            <a:r>
              <a:rPr lang="en-US" dirty="0">
                <a:latin typeface="Avenir Book" panose="02000503020000020003" pitchFamily="2" charset="0"/>
              </a:rPr>
              <a:t>Revision questions and struggles you still have and strategies that could help</a:t>
            </a:r>
          </a:p>
          <a:p>
            <a:pPr>
              <a:spcBef>
                <a:spcPts val="1200"/>
              </a:spcBef>
            </a:pPr>
            <a:r>
              <a:rPr lang="en-US" dirty="0">
                <a:latin typeface="Avenir Book" panose="02000503020000020003" pitchFamily="2" charset="0"/>
              </a:rPr>
              <a:t>Your next steps</a:t>
            </a:r>
          </a:p>
          <a:p>
            <a:r>
              <a:rPr lang="en-US" dirty="0">
                <a:latin typeface="Avenir Book" panose="02000503020000020003" pitchFamily="2" charset="0"/>
              </a:rPr>
              <a:t>Questions and advice to bring back to the whole group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29" y="2209800"/>
            <a:ext cx="7467600" cy="3124200"/>
          </a:xfrm>
        </p:spPr>
        <p:txBody>
          <a:bodyPr>
            <a:normAutofit lnSpcReduction="10000"/>
          </a:bodyPr>
          <a:lstStyle/>
          <a:p>
            <a:pPr>
              <a:spcBef>
                <a:spcPts val="1200"/>
              </a:spcBef>
            </a:pPr>
            <a:r>
              <a:rPr lang="en-US" dirty="0">
                <a:latin typeface="Avenir Book" panose="02000503020000020003" pitchFamily="2" charset="0"/>
              </a:rPr>
              <a:t>Quick intro to “Teach It to Me” strategy</a:t>
            </a:r>
          </a:p>
          <a:p>
            <a:pPr>
              <a:spcBef>
                <a:spcPts val="1200"/>
              </a:spcBef>
            </a:pPr>
            <a:r>
              <a:rPr lang="en-US" dirty="0">
                <a:latin typeface="Avenir Book" panose="02000503020000020003" pitchFamily="2" charset="0"/>
              </a:rPr>
              <a:t>Tomorrow’s workshop: Editing for Clarity and Cohesion</a:t>
            </a:r>
          </a:p>
          <a:p>
            <a:pPr>
              <a:spcBef>
                <a:spcPts val="1200"/>
              </a:spcBef>
            </a:pPr>
            <a:r>
              <a:rPr lang="en-US" dirty="0">
                <a:latin typeface="Avenir Book" panose="02000503020000020003" pitchFamily="2" charset="0"/>
              </a:rPr>
              <a:t>Make an appointment with the Graduate Writing Center: </a:t>
            </a:r>
            <a:r>
              <a:rPr lang="en-US" dirty="0" err="1">
                <a:latin typeface="Avenir Book" panose="02000503020000020003" pitchFamily="2" charset="0"/>
              </a:rPr>
              <a:t>uvm.mywconline.net</a:t>
            </a:r>
            <a:endParaRPr lang="en-US" dirty="0">
              <a:latin typeface="Avenir Book" panose="02000503020000020003" pitchFamily="2" charset="0"/>
            </a:endParaRPr>
          </a:p>
          <a:p>
            <a:r>
              <a:rPr lang="en-US" dirty="0">
                <a:latin typeface="Avenir Book" panose="02000503020000020003" pitchFamily="2" charset="0"/>
              </a:rPr>
              <a:t>Download guide to “Revising and Reorganizing”: visit </a:t>
            </a:r>
            <a:r>
              <a:rPr lang="en-US" dirty="0">
                <a:latin typeface="Avenir Book" panose="02000503020000020003" pitchFamily="2" charset="0"/>
                <a:hlinkClick r:id="rId2"/>
              </a:rPr>
              <a:t>https://www.uvm.edu/gradwriting/writing-resources</a:t>
            </a:r>
            <a:r>
              <a:rPr lang="en-US" dirty="0">
                <a:latin typeface="Avenir Book" panose="02000503020000020003" pitchFamily="2" charset="0"/>
              </a:rPr>
              <a:t> and click on “Revising and Editing”</a:t>
            </a: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spTree>
    <p:extLst>
      <p:ext uri="{BB962C8B-B14F-4D97-AF65-F5344CB8AC3E}">
        <p14:creationId xmlns:p14="http://schemas.microsoft.com/office/powerpoint/2010/main" val="3880608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29" y="2209800"/>
            <a:ext cx="7467600" cy="1219200"/>
          </a:xfrm>
        </p:spPr>
        <p:txBody>
          <a:bodyPr>
            <a:normAutofit/>
          </a:bodyPr>
          <a:lstStyle/>
          <a:p>
            <a:pPr>
              <a:spcBef>
                <a:spcPts val="1200"/>
              </a:spcBef>
            </a:pPr>
            <a:r>
              <a:rPr lang="en-US" dirty="0">
                <a:latin typeface="Avenir Book" panose="02000503020000020003" pitchFamily="2" charset="0"/>
              </a:rPr>
              <a:t>Take this super short feedback survey: </a:t>
            </a:r>
            <a:r>
              <a:rPr lang="en-US" b="1" dirty="0">
                <a:latin typeface="Avenir Book" panose="02000503020000020003" pitchFamily="2" charset="0"/>
                <a:hlinkClick r:id="rId2"/>
              </a:rPr>
              <a:t>https://tinyurl.com/yyj8hx5z</a:t>
            </a:r>
            <a:endParaRPr lang="en-US" b="1" dirty="0">
              <a:latin typeface="Avenir Book" panose="02000503020000020003" pitchFamily="2" charset="0"/>
            </a:endParaRPr>
          </a:p>
          <a:p>
            <a:pPr marL="0" indent="0">
              <a:spcBef>
                <a:spcPts val="1200"/>
              </a:spcBef>
              <a:buNone/>
            </a:pPr>
            <a:endParaRPr lang="en-US" dirty="0">
              <a:latin typeface="Avenir Book" panose="02000503020000020003" pitchFamily="2" charset="0"/>
            </a:endParaRP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0829" y="3657600"/>
            <a:ext cx="4876800" cy="1330036"/>
          </a:xfrm>
          <a:prstGeom prst="rect">
            <a:avLst/>
          </a:prstGeom>
        </p:spPr>
      </p:pic>
    </p:spTree>
    <p:extLst>
      <p:ext uri="{BB962C8B-B14F-4D97-AF65-F5344CB8AC3E}">
        <p14:creationId xmlns:p14="http://schemas.microsoft.com/office/powerpoint/2010/main" val="2524293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Today’s Goals</a:t>
            </a:r>
          </a:p>
        </p:txBody>
      </p:sp>
      <p:sp>
        <p:nvSpPr>
          <p:cNvPr id="3" name="Content Placeholder 2"/>
          <p:cNvSpPr>
            <a:spLocks noGrp="1"/>
          </p:cNvSpPr>
          <p:nvPr>
            <p:ph sz="quarter" idx="1"/>
          </p:nvPr>
        </p:nvSpPr>
        <p:spPr>
          <a:xfrm>
            <a:off x="457200" y="1295400"/>
            <a:ext cx="7467600" cy="4873752"/>
          </a:xfrm>
        </p:spPr>
        <p:txBody>
          <a:bodyPr>
            <a:normAutofit/>
          </a:bodyPr>
          <a:lstStyle/>
          <a:p>
            <a:pPr marL="0" indent="0">
              <a:buNone/>
            </a:pPr>
            <a:endParaRPr lang="en-US" dirty="0">
              <a:latin typeface="Avenir Book" panose="02000503020000020003" pitchFamily="2" charset="0"/>
            </a:endParaRPr>
          </a:p>
          <a:p>
            <a:pPr>
              <a:spcBef>
                <a:spcPts val="0"/>
              </a:spcBef>
              <a:spcAft>
                <a:spcPts val="600"/>
              </a:spcAft>
            </a:pPr>
            <a:r>
              <a:rPr lang="en-US" dirty="0">
                <a:latin typeface="Avenir Book" panose="02000503020000020003" pitchFamily="2" charset="0"/>
              </a:rPr>
              <a:t>Share what makes “re-visioning” difficult and try Reverse Outlining to see the bones of a draft</a:t>
            </a:r>
          </a:p>
          <a:p>
            <a:pPr>
              <a:spcAft>
                <a:spcPts val="600"/>
              </a:spcAft>
            </a:pPr>
            <a:r>
              <a:rPr lang="en-US" dirty="0">
                <a:latin typeface="Avenir Book" panose="02000503020000020003" pitchFamily="2" charset="0"/>
              </a:rPr>
              <a:t>Use Color-Coding to make patterns visible</a:t>
            </a:r>
          </a:p>
          <a:p>
            <a:pPr>
              <a:spcAft>
                <a:spcPts val="600"/>
              </a:spcAft>
            </a:pPr>
            <a:r>
              <a:rPr lang="en-US" dirty="0">
                <a:latin typeface="Avenir Book" panose="02000503020000020003" pitchFamily="2" charset="0"/>
              </a:rPr>
              <a:t>Share your findings and further tips for adventurous, big-picture revision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venir Book" panose="02000503020000020003" pitchFamily="2" charset="0"/>
              </a:rPr>
              <a:t>Your Project, Your Goals, Revision Struggles</a:t>
            </a:r>
          </a:p>
        </p:txBody>
      </p:sp>
      <p:sp>
        <p:nvSpPr>
          <p:cNvPr id="3" name="Content Placeholder 2"/>
          <p:cNvSpPr>
            <a:spLocks noGrp="1"/>
          </p:cNvSpPr>
          <p:nvPr>
            <p:ph sz="quarter" idx="1"/>
          </p:nvPr>
        </p:nvSpPr>
        <p:spPr/>
        <p:txBody>
          <a:bodyPr>
            <a:normAutofit/>
          </a:bodyPr>
          <a:lstStyle/>
          <a:p>
            <a:r>
              <a:rPr lang="en-US" dirty="0">
                <a:latin typeface="Avenir Book" panose="02000503020000020003" pitchFamily="2" charset="0"/>
              </a:rPr>
              <a:t>What is your project?</a:t>
            </a:r>
          </a:p>
          <a:p>
            <a:r>
              <a:rPr lang="en-US" dirty="0">
                <a:latin typeface="Avenir Book" panose="02000503020000020003" pitchFamily="2" charset="0"/>
              </a:rPr>
              <a:t>What are your big goals (your hopes and dreams) for this project?</a:t>
            </a:r>
          </a:p>
          <a:p>
            <a:r>
              <a:rPr lang="en-US" dirty="0">
                <a:latin typeface="Avenir Book" panose="02000503020000020003" pitchFamily="2" charset="0"/>
              </a:rPr>
              <a:t>What kind of revision work does this project need to reach toward those goals?</a:t>
            </a:r>
          </a:p>
          <a:p>
            <a:r>
              <a:rPr lang="en-US" dirty="0">
                <a:latin typeface="Avenir Book" panose="02000503020000020003" pitchFamily="2" charset="0"/>
              </a:rPr>
              <a:t>If you find revision easy, how and why? And if you find it hard, why and why?</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Respond in chat or type “hand” to unmute and share!</a:t>
            </a:r>
          </a:p>
        </p:txBody>
      </p:sp>
    </p:spTree>
    <p:extLst>
      <p:ext uri="{BB962C8B-B14F-4D97-AF65-F5344CB8AC3E}">
        <p14:creationId xmlns:p14="http://schemas.microsoft.com/office/powerpoint/2010/main" val="387834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Reverse Outlining</a:t>
            </a:r>
          </a:p>
        </p:txBody>
      </p:sp>
      <p:sp>
        <p:nvSpPr>
          <p:cNvPr id="3" name="Content Placeholder 2"/>
          <p:cNvSpPr>
            <a:spLocks noGrp="1"/>
          </p:cNvSpPr>
          <p:nvPr>
            <p:ph sz="quarter" idx="1"/>
          </p:nvPr>
        </p:nvSpPr>
        <p:spPr/>
        <p:txBody>
          <a:bodyPr>
            <a:normAutofit/>
          </a:bodyPr>
          <a:lstStyle/>
          <a:p>
            <a:pPr>
              <a:spcBef>
                <a:spcPts val="0"/>
              </a:spcBef>
              <a:spcAft>
                <a:spcPts val="600"/>
              </a:spcAft>
            </a:pPr>
            <a:r>
              <a:rPr lang="en-US" dirty="0">
                <a:latin typeface="Avenir Book" panose="02000503020000020003" pitchFamily="2" charset="0"/>
              </a:rPr>
              <a:t>You may have learned to make outlines before you start to write: a skeleton view of what you </a:t>
            </a:r>
            <a:r>
              <a:rPr lang="en-US" i="1" dirty="0">
                <a:latin typeface="Avenir Book" panose="02000503020000020003" pitchFamily="2" charset="0"/>
              </a:rPr>
              <a:t>plan </a:t>
            </a:r>
            <a:r>
              <a:rPr lang="en-US" dirty="0">
                <a:latin typeface="Avenir Book" panose="02000503020000020003" pitchFamily="2" charset="0"/>
              </a:rPr>
              <a:t>to write.</a:t>
            </a:r>
          </a:p>
          <a:p>
            <a:pPr>
              <a:spcBef>
                <a:spcPts val="0"/>
              </a:spcBef>
              <a:spcAft>
                <a:spcPts val="600"/>
              </a:spcAft>
            </a:pPr>
            <a:r>
              <a:rPr lang="en-US" dirty="0">
                <a:latin typeface="Avenir Book" panose="02000503020000020003" pitchFamily="2" charset="0"/>
              </a:rPr>
              <a:t>With Reverse Outlining, you create an outline after the fact: a skeleton view of what you </a:t>
            </a:r>
            <a:r>
              <a:rPr lang="en-US" i="1" dirty="0">
                <a:latin typeface="Avenir Book" panose="02000503020000020003" pitchFamily="2" charset="0"/>
              </a:rPr>
              <a:t>actually </a:t>
            </a:r>
            <a:r>
              <a:rPr lang="en-US" dirty="0">
                <a:latin typeface="Avenir Book" panose="02000503020000020003" pitchFamily="2" charset="0"/>
              </a:rPr>
              <a:t>wrote.</a:t>
            </a:r>
          </a:p>
          <a:p>
            <a:pPr>
              <a:spcBef>
                <a:spcPts val="0"/>
              </a:spcBef>
              <a:spcAft>
                <a:spcPts val="600"/>
              </a:spcAft>
            </a:pPr>
            <a:r>
              <a:rPr lang="en-US" dirty="0">
                <a:latin typeface="Avenir Book" panose="02000503020000020003" pitchFamily="2" charset="0"/>
              </a:rPr>
              <a:t>Use Reverse Outlining with a draft or portion of a draft if you feel your writing is “all over the place,” lacks “flow,” is “repetitious,” or is “missing something.”</a:t>
            </a:r>
            <a:endParaRPr lang="en-US" sz="1900" dirty="0">
              <a:latin typeface="Avenir Book" panose="02000503020000020003"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Reverse Outlining, Example:</a:t>
            </a:r>
          </a:p>
        </p:txBody>
      </p:sp>
      <p:sp>
        <p:nvSpPr>
          <p:cNvPr id="3" name="Content Placeholder 2"/>
          <p:cNvSpPr>
            <a:spLocks noGrp="1"/>
          </p:cNvSpPr>
          <p:nvPr>
            <p:ph sz="quarter" idx="1"/>
          </p:nvPr>
        </p:nvSpPr>
        <p:spPr/>
        <p:txBody>
          <a:bodyPr>
            <a:normAutofit/>
          </a:bodyPr>
          <a:lstStyle/>
          <a:p>
            <a:pPr>
              <a:spcBef>
                <a:spcPts val="1200"/>
              </a:spcBef>
            </a:pPr>
            <a:r>
              <a:rPr lang="en-US" dirty="0">
                <a:latin typeface="Avenir Book" panose="02000503020000020003" pitchFamily="2" charset="0"/>
              </a:rPr>
              <a:t>Par 1: To convert difficult classroom experiences into learning experiences, teachers have to get beyond ”swapping anecdotes”</a:t>
            </a:r>
          </a:p>
          <a:p>
            <a:pPr>
              <a:spcBef>
                <a:spcPts val="1200"/>
              </a:spcBef>
            </a:pPr>
            <a:r>
              <a:rPr lang="en-US" dirty="0">
                <a:latin typeface="Avenir Book" panose="02000503020000020003" pitchFamily="2" charset="0"/>
              </a:rPr>
              <a:t>Par 2: Reflection seems key but widely used reflective practices are too free-form to ensure learning from difficulty and discomfort</a:t>
            </a:r>
          </a:p>
          <a:p>
            <a:pPr>
              <a:spcBef>
                <a:spcPts val="1200"/>
              </a:spcBef>
            </a:pPr>
            <a:r>
              <a:rPr lang="en-US" dirty="0">
                <a:latin typeface="Avenir Book" panose="02000503020000020003" pitchFamily="2" charset="0"/>
              </a:rPr>
              <a:t>Par 3: Gibbs’ Reflective Cycle may provide the needed structure</a:t>
            </a:r>
          </a:p>
          <a:p>
            <a:r>
              <a:rPr lang="en-US" dirty="0">
                <a:latin typeface="Avenir Book" panose="02000503020000020003" pitchFamily="2" charset="0"/>
              </a:rPr>
              <a:t>Par 4: Introduces Gibbs and goal of a reflective practice that points toward “Next time I will …” </a:t>
            </a:r>
          </a:p>
        </p:txBody>
      </p:sp>
    </p:spTree>
    <p:extLst>
      <p:ext uri="{BB962C8B-B14F-4D97-AF65-F5344CB8AC3E}">
        <p14:creationId xmlns:p14="http://schemas.microsoft.com/office/powerpoint/2010/main" val="1865275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Reverse Outlining, Step 1:</a:t>
            </a:r>
          </a:p>
        </p:txBody>
      </p:sp>
      <p:sp>
        <p:nvSpPr>
          <p:cNvPr id="3" name="Content Placeholder 2"/>
          <p:cNvSpPr>
            <a:spLocks noGrp="1"/>
          </p:cNvSpPr>
          <p:nvPr>
            <p:ph sz="quarter" idx="1"/>
          </p:nvPr>
        </p:nvSpPr>
        <p:spPr/>
        <p:txBody>
          <a:bodyPr>
            <a:normAutofit/>
          </a:bodyPr>
          <a:lstStyle/>
          <a:p>
            <a:pPr marL="0" indent="0">
              <a:buNone/>
            </a:pPr>
            <a:r>
              <a:rPr lang="en-US" dirty="0">
                <a:latin typeface="Avenir Book" panose="02000503020000020003" pitchFamily="2" charset="0"/>
              </a:rPr>
              <a:t>Read each paragraph of your draft or a section of your draft and ask, “What’s the gist?”</a:t>
            </a:r>
          </a:p>
          <a:p>
            <a:r>
              <a:rPr lang="en-US" dirty="0">
                <a:latin typeface="Avenir Book" panose="02000503020000020003" pitchFamily="2" charset="0"/>
              </a:rPr>
              <a:t>Write each gist in a column on a separate sheet of paper or in a separate document. </a:t>
            </a:r>
          </a:p>
          <a:p>
            <a:r>
              <a:rPr lang="en-US" dirty="0">
                <a:latin typeface="Avenir Book" panose="02000503020000020003" pitchFamily="2" charset="0"/>
              </a:rPr>
              <a:t>If there’s more than one gist in a paragraph, list them all. </a:t>
            </a:r>
          </a:p>
          <a:p>
            <a:pPr marL="0" indent="0">
              <a:spcBef>
                <a:spcPts val="1800"/>
              </a:spcBef>
              <a:buNone/>
            </a:pPr>
            <a:r>
              <a:rPr lang="en-US" dirty="0">
                <a:latin typeface="Avenir Book" panose="02000503020000020003" pitchFamily="2" charset="0"/>
              </a:rPr>
              <a:t>Aim to be specific as possible.</a:t>
            </a:r>
          </a:p>
          <a:p>
            <a:pPr lvl="0"/>
            <a:r>
              <a:rPr lang="en-US" i="1" dirty="0">
                <a:latin typeface="Avenir Book" panose="02000503020000020003" pitchFamily="2" charset="0"/>
              </a:rPr>
              <a:t>Too general: </a:t>
            </a:r>
            <a:r>
              <a:rPr lang="en-US" dirty="0">
                <a:latin typeface="Avenir Book" panose="02000503020000020003" pitchFamily="2" charset="0"/>
              </a:rPr>
              <a:t>“Par 1: Introduces </a:t>
            </a:r>
            <a:r>
              <a:rPr lang="en-US" dirty="0" err="1">
                <a:latin typeface="Avenir Book" panose="02000503020000020003" pitchFamily="2" charset="0"/>
              </a:rPr>
              <a:t>Myc</a:t>
            </a:r>
            <a:r>
              <a:rPr lang="en-US" dirty="0">
                <a:latin typeface="Avenir Book" panose="02000503020000020003" pitchFamily="2" charset="0"/>
              </a:rPr>
              <a:t>”</a:t>
            </a:r>
          </a:p>
          <a:p>
            <a:pPr lvl="0"/>
            <a:r>
              <a:rPr lang="en-US" dirty="0">
                <a:latin typeface="Avenir Book" panose="02000503020000020003" pitchFamily="2" charset="0"/>
              </a:rPr>
              <a:t> </a:t>
            </a:r>
            <a:r>
              <a:rPr lang="en-US" i="1" dirty="0">
                <a:latin typeface="Avenir Book" panose="02000503020000020003" pitchFamily="2" charset="0"/>
              </a:rPr>
              <a:t>More specific: </a:t>
            </a:r>
            <a:r>
              <a:rPr lang="en-US" dirty="0">
                <a:latin typeface="Avenir Book" panose="02000503020000020003" pitchFamily="2" charset="0"/>
              </a:rPr>
              <a:t>“Par 1: Introduces challenge of developing </a:t>
            </a:r>
            <a:r>
              <a:rPr lang="en-US" dirty="0" err="1">
                <a:latin typeface="Avenir Book" panose="02000503020000020003" pitchFamily="2" charset="0"/>
              </a:rPr>
              <a:t>Myc</a:t>
            </a:r>
            <a:r>
              <a:rPr lang="en-US" dirty="0">
                <a:latin typeface="Avenir Book" panose="02000503020000020003" pitchFamily="2" charset="0"/>
              </a:rPr>
              <a:t> therapy to stop tumor growth”</a:t>
            </a:r>
          </a:p>
        </p:txBody>
      </p:sp>
    </p:spTree>
    <p:extLst>
      <p:ext uri="{BB962C8B-B14F-4D97-AF65-F5344CB8AC3E}">
        <p14:creationId xmlns:p14="http://schemas.microsoft.com/office/powerpoint/2010/main" val="61944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Reverse Outlining, Step 2:</a:t>
            </a:r>
          </a:p>
        </p:txBody>
      </p:sp>
      <p:sp>
        <p:nvSpPr>
          <p:cNvPr id="3" name="Content Placeholder 2"/>
          <p:cNvSpPr>
            <a:spLocks noGrp="1"/>
          </p:cNvSpPr>
          <p:nvPr>
            <p:ph sz="quarter" idx="1"/>
          </p:nvPr>
        </p:nvSpPr>
        <p:spPr/>
        <p:txBody>
          <a:bodyPr>
            <a:normAutofit fontScale="92500" lnSpcReduction="10000"/>
          </a:bodyPr>
          <a:lstStyle/>
          <a:p>
            <a:pPr marL="0" lvl="0" indent="0">
              <a:spcBef>
                <a:spcPts val="1200"/>
              </a:spcBef>
              <a:buNone/>
            </a:pPr>
            <a:r>
              <a:rPr lang="en-US" dirty="0">
                <a:latin typeface="Avenir Book" panose="02000503020000020003" pitchFamily="2" charset="0"/>
              </a:rPr>
              <a:t>Look at the column of </a:t>
            </a:r>
            <a:r>
              <a:rPr lang="en-US" dirty="0" err="1">
                <a:latin typeface="Avenir Book" panose="02000503020000020003" pitchFamily="2" charset="0"/>
              </a:rPr>
              <a:t>gists</a:t>
            </a:r>
            <a:r>
              <a:rPr lang="en-US" dirty="0">
                <a:latin typeface="Avenir Book" panose="02000503020000020003" pitchFamily="2" charset="0"/>
              </a:rPr>
              <a:t>, your skeleton’s view of your draft. Questions you can ask of your outline include</a:t>
            </a:r>
          </a:p>
          <a:p>
            <a:pPr>
              <a:spcBef>
                <a:spcPts val="1200"/>
              </a:spcBef>
            </a:pPr>
            <a:r>
              <a:rPr lang="en-US" dirty="0">
                <a:latin typeface="Avenir Book" panose="02000503020000020003" pitchFamily="2" charset="0"/>
              </a:rPr>
              <a:t>Do readers get the information in the order they would need it? Is there another way to order my points?</a:t>
            </a:r>
          </a:p>
          <a:p>
            <a:pPr>
              <a:spcBef>
                <a:spcPts val="1200"/>
              </a:spcBef>
            </a:pPr>
            <a:r>
              <a:rPr lang="en-US" dirty="0">
                <a:latin typeface="Avenir Book" panose="02000503020000020003" pitchFamily="2" charset="0"/>
              </a:rPr>
              <a:t>Am I bringing up topics, moving to other things, then returning to those topics? Is that intentional?</a:t>
            </a:r>
            <a:endParaRPr lang="en-US" sz="2400" dirty="0">
              <a:latin typeface="Avenir Book" panose="02000503020000020003" pitchFamily="2" charset="0"/>
            </a:endParaRPr>
          </a:p>
          <a:p>
            <a:pPr lvl="0">
              <a:spcBef>
                <a:spcPts val="1200"/>
              </a:spcBef>
            </a:pPr>
            <a:r>
              <a:rPr lang="en-US" sz="2400" dirty="0">
                <a:latin typeface="Avenir Book" panose="02000503020000020003" pitchFamily="2" charset="0"/>
              </a:rPr>
              <a:t>Did I repeat myself? Did I leave anything out? </a:t>
            </a:r>
          </a:p>
          <a:p>
            <a:pPr lvl="0">
              <a:spcBef>
                <a:spcPts val="1200"/>
              </a:spcBef>
            </a:pPr>
            <a:r>
              <a:rPr lang="en-US" sz="2400" dirty="0">
                <a:latin typeface="Avenir Book" panose="02000503020000020003" pitchFamily="2" charset="0"/>
              </a:rPr>
              <a:t>Do I have any paragraphs with multiple </a:t>
            </a:r>
            <a:r>
              <a:rPr lang="en-US" sz="2400" dirty="0" err="1">
                <a:latin typeface="Avenir Book" panose="02000503020000020003" pitchFamily="2" charset="0"/>
              </a:rPr>
              <a:t>gists</a:t>
            </a:r>
            <a:r>
              <a:rPr lang="en-US" sz="2400" dirty="0">
                <a:latin typeface="Avenir Book" panose="02000503020000020003" pitchFamily="2" charset="0"/>
              </a:rPr>
              <a:t> that could be broken up/developed as separate paragraphs?</a:t>
            </a:r>
          </a:p>
          <a:p>
            <a:pPr lvl="0">
              <a:spcBef>
                <a:spcPts val="1200"/>
              </a:spcBef>
            </a:pPr>
            <a:r>
              <a:rPr lang="en-US" sz="2400" dirty="0">
                <a:latin typeface="Avenir Book" panose="02000503020000020003" pitchFamily="2" charset="0"/>
              </a:rPr>
              <a:t>Are all of these parts relevant? Do I need to spend more (or less) time on anything?</a:t>
            </a:r>
          </a:p>
          <a:p>
            <a:pPr lvl="0"/>
            <a:r>
              <a:rPr lang="en-US" sz="2400" dirty="0">
                <a:latin typeface="Avenir Book" panose="02000503020000020003" pitchFamily="2" charset="0"/>
              </a:rPr>
              <a:t>How much time did I spend on other people’s ideas vs. my own?</a:t>
            </a:r>
          </a:p>
          <a:p>
            <a:pPr marL="0" indent="0">
              <a:buNone/>
            </a:pPr>
            <a:endParaRPr lang="en-US" dirty="0">
              <a:latin typeface="Avenir Book" panose="02000503020000020003" pitchFamily="2" charset="0"/>
            </a:endParaRPr>
          </a:p>
        </p:txBody>
      </p:sp>
    </p:spTree>
    <p:extLst>
      <p:ext uri="{BB962C8B-B14F-4D97-AF65-F5344CB8AC3E}">
        <p14:creationId xmlns:p14="http://schemas.microsoft.com/office/powerpoint/2010/main" val="269668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Color-Coding</a:t>
            </a:r>
          </a:p>
        </p:txBody>
      </p:sp>
      <p:sp>
        <p:nvSpPr>
          <p:cNvPr id="3" name="Content Placeholder 2"/>
          <p:cNvSpPr>
            <a:spLocks noGrp="1"/>
          </p:cNvSpPr>
          <p:nvPr>
            <p:ph sz="quarter" idx="1"/>
          </p:nvPr>
        </p:nvSpPr>
        <p:spPr>
          <a:xfrm>
            <a:off x="457200" y="1417638"/>
            <a:ext cx="7467600" cy="5165724"/>
          </a:xfrm>
        </p:spPr>
        <p:txBody>
          <a:bodyPr>
            <a:noAutofit/>
          </a:bodyPr>
          <a:lstStyle/>
          <a:p>
            <a:pPr marL="0" indent="0">
              <a:spcAft>
                <a:spcPts val="600"/>
              </a:spcAft>
              <a:buNone/>
            </a:pPr>
            <a:r>
              <a:rPr lang="en-US" sz="2000" dirty="0">
                <a:latin typeface="Avenir Book" panose="02000503020000020003" pitchFamily="2" charset="0"/>
              </a:rPr>
              <a:t>Color coding helps you highlight aspects of a draft’s structure you’re interested in. For instance:</a:t>
            </a:r>
          </a:p>
          <a:p>
            <a:pPr>
              <a:spcAft>
                <a:spcPts val="600"/>
              </a:spcAft>
            </a:pPr>
            <a:r>
              <a:rPr lang="en-US" sz="2000" dirty="0">
                <a:latin typeface="Avenir Book" panose="02000503020000020003" pitchFamily="2" charset="0"/>
              </a:rPr>
              <a:t>To make sure you’re leading with strong topic sentences rather than burying key ideas, use a highlighter to see where in each paragraph the main idea appears.</a:t>
            </a:r>
          </a:p>
          <a:p>
            <a:pPr lvl="0">
              <a:spcAft>
                <a:spcPts val="600"/>
              </a:spcAft>
            </a:pPr>
            <a:r>
              <a:rPr lang="en-US" sz="2000" dirty="0">
                <a:latin typeface="Avenir Book" panose="02000503020000020003" pitchFamily="2" charset="0"/>
              </a:rPr>
              <a:t>To see how much time you spend on summary v. analysis or how much on others’ findings v. your own, choose one color to highlight the first and another to highlight the second.</a:t>
            </a:r>
          </a:p>
          <a:p>
            <a:pPr lvl="0">
              <a:spcAft>
                <a:spcPts val="600"/>
              </a:spcAft>
            </a:pPr>
            <a:r>
              <a:rPr lang="en-US" sz="2000" dirty="0">
                <a:latin typeface="Avenir Book" panose="02000503020000020003" pitchFamily="2" charset="0"/>
              </a:rPr>
              <a:t>To see how a literature review could be reorganized by theme rather than by article/author, choose a color for each theme or concept.</a:t>
            </a:r>
          </a:p>
          <a:p>
            <a:pPr lvl="0">
              <a:spcAft>
                <a:spcPts val="600"/>
              </a:spcAft>
            </a:pPr>
            <a:r>
              <a:rPr lang="en-US" sz="2000" dirty="0">
                <a:latin typeface="Avenir Book" panose="02000503020000020003" pitchFamily="2" charset="0"/>
              </a:rPr>
              <a:t>Use highlighters to see how frequently you “hedge”—qualify or soften—your claims or whether you have any too-strong that may need to be softened.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5" y="609600"/>
            <a:ext cx="7467600" cy="1143000"/>
          </a:xfrm>
        </p:spPr>
        <p:txBody>
          <a:bodyPr>
            <a:normAutofit fontScale="90000"/>
          </a:bodyPr>
          <a:lstStyle/>
          <a:p>
            <a:r>
              <a:rPr lang="en-US" dirty="0">
                <a:latin typeface="Avenir Book" panose="02000503020000020003" pitchFamily="2" charset="0"/>
              </a:rPr>
              <a:t>Example: Color-Coding to Identify a Paragraph’s True Topic Sentence &amp; Buried Contributions</a:t>
            </a:r>
          </a:p>
        </p:txBody>
      </p:sp>
      <p:sp>
        <p:nvSpPr>
          <p:cNvPr id="3" name="Content Placeholder 2"/>
          <p:cNvSpPr>
            <a:spLocks noGrp="1"/>
          </p:cNvSpPr>
          <p:nvPr>
            <p:ph sz="quarter" idx="1"/>
          </p:nvPr>
        </p:nvSpPr>
        <p:spPr>
          <a:xfrm>
            <a:off x="443345" y="1905000"/>
            <a:ext cx="7467600" cy="4525962"/>
          </a:xfrm>
        </p:spPr>
        <p:txBody>
          <a:bodyPr>
            <a:noAutofit/>
          </a:bodyPr>
          <a:lstStyle/>
          <a:p>
            <a:pPr marL="0" indent="0">
              <a:lnSpc>
                <a:spcPts val="3000"/>
              </a:lnSpc>
              <a:buNone/>
            </a:pPr>
            <a:r>
              <a:rPr lang="en-US" sz="2000" i="1" dirty="0">
                <a:latin typeface="Avenir Book" panose="02000503020000020003" pitchFamily="2" charset="0"/>
              </a:rPr>
              <a:t>There has been a growing interest in nineteenth-century geographical representation. At the same time, </a:t>
            </a:r>
            <a:r>
              <a:rPr lang="en-US" sz="2000" i="1" dirty="0">
                <a:highlight>
                  <a:srgbClr val="FFFF00"/>
                </a:highlight>
                <a:latin typeface="Avenir Book" panose="02000503020000020003" pitchFamily="2" charset="0"/>
              </a:rPr>
              <a:t>no geographer has seriously examined the remarkable discourses that emerged during the latter half of the century to represent the geographies of worlds beyond Earth</a:t>
            </a:r>
            <a:r>
              <a:rPr lang="en-US" sz="2000" i="1" dirty="0">
                <a:latin typeface="Avenir Book" panose="02000503020000020003" pitchFamily="2" charset="0"/>
              </a:rPr>
              <a:t>. Popular histories of geography (e.g. Sheehan 1996; Morton 2002) indicate that astronomers collected extensive geographic data about the nearby planets, </a:t>
            </a:r>
            <a:r>
              <a:rPr lang="en-US" sz="2000" i="1" dirty="0">
                <a:highlight>
                  <a:srgbClr val="00FFFF"/>
                </a:highlight>
                <a:latin typeface="Avenir Book" panose="02000503020000020003" pitchFamily="2" charset="0"/>
              </a:rPr>
              <a:t>usually recording their findings in detailed maps that were strikingly similar in appearance to many of the well-studied imperial maps produced during the same time period </a:t>
            </a:r>
            <a:r>
              <a:rPr lang="en-US" sz="2000" i="1" dirty="0">
                <a:latin typeface="Avenir Book" panose="02000503020000020003" pitchFamily="2" charset="0"/>
              </a:rPr>
              <a:t>….</a:t>
            </a:r>
            <a:endParaRPr lang="en-US" sz="2000" dirty="0">
              <a:latin typeface="Avenir Book" panose="02000503020000020003" pitchFamily="2" charset="0"/>
            </a:endParaRPr>
          </a:p>
        </p:txBody>
      </p:sp>
    </p:spTree>
    <p:extLst>
      <p:ext uri="{BB962C8B-B14F-4D97-AF65-F5344CB8AC3E}">
        <p14:creationId xmlns:p14="http://schemas.microsoft.com/office/powerpoint/2010/main" val="3188489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3016</TotalTime>
  <Words>1100</Words>
  <Application>Microsoft Macintosh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Avenir Book</vt:lpstr>
      <vt:lpstr>Century Schoolbook</vt:lpstr>
      <vt:lpstr>Wingdings</vt:lpstr>
      <vt:lpstr>Wingdings 2</vt:lpstr>
      <vt:lpstr>Oriel</vt:lpstr>
      <vt:lpstr>Revision Strategies</vt:lpstr>
      <vt:lpstr>Today’s Goals</vt:lpstr>
      <vt:lpstr>Your Project, Your Goals, Revision Struggles</vt:lpstr>
      <vt:lpstr>Reverse Outlining</vt:lpstr>
      <vt:lpstr>Reverse Outlining, Example:</vt:lpstr>
      <vt:lpstr>Reverse Outlining, Step 1:</vt:lpstr>
      <vt:lpstr>Reverse Outlining, Step 2:</vt:lpstr>
      <vt:lpstr>Color-Coding</vt:lpstr>
      <vt:lpstr>Example: Color-Coding to Identify a Paragraph’s True Topic Sentence &amp; Buried Contributions</vt:lpstr>
      <vt:lpstr>Example: Color Coded-Guided Revision</vt:lpstr>
      <vt:lpstr>Color-Coding</vt:lpstr>
      <vt:lpstr>Breakout Rooms</vt:lpstr>
      <vt:lpstr>Next Steps</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Texts</dc:title>
  <dc:creator>Diana Hackenburg</dc:creator>
  <cp:lastModifiedBy>Nancy Welch</cp:lastModifiedBy>
  <cp:revision>44</cp:revision>
  <dcterms:created xsi:type="dcterms:W3CDTF">2018-09-30T16:48:17Z</dcterms:created>
  <dcterms:modified xsi:type="dcterms:W3CDTF">2021-01-28T13:47:36Z</dcterms:modified>
</cp:coreProperties>
</file>