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1" r:id="rId1"/>
  </p:sldMasterIdLst>
  <p:notesMasterIdLst>
    <p:notesMasterId r:id="rId14"/>
  </p:notesMasterIdLst>
  <p:sldIdLst>
    <p:sldId id="256" r:id="rId2"/>
    <p:sldId id="258" r:id="rId3"/>
    <p:sldId id="326" r:id="rId4"/>
    <p:sldId id="319" r:id="rId5"/>
    <p:sldId id="265" r:id="rId6"/>
    <p:sldId id="295" r:id="rId7"/>
    <p:sldId id="327" r:id="rId8"/>
    <p:sldId id="278" r:id="rId9"/>
    <p:sldId id="325" r:id="rId10"/>
    <p:sldId id="330" r:id="rId11"/>
    <p:sldId id="331" r:id="rId12"/>
    <p:sldId id="306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6"/>
    <p:restoredTop sz="71450" autoAdjust="0"/>
  </p:normalViewPr>
  <p:slideViewPr>
    <p:cSldViewPr snapToGrid="0" snapToObjects="1">
      <p:cViewPr varScale="1">
        <p:scale>
          <a:sx n="78" d="100"/>
          <a:sy n="78" d="100"/>
        </p:scale>
        <p:origin x="23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A6E2E-5C7A-4CAE-86C5-96407E000A7E}" type="doc">
      <dgm:prSet loTypeId="urn:microsoft.com/office/officeart/2005/8/layout/chevron1" loCatId="process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8D4E2B77-FCDA-44E8-94BB-9EA4F27E5C76}" type="pres">
      <dgm:prSet presAssocID="{284A6E2E-5C7A-4CAE-86C5-96407E000A7E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E501DF11-DA5C-4D01-9024-644393A5CB22}" type="presOf" srcId="{284A6E2E-5C7A-4CAE-86C5-96407E000A7E}" destId="{8D4E2B77-FCDA-44E8-94BB-9EA4F27E5C76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73E91A-306B-4357-A7E8-BC1CA3A1487F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51B8891-5B43-43ED-B85C-93DA9FC5E39A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Source 1 Citation</a:t>
          </a:r>
        </a:p>
      </dgm:t>
    </dgm:pt>
    <dgm:pt modelId="{C6262456-9C69-46CD-8B34-8D7F9EE331B9}" type="parTrans" cxnId="{8108CE8B-2FEB-4CA0-8704-7FB66DB235A2}">
      <dgm:prSet/>
      <dgm:spPr/>
      <dgm:t>
        <a:bodyPr/>
        <a:lstStyle/>
        <a:p>
          <a:endParaRPr lang="en-US"/>
        </a:p>
      </dgm:t>
    </dgm:pt>
    <dgm:pt modelId="{72691796-0B22-4A6B-BCE1-B1BEEDC582A3}" type="sibTrans" cxnId="{8108CE8B-2FEB-4CA0-8704-7FB66DB235A2}">
      <dgm:prSet/>
      <dgm:spPr/>
      <dgm:t>
        <a:bodyPr/>
        <a:lstStyle/>
        <a:p>
          <a:endParaRPr lang="en-US"/>
        </a:p>
      </dgm:t>
    </dgm:pt>
    <dgm:pt modelId="{5D2C849B-4D95-4CFE-935D-C4A9D24BEF79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/>
            <a:t>Source 2 Citation</a:t>
          </a:r>
        </a:p>
      </dgm:t>
    </dgm:pt>
    <dgm:pt modelId="{F6B97A91-26B6-47A7-ACA0-287C58F13754}" type="parTrans" cxnId="{5FDB2A03-C84B-48F3-83E5-F09B6ADB99EC}">
      <dgm:prSet/>
      <dgm:spPr/>
      <dgm:t>
        <a:bodyPr/>
        <a:lstStyle/>
        <a:p>
          <a:endParaRPr lang="en-US"/>
        </a:p>
      </dgm:t>
    </dgm:pt>
    <dgm:pt modelId="{B87BE91C-E959-4F1A-8BF7-87A46184CB7C}" type="sibTrans" cxnId="{5FDB2A03-C84B-48F3-83E5-F09B6ADB99EC}">
      <dgm:prSet/>
      <dgm:spPr/>
      <dgm:t>
        <a:bodyPr/>
        <a:lstStyle/>
        <a:p>
          <a:endParaRPr lang="en-US"/>
        </a:p>
      </dgm:t>
    </dgm:pt>
    <dgm:pt modelId="{FE396689-A33A-437E-831A-EB6598C76C50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/>
            <a:t>Source 3 Citation</a:t>
          </a:r>
        </a:p>
      </dgm:t>
    </dgm:pt>
    <dgm:pt modelId="{E041E64B-F925-4DF3-9164-31287DE9F411}" type="parTrans" cxnId="{1D73FEBD-8C6C-4548-9F23-D4079E5C4F0D}">
      <dgm:prSet/>
      <dgm:spPr/>
      <dgm:t>
        <a:bodyPr/>
        <a:lstStyle/>
        <a:p>
          <a:endParaRPr lang="en-US"/>
        </a:p>
      </dgm:t>
    </dgm:pt>
    <dgm:pt modelId="{D372A27E-F95D-4E35-B23A-97155D342BBB}" type="sibTrans" cxnId="{1D73FEBD-8C6C-4548-9F23-D4079E5C4F0D}">
      <dgm:prSet/>
      <dgm:spPr/>
      <dgm:t>
        <a:bodyPr/>
        <a:lstStyle/>
        <a:p>
          <a:endParaRPr lang="en-US"/>
        </a:p>
      </dgm:t>
    </dgm:pt>
    <dgm:pt modelId="{E1E66EA8-29FB-4794-8203-1357957EEF1D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What this source says.</a:t>
          </a:r>
        </a:p>
      </dgm:t>
    </dgm:pt>
    <dgm:pt modelId="{4DD48386-86B9-4E49-83D9-24F3C80F32BD}" type="parTrans" cxnId="{F0A6DC1B-C18E-4769-950E-13502585D001}">
      <dgm:prSet/>
      <dgm:spPr/>
      <dgm:t>
        <a:bodyPr/>
        <a:lstStyle/>
        <a:p>
          <a:endParaRPr lang="en-US"/>
        </a:p>
      </dgm:t>
    </dgm:pt>
    <dgm:pt modelId="{12A3DEA9-73F5-488B-8BB4-3A478C441917}" type="sibTrans" cxnId="{F0A6DC1B-C18E-4769-950E-13502585D001}">
      <dgm:prSet/>
      <dgm:spPr/>
      <dgm:t>
        <a:bodyPr/>
        <a:lstStyle/>
        <a:p>
          <a:endParaRPr lang="en-US"/>
        </a:p>
      </dgm:t>
    </dgm:pt>
    <dgm:pt modelId="{B933C5C1-7BA7-49B2-8B04-DAC7C8A6F5F8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/>
            <a:t>What this source says.</a:t>
          </a:r>
        </a:p>
      </dgm:t>
    </dgm:pt>
    <dgm:pt modelId="{8EEBA9B3-3637-4130-AEAD-3EB7011AD936}" type="parTrans" cxnId="{FE93DF67-79C1-4417-AB5B-8E5C802A4808}">
      <dgm:prSet/>
      <dgm:spPr/>
      <dgm:t>
        <a:bodyPr/>
        <a:lstStyle/>
        <a:p>
          <a:endParaRPr lang="en-US"/>
        </a:p>
      </dgm:t>
    </dgm:pt>
    <dgm:pt modelId="{5DAC4145-8F40-446A-B6A8-D2BDAC0E0D34}" type="sibTrans" cxnId="{FE93DF67-79C1-4417-AB5B-8E5C802A4808}">
      <dgm:prSet/>
      <dgm:spPr/>
      <dgm:t>
        <a:bodyPr/>
        <a:lstStyle/>
        <a:p>
          <a:endParaRPr lang="en-US"/>
        </a:p>
      </dgm:t>
    </dgm:pt>
    <dgm:pt modelId="{3D4BFD1F-4E8A-4DDA-BE14-ADDDFF3A2FF0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/>
            <a:t>What this source says.</a:t>
          </a:r>
        </a:p>
      </dgm:t>
    </dgm:pt>
    <dgm:pt modelId="{A2D90F5F-1935-46B0-B37F-6A8B9D686D6B}" type="parTrans" cxnId="{23B0CCC2-71FC-4AD4-AEB4-2C4D0003873B}">
      <dgm:prSet/>
      <dgm:spPr/>
      <dgm:t>
        <a:bodyPr/>
        <a:lstStyle/>
        <a:p>
          <a:endParaRPr lang="en-US"/>
        </a:p>
      </dgm:t>
    </dgm:pt>
    <dgm:pt modelId="{3E1C2A98-F1CA-4A90-B7AC-742A9F969E26}" type="sibTrans" cxnId="{23B0CCC2-71FC-4AD4-AEB4-2C4D0003873B}">
      <dgm:prSet/>
      <dgm:spPr/>
      <dgm:t>
        <a:bodyPr/>
        <a:lstStyle/>
        <a:p>
          <a:endParaRPr lang="en-US"/>
        </a:p>
      </dgm:t>
    </dgm:pt>
    <dgm:pt modelId="{93A67023-94F3-4F85-A1A0-57C0734A1C6B}" type="pres">
      <dgm:prSet presAssocID="{1E73E91A-306B-4357-A7E8-BC1CA3A1487F}" presName="diagram" presStyleCnt="0">
        <dgm:presLayoutVars>
          <dgm:dir/>
          <dgm:resizeHandles val="exact"/>
        </dgm:presLayoutVars>
      </dgm:prSet>
      <dgm:spPr/>
    </dgm:pt>
    <dgm:pt modelId="{09A18259-B844-4C43-BCE8-08A7AE016F6F}" type="pres">
      <dgm:prSet presAssocID="{451B8891-5B43-43ED-B85C-93DA9FC5E39A}" presName="node" presStyleLbl="node1" presStyleIdx="0" presStyleCnt="3" custScaleX="116561" custScaleY="96625" custLinFactNeighborY="12504">
        <dgm:presLayoutVars>
          <dgm:bulletEnabled val="1"/>
        </dgm:presLayoutVars>
      </dgm:prSet>
      <dgm:spPr/>
    </dgm:pt>
    <dgm:pt modelId="{A576D6D6-7B36-41A0-854F-52AD06864BAD}" type="pres">
      <dgm:prSet presAssocID="{72691796-0B22-4A6B-BCE1-B1BEEDC582A3}" presName="sibTrans" presStyleCnt="0"/>
      <dgm:spPr/>
    </dgm:pt>
    <dgm:pt modelId="{1B8E43F4-FAF8-4F1E-85C9-36C8829BBC07}" type="pres">
      <dgm:prSet presAssocID="{5D2C849B-4D95-4CFE-935D-C4A9D24BEF79}" presName="node" presStyleLbl="node1" presStyleIdx="1" presStyleCnt="3" custScaleX="119131" custScaleY="98926">
        <dgm:presLayoutVars>
          <dgm:bulletEnabled val="1"/>
        </dgm:presLayoutVars>
      </dgm:prSet>
      <dgm:spPr/>
    </dgm:pt>
    <dgm:pt modelId="{9C647CF4-80A6-4E74-9AD2-4D5791582F0C}" type="pres">
      <dgm:prSet presAssocID="{B87BE91C-E959-4F1A-8BF7-87A46184CB7C}" presName="sibTrans" presStyleCnt="0"/>
      <dgm:spPr/>
    </dgm:pt>
    <dgm:pt modelId="{0E06517C-479F-496F-9EFD-095622ADF0E7}" type="pres">
      <dgm:prSet presAssocID="{FE396689-A33A-437E-831A-EB6598C76C50}" presName="node" presStyleLbl="node1" presStyleIdx="2" presStyleCnt="3" custScaleX="120578" custScaleY="108566">
        <dgm:presLayoutVars>
          <dgm:bulletEnabled val="1"/>
        </dgm:presLayoutVars>
      </dgm:prSet>
      <dgm:spPr/>
    </dgm:pt>
  </dgm:ptLst>
  <dgm:cxnLst>
    <dgm:cxn modelId="{5FDB2A03-C84B-48F3-83E5-F09B6ADB99EC}" srcId="{1E73E91A-306B-4357-A7E8-BC1CA3A1487F}" destId="{5D2C849B-4D95-4CFE-935D-C4A9D24BEF79}" srcOrd="1" destOrd="0" parTransId="{F6B97A91-26B6-47A7-ACA0-287C58F13754}" sibTransId="{B87BE91C-E959-4F1A-8BF7-87A46184CB7C}"/>
    <dgm:cxn modelId="{F0A6DC1B-C18E-4769-950E-13502585D001}" srcId="{451B8891-5B43-43ED-B85C-93DA9FC5E39A}" destId="{E1E66EA8-29FB-4794-8203-1357957EEF1D}" srcOrd="0" destOrd="0" parTransId="{4DD48386-86B9-4E49-83D9-24F3C80F32BD}" sibTransId="{12A3DEA9-73F5-488B-8BB4-3A478C441917}"/>
    <dgm:cxn modelId="{F10F242D-8047-406E-BACF-34F873C7EC73}" type="presOf" srcId="{5D2C849B-4D95-4CFE-935D-C4A9D24BEF79}" destId="{1B8E43F4-FAF8-4F1E-85C9-36C8829BBC07}" srcOrd="0" destOrd="0" presId="urn:microsoft.com/office/officeart/2005/8/layout/default#1"/>
    <dgm:cxn modelId="{A4FCB15E-10FE-4E08-86AF-60CAFD7939B3}" type="presOf" srcId="{FE396689-A33A-437E-831A-EB6598C76C50}" destId="{0E06517C-479F-496F-9EFD-095622ADF0E7}" srcOrd="0" destOrd="0" presId="urn:microsoft.com/office/officeart/2005/8/layout/default#1"/>
    <dgm:cxn modelId="{FE93DF67-79C1-4417-AB5B-8E5C802A4808}" srcId="{5D2C849B-4D95-4CFE-935D-C4A9D24BEF79}" destId="{B933C5C1-7BA7-49B2-8B04-DAC7C8A6F5F8}" srcOrd="0" destOrd="0" parTransId="{8EEBA9B3-3637-4130-AEAD-3EB7011AD936}" sibTransId="{5DAC4145-8F40-446A-B6A8-D2BDAC0E0D34}"/>
    <dgm:cxn modelId="{891B2776-CE5C-4E56-8B22-DE4C3CE46BAC}" type="presOf" srcId="{451B8891-5B43-43ED-B85C-93DA9FC5E39A}" destId="{09A18259-B844-4C43-BCE8-08A7AE016F6F}" srcOrd="0" destOrd="0" presId="urn:microsoft.com/office/officeart/2005/8/layout/default#1"/>
    <dgm:cxn modelId="{D375CB76-0D11-43E6-BFAD-689408BCBCAF}" type="presOf" srcId="{1E73E91A-306B-4357-A7E8-BC1CA3A1487F}" destId="{93A67023-94F3-4F85-A1A0-57C0734A1C6B}" srcOrd="0" destOrd="0" presId="urn:microsoft.com/office/officeart/2005/8/layout/default#1"/>
    <dgm:cxn modelId="{8108CE8B-2FEB-4CA0-8704-7FB66DB235A2}" srcId="{1E73E91A-306B-4357-A7E8-BC1CA3A1487F}" destId="{451B8891-5B43-43ED-B85C-93DA9FC5E39A}" srcOrd="0" destOrd="0" parTransId="{C6262456-9C69-46CD-8B34-8D7F9EE331B9}" sibTransId="{72691796-0B22-4A6B-BCE1-B1BEEDC582A3}"/>
    <dgm:cxn modelId="{7F1668A3-ADE9-4C0A-9E98-2FD2EF49A56D}" type="presOf" srcId="{E1E66EA8-29FB-4794-8203-1357957EEF1D}" destId="{09A18259-B844-4C43-BCE8-08A7AE016F6F}" srcOrd="0" destOrd="1" presId="urn:microsoft.com/office/officeart/2005/8/layout/default#1"/>
    <dgm:cxn modelId="{2A80EEAE-979A-4673-80A5-1F0092986179}" type="presOf" srcId="{3D4BFD1F-4E8A-4DDA-BE14-ADDDFF3A2FF0}" destId="{0E06517C-479F-496F-9EFD-095622ADF0E7}" srcOrd="0" destOrd="1" presId="urn:microsoft.com/office/officeart/2005/8/layout/default#1"/>
    <dgm:cxn modelId="{7010EDB8-7CD8-4A85-9605-AF5B4F872256}" type="presOf" srcId="{B933C5C1-7BA7-49B2-8B04-DAC7C8A6F5F8}" destId="{1B8E43F4-FAF8-4F1E-85C9-36C8829BBC07}" srcOrd="0" destOrd="1" presId="urn:microsoft.com/office/officeart/2005/8/layout/default#1"/>
    <dgm:cxn modelId="{1D73FEBD-8C6C-4548-9F23-D4079E5C4F0D}" srcId="{1E73E91A-306B-4357-A7E8-BC1CA3A1487F}" destId="{FE396689-A33A-437E-831A-EB6598C76C50}" srcOrd="2" destOrd="0" parTransId="{E041E64B-F925-4DF3-9164-31287DE9F411}" sibTransId="{D372A27E-F95D-4E35-B23A-97155D342BBB}"/>
    <dgm:cxn modelId="{23B0CCC2-71FC-4AD4-AEB4-2C4D0003873B}" srcId="{FE396689-A33A-437E-831A-EB6598C76C50}" destId="{3D4BFD1F-4E8A-4DDA-BE14-ADDDFF3A2FF0}" srcOrd="0" destOrd="0" parTransId="{A2D90F5F-1935-46B0-B37F-6A8B9D686D6B}" sibTransId="{3E1C2A98-F1CA-4A90-B7AC-742A9F969E26}"/>
    <dgm:cxn modelId="{C2EEF62F-BD36-4A3F-9D98-7915AD1D182B}" type="presParOf" srcId="{93A67023-94F3-4F85-A1A0-57C0734A1C6B}" destId="{09A18259-B844-4C43-BCE8-08A7AE016F6F}" srcOrd="0" destOrd="0" presId="urn:microsoft.com/office/officeart/2005/8/layout/default#1"/>
    <dgm:cxn modelId="{373657F6-B35F-4CDC-972A-B03B3C4B49CB}" type="presParOf" srcId="{93A67023-94F3-4F85-A1A0-57C0734A1C6B}" destId="{A576D6D6-7B36-41A0-854F-52AD06864BAD}" srcOrd="1" destOrd="0" presId="urn:microsoft.com/office/officeart/2005/8/layout/default#1"/>
    <dgm:cxn modelId="{C3983035-4DF3-46B3-BADC-744C481D1510}" type="presParOf" srcId="{93A67023-94F3-4F85-A1A0-57C0734A1C6B}" destId="{1B8E43F4-FAF8-4F1E-85C9-36C8829BBC07}" srcOrd="2" destOrd="0" presId="urn:microsoft.com/office/officeart/2005/8/layout/default#1"/>
    <dgm:cxn modelId="{5093E151-D0BC-4492-8C97-AFFAD39B334D}" type="presParOf" srcId="{93A67023-94F3-4F85-A1A0-57C0734A1C6B}" destId="{9C647CF4-80A6-4E74-9AD2-4D5791582F0C}" srcOrd="3" destOrd="0" presId="urn:microsoft.com/office/officeart/2005/8/layout/default#1"/>
    <dgm:cxn modelId="{F4C0BD50-494D-4681-A53E-A8AD8BE7FA7D}" type="presParOf" srcId="{93A67023-94F3-4F85-A1A0-57C0734A1C6B}" destId="{0E06517C-479F-496F-9EFD-095622ADF0E7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6C3AD2-56C3-4F23-8461-E2AB9C889699}" type="doc">
      <dgm:prSet loTypeId="urn:microsoft.com/office/officeart/2005/8/layout/default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2B7D5610-EFB5-4305-B9A3-31BB02B4096D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Introduction (frame of reference for your research question)</a:t>
          </a:r>
        </a:p>
      </dgm:t>
    </dgm:pt>
    <dgm:pt modelId="{7662DDFF-A10F-4E2B-A136-03D045E03E3A}" type="parTrans" cxnId="{3EE00643-7DB6-45AE-A4E3-68E2DC31C623}">
      <dgm:prSet/>
      <dgm:spPr/>
      <dgm:t>
        <a:bodyPr/>
        <a:lstStyle/>
        <a:p>
          <a:endParaRPr lang="en-US"/>
        </a:p>
      </dgm:t>
    </dgm:pt>
    <dgm:pt modelId="{D3183DC5-ECD3-4713-A4BB-202112C8B42D}" type="sibTrans" cxnId="{3EE00643-7DB6-45AE-A4E3-68E2DC31C623}">
      <dgm:prSet/>
      <dgm:spPr/>
      <dgm:t>
        <a:bodyPr/>
        <a:lstStyle/>
        <a:p>
          <a:endParaRPr lang="en-US"/>
        </a:p>
      </dgm:t>
    </dgm:pt>
    <dgm:pt modelId="{1AB68073-5922-4679-9CF6-D86681EB1C2A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/>
            <a:t>Supporting paragraph 1</a:t>
          </a:r>
        </a:p>
      </dgm:t>
    </dgm:pt>
    <dgm:pt modelId="{6F3DCF36-0C8C-4BA2-BF58-5859B99D7A48}" type="parTrans" cxnId="{168B8DCB-D1AD-4115-9DB7-7D1584319A3E}">
      <dgm:prSet/>
      <dgm:spPr/>
      <dgm:t>
        <a:bodyPr/>
        <a:lstStyle/>
        <a:p>
          <a:endParaRPr lang="en-US"/>
        </a:p>
      </dgm:t>
    </dgm:pt>
    <dgm:pt modelId="{6CCEDA67-64AE-48FE-ABC2-E2DF89196F3F}" type="sibTrans" cxnId="{168B8DCB-D1AD-4115-9DB7-7D1584319A3E}">
      <dgm:prSet/>
      <dgm:spPr/>
      <dgm:t>
        <a:bodyPr/>
        <a:lstStyle/>
        <a:p>
          <a:endParaRPr lang="en-US"/>
        </a:p>
      </dgm:t>
    </dgm:pt>
    <dgm:pt modelId="{8859FBE8-74B0-4DFF-B320-B2B7DFD71628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/>
            <a:t>Supporting paragraph 2 (and 3, 4 etc.)</a:t>
          </a:r>
        </a:p>
      </dgm:t>
    </dgm:pt>
    <dgm:pt modelId="{D6B692FA-04E6-4DF3-ABF3-8417E0A45F7D}" type="parTrans" cxnId="{C7735787-6044-4888-810F-9D11D326F3D4}">
      <dgm:prSet/>
      <dgm:spPr/>
      <dgm:t>
        <a:bodyPr/>
        <a:lstStyle/>
        <a:p>
          <a:endParaRPr lang="en-US"/>
        </a:p>
      </dgm:t>
    </dgm:pt>
    <dgm:pt modelId="{24F5A03B-2D5F-4B63-8348-EFF156577213}" type="sibTrans" cxnId="{C7735787-6044-4888-810F-9D11D326F3D4}">
      <dgm:prSet/>
      <dgm:spPr/>
      <dgm:t>
        <a:bodyPr/>
        <a:lstStyle/>
        <a:p>
          <a:endParaRPr lang="en-US"/>
        </a:p>
      </dgm:t>
    </dgm:pt>
    <dgm:pt modelId="{FAD5635E-B0CD-49BE-B863-ABF6769CE000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/>
            <a:t>Source 3</a:t>
          </a:r>
        </a:p>
      </dgm:t>
    </dgm:pt>
    <dgm:pt modelId="{AC0172CB-4375-4479-B0C3-F9398169B494}" type="parTrans" cxnId="{9682027D-A23B-4C45-9816-F4E26F9B26F5}">
      <dgm:prSet/>
      <dgm:spPr/>
      <dgm:t>
        <a:bodyPr/>
        <a:lstStyle/>
        <a:p>
          <a:endParaRPr lang="en-US"/>
        </a:p>
      </dgm:t>
    </dgm:pt>
    <dgm:pt modelId="{0FEFE1CE-9D9F-4BC6-9AD1-1F6626393380}" type="sibTrans" cxnId="{9682027D-A23B-4C45-9816-F4E26F9B26F5}">
      <dgm:prSet/>
      <dgm:spPr/>
      <dgm:t>
        <a:bodyPr/>
        <a:lstStyle/>
        <a:p>
          <a:endParaRPr lang="en-US"/>
        </a:p>
      </dgm:t>
    </dgm:pt>
    <dgm:pt modelId="{6EE93EA9-0C67-472E-8F51-218715969F0D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800" dirty="0"/>
            <a:t>Research Question</a:t>
          </a:r>
        </a:p>
      </dgm:t>
    </dgm:pt>
    <dgm:pt modelId="{9FAC6731-AA59-405B-8ED6-3DA274AF596B}" type="parTrans" cxnId="{2222E8D7-46CC-4C20-A2B3-D0CBCCF0C7F9}">
      <dgm:prSet/>
      <dgm:spPr/>
      <dgm:t>
        <a:bodyPr/>
        <a:lstStyle/>
        <a:p>
          <a:endParaRPr lang="en-US"/>
        </a:p>
      </dgm:t>
    </dgm:pt>
    <dgm:pt modelId="{F2E4914A-EAF7-40EF-A287-0FA867E7EF5B}" type="sibTrans" cxnId="{2222E8D7-46CC-4C20-A2B3-D0CBCCF0C7F9}">
      <dgm:prSet/>
      <dgm:spPr/>
      <dgm:t>
        <a:bodyPr/>
        <a:lstStyle/>
        <a:p>
          <a:endParaRPr lang="en-US"/>
        </a:p>
      </dgm:t>
    </dgm:pt>
    <dgm:pt modelId="{7D2F714C-552A-45EE-9ACD-09CE3F0DA76C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/>
            <a:t>Source 1</a:t>
          </a:r>
        </a:p>
      </dgm:t>
    </dgm:pt>
    <dgm:pt modelId="{842ED642-BC64-4CD8-99B1-93F519DEA977}" type="parTrans" cxnId="{F1B8D789-01ED-4CAB-BDE2-E80ECACD4B47}">
      <dgm:prSet/>
      <dgm:spPr/>
      <dgm:t>
        <a:bodyPr/>
        <a:lstStyle/>
        <a:p>
          <a:endParaRPr lang="en-US"/>
        </a:p>
      </dgm:t>
    </dgm:pt>
    <dgm:pt modelId="{FD9FF57E-41FE-40F2-87B1-C7C4AADEBCD7}" type="sibTrans" cxnId="{F1B8D789-01ED-4CAB-BDE2-E80ECACD4B47}">
      <dgm:prSet/>
      <dgm:spPr/>
      <dgm:t>
        <a:bodyPr/>
        <a:lstStyle/>
        <a:p>
          <a:endParaRPr lang="en-US"/>
        </a:p>
      </dgm:t>
    </dgm:pt>
    <dgm:pt modelId="{5EB922B5-A7BE-4431-87B8-4689F7707759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/>
            <a:t>Source 2</a:t>
          </a:r>
        </a:p>
      </dgm:t>
    </dgm:pt>
    <dgm:pt modelId="{AFB180C0-ABEA-4D63-9019-EABC889A227C}" type="parTrans" cxnId="{FB96634F-EA71-45A1-8728-9780C3185D63}">
      <dgm:prSet/>
      <dgm:spPr/>
      <dgm:t>
        <a:bodyPr/>
        <a:lstStyle/>
        <a:p>
          <a:endParaRPr lang="en-US"/>
        </a:p>
      </dgm:t>
    </dgm:pt>
    <dgm:pt modelId="{A1E51EF8-393C-4CB8-80D6-153AF1242E63}" type="sibTrans" cxnId="{FB96634F-EA71-45A1-8728-9780C3185D63}">
      <dgm:prSet/>
      <dgm:spPr/>
      <dgm:t>
        <a:bodyPr/>
        <a:lstStyle/>
        <a:p>
          <a:endParaRPr lang="en-US"/>
        </a:p>
      </dgm:t>
    </dgm:pt>
    <dgm:pt modelId="{9E627D24-18B7-492D-A632-973CC840FE5E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/>
            <a:t>Source 2</a:t>
          </a:r>
        </a:p>
      </dgm:t>
    </dgm:pt>
    <dgm:pt modelId="{6B389A69-1B40-431D-B5D3-7F2A10088D9C}" type="parTrans" cxnId="{79AC249C-4242-4F39-B623-F31ACF588ECC}">
      <dgm:prSet/>
      <dgm:spPr/>
      <dgm:t>
        <a:bodyPr/>
        <a:lstStyle/>
        <a:p>
          <a:endParaRPr lang="en-US"/>
        </a:p>
      </dgm:t>
    </dgm:pt>
    <dgm:pt modelId="{9B5DCBFF-2BA8-41E0-888A-0564BFC4DA3A}" type="sibTrans" cxnId="{79AC249C-4242-4F39-B623-F31ACF588ECC}">
      <dgm:prSet/>
      <dgm:spPr/>
      <dgm:t>
        <a:bodyPr/>
        <a:lstStyle/>
        <a:p>
          <a:endParaRPr lang="en-US"/>
        </a:p>
      </dgm:t>
    </dgm:pt>
    <dgm:pt modelId="{DC5995CD-585C-4983-B599-8181D715FE2D}" type="pres">
      <dgm:prSet presAssocID="{B16C3AD2-56C3-4F23-8461-E2AB9C889699}" presName="diagram" presStyleCnt="0">
        <dgm:presLayoutVars>
          <dgm:dir/>
          <dgm:resizeHandles val="exact"/>
        </dgm:presLayoutVars>
      </dgm:prSet>
      <dgm:spPr/>
    </dgm:pt>
    <dgm:pt modelId="{5C14B24F-AF80-4F00-932B-574837E84659}" type="pres">
      <dgm:prSet presAssocID="{2B7D5610-EFB5-4305-B9A3-31BB02B4096D}" presName="node" presStyleLbl="node1" presStyleIdx="0" presStyleCnt="4" custScaleX="143961" custScaleY="101992">
        <dgm:presLayoutVars>
          <dgm:bulletEnabled val="1"/>
        </dgm:presLayoutVars>
      </dgm:prSet>
      <dgm:spPr/>
    </dgm:pt>
    <dgm:pt modelId="{0BFF8353-F9F7-4B45-BAE1-0DFE9B1FF881}" type="pres">
      <dgm:prSet presAssocID="{D3183DC5-ECD3-4713-A4BB-202112C8B42D}" presName="sibTrans" presStyleCnt="0"/>
      <dgm:spPr/>
    </dgm:pt>
    <dgm:pt modelId="{14E731F8-C073-41F6-99FD-E25F1E7A2CE3}" type="pres">
      <dgm:prSet presAssocID="{1AB68073-5922-4679-9CF6-D86681EB1C2A}" presName="node" presStyleLbl="node1" presStyleIdx="1" presStyleCnt="4" custScaleX="141787" custScaleY="92696">
        <dgm:presLayoutVars>
          <dgm:bulletEnabled val="1"/>
        </dgm:presLayoutVars>
      </dgm:prSet>
      <dgm:spPr/>
    </dgm:pt>
    <dgm:pt modelId="{CBBC7575-E80D-4028-882B-F4B4D781E42A}" type="pres">
      <dgm:prSet presAssocID="{6CCEDA67-64AE-48FE-ABC2-E2DF89196F3F}" presName="sibTrans" presStyleCnt="0"/>
      <dgm:spPr/>
    </dgm:pt>
    <dgm:pt modelId="{C36CD0BA-67AF-4FC0-8D8E-4C7A93AA362B}" type="pres">
      <dgm:prSet presAssocID="{8859FBE8-74B0-4DFF-B320-B2B7DFD71628}" presName="node" presStyleLbl="node1" presStyleIdx="2" presStyleCnt="4" custScaleX="137579" custScaleY="91893">
        <dgm:presLayoutVars>
          <dgm:bulletEnabled val="1"/>
        </dgm:presLayoutVars>
      </dgm:prSet>
      <dgm:spPr/>
    </dgm:pt>
    <dgm:pt modelId="{7406E5D4-1A7D-4C12-A4A8-8C8B028EFCF1}" type="pres">
      <dgm:prSet presAssocID="{24F5A03B-2D5F-4B63-8348-EFF156577213}" presName="sibTrans" presStyleCnt="0"/>
      <dgm:spPr/>
    </dgm:pt>
    <dgm:pt modelId="{F16A122B-84AD-43A6-AE34-3D26A0877C0C}" type="pres">
      <dgm:prSet presAssocID="{6EE93EA9-0C67-472E-8F51-218715969F0D}" presName="node" presStyleLbl="node1" presStyleIdx="3" presStyleCnt="4" custScaleX="136145" custScaleY="85529">
        <dgm:presLayoutVars>
          <dgm:bulletEnabled val="1"/>
        </dgm:presLayoutVars>
      </dgm:prSet>
      <dgm:spPr/>
    </dgm:pt>
  </dgm:ptLst>
  <dgm:cxnLst>
    <dgm:cxn modelId="{7396AF21-282A-4307-B30E-EA0F05A62439}" type="presOf" srcId="{B16C3AD2-56C3-4F23-8461-E2AB9C889699}" destId="{DC5995CD-585C-4983-B599-8181D715FE2D}" srcOrd="0" destOrd="0" presId="urn:microsoft.com/office/officeart/2005/8/layout/default#2"/>
    <dgm:cxn modelId="{3EE00643-7DB6-45AE-A4E3-68E2DC31C623}" srcId="{B16C3AD2-56C3-4F23-8461-E2AB9C889699}" destId="{2B7D5610-EFB5-4305-B9A3-31BB02B4096D}" srcOrd="0" destOrd="0" parTransId="{7662DDFF-A10F-4E2B-A136-03D045E03E3A}" sibTransId="{D3183DC5-ECD3-4713-A4BB-202112C8B42D}"/>
    <dgm:cxn modelId="{76ED7543-6232-469A-969D-8E41E6A95305}" type="presOf" srcId="{6EE93EA9-0C67-472E-8F51-218715969F0D}" destId="{F16A122B-84AD-43A6-AE34-3D26A0877C0C}" srcOrd="0" destOrd="0" presId="urn:microsoft.com/office/officeart/2005/8/layout/default#2"/>
    <dgm:cxn modelId="{D8D88B44-79A3-4BE8-9E12-700E54B6E3CA}" type="presOf" srcId="{1AB68073-5922-4679-9CF6-D86681EB1C2A}" destId="{14E731F8-C073-41F6-99FD-E25F1E7A2CE3}" srcOrd="0" destOrd="0" presId="urn:microsoft.com/office/officeart/2005/8/layout/default#2"/>
    <dgm:cxn modelId="{FB96634F-EA71-45A1-8728-9780C3185D63}" srcId="{1AB68073-5922-4679-9CF6-D86681EB1C2A}" destId="{5EB922B5-A7BE-4431-87B8-4689F7707759}" srcOrd="1" destOrd="0" parTransId="{AFB180C0-ABEA-4D63-9019-EABC889A227C}" sibTransId="{A1E51EF8-393C-4CB8-80D6-153AF1242E63}"/>
    <dgm:cxn modelId="{70378350-4C35-4FCD-9C76-91CD8FDADB20}" type="presOf" srcId="{5EB922B5-A7BE-4431-87B8-4689F7707759}" destId="{14E731F8-C073-41F6-99FD-E25F1E7A2CE3}" srcOrd="0" destOrd="2" presId="urn:microsoft.com/office/officeart/2005/8/layout/default#2"/>
    <dgm:cxn modelId="{0E8A315B-E1C6-4088-B333-2975DE0CD781}" type="presOf" srcId="{7D2F714C-552A-45EE-9ACD-09CE3F0DA76C}" destId="{14E731F8-C073-41F6-99FD-E25F1E7A2CE3}" srcOrd="0" destOrd="1" presId="urn:microsoft.com/office/officeart/2005/8/layout/default#2"/>
    <dgm:cxn modelId="{9682027D-A23B-4C45-9816-F4E26F9B26F5}" srcId="{8859FBE8-74B0-4DFF-B320-B2B7DFD71628}" destId="{FAD5635E-B0CD-49BE-B863-ABF6769CE000}" srcOrd="0" destOrd="0" parTransId="{AC0172CB-4375-4479-B0C3-F9398169B494}" sibTransId="{0FEFE1CE-9D9F-4BC6-9AD1-1F6626393380}"/>
    <dgm:cxn modelId="{392C7A83-646C-4D51-9E48-F5CD97A57331}" type="presOf" srcId="{9E627D24-18B7-492D-A632-973CC840FE5E}" destId="{C36CD0BA-67AF-4FC0-8D8E-4C7A93AA362B}" srcOrd="0" destOrd="2" presId="urn:microsoft.com/office/officeart/2005/8/layout/default#2"/>
    <dgm:cxn modelId="{C7735787-6044-4888-810F-9D11D326F3D4}" srcId="{B16C3AD2-56C3-4F23-8461-E2AB9C889699}" destId="{8859FBE8-74B0-4DFF-B320-B2B7DFD71628}" srcOrd="2" destOrd="0" parTransId="{D6B692FA-04E6-4DF3-ABF3-8417E0A45F7D}" sibTransId="{24F5A03B-2D5F-4B63-8348-EFF156577213}"/>
    <dgm:cxn modelId="{F1B8D789-01ED-4CAB-BDE2-E80ECACD4B47}" srcId="{1AB68073-5922-4679-9CF6-D86681EB1C2A}" destId="{7D2F714C-552A-45EE-9ACD-09CE3F0DA76C}" srcOrd="0" destOrd="0" parTransId="{842ED642-BC64-4CD8-99B1-93F519DEA977}" sibTransId="{FD9FF57E-41FE-40F2-87B1-C7C4AADEBCD7}"/>
    <dgm:cxn modelId="{79AC249C-4242-4F39-B623-F31ACF588ECC}" srcId="{8859FBE8-74B0-4DFF-B320-B2B7DFD71628}" destId="{9E627D24-18B7-492D-A632-973CC840FE5E}" srcOrd="1" destOrd="0" parTransId="{6B389A69-1B40-431D-B5D3-7F2A10088D9C}" sibTransId="{9B5DCBFF-2BA8-41E0-888A-0564BFC4DA3A}"/>
    <dgm:cxn modelId="{E836F8BB-F238-46E7-B6C1-B812099E2C19}" type="presOf" srcId="{8859FBE8-74B0-4DFF-B320-B2B7DFD71628}" destId="{C36CD0BA-67AF-4FC0-8D8E-4C7A93AA362B}" srcOrd="0" destOrd="0" presId="urn:microsoft.com/office/officeart/2005/8/layout/default#2"/>
    <dgm:cxn modelId="{168B8DCB-D1AD-4115-9DB7-7D1584319A3E}" srcId="{B16C3AD2-56C3-4F23-8461-E2AB9C889699}" destId="{1AB68073-5922-4679-9CF6-D86681EB1C2A}" srcOrd="1" destOrd="0" parTransId="{6F3DCF36-0C8C-4BA2-BF58-5859B99D7A48}" sibTransId="{6CCEDA67-64AE-48FE-ABC2-E2DF89196F3F}"/>
    <dgm:cxn modelId="{2222E8D7-46CC-4C20-A2B3-D0CBCCF0C7F9}" srcId="{B16C3AD2-56C3-4F23-8461-E2AB9C889699}" destId="{6EE93EA9-0C67-472E-8F51-218715969F0D}" srcOrd="3" destOrd="0" parTransId="{9FAC6731-AA59-405B-8ED6-3DA274AF596B}" sibTransId="{F2E4914A-EAF7-40EF-A287-0FA867E7EF5B}"/>
    <dgm:cxn modelId="{8A2017E0-595C-4740-93D3-72C9ABE7411F}" type="presOf" srcId="{FAD5635E-B0CD-49BE-B863-ABF6769CE000}" destId="{C36CD0BA-67AF-4FC0-8D8E-4C7A93AA362B}" srcOrd="0" destOrd="1" presId="urn:microsoft.com/office/officeart/2005/8/layout/default#2"/>
    <dgm:cxn modelId="{A09D5AF2-1A71-437C-BC99-85E56F19C160}" type="presOf" srcId="{2B7D5610-EFB5-4305-B9A3-31BB02B4096D}" destId="{5C14B24F-AF80-4F00-932B-574837E84659}" srcOrd="0" destOrd="0" presId="urn:microsoft.com/office/officeart/2005/8/layout/default#2"/>
    <dgm:cxn modelId="{626D95A7-B069-4A15-ABF6-574A2C4FA624}" type="presParOf" srcId="{DC5995CD-585C-4983-B599-8181D715FE2D}" destId="{5C14B24F-AF80-4F00-932B-574837E84659}" srcOrd="0" destOrd="0" presId="urn:microsoft.com/office/officeart/2005/8/layout/default#2"/>
    <dgm:cxn modelId="{0858188B-191D-4F7E-8E8E-E88F223ED7C4}" type="presParOf" srcId="{DC5995CD-585C-4983-B599-8181D715FE2D}" destId="{0BFF8353-F9F7-4B45-BAE1-0DFE9B1FF881}" srcOrd="1" destOrd="0" presId="urn:microsoft.com/office/officeart/2005/8/layout/default#2"/>
    <dgm:cxn modelId="{CE4C1B4E-1F85-4DB5-9402-0CE98F075AF6}" type="presParOf" srcId="{DC5995CD-585C-4983-B599-8181D715FE2D}" destId="{14E731F8-C073-41F6-99FD-E25F1E7A2CE3}" srcOrd="2" destOrd="0" presId="urn:microsoft.com/office/officeart/2005/8/layout/default#2"/>
    <dgm:cxn modelId="{C70BA107-675C-4CCB-8073-234A446E3692}" type="presParOf" srcId="{DC5995CD-585C-4983-B599-8181D715FE2D}" destId="{CBBC7575-E80D-4028-882B-F4B4D781E42A}" srcOrd="3" destOrd="0" presId="urn:microsoft.com/office/officeart/2005/8/layout/default#2"/>
    <dgm:cxn modelId="{6925D231-587E-42DF-8CC4-79D3F3C08040}" type="presParOf" srcId="{DC5995CD-585C-4983-B599-8181D715FE2D}" destId="{C36CD0BA-67AF-4FC0-8D8E-4C7A93AA362B}" srcOrd="4" destOrd="0" presId="urn:microsoft.com/office/officeart/2005/8/layout/default#2"/>
    <dgm:cxn modelId="{E8773AE1-06DB-4481-A707-40A1C67663C1}" type="presParOf" srcId="{DC5995CD-585C-4983-B599-8181D715FE2D}" destId="{7406E5D4-1A7D-4C12-A4A8-8C8B028EFCF1}" srcOrd="5" destOrd="0" presId="urn:microsoft.com/office/officeart/2005/8/layout/default#2"/>
    <dgm:cxn modelId="{2169FB3D-39D1-416E-8D1D-6E11FEB97AD2}" type="presParOf" srcId="{DC5995CD-585C-4983-B599-8181D715FE2D}" destId="{F16A122B-84AD-43A6-AE34-3D26A0877C0C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18259-B844-4C43-BCE8-08A7AE016F6F}">
      <dsp:nvSpPr>
        <dsp:cNvPr id="0" name=""/>
        <dsp:cNvSpPr/>
      </dsp:nvSpPr>
      <dsp:spPr>
        <a:xfrm>
          <a:off x="261254" y="172341"/>
          <a:ext cx="2676076" cy="1331024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Source 1 Citation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What this source says.</a:t>
          </a:r>
        </a:p>
      </dsp:txBody>
      <dsp:txXfrm>
        <a:off x="261254" y="172341"/>
        <a:ext cx="2676076" cy="1331024"/>
      </dsp:txXfrm>
    </dsp:sp>
    <dsp:sp modelId="{1B8E43F4-FAF8-4F1E-85C9-36C8829BBC07}">
      <dsp:nvSpPr>
        <dsp:cNvPr id="0" name=""/>
        <dsp:cNvSpPr/>
      </dsp:nvSpPr>
      <dsp:spPr>
        <a:xfrm>
          <a:off x="231752" y="1560707"/>
          <a:ext cx="2735080" cy="1362721"/>
        </a:xfrm>
        <a:prstGeom prst="rect">
          <a:avLst/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Source 2 Citation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What this source says.</a:t>
          </a:r>
        </a:p>
      </dsp:txBody>
      <dsp:txXfrm>
        <a:off x="231752" y="1560707"/>
        <a:ext cx="2735080" cy="1362721"/>
      </dsp:txXfrm>
    </dsp:sp>
    <dsp:sp modelId="{0E06517C-479F-496F-9EFD-095622ADF0E7}">
      <dsp:nvSpPr>
        <dsp:cNvPr id="0" name=""/>
        <dsp:cNvSpPr/>
      </dsp:nvSpPr>
      <dsp:spPr>
        <a:xfrm>
          <a:off x="215141" y="3153014"/>
          <a:ext cx="2768301" cy="1495513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Source 3 Citation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What this source says.</a:t>
          </a:r>
        </a:p>
      </dsp:txBody>
      <dsp:txXfrm>
        <a:off x="215141" y="3153014"/>
        <a:ext cx="2768301" cy="14955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4B24F-AF80-4F00-932B-574837E84659}">
      <dsp:nvSpPr>
        <dsp:cNvPr id="0" name=""/>
        <dsp:cNvSpPr/>
      </dsp:nvSpPr>
      <dsp:spPr>
        <a:xfrm>
          <a:off x="348009" y="83"/>
          <a:ext cx="2642267" cy="1123179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Introduction (frame of reference for your research question)</a:t>
          </a:r>
        </a:p>
      </dsp:txBody>
      <dsp:txXfrm>
        <a:off x="348009" y="83"/>
        <a:ext cx="2642267" cy="1123179"/>
      </dsp:txXfrm>
    </dsp:sp>
    <dsp:sp modelId="{14E731F8-C073-41F6-99FD-E25F1E7A2CE3}">
      <dsp:nvSpPr>
        <dsp:cNvPr id="0" name=""/>
        <dsp:cNvSpPr/>
      </dsp:nvSpPr>
      <dsp:spPr>
        <a:xfrm>
          <a:off x="367959" y="1306804"/>
          <a:ext cx="2602366" cy="1020808"/>
        </a:xfrm>
        <a:prstGeom prst="rect">
          <a:avLst/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Supporting paragraph 1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Source 1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Source 2</a:t>
          </a:r>
        </a:p>
      </dsp:txBody>
      <dsp:txXfrm>
        <a:off x="367959" y="1306804"/>
        <a:ext cx="2602366" cy="1020808"/>
      </dsp:txXfrm>
    </dsp:sp>
    <dsp:sp modelId="{C36CD0BA-67AF-4FC0-8D8E-4C7A93AA362B}">
      <dsp:nvSpPr>
        <dsp:cNvPr id="0" name=""/>
        <dsp:cNvSpPr/>
      </dsp:nvSpPr>
      <dsp:spPr>
        <a:xfrm>
          <a:off x="406576" y="2511153"/>
          <a:ext cx="2525132" cy="1011965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Supporting paragraph 2 (and 3, 4 etc.)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Source 3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Source 2</a:t>
          </a:r>
        </a:p>
      </dsp:txBody>
      <dsp:txXfrm>
        <a:off x="406576" y="2511153"/>
        <a:ext cx="2525132" cy="1011965"/>
      </dsp:txXfrm>
    </dsp:sp>
    <dsp:sp modelId="{F16A122B-84AD-43A6-AE34-3D26A0877C0C}">
      <dsp:nvSpPr>
        <dsp:cNvPr id="0" name=""/>
        <dsp:cNvSpPr/>
      </dsp:nvSpPr>
      <dsp:spPr>
        <a:xfrm>
          <a:off x="419736" y="3706659"/>
          <a:ext cx="2498812" cy="941882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Research Question</a:t>
          </a:r>
        </a:p>
      </dsp:txBody>
      <dsp:txXfrm>
        <a:off x="419736" y="3706659"/>
        <a:ext cx="2498812" cy="941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A62514-296B-A749-ADB2-767323E13C33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CEA2FB-04BE-1F4F-933A-2AD22A40E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7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e8103f9b2e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e8103f9b2e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EA2FB-04BE-1F4F-933A-2AD22A40EC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01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EA2FB-04BE-1F4F-933A-2AD22A40EC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77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EA2FB-04BE-1F4F-933A-2AD22A40EC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3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d30aee6cf2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d30aee6cf2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d30aee6cf2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d30aee6cf2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2844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EA2FB-04BE-1F4F-933A-2AD22A40EC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9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EA2FB-04BE-1F4F-933A-2AD22A40EC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8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EA2FB-04BE-1F4F-933A-2AD22A40EC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0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30E2307-1E40-4E12-8716-25BFDA8E7013}" type="datetime1">
              <a:rPr lang="en-US" smtClean="0"/>
              <a:pPr/>
              <a:t>9/15/21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CC888B-D9F9-4E54-B722-F151A9F45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6866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9/15/21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89572C-F378-3249-9D5F-481C3430F937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903AFC-0705-D145-8ECC-9A6A95204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vm.edu/gradwritin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vm.edu/gradwrit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uvm.mywconline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>
            <a:spLocks noGrp="1"/>
          </p:cNvSpPr>
          <p:nvPr>
            <p:ph type="ctrTitle"/>
          </p:nvPr>
        </p:nvSpPr>
        <p:spPr>
          <a:xfrm>
            <a:off x="176893" y="3429000"/>
            <a:ext cx="8790214" cy="187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b" anchorCtr="0">
            <a:no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ts val="3000"/>
            </a:pPr>
            <a:r>
              <a:rPr lang="en" sz="3600" dirty="0">
                <a:latin typeface="Century Schoolbook" panose="02040604050505020304" pitchFamily="18" charset="0"/>
              </a:rPr>
              <a:t>UVM Graduate Writing Center</a:t>
            </a:r>
            <a:br>
              <a:rPr lang="en" sz="3600" dirty="0">
                <a:latin typeface="Century Schoolbook" panose="02040604050505020304" pitchFamily="18" charset="0"/>
              </a:rPr>
            </a:br>
            <a:r>
              <a:rPr lang="en" sz="3600" i="1" dirty="0">
                <a:latin typeface="Century Schoolbook" panose="02040604050505020304" pitchFamily="18" charset="0"/>
              </a:rPr>
              <a:t>All About Literature Reviews</a:t>
            </a:r>
            <a:r>
              <a:rPr lang="en" sz="3600" dirty="0">
                <a:latin typeface="Century Schoolbook" panose="02040604050505020304" pitchFamily="18" charset="0"/>
              </a:rPr>
              <a:t>	</a:t>
            </a:r>
            <a:endParaRPr sz="3600" dirty="0">
              <a:latin typeface="Century Schoolbook" panose="02040604050505020304" pitchFamily="18" charset="0"/>
            </a:endParaRPr>
          </a:p>
        </p:txBody>
      </p:sp>
      <p:pic>
        <p:nvPicPr>
          <p:cNvPr id="160" name="Google Shape;160;p18"/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9029" y="604157"/>
            <a:ext cx="4135686" cy="282484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B68BE35-AB49-674C-9373-0ACF6D0D7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2800" dirty="0" err="1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www.uvm.edu</a:t>
            </a:r>
            <a:r>
              <a:rPr lang="en-US" sz="2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dirty="0" err="1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gradwriting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493AC-2FEC-0C45-BC44-ED1C73B0A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Activity: Organizing a Literature Review with Concept Mapping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1BECCA6-BD87-1E46-9AC0-23065A2FD120}"/>
              </a:ext>
            </a:extLst>
          </p:cNvPr>
          <p:cNvSpPr/>
          <p:nvPr/>
        </p:nvSpPr>
        <p:spPr>
          <a:xfrm>
            <a:off x="3641271" y="3429000"/>
            <a:ext cx="1485900" cy="98755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131C64-BCE0-A149-BAB2-AB90F55F5E35}"/>
              </a:ext>
            </a:extLst>
          </p:cNvPr>
          <p:cNvCxnSpPr>
            <a:cxnSpLocks/>
          </p:cNvCxnSpPr>
          <p:nvPr/>
        </p:nvCxnSpPr>
        <p:spPr>
          <a:xfrm flipH="1" flipV="1">
            <a:off x="2988129" y="3041197"/>
            <a:ext cx="963381" cy="4367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781954-4E3B-3141-AF5F-78B3C2F0B0C0}"/>
              </a:ext>
            </a:extLst>
          </p:cNvPr>
          <p:cNvCxnSpPr>
            <a:cxnSpLocks/>
          </p:cNvCxnSpPr>
          <p:nvPr/>
        </p:nvCxnSpPr>
        <p:spPr>
          <a:xfrm flipH="1">
            <a:off x="2653390" y="4067012"/>
            <a:ext cx="947058" cy="3821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05C30E-BAAC-8B4F-BA2E-93DA32DEA553}"/>
              </a:ext>
            </a:extLst>
          </p:cNvPr>
          <p:cNvCxnSpPr>
            <a:cxnSpLocks/>
          </p:cNvCxnSpPr>
          <p:nvPr/>
        </p:nvCxnSpPr>
        <p:spPr>
          <a:xfrm flipH="1">
            <a:off x="4841424" y="2833007"/>
            <a:ext cx="563346" cy="6449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0B1197-34C9-4847-9EBE-6EE248B97CA4}"/>
              </a:ext>
            </a:extLst>
          </p:cNvPr>
          <p:cNvCxnSpPr>
            <a:cxnSpLocks/>
          </p:cNvCxnSpPr>
          <p:nvPr/>
        </p:nvCxnSpPr>
        <p:spPr>
          <a:xfrm flipH="1">
            <a:off x="3714746" y="4485103"/>
            <a:ext cx="514349" cy="6385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59A05A-C2CC-3641-8050-B5DB212DF9DF}"/>
              </a:ext>
            </a:extLst>
          </p:cNvPr>
          <p:cNvCxnSpPr/>
          <p:nvPr/>
        </p:nvCxnSpPr>
        <p:spPr>
          <a:xfrm flipH="1" flipV="1">
            <a:off x="5065946" y="4181407"/>
            <a:ext cx="979715" cy="1796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9C7C3BA-D9C4-6545-A453-A2B4AF3FE589}"/>
              </a:ext>
            </a:extLst>
          </p:cNvPr>
          <p:cNvSpPr txBox="1"/>
          <p:nvPr/>
        </p:nvSpPr>
        <p:spPr>
          <a:xfrm>
            <a:off x="3892321" y="3644449"/>
            <a:ext cx="112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Problem/Concern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565C489-9F97-FD41-8A75-8E1712C8A33A}"/>
              </a:ext>
            </a:extLst>
          </p:cNvPr>
          <p:cNvSpPr/>
          <p:nvPr/>
        </p:nvSpPr>
        <p:spPr>
          <a:xfrm>
            <a:off x="1861458" y="2710543"/>
            <a:ext cx="1126672" cy="54904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Theme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D201791-3C0B-9F4D-AA7D-E0827D4D59EF}"/>
              </a:ext>
            </a:extLst>
          </p:cNvPr>
          <p:cNvSpPr/>
          <p:nvPr/>
        </p:nvSpPr>
        <p:spPr>
          <a:xfrm>
            <a:off x="1479772" y="4210579"/>
            <a:ext cx="1126671" cy="54904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Theme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D54821B-7638-AE49-B9C8-C48E66C7CCB7}"/>
              </a:ext>
            </a:extLst>
          </p:cNvPr>
          <p:cNvSpPr/>
          <p:nvPr/>
        </p:nvSpPr>
        <p:spPr>
          <a:xfrm>
            <a:off x="3077927" y="5176348"/>
            <a:ext cx="1126672" cy="54904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Theme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96F4472-F306-5340-889C-973C9A8D8332}"/>
              </a:ext>
            </a:extLst>
          </p:cNvPr>
          <p:cNvSpPr/>
          <p:nvPr/>
        </p:nvSpPr>
        <p:spPr>
          <a:xfrm>
            <a:off x="4992467" y="2228428"/>
            <a:ext cx="1126672" cy="54904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Theme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4F88FF6-0641-BC49-825E-A2BEA9C01576}"/>
              </a:ext>
            </a:extLst>
          </p:cNvPr>
          <p:cNvSpPr/>
          <p:nvPr/>
        </p:nvSpPr>
        <p:spPr>
          <a:xfrm>
            <a:off x="6045661" y="4174686"/>
            <a:ext cx="1126672" cy="54904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Theme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F1096D5-95BD-F548-AF73-383346FA13E7}"/>
              </a:ext>
            </a:extLst>
          </p:cNvPr>
          <p:cNvSpPr/>
          <p:nvPr/>
        </p:nvSpPr>
        <p:spPr>
          <a:xfrm>
            <a:off x="612649" y="1855674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26BF7D8-6E14-4C46-805C-76F51B713AB7}"/>
              </a:ext>
            </a:extLst>
          </p:cNvPr>
          <p:cNvSpPr/>
          <p:nvPr/>
        </p:nvSpPr>
        <p:spPr>
          <a:xfrm>
            <a:off x="2759175" y="1873371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5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CC79393-5B30-804C-8E6E-CED20AB6B023}"/>
              </a:ext>
            </a:extLst>
          </p:cNvPr>
          <p:cNvSpPr/>
          <p:nvPr/>
        </p:nvSpPr>
        <p:spPr>
          <a:xfrm>
            <a:off x="5834913" y="1751579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C15B8BF-C12A-0F48-A72C-180F9F0BEAD7}"/>
              </a:ext>
            </a:extLst>
          </p:cNvPr>
          <p:cNvSpPr/>
          <p:nvPr/>
        </p:nvSpPr>
        <p:spPr>
          <a:xfrm>
            <a:off x="6119139" y="2578810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4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236DE7F-C497-8140-A280-DF0E45E04D1C}"/>
              </a:ext>
            </a:extLst>
          </p:cNvPr>
          <p:cNvSpPr/>
          <p:nvPr/>
        </p:nvSpPr>
        <p:spPr>
          <a:xfrm>
            <a:off x="6893223" y="3455619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4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1509B4E-86F9-2C4E-8710-A0D2A542A502}"/>
              </a:ext>
            </a:extLst>
          </p:cNvPr>
          <p:cNvSpPr/>
          <p:nvPr/>
        </p:nvSpPr>
        <p:spPr>
          <a:xfrm>
            <a:off x="5834913" y="5020476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1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118BD19-5FBD-924D-94B8-26CC7ED0B895}"/>
              </a:ext>
            </a:extLst>
          </p:cNvPr>
          <p:cNvSpPr/>
          <p:nvPr/>
        </p:nvSpPr>
        <p:spPr>
          <a:xfrm>
            <a:off x="7335282" y="4389598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5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19A9304-0FBA-4B44-8D0B-2D0D81684A3E}"/>
              </a:ext>
            </a:extLst>
          </p:cNvPr>
          <p:cNvSpPr/>
          <p:nvPr/>
        </p:nvSpPr>
        <p:spPr>
          <a:xfrm>
            <a:off x="220920" y="2928938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3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3AF4BFB-F946-CE41-B267-19810F695BF9}"/>
              </a:ext>
            </a:extLst>
          </p:cNvPr>
          <p:cNvSpPr/>
          <p:nvPr/>
        </p:nvSpPr>
        <p:spPr>
          <a:xfrm>
            <a:off x="201524" y="4849082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4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4EBB7DF-4F41-0E4F-99BD-D499214F6CF9}"/>
              </a:ext>
            </a:extLst>
          </p:cNvPr>
          <p:cNvSpPr/>
          <p:nvPr/>
        </p:nvSpPr>
        <p:spPr>
          <a:xfrm>
            <a:off x="1639726" y="5608878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5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3695AD3-DCF3-6640-8CB4-6BF672B32AF7}"/>
              </a:ext>
            </a:extLst>
          </p:cNvPr>
          <p:cNvSpPr/>
          <p:nvPr/>
        </p:nvSpPr>
        <p:spPr>
          <a:xfrm>
            <a:off x="3118237" y="6041408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2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97AD875-22DB-9240-BFC2-EE2F562D6438}"/>
              </a:ext>
            </a:extLst>
          </p:cNvPr>
          <p:cNvSpPr/>
          <p:nvPr/>
        </p:nvSpPr>
        <p:spPr>
          <a:xfrm>
            <a:off x="4368583" y="5398130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3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904B250-2235-2F4D-A367-F1B198B4EFFD}"/>
              </a:ext>
            </a:extLst>
          </p:cNvPr>
          <p:cNvSpPr/>
          <p:nvPr/>
        </p:nvSpPr>
        <p:spPr>
          <a:xfrm>
            <a:off x="48186" y="3879926"/>
            <a:ext cx="1548168" cy="549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2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872C19C-B082-174D-8816-A97D494BDBA6}"/>
              </a:ext>
            </a:extLst>
          </p:cNvPr>
          <p:cNvCxnSpPr>
            <a:cxnSpLocks/>
          </p:cNvCxnSpPr>
          <p:nvPr/>
        </p:nvCxnSpPr>
        <p:spPr>
          <a:xfrm flipH="1" flipV="1">
            <a:off x="1742834" y="2426780"/>
            <a:ext cx="411511" cy="2515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F8D1BB0-2AAD-764A-BB2E-1F9A7C4BD099}"/>
              </a:ext>
            </a:extLst>
          </p:cNvPr>
          <p:cNvCxnSpPr>
            <a:cxnSpLocks/>
          </p:cNvCxnSpPr>
          <p:nvPr/>
        </p:nvCxnSpPr>
        <p:spPr>
          <a:xfrm flipH="1">
            <a:off x="2988130" y="2528218"/>
            <a:ext cx="257567" cy="315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A6DC79F-D114-6C4F-9A41-808BDB29AA43}"/>
              </a:ext>
            </a:extLst>
          </p:cNvPr>
          <p:cNvCxnSpPr>
            <a:cxnSpLocks/>
          </p:cNvCxnSpPr>
          <p:nvPr/>
        </p:nvCxnSpPr>
        <p:spPr>
          <a:xfrm flipH="1" flipV="1">
            <a:off x="5812586" y="2799263"/>
            <a:ext cx="257566" cy="377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4D525AB-1E46-EB48-BE80-2ACC8C61F9AE}"/>
              </a:ext>
            </a:extLst>
          </p:cNvPr>
          <p:cNvCxnSpPr>
            <a:cxnSpLocks/>
          </p:cNvCxnSpPr>
          <p:nvPr/>
        </p:nvCxnSpPr>
        <p:spPr>
          <a:xfrm flipH="1">
            <a:off x="5812586" y="2125048"/>
            <a:ext cx="128783" cy="1099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DACFF85-7569-C54B-8241-0DB0F5B2A088}"/>
              </a:ext>
            </a:extLst>
          </p:cNvPr>
          <p:cNvCxnSpPr>
            <a:cxnSpLocks/>
            <a:stCxn id="32" idx="3"/>
          </p:cNvCxnSpPr>
          <p:nvPr/>
        </p:nvCxnSpPr>
        <p:spPr>
          <a:xfrm flipH="1">
            <a:off x="6893225" y="3924261"/>
            <a:ext cx="226722" cy="264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5DF8525-F84D-4445-B6F9-592221F1EA34}"/>
              </a:ext>
            </a:extLst>
          </p:cNvPr>
          <p:cNvCxnSpPr>
            <a:cxnSpLocks/>
            <a:stCxn id="34" idx="2"/>
            <a:endCxn id="26" idx="5"/>
          </p:cNvCxnSpPr>
          <p:nvPr/>
        </p:nvCxnSpPr>
        <p:spPr>
          <a:xfrm flipH="1" flipV="1">
            <a:off x="7007336" y="4643328"/>
            <a:ext cx="327946" cy="20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015588C-9BA3-454D-8EC5-FF157E94759C}"/>
              </a:ext>
            </a:extLst>
          </p:cNvPr>
          <p:cNvCxnSpPr>
            <a:cxnSpLocks/>
            <a:stCxn id="26" idx="4"/>
          </p:cNvCxnSpPr>
          <p:nvPr/>
        </p:nvCxnSpPr>
        <p:spPr>
          <a:xfrm flipH="1">
            <a:off x="6483541" y="4723734"/>
            <a:ext cx="125456" cy="2967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E0503AC-0AF3-704D-8B1F-011A5493C468}"/>
              </a:ext>
            </a:extLst>
          </p:cNvPr>
          <p:cNvCxnSpPr>
            <a:cxnSpLocks/>
            <a:stCxn id="23" idx="3"/>
          </p:cNvCxnSpPr>
          <p:nvPr/>
        </p:nvCxnSpPr>
        <p:spPr>
          <a:xfrm flipH="1">
            <a:off x="1216083" y="4679221"/>
            <a:ext cx="428686" cy="1743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BA77717-8EE3-9D49-812E-0BA93E2160E2}"/>
              </a:ext>
            </a:extLst>
          </p:cNvPr>
          <p:cNvCxnSpPr>
            <a:cxnSpLocks/>
          </p:cNvCxnSpPr>
          <p:nvPr/>
        </p:nvCxnSpPr>
        <p:spPr>
          <a:xfrm>
            <a:off x="3792275" y="5725396"/>
            <a:ext cx="5929" cy="2838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C129692-B0C3-EF4D-85F1-5E0BBEBC0B7C}"/>
              </a:ext>
            </a:extLst>
          </p:cNvPr>
          <p:cNvCxnSpPr>
            <a:cxnSpLocks/>
          </p:cNvCxnSpPr>
          <p:nvPr/>
        </p:nvCxnSpPr>
        <p:spPr>
          <a:xfrm flipH="1" flipV="1">
            <a:off x="4100312" y="5608878"/>
            <a:ext cx="257566" cy="377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C62926D-5EA9-B04C-B8C1-B7E8DAE859EE}"/>
              </a:ext>
            </a:extLst>
          </p:cNvPr>
          <p:cNvCxnSpPr>
            <a:cxnSpLocks/>
          </p:cNvCxnSpPr>
          <p:nvPr/>
        </p:nvCxnSpPr>
        <p:spPr>
          <a:xfrm flipH="1" flipV="1">
            <a:off x="1506492" y="4222873"/>
            <a:ext cx="257566" cy="377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B659003-B6BE-1543-BF9B-F73B3CAA5DBB}"/>
              </a:ext>
            </a:extLst>
          </p:cNvPr>
          <p:cNvCxnSpPr>
            <a:cxnSpLocks/>
          </p:cNvCxnSpPr>
          <p:nvPr/>
        </p:nvCxnSpPr>
        <p:spPr>
          <a:xfrm flipH="1">
            <a:off x="2867152" y="5487100"/>
            <a:ext cx="237161" cy="121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61C599-15B7-F143-95C6-5E374B8DCE39}"/>
              </a:ext>
            </a:extLst>
          </p:cNvPr>
          <p:cNvCxnSpPr>
            <a:cxnSpLocks/>
            <a:stCxn id="18" idx="3"/>
          </p:cNvCxnSpPr>
          <p:nvPr/>
        </p:nvCxnSpPr>
        <p:spPr>
          <a:xfrm flipH="1">
            <a:off x="1732675" y="3179185"/>
            <a:ext cx="293780" cy="549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256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BF41D-6BFB-AB47-BB04-967159079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Activity: Organizing a Literature Review with Theme Buckets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62ADF5-D356-9148-AB28-97F7A244DA49}"/>
              </a:ext>
            </a:extLst>
          </p:cNvPr>
          <p:cNvPicPr/>
          <p:nvPr/>
        </p:nvPicPr>
        <p:blipFill rotWithShape="1">
          <a:blip r:embed="rId2"/>
          <a:srcRect l="7212" t="29630" r="58654" b="39031"/>
          <a:stretch/>
        </p:blipFill>
        <p:spPr bwMode="auto">
          <a:xfrm>
            <a:off x="489858" y="2057400"/>
            <a:ext cx="7674428" cy="4343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89595E-7CBE-2F4B-8E7E-90FE371CFFC9}"/>
              </a:ext>
            </a:extLst>
          </p:cNvPr>
          <p:cNvSpPr txBox="1"/>
          <p:nvPr/>
        </p:nvSpPr>
        <p:spPr>
          <a:xfrm>
            <a:off x="1289958" y="4735286"/>
            <a:ext cx="1061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D676D2-FCE8-7B4D-884C-89C8BA7A27A7}"/>
              </a:ext>
            </a:extLst>
          </p:cNvPr>
          <p:cNvSpPr txBox="1"/>
          <p:nvPr/>
        </p:nvSpPr>
        <p:spPr>
          <a:xfrm>
            <a:off x="3796393" y="4735286"/>
            <a:ext cx="1061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14806F-A8EF-CC44-8891-DAA614AF2C1E}"/>
              </a:ext>
            </a:extLst>
          </p:cNvPr>
          <p:cNvSpPr txBox="1"/>
          <p:nvPr/>
        </p:nvSpPr>
        <p:spPr>
          <a:xfrm>
            <a:off x="6237512" y="4735286"/>
            <a:ext cx="1061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99828E-427D-3149-83B2-128DBC32A995}"/>
              </a:ext>
            </a:extLst>
          </p:cNvPr>
          <p:cNvSpPr txBox="1"/>
          <p:nvPr/>
        </p:nvSpPr>
        <p:spPr>
          <a:xfrm>
            <a:off x="1951264" y="2324100"/>
            <a:ext cx="1061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Paper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376B47-0C7E-BF49-90E4-B43CA49AF71F}"/>
              </a:ext>
            </a:extLst>
          </p:cNvPr>
          <p:cNvSpPr txBox="1"/>
          <p:nvPr/>
        </p:nvSpPr>
        <p:spPr>
          <a:xfrm>
            <a:off x="4857750" y="2324100"/>
            <a:ext cx="1273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Papers 1, 2</a:t>
            </a:r>
          </a:p>
        </p:txBody>
      </p:sp>
    </p:spTree>
    <p:extLst>
      <p:ext uri="{BB962C8B-B14F-4D97-AF65-F5344CB8AC3E}">
        <p14:creationId xmlns:p14="http://schemas.microsoft.com/office/powerpoint/2010/main" val="3912438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Talk It Out!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5183150"/>
            <a:ext cx="8153400" cy="9237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  <a:hlinkClick r:id="rId3"/>
              </a:rPr>
              <a:t>www.uvm.edu/gradwriting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entury Schoolbook" panose="02040604050505020304" pitchFamily="18" charset="0"/>
            </a:endParaRPr>
          </a:p>
          <a:p>
            <a:pPr algn="ctr">
              <a:buNone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  <a:hlinkClick r:id="rId4"/>
              </a:rPr>
              <a:t>uvm.mywconline.net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" name="Google Shape;160;p18">
            <a:extLst>
              <a:ext uri="{FF2B5EF4-FFF2-40B4-BE49-F238E27FC236}">
                <a16:creationId xmlns:a16="http://schemas.microsoft.com/office/drawing/2014/main" id="{86CE3FB6-6B8C-F641-8AAD-2F4495C443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77586" y="2164310"/>
            <a:ext cx="4135686" cy="2824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260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Goals of a 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582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Establish importance of topic 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Evaluate existing research</a:t>
            </a:r>
          </a:p>
          <a:p>
            <a:pPr lvl="2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Important trends (organize/synthesize)</a:t>
            </a:r>
          </a:p>
          <a:p>
            <a:pPr lvl="2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Strengths/weaknesses (analyze/evaluate)</a:t>
            </a:r>
          </a:p>
          <a:p>
            <a:pPr lvl="2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Gaps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Spotlight the contribution of your research</a:t>
            </a:r>
          </a:p>
          <a:p>
            <a:pPr lvl="2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Tell the story that leads to the gap and the question/approach you propose</a:t>
            </a:r>
          </a:p>
          <a:p>
            <a:pPr lvl="2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Provide context and detail that contributes to a persuasive narrative (why this gap matters, the promise of your question/approach)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8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Composing a Literature Review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7686A86-363A-4054-AE87-1E2E49AFCB8B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767443" y="1600200"/>
            <a:ext cx="7763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Which are hardest for you?</a:t>
            </a:r>
          </a:p>
        </p:txBody>
      </p:sp>
      <p:sp>
        <p:nvSpPr>
          <p:cNvPr id="9" name="Rectangle 8"/>
          <p:cNvSpPr/>
          <p:nvPr/>
        </p:nvSpPr>
        <p:spPr>
          <a:xfrm>
            <a:off x="1567543" y="2410670"/>
            <a:ext cx="6335486" cy="2426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Finding/keeping focus</a:t>
            </a:r>
          </a:p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Determining/communicating relevance</a:t>
            </a:r>
          </a:p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Organization/Synthesis vs. summary</a:t>
            </a:r>
          </a:p>
        </p:txBody>
      </p:sp>
    </p:spTree>
    <p:extLst>
      <p:ext uri="{BB962C8B-B14F-4D97-AF65-F5344CB8AC3E}">
        <p14:creationId xmlns:p14="http://schemas.microsoft.com/office/powerpoint/2010/main" val="362633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60984" y="1222507"/>
            <a:ext cx="2533242" cy="355962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Century Schoolbook" panose="02040604050505020304" pitchFamily="18" charset="0"/>
              </a:rPr>
              <a:t>Defining a </a:t>
            </a:r>
            <a:br>
              <a:rPr lang="en-US" sz="4000" dirty="0">
                <a:latin typeface="Century Schoolbook" panose="02040604050505020304" pitchFamily="18" charset="0"/>
              </a:rPr>
            </a:br>
            <a:r>
              <a:rPr lang="en-US" sz="4000" dirty="0">
                <a:latin typeface="Century Schoolbook" panose="02040604050505020304" pitchFamily="18" charset="0"/>
              </a:rPr>
              <a:t>Frame of</a:t>
            </a:r>
            <a:br>
              <a:rPr lang="en-US" sz="4000" dirty="0">
                <a:latin typeface="Century Schoolbook" panose="02040604050505020304" pitchFamily="18" charset="0"/>
              </a:rPr>
            </a:br>
            <a:r>
              <a:rPr lang="en-US" sz="4000" dirty="0">
                <a:latin typeface="Century Schoolbook" panose="02040604050505020304" pitchFamily="18" charset="0"/>
              </a:rPr>
              <a:t>Reference </a:t>
            </a:r>
            <a:br>
              <a:rPr lang="en-US" sz="4000" dirty="0">
                <a:latin typeface="Century Schoolbook" panose="02040604050505020304" pitchFamily="18" charset="0"/>
              </a:rPr>
            </a:br>
            <a:r>
              <a:rPr lang="en-US" sz="4000" dirty="0">
                <a:latin typeface="Century Schoolbook" panose="02040604050505020304" pitchFamily="18" charset="0"/>
              </a:rPr>
              <a:t>for </a:t>
            </a:r>
            <a:r>
              <a:rPr lang="en-US" sz="4000" b="1" i="1" dirty="0">
                <a:latin typeface="Century Schoolbook" panose="02040604050505020304" pitchFamily="18" charset="0"/>
              </a:rPr>
              <a:t>Your</a:t>
            </a:r>
            <a:r>
              <a:rPr lang="en-US" sz="4000" dirty="0">
                <a:latin typeface="Century Schoolbook" panose="02040604050505020304" pitchFamily="18" charset="0"/>
              </a:rPr>
              <a:t> </a:t>
            </a:r>
            <a:br>
              <a:rPr lang="en-US" sz="4000" dirty="0">
                <a:latin typeface="Century Schoolbook" panose="02040604050505020304" pitchFamily="18" charset="0"/>
              </a:rPr>
            </a:br>
            <a:r>
              <a:rPr lang="en-US" sz="4000" dirty="0">
                <a:latin typeface="Century Schoolbook" panose="02040604050505020304" pitchFamily="18" charset="0"/>
              </a:rPr>
              <a:t>Research Question</a:t>
            </a:r>
          </a:p>
        </p:txBody>
      </p:sp>
      <p:sp>
        <p:nvSpPr>
          <p:cNvPr id="9" name="Flowchart: Collate 8"/>
          <p:cNvSpPr/>
          <p:nvPr/>
        </p:nvSpPr>
        <p:spPr>
          <a:xfrm>
            <a:off x="2031743" y="0"/>
            <a:ext cx="5066522" cy="6858000"/>
          </a:xfrm>
          <a:prstGeom prst="flowChartCol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40173" y="2537924"/>
            <a:ext cx="1110357" cy="175415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45254" y="56339"/>
            <a:ext cx="3788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 dirty="0">
                <a:solidFill>
                  <a:schemeClr val="bg1"/>
                </a:solidFill>
              </a:rPr>
              <a:t>CONFUSION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40573" y="654203"/>
            <a:ext cx="3788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 dirty="0">
                <a:solidFill>
                  <a:schemeClr val="bg1"/>
                </a:solidFill>
              </a:rPr>
              <a:t>RESEARCH &amp; THEORY ON A SPECIFIC</a:t>
            </a:r>
          </a:p>
          <a:p>
            <a:pPr algn="ctr"/>
            <a:r>
              <a:rPr lang="en-US" sz="2400" b="1" spc="300" dirty="0">
                <a:solidFill>
                  <a:schemeClr val="bg1"/>
                </a:solidFill>
              </a:rPr>
              <a:t>PROBLEM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77895" y="2036183"/>
            <a:ext cx="3788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300" dirty="0">
                <a:solidFill>
                  <a:schemeClr val="bg1"/>
                </a:solidFill>
              </a:rPr>
              <a:t>Your</a:t>
            </a:r>
          </a:p>
          <a:p>
            <a:pPr algn="ctr"/>
            <a:r>
              <a:rPr lang="en-US" sz="4000" b="1" spc="300" dirty="0">
                <a:solidFill>
                  <a:schemeClr val="bg1"/>
                </a:solidFill>
              </a:rPr>
              <a:t>?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4572000" y="3429000"/>
            <a:ext cx="7014" cy="1278492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40573" y="4782136"/>
            <a:ext cx="3788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94365" y="5374428"/>
            <a:ext cx="3080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 dirty="0">
                <a:solidFill>
                  <a:schemeClr val="bg1"/>
                </a:solidFill>
              </a:rPr>
              <a:t>FURTHER LINES OF INQUIRY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40573" y="6396335"/>
            <a:ext cx="3788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 dirty="0">
                <a:solidFill>
                  <a:schemeClr val="bg1"/>
                </a:solidFill>
              </a:rPr>
              <a:t>CONFUSION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45236" y="593556"/>
            <a:ext cx="3666167" cy="2758464"/>
          </a:xfrm>
          <a:prstGeom prst="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870861" y="5657671"/>
            <a:ext cx="2098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Adapted from Keith</a:t>
            </a:r>
          </a:p>
          <a:p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Hjortshoj’s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 </a:t>
            </a:r>
            <a:r>
              <a: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Writing from</a:t>
            </a:r>
          </a:p>
          <a:p>
            <a:r>
              <a: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A to B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9270" y="678644"/>
            <a:ext cx="27952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Create a frame of reference for your research question by telling the story of research so far that is relevant to and leads to your question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Activity: Finding Focus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7637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What is the research question or gap your literature review helps to define?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Why should we study this topic?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What will your research contribute?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Briefly tell the story of what has happened in this field to led you to this research.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What do researchers already know about this?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What do they not know?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What key conversations or trends lead to the gap you’ve identified and approach you propose?</a:t>
            </a:r>
          </a:p>
        </p:txBody>
      </p:sp>
    </p:spTree>
    <p:extLst>
      <p:ext uri="{BB962C8B-B14F-4D97-AF65-F5344CB8AC3E}">
        <p14:creationId xmlns:p14="http://schemas.microsoft.com/office/powerpoint/2010/main" val="279962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2"/>
          <p:cNvSpPr txBox="1">
            <a:spLocks noGrp="1"/>
          </p:cNvSpPr>
          <p:nvPr>
            <p:ph type="title"/>
          </p:nvPr>
        </p:nvSpPr>
        <p:spPr>
          <a:xfrm>
            <a:off x="458661" y="390693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rmAutofit fontScale="9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Establishing Relevance</a:t>
            </a:r>
            <a:endParaRPr dirty="0">
              <a:latin typeface="Century Schoolbook" panose="02040604050505020304" pitchFamily="18" charset="0"/>
            </a:endParaRPr>
          </a:p>
        </p:txBody>
      </p:sp>
      <p:pic>
        <p:nvPicPr>
          <p:cNvPr id="313" name="Google Shape;313;p52"/>
          <p:cNvPicPr preferRelativeResize="0"/>
          <p:nvPr/>
        </p:nvPicPr>
        <p:blipFill rotWithShape="1">
          <a:blip r:embed="rId3">
            <a:alphaModFix/>
          </a:blip>
          <a:srcRect t="10997"/>
          <a:stretch/>
        </p:blipFill>
        <p:spPr>
          <a:xfrm>
            <a:off x="3715644" y="1959423"/>
            <a:ext cx="4824199" cy="40494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C6AA42-15E5-B246-B79F-1167AEA28B37}"/>
              </a:ext>
            </a:extLst>
          </p:cNvPr>
          <p:cNvSpPr txBox="1"/>
          <p:nvPr/>
        </p:nvSpPr>
        <p:spPr>
          <a:xfrm>
            <a:off x="244929" y="1845125"/>
            <a:ext cx="34707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Establish your question’s relevance by placing it within existing scholarship and theories in your field(s) </a:t>
            </a:r>
            <a:r>
              <a:rPr lang="en-US" sz="2000" b="1" i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and also </a:t>
            </a:r>
            <a:r>
              <a:rPr lang="en-US" sz="20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by describing the problem or situation (“The World”) you and scholars in your field(s) are concerned with.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6CDC35-859F-5F4E-A98E-87CF208EEBC6}"/>
              </a:ext>
            </a:extLst>
          </p:cNvPr>
          <p:cNvSpPr txBox="1"/>
          <p:nvPr/>
        </p:nvSpPr>
        <p:spPr>
          <a:xfrm>
            <a:off x="5103573" y="5983657"/>
            <a:ext cx="2817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Adapted from Keith</a:t>
            </a:r>
          </a:p>
          <a:p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Hjortshoj’s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Writing from A to B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2"/>
          <p:cNvSpPr txBox="1">
            <a:spLocks noGrp="1"/>
          </p:cNvSpPr>
          <p:nvPr>
            <p:ph type="title"/>
          </p:nvPr>
        </p:nvSpPr>
        <p:spPr>
          <a:xfrm>
            <a:off x="458661" y="390693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rmAutofit fontScale="9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Activity: Establishing Relevance</a:t>
            </a:r>
            <a:endParaRPr dirty="0">
              <a:latin typeface="Century Schoolbook" panose="020406040505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C6AA42-15E5-B246-B79F-1167AEA28B37}"/>
              </a:ext>
            </a:extLst>
          </p:cNvPr>
          <p:cNvSpPr txBox="1"/>
          <p:nvPr/>
        </p:nvSpPr>
        <p:spPr>
          <a:xfrm>
            <a:off x="458661" y="1796138"/>
            <a:ext cx="83750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If a novice (e.g., an intelligent and interested but nonacademic family member or friend) asked what you are working on and why it matters, how would you respond?</a:t>
            </a:r>
          </a:p>
          <a:p>
            <a:endParaRPr lang="en-US" sz="2200" spc="300" dirty="0">
              <a:solidFill>
                <a:schemeClr val="tx1">
                  <a:lumMod val="85000"/>
                  <a:lumOff val="15000"/>
                </a:schemeClr>
              </a:solidFill>
              <a:latin typeface="Century Schoolbook" panose="02040604050505020304" pitchFamily="18" charset="0"/>
            </a:endParaRPr>
          </a:p>
          <a:p>
            <a:r>
              <a:rPr lang="en-US" sz="22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If you were are asked to give a guest lecture for first-year undergrads about your field of inquiry and its importance, what would your lecture outline look like?</a:t>
            </a:r>
          </a:p>
        </p:txBody>
      </p:sp>
    </p:spTree>
    <p:extLst>
      <p:ext uri="{BB962C8B-B14F-4D97-AF65-F5344CB8AC3E}">
        <p14:creationId xmlns:p14="http://schemas.microsoft.com/office/powerpoint/2010/main" val="421047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957" y="228600"/>
            <a:ext cx="8870562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Annotated Bib v. Literature Reviews</a:t>
            </a:r>
          </a:p>
        </p:txBody>
      </p:sp>
      <p:sp>
        <p:nvSpPr>
          <p:cNvPr id="6" name="Content Placeholder 11">
            <a:extLst>
              <a:ext uri="{FF2B5EF4-FFF2-40B4-BE49-F238E27FC236}">
                <a16:creationId xmlns:a16="http://schemas.microsoft.com/office/drawing/2014/main" id="{B637C8E6-3494-3F46-BA95-A1D3CEF01BC8}"/>
              </a:ext>
            </a:extLst>
          </p:cNvPr>
          <p:cNvSpPr txBox="1">
            <a:spLocks/>
          </p:cNvSpPr>
          <p:nvPr/>
        </p:nvSpPr>
        <p:spPr>
          <a:xfrm>
            <a:off x="-475341" y="1378856"/>
            <a:ext cx="5447520" cy="858419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"/>
              <a:buNone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Annotated Bibliography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7" name="Content Placeholder 11">
            <a:extLst>
              <a:ext uri="{FF2B5EF4-FFF2-40B4-BE49-F238E27FC236}">
                <a16:creationId xmlns:a16="http://schemas.microsoft.com/office/drawing/2014/main" id="{8758B152-DB88-4F46-93EE-39FEF8A4EB6A}"/>
              </a:ext>
            </a:extLst>
          </p:cNvPr>
          <p:cNvSpPr txBox="1">
            <a:spLocks/>
          </p:cNvSpPr>
          <p:nvPr/>
        </p:nvSpPr>
        <p:spPr>
          <a:xfrm>
            <a:off x="4800082" y="1378855"/>
            <a:ext cx="4217437" cy="858419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"/>
              <a:buNone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Literature Review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179F5931-6325-E345-AC7D-60C499F266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892636"/>
              </p:ext>
            </p:extLst>
          </p:nvPr>
        </p:nvGraphicFramePr>
        <p:xfrm>
          <a:off x="720272" y="1961505"/>
          <a:ext cx="3198585" cy="4648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B27AE3AE-9C3D-DE44-88DC-FD022F0520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248258"/>
              </p:ext>
            </p:extLst>
          </p:nvPr>
        </p:nvGraphicFramePr>
        <p:xfrm>
          <a:off x="5239658" y="2106648"/>
          <a:ext cx="3338286" cy="4648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43151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1" y="228600"/>
            <a:ext cx="8553777" cy="9906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Century Schoolbook" panose="02040604050505020304" pitchFamily="18" charset="0"/>
              </a:rPr>
              <a:t>Options for Organizing Literature 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2667581" cy="510540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600" b="1" dirty="0">
                <a:latin typeface="Century Schoolbook" panose="02040604050505020304" pitchFamily="18" charset="0"/>
              </a:rPr>
              <a:t>Topical:</a:t>
            </a:r>
          </a:p>
          <a:p>
            <a:r>
              <a:rPr lang="en-US" sz="2600" dirty="0">
                <a:latin typeface="Century Schoolbook" panose="02040604050505020304" pitchFamily="18" charset="0"/>
              </a:rPr>
              <a:t>Three important areas of this field have received attention: “A”, “B”, “C”.</a:t>
            </a:r>
          </a:p>
          <a:p>
            <a:r>
              <a:rPr lang="en-US" sz="2600" dirty="0">
                <a:latin typeface="Century Schoolbook" panose="02040604050505020304" pitchFamily="18" charset="0"/>
              </a:rPr>
              <a:t>“A” has been approached from two perspectives: “F” and “G”</a:t>
            </a:r>
          </a:p>
          <a:p>
            <a:r>
              <a:rPr lang="en-US" sz="2600" dirty="0">
                <a:latin typeface="Century Schoolbook" panose="02040604050505020304" pitchFamily="18" charset="0"/>
              </a:rPr>
              <a:t>The most important developments in terms of “B” have been…</a:t>
            </a:r>
          </a:p>
          <a:p>
            <a:r>
              <a:rPr lang="en-US" sz="2600" dirty="0">
                <a:latin typeface="Century Schoolbook" panose="02040604050505020304" pitchFamily="18" charset="0"/>
              </a:rPr>
              <a:t>“C” has also been an important area of study in this field</a:t>
            </a:r>
            <a:r>
              <a:rPr lang="en-US" sz="3200" dirty="0"/>
              <a:t>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607DCE-177B-5C49-B8AE-F278CE10A75E}"/>
              </a:ext>
            </a:extLst>
          </p:cNvPr>
          <p:cNvSpPr txBox="1">
            <a:spLocks/>
          </p:cNvSpPr>
          <p:nvPr/>
        </p:nvSpPr>
        <p:spPr>
          <a:xfrm>
            <a:off x="3384586" y="1603827"/>
            <a:ext cx="2609523" cy="4506687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Wingdings"/>
              <a:buNone/>
            </a:pPr>
            <a:r>
              <a:rPr lang="en-US" sz="1800" b="1" dirty="0">
                <a:latin typeface="Century Schoolbook" panose="02040604050505020304" pitchFamily="18" charset="0"/>
              </a:rPr>
              <a:t>Debate:</a:t>
            </a:r>
          </a:p>
          <a:p>
            <a:pPr defTabSz="914400"/>
            <a:r>
              <a:rPr lang="en-US" sz="1800" dirty="0">
                <a:latin typeface="Century Schoolbook" panose="02040604050505020304" pitchFamily="18" charset="0"/>
              </a:rPr>
              <a:t>There have been two (three, four, etc.) distinct approaches to this problem</a:t>
            </a:r>
          </a:p>
          <a:p>
            <a:pPr defTabSz="914400"/>
            <a:r>
              <a:rPr lang="en-US" sz="1800" dirty="0">
                <a:latin typeface="Century Schoolbook" panose="02040604050505020304" pitchFamily="18" charset="0"/>
              </a:rPr>
              <a:t>The first model, advanced by A and G, posits…</a:t>
            </a:r>
          </a:p>
          <a:p>
            <a:pPr defTabSz="914400"/>
            <a:r>
              <a:rPr lang="en-US" sz="1800" dirty="0">
                <a:latin typeface="Century Schoolbook" panose="02040604050505020304" pitchFamily="18" charset="0"/>
              </a:rPr>
              <a:t>The second model, developed by B, C, and F, argues that the first model is wrong … Instead, the second model claims…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B037E6-87CB-074C-97CB-0FC48A9D987F}"/>
              </a:ext>
            </a:extLst>
          </p:cNvPr>
          <p:cNvSpPr txBox="1">
            <a:spLocks/>
          </p:cNvSpPr>
          <p:nvPr/>
        </p:nvSpPr>
        <p:spPr>
          <a:xfrm>
            <a:off x="6098465" y="1600198"/>
            <a:ext cx="2784277" cy="485865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Wingdings"/>
              <a:buNone/>
            </a:pPr>
            <a:r>
              <a:rPr lang="en-US" sz="1800" b="1" dirty="0">
                <a:latin typeface="Century Schoolbook" panose="02040604050505020304" pitchFamily="18" charset="0"/>
              </a:rPr>
              <a:t>Trends over Time:</a:t>
            </a:r>
          </a:p>
          <a:p>
            <a:pPr defTabSz="914400"/>
            <a:r>
              <a:rPr lang="en-US" sz="1800" dirty="0">
                <a:latin typeface="Century Schoolbook" panose="02040604050505020304" pitchFamily="18" charset="0"/>
              </a:rPr>
              <a:t>This subject was first studied by W, who argued…</a:t>
            </a:r>
          </a:p>
          <a:p>
            <a:pPr defTabSz="914400"/>
            <a:r>
              <a:rPr lang="en-US" sz="1800" dirty="0">
                <a:latin typeface="Century Schoolbook" panose="02040604050505020304" pitchFamily="18" charset="0"/>
              </a:rPr>
              <a:t>In (date), X modified/extended/contradicted X’s work by…</a:t>
            </a:r>
          </a:p>
          <a:p>
            <a:pPr defTabSz="914400"/>
            <a:r>
              <a:rPr lang="en-US" sz="1800" dirty="0">
                <a:latin typeface="Century Schoolbook" panose="02040604050505020304" pitchFamily="18" charset="0"/>
              </a:rPr>
              <a:t>Today, research by Y and Z represents the current state of the field ….</a:t>
            </a:r>
          </a:p>
          <a:p>
            <a:pPr defTabSz="914400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37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11314</TotalTime>
  <Words>708</Words>
  <Application>Microsoft Macintosh PowerPoint</Application>
  <PresentationFormat>On-screen Show (4:3)</PresentationFormat>
  <Paragraphs>111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Century Schoolbook</vt:lpstr>
      <vt:lpstr>Tw Cen MT</vt:lpstr>
      <vt:lpstr>Wingdings</vt:lpstr>
      <vt:lpstr>Wingdings 2</vt:lpstr>
      <vt:lpstr>Median</vt:lpstr>
      <vt:lpstr>UVM Graduate Writing Center All About Literature Reviews </vt:lpstr>
      <vt:lpstr>Goals of a Literature Review</vt:lpstr>
      <vt:lpstr>Composing a Literature Review</vt:lpstr>
      <vt:lpstr>Defining a  Frame of Reference  for Your  Research Question</vt:lpstr>
      <vt:lpstr>Activity: Finding Focus</vt:lpstr>
      <vt:lpstr>Establishing Relevance</vt:lpstr>
      <vt:lpstr>Activity: Establishing Relevance</vt:lpstr>
      <vt:lpstr>Annotated Bib v. Literature Reviews</vt:lpstr>
      <vt:lpstr>Options for Organizing Literature Reviews</vt:lpstr>
      <vt:lpstr>Activity: Organizing a Literature Review with Concept Mapping</vt:lpstr>
      <vt:lpstr>Activity: Organizing a Literature Review with Theme Buckets</vt:lpstr>
      <vt:lpstr>Talk It Out!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Anxiety IN Kids</dc:title>
  <dc:creator>Leigh Ann</dc:creator>
  <cp:lastModifiedBy>Nancy Welch</cp:lastModifiedBy>
  <cp:revision>276</cp:revision>
  <cp:lastPrinted>2016-11-11T16:10:46Z</cp:lastPrinted>
  <dcterms:created xsi:type="dcterms:W3CDTF">2014-01-27T14:55:00Z</dcterms:created>
  <dcterms:modified xsi:type="dcterms:W3CDTF">2021-09-15T18:01:06Z</dcterms:modified>
</cp:coreProperties>
</file>