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62" r:id="rId3"/>
    <p:sldId id="259" r:id="rId4"/>
    <p:sldId id="287" r:id="rId5"/>
    <p:sldId id="290" r:id="rId6"/>
    <p:sldId id="291" r:id="rId7"/>
    <p:sldId id="292" r:id="rId8"/>
    <p:sldId id="293" r:id="rId9"/>
    <p:sldId id="260" r:id="rId10"/>
    <p:sldId id="261" r:id="rId11"/>
    <p:sldId id="297" r:id="rId12"/>
    <p:sldId id="288" r:id="rId13"/>
    <p:sldId id="257" r:id="rId14"/>
    <p:sldId id="283" r:id="rId15"/>
    <p:sldId id="295" r:id="rId16"/>
    <p:sldId id="29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p:restoredTop sz="94673"/>
  </p:normalViewPr>
  <p:slideViewPr>
    <p:cSldViewPr>
      <p:cViewPr varScale="1">
        <p:scale>
          <a:sx n="107" d="100"/>
          <a:sy n="107" d="100"/>
        </p:scale>
        <p:origin x="176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07DA1D05-A5D8-494C-BCAD-903A79BDA43C}" type="datetimeFigureOut">
              <a:rPr lang="en-US" smtClean="0"/>
              <a:t>1/26/21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1073CD5-636C-411F-BC91-854E0A25246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DA1D05-A5D8-494C-BCAD-903A79BDA43C}"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DA1D05-A5D8-494C-BCAD-903A79BDA43C}" type="datetimeFigureOut">
              <a:rPr lang="en-US" smtClean="0"/>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07DA1D05-A5D8-494C-BCAD-903A79BDA43C}" type="datetimeFigureOut">
              <a:rPr lang="en-US" smtClean="0"/>
              <a:t>1/26/21</a:t>
            </a:fld>
            <a:endParaRPr lang="en-US"/>
          </a:p>
        </p:txBody>
      </p:sp>
      <p:sp>
        <p:nvSpPr>
          <p:cNvPr id="9" name="Slide Number Placeholder 8"/>
          <p:cNvSpPr>
            <a:spLocks noGrp="1"/>
          </p:cNvSpPr>
          <p:nvPr>
            <p:ph type="sldNum" sz="quarter" idx="15"/>
          </p:nvPr>
        </p:nvSpPr>
        <p:spPr/>
        <p:txBody>
          <a:bodyPr rtlCol="0"/>
          <a:lstStyle/>
          <a:p>
            <a:fld id="{D1073CD5-636C-411F-BC91-854E0A252465}"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7DA1D05-A5D8-494C-BCAD-903A79BDA43C}" type="datetimeFigureOut">
              <a:rPr lang="en-US" smtClean="0"/>
              <a:t>1/26/21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1073CD5-636C-411F-BC91-854E0A25246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7DA1D05-A5D8-494C-BCAD-903A79BDA43C}" type="datetimeFigureOut">
              <a:rPr lang="en-US" smtClean="0"/>
              <a:t>1/26/21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73CD5-636C-411F-BC91-854E0A252465}"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7DA1D05-A5D8-494C-BCAD-903A79BDA43C}" type="datetimeFigureOut">
              <a:rPr lang="en-US" smtClean="0"/>
              <a:t>1/26/21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073CD5-636C-411F-BC91-854E0A252465}"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7DA1D05-A5D8-494C-BCAD-903A79BDA43C}" type="datetimeFigureOut">
              <a:rPr lang="en-US" smtClean="0"/>
              <a:t>1/26/21</a:t>
            </a:fld>
            <a:endParaRPr lang="en-US"/>
          </a:p>
        </p:txBody>
      </p:sp>
      <p:sp>
        <p:nvSpPr>
          <p:cNvPr id="7" name="Slide Number Placeholder 6"/>
          <p:cNvSpPr>
            <a:spLocks noGrp="1"/>
          </p:cNvSpPr>
          <p:nvPr>
            <p:ph type="sldNum" sz="quarter" idx="11"/>
          </p:nvPr>
        </p:nvSpPr>
        <p:spPr/>
        <p:txBody>
          <a:bodyPr rtlCol="0"/>
          <a:lstStyle/>
          <a:p>
            <a:fld id="{D1073CD5-636C-411F-BC91-854E0A252465}"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A1D05-A5D8-494C-BCAD-903A79BDA43C}" type="datetimeFigureOut">
              <a:rPr lang="en-US" smtClean="0"/>
              <a:t>1/26/21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07DA1D05-A5D8-494C-BCAD-903A79BDA43C}" type="datetimeFigureOut">
              <a:rPr lang="en-US" smtClean="0"/>
              <a:t>1/26/21</a:t>
            </a:fld>
            <a:endParaRPr lang="en-US"/>
          </a:p>
        </p:txBody>
      </p:sp>
      <p:sp>
        <p:nvSpPr>
          <p:cNvPr id="22" name="Slide Number Placeholder 21"/>
          <p:cNvSpPr>
            <a:spLocks noGrp="1"/>
          </p:cNvSpPr>
          <p:nvPr>
            <p:ph type="sldNum" sz="quarter" idx="15"/>
          </p:nvPr>
        </p:nvSpPr>
        <p:spPr/>
        <p:txBody>
          <a:bodyPr rtlCol="0"/>
          <a:lstStyle/>
          <a:p>
            <a:fld id="{D1073CD5-636C-411F-BC91-854E0A252465}"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7DA1D05-A5D8-494C-BCAD-903A79BDA43C}" type="datetimeFigureOut">
              <a:rPr lang="en-US" smtClean="0"/>
              <a:t>1/26/21</a:t>
            </a:fld>
            <a:endParaRPr lang="en-US"/>
          </a:p>
        </p:txBody>
      </p:sp>
      <p:sp>
        <p:nvSpPr>
          <p:cNvPr id="18" name="Slide Number Placeholder 17"/>
          <p:cNvSpPr>
            <a:spLocks noGrp="1"/>
          </p:cNvSpPr>
          <p:nvPr>
            <p:ph type="sldNum" sz="quarter" idx="11"/>
          </p:nvPr>
        </p:nvSpPr>
        <p:spPr/>
        <p:txBody>
          <a:bodyPr rtlCol="0"/>
          <a:lstStyle/>
          <a:p>
            <a:fld id="{D1073CD5-636C-411F-BC91-854E0A252465}"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7DA1D05-A5D8-494C-BCAD-903A79BDA43C}" type="datetimeFigureOut">
              <a:rPr lang="en-US" smtClean="0"/>
              <a:t>1/26/21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073CD5-636C-411F-BC91-854E0A25246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uvm.edu/gradwriting/writing-resources"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tinyurl.com/yyj8hx5z"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venir Book" panose="02000503020000020003" pitchFamily="2" charset="0"/>
              </a:rPr>
              <a:t>Learning from a Mentor Text</a:t>
            </a:r>
          </a:p>
        </p:txBody>
      </p:sp>
      <p:sp>
        <p:nvSpPr>
          <p:cNvPr id="3" name="Subtitle 2"/>
          <p:cNvSpPr>
            <a:spLocks noGrp="1"/>
          </p:cNvSpPr>
          <p:nvPr>
            <p:ph type="subTitle" idx="1"/>
          </p:nvPr>
        </p:nvSpPr>
        <p:spPr/>
        <p:txBody>
          <a:bodyPr/>
          <a:lstStyle/>
          <a:p>
            <a:r>
              <a:rPr lang="en-US" dirty="0">
                <a:latin typeface="Avenir Book" panose="02000503020000020003" pitchFamily="2" charset="0"/>
              </a:rPr>
              <a:t>Graduate Writing Center</a:t>
            </a:r>
          </a:p>
          <a:p>
            <a:r>
              <a:rPr lang="en-US" dirty="0">
                <a:latin typeface="Avenir Book" panose="02000503020000020003" pitchFamily="2" charset="0"/>
              </a:rPr>
              <a:t>University of Vermont</a:t>
            </a:r>
          </a:p>
          <a:p>
            <a:r>
              <a:rPr lang="en-US" dirty="0">
                <a:latin typeface="Avenir Book" panose="02000503020000020003" pitchFamily="2" charset="0"/>
              </a:rPr>
              <a:t>January 2021</a:t>
            </a:r>
          </a:p>
        </p:txBody>
      </p:sp>
      <p:pic>
        <p:nvPicPr>
          <p:cNvPr id="5" name="Picture 4">
            <a:extLst>
              <a:ext uri="{FF2B5EF4-FFF2-40B4-BE49-F238E27FC236}">
                <a16:creationId xmlns:a16="http://schemas.microsoft.com/office/drawing/2014/main" id="{C8AD0361-E1A7-4344-887F-961FA3A29472}"/>
              </a:ext>
            </a:extLst>
          </p:cNvPr>
          <p:cNvPicPr>
            <a:picLocks noChangeAspect="1"/>
          </p:cNvPicPr>
          <p:nvPr/>
        </p:nvPicPr>
        <p:blipFill rotWithShape="1">
          <a:blip r:embed="rId2">
            <a:extLst>
              <a:ext uri="{28A0092B-C50C-407E-A947-70E740481C1C}">
                <a14:useLocalDpi xmlns:a14="http://schemas.microsoft.com/office/drawing/2010/main" val="0"/>
              </a:ext>
            </a:extLst>
          </a:blip>
          <a:srcRect l="6667" r="5832"/>
          <a:stretch/>
        </p:blipFill>
        <p:spPr>
          <a:xfrm>
            <a:off x="5715000" y="228600"/>
            <a:ext cx="3030682" cy="23812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Rhetorical Outline</a:t>
            </a:r>
          </a:p>
        </p:txBody>
      </p:sp>
      <p:sp>
        <p:nvSpPr>
          <p:cNvPr id="3" name="Content Placeholder 2"/>
          <p:cNvSpPr>
            <a:spLocks noGrp="1"/>
          </p:cNvSpPr>
          <p:nvPr>
            <p:ph sz="quarter" idx="1"/>
          </p:nvPr>
        </p:nvSpPr>
        <p:spPr/>
        <p:txBody>
          <a:bodyPr>
            <a:normAutofit/>
          </a:bodyPr>
          <a:lstStyle/>
          <a:p>
            <a:pPr marL="0" indent="0">
              <a:spcAft>
                <a:spcPts val="600"/>
              </a:spcAft>
              <a:buNone/>
            </a:pPr>
            <a:r>
              <a:rPr lang="en-US" dirty="0">
                <a:latin typeface="Avenir Book" panose="02000503020000020003" pitchFamily="2" charset="0"/>
              </a:rPr>
              <a:t>For example, a rhetorical outline of an article introduction about MRI imaging for Physical Therapy patients with Parkinson’s: </a:t>
            </a:r>
          </a:p>
          <a:p>
            <a:pPr lvl="0">
              <a:spcBef>
                <a:spcPts val="1200"/>
              </a:spcBef>
            </a:pPr>
            <a:r>
              <a:rPr lang="en-US" sz="2000" dirty="0">
                <a:latin typeface="Avenir Book" panose="02000503020000020003" pitchFamily="2" charset="0"/>
              </a:rPr>
              <a:t>Par 1: </a:t>
            </a:r>
            <a:r>
              <a:rPr lang="en-US" sz="2000" b="1" i="1" dirty="0">
                <a:latin typeface="Avenir Book" panose="02000503020000020003" pitchFamily="2" charset="0"/>
              </a:rPr>
              <a:t>Introduces</a:t>
            </a:r>
            <a:r>
              <a:rPr lang="en-US" sz="2000" i="1" dirty="0">
                <a:latin typeface="Avenir Book" panose="02000503020000020003" pitchFamily="2" charset="0"/>
              </a:rPr>
              <a:t> </a:t>
            </a:r>
            <a:r>
              <a:rPr lang="en-US" sz="2000" b="1" i="1" dirty="0">
                <a:latin typeface="Avenir Book" panose="02000503020000020003" pitchFamily="2" charset="0"/>
              </a:rPr>
              <a:t>the problem </a:t>
            </a:r>
            <a:r>
              <a:rPr lang="en-US" sz="2000" i="1" dirty="0">
                <a:latin typeface="Avenir Book" panose="02000503020000020003" pitchFamily="2" charset="0"/>
              </a:rPr>
              <a:t>and </a:t>
            </a:r>
            <a:r>
              <a:rPr lang="en-US" sz="2000" b="1" i="1" dirty="0">
                <a:latin typeface="Avenir Book" panose="02000503020000020003" pitchFamily="2" charset="0"/>
              </a:rPr>
              <a:t>the question </a:t>
            </a:r>
            <a:r>
              <a:rPr lang="en-US" sz="2000" i="1" dirty="0">
                <a:latin typeface="Avenir Book" panose="02000503020000020003" pitchFamily="2" charset="0"/>
              </a:rPr>
              <a:t>of whether a therapy useful in other diseases could be successful here </a:t>
            </a:r>
            <a:endParaRPr lang="en-US" sz="2000" dirty="0">
              <a:latin typeface="Avenir Book" panose="02000503020000020003" pitchFamily="2" charset="0"/>
            </a:endParaRPr>
          </a:p>
          <a:p>
            <a:pPr lvl="0">
              <a:spcBef>
                <a:spcPts val="1200"/>
              </a:spcBef>
            </a:pPr>
            <a:r>
              <a:rPr lang="en-US" sz="2000" dirty="0">
                <a:latin typeface="Avenir Book" panose="02000503020000020003" pitchFamily="2" charset="0"/>
              </a:rPr>
              <a:t>Par 2: </a:t>
            </a:r>
            <a:r>
              <a:rPr lang="en-US" sz="2000" i="1" dirty="0">
                <a:latin typeface="Avenir Book" panose="02000503020000020003" pitchFamily="2" charset="0"/>
              </a:rPr>
              <a:t>E</a:t>
            </a:r>
            <a:r>
              <a:rPr lang="en-US" sz="2000" b="1" i="1" dirty="0">
                <a:latin typeface="Avenir Book" panose="02000503020000020003" pitchFamily="2" charset="0"/>
              </a:rPr>
              <a:t>xplains</a:t>
            </a:r>
            <a:r>
              <a:rPr lang="en-US" sz="2000" i="1" dirty="0">
                <a:latin typeface="Avenir Book" panose="02000503020000020003" pitchFamily="2" charset="0"/>
              </a:rPr>
              <a:t> the therapy and </a:t>
            </a:r>
            <a:r>
              <a:rPr lang="en-US" sz="2000" b="1" i="1" dirty="0">
                <a:latin typeface="Avenir Book" panose="02000503020000020003" pitchFamily="2" charset="0"/>
              </a:rPr>
              <a:t>summarizes</a:t>
            </a:r>
            <a:r>
              <a:rPr lang="en-US" sz="2000" i="1" dirty="0">
                <a:latin typeface="Avenir Book" panose="02000503020000020003" pitchFamily="2" charset="0"/>
              </a:rPr>
              <a:t> how it has worked with other conditions</a:t>
            </a:r>
            <a:endParaRPr lang="en-US" sz="2000" dirty="0">
              <a:latin typeface="Avenir Book" panose="02000503020000020003" pitchFamily="2" charset="0"/>
            </a:endParaRPr>
          </a:p>
          <a:p>
            <a:pPr lvl="0">
              <a:spcBef>
                <a:spcPts val="1200"/>
              </a:spcBef>
            </a:pPr>
            <a:r>
              <a:rPr lang="en-US" sz="2000" dirty="0">
                <a:latin typeface="Avenir Book" panose="02000503020000020003" pitchFamily="2" charset="0"/>
              </a:rPr>
              <a:t>Par 3: </a:t>
            </a:r>
            <a:r>
              <a:rPr lang="en-US" sz="2000" b="1" i="1" dirty="0">
                <a:latin typeface="Avenir Book" panose="02000503020000020003" pitchFamily="2" charset="0"/>
              </a:rPr>
              <a:t>Spotlights the gap</a:t>
            </a:r>
            <a:r>
              <a:rPr lang="en-US" sz="2000" i="1" dirty="0">
                <a:latin typeface="Avenir Book" panose="02000503020000020003" pitchFamily="2" charset="0"/>
              </a:rPr>
              <a:t>—lack of work to date on MRI imaging in Parkinson’s clinical settings—and </a:t>
            </a:r>
            <a:r>
              <a:rPr lang="en-US" sz="2000" b="1" i="1" dirty="0">
                <a:latin typeface="Avenir Book" panose="02000503020000020003" pitchFamily="2" charset="0"/>
              </a:rPr>
              <a:t>introduces the researchers’ focus/question</a:t>
            </a:r>
            <a:r>
              <a:rPr lang="en-US" sz="2000" dirty="0">
                <a:latin typeface="Avenir Book" panose="02000503020000020003" pitchFamily="2" charset="0"/>
              </a:rPr>
              <a:t>.</a:t>
            </a:r>
          </a:p>
          <a:p>
            <a:pPr marL="0" indent="0">
              <a:buNone/>
            </a:pPr>
            <a:endParaRPr lang="en-US" dirty="0">
              <a:latin typeface="Avenir Book" panose="02000503020000020003" pitchFamily="2"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Rhetorical Outline</a:t>
            </a:r>
          </a:p>
        </p:txBody>
      </p:sp>
      <p:sp>
        <p:nvSpPr>
          <p:cNvPr id="3" name="Content Placeholder 2"/>
          <p:cNvSpPr>
            <a:spLocks noGrp="1"/>
          </p:cNvSpPr>
          <p:nvPr>
            <p:ph sz="quarter" idx="1"/>
          </p:nvPr>
        </p:nvSpPr>
        <p:spPr/>
        <p:txBody>
          <a:bodyPr>
            <a:normAutofit/>
          </a:bodyPr>
          <a:lstStyle/>
          <a:p>
            <a:pPr marL="0" indent="0">
              <a:spcAft>
                <a:spcPts val="600"/>
              </a:spcAft>
              <a:buNone/>
            </a:pPr>
            <a:r>
              <a:rPr lang="en-US" dirty="0">
                <a:latin typeface="Avenir Book" panose="02000503020000020003" pitchFamily="2" charset="0"/>
              </a:rPr>
              <a:t>For example, a rhetorical outline of an Education/student development seminar paper on improved academic advising for first-gen college students: </a:t>
            </a:r>
          </a:p>
          <a:p>
            <a:pPr lvl="0">
              <a:spcBef>
                <a:spcPts val="1200"/>
              </a:spcBef>
            </a:pPr>
            <a:r>
              <a:rPr lang="en-US" sz="2000" dirty="0">
                <a:latin typeface="Avenir Book" panose="02000503020000020003" pitchFamily="2" charset="0"/>
              </a:rPr>
              <a:t>Par 1: </a:t>
            </a:r>
            <a:r>
              <a:rPr lang="en-US" sz="2000" b="1" i="1" dirty="0">
                <a:latin typeface="Avenir Book" panose="02000503020000020003" pitchFamily="2" charset="0"/>
              </a:rPr>
              <a:t>Introduces </a:t>
            </a:r>
            <a:r>
              <a:rPr lang="en-US" sz="2000" dirty="0">
                <a:latin typeface="Avenir Book" panose="02000503020000020003" pitchFamily="2" charset="0"/>
              </a:rPr>
              <a:t>the </a:t>
            </a:r>
            <a:r>
              <a:rPr lang="en-US" sz="2000" b="1" dirty="0">
                <a:latin typeface="Avenir Book" panose="02000503020000020003" pitchFamily="2" charset="0"/>
              </a:rPr>
              <a:t>context </a:t>
            </a:r>
            <a:r>
              <a:rPr lang="en-US" sz="2000" dirty="0">
                <a:latin typeface="Avenir Book" panose="02000503020000020003" pitchFamily="2" charset="0"/>
              </a:rPr>
              <a:t>creating </a:t>
            </a:r>
            <a:r>
              <a:rPr lang="en-US" sz="2000" b="1" dirty="0">
                <a:latin typeface="Avenir Book" panose="02000503020000020003" pitchFamily="2" charset="0"/>
              </a:rPr>
              <a:t>need </a:t>
            </a:r>
            <a:r>
              <a:rPr lang="en-US" sz="2000" dirty="0">
                <a:latin typeface="Avenir Book" panose="02000503020000020003" pitchFamily="2" charset="0"/>
              </a:rPr>
              <a:t>and briefly defines first-generation college student</a:t>
            </a:r>
          </a:p>
          <a:p>
            <a:pPr lvl="0">
              <a:spcBef>
                <a:spcPts val="1200"/>
              </a:spcBef>
            </a:pPr>
            <a:r>
              <a:rPr lang="en-US" sz="2000" dirty="0">
                <a:latin typeface="Avenir Book" panose="02000503020000020003" pitchFamily="2" charset="0"/>
              </a:rPr>
              <a:t>Par 2: </a:t>
            </a:r>
            <a:r>
              <a:rPr lang="en-US" sz="2000" b="1" dirty="0">
                <a:latin typeface="Avenir Book" panose="02000503020000020003" pitchFamily="2" charset="0"/>
              </a:rPr>
              <a:t>Maps </a:t>
            </a:r>
            <a:r>
              <a:rPr lang="en-US" sz="2000" dirty="0">
                <a:latin typeface="Avenir Book" panose="02000503020000020003" pitchFamily="2" charset="0"/>
              </a:rPr>
              <a:t>the paper to come: first, personal narrative; then analysis of personal narrative through the academic advising literature to identify three key challenges that expanded advising could address. (Foreshadows but doesn’t yet name the three key challenges)</a:t>
            </a:r>
          </a:p>
          <a:p>
            <a:pPr lvl="0">
              <a:spcBef>
                <a:spcPts val="1200"/>
              </a:spcBef>
            </a:pPr>
            <a:r>
              <a:rPr lang="en-US" sz="2000" dirty="0">
                <a:latin typeface="Avenir Book" panose="02000503020000020003" pitchFamily="2" charset="0"/>
              </a:rPr>
              <a:t>Par 3: Subheading signals  </a:t>
            </a:r>
            <a:r>
              <a:rPr lang="en-US" sz="2000" b="1" dirty="0">
                <a:latin typeface="Avenir Book" panose="02000503020000020003" pitchFamily="2" charset="0"/>
              </a:rPr>
              <a:t>start of personal narrative </a:t>
            </a:r>
            <a:r>
              <a:rPr lang="en-US" sz="2000" dirty="0">
                <a:latin typeface="Avenir Book" panose="02000503020000020003" pitchFamily="2" charset="0"/>
              </a:rPr>
              <a:t>with </a:t>
            </a:r>
            <a:r>
              <a:rPr lang="en-US" sz="2000" b="1" dirty="0">
                <a:latin typeface="Avenir Book" panose="02000503020000020003" pitchFamily="2" charset="0"/>
              </a:rPr>
              <a:t>first encounter </a:t>
            </a:r>
            <a:r>
              <a:rPr lang="en-US" sz="2000" dirty="0">
                <a:latin typeface="Avenir Book" panose="02000503020000020003" pitchFamily="2" charset="0"/>
              </a:rPr>
              <a:t>with college and advising support</a:t>
            </a:r>
            <a:endParaRPr lang="en-US" dirty="0">
              <a:latin typeface="Avenir Book" panose="02000503020000020003" pitchFamily="2" charset="0"/>
            </a:endParaRPr>
          </a:p>
        </p:txBody>
      </p:sp>
    </p:spTree>
    <p:extLst>
      <p:ext uri="{BB962C8B-B14F-4D97-AF65-F5344CB8AC3E}">
        <p14:creationId xmlns:p14="http://schemas.microsoft.com/office/powerpoint/2010/main" val="1393029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Rhetorical Outline</a:t>
            </a:r>
          </a:p>
        </p:txBody>
      </p:sp>
      <p:sp>
        <p:nvSpPr>
          <p:cNvPr id="3" name="Content Placeholder 2"/>
          <p:cNvSpPr>
            <a:spLocks noGrp="1"/>
          </p:cNvSpPr>
          <p:nvPr>
            <p:ph sz="quarter" idx="1"/>
          </p:nvPr>
        </p:nvSpPr>
        <p:spPr/>
        <p:txBody>
          <a:bodyPr>
            <a:normAutofit lnSpcReduction="10000"/>
          </a:bodyPr>
          <a:lstStyle/>
          <a:p>
            <a:pPr marL="0" lvl="0" indent="0">
              <a:spcAft>
                <a:spcPts val="1200"/>
              </a:spcAft>
              <a:buNone/>
            </a:pPr>
            <a:r>
              <a:rPr lang="en-US" sz="2600" dirty="0">
                <a:latin typeface="Avenir Book" panose="02000503020000020003" pitchFamily="2" charset="0"/>
              </a:rPr>
              <a:t>Create a paragraph by paragraph outline:</a:t>
            </a:r>
          </a:p>
          <a:p>
            <a:pPr>
              <a:spcAft>
                <a:spcPts val="1200"/>
              </a:spcAft>
            </a:pPr>
            <a:r>
              <a:rPr lang="en-US" sz="2600" dirty="0">
                <a:latin typeface="Avenir Book" panose="02000503020000020003" pitchFamily="2" charset="0"/>
              </a:rPr>
              <a:t>What does this paragraph </a:t>
            </a:r>
            <a:r>
              <a:rPr lang="en-US" sz="2600" b="1" i="1" dirty="0">
                <a:latin typeface="Avenir Book" panose="02000503020000020003" pitchFamily="2" charset="0"/>
              </a:rPr>
              <a:t>do</a:t>
            </a:r>
            <a:r>
              <a:rPr lang="en-US" sz="2600" b="1" dirty="0">
                <a:latin typeface="Avenir Book" panose="02000503020000020003" pitchFamily="2" charset="0"/>
              </a:rPr>
              <a:t>?</a:t>
            </a:r>
            <a:r>
              <a:rPr lang="en-US" sz="2600" i="1" dirty="0">
                <a:latin typeface="Avenir Book" panose="02000503020000020003" pitchFamily="2" charset="0"/>
              </a:rPr>
              <a:t> </a:t>
            </a:r>
            <a:r>
              <a:rPr lang="en-US" sz="2600" dirty="0">
                <a:latin typeface="Avenir Book" panose="02000503020000020003" pitchFamily="2" charset="0"/>
              </a:rPr>
              <a:t>e.g. </a:t>
            </a:r>
            <a:r>
              <a:rPr lang="en-US" sz="2600" i="1" dirty="0">
                <a:latin typeface="Avenir Book" panose="02000503020000020003" pitchFamily="2" charset="0"/>
              </a:rPr>
              <a:t>lay out a research terrain; identify a gap; propose a course of action; sequence and flesh out a research pipeline etc.</a:t>
            </a:r>
          </a:p>
          <a:p>
            <a:pPr>
              <a:spcAft>
                <a:spcPts val="1200"/>
              </a:spcAft>
            </a:pPr>
            <a:r>
              <a:rPr lang="en-US" sz="2600" dirty="0">
                <a:latin typeface="Avenir Book" panose="02000503020000020003" pitchFamily="2" charset="0"/>
              </a:rPr>
              <a:t>How does this paragraph follow from the previous paragraph? How does it prepare for the next paragraph to come?</a:t>
            </a:r>
          </a:p>
          <a:p>
            <a:pPr lvl="0">
              <a:buNone/>
            </a:pPr>
            <a:r>
              <a:rPr lang="en-US" sz="2200" i="1" dirty="0">
                <a:latin typeface="Avenir Book" panose="02000503020000020003" pitchFamily="2" charset="0"/>
              </a:rPr>
              <a:t>* You can create your outline with annotations in the margins of the text or, in list form, on a separate sheet of paper or in a Word or Google document</a:t>
            </a:r>
            <a:endParaRPr lang="en-US" i="1" dirty="0">
              <a:latin typeface="Avenir Book" panose="02000503020000020003" pitchFamily="2" charset="0"/>
            </a:endParaRPr>
          </a:p>
        </p:txBody>
      </p:sp>
    </p:spTree>
    <p:extLst>
      <p:ext uri="{BB962C8B-B14F-4D97-AF65-F5344CB8AC3E}">
        <p14:creationId xmlns:p14="http://schemas.microsoft.com/office/powerpoint/2010/main" val="2507448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With Your Mentor Text Observational Notes and Rhetorical Outline You Can ...</a:t>
            </a:r>
          </a:p>
        </p:txBody>
      </p:sp>
      <p:sp>
        <p:nvSpPr>
          <p:cNvPr id="3" name="Content Placeholder 2"/>
          <p:cNvSpPr>
            <a:spLocks noGrp="1"/>
          </p:cNvSpPr>
          <p:nvPr>
            <p:ph sz="quarter" idx="1"/>
          </p:nvPr>
        </p:nvSpPr>
        <p:spPr/>
        <p:txBody>
          <a:bodyPr>
            <a:normAutofit/>
          </a:bodyPr>
          <a:lstStyle/>
          <a:p>
            <a:pPr lvl="0"/>
            <a:r>
              <a:rPr lang="en-US" dirty="0"/>
              <a:t>Storyboard and rough out your own draft.</a:t>
            </a:r>
          </a:p>
          <a:p>
            <a:pPr lvl="0"/>
            <a:r>
              <a:rPr lang="en-US" dirty="0"/>
              <a:t>Refer to your mentor text and analysis when you face a particular question in your own writing such as whether to define a term or how to hedge or boost a claim.</a:t>
            </a:r>
          </a:p>
          <a:p>
            <a:pPr lvl="0"/>
            <a:r>
              <a:rPr lang="en-US" dirty="0"/>
              <a:t>Create a rhetorical outline and analysis of your own completed or in-progress draft to understand how your draft works and could work better to meet reader needs and advance your goals.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Breakout Rooms</a:t>
            </a:r>
          </a:p>
        </p:txBody>
      </p:sp>
      <p:sp>
        <p:nvSpPr>
          <p:cNvPr id="3" name="Content Placeholder 2"/>
          <p:cNvSpPr>
            <a:spLocks noGrp="1"/>
          </p:cNvSpPr>
          <p:nvPr>
            <p:ph sz="quarter" idx="1"/>
          </p:nvPr>
        </p:nvSpPr>
        <p:spPr>
          <a:xfrm>
            <a:off x="457200" y="1600200"/>
            <a:ext cx="7467600" cy="3124200"/>
          </a:xfrm>
        </p:spPr>
        <p:txBody>
          <a:bodyPr/>
          <a:lstStyle/>
          <a:p>
            <a:pPr>
              <a:spcBef>
                <a:spcPts val="1200"/>
              </a:spcBef>
            </a:pPr>
            <a:r>
              <a:rPr lang="en-US" dirty="0">
                <a:latin typeface="Avenir Book" panose="02000503020000020003" pitchFamily="2" charset="0"/>
              </a:rPr>
              <a:t>What you learned through your observational notes and outlining</a:t>
            </a:r>
          </a:p>
          <a:p>
            <a:pPr>
              <a:spcBef>
                <a:spcPts val="1200"/>
              </a:spcBef>
            </a:pPr>
            <a:r>
              <a:rPr lang="en-US" dirty="0">
                <a:latin typeface="Avenir Book" panose="02000503020000020003" pitchFamily="2" charset="0"/>
              </a:rPr>
              <a:t>Questions you still have and where (from your mentor text and beyond) you can seek answers</a:t>
            </a:r>
          </a:p>
          <a:p>
            <a:pPr>
              <a:spcBef>
                <a:spcPts val="1200"/>
              </a:spcBef>
            </a:pPr>
            <a:r>
              <a:rPr lang="en-US" dirty="0">
                <a:latin typeface="Avenir Book" panose="02000503020000020003" pitchFamily="2" charset="0"/>
              </a:rPr>
              <a:t>Your next steps</a:t>
            </a:r>
          </a:p>
          <a:p>
            <a:r>
              <a:rPr lang="en-US" dirty="0">
                <a:latin typeface="Avenir Book" panose="02000503020000020003" pitchFamily="2" charset="0"/>
              </a:rPr>
              <a:t>Questions and advice to bring back to the whole group</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35" y="990600"/>
            <a:ext cx="7467600" cy="1143000"/>
          </a:xfrm>
        </p:spPr>
        <p:txBody>
          <a:bodyPr/>
          <a:lstStyle/>
          <a:p>
            <a:r>
              <a:rPr lang="en-US" dirty="0">
                <a:latin typeface="Avenir Book" panose="02000503020000020003" pitchFamily="2" charset="0"/>
              </a:rPr>
              <a:t>Next Steps</a:t>
            </a:r>
          </a:p>
        </p:txBody>
      </p:sp>
      <p:sp>
        <p:nvSpPr>
          <p:cNvPr id="3" name="Content Placeholder 2"/>
          <p:cNvSpPr>
            <a:spLocks noGrp="1"/>
          </p:cNvSpPr>
          <p:nvPr>
            <p:ph sz="quarter" idx="1"/>
          </p:nvPr>
        </p:nvSpPr>
        <p:spPr>
          <a:xfrm>
            <a:off x="435429" y="2209800"/>
            <a:ext cx="7467600" cy="3124200"/>
          </a:xfrm>
        </p:spPr>
        <p:txBody>
          <a:bodyPr>
            <a:normAutofit fontScale="92500"/>
          </a:bodyPr>
          <a:lstStyle/>
          <a:p>
            <a:pPr>
              <a:spcBef>
                <a:spcPts val="1200"/>
              </a:spcBef>
            </a:pPr>
            <a:r>
              <a:rPr lang="en-US" dirty="0">
                <a:latin typeface="Avenir Book" panose="02000503020000020003" pitchFamily="2" charset="0"/>
              </a:rPr>
              <a:t>Tomorrow’s workshop: Revision Strategies</a:t>
            </a:r>
          </a:p>
          <a:p>
            <a:pPr>
              <a:spcBef>
                <a:spcPts val="1200"/>
              </a:spcBef>
            </a:pPr>
            <a:r>
              <a:rPr lang="en-US" dirty="0">
                <a:latin typeface="Avenir Book" panose="02000503020000020003" pitchFamily="2" charset="0"/>
              </a:rPr>
              <a:t>Thursday’s workshop: Editing for Clarity and Cohesion</a:t>
            </a:r>
          </a:p>
          <a:p>
            <a:pPr>
              <a:spcBef>
                <a:spcPts val="1200"/>
              </a:spcBef>
            </a:pPr>
            <a:r>
              <a:rPr lang="en-US" dirty="0">
                <a:latin typeface="Avenir Book" panose="02000503020000020003" pitchFamily="2" charset="0"/>
              </a:rPr>
              <a:t>Make an appointment with the Graduate Writing Center: </a:t>
            </a:r>
            <a:r>
              <a:rPr lang="en-US" dirty="0" err="1">
                <a:latin typeface="Avenir Book" panose="02000503020000020003" pitchFamily="2" charset="0"/>
              </a:rPr>
              <a:t>uvm.mywconline.net</a:t>
            </a:r>
            <a:endParaRPr lang="en-US" dirty="0">
              <a:latin typeface="Avenir Book" panose="02000503020000020003" pitchFamily="2" charset="0"/>
            </a:endParaRPr>
          </a:p>
          <a:p>
            <a:r>
              <a:rPr lang="en-US" dirty="0">
                <a:latin typeface="Avenir Book" panose="02000503020000020003" pitchFamily="2" charset="0"/>
              </a:rPr>
              <a:t>Download guide to “Learning from a Mentor Text”: visit </a:t>
            </a:r>
            <a:r>
              <a:rPr lang="en-US" dirty="0">
                <a:latin typeface="Avenir Book" panose="02000503020000020003" pitchFamily="2" charset="0"/>
                <a:hlinkClick r:id="rId2"/>
              </a:rPr>
              <a:t>https://www.uvm.edu/gradwriting/writing-resources</a:t>
            </a:r>
            <a:r>
              <a:rPr lang="en-US" dirty="0">
                <a:latin typeface="Avenir Book" panose="02000503020000020003" pitchFamily="2" charset="0"/>
              </a:rPr>
              <a:t> and click on “Academic and Professional Genres”</a:t>
            </a:r>
          </a:p>
        </p:txBody>
      </p:sp>
      <p:pic>
        <p:nvPicPr>
          <p:cNvPr id="4" name="Picture 3">
            <a:extLst>
              <a:ext uri="{FF2B5EF4-FFF2-40B4-BE49-F238E27FC236}">
                <a16:creationId xmlns:a16="http://schemas.microsoft.com/office/drawing/2014/main" id="{44C68B74-324D-DD47-8252-86884BD3B5C4}"/>
              </a:ext>
            </a:extLst>
          </p:cNvPr>
          <p:cNvPicPr>
            <a:picLocks noChangeAspect="1"/>
          </p:cNvPicPr>
          <p:nvPr/>
        </p:nvPicPr>
        <p:blipFill rotWithShape="1">
          <a:blip r:embed="rId3">
            <a:extLst>
              <a:ext uri="{28A0092B-C50C-407E-A947-70E740481C1C}">
                <a14:useLocalDpi xmlns:a14="http://schemas.microsoft.com/office/drawing/2010/main" val="0"/>
              </a:ext>
            </a:extLst>
          </a:blip>
          <a:srcRect l="6667" r="5832"/>
          <a:stretch/>
        </p:blipFill>
        <p:spPr>
          <a:xfrm>
            <a:off x="5867399" y="76200"/>
            <a:ext cx="2841171" cy="2232349"/>
          </a:xfrm>
          <a:prstGeom prst="rect">
            <a:avLst/>
          </a:prstGeom>
        </p:spPr>
      </p:pic>
      <p:pic>
        <p:nvPicPr>
          <p:cNvPr id="6" name="Picture 5">
            <a:extLst>
              <a:ext uri="{FF2B5EF4-FFF2-40B4-BE49-F238E27FC236}">
                <a16:creationId xmlns:a16="http://schemas.microsoft.com/office/drawing/2014/main" id="{DCE4EF32-5F2A-1E44-9FF9-95DA3B8531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9735" y="5334000"/>
            <a:ext cx="4876800" cy="1330036"/>
          </a:xfrm>
          <a:prstGeom prst="rect">
            <a:avLst/>
          </a:prstGeom>
        </p:spPr>
      </p:pic>
    </p:spTree>
    <p:extLst>
      <p:ext uri="{BB962C8B-B14F-4D97-AF65-F5344CB8AC3E}">
        <p14:creationId xmlns:p14="http://schemas.microsoft.com/office/powerpoint/2010/main" val="3880608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35" y="990600"/>
            <a:ext cx="7467600" cy="1143000"/>
          </a:xfrm>
        </p:spPr>
        <p:txBody>
          <a:bodyPr/>
          <a:lstStyle/>
          <a:p>
            <a:r>
              <a:rPr lang="en-US" dirty="0">
                <a:latin typeface="Avenir Book" panose="02000503020000020003" pitchFamily="2" charset="0"/>
              </a:rPr>
              <a:t>Next Steps</a:t>
            </a:r>
          </a:p>
        </p:txBody>
      </p:sp>
      <p:sp>
        <p:nvSpPr>
          <p:cNvPr id="3" name="Content Placeholder 2"/>
          <p:cNvSpPr>
            <a:spLocks noGrp="1"/>
          </p:cNvSpPr>
          <p:nvPr>
            <p:ph sz="quarter" idx="1"/>
          </p:nvPr>
        </p:nvSpPr>
        <p:spPr>
          <a:xfrm>
            <a:off x="435429" y="2209800"/>
            <a:ext cx="7467600" cy="3124200"/>
          </a:xfrm>
        </p:spPr>
        <p:txBody>
          <a:bodyPr>
            <a:normAutofit/>
          </a:bodyPr>
          <a:lstStyle/>
          <a:p>
            <a:pPr>
              <a:spcBef>
                <a:spcPts val="1200"/>
              </a:spcBef>
            </a:pPr>
            <a:r>
              <a:rPr lang="en-US" dirty="0">
                <a:latin typeface="Avenir Book" panose="02000503020000020003" pitchFamily="2" charset="0"/>
              </a:rPr>
              <a:t>Take this super short feedback survey: </a:t>
            </a:r>
            <a:r>
              <a:rPr lang="en-US" b="1" dirty="0">
                <a:latin typeface="Avenir Book" panose="02000503020000020003" pitchFamily="2" charset="0"/>
                <a:hlinkClick r:id="rId2"/>
              </a:rPr>
              <a:t>https://tinyurl.com</a:t>
            </a:r>
            <a:r>
              <a:rPr lang="en-US" b="1">
                <a:latin typeface="Avenir Book" panose="02000503020000020003" pitchFamily="2" charset="0"/>
                <a:hlinkClick r:id="rId2"/>
              </a:rPr>
              <a:t>/yyj8hx5z</a:t>
            </a:r>
            <a:endParaRPr lang="en-US" b="1">
              <a:latin typeface="Avenir Book" panose="02000503020000020003" pitchFamily="2" charset="0"/>
            </a:endParaRPr>
          </a:p>
          <a:p>
            <a:pPr marL="0" indent="0">
              <a:spcBef>
                <a:spcPts val="1200"/>
              </a:spcBef>
              <a:buNone/>
            </a:pPr>
            <a:endParaRPr lang="en-US" dirty="0">
              <a:latin typeface="Avenir Book" panose="02000503020000020003" pitchFamily="2" charset="0"/>
            </a:endParaRPr>
          </a:p>
        </p:txBody>
      </p:sp>
      <p:pic>
        <p:nvPicPr>
          <p:cNvPr id="4" name="Picture 3">
            <a:extLst>
              <a:ext uri="{FF2B5EF4-FFF2-40B4-BE49-F238E27FC236}">
                <a16:creationId xmlns:a16="http://schemas.microsoft.com/office/drawing/2014/main" id="{44C68B74-324D-DD47-8252-86884BD3B5C4}"/>
              </a:ext>
            </a:extLst>
          </p:cNvPr>
          <p:cNvPicPr>
            <a:picLocks noChangeAspect="1"/>
          </p:cNvPicPr>
          <p:nvPr/>
        </p:nvPicPr>
        <p:blipFill rotWithShape="1">
          <a:blip r:embed="rId3">
            <a:extLst>
              <a:ext uri="{28A0092B-C50C-407E-A947-70E740481C1C}">
                <a14:useLocalDpi xmlns:a14="http://schemas.microsoft.com/office/drawing/2010/main" val="0"/>
              </a:ext>
            </a:extLst>
          </a:blip>
          <a:srcRect l="6667" r="5832"/>
          <a:stretch/>
        </p:blipFill>
        <p:spPr>
          <a:xfrm>
            <a:off x="5867399" y="76200"/>
            <a:ext cx="2841171" cy="2232349"/>
          </a:xfrm>
          <a:prstGeom prst="rect">
            <a:avLst/>
          </a:prstGeom>
        </p:spPr>
      </p:pic>
      <p:pic>
        <p:nvPicPr>
          <p:cNvPr id="6" name="Picture 5">
            <a:extLst>
              <a:ext uri="{FF2B5EF4-FFF2-40B4-BE49-F238E27FC236}">
                <a16:creationId xmlns:a16="http://schemas.microsoft.com/office/drawing/2014/main" id="{DCE4EF32-5F2A-1E44-9FF9-95DA3B8531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9735" y="5334000"/>
            <a:ext cx="4876800" cy="1330036"/>
          </a:xfrm>
          <a:prstGeom prst="rect">
            <a:avLst/>
          </a:prstGeom>
        </p:spPr>
      </p:pic>
    </p:spTree>
    <p:extLst>
      <p:ext uri="{BB962C8B-B14F-4D97-AF65-F5344CB8AC3E}">
        <p14:creationId xmlns:p14="http://schemas.microsoft.com/office/powerpoint/2010/main" val="3026734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Today’s Goals</a:t>
            </a:r>
          </a:p>
        </p:txBody>
      </p:sp>
      <p:sp>
        <p:nvSpPr>
          <p:cNvPr id="3" name="Content Placeholder 2"/>
          <p:cNvSpPr>
            <a:spLocks noGrp="1"/>
          </p:cNvSpPr>
          <p:nvPr>
            <p:ph sz="quarter" idx="1"/>
          </p:nvPr>
        </p:nvSpPr>
        <p:spPr>
          <a:xfrm>
            <a:off x="457200" y="1295400"/>
            <a:ext cx="7467600" cy="4873752"/>
          </a:xfrm>
        </p:spPr>
        <p:txBody>
          <a:bodyPr>
            <a:normAutofit/>
          </a:bodyPr>
          <a:lstStyle/>
          <a:p>
            <a:pPr marL="0" indent="0">
              <a:buNone/>
            </a:pPr>
            <a:endParaRPr lang="en-US" dirty="0">
              <a:latin typeface="Avenir Book" panose="02000503020000020003" pitchFamily="2" charset="0"/>
            </a:endParaRPr>
          </a:p>
          <a:p>
            <a:pPr>
              <a:spcBef>
                <a:spcPts val="0"/>
              </a:spcBef>
              <a:spcAft>
                <a:spcPts val="600"/>
              </a:spcAft>
            </a:pPr>
            <a:r>
              <a:rPr lang="en-US" dirty="0">
                <a:latin typeface="Avenir Book" panose="02000503020000020003" pitchFamily="2" charset="0"/>
              </a:rPr>
              <a:t>Make observational notes about sequence and structure, rhetorical situation (purpose, audience-author relationship), language, and style</a:t>
            </a:r>
          </a:p>
          <a:p>
            <a:pPr>
              <a:spcAft>
                <a:spcPts val="600"/>
              </a:spcAft>
            </a:pPr>
            <a:r>
              <a:rPr lang="en-US" dirty="0">
                <a:latin typeface="Avenir Book" panose="02000503020000020003" pitchFamily="2" charset="0"/>
              </a:rPr>
              <a:t>Create a rhetorical outline of (a portion of) a mentor text—e.g., the introduction to a proposal, seminar paper, or thesis chapter; the results and discussion section of an article</a:t>
            </a:r>
          </a:p>
          <a:p>
            <a:r>
              <a:rPr lang="en-US">
                <a:latin typeface="Avenir Book" panose="02000503020000020003" pitchFamily="2" charset="0"/>
              </a:rPr>
              <a:t>Share </a:t>
            </a:r>
            <a:r>
              <a:rPr lang="en-US" dirty="0">
                <a:latin typeface="Avenir Book" panose="02000503020000020003" pitchFamily="2" charset="0"/>
              </a:rPr>
              <a:t>findings and discuss how your rhetorical outline can help you storyboard your own project and what your observations teach you about rhetorical and stylistic expectations for this genre.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What Is a “Mentor Text” and When Do You Need One?</a:t>
            </a:r>
          </a:p>
        </p:txBody>
      </p:sp>
      <p:sp>
        <p:nvSpPr>
          <p:cNvPr id="3" name="Content Placeholder 2"/>
          <p:cNvSpPr>
            <a:spLocks noGrp="1"/>
          </p:cNvSpPr>
          <p:nvPr>
            <p:ph sz="quarter" idx="1"/>
          </p:nvPr>
        </p:nvSpPr>
        <p:spPr/>
        <p:txBody>
          <a:bodyPr>
            <a:normAutofit/>
          </a:bodyPr>
          <a:lstStyle/>
          <a:p>
            <a:pPr>
              <a:spcBef>
                <a:spcPts val="0"/>
              </a:spcBef>
              <a:spcAft>
                <a:spcPts val="600"/>
              </a:spcAft>
            </a:pPr>
            <a:r>
              <a:rPr lang="en-US" dirty="0">
                <a:latin typeface="Avenir Book" panose="02000503020000020003" pitchFamily="2" charset="0"/>
              </a:rPr>
              <a:t>Mentor texts are “…any texts that you can learn from … that can lift and inform and infuse [your] own writing.”</a:t>
            </a:r>
          </a:p>
          <a:p>
            <a:pPr>
              <a:spcBef>
                <a:spcPts val="0"/>
              </a:spcBef>
              <a:spcAft>
                <a:spcPts val="1200"/>
              </a:spcAft>
              <a:buNone/>
            </a:pPr>
            <a:r>
              <a:rPr lang="en-US" dirty="0">
                <a:latin typeface="Avenir Book" panose="02000503020000020003" pitchFamily="2" charset="0"/>
              </a:rPr>
              <a:t>		</a:t>
            </a:r>
            <a:r>
              <a:rPr lang="en-US" sz="1900" dirty="0">
                <a:latin typeface="Avenir Book" panose="02000503020000020003" pitchFamily="2" charset="0"/>
              </a:rPr>
              <a:t>Ralph Fletcher, </a:t>
            </a:r>
            <a:r>
              <a:rPr lang="en-US" sz="1900" b="1" i="1" dirty="0">
                <a:solidFill>
                  <a:schemeClr val="accent1"/>
                </a:solidFill>
                <a:latin typeface="Avenir Book" panose="02000503020000020003" pitchFamily="2" charset="0"/>
              </a:rPr>
              <a:t>Mentor Author, Mentor Texts</a:t>
            </a:r>
            <a:endParaRPr lang="en-US" sz="1900" dirty="0">
              <a:latin typeface="Avenir Book" panose="02000503020000020003" pitchFamily="2" charset="0"/>
            </a:endParaRPr>
          </a:p>
          <a:p>
            <a:pPr>
              <a:spcBef>
                <a:spcPts val="0"/>
              </a:spcBef>
              <a:spcAft>
                <a:spcPts val="600"/>
              </a:spcAft>
            </a:pPr>
            <a:r>
              <a:rPr lang="en-US" dirty="0">
                <a:latin typeface="Avenir Book" panose="02000503020000020003" pitchFamily="2" charset="0"/>
              </a:rPr>
              <a:t>Seek out a mentor text when you venture into a genre that’s </a:t>
            </a:r>
            <a:r>
              <a:rPr lang="en-US" b="1" dirty="0">
                <a:latin typeface="Avenir Book" panose="02000503020000020003" pitchFamily="2" charset="0"/>
              </a:rPr>
              <a:t>new to you as a reader </a:t>
            </a:r>
            <a:r>
              <a:rPr lang="en-US" dirty="0">
                <a:latin typeface="Avenir Book" panose="02000503020000020003" pitchFamily="2" charset="0"/>
              </a:rPr>
              <a:t>(few of us read a thesis or grant proposal before writing our first!).</a:t>
            </a:r>
          </a:p>
          <a:p>
            <a:pPr>
              <a:spcBef>
                <a:spcPts val="0"/>
              </a:spcBef>
            </a:pPr>
            <a:r>
              <a:rPr lang="en-US" dirty="0">
                <a:latin typeface="Avenir Book" panose="02000503020000020003" pitchFamily="2" charset="0"/>
              </a:rPr>
              <a:t>Seek out a mentor text when you venture into a genre that’s</a:t>
            </a:r>
            <a:r>
              <a:rPr lang="en-US" i="1" dirty="0">
                <a:latin typeface="Avenir Book" panose="02000503020000020003" pitchFamily="2" charset="0"/>
              </a:rPr>
              <a:t> </a:t>
            </a:r>
            <a:r>
              <a:rPr lang="en-US" b="1" dirty="0">
                <a:latin typeface="Avenir Book" panose="02000503020000020003" pitchFamily="2" charset="0"/>
              </a:rPr>
              <a:t>new to you as a writer </a:t>
            </a:r>
            <a:r>
              <a:rPr lang="en-US" dirty="0">
                <a:latin typeface="Avenir Book" panose="02000503020000020003" pitchFamily="2" charset="0"/>
              </a:rPr>
              <a:t>(we read lots of scholarly and scientific articles for </a:t>
            </a:r>
            <a:r>
              <a:rPr lang="en-US" i="1" dirty="0">
                <a:latin typeface="Avenir Book" panose="02000503020000020003" pitchFamily="2" charset="0"/>
              </a:rPr>
              <a:t>what </a:t>
            </a:r>
            <a:r>
              <a:rPr lang="en-US" dirty="0">
                <a:latin typeface="Avenir Book" panose="02000503020000020003" pitchFamily="2" charset="0"/>
              </a:rPr>
              <a:t>they say without paying attention to </a:t>
            </a:r>
            <a:r>
              <a:rPr lang="en-US" i="1" dirty="0">
                <a:latin typeface="Avenir Book" panose="02000503020000020003" pitchFamily="2" charset="0"/>
              </a:rPr>
              <a:t>how </a:t>
            </a:r>
            <a:r>
              <a:rPr lang="en-US" dirty="0">
                <a:latin typeface="Avenir Book" panose="02000503020000020003" pitchFamily="2" charset="0"/>
              </a:rPr>
              <a:t>they are written).</a:t>
            </a:r>
          </a:p>
          <a:p>
            <a:pPr>
              <a:spcBef>
                <a:spcPts val="0"/>
              </a:spcBef>
              <a:buNone/>
            </a:pPr>
            <a:endParaRPr lang="en-US" dirty="0">
              <a:latin typeface="Avenir Book" panose="02000503020000020003"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venir Book" panose="02000503020000020003" pitchFamily="2" charset="0"/>
              </a:rPr>
              <a:t>Your Project, Questions, &amp; Mentor Text</a:t>
            </a:r>
          </a:p>
        </p:txBody>
      </p:sp>
      <p:sp>
        <p:nvSpPr>
          <p:cNvPr id="3" name="Content Placeholder 2"/>
          <p:cNvSpPr>
            <a:spLocks noGrp="1"/>
          </p:cNvSpPr>
          <p:nvPr>
            <p:ph sz="quarter" idx="1"/>
          </p:nvPr>
        </p:nvSpPr>
        <p:spPr/>
        <p:txBody>
          <a:bodyPr>
            <a:normAutofit/>
          </a:bodyPr>
          <a:lstStyle/>
          <a:p>
            <a:pPr>
              <a:buNone/>
            </a:pPr>
            <a:r>
              <a:rPr lang="en-US" dirty="0">
                <a:latin typeface="Avenir Book" panose="02000503020000020003" pitchFamily="2" charset="0"/>
              </a:rPr>
              <a:t>Respond in the chat!</a:t>
            </a:r>
          </a:p>
          <a:p>
            <a:r>
              <a:rPr lang="en-US" dirty="0">
                <a:latin typeface="Avenir Book" panose="02000503020000020003" pitchFamily="2" charset="0"/>
              </a:rPr>
              <a:t>What is your project?</a:t>
            </a:r>
          </a:p>
          <a:p>
            <a:r>
              <a:rPr lang="en-US" dirty="0">
                <a:latin typeface="Avenir Book" panose="02000503020000020003" pitchFamily="2" charset="0"/>
              </a:rPr>
              <a:t>What mentor text did you bring for today?</a:t>
            </a:r>
          </a:p>
          <a:p>
            <a:r>
              <a:rPr lang="en-US" dirty="0">
                <a:latin typeface="Avenir Book" panose="02000503020000020003" pitchFamily="2" charset="0"/>
              </a:rPr>
              <a:t>What do you hope to learn from it?</a:t>
            </a:r>
          </a:p>
        </p:txBody>
      </p:sp>
    </p:spTree>
    <p:extLst>
      <p:ext uri="{BB962C8B-B14F-4D97-AF65-F5344CB8AC3E}">
        <p14:creationId xmlns:p14="http://schemas.microsoft.com/office/powerpoint/2010/main" val="3878346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Mentor Text Analysis: Structure &amp; Progression</a:t>
            </a:r>
          </a:p>
        </p:txBody>
      </p:sp>
      <p:sp>
        <p:nvSpPr>
          <p:cNvPr id="3" name="Content Placeholder 2"/>
          <p:cNvSpPr>
            <a:spLocks noGrp="1"/>
          </p:cNvSpPr>
          <p:nvPr>
            <p:ph sz="quarter" idx="1"/>
          </p:nvPr>
        </p:nvSpPr>
        <p:spPr/>
        <p:txBody>
          <a:bodyPr>
            <a:normAutofit/>
          </a:bodyPr>
          <a:lstStyle/>
          <a:p>
            <a:pPr marL="0" lvl="0" indent="0">
              <a:buNone/>
            </a:pPr>
            <a:r>
              <a:rPr lang="en-US" dirty="0">
                <a:latin typeface="Avenir Book" panose="02000503020000020003" pitchFamily="2" charset="0"/>
              </a:rPr>
              <a:t>From your mentor text, make observational notes:</a:t>
            </a:r>
          </a:p>
          <a:p>
            <a:pPr lvl="0"/>
            <a:r>
              <a:rPr lang="en-US" dirty="0">
                <a:latin typeface="Avenir Book" panose="02000503020000020003" pitchFamily="2" charset="0"/>
              </a:rPr>
              <a:t>How many sections does the text have? </a:t>
            </a:r>
          </a:p>
          <a:p>
            <a:pPr lvl="0"/>
            <a:r>
              <a:rPr lang="en-US" dirty="0">
                <a:latin typeface="Avenir Book" panose="02000503020000020003" pitchFamily="2" charset="0"/>
              </a:rPr>
              <a:t>How are the sections, or the paragraphs within a section, ordered and what is the logic behind that order?</a:t>
            </a:r>
          </a:p>
          <a:p>
            <a:r>
              <a:rPr lang="en-US" dirty="0">
                <a:latin typeface="Avenir Book" panose="02000503020000020003" pitchFamily="2" charset="0"/>
              </a:rPr>
              <a:t>What is the main idea (puzzle, gap, claim, problem, question) of this text? Where does it first appear?</a:t>
            </a:r>
          </a:p>
          <a:p>
            <a:pPr lvl="0"/>
            <a:r>
              <a:rPr lang="en-US" dirty="0">
                <a:latin typeface="Avenir Book" panose="02000503020000020003" pitchFamily="2" charset="0"/>
              </a:rPr>
              <a:t>What work does each section do in articulating, demonstrating, advancing, or complicating the text’s main idea?</a:t>
            </a:r>
          </a:p>
        </p:txBody>
      </p:sp>
    </p:spTree>
    <p:extLst>
      <p:ext uri="{BB962C8B-B14F-4D97-AF65-F5344CB8AC3E}">
        <p14:creationId xmlns:p14="http://schemas.microsoft.com/office/powerpoint/2010/main" val="619447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Mentor Text Analysis: Authorial Stance &amp; Audience Relationship</a:t>
            </a:r>
          </a:p>
        </p:txBody>
      </p:sp>
      <p:sp>
        <p:nvSpPr>
          <p:cNvPr id="3" name="Content Placeholder 2"/>
          <p:cNvSpPr>
            <a:spLocks noGrp="1"/>
          </p:cNvSpPr>
          <p:nvPr>
            <p:ph sz="quarter" idx="1"/>
          </p:nvPr>
        </p:nvSpPr>
        <p:spPr/>
        <p:txBody>
          <a:bodyPr>
            <a:normAutofit fontScale="85000" lnSpcReduction="20000"/>
          </a:bodyPr>
          <a:lstStyle/>
          <a:p>
            <a:pPr lvl="0">
              <a:spcAft>
                <a:spcPts val="600"/>
              </a:spcAft>
            </a:pPr>
            <a:r>
              <a:rPr lang="en-US" dirty="0">
                <a:latin typeface="Avenir Book" panose="02000503020000020003" pitchFamily="2" charset="0"/>
              </a:rPr>
              <a:t>Where do you sense the writer’s presence? Consider not only “I” or “We” but how the writer signals attitude and personality through emphasis and urgency, praise or criticism, softeners and hedges, wit and humor etc.</a:t>
            </a:r>
          </a:p>
          <a:p>
            <a:pPr lvl="0">
              <a:spcAft>
                <a:spcPts val="600"/>
              </a:spcAft>
            </a:pPr>
            <a:r>
              <a:rPr lang="en-US" dirty="0">
                <a:latin typeface="Avenir Book" panose="02000503020000020003" pitchFamily="2" charset="0"/>
              </a:rPr>
              <a:t>How does the writing orient readers? Consider section headings, use of questions, signposts (reminders of ”where we are”), forecasting (pointing to “where we are going”), and other guides that help a reader navigate the text.</a:t>
            </a:r>
          </a:p>
          <a:p>
            <a:pPr lvl="0">
              <a:spcAft>
                <a:spcPts val="600"/>
              </a:spcAft>
            </a:pPr>
            <a:r>
              <a:rPr lang="en-US" dirty="0">
                <a:latin typeface="Avenir Book" panose="02000503020000020003" pitchFamily="2" charset="0"/>
              </a:rPr>
              <a:t>What level of knowledge by the reader is assumed? What terms are defined? Which are assumed the reader knows?</a:t>
            </a:r>
          </a:p>
          <a:p>
            <a:pPr lvl="0"/>
            <a:r>
              <a:rPr lang="en-US" dirty="0">
                <a:latin typeface="Avenir Book" panose="02000503020000020003" pitchFamily="2" charset="0"/>
              </a:rPr>
              <a:t>How many references are used? To what extent does the writer respond to, evaluate, build on, counter or otherwise interact with other referenced authors?  To what extent does the writer report on or cite other scholarship without visible interaction? Does the writer cite/build on their own previously published work?</a:t>
            </a:r>
          </a:p>
          <a:p>
            <a:pPr lvl="0"/>
            <a:endParaRPr lang="en-US" dirty="0">
              <a:latin typeface="Avenir Book" panose="02000503020000020003" pitchFamily="2" charset="0"/>
            </a:endParaRPr>
          </a:p>
        </p:txBody>
      </p:sp>
    </p:spTree>
    <p:extLst>
      <p:ext uri="{BB962C8B-B14F-4D97-AF65-F5344CB8AC3E}">
        <p14:creationId xmlns:p14="http://schemas.microsoft.com/office/powerpoint/2010/main" val="3942297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Mentor Text Analysis: Language, Illustration, &amp; Style</a:t>
            </a:r>
          </a:p>
        </p:txBody>
      </p:sp>
      <p:sp>
        <p:nvSpPr>
          <p:cNvPr id="3" name="Content Placeholder 2"/>
          <p:cNvSpPr>
            <a:spLocks noGrp="1"/>
          </p:cNvSpPr>
          <p:nvPr>
            <p:ph sz="quarter" idx="1"/>
          </p:nvPr>
        </p:nvSpPr>
        <p:spPr/>
        <p:txBody>
          <a:bodyPr>
            <a:normAutofit fontScale="85000" lnSpcReduction="10000"/>
          </a:bodyPr>
          <a:lstStyle/>
          <a:p>
            <a:pPr lvl="0">
              <a:spcAft>
                <a:spcPts val="600"/>
              </a:spcAft>
            </a:pPr>
            <a:r>
              <a:rPr lang="en-US" dirty="0">
                <a:latin typeface="Avenir Book" panose="02000503020000020003" pitchFamily="2" charset="0"/>
              </a:rPr>
              <a:t>Look at the paragraphs in a section. What is the main idea in each? Where does it appear?</a:t>
            </a:r>
          </a:p>
          <a:p>
            <a:pPr>
              <a:spcAft>
                <a:spcPts val="600"/>
              </a:spcAft>
            </a:pPr>
            <a:r>
              <a:rPr lang="en-US" dirty="0">
                <a:latin typeface="Avenir Book" panose="02000503020000020003" pitchFamily="2" charset="0"/>
              </a:rPr>
              <a:t>How does the writer develop tension or a sense of progression/story in these paragraphs?</a:t>
            </a:r>
          </a:p>
          <a:p>
            <a:pPr lvl="0">
              <a:spcAft>
                <a:spcPts val="600"/>
              </a:spcAft>
            </a:pPr>
            <a:r>
              <a:rPr lang="en-US" dirty="0">
                <a:latin typeface="Avenir Book" panose="02000503020000020003" pitchFamily="2" charset="0"/>
              </a:rPr>
              <a:t>How long are the sentences? How complex?</a:t>
            </a:r>
          </a:p>
          <a:p>
            <a:pPr lvl="0">
              <a:spcAft>
                <a:spcPts val="600"/>
              </a:spcAft>
            </a:pPr>
            <a:r>
              <a:rPr lang="en-US" dirty="0">
                <a:latin typeface="Avenir Book" panose="02000503020000020003" pitchFamily="2" charset="0"/>
              </a:rPr>
              <a:t>How do the sentences express ideas? Where is the subject? What kinds of verbs are used? Is the voice passive or active? If a mix of both, can you discern why in each instance?</a:t>
            </a:r>
          </a:p>
          <a:p>
            <a:pPr lvl="0">
              <a:spcAft>
                <a:spcPts val="600"/>
              </a:spcAft>
            </a:pPr>
            <a:r>
              <a:rPr lang="en-US" dirty="0">
                <a:latin typeface="Avenir Book" panose="02000503020000020003" pitchFamily="2" charset="0"/>
              </a:rPr>
              <a:t>Circle the verbs. Are they past-tense or present-tense? What do they tell you about “reporting verbs” for this genre?</a:t>
            </a:r>
          </a:p>
          <a:p>
            <a:pPr lvl="0">
              <a:spcAft>
                <a:spcPts val="600"/>
              </a:spcAft>
            </a:pPr>
            <a:r>
              <a:rPr lang="en-US" dirty="0">
                <a:latin typeface="Avenir Book" panose="02000503020000020003" pitchFamily="2" charset="0"/>
              </a:rPr>
              <a:t>What rhetorical or poetic devices (alliteration, allusion, analogy, double </a:t>
            </a:r>
            <a:r>
              <a:rPr lang="en-US" dirty="0" err="1">
                <a:latin typeface="Avenir Book" panose="02000503020000020003" pitchFamily="2" charset="0"/>
              </a:rPr>
              <a:t>entrendre</a:t>
            </a:r>
            <a:r>
              <a:rPr lang="en-US" dirty="0">
                <a:latin typeface="Avenir Book" panose="02000503020000020003" pitchFamily="2" charset="0"/>
              </a:rPr>
              <a:t> etc.) does the writer use?</a:t>
            </a:r>
          </a:p>
          <a:p>
            <a:pPr lvl="0"/>
            <a:r>
              <a:rPr lang="en-US" dirty="0">
                <a:latin typeface="Avenir Book" panose="02000503020000020003" pitchFamily="2" charset="0"/>
              </a:rPr>
              <a:t>Are there figures and graphs? How do they relate to the text? </a:t>
            </a:r>
          </a:p>
        </p:txBody>
      </p:sp>
    </p:spTree>
    <p:extLst>
      <p:ext uri="{BB962C8B-B14F-4D97-AF65-F5344CB8AC3E}">
        <p14:creationId xmlns:p14="http://schemas.microsoft.com/office/powerpoint/2010/main" val="2608421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venir Book" panose="02000503020000020003" pitchFamily="2" charset="0"/>
              </a:rPr>
              <a:t>Pause: What Have You Learned So Far?</a:t>
            </a:r>
          </a:p>
        </p:txBody>
      </p:sp>
      <p:sp>
        <p:nvSpPr>
          <p:cNvPr id="3" name="Content Placeholder 2"/>
          <p:cNvSpPr>
            <a:spLocks noGrp="1"/>
          </p:cNvSpPr>
          <p:nvPr>
            <p:ph sz="quarter" idx="1"/>
          </p:nvPr>
        </p:nvSpPr>
        <p:spPr/>
        <p:txBody>
          <a:bodyPr>
            <a:normAutofit/>
          </a:bodyPr>
          <a:lstStyle/>
          <a:p>
            <a:pPr>
              <a:buNone/>
            </a:pPr>
            <a:r>
              <a:rPr lang="en-US" dirty="0">
                <a:latin typeface="Avenir Book" panose="02000503020000020003" pitchFamily="2" charset="0"/>
              </a:rPr>
              <a:t>Respond in the chat or raise your hand to share!</a:t>
            </a:r>
          </a:p>
        </p:txBody>
      </p:sp>
    </p:spTree>
    <p:extLst>
      <p:ext uri="{BB962C8B-B14F-4D97-AF65-F5344CB8AC3E}">
        <p14:creationId xmlns:p14="http://schemas.microsoft.com/office/powerpoint/2010/main" val="3473201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venir Book" panose="02000503020000020003" pitchFamily="2" charset="0"/>
              </a:rPr>
              <a:t>Rhetorical Outline</a:t>
            </a:r>
          </a:p>
        </p:txBody>
      </p:sp>
      <p:sp>
        <p:nvSpPr>
          <p:cNvPr id="3" name="Content Placeholder 2"/>
          <p:cNvSpPr>
            <a:spLocks noGrp="1"/>
          </p:cNvSpPr>
          <p:nvPr>
            <p:ph sz="quarter" idx="1"/>
          </p:nvPr>
        </p:nvSpPr>
        <p:spPr>
          <a:xfrm>
            <a:off x="457200" y="1600200"/>
            <a:ext cx="4953000" cy="4873752"/>
          </a:xfrm>
        </p:spPr>
        <p:txBody>
          <a:bodyPr>
            <a:normAutofit/>
          </a:bodyPr>
          <a:lstStyle/>
          <a:p>
            <a:r>
              <a:rPr lang="en-US" dirty="0">
                <a:latin typeface="Avenir Book" panose="02000503020000020003" pitchFamily="2" charset="0"/>
              </a:rPr>
              <a:t>You are probably used to summarizing what a text </a:t>
            </a:r>
            <a:r>
              <a:rPr lang="en-US" i="1" dirty="0">
                <a:latin typeface="Avenir Book" panose="02000503020000020003" pitchFamily="2" charset="0"/>
              </a:rPr>
              <a:t>says</a:t>
            </a:r>
            <a:r>
              <a:rPr lang="en-US" dirty="0">
                <a:latin typeface="Avenir Book" panose="02000503020000020003" pitchFamily="2" charset="0"/>
              </a:rPr>
              <a:t>. </a:t>
            </a:r>
          </a:p>
          <a:p>
            <a:r>
              <a:rPr lang="en-US" dirty="0">
                <a:latin typeface="Avenir Book" panose="02000503020000020003" pitchFamily="2" charset="0"/>
              </a:rPr>
              <a:t>In a rhetorical outline, you examine </a:t>
            </a:r>
            <a:r>
              <a:rPr lang="en-US" i="1" dirty="0">
                <a:latin typeface="Avenir Book" panose="02000503020000020003" pitchFamily="2" charset="0"/>
              </a:rPr>
              <a:t>how</a:t>
            </a:r>
            <a:r>
              <a:rPr lang="en-US" dirty="0">
                <a:latin typeface="Avenir Book" panose="02000503020000020003" pitchFamily="2" charset="0"/>
              </a:rPr>
              <a:t> a mentor works rhetorically paragraph to paragraph to meet its audience’s needs and advance its authors’ goals …</a:t>
            </a:r>
          </a:p>
          <a:p>
            <a:r>
              <a:rPr lang="en-US" dirty="0">
                <a:latin typeface="Avenir Book" panose="02000503020000020003" pitchFamily="2" charset="0"/>
              </a:rPr>
              <a:t>… creating an outline/skeleton view of what each part </a:t>
            </a:r>
            <a:r>
              <a:rPr lang="en-US" i="1" dirty="0">
                <a:latin typeface="Avenir Book" panose="02000503020000020003" pitchFamily="2" charset="0"/>
              </a:rPr>
              <a:t>does</a:t>
            </a:r>
            <a:r>
              <a:rPr lang="en-US" dirty="0">
                <a:latin typeface="Avenir Book" panose="02000503020000020003" pitchFamily="2" charset="0"/>
              </a:rPr>
              <a:t> (rather than what each part </a:t>
            </a:r>
            <a:r>
              <a:rPr lang="en-US" i="1" dirty="0">
                <a:latin typeface="Avenir Book" panose="02000503020000020003" pitchFamily="2" charset="0"/>
              </a:rPr>
              <a:t>says</a:t>
            </a:r>
            <a:r>
              <a:rPr lang="en-US" dirty="0">
                <a:latin typeface="Avenir Book" panose="02000503020000020003" pitchFamily="2" charset="0"/>
              </a:rPr>
              <a:t>)</a:t>
            </a:r>
          </a:p>
        </p:txBody>
      </p:sp>
      <p:pic>
        <p:nvPicPr>
          <p:cNvPr id="1026" name="Picture 2" descr="C:\Users\dihac\AppData\Local\Microsoft\Windows\INetCache\IE\TOXDSH6M\magnifying-glass-cartoon[1].gif"/>
          <p:cNvPicPr>
            <a:picLocks noChangeAspect="1" noChangeArrowheads="1"/>
          </p:cNvPicPr>
          <p:nvPr/>
        </p:nvPicPr>
        <p:blipFill>
          <a:blip r:embed="rId2" cstate="print"/>
          <a:srcRect/>
          <a:stretch>
            <a:fillRect/>
          </a:stretch>
        </p:blipFill>
        <p:spPr bwMode="auto">
          <a:xfrm>
            <a:off x="5334000" y="1828800"/>
            <a:ext cx="2790825" cy="41148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1766</TotalTime>
  <Words>1258</Words>
  <Application>Microsoft Macintosh PowerPoint</Application>
  <PresentationFormat>On-screen Show (4:3)</PresentationFormat>
  <Paragraphs>75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Avenir Book</vt:lpstr>
      <vt:lpstr>Century Schoolbook</vt:lpstr>
      <vt:lpstr>Wingdings</vt:lpstr>
      <vt:lpstr>Wingdings 2</vt:lpstr>
      <vt:lpstr>Oriel</vt:lpstr>
      <vt:lpstr>Learning from a Mentor Text</vt:lpstr>
      <vt:lpstr>Today’s Goals</vt:lpstr>
      <vt:lpstr>What Is a “Mentor Text” and When Do You Need One?</vt:lpstr>
      <vt:lpstr>Your Project, Questions, &amp; Mentor Text</vt:lpstr>
      <vt:lpstr>Mentor Text Analysis: Structure &amp; Progression</vt:lpstr>
      <vt:lpstr>Mentor Text Analysis: Authorial Stance &amp; Audience Relationship</vt:lpstr>
      <vt:lpstr>Mentor Text Analysis: Language, Illustration, &amp; Style</vt:lpstr>
      <vt:lpstr>Pause: What Have You Learned So Far?</vt:lpstr>
      <vt:lpstr>Rhetorical Outline</vt:lpstr>
      <vt:lpstr>Rhetorical Outline</vt:lpstr>
      <vt:lpstr>Rhetorical Outline</vt:lpstr>
      <vt:lpstr>Rhetorical Outline</vt:lpstr>
      <vt:lpstr>With Your Mentor Text Observational Notes and Rhetorical Outline You Can ...</vt:lpstr>
      <vt:lpstr>Breakout Rooms</vt:lpstr>
      <vt:lpstr>Next Steps</vt:lpstr>
      <vt:lpstr>Next Steps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Mentor Texts</dc:title>
  <dc:creator>Diana Hackenburg</dc:creator>
  <cp:lastModifiedBy>Nancy Welch</cp:lastModifiedBy>
  <cp:revision>34</cp:revision>
  <dcterms:created xsi:type="dcterms:W3CDTF">2018-09-30T16:48:17Z</dcterms:created>
  <dcterms:modified xsi:type="dcterms:W3CDTF">2021-01-26T20:30:45Z</dcterms:modified>
</cp:coreProperties>
</file>