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67" r:id="rId3"/>
    <p:sldId id="268" r:id="rId4"/>
    <p:sldId id="270" r:id="rId5"/>
    <p:sldId id="271" r:id="rId6"/>
    <p:sldId id="273" r:id="rId7"/>
    <p:sldId id="272" r:id="rId8"/>
    <p:sldId id="275" r:id="rId9"/>
    <p:sldId id="274" r:id="rId10"/>
    <p:sldId id="26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70"/>
    <p:restoredTop sz="72524" autoAdjust="0"/>
  </p:normalViewPr>
  <p:slideViewPr>
    <p:cSldViewPr snapToGrid="0" snapToObjects="1">
      <p:cViewPr varScale="1">
        <p:scale>
          <a:sx n="76" d="100"/>
          <a:sy n="76" d="100"/>
        </p:scale>
        <p:origin x="520"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C24130-ACE0-4160-9607-5FD0870989C4}" type="datetimeFigureOut">
              <a:rPr lang="en-US" smtClean="0"/>
              <a:t>1/18/22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57B1EF-DBF3-4F57-B145-CEA0C3243F82}" type="slidenum">
              <a:rPr lang="en-US" smtClean="0"/>
              <a:t>‹#›</a:t>
            </a:fld>
            <a:endParaRPr lang="en-US"/>
          </a:p>
        </p:txBody>
      </p:sp>
    </p:spTree>
    <p:extLst>
      <p:ext uri="{BB962C8B-B14F-4D97-AF65-F5344CB8AC3E}">
        <p14:creationId xmlns:p14="http://schemas.microsoft.com/office/powerpoint/2010/main" val="13853732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Intro: 4 minutes</a:t>
            </a:r>
          </a:p>
          <a:p>
            <a:endParaRPr lang="en-US" dirty="0"/>
          </a:p>
        </p:txBody>
      </p:sp>
      <p:sp>
        <p:nvSpPr>
          <p:cNvPr id="4" name="Slide Number Placeholder 3"/>
          <p:cNvSpPr>
            <a:spLocks noGrp="1"/>
          </p:cNvSpPr>
          <p:nvPr>
            <p:ph type="sldNum" sz="quarter" idx="5"/>
          </p:nvPr>
        </p:nvSpPr>
        <p:spPr/>
        <p:txBody>
          <a:bodyPr/>
          <a:lstStyle/>
          <a:p>
            <a:fld id="{F357B1EF-DBF3-4F57-B145-CEA0C3243F82}" type="slidenum">
              <a:rPr lang="en-US" smtClean="0"/>
              <a:t>1</a:t>
            </a:fld>
            <a:endParaRPr lang="en-US"/>
          </a:p>
        </p:txBody>
      </p:sp>
    </p:spTree>
    <p:extLst>
      <p:ext uri="{BB962C8B-B14F-4D97-AF65-F5344CB8AC3E}">
        <p14:creationId xmlns:p14="http://schemas.microsoft.com/office/powerpoint/2010/main" val="28797928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357B1EF-DBF3-4F57-B145-CEA0C3243F82}" type="slidenum">
              <a:rPr lang="en-US" smtClean="0"/>
              <a:t>10</a:t>
            </a:fld>
            <a:endParaRPr lang="en-US"/>
          </a:p>
        </p:txBody>
      </p:sp>
    </p:spTree>
    <p:extLst>
      <p:ext uri="{BB962C8B-B14F-4D97-AF65-F5344CB8AC3E}">
        <p14:creationId xmlns:p14="http://schemas.microsoft.com/office/powerpoint/2010/main" val="27293642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357B1EF-DBF3-4F57-B145-CEA0C3243F82}" type="slidenum">
              <a:rPr lang="en-US" smtClean="0"/>
              <a:t>2</a:t>
            </a:fld>
            <a:endParaRPr lang="en-US"/>
          </a:p>
        </p:txBody>
      </p:sp>
    </p:spTree>
    <p:extLst>
      <p:ext uri="{BB962C8B-B14F-4D97-AF65-F5344CB8AC3E}">
        <p14:creationId xmlns:p14="http://schemas.microsoft.com/office/powerpoint/2010/main" val="32802224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357B1EF-DBF3-4F57-B145-CEA0C3243F82}" type="slidenum">
              <a:rPr lang="en-US" smtClean="0"/>
              <a:t>3</a:t>
            </a:fld>
            <a:endParaRPr lang="en-US"/>
          </a:p>
        </p:txBody>
      </p:sp>
    </p:spTree>
    <p:extLst>
      <p:ext uri="{BB962C8B-B14F-4D97-AF65-F5344CB8AC3E}">
        <p14:creationId xmlns:p14="http://schemas.microsoft.com/office/powerpoint/2010/main" val="20132060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357B1EF-DBF3-4F57-B145-CEA0C3243F82}" type="slidenum">
              <a:rPr lang="en-US" smtClean="0"/>
              <a:t>4</a:t>
            </a:fld>
            <a:endParaRPr lang="en-US"/>
          </a:p>
        </p:txBody>
      </p:sp>
    </p:spTree>
    <p:extLst>
      <p:ext uri="{BB962C8B-B14F-4D97-AF65-F5344CB8AC3E}">
        <p14:creationId xmlns:p14="http://schemas.microsoft.com/office/powerpoint/2010/main" val="31267004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357B1EF-DBF3-4F57-B145-CEA0C3243F82}" type="slidenum">
              <a:rPr lang="en-US" smtClean="0"/>
              <a:t>5</a:t>
            </a:fld>
            <a:endParaRPr lang="en-US"/>
          </a:p>
        </p:txBody>
      </p:sp>
    </p:spTree>
    <p:extLst>
      <p:ext uri="{BB962C8B-B14F-4D97-AF65-F5344CB8AC3E}">
        <p14:creationId xmlns:p14="http://schemas.microsoft.com/office/powerpoint/2010/main" val="38975249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357B1EF-DBF3-4F57-B145-CEA0C3243F82}" type="slidenum">
              <a:rPr lang="en-US" smtClean="0"/>
              <a:t>6</a:t>
            </a:fld>
            <a:endParaRPr lang="en-US"/>
          </a:p>
        </p:txBody>
      </p:sp>
    </p:spTree>
    <p:extLst>
      <p:ext uri="{BB962C8B-B14F-4D97-AF65-F5344CB8AC3E}">
        <p14:creationId xmlns:p14="http://schemas.microsoft.com/office/powerpoint/2010/main" val="8374541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357B1EF-DBF3-4F57-B145-CEA0C3243F82}" type="slidenum">
              <a:rPr lang="en-US" smtClean="0"/>
              <a:t>7</a:t>
            </a:fld>
            <a:endParaRPr lang="en-US"/>
          </a:p>
        </p:txBody>
      </p:sp>
    </p:spTree>
    <p:extLst>
      <p:ext uri="{BB962C8B-B14F-4D97-AF65-F5344CB8AC3E}">
        <p14:creationId xmlns:p14="http://schemas.microsoft.com/office/powerpoint/2010/main" val="28537281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357B1EF-DBF3-4F57-B145-CEA0C3243F82}" type="slidenum">
              <a:rPr lang="en-US" smtClean="0"/>
              <a:t>8</a:t>
            </a:fld>
            <a:endParaRPr lang="en-US"/>
          </a:p>
        </p:txBody>
      </p:sp>
    </p:spTree>
    <p:extLst>
      <p:ext uri="{BB962C8B-B14F-4D97-AF65-F5344CB8AC3E}">
        <p14:creationId xmlns:p14="http://schemas.microsoft.com/office/powerpoint/2010/main" val="38999774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357B1EF-DBF3-4F57-B145-CEA0C3243F82}" type="slidenum">
              <a:rPr lang="en-US" smtClean="0"/>
              <a:t>9</a:t>
            </a:fld>
            <a:endParaRPr lang="en-US"/>
          </a:p>
        </p:txBody>
      </p:sp>
    </p:spTree>
    <p:extLst>
      <p:ext uri="{BB962C8B-B14F-4D97-AF65-F5344CB8AC3E}">
        <p14:creationId xmlns:p14="http://schemas.microsoft.com/office/powerpoint/2010/main" val="1382847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6CCE1-0A8E-AF45-BBED-C36B8603111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E637502-12C0-ED41-908F-F9C35E70FE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5EDB0F5-E302-C34F-BC1F-42D51ABAB90A}"/>
              </a:ext>
            </a:extLst>
          </p:cNvPr>
          <p:cNvSpPr>
            <a:spLocks noGrp="1"/>
          </p:cNvSpPr>
          <p:nvPr>
            <p:ph type="dt" sz="half" idx="10"/>
          </p:nvPr>
        </p:nvSpPr>
        <p:spPr/>
        <p:txBody>
          <a:bodyPr/>
          <a:lstStyle/>
          <a:p>
            <a:fld id="{42C74F11-DCCB-1344-8EBD-130EFBB49D84}" type="datetimeFigureOut">
              <a:rPr lang="en-US" smtClean="0"/>
              <a:t>1/18/22</a:t>
            </a:fld>
            <a:endParaRPr lang="en-US"/>
          </a:p>
        </p:txBody>
      </p:sp>
      <p:sp>
        <p:nvSpPr>
          <p:cNvPr id="5" name="Footer Placeholder 4">
            <a:extLst>
              <a:ext uri="{FF2B5EF4-FFF2-40B4-BE49-F238E27FC236}">
                <a16:creationId xmlns:a16="http://schemas.microsoft.com/office/drawing/2014/main" id="{6F7FA7A7-3871-B140-8DBB-41FD58E640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93E605-5208-0249-A4B3-D1ED435AB78D}"/>
              </a:ext>
            </a:extLst>
          </p:cNvPr>
          <p:cNvSpPr>
            <a:spLocks noGrp="1"/>
          </p:cNvSpPr>
          <p:nvPr>
            <p:ph type="sldNum" sz="quarter" idx="12"/>
          </p:nvPr>
        </p:nvSpPr>
        <p:spPr/>
        <p:txBody>
          <a:bodyPr/>
          <a:lstStyle/>
          <a:p>
            <a:fld id="{3EBDB94C-B7F0-324A-878F-CBC79DADF53D}" type="slidenum">
              <a:rPr lang="en-US" smtClean="0"/>
              <a:t>‹#›</a:t>
            </a:fld>
            <a:endParaRPr lang="en-US"/>
          </a:p>
        </p:txBody>
      </p:sp>
    </p:spTree>
    <p:extLst>
      <p:ext uri="{BB962C8B-B14F-4D97-AF65-F5344CB8AC3E}">
        <p14:creationId xmlns:p14="http://schemas.microsoft.com/office/powerpoint/2010/main" val="255167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D670F-03FB-834F-84B9-DD65F8767BA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7542300-2CF2-0449-989B-B5F5E687A7F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24CBC0-4EB5-964A-8C3C-DC882741B880}"/>
              </a:ext>
            </a:extLst>
          </p:cNvPr>
          <p:cNvSpPr>
            <a:spLocks noGrp="1"/>
          </p:cNvSpPr>
          <p:nvPr>
            <p:ph type="dt" sz="half" idx="10"/>
          </p:nvPr>
        </p:nvSpPr>
        <p:spPr/>
        <p:txBody>
          <a:bodyPr/>
          <a:lstStyle/>
          <a:p>
            <a:fld id="{42C74F11-DCCB-1344-8EBD-130EFBB49D84}" type="datetimeFigureOut">
              <a:rPr lang="en-US" smtClean="0"/>
              <a:t>1/18/22</a:t>
            </a:fld>
            <a:endParaRPr lang="en-US"/>
          </a:p>
        </p:txBody>
      </p:sp>
      <p:sp>
        <p:nvSpPr>
          <p:cNvPr id="5" name="Footer Placeholder 4">
            <a:extLst>
              <a:ext uri="{FF2B5EF4-FFF2-40B4-BE49-F238E27FC236}">
                <a16:creationId xmlns:a16="http://schemas.microsoft.com/office/drawing/2014/main" id="{68FF1388-5324-144E-AA87-6279CAEDD5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59B642-D24B-2040-9086-EB3ADDDE4895}"/>
              </a:ext>
            </a:extLst>
          </p:cNvPr>
          <p:cNvSpPr>
            <a:spLocks noGrp="1"/>
          </p:cNvSpPr>
          <p:nvPr>
            <p:ph type="sldNum" sz="quarter" idx="12"/>
          </p:nvPr>
        </p:nvSpPr>
        <p:spPr/>
        <p:txBody>
          <a:bodyPr/>
          <a:lstStyle/>
          <a:p>
            <a:fld id="{3EBDB94C-B7F0-324A-878F-CBC79DADF53D}" type="slidenum">
              <a:rPr lang="en-US" smtClean="0"/>
              <a:t>‹#›</a:t>
            </a:fld>
            <a:endParaRPr lang="en-US"/>
          </a:p>
        </p:txBody>
      </p:sp>
    </p:spTree>
    <p:extLst>
      <p:ext uri="{BB962C8B-B14F-4D97-AF65-F5344CB8AC3E}">
        <p14:creationId xmlns:p14="http://schemas.microsoft.com/office/powerpoint/2010/main" val="1751190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0520F5-4507-784A-83C9-265AADBA765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047E9E1-1A81-194C-B7AA-52C958482B0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4DAF4E-D296-9E4E-B6B1-14D417B22C0A}"/>
              </a:ext>
            </a:extLst>
          </p:cNvPr>
          <p:cNvSpPr>
            <a:spLocks noGrp="1"/>
          </p:cNvSpPr>
          <p:nvPr>
            <p:ph type="dt" sz="half" idx="10"/>
          </p:nvPr>
        </p:nvSpPr>
        <p:spPr/>
        <p:txBody>
          <a:bodyPr/>
          <a:lstStyle/>
          <a:p>
            <a:fld id="{42C74F11-DCCB-1344-8EBD-130EFBB49D84}" type="datetimeFigureOut">
              <a:rPr lang="en-US" smtClean="0"/>
              <a:t>1/18/22</a:t>
            </a:fld>
            <a:endParaRPr lang="en-US"/>
          </a:p>
        </p:txBody>
      </p:sp>
      <p:sp>
        <p:nvSpPr>
          <p:cNvPr id="5" name="Footer Placeholder 4">
            <a:extLst>
              <a:ext uri="{FF2B5EF4-FFF2-40B4-BE49-F238E27FC236}">
                <a16:creationId xmlns:a16="http://schemas.microsoft.com/office/drawing/2014/main" id="{09E9B542-4131-B14E-8A75-AC96F0B8B7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DF0E7A-DF79-E541-B1C7-42A94BFCDC9F}"/>
              </a:ext>
            </a:extLst>
          </p:cNvPr>
          <p:cNvSpPr>
            <a:spLocks noGrp="1"/>
          </p:cNvSpPr>
          <p:nvPr>
            <p:ph type="sldNum" sz="quarter" idx="12"/>
          </p:nvPr>
        </p:nvSpPr>
        <p:spPr/>
        <p:txBody>
          <a:bodyPr/>
          <a:lstStyle/>
          <a:p>
            <a:fld id="{3EBDB94C-B7F0-324A-878F-CBC79DADF53D}" type="slidenum">
              <a:rPr lang="en-US" smtClean="0"/>
              <a:t>‹#›</a:t>
            </a:fld>
            <a:endParaRPr lang="en-US"/>
          </a:p>
        </p:txBody>
      </p:sp>
    </p:spTree>
    <p:extLst>
      <p:ext uri="{BB962C8B-B14F-4D97-AF65-F5344CB8AC3E}">
        <p14:creationId xmlns:p14="http://schemas.microsoft.com/office/powerpoint/2010/main" val="2301670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835A9-5080-0E4C-B087-584BA3EF96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2EFBEF-E312-E148-A71A-4878D869078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252139-7D38-F84F-873B-8C9AACDC3D30}"/>
              </a:ext>
            </a:extLst>
          </p:cNvPr>
          <p:cNvSpPr>
            <a:spLocks noGrp="1"/>
          </p:cNvSpPr>
          <p:nvPr>
            <p:ph type="dt" sz="half" idx="10"/>
          </p:nvPr>
        </p:nvSpPr>
        <p:spPr/>
        <p:txBody>
          <a:bodyPr/>
          <a:lstStyle/>
          <a:p>
            <a:fld id="{42C74F11-DCCB-1344-8EBD-130EFBB49D84}" type="datetimeFigureOut">
              <a:rPr lang="en-US" smtClean="0"/>
              <a:t>1/18/22</a:t>
            </a:fld>
            <a:endParaRPr lang="en-US"/>
          </a:p>
        </p:txBody>
      </p:sp>
      <p:sp>
        <p:nvSpPr>
          <p:cNvPr id="5" name="Footer Placeholder 4">
            <a:extLst>
              <a:ext uri="{FF2B5EF4-FFF2-40B4-BE49-F238E27FC236}">
                <a16:creationId xmlns:a16="http://schemas.microsoft.com/office/drawing/2014/main" id="{429D54AD-57A0-8949-AB7D-D7A0EDEDF5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F1B599-9F32-114E-A051-3444D458F54D}"/>
              </a:ext>
            </a:extLst>
          </p:cNvPr>
          <p:cNvSpPr>
            <a:spLocks noGrp="1"/>
          </p:cNvSpPr>
          <p:nvPr>
            <p:ph type="sldNum" sz="quarter" idx="12"/>
          </p:nvPr>
        </p:nvSpPr>
        <p:spPr/>
        <p:txBody>
          <a:bodyPr/>
          <a:lstStyle/>
          <a:p>
            <a:fld id="{3EBDB94C-B7F0-324A-878F-CBC79DADF53D}" type="slidenum">
              <a:rPr lang="en-US" smtClean="0"/>
              <a:t>‹#›</a:t>
            </a:fld>
            <a:endParaRPr lang="en-US"/>
          </a:p>
        </p:txBody>
      </p:sp>
    </p:spTree>
    <p:extLst>
      <p:ext uri="{BB962C8B-B14F-4D97-AF65-F5344CB8AC3E}">
        <p14:creationId xmlns:p14="http://schemas.microsoft.com/office/powerpoint/2010/main" val="3758773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63D5A-54FD-6740-87BE-C5416B376D5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7A2E83A-110E-844B-9B77-B5D55F5165B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04B3148-C4B5-3B42-9938-A5825B4C21B1}"/>
              </a:ext>
            </a:extLst>
          </p:cNvPr>
          <p:cNvSpPr>
            <a:spLocks noGrp="1"/>
          </p:cNvSpPr>
          <p:nvPr>
            <p:ph type="dt" sz="half" idx="10"/>
          </p:nvPr>
        </p:nvSpPr>
        <p:spPr/>
        <p:txBody>
          <a:bodyPr/>
          <a:lstStyle/>
          <a:p>
            <a:fld id="{42C74F11-DCCB-1344-8EBD-130EFBB49D84}" type="datetimeFigureOut">
              <a:rPr lang="en-US" smtClean="0"/>
              <a:t>1/18/22</a:t>
            </a:fld>
            <a:endParaRPr lang="en-US"/>
          </a:p>
        </p:txBody>
      </p:sp>
      <p:sp>
        <p:nvSpPr>
          <p:cNvPr id="5" name="Footer Placeholder 4">
            <a:extLst>
              <a:ext uri="{FF2B5EF4-FFF2-40B4-BE49-F238E27FC236}">
                <a16:creationId xmlns:a16="http://schemas.microsoft.com/office/drawing/2014/main" id="{08E777DD-E3BA-E748-85B0-2B7F14041C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65F279-19BB-DA47-90D4-8809073C4E70}"/>
              </a:ext>
            </a:extLst>
          </p:cNvPr>
          <p:cNvSpPr>
            <a:spLocks noGrp="1"/>
          </p:cNvSpPr>
          <p:nvPr>
            <p:ph type="sldNum" sz="quarter" idx="12"/>
          </p:nvPr>
        </p:nvSpPr>
        <p:spPr/>
        <p:txBody>
          <a:bodyPr/>
          <a:lstStyle/>
          <a:p>
            <a:fld id="{3EBDB94C-B7F0-324A-878F-CBC79DADF53D}" type="slidenum">
              <a:rPr lang="en-US" smtClean="0"/>
              <a:t>‹#›</a:t>
            </a:fld>
            <a:endParaRPr lang="en-US"/>
          </a:p>
        </p:txBody>
      </p:sp>
    </p:spTree>
    <p:extLst>
      <p:ext uri="{BB962C8B-B14F-4D97-AF65-F5344CB8AC3E}">
        <p14:creationId xmlns:p14="http://schemas.microsoft.com/office/powerpoint/2010/main" val="4270175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FF354-2A07-2B4E-B746-0A73D2E925C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2B8512-B2E2-2B48-BD0D-D35A6C88B36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1D9D541-DBF0-414F-9BD8-4FA83DEA1F9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4677D96-84AA-4642-9244-1FB9A7636B6A}"/>
              </a:ext>
            </a:extLst>
          </p:cNvPr>
          <p:cNvSpPr>
            <a:spLocks noGrp="1"/>
          </p:cNvSpPr>
          <p:nvPr>
            <p:ph type="dt" sz="half" idx="10"/>
          </p:nvPr>
        </p:nvSpPr>
        <p:spPr/>
        <p:txBody>
          <a:bodyPr/>
          <a:lstStyle/>
          <a:p>
            <a:fld id="{42C74F11-DCCB-1344-8EBD-130EFBB49D84}" type="datetimeFigureOut">
              <a:rPr lang="en-US" smtClean="0"/>
              <a:t>1/18/22</a:t>
            </a:fld>
            <a:endParaRPr lang="en-US"/>
          </a:p>
        </p:txBody>
      </p:sp>
      <p:sp>
        <p:nvSpPr>
          <p:cNvPr id="6" name="Footer Placeholder 5">
            <a:extLst>
              <a:ext uri="{FF2B5EF4-FFF2-40B4-BE49-F238E27FC236}">
                <a16:creationId xmlns:a16="http://schemas.microsoft.com/office/drawing/2014/main" id="{D6332E6F-E7C0-FE48-9405-C0EDC33352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DF5F7-E076-AA46-815F-27CDC8B45B00}"/>
              </a:ext>
            </a:extLst>
          </p:cNvPr>
          <p:cNvSpPr>
            <a:spLocks noGrp="1"/>
          </p:cNvSpPr>
          <p:nvPr>
            <p:ph type="sldNum" sz="quarter" idx="12"/>
          </p:nvPr>
        </p:nvSpPr>
        <p:spPr/>
        <p:txBody>
          <a:bodyPr/>
          <a:lstStyle/>
          <a:p>
            <a:fld id="{3EBDB94C-B7F0-324A-878F-CBC79DADF53D}" type="slidenum">
              <a:rPr lang="en-US" smtClean="0"/>
              <a:t>‹#›</a:t>
            </a:fld>
            <a:endParaRPr lang="en-US"/>
          </a:p>
        </p:txBody>
      </p:sp>
    </p:spTree>
    <p:extLst>
      <p:ext uri="{BB962C8B-B14F-4D97-AF65-F5344CB8AC3E}">
        <p14:creationId xmlns:p14="http://schemas.microsoft.com/office/powerpoint/2010/main" val="1066359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21C76-EF9E-284B-9097-51353F3F70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9F4A231-AB95-1D4E-88F2-C79D0359744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C14447-9766-CD44-9703-2A5A734AB06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7691B2A-3D69-6942-BEE3-E03CF1562C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95AE653-6805-7C46-9A25-E04C3507570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FEE1DF6-6093-204A-AC1B-17F13F4AF95A}"/>
              </a:ext>
            </a:extLst>
          </p:cNvPr>
          <p:cNvSpPr>
            <a:spLocks noGrp="1"/>
          </p:cNvSpPr>
          <p:nvPr>
            <p:ph type="dt" sz="half" idx="10"/>
          </p:nvPr>
        </p:nvSpPr>
        <p:spPr/>
        <p:txBody>
          <a:bodyPr/>
          <a:lstStyle/>
          <a:p>
            <a:fld id="{42C74F11-DCCB-1344-8EBD-130EFBB49D84}" type="datetimeFigureOut">
              <a:rPr lang="en-US" smtClean="0"/>
              <a:t>1/18/22</a:t>
            </a:fld>
            <a:endParaRPr lang="en-US"/>
          </a:p>
        </p:txBody>
      </p:sp>
      <p:sp>
        <p:nvSpPr>
          <p:cNvPr id="8" name="Footer Placeholder 7">
            <a:extLst>
              <a:ext uri="{FF2B5EF4-FFF2-40B4-BE49-F238E27FC236}">
                <a16:creationId xmlns:a16="http://schemas.microsoft.com/office/drawing/2014/main" id="{841DE929-171F-EA4F-BACE-770E7ABA937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B1AF6A6-FA76-A548-AABF-19AF64FC6D15}"/>
              </a:ext>
            </a:extLst>
          </p:cNvPr>
          <p:cNvSpPr>
            <a:spLocks noGrp="1"/>
          </p:cNvSpPr>
          <p:nvPr>
            <p:ph type="sldNum" sz="quarter" idx="12"/>
          </p:nvPr>
        </p:nvSpPr>
        <p:spPr/>
        <p:txBody>
          <a:bodyPr/>
          <a:lstStyle/>
          <a:p>
            <a:fld id="{3EBDB94C-B7F0-324A-878F-CBC79DADF53D}" type="slidenum">
              <a:rPr lang="en-US" smtClean="0"/>
              <a:t>‹#›</a:t>
            </a:fld>
            <a:endParaRPr lang="en-US"/>
          </a:p>
        </p:txBody>
      </p:sp>
    </p:spTree>
    <p:extLst>
      <p:ext uri="{BB962C8B-B14F-4D97-AF65-F5344CB8AC3E}">
        <p14:creationId xmlns:p14="http://schemas.microsoft.com/office/powerpoint/2010/main" val="2128042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34D3B4-D2A4-8A45-BCFC-C16347F6FC6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86BE694-4453-C84D-B541-6C8A0B849B4D}"/>
              </a:ext>
            </a:extLst>
          </p:cNvPr>
          <p:cNvSpPr>
            <a:spLocks noGrp="1"/>
          </p:cNvSpPr>
          <p:nvPr>
            <p:ph type="dt" sz="half" idx="10"/>
          </p:nvPr>
        </p:nvSpPr>
        <p:spPr/>
        <p:txBody>
          <a:bodyPr/>
          <a:lstStyle/>
          <a:p>
            <a:fld id="{42C74F11-DCCB-1344-8EBD-130EFBB49D84}" type="datetimeFigureOut">
              <a:rPr lang="en-US" smtClean="0"/>
              <a:t>1/18/22</a:t>
            </a:fld>
            <a:endParaRPr lang="en-US"/>
          </a:p>
        </p:txBody>
      </p:sp>
      <p:sp>
        <p:nvSpPr>
          <p:cNvPr id="4" name="Footer Placeholder 3">
            <a:extLst>
              <a:ext uri="{FF2B5EF4-FFF2-40B4-BE49-F238E27FC236}">
                <a16:creationId xmlns:a16="http://schemas.microsoft.com/office/drawing/2014/main" id="{F12DCFE1-F2A8-0A49-8E10-FAC7ACD55FE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D8FB0B-E982-E246-BF74-2BC90D06748F}"/>
              </a:ext>
            </a:extLst>
          </p:cNvPr>
          <p:cNvSpPr>
            <a:spLocks noGrp="1"/>
          </p:cNvSpPr>
          <p:nvPr>
            <p:ph type="sldNum" sz="quarter" idx="12"/>
          </p:nvPr>
        </p:nvSpPr>
        <p:spPr/>
        <p:txBody>
          <a:bodyPr/>
          <a:lstStyle/>
          <a:p>
            <a:fld id="{3EBDB94C-B7F0-324A-878F-CBC79DADF53D}" type="slidenum">
              <a:rPr lang="en-US" smtClean="0"/>
              <a:t>‹#›</a:t>
            </a:fld>
            <a:endParaRPr lang="en-US"/>
          </a:p>
        </p:txBody>
      </p:sp>
    </p:spTree>
    <p:extLst>
      <p:ext uri="{BB962C8B-B14F-4D97-AF65-F5344CB8AC3E}">
        <p14:creationId xmlns:p14="http://schemas.microsoft.com/office/powerpoint/2010/main" val="2303311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E2D057-52F8-DA43-84FC-6DF145F64874}"/>
              </a:ext>
            </a:extLst>
          </p:cNvPr>
          <p:cNvSpPr>
            <a:spLocks noGrp="1"/>
          </p:cNvSpPr>
          <p:nvPr>
            <p:ph type="dt" sz="half" idx="10"/>
          </p:nvPr>
        </p:nvSpPr>
        <p:spPr/>
        <p:txBody>
          <a:bodyPr/>
          <a:lstStyle/>
          <a:p>
            <a:fld id="{42C74F11-DCCB-1344-8EBD-130EFBB49D84}" type="datetimeFigureOut">
              <a:rPr lang="en-US" smtClean="0"/>
              <a:t>1/18/22</a:t>
            </a:fld>
            <a:endParaRPr lang="en-US"/>
          </a:p>
        </p:txBody>
      </p:sp>
      <p:sp>
        <p:nvSpPr>
          <p:cNvPr id="3" name="Footer Placeholder 2">
            <a:extLst>
              <a:ext uri="{FF2B5EF4-FFF2-40B4-BE49-F238E27FC236}">
                <a16:creationId xmlns:a16="http://schemas.microsoft.com/office/drawing/2014/main" id="{494E4FEB-7DA4-024B-8E85-EB33025FEF9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B8FEFD0-B3D3-984E-8402-7650D8A0556A}"/>
              </a:ext>
            </a:extLst>
          </p:cNvPr>
          <p:cNvSpPr>
            <a:spLocks noGrp="1"/>
          </p:cNvSpPr>
          <p:nvPr>
            <p:ph type="sldNum" sz="quarter" idx="12"/>
          </p:nvPr>
        </p:nvSpPr>
        <p:spPr/>
        <p:txBody>
          <a:bodyPr/>
          <a:lstStyle/>
          <a:p>
            <a:fld id="{3EBDB94C-B7F0-324A-878F-CBC79DADF53D}" type="slidenum">
              <a:rPr lang="en-US" smtClean="0"/>
              <a:t>‹#›</a:t>
            </a:fld>
            <a:endParaRPr lang="en-US"/>
          </a:p>
        </p:txBody>
      </p:sp>
    </p:spTree>
    <p:extLst>
      <p:ext uri="{BB962C8B-B14F-4D97-AF65-F5344CB8AC3E}">
        <p14:creationId xmlns:p14="http://schemas.microsoft.com/office/powerpoint/2010/main" val="2658768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10DAC-8D1F-5843-A4B6-41CBEB9416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05D2912-81F5-ED47-B521-DD5F7A9AEE8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CAF1726-7465-9F4F-A1DC-4DB3925ECF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45E7BD-5916-ED44-8A13-234E0632745D}"/>
              </a:ext>
            </a:extLst>
          </p:cNvPr>
          <p:cNvSpPr>
            <a:spLocks noGrp="1"/>
          </p:cNvSpPr>
          <p:nvPr>
            <p:ph type="dt" sz="half" idx="10"/>
          </p:nvPr>
        </p:nvSpPr>
        <p:spPr/>
        <p:txBody>
          <a:bodyPr/>
          <a:lstStyle/>
          <a:p>
            <a:fld id="{42C74F11-DCCB-1344-8EBD-130EFBB49D84}" type="datetimeFigureOut">
              <a:rPr lang="en-US" smtClean="0"/>
              <a:t>1/18/22</a:t>
            </a:fld>
            <a:endParaRPr lang="en-US"/>
          </a:p>
        </p:txBody>
      </p:sp>
      <p:sp>
        <p:nvSpPr>
          <p:cNvPr id="6" name="Footer Placeholder 5">
            <a:extLst>
              <a:ext uri="{FF2B5EF4-FFF2-40B4-BE49-F238E27FC236}">
                <a16:creationId xmlns:a16="http://schemas.microsoft.com/office/drawing/2014/main" id="{BCF41265-E540-7D4B-BD4A-9C737F5CEA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8D35590-6379-0B42-8F90-7E67F9705A7E}"/>
              </a:ext>
            </a:extLst>
          </p:cNvPr>
          <p:cNvSpPr>
            <a:spLocks noGrp="1"/>
          </p:cNvSpPr>
          <p:nvPr>
            <p:ph type="sldNum" sz="quarter" idx="12"/>
          </p:nvPr>
        </p:nvSpPr>
        <p:spPr/>
        <p:txBody>
          <a:bodyPr/>
          <a:lstStyle/>
          <a:p>
            <a:fld id="{3EBDB94C-B7F0-324A-878F-CBC79DADF53D}" type="slidenum">
              <a:rPr lang="en-US" smtClean="0"/>
              <a:t>‹#›</a:t>
            </a:fld>
            <a:endParaRPr lang="en-US"/>
          </a:p>
        </p:txBody>
      </p:sp>
    </p:spTree>
    <p:extLst>
      <p:ext uri="{BB962C8B-B14F-4D97-AF65-F5344CB8AC3E}">
        <p14:creationId xmlns:p14="http://schemas.microsoft.com/office/powerpoint/2010/main" val="1839991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4936A-9E88-524A-AB3F-AC8C30D64C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C39DC5C-429E-654E-9B99-DE00974229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926D63A-2308-F54A-869F-5B502A7528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1B13F2-195F-ED40-9D42-D90717520F3D}"/>
              </a:ext>
            </a:extLst>
          </p:cNvPr>
          <p:cNvSpPr>
            <a:spLocks noGrp="1"/>
          </p:cNvSpPr>
          <p:nvPr>
            <p:ph type="dt" sz="half" idx="10"/>
          </p:nvPr>
        </p:nvSpPr>
        <p:spPr/>
        <p:txBody>
          <a:bodyPr/>
          <a:lstStyle/>
          <a:p>
            <a:fld id="{42C74F11-DCCB-1344-8EBD-130EFBB49D84}" type="datetimeFigureOut">
              <a:rPr lang="en-US" smtClean="0"/>
              <a:t>1/18/22</a:t>
            </a:fld>
            <a:endParaRPr lang="en-US"/>
          </a:p>
        </p:txBody>
      </p:sp>
      <p:sp>
        <p:nvSpPr>
          <p:cNvPr id="6" name="Footer Placeholder 5">
            <a:extLst>
              <a:ext uri="{FF2B5EF4-FFF2-40B4-BE49-F238E27FC236}">
                <a16:creationId xmlns:a16="http://schemas.microsoft.com/office/drawing/2014/main" id="{D75AF89F-4F69-BF47-BEBF-17036F9CB20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840D3F-F376-9E46-99E5-24A6C076D08D}"/>
              </a:ext>
            </a:extLst>
          </p:cNvPr>
          <p:cNvSpPr>
            <a:spLocks noGrp="1"/>
          </p:cNvSpPr>
          <p:nvPr>
            <p:ph type="sldNum" sz="quarter" idx="12"/>
          </p:nvPr>
        </p:nvSpPr>
        <p:spPr/>
        <p:txBody>
          <a:bodyPr/>
          <a:lstStyle/>
          <a:p>
            <a:fld id="{3EBDB94C-B7F0-324A-878F-CBC79DADF53D}" type="slidenum">
              <a:rPr lang="en-US" smtClean="0"/>
              <a:t>‹#›</a:t>
            </a:fld>
            <a:endParaRPr lang="en-US"/>
          </a:p>
        </p:txBody>
      </p:sp>
    </p:spTree>
    <p:extLst>
      <p:ext uri="{BB962C8B-B14F-4D97-AF65-F5344CB8AC3E}">
        <p14:creationId xmlns:p14="http://schemas.microsoft.com/office/powerpoint/2010/main" val="3350952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740E5EC-FF9F-3643-A34B-BB78E02864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619D319-DCEE-1348-A953-4202ED1B51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12274F-CE1B-324D-9E38-595BF0B9E7F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C74F11-DCCB-1344-8EBD-130EFBB49D84}" type="datetimeFigureOut">
              <a:rPr lang="en-US" smtClean="0"/>
              <a:t>1/18/22</a:t>
            </a:fld>
            <a:endParaRPr lang="en-US"/>
          </a:p>
        </p:txBody>
      </p:sp>
      <p:sp>
        <p:nvSpPr>
          <p:cNvPr id="5" name="Footer Placeholder 4">
            <a:extLst>
              <a:ext uri="{FF2B5EF4-FFF2-40B4-BE49-F238E27FC236}">
                <a16:creationId xmlns:a16="http://schemas.microsoft.com/office/drawing/2014/main" id="{5533B080-7E7A-8B4C-BB08-A6D06104662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54BA82E-44F5-DD4D-9E45-151DF02D9C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BDB94C-B7F0-324A-878F-CBC79DADF53D}" type="slidenum">
              <a:rPr lang="en-US" smtClean="0"/>
              <a:t>‹#›</a:t>
            </a:fld>
            <a:endParaRPr lang="en-US"/>
          </a:p>
        </p:txBody>
      </p:sp>
    </p:spTree>
    <p:extLst>
      <p:ext uri="{BB962C8B-B14F-4D97-AF65-F5344CB8AC3E}">
        <p14:creationId xmlns:p14="http://schemas.microsoft.com/office/powerpoint/2010/main" val="795448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www.uvm.edu/gradwriting/writing-resources" TargetMode="External"/><Relationship Id="rId5" Type="http://schemas.openxmlformats.org/officeDocument/2006/relationships/image" Target="../media/image2.png"/><Relationship Id="rId4" Type="http://schemas.openxmlformats.org/officeDocument/2006/relationships/hyperlink" Target="http://uvm.mywconline.net/"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thecrimson.com/topic/sponsored-successful-medical-essays-2019/"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thecrimson.com/topic/sponsored-successful-medical-essays-2019/"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studentdoctor.net/2007/06/23/before-you-write-your-personal-statement-read-thi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healthcareers.umn.edu/courses-and-events/online-workshops/personal-statement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F593A1A-F3CB-8A4B-9EC4-5A24ED603B17}"/>
              </a:ext>
            </a:extLst>
          </p:cNvPr>
          <p:cNvPicPr>
            <a:picLocks noChangeAspect="1"/>
          </p:cNvPicPr>
          <p:nvPr/>
        </p:nvPicPr>
        <p:blipFill rotWithShape="1">
          <a:blip r:embed="rId3"/>
          <a:srcRect l="6537" r="6103"/>
          <a:stretch/>
        </p:blipFill>
        <p:spPr>
          <a:xfrm>
            <a:off x="356259" y="442683"/>
            <a:ext cx="5112444" cy="4023360"/>
          </a:xfrm>
          <a:prstGeom prst="rect">
            <a:avLst/>
          </a:prstGeom>
        </p:spPr>
      </p:pic>
      <p:sp>
        <p:nvSpPr>
          <p:cNvPr id="6" name="TextBox 5">
            <a:extLst>
              <a:ext uri="{FF2B5EF4-FFF2-40B4-BE49-F238E27FC236}">
                <a16:creationId xmlns:a16="http://schemas.microsoft.com/office/drawing/2014/main" id="{2BFA092D-65DB-8A4F-A48A-D9BDCD7A03F3}"/>
              </a:ext>
            </a:extLst>
          </p:cNvPr>
          <p:cNvSpPr txBox="1"/>
          <p:nvPr/>
        </p:nvSpPr>
        <p:spPr>
          <a:xfrm>
            <a:off x="5685307" y="960732"/>
            <a:ext cx="6201889" cy="2308324"/>
          </a:xfrm>
          <a:prstGeom prst="rect">
            <a:avLst/>
          </a:prstGeom>
          <a:noFill/>
        </p:spPr>
        <p:txBody>
          <a:bodyPr wrap="square" rtlCol="0">
            <a:spAutoFit/>
          </a:bodyPr>
          <a:lstStyle/>
          <a:p>
            <a:r>
              <a:rPr lang="en-US" sz="4800" b="1" dirty="0">
                <a:latin typeface="Avenir Book" panose="02000503020000020003" pitchFamily="2" charset="0"/>
              </a:rPr>
              <a:t>Personal Statements for Medical School and Residencies</a:t>
            </a:r>
          </a:p>
        </p:txBody>
      </p:sp>
      <p:pic>
        <p:nvPicPr>
          <p:cNvPr id="9" name="Picture 8">
            <a:extLst>
              <a:ext uri="{FF2B5EF4-FFF2-40B4-BE49-F238E27FC236}">
                <a16:creationId xmlns:a16="http://schemas.microsoft.com/office/drawing/2014/main" id="{27E88263-0744-424F-B22E-12DCA566A51B}"/>
              </a:ext>
            </a:extLst>
          </p:cNvPr>
          <p:cNvPicPr>
            <a:picLocks noChangeAspect="1"/>
          </p:cNvPicPr>
          <p:nvPr/>
        </p:nvPicPr>
        <p:blipFill>
          <a:blip r:embed="rId4"/>
          <a:stretch>
            <a:fillRect/>
          </a:stretch>
        </p:blipFill>
        <p:spPr>
          <a:xfrm>
            <a:off x="5342906" y="4385910"/>
            <a:ext cx="6161314" cy="1680358"/>
          </a:xfrm>
          <a:prstGeom prst="rect">
            <a:avLst/>
          </a:prstGeom>
        </p:spPr>
      </p:pic>
    </p:spTree>
    <p:extLst>
      <p:ext uri="{BB962C8B-B14F-4D97-AF65-F5344CB8AC3E}">
        <p14:creationId xmlns:p14="http://schemas.microsoft.com/office/powerpoint/2010/main" val="971621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F593A1A-F3CB-8A4B-9EC4-5A24ED603B17}"/>
              </a:ext>
            </a:extLst>
          </p:cNvPr>
          <p:cNvPicPr>
            <a:picLocks noChangeAspect="1"/>
          </p:cNvPicPr>
          <p:nvPr/>
        </p:nvPicPr>
        <p:blipFill rotWithShape="1">
          <a:blip r:embed="rId3"/>
          <a:srcRect l="6537" r="6103"/>
          <a:stretch/>
        </p:blipFill>
        <p:spPr>
          <a:xfrm>
            <a:off x="356259" y="442683"/>
            <a:ext cx="3115604" cy="2451899"/>
          </a:xfrm>
          <a:prstGeom prst="rect">
            <a:avLst/>
          </a:prstGeom>
        </p:spPr>
      </p:pic>
      <p:sp>
        <p:nvSpPr>
          <p:cNvPr id="8" name="TextBox 7">
            <a:extLst>
              <a:ext uri="{FF2B5EF4-FFF2-40B4-BE49-F238E27FC236}">
                <a16:creationId xmlns:a16="http://schemas.microsoft.com/office/drawing/2014/main" id="{18A607E8-CB27-2B46-B373-8243F417D8A7}"/>
              </a:ext>
            </a:extLst>
          </p:cNvPr>
          <p:cNvSpPr txBox="1"/>
          <p:nvPr/>
        </p:nvSpPr>
        <p:spPr>
          <a:xfrm>
            <a:off x="3606799" y="442683"/>
            <a:ext cx="7992533" cy="1692771"/>
          </a:xfrm>
          <a:prstGeom prst="rect">
            <a:avLst/>
          </a:prstGeom>
          <a:noFill/>
        </p:spPr>
        <p:txBody>
          <a:bodyPr wrap="square" rtlCol="0">
            <a:spAutoFit/>
          </a:bodyPr>
          <a:lstStyle/>
          <a:p>
            <a:pPr algn="ctr">
              <a:spcAft>
                <a:spcPts val="1200"/>
              </a:spcAft>
            </a:pPr>
            <a:r>
              <a:rPr lang="en-US" sz="2400" b="1" dirty="0">
                <a:latin typeface="Avenir Book" panose="02000503020000020003" pitchFamily="2" charset="0"/>
              </a:rPr>
              <a:t>To Make an Appointment</a:t>
            </a:r>
          </a:p>
          <a:p>
            <a:pPr>
              <a:spcAft>
                <a:spcPts val="1200"/>
              </a:spcAft>
            </a:pPr>
            <a:r>
              <a:rPr lang="en-US" sz="2000" dirty="0">
                <a:latin typeface="Avenir Book" panose="02000503020000020003" pitchFamily="2" charset="0"/>
              </a:rPr>
              <a:t>Create an account at </a:t>
            </a:r>
            <a:r>
              <a:rPr lang="en-US" sz="2000" dirty="0" err="1">
                <a:latin typeface="Avenir Book" panose="02000503020000020003" pitchFamily="2" charset="0"/>
                <a:hlinkClick r:id="rId4"/>
              </a:rPr>
              <a:t>uvm.mywconline.net</a:t>
            </a:r>
            <a:endParaRPr lang="en-US" sz="2000" dirty="0">
              <a:latin typeface="Avenir Book" panose="02000503020000020003" pitchFamily="2" charset="0"/>
            </a:endParaRPr>
          </a:p>
          <a:p>
            <a:pPr>
              <a:spcAft>
                <a:spcPts val="1200"/>
              </a:spcAft>
            </a:pPr>
            <a:r>
              <a:rPr lang="en-US" sz="2000" dirty="0">
                <a:latin typeface="Avenir Book" panose="02000503020000020003" pitchFamily="2" charset="0"/>
              </a:rPr>
              <a:t>Click on an available appointment, and choose in-person, online via Teams, Email Feedback Letter, or Graduate Writing Retreat</a:t>
            </a:r>
          </a:p>
        </p:txBody>
      </p:sp>
      <p:pic>
        <p:nvPicPr>
          <p:cNvPr id="6" name="Picture 5">
            <a:extLst>
              <a:ext uri="{FF2B5EF4-FFF2-40B4-BE49-F238E27FC236}">
                <a16:creationId xmlns:a16="http://schemas.microsoft.com/office/drawing/2014/main" id="{4C236D00-0CDE-D444-BC3B-B2D7B3BDB5C8}"/>
              </a:ext>
            </a:extLst>
          </p:cNvPr>
          <p:cNvPicPr>
            <a:picLocks noChangeAspect="1"/>
          </p:cNvPicPr>
          <p:nvPr/>
        </p:nvPicPr>
        <p:blipFill>
          <a:blip r:embed="rId5"/>
          <a:stretch>
            <a:fillRect/>
          </a:stretch>
        </p:blipFill>
        <p:spPr>
          <a:xfrm>
            <a:off x="7799287" y="5604933"/>
            <a:ext cx="3986539" cy="1087238"/>
          </a:xfrm>
          <a:prstGeom prst="rect">
            <a:avLst/>
          </a:prstGeom>
        </p:spPr>
      </p:pic>
      <p:sp>
        <p:nvSpPr>
          <p:cNvPr id="2" name="TextBox 1">
            <a:extLst>
              <a:ext uri="{FF2B5EF4-FFF2-40B4-BE49-F238E27FC236}">
                <a16:creationId xmlns:a16="http://schemas.microsoft.com/office/drawing/2014/main" id="{61DA58FE-DE36-4A4C-BB14-2D599FF8ABE1}"/>
              </a:ext>
            </a:extLst>
          </p:cNvPr>
          <p:cNvSpPr txBox="1"/>
          <p:nvPr/>
        </p:nvSpPr>
        <p:spPr>
          <a:xfrm>
            <a:off x="3589866" y="2082829"/>
            <a:ext cx="7670800" cy="1938992"/>
          </a:xfrm>
          <a:prstGeom prst="rect">
            <a:avLst/>
          </a:prstGeom>
          <a:noFill/>
        </p:spPr>
        <p:txBody>
          <a:bodyPr wrap="square" rtlCol="0">
            <a:spAutoFit/>
          </a:bodyPr>
          <a:lstStyle/>
          <a:p>
            <a:pPr marL="800100" lvl="1" indent="-342900">
              <a:spcAft>
                <a:spcPts val="1200"/>
              </a:spcAft>
              <a:buFont typeface="Arial" panose="020B0604020202020204" pitchFamily="34" charset="0"/>
              <a:buChar char="•"/>
            </a:pPr>
            <a:r>
              <a:rPr lang="en-US" sz="2000" dirty="0">
                <a:latin typeface="Avenir Book" panose="02000503020000020003" pitchFamily="2" charset="0"/>
              </a:rPr>
              <a:t>Option: Attach or link a draft</a:t>
            </a:r>
          </a:p>
          <a:p>
            <a:pPr marL="800100" lvl="1" indent="-342900">
              <a:spcAft>
                <a:spcPts val="1200"/>
              </a:spcAft>
              <a:buFont typeface="Arial" panose="020B0604020202020204" pitchFamily="34" charset="0"/>
              <a:buChar char="•"/>
            </a:pPr>
            <a:r>
              <a:rPr lang="en-US" sz="2000" dirty="0">
                <a:latin typeface="Avenir Book" panose="02000503020000020003" pitchFamily="2" charset="0"/>
              </a:rPr>
              <a:t>Option: Make a two-part Review and Meet appointment</a:t>
            </a:r>
          </a:p>
          <a:p>
            <a:pPr marL="800100" lvl="1" indent="-342900">
              <a:spcAft>
                <a:spcPts val="1200"/>
              </a:spcAft>
              <a:buFont typeface="Arial" panose="020B0604020202020204" pitchFamily="34" charset="0"/>
              <a:buChar char="•"/>
            </a:pPr>
            <a:r>
              <a:rPr lang="en-US" sz="2000" dirty="0">
                <a:latin typeface="Avenir Book" panose="02000503020000020003" pitchFamily="2" charset="0"/>
              </a:rPr>
              <a:t>Option: Make several appointments with one consultant to draft, revise, and edit over time. Or make appointments with two or more consultants for diverse perspectives. </a:t>
            </a:r>
          </a:p>
        </p:txBody>
      </p:sp>
      <p:sp>
        <p:nvSpPr>
          <p:cNvPr id="3" name="TextBox 2">
            <a:extLst>
              <a:ext uri="{FF2B5EF4-FFF2-40B4-BE49-F238E27FC236}">
                <a16:creationId xmlns:a16="http://schemas.microsoft.com/office/drawing/2014/main" id="{16CA1CAC-C198-3444-A6D2-40FE12DA9FEF}"/>
              </a:ext>
            </a:extLst>
          </p:cNvPr>
          <p:cNvSpPr txBox="1"/>
          <p:nvPr/>
        </p:nvSpPr>
        <p:spPr>
          <a:xfrm>
            <a:off x="778933" y="3990938"/>
            <a:ext cx="10481733" cy="1785104"/>
          </a:xfrm>
          <a:prstGeom prst="rect">
            <a:avLst/>
          </a:prstGeom>
          <a:noFill/>
        </p:spPr>
        <p:txBody>
          <a:bodyPr wrap="square" rtlCol="0">
            <a:spAutoFit/>
          </a:bodyPr>
          <a:lstStyle/>
          <a:p>
            <a:pPr>
              <a:spcAft>
                <a:spcPts val="1200"/>
              </a:spcAft>
            </a:pPr>
            <a:r>
              <a:rPr lang="en-US" sz="2000" dirty="0">
                <a:latin typeface="Avenir Book" panose="02000503020000020003" pitchFamily="2" charset="0"/>
              </a:rPr>
              <a:t>Also visit </a:t>
            </a:r>
            <a:r>
              <a:rPr lang="en-US" sz="2000" dirty="0">
                <a:latin typeface="Avenir Book" panose="02000503020000020003" pitchFamily="2" charset="0"/>
                <a:hlinkClick r:id="rId6"/>
              </a:rPr>
              <a:t>https://www.uvm.edu/gradwriting/writing-resources</a:t>
            </a:r>
            <a:r>
              <a:rPr lang="en-US" sz="2000" dirty="0">
                <a:latin typeface="Avenir Book" panose="02000503020000020003" pitchFamily="2" charset="0"/>
              </a:rPr>
              <a:t> for guides to</a:t>
            </a:r>
          </a:p>
          <a:p>
            <a:pPr marL="800100" lvl="1" indent="-342900">
              <a:spcAft>
                <a:spcPts val="1200"/>
              </a:spcAft>
              <a:buFont typeface="Arial" panose="020B0604020202020204" pitchFamily="34" charset="0"/>
              <a:buChar char="•"/>
            </a:pPr>
            <a:r>
              <a:rPr lang="en-US" sz="2000" dirty="0">
                <a:latin typeface="Avenir Book" panose="02000503020000020003" pitchFamily="2" charset="0"/>
              </a:rPr>
              <a:t>Revising and Reorganizing</a:t>
            </a:r>
          </a:p>
          <a:p>
            <a:pPr marL="800100" lvl="1" indent="-342900">
              <a:spcAft>
                <a:spcPts val="1200"/>
              </a:spcAft>
              <a:buFont typeface="Arial" panose="020B0604020202020204" pitchFamily="34" charset="0"/>
              <a:buChar char="•"/>
            </a:pPr>
            <a:r>
              <a:rPr lang="en-US" sz="2000" dirty="0">
                <a:latin typeface="Avenir Book" panose="02000503020000020003" pitchFamily="2" charset="0"/>
              </a:rPr>
              <a:t>Sentence Strategies for Flow</a:t>
            </a:r>
          </a:p>
          <a:p>
            <a:pPr marL="800100" lvl="1" indent="-342900">
              <a:spcAft>
                <a:spcPts val="1200"/>
              </a:spcAft>
              <a:buFont typeface="Arial" panose="020B0604020202020204" pitchFamily="34" charset="0"/>
              <a:buChar char="•"/>
            </a:pPr>
            <a:r>
              <a:rPr lang="en-US" sz="2000" dirty="0">
                <a:latin typeface="Avenir Book" panose="02000503020000020003" pitchFamily="2" charset="0"/>
              </a:rPr>
              <a:t>Editing for Clarity, Cohesion, and Concision</a:t>
            </a:r>
          </a:p>
        </p:txBody>
      </p:sp>
    </p:spTree>
    <p:extLst>
      <p:ext uri="{BB962C8B-B14F-4D97-AF65-F5344CB8AC3E}">
        <p14:creationId xmlns:p14="http://schemas.microsoft.com/office/powerpoint/2010/main" val="655896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681E1C1-A4B9-824F-9160-40E682FFB433}"/>
              </a:ext>
            </a:extLst>
          </p:cNvPr>
          <p:cNvSpPr txBox="1"/>
          <p:nvPr/>
        </p:nvSpPr>
        <p:spPr>
          <a:xfrm>
            <a:off x="375558" y="489857"/>
            <a:ext cx="11234056" cy="1231106"/>
          </a:xfrm>
          <a:prstGeom prst="rect">
            <a:avLst/>
          </a:prstGeom>
          <a:noFill/>
        </p:spPr>
        <p:txBody>
          <a:bodyPr wrap="square" rtlCol="0">
            <a:spAutoFit/>
          </a:bodyPr>
          <a:lstStyle/>
          <a:p>
            <a:pPr algn="ctr">
              <a:spcAft>
                <a:spcPts val="1200"/>
              </a:spcAft>
            </a:pPr>
            <a:r>
              <a:rPr lang="en-US" sz="2400" b="1" dirty="0">
                <a:latin typeface="Avenir Book" panose="02000503020000020003" pitchFamily="2" charset="0"/>
              </a:rPr>
              <a:t>Your Audience and What They Need</a:t>
            </a:r>
          </a:p>
          <a:p>
            <a:pPr>
              <a:spcAft>
                <a:spcPts val="1200"/>
              </a:spcAft>
            </a:pPr>
            <a:r>
              <a:rPr lang="en-US" sz="2000" dirty="0">
                <a:latin typeface="Avenir Book" panose="02000503020000020003" pitchFamily="2" charset="0"/>
              </a:rPr>
              <a:t>Your personal statement will be read by an admissions committee that likely includes faculty, staff, and perhaps second-year students, doctors, or other medical professionals.</a:t>
            </a:r>
          </a:p>
        </p:txBody>
      </p:sp>
      <p:sp>
        <p:nvSpPr>
          <p:cNvPr id="2" name="TextBox 1">
            <a:extLst>
              <a:ext uri="{FF2B5EF4-FFF2-40B4-BE49-F238E27FC236}">
                <a16:creationId xmlns:a16="http://schemas.microsoft.com/office/drawing/2014/main" id="{79879154-A910-5C4E-B2A7-EFE901CA1E8B}"/>
              </a:ext>
            </a:extLst>
          </p:cNvPr>
          <p:cNvSpPr txBox="1"/>
          <p:nvPr/>
        </p:nvSpPr>
        <p:spPr>
          <a:xfrm>
            <a:off x="408214" y="1894113"/>
            <a:ext cx="11397343" cy="707886"/>
          </a:xfrm>
          <a:prstGeom prst="rect">
            <a:avLst/>
          </a:prstGeom>
          <a:noFill/>
        </p:spPr>
        <p:txBody>
          <a:bodyPr wrap="square" rtlCol="0">
            <a:spAutoFit/>
          </a:bodyPr>
          <a:lstStyle/>
          <a:p>
            <a:pPr marL="800100" lvl="1" indent="-342900">
              <a:spcAft>
                <a:spcPts val="1200"/>
              </a:spcAft>
              <a:buFont typeface="Arial" panose="020B0604020202020204" pitchFamily="34" charset="0"/>
              <a:buChar char="•"/>
            </a:pPr>
            <a:r>
              <a:rPr lang="en-US" sz="2000" dirty="0">
                <a:latin typeface="Avenir Book" panose="02000503020000020003" pitchFamily="2" charset="0"/>
              </a:rPr>
              <a:t>Not all committee members will be medical or scientific ”insiders,” so an audience-friendly personal statement should be free of jargon and unexplained technical language.</a:t>
            </a:r>
          </a:p>
        </p:txBody>
      </p:sp>
      <p:sp>
        <p:nvSpPr>
          <p:cNvPr id="3" name="TextBox 2">
            <a:extLst>
              <a:ext uri="{FF2B5EF4-FFF2-40B4-BE49-F238E27FC236}">
                <a16:creationId xmlns:a16="http://schemas.microsoft.com/office/drawing/2014/main" id="{E4A6D7DE-9D60-034C-AD25-79C7E50E1D1C}"/>
              </a:ext>
            </a:extLst>
          </p:cNvPr>
          <p:cNvSpPr txBox="1"/>
          <p:nvPr/>
        </p:nvSpPr>
        <p:spPr>
          <a:xfrm>
            <a:off x="375558" y="2759525"/>
            <a:ext cx="11446328" cy="1631216"/>
          </a:xfrm>
          <a:prstGeom prst="rect">
            <a:avLst/>
          </a:prstGeom>
          <a:noFill/>
        </p:spPr>
        <p:txBody>
          <a:bodyPr wrap="square" rtlCol="0">
            <a:spAutoFit/>
          </a:bodyPr>
          <a:lstStyle/>
          <a:p>
            <a:pPr marL="800100" lvl="1" indent="-342900">
              <a:spcAft>
                <a:spcPts val="1200"/>
              </a:spcAft>
              <a:buFont typeface="Arial" panose="020B0604020202020204" pitchFamily="34" charset="0"/>
              <a:buChar char="•"/>
            </a:pPr>
            <a:r>
              <a:rPr lang="en-US" sz="2000" dirty="0">
                <a:latin typeface="Avenir Book" panose="02000503020000020003" pitchFamily="2" charset="0"/>
              </a:rPr>
              <a:t>Although committee members will have reviewed your test scores, coursework and GPA, and resume, they will rely on your personal statement to understand who </a:t>
            </a:r>
            <a:r>
              <a:rPr lang="en-US" sz="2000" u="sng" dirty="0">
                <a:latin typeface="Avenir Book" panose="02000503020000020003" pitchFamily="2" charset="0"/>
              </a:rPr>
              <a:t>you</a:t>
            </a:r>
            <a:r>
              <a:rPr lang="en-US" sz="2000" dirty="0">
                <a:latin typeface="Avenir Book" panose="02000503020000020003" pitchFamily="2" charset="0"/>
              </a:rPr>
              <a:t> are, what </a:t>
            </a:r>
            <a:r>
              <a:rPr lang="en-US" sz="2000" u="sng" dirty="0">
                <a:latin typeface="Avenir Book" panose="02000503020000020003" pitchFamily="2" charset="0"/>
              </a:rPr>
              <a:t>motivates</a:t>
            </a:r>
            <a:r>
              <a:rPr lang="en-US" sz="2000" dirty="0">
                <a:latin typeface="Avenir Book" panose="02000503020000020003" pitchFamily="2" charset="0"/>
              </a:rPr>
              <a:t> you to enter medicine, </a:t>
            </a:r>
            <a:r>
              <a:rPr lang="en-US" sz="2000" u="sng" dirty="0">
                <a:latin typeface="Avenir Book" panose="02000503020000020003" pitchFamily="2" charset="0"/>
              </a:rPr>
              <a:t>how your qualities and experiences have prepared you </a:t>
            </a:r>
            <a:r>
              <a:rPr lang="en-US" sz="2000" dirty="0">
                <a:latin typeface="Avenir Book" panose="02000503020000020003" pitchFamily="2" charset="0"/>
              </a:rPr>
              <a:t>for this challenge—all through the focused and detail-rich story you tell that makes you and your application engaging and memorable.</a:t>
            </a:r>
            <a:endParaRPr lang="en-US" dirty="0"/>
          </a:p>
        </p:txBody>
      </p:sp>
      <p:sp>
        <p:nvSpPr>
          <p:cNvPr id="4" name="TextBox 3">
            <a:extLst>
              <a:ext uri="{FF2B5EF4-FFF2-40B4-BE49-F238E27FC236}">
                <a16:creationId xmlns:a16="http://schemas.microsoft.com/office/drawing/2014/main" id="{E9B48552-22AC-EE4F-9D3E-E2F8B8DA245F}"/>
              </a:ext>
            </a:extLst>
          </p:cNvPr>
          <p:cNvSpPr txBox="1"/>
          <p:nvPr/>
        </p:nvSpPr>
        <p:spPr>
          <a:xfrm>
            <a:off x="370114" y="4500926"/>
            <a:ext cx="11429999" cy="1015663"/>
          </a:xfrm>
          <a:prstGeom prst="rect">
            <a:avLst/>
          </a:prstGeom>
          <a:noFill/>
        </p:spPr>
        <p:txBody>
          <a:bodyPr wrap="square" rtlCol="0">
            <a:spAutoFit/>
          </a:bodyPr>
          <a:lstStyle/>
          <a:p>
            <a:pPr marL="800100" lvl="1" indent="-342900">
              <a:spcAft>
                <a:spcPts val="1200"/>
              </a:spcAft>
              <a:buFont typeface="Arial" panose="020B0604020202020204" pitchFamily="34" charset="0"/>
              <a:buChar char="•"/>
            </a:pPr>
            <a:r>
              <a:rPr lang="en-US" sz="2000" dirty="0">
                <a:latin typeface="Avenir Book" panose="02000503020000020003" pitchFamily="2" charset="0"/>
              </a:rPr>
              <a:t>While a personal statement aims to “inform” readers (about your studies, experiences, and achievements), it should communicate how what you did in the past (</a:t>
            </a:r>
            <a:r>
              <a:rPr lang="en-US" sz="2000" u="sng" dirty="0">
                <a:latin typeface="Avenir Book" panose="02000503020000020003" pitchFamily="2" charset="0"/>
              </a:rPr>
              <a:t>retrospective</a:t>
            </a:r>
            <a:r>
              <a:rPr lang="en-US" sz="2000" dirty="0">
                <a:latin typeface="Avenir Book" panose="02000503020000020003" pitchFamily="2" charset="0"/>
              </a:rPr>
              <a:t>) prepares and motivates you for a future in medicine (</a:t>
            </a:r>
            <a:r>
              <a:rPr lang="en-US" sz="2000" u="sng" dirty="0">
                <a:latin typeface="Avenir Book" panose="02000503020000020003" pitchFamily="2" charset="0"/>
              </a:rPr>
              <a:t>prospective</a:t>
            </a:r>
            <a:r>
              <a:rPr lang="en-US" sz="2000" dirty="0">
                <a:latin typeface="Avenir Book" panose="02000503020000020003" pitchFamily="2" charset="0"/>
              </a:rPr>
              <a:t>).</a:t>
            </a:r>
            <a:endParaRPr lang="en-US" dirty="0"/>
          </a:p>
        </p:txBody>
      </p:sp>
      <p:sp>
        <p:nvSpPr>
          <p:cNvPr id="6" name="TextBox 5">
            <a:extLst>
              <a:ext uri="{FF2B5EF4-FFF2-40B4-BE49-F238E27FC236}">
                <a16:creationId xmlns:a16="http://schemas.microsoft.com/office/drawing/2014/main" id="{A5554F15-008B-6346-8AEB-2243FC921C99}"/>
              </a:ext>
            </a:extLst>
          </p:cNvPr>
          <p:cNvSpPr txBox="1"/>
          <p:nvPr/>
        </p:nvSpPr>
        <p:spPr>
          <a:xfrm>
            <a:off x="408214" y="5666013"/>
            <a:ext cx="11413672" cy="707886"/>
          </a:xfrm>
          <a:prstGeom prst="rect">
            <a:avLst/>
          </a:prstGeom>
          <a:noFill/>
        </p:spPr>
        <p:txBody>
          <a:bodyPr wrap="square" rtlCol="0">
            <a:spAutoFit/>
          </a:bodyPr>
          <a:lstStyle/>
          <a:p>
            <a:pPr marL="800100" lvl="1" indent="-342900">
              <a:spcAft>
                <a:spcPts val="1200"/>
              </a:spcAft>
              <a:buFont typeface="Arial" panose="020B0604020202020204" pitchFamily="34" charset="0"/>
              <a:buChar char="•"/>
            </a:pPr>
            <a:r>
              <a:rPr lang="en-US" sz="2000" dirty="0">
                <a:latin typeface="Avenir Book" panose="02000503020000020003" pitchFamily="2" charset="0"/>
              </a:rPr>
              <a:t>While a personal statement aims to “persuade” readers (that they want to invite you to interview), it persuades through </a:t>
            </a:r>
            <a:r>
              <a:rPr lang="en-US" sz="2000" u="sng" dirty="0">
                <a:latin typeface="Avenir Book" panose="02000503020000020003" pitchFamily="2" charset="0"/>
              </a:rPr>
              <a:t>showing more than telling </a:t>
            </a:r>
            <a:r>
              <a:rPr lang="en-US" sz="2000" dirty="0">
                <a:latin typeface="Avenir Book" panose="02000503020000020003" pitchFamily="2" charset="0"/>
              </a:rPr>
              <a:t>or asserting.</a:t>
            </a:r>
            <a:endParaRPr lang="en-US" dirty="0"/>
          </a:p>
        </p:txBody>
      </p:sp>
    </p:spTree>
    <p:extLst>
      <p:ext uri="{BB962C8B-B14F-4D97-AF65-F5344CB8AC3E}">
        <p14:creationId xmlns:p14="http://schemas.microsoft.com/office/powerpoint/2010/main" val="3481586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681E1C1-A4B9-824F-9160-40E682FFB433}"/>
              </a:ext>
            </a:extLst>
          </p:cNvPr>
          <p:cNvSpPr txBox="1"/>
          <p:nvPr/>
        </p:nvSpPr>
        <p:spPr>
          <a:xfrm>
            <a:off x="375558" y="489857"/>
            <a:ext cx="10965378" cy="1446550"/>
          </a:xfrm>
          <a:prstGeom prst="rect">
            <a:avLst/>
          </a:prstGeom>
          <a:noFill/>
        </p:spPr>
        <p:txBody>
          <a:bodyPr wrap="square" rtlCol="0">
            <a:spAutoFit/>
          </a:bodyPr>
          <a:lstStyle/>
          <a:p>
            <a:pPr algn="ctr"/>
            <a:r>
              <a:rPr lang="en-US" sz="2400" b="1" dirty="0">
                <a:latin typeface="Avenir Book" panose="02000503020000020003" pitchFamily="2" charset="0"/>
              </a:rPr>
              <a:t>Start with Lessons from Mentor Texts</a:t>
            </a:r>
          </a:p>
          <a:p>
            <a:pPr algn="ctr"/>
            <a:endParaRPr lang="en-US" sz="2400" b="1" dirty="0">
              <a:latin typeface="Avenir Book" panose="02000503020000020003" pitchFamily="2" charset="0"/>
            </a:endParaRPr>
          </a:p>
          <a:p>
            <a:pPr>
              <a:spcAft>
                <a:spcPts val="1200"/>
              </a:spcAft>
            </a:pPr>
            <a:r>
              <a:rPr lang="en-US" sz="2000" dirty="0">
                <a:latin typeface="Avenir Book" panose="02000503020000020003" pitchFamily="2" charset="0"/>
              </a:rPr>
              <a:t>When you read a “mentor text”—a successful example of a kind of writing you want to do—you do so to draw lessons, devise strategies, and spark ideas for your writing.</a:t>
            </a:r>
          </a:p>
        </p:txBody>
      </p:sp>
      <p:sp>
        <p:nvSpPr>
          <p:cNvPr id="2" name="TextBox 1">
            <a:extLst>
              <a:ext uri="{FF2B5EF4-FFF2-40B4-BE49-F238E27FC236}">
                <a16:creationId xmlns:a16="http://schemas.microsoft.com/office/drawing/2014/main" id="{1A27F081-B16F-A644-873C-CE3D588AA62E}"/>
              </a:ext>
            </a:extLst>
          </p:cNvPr>
          <p:cNvSpPr txBox="1"/>
          <p:nvPr/>
        </p:nvSpPr>
        <p:spPr>
          <a:xfrm>
            <a:off x="375557" y="1936407"/>
            <a:ext cx="11315699" cy="4555093"/>
          </a:xfrm>
          <a:prstGeom prst="rect">
            <a:avLst/>
          </a:prstGeom>
          <a:noFill/>
        </p:spPr>
        <p:txBody>
          <a:bodyPr wrap="square" rtlCol="0">
            <a:spAutoFit/>
          </a:bodyPr>
          <a:lstStyle/>
          <a:p>
            <a:r>
              <a:rPr lang="en-US" sz="2000" dirty="0">
                <a:latin typeface="Avenir Book" panose="02000503020000020003" pitchFamily="2" charset="0"/>
              </a:rPr>
              <a:t>Browse “10 Successful Medical School Essays” at </a:t>
            </a:r>
          </a:p>
          <a:p>
            <a:pPr>
              <a:spcAft>
                <a:spcPts val="1200"/>
              </a:spcAft>
            </a:pPr>
            <a:r>
              <a:rPr lang="en-US" sz="2000" dirty="0">
                <a:latin typeface="Avenir Book" panose="02000503020000020003" pitchFamily="2" charset="0"/>
                <a:hlinkClick r:id="rId3"/>
              </a:rPr>
              <a:t>https://www.thecrimson.com/topic/sponsored-successful-medical-essays-2019/</a:t>
            </a:r>
            <a:endParaRPr lang="en-US" sz="2000" dirty="0">
              <a:latin typeface="Avenir Book" panose="02000503020000020003" pitchFamily="2" charset="0"/>
            </a:endParaRPr>
          </a:p>
          <a:p>
            <a:pPr>
              <a:spcAft>
                <a:spcPts val="1200"/>
              </a:spcAft>
            </a:pPr>
            <a:r>
              <a:rPr lang="en-US" sz="2000" dirty="0">
                <a:latin typeface="Avenir Book" panose="02000503020000020003" pitchFamily="2" charset="0"/>
              </a:rPr>
              <a:t>Choose those that stand out for you to read carefully, taking notes on how the writer</a:t>
            </a:r>
          </a:p>
          <a:p>
            <a:pPr marL="800100" lvl="1" indent="-342900">
              <a:spcAft>
                <a:spcPts val="1200"/>
              </a:spcAft>
              <a:buFont typeface="Arial" panose="020B0604020202020204" pitchFamily="34" charset="0"/>
              <a:buChar char="•"/>
            </a:pPr>
            <a:r>
              <a:rPr lang="en-US" sz="2000" dirty="0">
                <a:latin typeface="Avenir Book" panose="02000503020000020003" pitchFamily="2" charset="0"/>
              </a:rPr>
              <a:t>creates a </a:t>
            </a:r>
            <a:r>
              <a:rPr lang="en-US" sz="2000" u="sng" dirty="0">
                <a:latin typeface="Avenir Book" panose="02000503020000020003" pitchFamily="2" charset="0"/>
              </a:rPr>
              <a:t>“hook” </a:t>
            </a:r>
            <a:r>
              <a:rPr lang="en-US" sz="2000" dirty="0">
                <a:latin typeface="Avenir Book" panose="02000503020000020003" pitchFamily="2" charset="0"/>
              </a:rPr>
              <a:t>in the first paragraph(s) to immerse readers in an experience or perspective</a:t>
            </a:r>
          </a:p>
          <a:p>
            <a:pPr marL="800100" lvl="1" indent="-342900">
              <a:spcAft>
                <a:spcPts val="1200"/>
              </a:spcAft>
              <a:buFont typeface="Arial" panose="020B0604020202020204" pitchFamily="34" charset="0"/>
              <a:buChar char="•"/>
            </a:pPr>
            <a:r>
              <a:rPr lang="en-US" sz="2000" dirty="0">
                <a:latin typeface="Avenir Book" panose="02000503020000020003" pitchFamily="2" charset="0"/>
              </a:rPr>
              <a:t>develops that hook from paragraph to paragraph, creating </a:t>
            </a:r>
            <a:r>
              <a:rPr lang="en-US" sz="2000" u="sng" dirty="0">
                <a:latin typeface="Avenir Book" panose="02000503020000020003" pitchFamily="2" charset="0"/>
              </a:rPr>
              <a:t>cohesion</a:t>
            </a:r>
            <a:r>
              <a:rPr lang="en-US" sz="2000" dirty="0">
                <a:latin typeface="Avenir Book" panose="02000503020000020003" pitchFamily="2" charset="0"/>
              </a:rPr>
              <a:t> and also </a:t>
            </a:r>
            <a:r>
              <a:rPr lang="en-US" sz="2000" u="sng" dirty="0">
                <a:latin typeface="Avenir Book" panose="02000503020000020003" pitchFamily="2" charset="0"/>
              </a:rPr>
              <a:t>momentum</a:t>
            </a:r>
            <a:r>
              <a:rPr lang="en-US" sz="2000" dirty="0">
                <a:latin typeface="Avenir Book" panose="02000503020000020003" pitchFamily="2" charset="0"/>
              </a:rPr>
              <a:t>, </a:t>
            </a:r>
            <a:r>
              <a:rPr lang="en-US" sz="2000" u="sng" dirty="0">
                <a:latin typeface="Avenir Book" panose="02000503020000020003" pitchFamily="2" charset="0"/>
              </a:rPr>
              <a:t>progression</a:t>
            </a:r>
            <a:r>
              <a:rPr lang="en-US" sz="2000" dirty="0">
                <a:latin typeface="Avenir Book" panose="02000503020000020003" pitchFamily="2" charset="0"/>
              </a:rPr>
              <a:t>, possibly </a:t>
            </a:r>
            <a:r>
              <a:rPr lang="en-US" sz="2000" u="sng" dirty="0">
                <a:latin typeface="Avenir Book" panose="02000503020000020003" pitchFamily="2" charset="0"/>
              </a:rPr>
              <a:t>surprise</a:t>
            </a:r>
            <a:endParaRPr lang="en-US" sz="2000" dirty="0">
              <a:latin typeface="Avenir Book" panose="02000503020000020003" pitchFamily="2" charset="0"/>
            </a:endParaRPr>
          </a:p>
          <a:p>
            <a:pPr marL="800100" lvl="1" indent="-342900">
              <a:spcAft>
                <a:spcPts val="1200"/>
              </a:spcAft>
              <a:buFont typeface="Arial" panose="020B0604020202020204" pitchFamily="34" charset="0"/>
              <a:buChar char="•"/>
            </a:pPr>
            <a:r>
              <a:rPr lang="en-US" sz="2000" u="sng" dirty="0">
                <a:latin typeface="Avenir Book" panose="02000503020000020003" pitchFamily="2" charset="0"/>
              </a:rPr>
              <a:t>illustrates</a:t>
            </a:r>
            <a:r>
              <a:rPr lang="en-US" sz="2000" dirty="0">
                <a:latin typeface="Avenir Book" panose="02000503020000020003" pitchFamily="2" charset="0"/>
              </a:rPr>
              <a:t> the developing story or theme with experiences and skills that may be listed in the resume or other parts of the application but also provides a </a:t>
            </a:r>
            <a:r>
              <a:rPr lang="en-US" sz="2000" u="sng" dirty="0">
                <a:latin typeface="Avenir Book" panose="02000503020000020003" pitchFamily="2" charset="0"/>
              </a:rPr>
              <a:t>perspective</a:t>
            </a:r>
            <a:r>
              <a:rPr lang="en-US" sz="2000" dirty="0">
                <a:latin typeface="Avenir Book" panose="02000503020000020003" pitchFamily="2" charset="0"/>
              </a:rPr>
              <a:t> or </a:t>
            </a:r>
            <a:r>
              <a:rPr lang="en-US" sz="2000" u="sng" dirty="0">
                <a:latin typeface="Avenir Book" panose="02000503020000020003" pitchFamily="2" charset="0"/>
              </a:rPr>
              <a:t>insight</a:t>
            </a:r>
            <a:r>
              <a:rPr lang="en-US" sz="2000" dirty="0">
                <a:latin typeface="Avenir Book" panose="02000503020000020003" pitchFamily="2" charset="0"/>
              </a:rPr>
              <a:t> that a resume does not (including ”soft” skills like empathy, persistence, or humility)</a:t>
            </a:r>
          </a:p>
          <a:p>
            <a:pPr marL="800100" lvl="1" indent="-342900">
              <a:spcAft>
                <a:spcPts val="1200"/>
              </a:spcAft>
              <a:buFont typeface="Arial" panose="020B0604020202020204" pitchFamily="34" charset="0"/>
              <a:buChar char="•"/>
            </a:pPr>
            <a:r>
              <a:rPr lang="en-US" sz="2000" dirty="0">
                <a:latin typeface="Avenir Book" panose="02000503020000020003" pitchFamily="2" charset="0"/>
              </a:rPr>
              <a:t>Enables readers to </a:t>
            </a:r>
            <a:r>
              <a:rPr lang="en-US" sz="2000" u="sng" dirty="0">
                <a:latin typeface="Avenir Book" panose="02000503020000020003" pitchFamily="2" charset="0"/>
              </a:rPr>
              <a:t>answer the questions</a:t>
            </a:r>
            <a:r>
              <a:rPr lang="en-US" sz="2000" dirty="0">
                <a:latin typeface="Avenir Book" panose="02000503020000020003" pitchFamily="2" charset="0"/>
              </a:rPr>
              <a:t>, “Who is this applicant? What has motivated them to enter a medical profession? What preparation and qualities do they bring?”</a:t>
            </a:r>
            <a:endParaRPr lang="en-US" dirty="0"/>
          </a:p>
        </p:txBody>
      </p:sp>
    </p:spTree>
    <p:extLst>
      <p:ext uri="{BB962C8B-B14F-4D97-AF65-F5344CB8AC3E}">
        <p14:creationId xmlns:p14="http://schemas.microsoft.com/office/powerpoint/2010/main" val="1505747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681E1C1-A4B9-824F-9160-40E682FFB433}"/>
              </a:ext>
            </a:extLst>
          </p:cNvPr>
          <p:cNvSpPr txBox="1"/>
          <p:nvPr/>
        </p:nvSpPr>
        <p:spPr>
          <a:xfrm>
            <a:off x="375558" y="489857"/>
            <a:ext cx="10965378" cy="461665"/>
          </a:xfrm>
          <a:prstGeom prst="rect">
            <a:avLst/>
          </a:prstGeom>
          <a:noFill/>
        </p:spPr>
        <p:txBody>
          <a:bodyPr wrap="square" rtlCol="0">
            <a:spAutoFit/>
          </a:bodyPr>
          <a:lstStyle/>
          <a:p>
            <a:pPr algn="ctr">
              <a:spcAft>
                <a:spcPts val="1200"/>
              </a:spcAft>
            </a:pPr>
            <a:r>
              <a:rPr lang="en-US" sz="2400" b="1" dirty="0">
                <a:latin typeface="Avenir Book" panose="02000503020000020003" pitchFamily="2" charset="0"/>
              </a:rPr>
              <a:t>More Lessons from Mentor Texts</a:t>
            </a:r>
            <a:endParaRPr lang="en-US" sz="2000" dirty="0">
              <a:latin typeface="Avenir Book" panose="02000503020000020003" pitchFamily="2" charset="0"/>
            </a:endParaRPr>
          </a:p>
        </p:txBody>
      </p:sp>
      <p:sp>
        <p:nvSpPr>
          <p:cNvPr id="3" name="TextBox 2">
            <a:extLst>
              <a:ext uri="{FF2B5EF4-FFF2-40B4-BE49-F238E27FC236}">
                <a16:creationId xmlns:a16="http://schemas.microsoft.com/office/drawing/2014/main" id="{7E9A5052-A6FD-0C49-B334-3CEC43ABF8BD}"/>
              </a:ext>
            </a:extLst>
          </p:cNvPr>
          <p:cNvSpPr txBox="1"/>
          <p:nvPr/>
        </p:nvSpPr>
        <p:spPr>
          <a:xfrm>
            <a:off x="375558" y="1165381"/>
            <a:ext cx="10965378" cy="3170099"/>
          </a:xfrm>
          <a:prstGeom prst="rect">
            <a:avLst/>
          </a:prstGeom>
          <a:noFill/>
        </p:spPr>
        <p:txBody>
          <a:bodyPr wrap="square" rtlCol="0">
            <a:spAutoFit/>
          </a:bodyPr>
          <a:lstStyle/>
          <a:p>
            <a:pPr>
              <a:spcAft>
                <a:spcPts val="1200"/>
              </a:spcAft>
            </a:pPr>
            <a:r>
              <a:rPr lang="en-US" sz="2000" dirty="0">
                <a:latin typeface="Avenir Book" panose="02000503020000020003" pitchFamily="2" charset="0"/>
              </a:rPr>
              <a:t>As you continue learning from your mentor texts and developing your person statement, consider how each paragraph fulfills the elements of PEEL:</a:t>
            </a:r>
          </a:p>
          <a:p>
            <a:pPr marL="800100" lvl="1" indent="-342900">
              <a:spcAft>
                <a:spcPts val="1200"/>
              </a:spcAft>
              <a:buFont typeface="Arial" panose="020B0604020202020204" pitchFamily="34" charset="0"/>
              <a:buChar char="•"/>
            </a:pPr>
            <a:r>
              <a:rPr lang="en-US" sz="2000" dirty="0">
                <a:latin typeface="Avenir Book" panose="02000503020000020003" pitchFamily="2" charset="0"/>
              </a:rPr>
              <a:t>P = Point, a paragraph’s first sentence or two, establishing that paragraph’s focus</a:t>
            </a:r>
          </a:p>
          <a:p>
            <a:pPr marL="800100" lvl="1" indent="-342900">
              <a:spcAft>
                <a:spcPts val="1200"/>
              </a:spcAft>
              <a:buFont typeface="Arial" panose="020B0604020202020204" pitchFamily="34" charset="0"/>
              <a:buChar char="•"/>
            </a:pPr>
            <a:r>
              <a:rPr lang="en-US" sz="2000" dirty="0">
                <a:latin typeface="Avenir Book" panose="02000503020000020003" pitchFamily="2" charset="0"/>
              </a:rPr>
              <a:t>E = Evidence to illustrate the paragraph’s focus</a:t>
            </a:r>
          </a:p>
          <a:p>
            <a:pPr marL="800100" lvl="1" indent="-342900">
              <a:spcAft>
                <a:spcPts val="1200"/>
              </a:spcAft>
              <a:buFont typeface="Arial" panose="020B0604020202020204" pitchFamily="34" charset="0"/>
              <a:buChar char="•"/>
            </a:pPr>
            <a:r>
              <a:rPr lang="en-US" sz="2000" dirty="0">
                <a:latin typeface="Avenir Book" panose="02000503020000020003" pitchFamily="2" charset="0"/>
              </a:rPr>
              <a:t>E = Explanation, direct or implied, of how this paragraph’s point and evidence contribute to your motivation and preparation for becoming a health professional</a:t>
            </a:r>
          </a:p>
          <a:p>
            <a:pPr marL="800100" lvl="1" indent="-342900">
              <a:spcAft>
                <a:spcPts val="1200"/>
              </a:spcAft>
              <a:buFont typeface="Arial" panose="020B0604020202020204" pitchFamily="34" charset="0"/>
              <a:buChar char="•"/>
            </a:pPr>
            <a:r>
              <a:rPr lang="en-US" sz="2000" dirty="0">
                <a:latin typeface="Avenir Book" panose="02000503020000020003" pitchFamily="2" charset="0"/>
              </a:rPr>
              <a:t>L = Link, the final sentence(s) in a paragraph that begin the turn toward the next paragraph</a:t>
            </a:r>
          </a:p>
        </p:txBody>
      </p:sp>
    </p:spTree>
    <p:extLst>
      <p:ext uri="{BB962C8B-B14F-4D97-AF65-F5344CB8AC3E}">
        <p14:creationId xmlns:p14="http://schemas.microsoft.com/office/powerpoint/2010/main" val="1216130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681E1C1-A4B9-824F-9160-40E682FFB433}"/>
              </a:ext>
            </a:extLst>
          </p:cNvPr>
          <p:cNvSpPr txBox="1"/>
          <p:nvPr/>
        </p:nvSpPr>
        <p:spPr>
          <a:xfrm>
            <a:off x="375558" y="489857"/>
            <a:ext cx="10965378" cy="1384995"/>
          </a:xfrm>
          <a:prstGeom prst="rect">
            <a:avLst/>
          </a:prstGeom>
          <a:noFill/>
        </p:spPr>
        <p:txBody>
          <a:bodyPr wrap="square" rtlCol="0">
            <a:spAutoFit/>
          </a:bodyPr>
          <a:lstStyle/>
          <a:p>
            <a:pPr algn="ctr">
              <a:spcAft>
                <a:spcPts val="1200"/>
              </a:spcAft>
            </a:pPr>
            <a:r>
              <a:rPr lang="en-US" sz="2400" b="1" dirty="0">
                <a:latin typeface="Avenir Book" panose="02000503020000020003" pitchFamily="2" charset="0"/>
              </a:rPr>
              <a:t>PEEL in Action</a:t>
            </a:r>
          </a:p>
          <a:p>
            <a:pPr algn="ctr">
              <a:spcAft>
                <a:spcPts val="1200"/>
              </a:spcAft>
            </a:pPr>
            <a:r>
              <a:rPr lang="en-US" sz="2000" b="1" dirty="0">
                <a:latin typeface="Avenir Book" panose="02000503020000020003" pitchFamily="2" charset="0"/>
              </a:rPr>
              <a:t>From Jordan’s personal statement </a:t>
            </a:r>
          </a:p>
          <a:p>
            <a:pPr algn="ctr">
              <a:spcAft>
                <a:spcPts val="1200"/>
              </a:spcAft>
            </a:pPr>
            <a:r>
              <a:rPr lang="en-US" sz="2000" dirty="0">
                <a:latin typeface="Avenir Book" panose="02000503020000020003" pitchFamily="2" charset="0"/>
                <a:hlinkClick r:id="rId3"/>
              </a:rPr>
              <a:t>https://www.thecrimson.com/topic/sponsored-successful-medical-essays-2019/</a:t>
            </a:r>
            <a:endParaRPr lang="en-US" sz="2000" dirty="0">
              <a:latin typeface="Avenir Book" panose="02000503020000020003" pitchFamily="2" charset="0"/>
            </a:endParaRPr>
          </a:p>
        </p:txBody>
      </p:sp>
      <p:sp>
        <p:nvSpPr>
          <p:cNvPr id="2" name="TextBox 1">
            <a:extLst>
              <a:ext uri="{FF2B5EF4-FFF2-40B4-BE49-F238E27FC236}">
                <a16:creationId xmlns:a16="http://schemas.microsoft.com/office/drawing/2014/main" id="{1A27F081-B16F-A644-873C-CE3D588AA62E}"/>
              </a:ext>
            </a:extLst>
          </p:cNvPr>
          <p:cNvSpPr txBox="1"/>
          <p:nvPr/>
        </p:nvSpPr>
        <p:spPr>
          <a:xfrm>
            <a:off x="375557" y="1985394"/>
            <a:ext cx="11315699" cy="707886"/>
          </a:xfrm>
          <a:prstGeom prst="rect">
            <a:avLst/>
          </a:prstGeom>
          <a:noFill/>
        </p:spPr>
        <p:txBody>
          <a:bodyPr wrap="square" rtlCol="0">
            <a:spAutoFit/>
          </a:bodyPr>
          <a:lstStyle/>
          <a:p>
            <a:r>
              <a:rPr lang="en-US" sz="2000" dirty="0">
                <a:latin typeface="Avenir Book" panose="02000503020000020003" pitchFamily="2" charset="0"/>
              </a:rPr>
              <a:t>Point: </a:t>
            </a:r>
            <a:r>
              <a:rPr lang="en-US" sz="2000" i="1" dirty="0">
                <a:latin typeface="Avenir Book" panose="02000503020000020003" pitchFamily="2" charset="0"/>
              </a:rPr>
              <a:t>I arrived one morning as usual, but Dr. Q pulled me aside before rounds. She said one of the patients we had been seeing passed away in the night.</a:t>
            </a:r>
          </a:p>
        </p:txBody>
      </p:sp>
      <p:sp>
        <p:nvSpPr>
          <p:cNvPr id="4" name="TextBox 3">
            <a:extLst>
              <a:ext uri="{FF2B5EF4-FFF2-40B4-BE49-F238E27FC236}">
                <a16:creationId xmlns:a16="http://schemas.microsoft.com/office/drawing/2014/main" id="{E7966475-A10F-094F-85CC-E7340EC0158A}"/>
              </a:ext>
            </a:extLst>
          </p:cNvPr>
          <p:cNvSpPr txBox="1"/>
          <p:nvPr/>
        </p:nvSpPr>
        <p:spPr>
          <a:xfrm>
            <a:off x="375557" y="2808522"/>
            <a:ext cx="11038114" cy="1323439"/>
          </a:xfrm>
          <a:prstGeom prst="rect">
            <a:avLst/>
          </a:prstGeom>
          <a:noFill/>
        </p:spPr>
        <p:txBody>
          <a:bodyPr wrap="square" rtlCol="0">
            <a:spAutoFit/>
          </a:bodyPr>
          <a:lstStyle/>
          <a:p>
            <a:r>
              <a:rPr lang="en-US" sz="2000" dirty="0">
                <a:latin typeface="Avenir Book" panose="02000503020000020003" pitchFamily="2" charset="0"/>
              </a:rPr>
              <a:t>Evidence: </a:t>
            </a:r>
            <a:r>
              <a:rPr lang="en-US" sz="2000" i="1" dirty="0">
                <a:latin typeface="Avenir Book" panose="02000503020000020003" pitchFamily="2" charset="0"/>
              </a:rPr>
              <a:t>I held my composure in the moment, but I felt as though an anvil was crushing down on me. It was tragic but I knew loss was part of the job, so I told myself to push forward. A few days later, I had mostly come to terms with what happened, but then the anvil came crashing back down with the passing of another patient. I could scarcely hold back the tears this time</a:t>
            </a:r>
            <a:r>
              <a:rPr lang="en-US" sz="2000" dirty="0">
                <a:latin typeface="Avenir Book" panose="02000503020000020003" pitchFamily="2" charset="0"/>
              </a:rPr>
              <a:t>.</a:t>
            </a:r>
          </a:p>
        </p:txBody>
      </p:sp>
      <p:sp>
        <p:nvSpPr>
          <p:cNvPr id="6" name="TextBox 5">
            <a:extLst>
              <a:ext uri="{FF2B5EF4-FFF2-40B4-BE49-F238E27FC236}">
                <a16:creationId xmlns:a16="http://schemas.microsoft.com/office/drawing/2014/main" id="{2F79CE2C-EF90-BA4A-8498-A2832946DA17}"/>
              </a:ext>
            </a:extLst>
          </p:cNvPr>
          <p:cNvSpPr txBox="1"/>
          <p:nvPr/>
        </p:nvSpPr>
        <p:spPr>
          <a:xfrm>
            <a:off x="375557" y="4279861"/>
            <a:ext cx="10695214" cy="707886"/>
          </a:xfrm>
          <a:prstGeom prst="rect">
            <a:avLst/>
          </a:prstGeom>
          <a:noFill/>
        </p:spPr>
        <p:txBody>
          <a:bodyPr wrap="square" rtlCol="0">
            <a:spAutoFit/>
          </a:bodyPr>
          <a:lstStyle/>
          <a:p>
            <a:r>
              <a:rPr lang="en-US" sz="2000" dirty="0">
                <a:latin typeface="Avenir Book" panose="02000503020000020003" pitchFamily="2" charset="0"/>
              </a:rPr>
              <a:t>Explanation: </a:t>
            </a:r>
            <a:r>
              <a:rPr lang="en-US" sz="2000" i="1" dirty="0">
                <a:latin typeface="Avenir Book" panose="02000503020000020003" pitchFamily="2" charset="0"/>
              </a:rPr>
              <a:t>That moment, it didn’t matter how many miraculous successes were happening a few doors down. Nothing overshadowed the loss,</a:t>
            </a:r>
          </a:p>
        </p:txBody>
      </p:sp>
      <p:sp>
        <p:nvSpPr>
          <p:cNvPr id="7" name="TextBox 6">
            <a:extLst>
              <a:ext uri="{FF2B5EF4-FFF2-40B4-BE49-F238E27FC236}">
                <a16:creationId xmlns:a16="http://schemas.microsoft.com/office/drawing/2014/main" id="{28AACC54-D0A5-CD43-9B62-E52BF05704DC}"/>
              </a:ext>
            </a:extLst>
          </p:cNvPr>
          <p:cNvSpPr txBox="1"/>
          <p:nvPr/>
        </p:nvSpPr>
        <p:spPr>
          <a:xfrm>
            <a:off x="375557" y="5070331"/>
            <a:ext cx="10923814" cy="400110"/>
          </a:xfrm>
          <a:prstGeom prst="rect">
            <a:avLst/>
          </a:prstGeom>
          <a:noFill/>
        </p:spPr>
        <p:txBody>
          <a:bodyPr wrap="square" rtlCol="0">
            <a:spAutoFit/>
          </a:bodyPr>
          <a:lstStyle/>
          <a:p>
            <a:r>
              <a:rPr lang="en-US" sz="2000" dirty="0">
                <a:latin typeface="Avenir Book" panose="02000503020000020003" pitchFamily="2" charset="0"/>
              </a:rPr>
              <a:t>Link: </a:t>
            </a:r>
            <a:r>
              <a:rPr lang="en-US" sz="2000" i="1" dirty="0">
                <a:latin typeface="Avenir Book" panose="02000503020000020003" pitchFamily="2" charset="0"/>
              </a:rPr>
              <a:t>and there was no way I could ‘get used to it’ as my younger self had hoped.</a:t>
            </a:r>
          </a:p>
        </p:txBody>
      </p:sp>
    </p:spTree>
    <p:extLst>
      <p:ext uri="{BB962C8B-B14F-4D97-AF65-F5344CB8AC3E}">
        <p14:creationId xmlns:p14="http://schemas.microsoft.com/office/powerpoint/2010/main" val="3076694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681E1C1-A4B9-824F-9160-40E682FFB433}"/>
              </a:ext>
            </a:extLst>
          </p:cNvPr>
          <p:cNvSpPr txBox="1"/>
          <p:nvPr/>
        </p:nvSpPr>
        <p:spPr>
          <a:xfrm>
            <a:off x="375558" y="489857"/>
            <a:ext cx="10965378" cy="461665"/>
          </a:xfrm>
          <a:prstGeom prst="rect">
            <a:avLst/>
          </a:prstGeom>
          <a:noFill/>
        </p:spPr>
        <p:txBody>
          <a:bodyPr wrap="square" rtlCol="0">
            <a:spAutoFit/>
          </a:bodyPr>
          <a:lstStyle/>
          <a:p>
            <a:pPr algn="ctr">
              <a:spcAft>
                <a:spcPts val="1200"/>
              </a:spcAft>
            </a:pPr>
            <a:r>
              <a:rPr lang="en-US" sz="2400" b="1" dirty="0">
                <a:latin typeface="Avenir Book" panose="02000503020000020003" pitchFamily="2" charset="0"/>
              </a:rPr>
              <a:t>Try These Pre-Writing Brainstorming Exercises </a:t>
            </a:r>
          </a:p>
        </p:txBody>
      </p:sp>
      <p:sp>
        <p:nvSpPr>
          <p:cNvPr id="2" name="TextBox 1">
            <a:extLst>
              <a:ext uri="{FF2B5EF4-FFF2-40B4-BE49-F238E27FC236}">
                <a16:creationId xmlns:a16="http://schemas.microsoft.com/office/drawing/2014/main" id="{1A27F081-B16F-A644-873C-CE3D588AA62E}"/>
              </a:ext>
            </a:extLst>
          </p:cNvPr>
          <p:cNvSpPr txBox="1"/>
          <p:nvPr/>
        </p:nvSpPr>
        <p:spPr>
          <a:xfrm>
            <a:off x="375557" y="1235162"/>
            <a:ext cx="11315699" cy="1323439"/>
          </a:xfrm>
          <a:prstGeom prst="rect">
            <a:avLst/>
          </a:prstGeom>
          <a:noFill/>
        </p:spPr>
        <p:txBody>
          <a:bodyPr wrap="square" rtlCol="0">
            <a:spAutoFit/>
          </a:bodyPr>
          <a:lstStyle/>
          <a:p>
            <a:r>
              <a:rPr lang="en-US" sz="2000" b="1" dirty="0">
                <a:latin typeface="Avenir Book" panose="02000503020000020003" pitchFamily="2" charset="0"/>
              </a:rPr>
              <a:t>Origins and Journeys</a:t>
            </a:r>
            <a:r>
              <a:rPr lang="en-US" sz="2000" dirty="0">
                <a:latin typeface="Avenir Book" panose="02000503020000020003" pitchFamily="2" charset="0"/>
              </a:rPr>
              <a:t>: What and who created and contributed to your desire to enter a health profession over other “helping” professions such as teaching or social work? Was there a defining moment or a journey with twists and turns bringing you to this conclusion? Stories of journeys often contain obstacles and helpers. What/who were yours?</a:t>
            </a:r>
            <a:endParaRPr lang="en-US" sz="2000" i="1" dirty="0">
              <a:latin typeface="Avenir Book" panose="02000503020000020003" pitchFamily="2" charset="0"/>
            </a:endParaRPr>
          </a:p>
        </p:txBody>
      </p:sp>
      <p:sp>
        <p:nvSpPr>
          <p:cNvPr id="4" name="TextBox 3">
            <a:extLst>
              <a:ext uri="{FF2B5EF4-FFF2-40B4-BE49-F238E27FC236}">
                <a16:creationId xmlns:a16="http://schemas.microsoft.com/office/drawing/2014/main" id="{E7966475-A10F-094F-85CC-E7340EC0158A}"/>
              </a:ext>
            </a:extLst>
          </p:cNvPr>
          <p:cNvSpPr txBox="1"/>
          <p:nvPr/>
        </p:nvSpPr>
        <p:spPr>
          <a:xfrm>
            <a:off x="375557" y="2656125"/>
            <a:ext cx="11038114" cy="1938992"/>
          </a:xfrm>
          <a:prstGeom prst="rect">
            <a:avLst/>
          </a:prstGeom>
          <a:noFill/>
        </p:spPr>
        <p:txBody>
          <a:bodyPr wrap="square" rtlCol="0">
            <a:spAutoFit/>
          </a:bodyPr>
          <a:lstStyle/>
          <a:p>
            <a:r>
              <a:rPr lang="en-US" sz="2000" b="1" dirty="0">
                <a:latin typeface="Avenir Book" panose="02000503020000020003" pitchFamily="2" charset="0"/>
              </a:rPr>
              <a:t>Own your exceptionalism</a:t>
            </a:r>
            <a:r>
              <a:rPr lang="en-US" sz="2000" dirty="0">
                <a:latin typeface="Avenir Book" panose="02000503020000020003" pitchFamily="2" charset="0"/>
              </a:rPr>
              <a:t>: What makes you stand out in a crowd—and how will that make you a better health professional? Think about experiences, traits, and talents (including those that may seem tangential to health and medicine but have enriched who you are and who you will be as a health professional). Consider how markers of your identity—economic class, nationality, race, gender expression, age, dis/ability—contribute to what makes you unique and uniquely prepared to enter the health professions.</a:t>
            </a:r>
          </a:p>
        </p:txBody>
      </p:sp>
      <p:sp>
        <p:nvSpPr>
          <p:cNvPr id="6" name="TextBox 5">
            <a:extLst>
              <a:ext uri="{FF2B5EF4-FFF2-40B4-BE49-F238E27FC236}">
                <a16:creationId xmlns:a16="http://schemas.microsoft.com/office/drawing/2014/main" id="{2F79CE2C-EF90-BA4A-8498-A2832946DA17}"/>
              </a:ext>
            </a:extLst>
          </p:cNvPr>
          <p:cNvSpPr txBox="1"/>
          <p:nvPr/>
        </p:nvSpPr>
        <p:spPr>
          <a:xfrm>
            <a:off x="375557" y="4692641"/>
            <a:ext cx="10695214" cy="1631216"/>
          </a:xfrm>
          <a:prstGeom prst="rect">
            <a:avLst/>
          </a:prstGeom>
          <a:noFill/>
        </p:spPr>
        <p:txBody>
          <a:bodyPr wrap="square" rtlCol="0">
            <a:spAutoFit/>
          </a:bodyPr>
          <a:lstStyle/>
          <a:p>
            <a:r>
              <a:rPr lang="en-US" sz="2000" b="1" dirty="0">
                <a:latin typeface="Avenir Book" panose="02000503020000020003" pitchFamily="2" charset="0"/>
              </a:rPr>
              <a:t>Inventory your qualifications</a:t>
            </a:r>
            <a:r>
              <a:rPr lang="en-US" sz="2000" dirty="0">
                <a:latin typeface="Avenir Book" panose="02000503020000020003" pitchFamily="2" charset="0"/>
              </a:rPr>
              <a:t>: What experiences in and beyond health care contribute to your preparedness for your career path? Include, illustrate, and reflect upon classes, research experience, direct contact with and work in medicine. Also include, illustrate, and reflect upon studies, activities, and experiences that may seem outside the health professions but enrich and inform your understanding of and commitments in medicine. </a:t>
            </a:r>
          </a:p>
        </p:txBody>
      </p:sp>
    </p:spTree>
    <p:extLst>
      <p:ext uri="{BB962C8B-B14F-4D97-AF65-F5344CB8AC3E}">
        <p14:creationId xmlns:p14="http://schemas.microsoft.com/office/powerpoint/2010/main" val="3225522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681E1C1-A4B9-824F-9160-40E682FFB433}"/>
              </a:ext>
            </a:extLst>
          </p:cNvPr>
          <p:cNvSpPr txBox="1"/>
          <p:nvPr/>
        </p:nvSpPr>
        <p:spPr>
          <a:xfrm>
            <a:off x="375558" y="489857"/>
            <a:ext cx="10965378" cy="461665"/>
          </a:xfrm>
          <a:prstGeom prst="rect">
            <a:avLst/>
          </a:prstGeom>
          <a:noFill/>
        </p:spPr>
        <p:txBody>
          <a:bodyPr wrap="square" rtlCol="0">
            <a:spAutoFit/>
          </a:bodyPr>
          <a:lstStyle/>
          <a:p>
            <a:pPr algn="ctr">
              <a:spcAft>
                <a:spcPts val="1200"/>
              </a:spcAft>
            </a:pPr>
            <a:r>
              <a:rPr lang="en-US" sz="2400" b="1" dirty="0">
                <a:latin typeface="Avenir Book" panose="02000503020000020003" pitchFamily="2" charset="0"/>
              </a:rPr>
              <a:t>A Checklist of Dos (Adapted from Career Services at Harvard)</a:t>
            </a:r>
          </a:p>
        </p:txBody>
      </p:sp>
      <p:sp>
        <p:nvSpPr>
          <p:cNvPr id="2" name="TextBox 1">
            <a:extLst>
              <a:ext uri="{FF2B5EF4-FFF2-40B4-BE49-F238E27FC236}">
                <a16:creationId xmlns:a16="http://schemas.microsoft.com/office/drawing/2014/main" id="{1A27F081-B16F-A644-873C-CE3D588AA62E}"/>
              </a:ext>
            </a:extLst>
          </p:cNvPr>
          <p:cNvSpPr txBox="1"/>
          <p:nvPr/>
        </p:nvSpPr>
        <p:spPr>
          <a:xfrm>
            <a:off x="375557" y="1235162"/>
            <a:ext cx="11315699" cy="5439951"/>
          </a:xfrm>
          <a:prstGeom prst="rect">
            <a:avLst/>
          </a:prstGeom>
          <a:noFill/>
        </p:spPr>
        <p:txBody>
          <a:bodyPr wrap="square" rtlCol="0">
            <a:spAutoFit/>
          </a:bodyPr>
          <a:lstStyle/>
          <a:p>
            <a:pPr>
              <a:spcAft>
                <a:spcPts val="1200"/>
              </a:spcAft>
            </a:pPr>
            <a:r>
              <a:rPr lang="en-US" sz="2000" i="1" dirty="0">
                <a:latin typeface="Avenir Book" panose="02000503020000020003" pitchFamily="2" charset="0"/>
              </a:rPr>
              <a:t>DO</a:t>
            </a:r>
            <a:r>
              <a:rPr lang="en-US" sz="2000" dirty="0">
                <a:latin typeface="Avenir Book" panose="02000503020000020003" pitchFamily="2" charset="0"/>
              </a:rPr>
              <a:t>:</a:t>
            </a:r>
          </a:p>
          <a:p>
            <a:pPr marL="342900" lvl="0" indent="-342900">
              <a:spcAft>
                <a:spcPts val="300"/>
              </a:spcAft>
              <a:buFont typeface="Arial" panose="020B0604020202020204" pitchFamily="34" charset="0"/>
              <a:buChar char="•"/>
            </a:pPr>
            <a:r>
              <a:rPr lang="en-US" sz="2000" dirty="0">
                <a:latin typeface="Avenir Book" panose="02000503020000020003" pitchFamily="2" charset="0"/>
              </a:rPr>
              <a:t>Tell a story or introduce and develop a compelling theme.</a:t>
            </a:r>
          </a:p>
          <a:p>
            <a:pPr marL="342900" lvl="0" indent="-342900">
              <a:spcAft>
                <a:spcPts val="300"/>
              </a:spcAft>
              <a:buFont typeface="Arial" panose="020B0604020202020204" pitchFamily="34" charset="0"/>
              <a:buChar char="•"/>
            </a:pPr>
            <a:r>
              <a:rPr lang="en-US" sz="2000" dirty="0">
                <a:latin typeface="Avenir Book" panose="02000503020000020003" pitchFamily="2" charset="0"/>
              </a:rPr>
              <a:t>Use specific examples and anecdotes. Think of the mantra “Show, don’t tell.”</a:t>
            </a:r>
          </a:p>
          <a:p>
            <a:pPr marL="342900" indent="-342900">
              <a:spcAft>
                <a:spcPts val="300"/>
              </a:spcAft>
              <a:buFont typeface="Arial" panose="020B0604020202020204" pitchFamily="34" charset="0"/>
              <a:buChar char="•"/>
            </a:pPr>
            <a:r>
              <a:rPr lang="en-US" sz="2000" dirty="0">
                <a:latin typeface="Avenir Book" panose="02000503020000020003" pitchFamily="2" charset="0"/>
              </a:rPr>
              <a:t>Describe experiences not only in terms of “what happened” also what they mean to you, how they changed you, and what you learned, especially in the context of entering a medical field.</a:t>
            </a:r>
          </a:p>
          <a:p>
            <a:pPr marL="342900" indent="-342900">
              <a:spcAft>
                <a:spcPts val="300"/>
              </a:spcAft>
              <a:buFont typeface="Arial" panose="020B0604020202020204" pitchFamily="34" charset="0"/>
              <a:buChar char="•"/>
            </a:pPr>
            <a:r>
              <a:rPr lang="en-US" sz="2000" dirty="0">
                <a:latin typeface="Avenir Book" panose="02000503020000020003" pitchFamily="2" charset="0"/>
              </a:rPr>
              <a:t>When describing research experiences, emphasize what you learned and gained over the fine details of a particular research project.</a:t>
            </a:r>
          </a:p>
          <a:p>
            <a:pPr marL="342900" lvl="0" indent="-342900">
              <a:spcAft>
                <a:spcPts val="300"/>
              </a:spcAft>
              <a:buFont typeface="Arial" panose="020B0604020202020204" pitchFamily="34" charset="0"/>
              <a:buChar char="•"/>
            </a:pPr>
            <a:r>
              <a:rPr lang="en-US" sz="2000" dirty="0">
                <a:latin typeface="Avenir Book" panose="02000503020000020003" pitchFamily="2" charset="0"/>
              </a:rPr>
              <a:t>Rely on strong action verbs, active voice, and precise nouns to create vivid images and an engrossing story.</a:t>
            </a:r>
          </a:p>
          <a:p>
            <a:pPr marL="342900" lvl="0" indent="-342900">
              <a:spcAft>
                <a:spcPts val="300"/>
              </a:spcAft>
              <a:buFont typeface="Arial" panose="020B0604020202020204" pitchFamily="34" charset="0"/>
              <a:buChar char="•"/>
            </a:pPr>
            <a:r>
              <a:rPr lang="en-US" sz="2000" dirty="0">
                <a:latin typeface="Avenir Book" panose="02000503020000020003" pitchFamily="2" charset="0"/>
              </a:rPr>
              <a:t>Be concise. Make sure every sentence needs to be there.</a:t>
            </a:r>
          </a:p>
          <a:p>
            <a:pPr marL="342900" lvl="0" indent="-342900">
              <a:spcAft>
                <a:spcPts val="300"/>
              </a:spcAft>
              <a:buFont typeface="Arial" panose="020B0604020202020204" pitchFamily="34" charset="0"/>
              <a:buChar char="•"/>
            </a:pPr>
            <a:r>
              <a:rPr lang="en-US" sz="2000" dirty="0">
                <a:latin typeface="Avenir Book" panose="02000503020000020003" pitchFamily="2" charset="0"/>
              </a:rPr>
              <a:t>Allow plenty of time to revise, reflect, and revise again, asking of each sentence “Does this absolutely need to be here?” and of each paragraph, “How does this contribute to and build on the story/theme I am trying to develop?”</a:t>
            </a:r>
          </a:p>
          <a:p>
            <a:pPr marL="342900" lvl="0" indent="-342900">
              <a:buFont typeface="Arial" panose="020B0604020202020204" pitchFamily="34" charset="0"/>
              <a:buChar char="•"/>
            </a:pPr>
            <a:r>
              <a:rPr lang="en-US" sz="2000" dirty="0">
                <a:latin typeface="Avenir Book" panose="02000503020000020003" pitchFamily="2" charset="0"/>
              </a:rPr>
              <a:t>Proofread by reading your draft out and asking others to read your draft. You do want to be memorable—but not for overlooked typos!</a:t>
            </a:r>
          </a:p>
          <a:p>
            <a:endParaRPr lang="en-US" sz="2000" dirty="0">
              <a:latin typeface="Avenir Book" panose="02000503020000020003" pitchFamily="2" charset="0"/>
            </a:endParaRPr>
          </a:p>
        </p:txBody>
      </p:sp>
    </p:spTree>
    <p:extLst>
      <p:ext uri="{BB962C8B-B14F-4D97-AF65-F5344CB8AC3E}">
        <p14:creationId xmlns:p14="http://schemas.microsoft.com/office/powerpoint/2010/main" val="11324025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681E1C1-A4B9-824F-9160-40E682FFB433}"/>
              </a:ext>
            </a:extLst>
          </p:cNvPr>
          <p:cNvSpPr txBox="1"/>
          <p:nvPr/>
        </p:nvSpPr>
        <p:spPr>
          <a:xfrm>
            <a:off x="375558" y="489857"/>
            <a:ext cx="10965378" cy="461665"/>
          </a:xfrm>
          <a:prstGeom prst="rect">
            <a:avLst/>
          </a:prstGeom>
          <a:noFill/>
        </p:spPr>
        <p:txBody>
          <a:bodyPr wrap="square" rtlCol="0">
            <a:spAutoFit/>
          </a:bodyPr>
          <a:lstStyle/>
          <a:p>
            <a:pPr algn="ctr">
              <a:spcAft>
                <a:spcPts val="1200"/>
              </a:spcAft>
            </a:pPr>
            <a:r>
              <a:rPr lang="en-US" sz="2400" b="1" dirty="0">
                <a:latin typeface="Avenir Book" panose="02000503020000020003" pitchFamily="2" charset="0"/>
              </a:rPr>
              <a:t>A Checklist of Don’ts (Adapted from Career Services at Harvard)</a:t>
            </a:r>
          </a:p>
        </p:txBody>
      </p:sp>
      <p:sp>
        <p:nvSpPr>
          <p:cNvPr id="2" name="TextBox 1">
            <a:extLst>
              <a:ext uri="{FF2B5EF4-FFF2-40B4-BE49-F238E27FC236}">
                <a16:creationId xmlns:a16="http://schemas.microsoft.com/office/drawing/2014/main" id="{1A27F081-B16F-A644-873C-CE3D588AA62E}"/>
              </a:ext>
            </a:extLst>
          </p:cNvPr>
          <p:cNvSpPr txBox="1"/>
          <p:nvPr/>
        </p:nvSpPr>
        <p:spPr>
          <a:xfrm>
            <a:off x="375557" y="1235162"/>
            <a:ext cx="11315699" cy="861774"/>
          </a:xfrm>
          <a:prstGeom prst="rect">
            <a:avLst/>
          </a:prstGeom>
          <a:noFill/>
        </p:spPr>
        <p:txBody>
          <a:bodyPr wrap="square" rtlCol="0">
            <a:spAutoFit/>
          </a:bodyPr>
          <a:lstStyle/>
          <a:p>
            <a:pPr>
              <a:spcAft>
                <a:spcPts val="1200"/>
              </a:spcAft>
            </a:pPr>
            <a:r>
              <a:rPr lang="en-US" sz="2000" i="1" dirty="0">
                <a:latin typeface="Avenir Book" panose="02000503020000020003" pitchFamily="2" charset="0"/>
              </a:rPr>
              <a:t>DON’T</a:t>
            </a:r>
            <a:r>
              <a:rPr lang="en-US" sz="2000" dirty="0">
                <a:latin typeface="Avenir Book" panose="02000503020000020003" pitchFamily="2" charset="0"/>
              </a:rPr>
              <a:t>:</a:t>
            </a:r>
          </a:p>
          <a:p>
            <a:endParaRPr lang="en-US" sz="2000" dirty="0">
              <a:latin typeface="Avenir Book" panose="02000503020000020003" pitchFamily="2" charset="0"/>
            </a:endParaRPr>
          </a:p>
        </p:txBody>
      </p:sp>
      <p:sp>
        <p:nvSpPr>
          <p:cNvPr id="6" name="TextBox 5">
            <a:extLst>
              <a:ext uri="{FF2B5EF4-FFF2-40B4-BE49-F238E27FC236}">
                <a16:creationId xmlns:a16="http://schemas.microsoft.com/office/drawing/2014/main" id="{9AA7BF56-7996-B241-8443-E4C9D4EF009D}"/>
              </a:ext>
            </a:extLst>
          </p:cNvPr>
          <p:cNvSpPr txBox="1"/>
          <p:nvPr/>
        </p:nvSpPr>
        <p:spPr>
          <a:xfrm>
            <a:off x="0" y="1666049"/>
            <a:ext cx="11630176" cy="3770263"/>
          </a:xfrm>
          <a:prstGeom prst="rect">
            <a:avLst/>
          </a:prstGeom>
          <a:noFill/>
        </p:spPr>
        <p:txBody>
          <a:bodyPr wrap="square">
            <a:spAutoFit/>
          </a:bodyPr>
          <a:lstStyle/>
          <a:p>
            <a:pPr marL="742950" marR="513715" lvl="1" indent="-285750">
              <a:lnSpc>
                <a:spcPct val="105000"/>
              </a:lnSpc>
              <a:spcAft>
                <a:spcPts val="600"/>
              </a:spcAft>
              <a:buFont typeface="Arial" panose="020B0604020202020204" pitchFamily="34" charset="0"/>
              <a:buChar char="•"/>
              <a:tabLst>
                <a:tab pos="520700" algn="l"/>
                <a:tab pos="521335" algn="l"/>
              </a:tabLst>
            </a:pPr>
            <a:r>
              <a:rPr lang="en-US" sz="2000" dirty="0">
                <a:solidFill>
                  <a:srgbClr val="1E1E1E"/>
                </a:solidFill>
                <a:effectLst/>
                <a:latin typeface="Avenir Book" panose="02000503020000020003" pitchFamily="2" charset="0"/>
                <a:ea typeface="Arial" panose="020B0604020202020204" pitchFamily="34" charset="0"/>
              </a:rPr>
              <a:t>Just</a:t>
            </a:r>
            <a:r>
              <a:rPr lang="en-US" sz="2000" spc="-90" dirty="0">
                <a:solidFill>
                  <a:srgbClr val="1E1E1E"/>
                </a:solidFill>
                <a:effectLst/>
                <a:latin typeface="Avenir Book" panose="02000503020000020003" pitchFamily="2" charset="0"/>
                <a:ea typeface="Arial" panose="020B0604020202020204" pitchFamily="34" charset="0"/>
              </a:rPr>
              <a:t> </a:t>
            </a:r>
            <a:r>
              <a:rPr lang="en-US" sz="2000" dirty="0">
                <a:solidFill>
                  <a:srgbClr val="1E1E1E"/>
                </a:solidFill>
                <a:effectLst/>
                <a:latin typeface="Avenir Book" panose="02000503020000020003" pitchFamily="2" charset="0"/>
                <a:ea typeface="Arial" panose="020B0604020202020204" pitchFamily="34" charset="0"/>
              </a:rPr>
              <a:t>list</a:t>
            </a:r>
            <a:r>
              <a:rPr lang="en-US" sz="2000" spc="-90" dirty="0">
                <a:solidFill>
                  <a:srgbClr val="1E1E1E"/>
                </a:solidFill>
                <a:effectLst/>
                <a:latin typeface="Avenir Book" panose="02000503020000020003" pitchFamily="2" charset="0"/>
                <a:ea typeface="Arial" panose="020B0604020202020204" pitchFamily="34" charset="0"/>
              </a:rPr>
              <a:t> </a:t>
            </a:r>
            <a:r>
              <a:rPr lang="en-US" sz="2000" dirty="0">
                <a:solidFill>
                  <a:srgbClr val="1E1E1E"/>
                </a:solidFill>
                <a:effectLst/>
                <a:latin typeface="Avenir Book" panose="02000503020000020003" pitchFamily="2" charset="0"/>
                <a:ea typeface="Arial" panose="020B0604020202020204" pitchFamily="34" charset="0"/>
              </a:rPr>
              <a:t>or</a:t>
            </a:r>
            <a:r>
              <a:rPr lang="en-US" sz="2000" spc="-95" dirty="0">
                <a:solidFill>
                  <a:srgbClr val="1E1E1E"/>
                </a:solidFill>
                <a:effectLst/>
                <a:latin typeface="Avenir Book" panose="02000503020000020003" pitchFamily="2" charset="0"/>
                <a:ea typeface="Arial" panose="020B0604020202020204" pitchFamily="34" charset="0"/>
              </a:rPr>
              <a:t> </a:t>
            </a:r>
            <a:r>
              <a:rPr lang="en-US" sz="2000" dirty="0">
                <a:solidFill>
                  <a:srgbClr val="1E1E1E"/>
                </a:solidFill>
                <a:effectLst/>
                <a:latin typeface="Avenir Book" panose="02000503020000020003" pitchFamily="2" charset="0"/>
                <a:ea typeface="Arial" panose="020B0604020202020204" pitchFamily="34" charset="0"/>
              </a:rPr>
              <a:t>summarize</a:t>
            </a:r>
            <a:r>
              <a:rPr lang="en-US" sz="2000" spc="-100" dirty="0">
                <a:solidFill>
                  <a:srgbClr val="1E1E1E"/>
                </a:solidFill>
                <a:effectLst/>
                <a:latin typeface="Avenir Book" panose="02000503020000020003" pitchFamily="2" charset="0"/>
                <a:ea typeface="Arial" panose="020B0604020202020204" pitchFamily="34" charset="0"/>
              </a:rPr>
              <a:t> </a:t>
            </a:r>
            <a:r>
              <a:rPr lang="en-US" sz="2000" dirty="0">
                <a:solidFill>
                  <a:srgbClr val="1E1E1E"/>
                </a:solidFill>
                <a:effectLst/>
                <a:latin typeface="Avenir Book" panose="02000503020000020003" pitchFamily="2" charset="0"/>
                <a:ea typeface="Arial" panose="020B0604020202020204" pitchFamily="34" charset="0"/>
              </a:rPr>
              <a:t>your</a:t>
            </a:r>
            <a:r>
              <a:rPr lang="en-US" sz="2000" spc="-100" dirty="0">
                <a:solidFill>
                  <a:srgbClr val="1E1E1E"/>
                </a:solidFill>
                <a:effectLst/>
                <a:latin typeface="Avenir Book" panose="02000503020000020003" pitchFamily="2" charset="0"/>
                <a:ea typeface="Arial" panose="020B0604020202020204" pitchFamily="34" charset="0"/>
              </a:rPr>
              <a:t> </a:t>
            </a:r>
            <a:r>
              <a:rPr lang="en-US" sz="2000" dirty="0">
                <a:solidFill>
                  <a:srgbClr val="1E1E1E"/>
                </a:solidFill>
                <a:effectLst/>
                <a:latin typeface="Avenir Book" panose="02000503020000020003" pitchFamily="2" charset="0"/>
                <a:ea typeface="Arial" panose="020B0604020202020204" pitchFamily="34" charset="0"/>
              </a:rPr>
              <a:t>activities</a:t>
            </a:r>
            <a:r>
              <a:rPr lang="en-US" sz="2000" dirty="0">
                <a:solidFill>
                  <a:srgbClr val="1E1E1E"/>
                </a:solidFill>
                <a:latin typeface="Avenir Book" panose="02000503020000020003" pitchFamily="2" charset="0"/>
                <a:ea typeface="Arial" panose="020B0604020202020204" pitchFamily="34" charset="0"/>
              </a:rPr>
              <a:t> or try to share everything there is to know about you. (Instead, selectively choose aspects of your experiences and activities that help you develop a cohesive story or theme, communicating how and why where you have been has prepared you for this next step in a medical career.)</a:t>
            </a:r>
            <a:endParaRPr lang="en-US" sz="2000" dirty="0">
              <a:effectLst/>
              <a:latin typeface="Avenir Book" panose="02000503020000020003" pitchFamily="2" charset="0"/>
              <a:ea typeface="Arial" panose="020B0604020202020204" pitchFamily="34" charset="0"/>
            </a:endParaRPr>
          </a:p>
          <a:p>
            <a:pPr marL="742950" marR="0" lvl="1" indent="-285750">
              <a:spcAft>
                <a:spcPts val="600"/>
              </a:spcAft>
              <a:buFont typeface="Arial" panose="020B0604020202020204" pitchFamily="34" charset="0"/>
              <a:buChar char="•"/>
              <a:tabLst>
                <a:tab pos="520700" algn="l"/>
                <a:tab pos="521335" algn="l"/>
              </a:tabLst>
            </a:pPr>
            <a:r>
              <a:rPr lang="en-US" sz="2000" dirty="0">
                <a:solidFill>
                  <a:srgbClr val="1E1E1E"/>
                </a:solidFill>
                <a:latin typeface="Avenir Book" panose="02000503020000020003" pitchFamily="2" charset="0"/>
                <a:ea typeface="Arial" panose="020B0604020202020204" pitchFamily="34" charset="0"/>
              </a:rPr>
              <a:t>Don’t u</a:t>
            </a:r>
            <a:r>
              <a:rPr lang="en-US" sz="2000" dirty="0">
                <a:solidFill>
                  <a:srgbClr val="1E1E1E"/>
                </a:solidFill>
                <a:effectLst/>
                <a:latin typeface="Avenir Book" panose="02000503020000020003" pitchFamily="2" charset="0"/>
                <a:ea typeface="Arial" panose="020B0604020202020204" pitchFamily="34" charset="0"/>
              </a:rPr>
              <a:t>se flowery or inflated language to try to impress readers. (</a:t>
            </a:r>
            <a:r>
              <a:rPr lang="en-US" sz="2000" dirty="0">
                <a:solidFill>
                  <a:srgbClr val="1E1E1E"/>
                </a:solidFill>
                <a:latin typeface="Avenir Book" panose="02000503020000020003" pitchFamily="2" charset="0"/>
                <a:ea typeface="Arial" panose="020B0604020202020204" pitchFamily="34" charset="0"/>
              </a:rPr>
              <a:t>Instead, communicate who you are through your own conversational voice.)</a:t>
            </a:r>
            <a:endParaRPr lang="en-US" sz="2000" dirty="0">
              <a:solidFill>
                <a:srgbClr val="1E1E1E"/>
              </a:solidFill>
              <a:effectLst/>
              <a:latin typeface="Avenir Book" panose="02000503020000020003" pitchFamily="2" charset="0"/>
              <a:ea typeface="Arial" panose="020B0604020202020204" pitchFamily="34" charset="0"/>
            </a:endParaRPr>
          </a:p>
          <a:p>
            <a:pPr marL="742950" marR="436880" lvl="1" indent="-285750">
              <a:spcAft>
                <a:spcPts val="600"/>
              </a:spcAft>
              <a:buFont typeface="Arial" panose="020B0604020202020204" pitchFamily="34" charset="0"/>
              <a:buChar char="•"/>
              <a:tabLst>
                <a:tab pos="520700" algn="l"/>
                <a:tab pos="521335" algn="l"/>
              </a:tabLst>
            </a:pPr>
            <a:r>
              <a:rPr lang="en-US" sz="2000" dirty="0">
                <a:solidFill>
                  <a:srgbClr val="1E1E1E"/>
                </a:solidFill>
                <a:effectLst/>
                <a:latin typeface="Avenir Book" panose="02000503020000020003" pitchFamily="2" charset="0"/>
                <a:ea typeface="Arial" panose="020B0604020202020204" pitchFamily="34" charset="0"/>
              </a:rPr>
              <a:t>Directly</a:t>
            </a:r>
            <a:r>
              <a:rPr lang="en-US" sz="2000" spc="-85" dirty="0">
                <a:solidFill>
                  <a:srgbClr val="1E1E1E"/>
                </a:solidFill>
                <a:effectLst/>
                <a:latin typeface="Avenir Book" panose="02000503020000020003" pitchFamily="2" charset="0"/>
                <a:ea typeface="Arial" panose="020B0604020202020204" pitchFamily="34" charset="0"/>
              </a:rPr>
              <a:t> </a:t>
            </a:r>
            <a:r>
              <a:rPr lang="en-US" sz="2000" i="1" dirty="0">
                <a:solidFill>
                  <a:srgbClr val="1E1E1E"/>
                </a:solidFill>
                <a:effectLst/>
                <a:latin typeface="Avenir Book" panose="02000503020000020003" pitchFamily="2" charset="0"/>
                <a:ea typeface="Arial" panose="020B0604020202020204" pitchFamily="34" charset="0"/>
              </a:rPr>
              <a:t>tell</a:t>
            </a:r>
            <a:r>
              <a:rPr lang="en-US" sz="2000" i="1" spc="-90" dirty="0">
                <a:solidFill>
                  <a:srgbClr val="1E1E1E"/>
                </a:solidFill>
                <a:effectLst/>
                <a:latin typeface="Avenir Book" panose="02000503020000020003" pitchFamily="2" charset="0"/>
                <a:ea typeface="Arial" panose="020B0604020202020204" pitchFamily="34" charset="0"/>
              </a:rPr>
              <a:t> </a:t>
            </a:r>
            <a:r>
              <a:rPr lang="en-US" sz="2000" dirty="0">
                <a:solidFill>
                  <a:srgbClr val="1E1E1E"/>
                </a:solidFill>
                <a:effectLst/>
                <a:latin typeface="Avenir Book" panose="02000503020000020003" pitchFamily="2" charset="0"/>
                <a:ea typeface="Arial" panose="020B0604020202020204" pitchFamily="34" charset="0"/>
              </a:rPr>
              <a:t>the</a:t>
            </a:r>
            <a:r>
              <a:rPr lang="en-US" sz="2000" spc="-90" dirty="0">
                <a:solidFill>
                  <a:srgbClr val="1E1E1E"/>
                </a:solidFill>
                <a:effectLst/>
                <a:latin typeface="Avenir Book" panose="02000503020000020003" pitchFamily="2" charset="0"/>
                <a:ea typeface="Arial" panose="020B0604020202020204" pitchFamily="34" charset="0"/>
              </a:rPr>
              <a:t> </a:t>
            </a:r>
            <a:r>
              <a:rPr lang="en-US" sz="2000" dirty="0">
                <a:solidFill>
                  <a:srgbClr val="1E1E1E"/>
                </a:solidFill>
                <a:effectLst/>
                <a:latin typeface="Avenir Book" panose="02000503020000020003" pitchFamily="2" charset="0"/>
                <a:ea typeface="Arial" panose="020B0604020202020204" pitchFamily="34" charset="0"/>
              </a:rPr>
              <a:t>reader</a:t>
            </a:r>
            <a:r>
              <a:rPr lang="en-US" sz="2000" spc="-85" dirty="0">
                <a:solidFill>
                  <a:srgbClr val="1E1E1E"/>
                </a:solidFill>
                <a:effectLst/>
                <a:latin typeface="Avenir Book" panose="02000503020000020003" pitchFamily="2" charset="0"/>
                <a:ea typeface="Arial" panose="020B0604020202020204" pitchFamily="34" charset="0"/>
              </a:rPr>
              <a:t> </a:t>
            </a:r>
            <a:r>
              <a:rPr lang="en-US" sz="2000" dirty="0">
                <a:solidFill>
                  <a:srgbClr val="1E1E1E"/>
                </a:solidFill>
                <a:effectLst/>
                <a:latin typeface="Avenir Book" panose="02000503020000020003" pitchFamily="2" charset="0"/>
                <a:ea typeface="Arial" panose="020B0604020202020204" pitchFamily="34" charset="0"/>
              </a:rPr>
              <a:t>that</a:t>
            </a:r>
            <a:r>
              <a:rPr lang="en-US" sz="2000" spc="-90" dirty="0">
                <a:solidFill>
                  <a:srgbClr val="1E1E1E"/>
                </a:solidFill>
                <a:effectLst/>
                <a:latin typeface="Avenir Book" panose="02000503020000020003" pitchFamily="2" charset="0"/>
                <a:ea typeface="Arial" panose="020B0604020202020204" pitchFamily="34" charset="0"/>
              </a:rPr>
              <a:t> </a:t>
            </a:r>
            <a:r>
              <a:rPr lang="en-US" sz="2000" dirty="0">
                <a:solidFill>
                  <a:srgbClr val="1E1E1E"/>
                </a:solidFill>
                <a:effectLst/>
                <a:latin typeface="Avenir Book" panose="02000503020000020003" pitchFamily="2" charset="0"/>
                <a:ea typeface="Arial" panose="020B0604020202020204" pitchFamily="34" charset="0"/>
              </a:rPr>
              <a:t>you</a:t>
            </a:r>
            <a:r>
              <a:rPr lang="en-US" sz="2000" spc="-80" dirty="0">
                <a:solidFill>
                  <a:srgbClr val="1E1E1E"/>
                </a:solidFill>
                <a:effectLst/>
                <a:latin typeface="Avenir Book" panose="02000503020000020003" pitchFamily="2" charset="0"/>
                <a:ea typeface="Arial" panose="020B0604020202020204" pitchFamily="34" charset="0"/>
              </a:rPr>
              <a:t> </a:t>
            </a:r>
            <a:r>
              <a:rPr lang="en-US" sz="2000" dirty="0">
                <a:solidFill>
                  <a:srgbClr val="1E1E1E"/>
                </a:solidFill>
                <a:effectLst/>
                <a:latin typeface="Avenir Book" panose="02000503020000020003" pitchFamily="2" charset="0"/>
                <a:ea typeface="Arial" panose="020B0604020202020204" pitchFamily="34" charset="0"/>
              </a:rPr>
              <a:t>are</a:t>
            </a:r>
            <a:r>
              <a:rPr lang="en-US" sz="2000" spc="-70" dirty="0">
                <a:solidFill>
                  <a:srgbClr val="1E1E1E"/>
                </a:solidFill>
                <a:effectLst/>
                <a:latin typeface="Avenir Book" panose="02000503020000020003" pitchFamily="2" charset="0"/>
                <a:ea typeface="Arial" panose="020B0604020202020204" pitchFamily="34" charset="0"/>
              </a:rPr>
              <a:t> </a:t>
            </a:r>
            <a:r>
              <a:rPr lang="en-US" sz="2000" dirty="0">
                <a:solidFill>
                  <a:srgbClr val="1E1E1E"/>
                </a:solidFill>
                <a:effectLst/>
                <a:latin typeface="Avenir Book" panose="02000503020000020003" pitchFamily="2" charset="0"/>
                <a:ea typeface="Arial" panose="020B0604020202020204" pitchFamily="34" charset="0"/>
              </a:rPr>
              <a:t>compassionate,</a:t>
            </a:r>
            <a:r>
              <a:rPr lang="en-US" sz="2000" spc="-75" dirty="0">
                <a:solidFill>
                  <a:srgbClr val="1E1E1E"/>
                </a:solidFill>
                <a:effectLst/>
                <a:latin typeface="Avenir Book" panose="02000503020000020003" pitchFamily="2" charset="0"/>
                <a:ea typeface="Arial" panose="020B0604020202020204" pitchFamily="34" charset="0"/>
              </a:rPr>
              <a:t> </a:t>
            </a:r>
            <a:r>
              <a:rPr lang="en-US" sz="2000" dirty="0">
                <a:solidFill>
                  <a:srgbClr val="1E1E1E"/>
                </a:solidFill>
                <a:effectLst/>
                <a:latin typeface="Avenir Book" panose="02000503020000020003" pitchFamily="2" charset="0"/>
                <a:ea typeface="Arial" panose="020B0604020202020204" pitchFamily="34" charset="0"/>
              </a:rPr>
              <a:t>motivated,</a:t>
            </a:r>
            <a:r>
              <a:rPr lang="en-US" sz="2000" spc="-75" dirty="0">
                <a:solidFill>
                  <a:srgbClr val="1E1E1E"/>
                </a:solidFill>
                <a:effectLst/>
                <a:latin typeface="Avenir Book" panose="02000503020000020003" pitchFamily="2" charset="0"/>
                <a:ea typeface="Arial" panose="020B0604020202020204" pitchFamily="34" charset="0"/>
              </a:rPr>
              <a:t> curious etc. (Instead, use your specific examples and developing story to </a:t>
            </a:r>
            <a:r>
              <a:rPr lang="en-US" sz="2000" i="1" spc="-75" dirty="0">
                <a:solidFill>
                  <a:srgbClr val="1E1E1E"/>
                </a:solidFill>
                <a:effectLst/>
                <a:latin typeface="Avenir Book" panose="02000503020000020003" pitchFamily="2" charset="0"/>
                <a:ea typeface="Arial" panose="020B0604020202020204" pitchFamily="34" charset="0"/>
              </a:rPr>
              <a:t>show </a:t>
            </a:r>
            <a:r>
              <a:rPr lang="en-US" sz="2000" spc="-75" dirty="0">
                <a:solidFill>
                  <a:srgbClr val="1E1E1E"/>
                </a:solidFill>
                <a:effectLst/>
                <a:latin typeface="Avenir Book" panose="02000503020000020003" pitchFamily="2" charset="0"/>
                <a:ea typeface="Arial" panose="020B0604020202020204" pitchFamily="34" charset="0"/>
              </a:rPr>
              <a:t>these qualities.) </a:t>
            </a:r>
          </a:p>
          <a:p>
            <a:pPr marL="742950" marR="436880" lvl="1" indent="-285750">
              <a:spcAft>
                <a:spcPts val="300"/>
              </a:spcAft>
              <a:buFont typeface="Arial" panose="020B0604020202020204" pitchFamily="34" charset="0"/>
              <a:buChar char="•"/>
              <a:tabLst>
                <a:tab pos="520700" algn="l"/>
                <a:tab pos="521335" algn="l"/>
              </a:tabLst>
            </a:pPr>
            <a:r>
              <a:rPr lang="en-US" sz="2000" dirty="0">
                <a:solidFill>
                  <a:srgbClr val="1E1E1E"/>
                </a:solidFill>
                <a:latin typeface="Avenir Book" panose="02000503020000020003" pitchFamily="2" charset="0"/>
                <a:ea typeface="Arial" panose="020B0604020202020204" pitchFamily="34" charset="0"/>
              </a:rPr>
              <a:t>Be negative about others or make excuses for weak spots in your application. (Instead, use the story/theme you develop to provide context for or a positive trait developed from a challenging situation: e.g., persevering and excelling after an early poor grade.)</a:t>
            </a:r>
          </a:p>
        </p:txBody>
      </p:sp>
    </p:spTree>
    <p:extLst>
      <p:ext uri="{BB962C8B-B14F-4D97-AF65-F5344CB8AC3E}">
        <p14:creationId xmlns:p14="http://schemas.microsoft.com/office/powerpoint/2010/main" val="2650724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681E1C1-A4B9-824F-9160-40E682FFB433}"/>
              </a:ext>
            </a:extLst>
          </p:cNvPr>
          <p:cNvSpPr txBox="1"/>
          <p:nvPr/>
        </p:nvSpPr>
        <p:spPr>
          <a:xfrm>
            <a:off x="375558" y="489857"/>
            <a:ext cx="10965378" cy="461665"/>
          </a:xfrm>
          <a:prstGeom prst="rect">
            <a:avLst/>
          </a:prstGeom>
          <a:noFill/>
        </p:spPr>
        <p:txBody>
          <a:bodyPr wrap="square" rtlCol="0">
            <a:spAutoFit/>
          </a:bodyPr>
          <a:lstStyle/>
          <a:p>
            <a:pPr algn="ctr">
              <a:spcAft>
                <a:spcPts val="1200"/>
              </a:spcAft>
            </a:pPr>
            <a:r>
              <a:rPr lang="en-US" sz="2400" b="1" dirty="0">
                <a:latin typeface="Avenir Book" panose="02000503020000020003" pitchFamily="2" charset="0"/>
              </a:rPr>
              <a:t>Further Resources and Next Steps</a:t>
            </a:r>
          </a:p>
        </p:txBody>
      </p:sp>
      <p:sp>
        <p:nvSpPr>
          <p:cNvPr id="2" name="TextBox 1">
            <a:extLst>
              <a:ext uri="{FF2B5EF4-FFF2-40B4-BE49-F238E27FC236}">
                <a16:creationId xmlns:a16="http://schemas.microsoft.com/office/drawing/2014/main" id="{1A27F081-B16F-A644-873C-CE3D588AA62E}"/>
              </a:ext>
            </a:extLst>
          </p:cNvPr>
          <p:cNvSpPr txBox="1"/>
          <p:nvPr/>
        </p:nvSpPr>
        <p:spPr>
          <a:xfrm>
            <a:off x="375557" y="1235162"/>
            <a:ext cx="11315699" cy="1938992"/>
          </a:xfrm>
          <a:prstGeom prst="rect">
            <a:avLst/>
          </a:prstGeom>
          <a:noFill/>
        </p:spPr>
        <p:txBody>
          <a:bodyPr wrap="square" rtlCol="0">
            <a:spAutoFit/>
          </a:bodyPr>
          <a:lstStyle/>
          <a:p>
            <a:pPr>
              <a:spcAft>
                <a:spcPts val="1200"/>
              </a:spcAft>
            </a:pPr>
            <a:r>
              <a:rPr lang="en-US" sz="2000" dirty="0">
                <a:latin typeface="Avenir Book" panose="02000503020000020003" pitchFamily="2" charset="0"/>
              </a:rPr>
              <a:t>Check out these two web resources to help you develop, revise, refine, and edit your statement:</a:t>
            </a:r>
          </a:p>
          <a:p>
            <a:pPr marL="800100" lvl="1" indent="-342900">
              <a:spcAft>
                <a:spcPts val="1200"/>
              </a:spcAft>
              <a:buFont typeface="Arial" panose="020B0604020202020204" pitchFamily="34" charset="0"/>
              <a:buChar char="•"/>
            </a:pPr>
            <a:r>
              <a:rPr lang="en-US" sz="2000" dirty="0">
                <a:latin typeface="Avenir Book" panose="02000503020000020003" pitchFamily="2" charset="0"/>
              </a:rPr>
              <a:t>From The Student Doctor Network: </a:t>
            </a:r>
            <a:r>
              <a:rPr lang="en-US" sz="2000" dirty="0">
                <a:latin typeface="Avenir Book" panose="02000503020000020003" pitchFamily="2" charset="0"/>
                <a:hlinkClick r:id="rId3"/>
              </a:rPr>
              <a:t>https://www.studentdoctor.net/2007/06/23/before-you-write-your-personal-statement-read-this/</a:t>
            </a:r>
            <a:endParaRPr lang="en-US" sz="2000" dirty="0">
              <a:latin typeface="Avenir Book" panose="02000503020000020003" pitchFamily="2" charset="0"/>
            </a:endParaRPr>
          </a:p>
          <a:p>
            <a:pPr marL="800100" lvl="1" indent="-342900">
              <a:buFont typeface="Arial" panose="020B0604020202020204" pitchFamily="34" charset="0"/>
              <a:buChar char="•"/>
            </a:pPr>
            <a:r>
              <a:rPr lang="en-US" sz="2000" dirty="0">
                <a:latin typeface="Avenir Book" panose="02000503020000020003" pitchFamily="2" charset="0"/>
              </a:rPr>
              <a:t>From the University of Minnesota: </a:t>
            </a:r>
            <a:r>
              <a:rPr lang="en-US" sz="2000" dirty="0">
                <a:latin typeface="Avenir Book" panose="02000503020000020003" pitchFamily="2" charset="0"/>
                <a:hlinkClick r:id="rId4"/>
              </a:rPr>
              <a:t>https://</a:t>
            </a:r>
            <a:r>
              <a:rPr lang="en-US" sz="2000" dirty="0" err="1">
                <a:latin typeface="Avenir Book" panose="02000503020000020003" pitchFamily="2" charset="0"/>
                <a:hlinkClick r:id="rId4"/>
              </a:rPr>
              <a:t>healthcareers.umn.edu</a:t>
            </a:r>
            <a:r>
              <a:rPr lang="en-US" sz="2000" dirty="0">
                <a:latin typeface="Avenir Book" panose="02000503020000020003" pitchFamily="2" charset="0"/>
                <a:hlinkClick r:id="rId4"/>
              </a:rPr>
              <a:t>/courses-and-events/online-workshops/personal-statements</a:t>
            </a:r>
            <a:endParaRPr lang="en-US" sz="2000" dirty="0">
              <a:latin typeface="Avenir Book" panose="02000503020000020003" pitchFamily="2" charset="0"/>
            </a:endParaRPr>
          </a:p>
        </p:txBody>
      </p:sp>
      <p:sp>
        <p:nvSpPr>
          <p:cNvPr id="4" name="TextBox 3">
            <a:extLst>
              <a:ext uri="{FF2B5EF4-FFF2-40B4-BE49-F238E27FC236}">
                <a16:creationId xmlns:a16="http://schemas.microsoft.com/office/drawing/2014/main" id="{E7966475-A10F-094F-85CC-E7340EC0158A}"/>
              </a:ext>
            </a:extLst>
          </p:cNvPr>
          <p:cNvSpPr txBox="1"/>
          <p:nvPr/>
        </p:nvSpPr>
        <p:spPr>
          <a:xfrm>
            <a:off x="514349" y="3343004"/>
            <a:ext cx="11315698" cy="3170099"/>
          </a:xfrm>
          <a:prstGeom prst="rect">
            <a:avLst/>
          </a:prstGeom>
          <a:noFill/>
        </p:spPr>
        <p:txBody>
          <a:bodyPr wrap="square" rtlCol="0">
            <a:spAutoFit/>
          </a:bodyPr>
          <a:lstStyle/>
          <a:p>
            <a:pPr>
              <a:spcAft>
                <a:spcPts val="1200"/>
              </a:spcAft>
            </a:pPr>
            <a:r>
              <a:rPr lang="en-US" sz="2000" dirty="0">
                <a:latin typeface="Avenir Book" panose="02000503020000020003" pitchFamily="2" charset="0"/>
              </a:rPr>
              <a:t>Make an appointment with the Graduate Writing Center:</a:t>
            </a:r>
          </a:p>
          <a:p>
            <a:pPr marL="800100" lvl="1" indent="-342900">
              <a:spcAft>
                <a:spcPts val="1200"/>
              </a:spcAft>
              <a:buFont typeface="Arial" panose="020B0604020202020204" pitchFamily="34" charset="0"/>
              <a:buChar char="•"/>
            </a:pPr>
            <a:r>
              <a:rPr lang="en-US" sz="2000" dirty="0">
                <a:latin typeface="Avenir Book" panose="02000503020000020003" pitchFamily="2" charset="0"/>
              </a:rPr>
              <a:t>In person, via Teams, Email Feedback Letter, Thursday evening Graduate Writing Retreats</a:t>
            </a:r>
          </a:p>
          <a:p>
            <a:pPr marL="800100" lvl="1" indent="-342900">
              <a:spcAft>
                <a:spcPts val="1200"/>
              </a:spcAft>
              <a:buFont typeface="Arial" panose="020B0604020202020204" pitchFamily="34" charset="0"/>
              <a:buChar char="•"/>
            </a:pPr>
            <a:r>
              <a:rPr lang="en-US" sz="2000" dirty="0">
                <a:latin typeface="Avenir Book" panose="02000503020000020003" pitchFamily="2" charset="0"/>
              </a:rPr>
              <a:t>Brainstorming and mapping</a:t>
            </a:r>
          </a:p>
          <a:p>
            <a:pPr marL="800100" lvl="1" indent="-342900">
              <a:spcAft>
                <a:spcPts val="1200"/>
              </a:spcAft>
              <a:buFont typeface="Arial" panose="020B0604020202020204" pitchFamily="34" charset="0"/>
              <a:buChar char="•"/>
            </a:pPr>
            <a:r>
              <a:rPr lang="en-US" sz="2000" dirty="0">
                <a:latin typeface="Avenir Book" panose="02000503020000020003" pitchFamily="2" charset="0"/>
              </a:rPr>
              <a:t>Developing, organizing, big-picture revision</a:t>
            </a:r>
          </a:p>
          <a:p>
            <a:pPr marL="800100" lvl="1" indent="-342900">
              <a:spcAft>
                <a:spcPts val="1200"/>
              </a:spcAft>
              <a:buFont typeface="Arial" panose="020B0604020202020204" pitchFamily="34" charset="0"/>
              <a:buChar char="•"/>
            </a:pPr>
            <a:r>
              <a:rPr lang="en-US" sz="2000" dirty="0">
                <a:latin typeface="Avenir Book" panose="02000503020000020003" pitchFamily="2" charset="0"/>
              </a:rPr>
              <a:t>Editing for clarity, concision, and voice</a:t>
            </a:r>
          </a:p>
          <a:p>
            <a:pPr marL="800100" lvl="1" indent="-342900">
              <a:spcAft>
                <a:spcPts val="1200"/>
              </a:spcAft>
              <a:buFont typeface="Arial" panose="020B0604020202020204" pitchFamily="34" charset="0"/>
              <a:buChar char="•"/>
            </a:pPr>
            <a:r>
              <a:rPr lang="en-US" sz="2000" dirty="0">
                <a:latin typeface="Avenir Book" panose="02000503020000020003" pitchFamily="2" charset="0"/>
              </a:rPr>
              <a:t>Proofreading and final polish</a:t>
            </a:r>
          </a:p>
          <a:p>
            <a:pPr marL="800100" lvl="1" indent="-342900">
              <a:spcAft>
                <a:spcPts val="1200"/>
              </a:spcAft>
              <a:buFont typeface="Arial" panose="020B0604020202020204" pitchFamily="34" charset="0"/>
              <a:buChar char="•"/>
            </a:pPr>
            <a:r>
              <a:rPr lang="en-US" sz="2000" dirty="0">
                <a:latin typeface="Avenir Book" panose="02000503020000020003" pitchFamily="2" charset="0"/>
              </a:rPr>
              <a:t>Fresh eyes, an interested outside reader’s perspective</a:t>
            </a:r>
          </a:p>
        </p:txBody>
      </p:sp>
    </p:spTree>
    <p:extLst>
      <p:ext uri="{BB962C8B-B14F-4D97-AF65-F5344CB8AC3E}">
        <p14:creationId xmlns:p14="http://schemas.microsoft.com/office/powerpoint/2010/main" val="19773181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3456</TotalTime>
  <Words>1563</Words>
  <Application>Microsoft Macintosh PowerPoint</Application>
  <PresentationFormat>Widescreen</PresentationFormat>
  <Paragraphs>82</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Avenir Book</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Nancy Welch</cp:lastModifiedBy>
  <cp:revision>22</cp:revision>
  <dcterms:created xsi:type="dcterms:W3CDTF">2020-01-31T22:07:25Z</dcterms:created>
  <dcterms:modified xsi:type="dcterms:W3CDTF">2022-01-18T19:18:04Z</dcterms:modified>
</cp:coreProperties>
</file>