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62" r:id="rId3"/>
    <p:sldId id="297" r:id="rId4"/>
    <p:sldId id="267" r:id="rId5"/>
    <p:sldId id="309" r:id="rId6"/>
    <p:sldId id="306" r:id="rId7"/>
    <p:sldId id="310" r:id="rId8"/>
    <p:sldId id="303" r:id="rId9"/>
    <p:sldId id="307" r:id="rId10"/>
    <p:sldId id="311" r:id="rId11"/>
    <p:sldId id="312" r:id="rId12"/>
    <p:sldId id="313" r:id="rId13"/>
    <p:sldId id="314" r:id="rId14"/>
    <p:sldId id="315" r:id="rId15"/>
    <p:sldId id="283" r:id="rId16"/>
    <p:sldId id="295" r:id="rId17"/>
    <p:sldId id="29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p:restoredTop sz="94597"/>
  </p:normalViewPr>
  <p:slideViewPr>
    <p:cSldViewPr>
      <p:cViewPr varScale="1">
        <p:scale>
          <a:sx n="107" d="100"/>
          <a:sy n="107" d="100"/>
        </p:scale>
        <p:origin x="1760" y="1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07DA1D05-A5D8-494C-BCAD-903A79BDA43C}" type="datetimeFigureOut">
              <a:rPr lang="en-US" smtClean="0"/>
              <a:t>1/28/21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1073CD5-636C-411F-BC91-854E0A25246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7DA1D05-A5D8-494C-BCAD-903A79BDA43C}" type="datetimeFigureOut">
              <a:rPr lang="en-US" smtClean="0"/>
              <a:t>1/28/21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73CD5-636C-411F-BC91-854E0A25246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7DA1D05-A5D8-494C-BCAD-903A79BDA43C}" type="datetimeFigureOut">
              <a:rPr lang="en-US" smtClean="0"/>
              <a:t>1/28/21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73CD5-636C-411F-BC91-854E0A25246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07DA1D05-A5D8-494C-BCAD-903A79BDA43C}" type="datetimeFigureOut">
              <a:rPr lang="en-US" smtClean="0"/>
              <a:t>1/28/21</a:t>
            </a:fld>
            <a:endParaRPr lang="en-US"/>
          </a:p>
        </p:txBody>
      </p:sp>
      <p:sp>
        <p:nvSpPr>
          <p:cNvPr id="9" name="Slide Number Placeholder 8"/>
          <p:cNvSpPr>
            <a:spLocks noGrp="1"/>
          </p:cNvSpPr>
          <p:nvPr>
            <p:ph type="sldNum" sz="quarter" idx="15"/>
          </p:nvPr>
        </p:nvSpPr>
        <p:spPr/>
        <p:txBody>
          <a:bodyPr rtlCol="0"/>
          <a:lstStyle/>
          <a:p>
            <a:fld id="{D1073CD5-636C-411F-BC91-854E0A252465}"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7DA1D05-A5D8-494C-BCAD-903A79BDA43C}" type="datetimeFigureOut">
              <a:rPr lang="en-US" smtClean="0"/>
              <a:t>1/28/21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1073CD5-636C-411F-BC91-854E0A25246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07DA1D05-A5D8-494C-BCAD-903A79BDA43C}" type="datetimeFigureOut">
              <a:rPr lang="en-US" smtClean="0"/>
              <a:t>1/28/21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073CD5-636C-411F-BC91-854E0A252465}"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07DA1D05-A5D8-494C-BCAD-903A79BDA43C}" type="datetimeFigureOut">
              <a:rPr lang="en-US" smtClean="0"/>
              <a:t>1/28/21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073CD5-636C-411F-BC91-854E0A252465}"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07DA1D05-A5D8-494C-BCAD-903A79BDA43C}" type="datetimeFigureOut">
              <a:rPr lang="en-US" smtClean="0"/>
              <a:t>1/28/21</a:t>
            </a:fld>
            <a:endParaRPr lang="en-US"/>
          </a:p>
        </p:txBody>
      </p:sp>
      <p:sp>
        <p:nvSpPr>
          <p:cNvPr id="7" name="Slide Number Placeholder 6"/>
          <p:cNvSpPr>
            <a:spLocks noGrp="1"/>
          </p:cNvSpPr>
          <p:nvPr>
            <p:ph type="sldNum" sz="quarter" idx="11"/>
          </p:nvPr>
        </p:nvSpPr>
        <p:spPr/>
        <p:txBody>
          <a:bodyPr rtlCol="0"/>
          <a:lstStyle/>
          <a:p>
            <a:fld id="{D1073CD5-636C-411F-BC91-854E0A252465}"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DA1D05-A5D8-494C-BCAD-903A79BDA43C}" type="datetimeFigureOut">
              <a:rPr lang="en-US" smtClean="0"/>
              <a:t>1/28/21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073CD5-636C-411F-BC91-854E0A25246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07DA1D05-A5D8-494C-BCAD-903A79BDA43C}" type="datetimeFigureOut">
              <a:rPr lang="en-US" smtClean="0"/>
              <a:t>1/28/21</a:t>
            </a:fld>
            <a:endParaRPr lang="en-US"/>
          </a:p>
        </p:txBody>
      </p:sp>
      <p:sp>
        <p:nvSpPr>
          <p:cNvPr id="22" name="Slide Number Placeholder 21"/>
          <p:cNvSpPr>
            <a:spLocks noGrp="1"/>
          </p:cNvSpPr>
          <p:nvPr>
            <p:ph type="sldNum" sz="quarter" idx="15"/>
          </p:nvPr>
        </p:nvSpPr>
        <p:spPr/>
        <p:txBody>
          <a:bodyPr rtlCol="0"/>
          <a:lstStyle/>
          <a:p>
            <a:fld id="{D1073CD5-636C-411F-BC91-854E0A252465}"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7DA1D05-A5D8-494C-BCAD-903A79BDA43C}" type="datetimeFigureOut">
              <a:rPr lang="en-US" smtClean="0"/>
              <a:t>1/28/21</a:t>
            </a:fld>
            <a:endParaRPr lang="en-US"/>
          </a:p>
        </p:txBody>
      </p:sp>
      <p:sp>
        <p:nvSpPr>
          <p:cNvPr id="18" name="Slide Number Placeholder 17"/>
          <p:cNvSpPr>
            <a:spLocks noGrp="1"/>
          </p:cNvSpPr>
          <p:nvPr>
            <p:ph type="sldNum" sz="quarter" idx="11"/>
          </p:nvPr>
        </p:nvSpPr>
        <p:spPr/>
        <p:txBody>
          <a:bodyPr rtlCol="0"/>
          <a:lstStyle/>
          <a:p>
            <a:fld id="{D1073CD5-636C-411F-BC91-854E0A252465}"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7DA1D05-A5D8-494C-BCAD-903A79BDA43C}" type="datetimeFigureOut">
              <a:rPr lang="en-US" smtClean="0"/>
              <a:t>1/28/21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1073CD5-636C-411F-BC91-854E0A25246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americanscientist.org/blog/the-long-view/the-science-of-scientific-writing" TargetMode="External"/><Relationship Id="rId2" Type="http://schemas.openxmlformats.org/officeDocument/2006/relationships/hyperlink" Target="https://www.uvm.edu/gradwriting/writing-resources"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g"/></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tinyurl.com/yyj8hx5z"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americanscientist.org/blog/the-long-view/the-science-of-scientific-writ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Avenir Book" panose="02000503020000020003" pitchFamily="2" charset="0"/>
              </a:rPr>
              <a:t>Editing for the 3Cs: Clarity, Cohesion, and Concision</a:t>
            </a:r>
          </a:p>
        </p:txBody>
      </p:sp>
      <p:sp>
        <p:nvSpPr>
          <p:cNvPr id="3" name="Subtitle 2"/>
          <p:cNvSpPr>
            <a:spLocks noGrp="1"/>
          </p:cNvSpPr>
          <p:nvPr>
            <p:ph type="subTitle" idx="1"/>
          </p:nvPr>
        </p:nvSpPr>
        <p:spPr/>
        <p:txBody>
          <a:bodyPr/>
          <a:lstStyle/>
          <a:p>
            <a:r>
              <a:rPr lang="en-US" dirty="0">
                <a:latin typeface="Avenir Book" panose="02000503020000020003" pitchFamily="2" charset="0"/>
              </a:rPr>
              <a:t>Graduate Writing Center</a:t>
            </a:r>
          </a:p>
          <a:p>
            <a:r>
              <a:rPr lang="en-US" dirty="0">
                <a:latin typeface="Avenir Book" panose="02000503020000020003" pitchFamily="2" charset="0"/>
              </a:rPr>
              <a:t>University of Vermont</a:t>
            </a:r>
          </a:p>
          <a:p>
            <a:r>
              <a:rPr lang="en-US" dirty="0">
                <a:latin typeface="Avenir Book" panose="02000503020000020003" pitchFamily="2" charset="0"/>
              </a:rPr>
              <a:t>January 2021</a:t>
            </a:r>
          </a:p>
        </p:txBody>
      </p:sp>
      <p:pic>
        <p:nvPicPr>
          <p:cNvPr id="5" name="Picture 4">
            <a:extLst>
              <a:ext uri="{FF2B5EF4-FFF2-40B4-BE49-F238E27FC236}">
                <a16:creationId xmlns:a16="http://schemas.microsoft.com/office/drawing/2014/main" id="{C8AD0361-E1A7-4344-887F-961FA3A29472}"/>
              </a:ext>
            </a:extLst>
          </p:cNvPr>
          <p:cNvPicPr>
            <a:picLocks noChangeAspect="1"/>
          </p:cNvPicPr>
          <p:nvPr/>
        </p:nvPicPr>
        <p:blipFill rotWithShape="1">
          <a:blip r:embed="rId2">
            <a:extLst>
              <a:ext uri="{28A0092B-C50C-407E-A947-70E740481C1C}">
                <a14:useLocalDpi xmlns:a14="http://schemas.microsoft.com/office/drawing/2010/main" val="0"/>
              </a:ext>
            </a:extLst>
          </a:blip>
          <a:srcRect l="6667" r="5832"/>
          <a:stretch/>
        </p:blipFill>
        <p:spPr>
          <a:xfrm>
            <a:off x="5715000" y="228600"/>
            <a:ext cx="3030682" cy="23812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latin typeface="Avenir Book" panose="02000503020000020003" pitchFamily="2" charset="0"/>
              </a:rPr>
              <a:t>Four Further Strategies to Cut Verbiage</a:t>
            </a:r>
          </a:p>
        </p:txBody>
      </p:sp>
      <p:sp>
        <p:nvSpPr>
          <p:cNvPr id="5" name="Content Placeholder 4"/>
          <p:cNvSpPr>
            <a:spLocks noGrp="1"/>
          </p:cNvSpPr>
          <p:nvPr>
            <p:ph sz="quarter" idx="1"/>
          </p:nvPr>
        </p:nvSpPr>
        <p:spPr>
          <a:xfrm>
            <a:off x="457200" y="1709610"/>
            <a:ext cx="7848600" cy="4873752"/>
          </a:xfrm>
        </p:spPr>
        <p:txBody>
          <a:bodyPr>
            <a:normAutofit/>
          </a:bodyPr>
          <a:lstStyle/>
          <a:p>
            <a:pPr marL="365760" indent="-365760">
              <a:spcAft>
                <a:spcPts val="600"/>
              </a:spcAft>
              <a:buFont typeface="+mj-lt"/>
              <a:buAutoNum type="arabicPeriod"/>
            </a:pPr>
            <a:r>
              <a:rPr lang="en-US" sz="2200" b="1" dirty="0">
                <a:latin typeface="Avenir Book" panose="02000503020000020003" pitchFamily="2" charset="0"/>
              </a:rPr>
              <a:t>Edit expletive constructions</a:t>
            </a:r>
            <a:r>
              <a:rPr lang="en-US" sz="2200" dirty="0">
                <a:latin typeface="Avenir Book" panose="02000503020000020003" pitchFamily="2" charset="0"/>
              </a:rPr>
              <a:t>: Look for sentences that start with or contain expletive constructions (it is, there are, it was, there were). Edit to highlight the sentence’s true subject and verb instead. </a:t>
            </a:r>
          </a:p>
          <a:p>
            <a:pPr marL="640080" indent="-182880"/>
            <a:r>
              <a:rPr lang="en-US" sz="2200" dirty="0">
                <a:latin typeface="Avenir Book" panose="02000503020000020003" pitchFamily="2" charset="0"/>
              </a:rPr>
              <a:t>	</a:t>
            </a:r>
            <a:r>
              <a:rPr lang="en-US" sz="2200" b="1" dirty="0">
                <a:latin typeface="Avenir Book" panose="02000503020000020003" pitchFamily="2" charset="0"/>
              </a:rPr>
              <a:t>Draft:</a:t>
            </a:r>
            <a:r>
              <a:rPr lang="en-US" sz="2200" dirty="0">
                <a:latin typeface="Avenir Book" panose="02000503020000020003" pitchFamily="2" charset="0"/>
              </a:rPr>
              <a:t> </a:t>
            </a:r>
            <a:r>
              <a:rPr lang="en-US" sz="2200" i="1" dirty="0">
                <a:latin typeface="Avenir Book" panose="02000503020000020003" pitchFamily="2" charset="0"/>
              </a:rPr>
              <a:t>It was hypothesized by our group that … </a:t>
            </a:r>
          </a:p>
          <a:p>
            <a:pPr marL="640080" indent="-182880">
              <a:spcAft>
                <a:spcPts val="1200"/>
              </a:spcAft>
            </a:pPr>
            <a:r>
              <a:rPr lang="en-US" sz="2200" dirty="0">
                <a:latin typeface="Avenir Book" panose="02000503020000020003" pitchFamily="2" charset="0"/>
              </a:rPr>
              <a:t>	</a:t>
            </a:r>
            <a:r>
              <a:rPr lang="en-US" sz="2200" b="1" dirty="0">
                <a:latin typeface="Avenir Book" panose="02000503020000020003" pitchFamily="2" charset="0"/>
              </a:rPr>
              <a:t>Edited: </a:t>
            </a:r>
            <a:r>
              <a:rPr lang="en-US" sz="2200" dirty="0">
                <a:latin typeface="Avenir Book" panose="02000503020000020003" pitchFamily="2" charset="0"/>
              </a:rPr>
              <a:t>Our group hypothesized …</a:t>
            </a:r>
          </a:p>
          <a:p>
            <a:pPr marL="640080" indent="-182880"/>
            <a:r>
              <a:rPr lang="en-US" sz="2200" dirty="0">
                <a:latin typeface="Avenir Book" panose="02000503020000020003" pitchFamily="2" charset="0"/>
              </a:rPr>
              <a:t>	</a:t>
            </a:r>
            <a:r>
              <a:rPr lang="en-US" sz="2200" b="1" dirty="0">
                <a:latin typeface="Avenir Book" panose="02000503020000020003" pitchFamily="2" charset="0"/>
              </a:rPr>
              <a:t>Draft:</a:t>
            </a:r>
            <a:r>
              <a:rPr lang="en-US" sz="2200" dirty="0">
                <a:latin typeface="Avenir Book" panose="02000503020000020003" pitchFamily="2" charset="0"/>
              </a:rPr>
              <a:t> </a:t>
            </a:r>
            <a:r>
              <a:rPr lang="en-US" sz="2200" i="1" dirty="0">
                <a:latin typeface="Avenir Book" panose="02000503020000020003" pitchFamily="2" charset="0"/>
              </a:rPr>
              <a:t>There was discomfort expressed by subjects …</a:t>
            </a:r>
          </a:p>
          <a:p>
            <a:pPr marL="640080" indent="-182880"/>
            <a:r>
              <a:rPr lang="en-US" sz="2200" dirty="0">
                <a:latin typeface="Avenir Book" panose="02000503020000020003" pitchFamily="2" charset="0"/>
              </a:rPr>
              <a:t>	</a:t>
            </a:r>
            <a:r>
              <a:rPr lang="en-US" sz="2200" b="1" dirty="0">
                <a:latin typeface="Avenir Book" panose="02000503020000020003" pitchFamily="2" charset="0"/>
              </a:rPr>
              <a:t>Edited:</a:t>
            </a:r>
            <a:r>
              <a:rPr lang="en-US" sz="2200" dirty="0">
                <a:latin typeface="Avenir Book" panose="02000503020000020003" pitchFamily="2" charset="0"/>
              </a:rPr>
              <a:t> </a:t>
            </a:r>
            <a:r>
              <a:rPr lang="en-US" sz="2200" i="1" dirty="0">
                <a:latin typeface="Avenir Book" panose="02000503020000020003" pitchFamily="2" charset="0"/>
              </a:rPr>
              <a:t>Subjects expressed discomfort  </a:t>
            </a:r>
            <a:r>
              <a:rPr lang="en-US" sz="2200" dirty="0">
                <a:latin typeface="Avenir Book" panose="02000503020000020003" pitchFamily="2" charset="0"/>
              </a:rPr>
              <a:t>…</a:t>
            </a:r>
          </a:p>
          <a:p>
            <a:pPr marL="640080" indent="-182880"/>
            <a:r>
              <a:rPr lang="en-US" sz="2200" b="1" dirty="0">
                <a:latin typeface="Avenir Book" panose="02000503020000020003" pitchFamily="2" charset="0"/>
              </a:rPr>
              <a:t>   Or:</a:t>
            </a:r>
            <a:r>
              <a:rPr lang="en-US" sz="2200" dirty="0">
                <a:latin typeface="Avenir Book" panose="02000503020000020003" pitchFamily="2" charset="0"/>
              </a:rPr>
              <a:t> </a:t>
            </a:r>
            <a:r>
              <a:rPr lang="en-US" sz="2200" i="1" dirty="0">
                <a:latin typeface="Avenir Book" panose="02000503020000020003" pitchFamily="2" charset="0"/>
              </a:rPr>
              <a:t>Discomfort was expressed by subjects </a:t>
            </a:r>
            <a:r>
              <a:rPr lang="en-US" sz="2200" dirty="0">
                <a:latin typeface="Avenir Book" panose="02000503020000020003" pitchFamily="2" charset="0"/>
              </a:rPr>
              <a:t>….</a:t>
            </a:r>
          </a:p>
          <a:p>
            <a:pPr marL="457200" indent="-457200">
              <a:spcBef>
                <a:spcPts val="0"/>
              </a:spcBef>
              <a:buAutoNum type="arabicPeriod"/>
            </a:pPr>
            <a:endParaRPr lang="en-US" sz="2200" dirty="0">
              <a:latin typeface="Avenir Book" panose="02000503020000020003" pitchFamily="2" charset="0"/>
            </a:endParaRPr>
          </a:p>
        </p:txBody>
      </p:sp>
    </p:spTree>
    <p:extLst>
      <p:ext uri="{BB962C8B-B14F-4D97-AF65-F5344CB8AC3E}">
        <p14:creationId xmlns:p14="http://schemas.microsoft.com/office/powerpoint/2010/main" val="465426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latin typeface="Avenir Book" panose="02000503020000020003" pitchFamily="2" charset="0"/>
              </a:rPr>
              <a:t>Four Further Strategies to Cut Verbiage</a:t>
            </a:r>
          </a:p>
        </p:txBody>
      </p:sp>
      <p:sp>
        <p:nvSpPr>
          <p:cNvPr id="5" name="Content Placeholder 4"/>
          <p:cNvSpPr>
            <a:spLocks noGrp="1"/>
          </p:cNvSpPr>
          <p:nvPr>
            <p:ph sz="quarter" idx="1"/>
          </p:nvPr>
        </p:nvSpPr>
        <p:spPr>
          <a:xfrm>
            <a:off x="457200" y="1709610"/>
            <a:ext cx="7848600" cy="4873752"/>
          </a:xfrm>
        </p:spPr>
        <p:txBody>
          <a:bodyPr>
            <a:normAutofit/>
          </a:bodyPr>
          <a:lstStyle/>
          <a:p>
            <a:pPr marL="365760" indent="-365760">
              <a:buFont typeface="+mj-lt"/>
              <a:buAutoNum type="arabicPeriod" startAt="2"/>
            </a:pPr>
            <a:r>
              <a:rPr lang="en-US" sz="2200" b="1" dirty="0">
                <a:latin typeface="Avenir Book" panose="02000503020000020003" pitchFamily="2" charset="0"/>
              </a:rPr>
              <a:t>Edit “zombie” nouns or nominalizations</a:t>
            </a:r>
            <a:r>
              <a:rPr lang="en-US" sz="2200" dirty="0">
                <a:latin typeface="Avenir Book" panose="02000503020000020003" pitchFamily="2" charset="0"/>
              </a:rPr>
              <a:t>: A nominalization turns a verb into a noun: e.g., </a:t>
            </a:r>
            <a:r>
              <a:rPr lang="en-US" sz="2200" i="1" dirty="0">
                <a:latin typeface="Avenir Book" panose="02000503020000020003" pitchFamily="2" charset="0"/>
              </a:rPr>
              <a:t>limits </a:t>
            </a:r>
            <a:r>
              <a:rPr lang="en-US" sz="2200" dirty="0">
                <a:latin typeface="Avenir Book" panose="02000503020000020003" pitchFamily="2" charset="0"/>
              </a:rPr>
              <a:t>becomes </a:t>
            </a:r>
            <a:r>
              <a:rPr lang="en-US" sz="2200" i="1" dirty="0">
                <a:latin typeface="Avenir Book" panose="02000503020000020003" pitchFamily="2" charset="0"/>
              </a:rPr>
              <a:t>limitations </a:t>
            </a:r>
            <a:r>
              <a:rPr lang="en-US" sz="2200" dirty="0">
                <a:latin typeface="Avenir Book" panose="02000503020000020003" pitchFamily="2" charset="0"/>
              </a:rPr>
              <a:t>and </a:t>
            </a:r>
            <a:r>
              <a:rPr lang="en-US" sz="2200" i="1" dirty="0">
                <a:latin typeface="Avenir Book" panose="02000503020000020003" pitchFamily="2" charset="0"/>
              </a:rPr>
              <a:t>complicates </a:t>
            </a:r>
            <a:r>
              <a:rPr lang="en-US" sz="2200" dirty="0">
                <a:latin typeface="Avenir Book" panose="02000503020000020003" pitchFamily="2" charset="0"/>
              </a:rPr>
              <a:t>becomes </a:t>
            </a:r>
            <a:r>
              <a:rPr lang="en-US" sz="2200" i="1" dirty="0">
                <a:latin typeface="Avenir Book" panose="02000503020000020003" pitchFamily="2" charset="0"/>
              </a:rPr>
              <a:t>complication.</a:t>
            </a:r>
          </a:p>
          <a:p>
            <a:pPr marL="640080" indent="0">
              <a:spcAft>
                <a:spcPts val="600"/>
              </a:spcAft>
              <a:buNone/>
            </a:pPr>
            <a:r>
              <a:rPr lang="en-US" sz="2000" i="1" dirty="0">
                <a:latin typeface="Avenir Book" panose="02000503020000020003" pitchFamily="2" charset="0"/>
              </a:rPr>
              <a:t>Nominalizations help us create cohesion (e.g., following a sentence that describes how a protein “reacts” with “This reaction …”). But too many create wordy and lifeless “zombie” prose.</a:t>
            </a:r>
          </a:p>
          <a:p>
            <a:pPr marL="640080"/>
            <a:r>
              <a:rPr lang="en-US" sz="2200" b="1" dirty="0">
                <a:latin typeface="Avenir Book" panose="02000503020000020003" pitchFamily="2" charset="0"/>
              </a:rPr>
              <a:t>Draft:</a:t>
            </a:r>
            <a:r>
              <a:rPr lang="en-US" sz="2200" dirty="0">
                <a:latin typeface="Avenir Book" panose="02000503020000020003" pitchFamily="2" charset="0"/>
              </a:rPr>
              <a:t> The creation of too many zombie nouns leads to the existence of lifeless prose.</a:t>
            </a:r>
          </a:p>
          <a:p>
            <a:pPr marL="640080">
              <a:spcAft>
                <a:spcPts val="1200"/>
              </a:spcAft>
            </a:pPr>
            <a:r>
              <a:rPr lang="en-US" sz="2200" b="1" dirty="0">
                <a:latin typeface="Avenir Book" panose="02000503020000020003" pitchFamily="2" charset="0"/>
              </a:rPr>
              <a:t>Edited:</a:t>
            </a:r>
            <a:r>
              <a:rPr lang="en-US" sz="2200" dirty="0">
                <a:latin typeface="Avenir Book" panose="02000503020000020003" pitchFamily="2" charset="0"/>
              </a:rPr>
              <a:t> Too many zombie nouns create lifeless prose.</a:t>
            </a:r>
          </a:p>
          <a:p>
            <a:pPr marL="640080"/>
            <a:r>
              <a:rPr lang="en-US" sz="2200" b="1" dirty="0">
                <a:latin typeface="Avenir Book" panose="02000503020000020003" pitchFamily="2" charset="0"/>
              </a:rPr>
              <a:t>Draft:</a:t>
            </a:r>
            <a:r>
              <a:rPr lang="en-US" sz="2200" dirty="0">
                <a:latin typeface="Avenir Book" panose="02000503020000020003" pitchFamily="2" charset="0"/>
              </a:rPr>
              <a:t> The reaction of the students was negative.</a:t>
            </a:r>
          </a:p>
          <a:p>
            <a:pPr marL="640080"/>
            <a:r>
              <a:rPr lang="en-US" sz="2200" b="1" dirty="0">
                <a:latin typeface="Avenir Book" panose="02000503020000020003" pitchFamily="2" charset="0"/>
              </a:rPr>
              <a:t>Edited:</a:t>
            </a:r>
            <a:r>
              <a:rPr lang="en-US" sz="2200" dirty="0">
                <a:latin typeface="Avenir Book" panose="02000503020000020003" pitchFamily="2" charset="0"/>
              </a:rPr>
              <a:t> Students reacted negatively.</a:t>
            </a:r>
          </a:p>
          <a:p>
            <a:pPr marL="457200" indent="-457200">
              <a:spcBef>
                <a:spcPts val="0"/>
              </a:spcBef>
              <a:buAutoNum type="arabicPeriod"/>
            </a:pPr>
            <a:endParaRPr lang="en-US" sz="2200" dirty="0">
              <a:latin typeface="Avenir Book" panose="02000503020000020003" pitchFamily="2" charset="0"/>
            </a:endParaRPr>
          </a:p>
        </p:txBody>
      </p:sp>
    </p:spTree>
    <p:extLst>
      <p:ext uri="{BB962C8B-B14F-4D97-AF65-F5344CB8AC3E}">
        <p14:creationId xmlns:p14="http://schemas.microsoft.com/office/powerpoint/2010/main" val="1814684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latin typeface="Avenir Book" panose="02000503020000020003" pitchFamily="2" charset="0"/>
              </a:rPr>
              <a:t>Four Further Strategies to Cut Verbiage</a:t>
            </a:r>
          </a:p>
        </p:txBody>
      </p:sp>
      <p:sp>
        <p:nvSpPr>
          <p:cNvPr id="5" name="Content Placeholder 4"/>
          <p:cNvSpPr>
            <a:spLocks noGrp="1"/>
          </p:cNvSpPr>
          <p:nvPr>
            <p:ph sz="quarter" idx="1"/>
          </p:nvPr>
        </p:nvSpPr>
        <p:spPr>
          <a:xfrm>
            <a:off x="457200" y="1709610"/>
            <a:ext cx="7848600" cy="4873752"/>
          </a:xfrm>
        </p:spPr>
        <p:txBody>
          <a:bodyPr>
            <a:noAutofit/>
          </a:bodyPr>
          <a:lstStyle/>
          <a:p>
            <a:pPr marL="457200" indent="-457200">
              <a:buFont typeface="+mj-lt"/>
              <a:buAutoNum type="arabicPeriod" startAt="3"/>
            </a:pPr>
            <a:r>
              <a:rPr lang="en-US" sz="2200" b="1" dirty="0">
                <a:latin typeface="Avenir Book" panose="02000503020000020003" pitchFamily="2" charset="0"/>
              </a:rPr>
              <a:t>Edit prepositions</a:t>
            </a:r>
            <a:r>
              <a:rPr lang="en-US" sz="2200" dirty="0">
                <a:latin typeface="Avenir Book" panose="02000503020000020003" pitchFamily="2" charset="0"/>
              </a:rPr>
              <a:t>: See how many prepositions (at, of, for, by, as, to, out, in, from etc.) you can eliminate by changing the noun it modifies to an adjective, replacing a “to be” verb like </a:t>
            </a:r>
            <a:r>
              <a:rPr lang="en-US" sz="2200" i="1" dirty="0">
                <a:latin typeface="Avenir Book" panose="02000503020000020003" pitchFamily="2" charset="0"/>
              </a:rPr>
              <a:t>is</a:t>
            </a:r>
            <a:r>
              <a:rPr lang="en-US" sz="2200" dirty="0">
                <a:latin typeface="Avenir Book" panose="02000503020000020003" pitchFamily="2" charset="0"/>
              </a:rPr>
              <a:t> or </a:t>
            </a:r>
            <a:r>
              <a:rPr lang="en-US" sz="2200" i="1" dirty="0">
                <a:latin typeface="Avenir Book" panose="02000503020000020003" pitchFamily="2" charset="0"/>
              </a:rPr>
              <a:t>was</a:t>
            </a:r>
            <a:r>
              <a:rPr lang="en-US" sz="2200" dirty="0">
                <a:latin typeface="Avenir Book" panose="02000503020000020003" pitchFamily="2" charset="0"/>
              </a:rPr>
              <a:t> with an active verb, or swapping out a prepositional phrase for a single adverb.</a:t>
            </a:r>
          </a:p>
          <a:p>
            <a:pPr marL="640080" indent="-182880"/>
            <a:r>
              <a:rPr lang="en-US" sz="2200" dirty="0">
                <a:latin typeface="Avenir Book" panose="02000503020000020003" pitchFamily="2" charset="0"/>
              </a:rPr>
              <a:t> </a:t>
            </a:r>
            <a:r>
              <a:rPr lang="en-US" sz="2200" b="1" dirty="0">
                <a:latin typeface="Avenir Book" panose="02000503020000020003" pitchFamily="2" charset="0"/>
              </a:rPr>
              <a:t>Draft:</a:t>
            </a:r>
            <a:r>
              <a:rPr lang="en-US" sz="2200" dirty="0">
                <a:latin typeface="Avenir Book" panose="02000503020000020003" pitchFamily="2" charset="0"/>
              </a:rPr>
              <a:t> Planning </a:t>
            </a:r>
            <a:r>
              <a:rPr lang="en-US" sz="2200" dirty="0">
                <a:solidFill>
                  <a:schemeClr val="accent1">
                    <a:lumMod val="75000"/>
                  </a:schemeClr>
                </a:solidFill>
                <a:latin typeface="Avenir Book" panose="02000503020000020003" pitchFamily="2" charset="0"/>
              </a:rPr>
              <a:t>for</a:t>
            </a:r>
            <a:r>
              <a:rPr lang="en-US" sz="2200" dirty="0">
                <a:latin typeface="Avenir Book" panose="02000503020000020003" pitchFamily="2" charset="0"/>
              </a:rPr>
              <a:t> the project will take three weeks.</a:t>
            </a:r>
          </a:p>
          <a:p>
            <a:pPr marL="640080" indent="-182880">
              <a:spcAft>
                <a:spcPts val="1200"/>
              </a:spcAft>
            </a:pPr>
            <a:r>
              <a:rPr lang="en-US" sz="2200" dirty="0">
                <a:latin typeface="Avenir Book" panose="02000503020000020003" pitchFamily="2" charset="0"/>
              </a:rPr>
              <a:t> </a:t>
            </a:r>
            <a:r>
              <a:rPr lang="en-US" sz="2200" b="1" dirty="0">
                <a:latin typeface="Avenir Book" panose="02000503020000020003" pitchFamily="2" charset="0"/>
              </a:rPr>
              <a:t>Edited:</a:t>
            </a:r>
            <a:r>
              <a:rPr lang="en-US" sz="2200" dirty="0">
                <a:latin typeface="Avenir Book" panose="02000503020000020003" pitchFamily="2" charset="0"/>
              </a:rPr>
              <a:t> Project planning will take three weeks.</a:t>
            </a:r>
          </a:p>
          <a:p>
            <a:pPr marL="640080" indent="-182880"/>
            <a:r>
              <a:rPr lang="en-US" sz="2200" dirty="0">
                <a:latin typeface="Avenir Book" panose="02000503020000020003" pitchFamily="2" charset="0"/>
              </a:rPr>
              <a:t> </a:t>
            </a:r>
            <a:r>
              <a:rPr lang="en-US" sz="2200" b="1" dirty="0">
                <a:latin typeface="Avenir Book" panose="02000503020000020003" pitchFamily="2" charset="0"/>
              </a:rPr>
              <a:t>Draft:</a:t>
            </a:r>
            <a:r>
              <a:rPr lang="en-US" sz="2200" dirty="0">
                <a:latin typeface="Avenir Book" panose="02000503020000020003" pitchFamily="2" charset="0"/>
              </a:rPr>
              <a:t> One </a:t>
            </a:r>
            <a:r>
              <a:rPr lang="en-US" sz="2200" dirty="0">
                <a:solidFill>
                  <a:schemeClr val="accent1">
                    <a:lumMod val="75000"/>
                  </a:schemeClr>
                </a:solidFill>
                <a:latin typeface="Avenir Book" panose="02000503020000020003" pitchFamily="2" charset="0"/>
              </a:rPr>
              <a:t>of</a:t>
            </a:r>
            <a:r>
              <a:rPr lang="en-US" sz="2200" dirty="0">
                <a:latin typeface="Avenir Book" panose="02000503020000020003" pitchFamily="2" charset="0"/>
              </a:rPr>
              <a:t> the notable features </a:t>
            </a:r>
            <a:r>
              <a:rPr lang="en-US" sz="2200" dirty="0">
                <a:solidFill>
                  <a:schemeClr val="accent1">
                    <a:lumMod val="75000"/>
                  </a:schemeClr>
                </a:solidFill>
                <a:latin typeface="Avenir Book" panose="02000503020000020003" pitchFamily="2" charset="0"/>
              </a:rPr>
              <a:t>of</a:t>
            </a:r>
            <a:r>
              <a:rPr lang="en-US" sz="2200" dirty="0">
                <a:latin typeface="Avenir Book" panose="02000503020000020003" pitchFamily="2" charset="0"/>
              </a:rPr>
              <a:t> the design is that it places an emphasis </a:t>
            </a:r>
            <a:r>
              <a:rPr lang="en-US" sz="2200" dirty="0">
                <a:solidFill>
                  <a:schemeClr val="accent1">
                    <a:lumMod val="75000"/>
                  </a:schemeClr>
                </a:solidFill>
                <a:latin typeface="Avenir Book" panose="02000503020000020003" pitchFamily="2" charset="0"/>
              </a:rPr>
              <a:t>on</a:t>
            </a:r>
            <a:r>
              <a:rPr lang="en-US" sz="2200" dirty="0">
                <a:latin typeface="Avenir Book" panose="02000503020000020003" pitchFamily="2" charset="0"/>
              </a:rPr>
              <a:t> accessibility.</a:t>
            </a:r>
          </a:p>
          <a:p>
            <a:pPr marL="640080" indent="-182880"/>
            <a:r>
              <a:rPr lang="en-US" sz="2200" dirty="0">
                <a:latin typeface="Avenir Book" panose="02000503020000020003" pitchFamily="2" charset="0"/>
              </a:rPr>
              <a:t> </a:t>
            </a:r>
            <a:r>
              <a:rPr lang="en-US" sz="2200" b="1" dirty="0">
                <a:latin typeface="Avenir Book" panose="02000503020000020003" pitchFamily="2" charset="0"/>
              </a:rPr>
              <a:t>Edited:</a:t>
            </a:r>
            <a:r>
              <a:rPr lang="en-US" sz="2200" dirty="0">
                <a:latin typeface="Avenir Book" panose="02000503020000020003" pitchFamily="2" charset="0"/>
              </a:rPr>
              <a:t> Notably, the design emphasizes accessibility.</a:t>
            </a:r>
          </a:p>
        </p:txBody>
      </p:sp>
    </p:spTree>
    <p:extLst>
      <p:ext uri="{BB962C8B-B14F-4D97-AF65-F5344CB8AC3E}">
        <p14:creationId xmlns:p14="http://schemas.microsoft.com/office/powerpoint/2010/main" val="2760201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latin typeface="Avenir Book" panose="02000503020000020003" pitchFamily="2" charset="0"/>
              </a:rPr>
              <a:t>Four Further Strategies to Cut Verbiage</a:t>
            </a:r>
          </a:p>
        </p:txBody>
      </p:sp>
      <p:sp>
        <p:nvSpPr>
          <p:cNvPr id="5" name="Content Placeholder 4"/>
          <p:cNvSpPr>
            <a:spLocks noGrp="1"/>
          </p:cNvSpPr>
          <p:nvPr>
            <p:ph sz="quarter" idx="1"/>
          </p:nvPr>
        </p:nvSpPr>
        <p:spPr>
          <a:xfrm>
            <a:off x="457200" y="1709610"/>
            <a:ext cx="7848600" cy="4873752"/>
          </a:xfrm>
        </p:spPr>
        <p:txBody>
          <a:bodyPr>
            <a:noAutofit/>
          </a:bodyPr>
          <a:lstStyle/>
          <a:p>
            <a:pPr marL="457200" indent="-457200">
              <a:spcAft>
                <a:spcPts val="600"/>
              </a:spcAft>
              <a:buFont typeface="+mj-lt"/>
              <a:buAutoNum type="arabicPeriod" startAt="4"/>
            </a:pPr>
            <a:r>
              <a:rPr lang="en-US" sz="2200" b="1" dirty="0">
                <a:latin typeface="Avenir Book" panose="02000503020000020003" pitchFamily="2" charset="0"/>
              </a:rPr>
              <a:t>Edit for active voice</a:t>
            </a:r>
            <a:r>
              <a:rPr lang="en-US" sz="2200" dirty="0">
                <a:latin typeface="Avenir Book" panose="02000503020000020003" pitchFamily="2" charset="0"/>
              </a:rPr>
              <a:t>: Some disciplines favor passive voice to keep the focus on the action performed, not the action’s performer. Passive-voice can also help you put information you want to spotlight in the stress position at sentence’s end. But all writing can benefit from editing to eliminate needlessly wordy passive constructions.</a:t>
            </a:r>
          </a:p>
          <a:p>
            <a:pPr marL="640080" indent="-182880"/>
            <a:r>
              <a:rPr lang="en-US" sz="2200" dirty="0">
                <a:latin typeface="Avenir Book" panose="02000503020000020003" pitchFamily="2" charset="0"/>
              </a:rPr>
              <a:t> </a:t>
            </a:r>
            <a:r>
              <a:rPr lang="en-US" sz="2200" b="1" dirty="0">
                <a:latin typeface="Avenir Book" panose="02000503020000020003" pitchFamily="2" charset="0"/>
              </a:rPr>
              <a:t>Draft:</a:t>
            </a:r>
            <a:r>
              <a:rPr lang="en-US" sz="2200" dirty="0">
                <a:latin typeface="Avenir Book" panose="02000503020000020003" pitchFamily="2" charset="0"/>
              </a:rPr>
              <a:t> The compounds </a:t>
            </a:r>
            <a:r>
              <a:rPr lang="en-US" sz="2200" dirty="0">
                <a:solidFill>
                  <a:schemeClr val="accent1">
                    <a:lumMod val="75000"/>
                  </a:schemeClr>
                </a:solidFill>
                <a:latin typeface="Avenir Book" panose="02000503020000020003" pitchFamily="2" charset="0"/>
              </a:rPr>
              <a:t>were provided by </a:t>
            </a:r>
            <a:r>
              <a:rPr lang="en-US" sz="2200" dirty="0">
                <a:latin typeface="Avenir Book" panose="02000503020000020003" pitchFamily="2" charset="0"/>
              </a:rPr>
              <a:t>the NCI.</a:t>
            </a:r>
          </a:p>
          <a:p>
            <a:pPr marL="640080" indent="-182880">
              <a:spcAft>
                <a:spcPts val="600"/>
              </a:spcAft>
            </a:pPr>
            <a:r>
              <a:rPr lang="en-US" sz="2200" dirty="0">
                <a:latin typeface="Avenir Book" panose="02000503020000020003" pitchFamily="2" charset="0"/>
              </a:rPr>
              <a:t> </a:t>
            </a:r>
            <a:r>
              <a:rPr lang="en-US" sz="2200" b="1" dirty="0">
                <a:latin typeface="Avenir Book" panose="02000503020000020003" pitchFamily="2" charset="0"/>
              </a:rPr>
              <a:t>Edited:</a:t>
            </a:r>
            <a:r>
              <a:rPr lang="en-US" sz="2200" dirty="0">
                <a:latin typeface="Avenir Book" panose="02000503020000020003" pitchFamily="2" charset="0"/>
              </a:rPr>
              <a:t> The NCI provided the compounds.</a:t>
            </a:r>
          </a:p>
          <a:p>
            <a:pPr marL="640080" indent="-182880"/>
            <a:r>
              <a:rPr lang="en-US" sz="2200" b="1" dirty="0">
                <a:latin typeface="Avenir Book" panose="02000503020000020003" pitchFamily="2" charset="0"/>
              </a:rPr>
              <a:t> Draft:</a:t>
            </a:r>
            <a:r>
              <a:rPr lang="en-US" sz="2200" dirty="0">
                <a:latin typeface="Avenir Book" panose="02000503020000020003" pitchFamily="2" charset="0"/>
              </a:rPr>
              <a:t> Histones </a:t>
            </a:r>
            <a:r>
              <a:rPr lang="en-US" sz="2200" dirty="0">
                <a:solidFill>
                  <a:schemeClr val="accent1">
                    <a:lumMod val="75000"/>
                  </a:schemeClr>
                </a:solidFill>
                <a:latin typeface="Avenir Book" panose="02000503020000020003" pitchFamily="2" charset="0"/>
              </a:rPr>
              <a:t>are recruited by</a:t>
            </a:r>
            <a:r>
              <a:rPr lang="en-US" sz="2200" dirty="0">
                <a:latin typeface="Avenir Book" panose="02000503020000020003" pitchFamily="2" charset="0"/>
              </a:rPr>
              <a:t> TRRAP to c-Myc.</a:t>
            </a:r>
          </a:p>
          <a:p>
            <a:pPr marL="640080" indent="-182880">
              <a:spcAft>
                <a:spcPts val="600"/>
              </a:spcAft>
            </a:pPr>
            <a:r>
              <a:rPr lang="en-US" sz="2200" b="1" dirty="0">
                <a:latin typeface="Avenir Book" panose="02000503020000020003" pitchFamily="2" charset="0"/>
              </a:rPr>
              <a:t> Edited:</a:t>
            </a:r>
            <a:r>
              <a:rPr lang="en-US" sz="2200" dirty="0">
                <a:latin typeface="Avenir Book" panose="02000503020000020003" pitchFamily="2" charset="0"/>
              </a:rPr>
              <a:t> TRRAP recruits histones to c-Myc.</a:t>
            </a:r>
          </a:p>
          <a:p>
            <a:pPr marL="640080" indent="-182880"/>
            <a:r>
              <a:rPr lang="en-US" sz="2200" dirty="0">
                <a:latin typeface="Avenir Book" panose="02000503020000020003" pitchFamily="2" charset="0"/>
              </a:rPr>
              <a:t> </a:t>
            </a:r>
            <a:r>
              <a:rPr lang="en-US" sz="2200" b="1" dirty="0">
                <a:latin typeface="Avenir Book" panose="02000503020000020003" pitchFamily="2" charset="0"/>
              </a:rPr>
              <a:t>Draft:</a:t>
            </a:r>
            <a:r>
              <a:rPr lang="en-US" sz="2200" dirty="0">
                <a:latin typeface="Avenir Book" panose="02000503020000020003" pitchFamily="2" charset="0"/>
              </a:rPr>
              <a:t> The labor theory of value </a:t>
            </a:r>
            <a:r>
              <a:rPr lang="en-US" sz="2200" dirty="0">
                <a:solidFill>
                  <a:schemeClr val="accent1">
                    <a:lumMod val="75000"/>
                  </a:schemeClr>
                </a:solidFill>
                <a:latin typeface="Avenir Book" panose="02000503020000020003" pitchFamily="2" charset="0"/>
              </a:rPr>
              <a:t>was proposed </a:t>
            </a:r>
            <a:r>
              <a:rPr lang="en-US" sz="2200" dirty="0">
                <a:latin typeface="Avenir Book" panose="02000503020000020003" pitchFamily="2" charset="0"/>
              </a:rPr>
              <a:t>by Marx.</a:t>
            </a:r>
          </a:p>
          <a:p>
            <a:pPr marL="640080" indent="-182880">
              <a:spcAft>
                <a:spcPts val="1200"/>
              </a:spcAft>
            </a:pPr>
            <a:r>
              <a:rPr lang="en-US" sz="2200" dirty="0">
                <a:latin typeface="Avenir Book" panose="02000503020000020003" pitchFamily="2" charset="0"/>
              </a:rPr>
              <a:t> </a:t>
            </a:r>
            <a:r>
              <a:rPr lang="en-US" sz="2200" b="1" dirty="0">
                <a:latin typeface="Avenir Book" panose="02000503020000020003" pitchFamily="2" charset="0"/>
              </a:rPr>
              <a:t>Edited:</a:t>
            </a:r>
            <a:r>
              <a:rPr lang="en-US" sz="2200" dirty="0">
                <a:latin typeface="Avenir Book" panose="02000503020000020003" pitchFamily="2" charset="0"/>
              </a:rPr>
              <a:t> Marx proposed the labor theory of value.</a:t>
            </a:r>
          </a:p>
        </p:txBody>
      </p:sp>
    </p:spTree>
    <p:extLst>
      <p:ext uri="{BB962C8B-B14F-4D97-AF65-F5344CB8AC3E}">
        <p14:creationId xmlns:p14="http://schemas.microsoft.com/office/powerpoint/2010/main" val="2916543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latin typeface="Avenir Book" panose="02000503020000020003" pitchFamily="2" charset="0"/>
              </a:rPr>
              <a:t>Four Further Strategies to Cut Verbiage</a:t>
            </a:r>
          </a:p>
        </p:txBody>
      </p:sp>
      <p:sp>
        <p:nvSpPr>
          <p:cNvPr id="5" name="Content Placeholder 4"/>
          <p:cNvSpPr>
            <a:spLocks noGrp="1"/>
          </p:cNvSpPr>
          <p:nvPr>
            <p:ph sz="quarter" idx="1"/>
          </p:nvPr>
        </p:nvSpPr>
        <p:spPr>
          <a:xfrm>
            <a:off x="457200" y="1709610"/>
            <a:ext cx="7848600" cy="4157790"/>
          </a:xfrm>
        </p:spPr>
        <p:txBody>
          <a:bodyPr>
            <a:noAutofit/>
          </a:bodyPr>
          <a:lstStyle/>
          <a:p>
            <a:pPr marL="457200" indent="-457200">
              <a:spcAft>
                <a:spcPts val="600"/>
              </a:spcAft>
              <a:buFont typeface="+mj-lt"/>
              <a:buAutoNum type="arabicPeriod"/>
            </a:pPr>
            <a:r>
              <a:rPr lang="en-US" sz="2200" b="1" dirty="0">
                <a:latin typeface="Avenir Book" panose="02000503020000020003" pitchFamily="2" charset="0"/>
              </a:rPr>
              <a:t>Edit expletive constructions</a:t>
            </a:r>
            <a:r>
              <a:rPr lang="en-US" sz="2200" dirty="0">
                <a:latin typeface="Avenir Book" panose="02000503020000020003" pitchFamily="2" charset="0"/>
              </a:rPr>
              <a:t>: from “It was hypothesized by our group” to “Our group hypothesized”</a:t>
            </a:r>
            <a:endParaRPr lang="en-US" sz="2200" b="1" dirty="0">
              <a:latin typeface="Avenir Book" panose="02000503020000020003" pitchFamily="2" charset="0"/>
            </a:endParaRPr>
          </a:p>
          <a:p>
            <a:pPr marL="457200" indent="-457200">
              <a:spcAft>
                <a:spcPts val="600"/>
              </a:spcAft>
              <a:buFont typeface="+mj-lt"/>
              <a:buAutoNum type="arabicPeriod"/>
            </a:pPr>
            <a:r>
              <a:rPr lang="en-US" sz="2200" b="1" dirty="0">
                <a:latin typeface="Avenir Book" panose="02000503020000020003" pitchFamily="2" charset="0"/>
              </a:rPr>
              <a:t>Edit “zombie” nouns or nominalizations</a:t>
            </a:r>
            <a:r>
              <a:rPr lang="en-US" sz="2200" dirty="0">
                <a:latin typeface="Avenir Book" panose="02000503020000020003" pitchFamily="2" charset="0"/>
              </a:rPr>
              <a:t>: from “The reaction of the students was negative” to “The students reacted negatively”</a:t>
            </a:r>
            <a:endParaRPr lang="en-US" sz="2200" b="1" dirty="0">
              <a:latin typeface="Avenir Book" panose="02000503020000020003" pitchFamily="2" charset="0"/>
            </a:endParaRPr>
          </a:p>
          <a:p>
            <a:pPr marL="457200" indent="-457200">
              <a:spcAft>
                <a:spcPts val="600"/>
              </a:spcAft>
              <a:buFont typeface="+mj-lt"/>
              <a:buAutoNum type="arabicPeriod"/>
            </a:pPr>
            <a:r>
              <a:rPr lang="en-US" sz="2200" b="1" dirty="0">
                <a:latin typeface="Avenir Book" panose="02000503020000020003" pitchFamily="2" charset="0"/>
              </a:rPr>
              <a:t>Edit prepositions</a:t>
            </a:r>
            <a:r>
              <a:rPr lang="en-US" sz="2200" dirty="0">
                <a:latin typeface="Avenir Book" panose="02000503020000020003" pitchFamily="2" charset="0"/>
              </a:rPr>
              <a:t>: from “Planning for the project will take three weeks” to “Project planning will take three weeks”</a:t>
            </a:r>
          </a:p>
          <a:p>
            <a:pPr marL="457200" indent="-457200">
              <a:spcAft>
                <a:spcPts val="600"/>
              </a:spcAft>
              <a:buFont typeface="+mj-lt"/>
              <a:buAutoNum type="arabicPeriod"/>
            </a:pPr>
            <a:r>
              <a:rPr lang="en-US" sz="2200" b="1" dirty="0">
                <a:latin typeface="Avenir Book" panose="02000503020000020003" pitchFamily="2" charset="0"/>
              </a:rPr>
              <a:t>Edit for active voice</a:t>
            </a:r>
            <a:r>
              <a:rPr lang="en-US" sz="2200" dirty="0">
                <a:latin typeface="Avenir Book" panose="02000503020000020003" pitchFamily="2" charset="0"/>
              </a:rPr>
              <a:t>: from “The compounds were provided by the NCI” to “The NCI provided the compounds”</a:t>
            </a:r>
          </a:p>
        </p:txBody>
      </p:sp>
    </p:spTree>
    <p:extLst>
      <p:ext uri="{BB962C8B-B14F-4D97-AF65-F5344CB8AC3E}">
        <p14:creationId xmlns:p14="http://schemas.microsoft.com/office/powerpoint/2010/main" val="5625710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Book" panose="02000503020000020003" pitchFamily="2" charset="0"/>
              </a:rPr>
              <a:t>Breakout Rooms</a:t>
            </a:r>
          </a:p>
        </p:txBody>
      </p:sp>
      <p:sp>
        <p:nvSpPr>
          <p:cNvPr id="3" name="Content Placeholder 2"/>
          <p:cNvSpPr>
            <a:spLocks noGrp="1"/>
          </p:cNvSpPr>
          <p:nvPr>
            <p:ph sz="quarter" idx="1"/>
          </p:nvPr>
        </p:nvSpPr>
        <p:spPr>
          <a:xfrm>
            <a:off x="457200" y="1600200"/>
            <a:ext cx="7467600" cy="3124200"/>
          </a:xfrm>
        </p:spPr>
        <p:txBody>
          <a:bodyPr>
            <a:normAutofit/>
          </a:bodyPr>
          <a:lstStyle/>
          <a:p>
            <a:pPr>
              <a:spcBef>
                <a:spcPts val="1200"/>
              </a:spcBef>
            </a:pPr>
            <a:r>
              <a:rPr lang="en-US" dirty="0">
                <a:latin typeface="Avenir Book" panose="02000503020000020003" pitchFamily="2" charset="0"/>
              </a:rPr>
              <a:t>Share before-and-after edits</a:t>
            </a:r>
          </a:p>
          <a:p>
            <a:pPr>
              <a:spcBef>
                <a:spcPts val="1200"/>
              </a:spcBef>
            </a:pPr>
            <a:r>
              <a:rPr lang="en-US" dirty="0">
                <a:latin typeface="Avenir Book" panose="02000503020000020003" pitchFamily="2" charset="0"/>
              </a:rPr>
              <a:t>Troubleshoot tricky sentences</a:t>
            </a:r>
          </a:p>
          <a:p>
            <a:pPr>
              <a:spcBef>
                <a:spcPts val="1200"/>
              </a:spcBef>
            </a:pPr>
            <a:r>
              <a:rPr lang="en-US" dirty="0">
                <a:latin typeface="Avenir Book" panose="02000503020000020003" pitchFamily="2" charset="0"/>
              </a:rPr>
              <a:t>Discuss next steps and other editing tips</a:t>
            </a:r>
          </a:p>
          <a:p>
            <a:r>
              <a:rPr lang="en-US" dirty="0">
                <a:latin typeface="Avenir Book" panose="02000503020000020003" pitchFamily="2" charset="0"/>
              </a:rPr>
              <a:t>Bring questions and advice back to the whole group</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335" y="990600"/>
            <a:ext cx="7467600" cy="1143000"/>
          </a:xfrm>
        </p:spPr>
        <p:txBody>
          <a:bodyPr/>
          <a:lstStyle/>
          <a:p>
            <a:r>
              <a:rPr lang="en-US" dirty="0">
                <a:latin typeface="Avenir Book" panose="02000503020000020003" pitchFamily="2" charset="0"/>
              </a:rPr>
              <a:t>Next Steps</a:t>
            </a:r>
          </a:p>
        </p:txBody>
      </p:sp>
      <p:sp>
        <p:nvSpPr>
          <p:cNvPr id="3" name="Content Placeholder 2"/>
          <p:cNvSpPr>
            <a:spLocks noGrp="1"/>
          </p:cNvSpPr>
          <p:nvPr>
            <p:ph sz="quarter" idx="1"/>
          </p:nvPr>
        </p:nvSpPr>
        <p:spPr>
          <a:xfrm>
            <a:off x="435430" y="2321414"/>
            <a:ext cx="7467600" cy="3124200"/>
          </a:xfrm>
        </p:spPr>
        <p:txBody>
          <a:bodyPr>
            <a:normAutofit fontScale="92500" lnSpcReduction="10000"/>
          </a:bodyPr>
          <a:lstStyle/>
          <a:p>
            <a:pPr>
              <a:spcBef>
                <a:spcPts val="1200"/>
              </a:spcBef>
            </a:pPr>
            <a:r>
              <a:rPr lang="en-US" dirty="0">
                <a:latin typeface="Avenir Book" panose="02000503020000020003" pitchFamily="2" charset="0"/>
              </a:rPr>
              <a:t>Make an appointment with the Graduate Writing Center: </a:t>
            </a:r>
            <a:r>
              <a:rPr lang="en-US" dirty="0" err="1">
                <a:latin typeface="Avenir Book" panose="02000503020000020003" pitchFamily="2" charset="0"/>
              </a:rPr>
              <a:t>uvm.mywconline.net</a:t>
            </a:r>
            <a:endParaRPr lang="en-US" dirty="0">
              <a:latin typeface="Avenir Book" panose="02000503020000020003" pitchFamily="2" charset="0"/>
            </a:endParaRPr>
          </a:p>
          <a:p>
            <a:r>
              <a:rPr lang="en-US" dirty="0">
                <a:latin typeface="Avenir Book" panose="02000503020000020003" pitchFamily="2" charset="0"/>
              </a:rPr>
              <a:t>Visit </a:t>
            </a:r>
            <a:r>
              <a:rPr lang="en-US" dirty="0">
                <a:latin typeface="Avenir Book" panose="02000503020000020003" pitchFamily="2" charset="0"/>
                <a:hlinkClick r:id="rId2"/>
              </a:rPr>
              <a:t>https://www.uvm.edu/gradwriting/writing-resources</a:t>
            </a:r>
            <a:r>
              <a:rPr lang="en-US" dirty="0">
                <a:latin typeface="Avenir Book" panose="02000503020000020003" pitchFamily="2" charset="0"/>
              </a:rPr>
              <a:t> and click on “Revising and Editing” for “Sentence Strategies for Flow” and ”Four Strategies for Concision”</a:t>
            </a:r>
          </a:p>
          <a:p>
            <a:r>
              <a:rPr lang="en-US" dirty="0">
                <a:latin typeface="Avenir Book" panose="02000503020000020003" pitchFamily="2" charset="0"/>
              </a:rPr>
              <a:t>Check out “The Science of Scientific Writing”: </a:t>
            </a:r>
            <a:r>
              <a:rPr lang="en-US" dirty="0">
                <a:latin typeface="Avenir Book" panose="02000503020000020003" pitchFamily="2" charset="0"/>
                <a:hlinkClick r:id="rId3"/>
              </a:rPr>
              <a:t>https://www.americanscientist.org/blog/the-long-view/the-science-of-scientific-writing</a:t>
            </a:r>
            <a:endParaRPr lang="en-US" dirty="0">
              <a:latin typeface="Avenir Book" panose="02000503020000020003" pitchFamily="2" charset="0"/>
            </a:endParaRPr>
          </a:p>
        </p:txBody>
      </p:sp>
      <p:pic>
        <p:nvPicPr>
          <p:cNvPr id="4" name="Picture 3">
            <a:extLst>
              <a:ext uri="{FF2B5EF4-FFF2-40B4-BE49-F238E27FC236}">
                <a16:creationId xmlns:a16="http://schemas.microsoft.com/office/drawing/2014/main" id="{44C68B74-324D-DD47-8252-86884BD3B5C4}"/>
              </a:ext>
            </a:extLst>
          </p:cNvPr>
          <p:cNvPicPr>
            <a:picLocks noChangeAspect="1"/>
          </p:cNvPicPr>
          <p:nvPr/>
        </p:nvPicPr>
        <p:blipFill rotWithShape="1">
          <a:blip r:embed="rId4">
            <a:extLst>
              <a:ext uri="{28A0092B-C50C-407E-A947-70E740481C1C}">
                <a14:useLocalDpi xmlns:a14="http://schemas.microsoft.com/office/drawing/2010/main" val="0"/>
              </a:ext>
            </a:extLst>
          </a:blip>
          <a:srcRect l="6667" r="5832"/>
          <a:stretch/>
        </p:blipFill>
        <p:spPr>
          <a:xfrm>
            <a:off x="5867399" y="76200"/>
            <a:ext cx="2841171" cy="2232349"/>
          </a:xfrm>
          <a:prstGeom prst="rect">
            <a:avLst/>
          </a:prstGeom>
        </p:spPr>
      </p:pic>
      <p:pic>
        <p:nvPicPr>
          <p:cNvPr id="6" name="Picture 5">
            <a:extLst>
              <a:ext uri="{FF2B5EF4-FFF2-40B4-BE49-F238E27FC236}">
                <a16:creationId xmlns:a16="http://schemas.microsoft.com/office/drawing/2014/main" id="{DCE4EF32-5F2A-1E44-9FF9-95DA3B85315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39735" y="5334000"/>
            <a:ext cx="4876800" cy="1330036"/>
          </a:xfrm>
          <a:prstGeom prst="rect">
            <a:avLst/>
          </a:prstGeom>
        </p:spPr>
      </p:pic>
    </p:spTree>
    <p:extLst>
      <p:ext uri="{BB962C8B-B14F-4D97-AF65-F5344CB8AC3E}">
        <p14:creationId xmlns:p14="http://schemas.microsoft.com/office/powerpoint/2010/main" val="3880608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335" y="990600"/>
            <a:ext cx="7467600" cy="1143000"/>
          </a:xfrm>
        </p:spPr>
        <p:txBody>
          <a:bodyPr/>
          <a:lstStyle/>
          <a:p>
            <a:r>
              <a:rPr lang="en-US" dirty="0">
                <a:latin typeface="Avenir Book" panose="02000503020000020003" pitchFamily="2" charset="0"/>
              </a:rPr>
              <a:t>Next Steps</a:t>
            </a:r>
          </a:p>
        </p:txBody>
      </p:sp>
      <p:sp>
        <p:nvSpPr>
          <p:cNvPr id="3" name="Content Placeholder 2"/>
          <p:cNvSpPr>
            <a:spLocks noGrp="1"/>
          </p:cNvSpPr>
          <p:nvPr>
            <p:ph sz="quarter" idx="1"/>
          </p:nvPr>
        </p:nvSpPr>
        <p:spPr>
          <a:xfrm>
            <a:off x="435429" y="2209800"/>
            <a:ext cx="7467600" cy="3124200"/>
          </a:xfrm>
        </p:spPr>
        <p:txBody>
          <a:bodyPr>
            <a:normAutofit/>
          </a:bodyPr>
          <a:lstStyle/>
          <a:p>
            <a:pPr>
              <a:spcBef>
                <a:spcPts val="1200"/>
              </a:spcBef>
            </a:pPr>
            <a:r>
              <a:rPr lang="en-US" dirty="0">
                <a:latin typeface="Avenir Book" panose="02000503020000020003" pitchFamily="2" charset="0"/>
              </a:rPr>
              <a:t>Take this super short feedback survey: </a:t>
            </a:r>
            <a:r>
              <a:rPr lang="en-US" b="1" dirty="0">
                <a:latin typeface="Avenir Book" panose="02000503020000020003" pitchFamily="2" charset="0"/>
                <a:hlinkClick r:id="rId2"/>
              </a:rPr>
              <a:t>https://tinyurl.com/yyj8hx5z</a:t>
            </a:r>
            <a:endParaRPr lang="en-US" b="1" dirty="0">
              <a:latin typeface="Avenir Book" panose="02000503020000020003" pitchFamily="2" charset="0"/>
            </a:endParaRPr>
          </a:p>
          <a:p>
            <a:pPr marL="0" indent="0">
              <a:spcBef>
                <a:spcPts val="1200"/>
              </a:spcBef>
              <a:buNone/>
            </a:pPr>
            <a:endParaRPr lang="en-US" dirty="0">
              <a:latin typeface="Avenir Book" panose="02000503020000020003" pitchFamily="2" charset="0"/>
            </a:endParaRPr>
          </a:p>
        </p:txBody>
      </p:sp>
      <p:pic>
        <p:nvPicPr>
          <p:cNvPr id="4" name="Picture 3">
            <a:extLst>
              <a:ext uri="{FF2B5EF4-FFF2-40B4-BE49-F238E27FC236}">
                <a16:creationId xmlns:a16="http://schemas.microsoft.com/office/drawing/2014/main" id="{44C68B74-324D-DD47-8252-86884BD3B5C4}"/>
              </a:ext>
            </a:extLst>
          </p:cNvPr>
          <p:cNvPicPr>
            <a:picLocks noChangeAspect="1"/>
          </p:cNvPicPr>
          <p:nvPr/>
        </p:nvPicPr>
        <p:blipFill rotWithShape="1">
          <a:blip r:embed="rId3">
            <a:extLst>
              <a:ext uri="{28A0092B-C50C-407E-A947-70E740481C1C}">
                <a14:useLocalDpi xmlns:a14="http://schemas.microsoft.com/office/drawing/2010/main" val="0"/>
              </a:ext>
            </a:extLst>
          </a:blip>
          <a:srcRect l="6667" r="5832"/>
          <a:stretch/>
        </p:blipFill>
        <p:spPr>
          <a:xfrm>
            <a:off x="5867399" y="76200"/>
            <a:ext cx="2841171" cy="2232349"/>
          </a:xfrm>
          <a:prstGeom prst="rect">
            <a:avLst/>
          </a:prstGeom>
        </p:spPr>
      </p:pic>
      <p:pic>
        <p:nvPicPr>
          <p:cNvPr id="6" name="Picture 5">
            <a:extLst>
              <a:ext uri="{FF2B5EF4-FFF2-40B4-BE49-F238E27FC236}">
                <a16:creationId xmlns:a16="http://schemas.microsoft.com/office/drawing/2014/main" id="{DCE4EF32-5F2A-1E44-9FF9-95DA3B85315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39735" y="5334000"/>
            <a:ext cx="4876800" cy="1330036"/>
          </a:xfrm>
          <a:prstGeom prst="rect">
            <a:avLst/>
          </a:prstGeom>
        </p:spPr>
      </p:pic>
    </p:spTree>
    <p:extLst>
      <p:ext uri="{BB962C8B-B14F-4D97-AF65-F5344CB8AC3E}">
        <p14:creationId xmlns:p14="http://schemas.microsoft.com/office/powerpoint/2010/main" val="3026734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Book" panose="02000503020000020003" pitchFamily="2" charset="0"/>
              </a:rPr>
              <a:t>Today’s Goals</a:t>
            </a:r>
          </a:p>
        </p:txBody>
      </p:sp>
      <p:sp>
        <p:nvSpPr>
          <p:cNvPr id="3" name="Content Placeholder 2"/>
          <p:cNvSpPr>
            <a:spLocks noGrp="1"/>
          </p:cNvSpPr>
          <p:nvPr>
            <p:ph sz="quarter" idx="1"/>
          </p:nvPr>
        </p:nvSpPr>
        <p:spPr>
          <a:xfrm>
            <a:off x="457200" y="1295400"/>
            <a:ext cx="7467600" cy="4873752"/>
          </a:xfrm>
        </p:spPr>
        <p:txBody>
          <a:bodyPr>
            <a:normAutofit/>
          </a:bodyPr>
          <a:lstStyle/>
          <a:p>
            <a:pPr marL="0" indent="0">
              <a:buNone/>
            </a:pPr>
            <a:endParaRPr lang="en-US" dirty="0">
              <a:latin typeface="Avenir Book" panose="02000503020000020003" pitchFamily="2" charset="0"/>
            </a:endParaRPr>
          </a:p>
          <a:p>
            <a:pPr>
              <a:spcBef>
                <a:spcPts val="0"/>
              </a:spcBef>
              <a:spcAft>
                <a:spcPts val="600"/>
              </a:spcAft>
            </a:pPr>
            <a:r>
              <a:rPr lang="en-US" dirty="0">
                <a:latin typeface="Avenir Book" panose="02000503020000020003" pitchFamily="2" charset="0"/>
              </a:rPr>
              <a:t>Chat introductions</a:t>
            </a:r>
          </a:p>
          <a:p>
            <a:pPr>
              <a:spcBef>
                <a:spcPts val="0"/>
              </a:spcBef>
              <a:spcAft>
                <a:spcPts val="600"/>
              </a:spcAft>
            </a:pPr>
            <a:r>
              <a:rPr lang="en-US" b="1" dirty="0">
                <a:latin typeface="Avenir Book" panose="02000503020000020003" pitchFamily="2" charset="0"/>
              </a:rPr>
              <a:t>I</a:t>
            </a:r>
            <a:r>
              <a:rPr lang="en-US" dirty="0">
                <a:latin typeface="Avenir Book" panose="02000503020000020003" pitchFamily="2" charset="0"/>
              </a:rPr>
              <a:t>ntro to five sentence-editing strategies w/ examples</a:t>
            </a:r>
          </a:p>
          <a:p>
            <a:pPr>
              <a:spcAft>
                <a:spcPts val="600"/>
              </a:spcAft>
            </a:pPr>
            <a:r>
              <a:rPr lang="en-US" dirty="0">
                <a:latin typeface="Avenir Book" panose="02000503020000020003" pitchFamily="2" charset="0"/>
              </a:rPr>
              <a:t>Editing time and before-and-after sharing</a:t>
            </a:r>
          </a:p>
          <a:p>
            <a:r>
              <a:rPr lang="en-US" dirty="0">
                <a:latin typeface="Avenir Book" panose="02000503020000020003" pitchFamily="2" charset="0"/>
              </a:rPr>
              <a:t>Additional verbiage-cutting tips and more practice</a:t>
            </a:r>
          </a:p>
          <a:p>
            <a:r>
              <a:rPr lang="en-US" dirty="0">
                <a:latin typeface="Avenir Book" panose="02000503020000020003" pitchFamily="2" charset="0"/>
              </a:rPr>
              <a:t>Break-out rooms to share great edits and to troubleshoot tricky sentences</a:t>
            </a:r>
          </a:p>
          <a:p>
            <a:r>
              <a:rPr lang="en-US" dirty="0">
                <a:latin typeface="Avenir Book" panose="02000503020000020003" pitchFamily="2" charset="0"/>
              </a:rPr>
              <a:t>Next steps and advice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Book" panose="02000503020000020003" pitchFamily="2" charset="0"/>
              </a:rPr>
              <a:t>From ”The Science of Scientific Writing”</a:t>
            </a:r>
            <a:br>
              <a:rPr lang="en-US" dirty="0">
                <a:latin typeface="Avenir Book" panose="02000503020000020003" pitchFamily="2" charset="0"/>
              </a:rPr>
            </a:br>
            <a:r>
              <a:rPr lang="en-US" dirty="0">
                <a:latin typeface="Avenir Book" panose="02000503020000020003" pitchFamily="2" charset="0"/>
              </a:rPr>
              <a:t>by George </a:t>
            </a:r>
            <a:r>
              <a:rPr lang="en-US" dirty="0" err="1">
                <a:latin typeface="Avenir Book" panose="02000503020000020003" pitchFamily="2" charset="0"/>
              </a:rPr>
              <a:t>Gopen</a:t>
            </a:r>
            <a:r>
              <a:rPr lang="en-US" dirty="0">
                <a:latin typeface="Avenir Book" panose="02000503020000020003" pitchFamily="2" charset="0"/>
              </a:rPr>
              <a:t> and Judith Swan</a:t>
            </a:r>
          </a:p>
        </p:txBody>
      </p:sp>
      <p:sp>
        <p:nvSpPr>
          <p:cNvPr id="4" name="Content Placeholder 4">
            <a:extLst>
              <a:ext uri="{FF2B5EF4-FFF2-40B4-BE49-F238E27FC236}">
                <a16:creationId xmlns:a16="http://schemas.microsoft.com/office/drawing/2014/main" id="{BD615074-718B-7F49-8B8C-1CD7E6C14642}"/>
              </a:ext>
            </a:extLst>
          </p:cNvPr>
          <p:cNvSpPr txBox="1">
            <a:spLocks/>
          </p:cNvSpPr>
          <p:nvPr/>
        </p:nvSpPr>
        <p:spPr>
          <a:xfrm>
            <a:off x="475013" y="1600200"/>
            <a:ext cx="7467600" cy="4114800"/>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en-US" dirty="0">
                <a:latin typeface="Avenir Book" panose="02000503020000020003" pitchFamily="2" charset="0"/>
              </a:rPr>
              <a:t>“Information is interpreted more easily and more uniformly if it is placed where readers expect to find it”:</a:t>
            </a:r>
          </a:p>
          <a:p>
            <a:r>
              <a:rPr lang="en-US" dirty="0">
                <a:latin typeface="Avenir Book" panose="02000503020000020003" pitchFamily="2" charset="0"/>
              </a:rPr>
              <a:t>The subject at or near the sentence’s start</a:t>
            </a:r>
          </a:p>
          <a:p>
            <a:r>
              <a:rPr lang="en-US" dirty="0">
                <a:latin typeface="Avenir Book" panose="02000503020000020003" pitchFamily="2" charset="0"/>
              </a:rPr>
              <a:t>The verb placed close to the subject and communicating the sentence’s action</a:t>
            </a:r>
          </a:p>
          <a:p>
            <a:r>
              <a:rPr lang="en-US" dirty="0">
                <a:latin typeface="Avenir Book" panose="02000503020000020003" pitchFamily="2" charset="0"/>
              </a:rPr>
              <a:t>A new sentence picking up where the previous sentence left off</a:t>
            </a:r>
          </a:p>
          <a:p>
            <a:r>
              <a:rPr lang="en-US" dirty="0">
                <a:latin typeface="Avenir Book" panose="02000503020000020003" pitchFamily="2" charset="0"/>
              </a:rPr>
              <a:t>A sentence ending with a bang—something worth getting to—and not a whimper.</a:t>
            </a:r>
          </a:p>
        </p:txBody>
      </p:sp>
      <p:sp>
        <p:nvSpPr>
          <p:cNvPr id="3" name="TextBox 2">
            <a:extLst>
              <a:ext uri="{FF2B5EF4-FFF2-40B4-BE49-F238E27FC236}">
                <a16:creationId xmlns:a16="http://schemas.microsoft.com/office/drawing/2014/main" id="{2F0E50CD-AE0E-3148-8287-7D8161A395A0}"/>
              </a:ext>
            </a:extLst>
          </p:cNvPr>
          <p:cNvSpPr txBox="1"/>
          <p:nvPr/>
        </p:nvSpPr>
        <p:spPr>
          <a:xfrm>
            <a:off x="475012" y="5758027"/>
            <a:ext cx="7297387" cy="646331"/>
          </a:xfrm>
          <a:prstGeom prst="rect">
            <a:avLst/>
          </a:prstGeom>
          <a:noFill/>
        </p:spPr>
        <p:txBody>
          <a:bodyPr wrap="square" rtlCol="0">
            <a:spAutoFit/>
          </a:bodyPr>
          <a:lstStyle/>
          <a:p>
            <a:r>
              <a:rPr lang="en-US" dirty="0">
                <a:latin typeface="Avenir Book" panose="02000503020000020003" pitchFamily="2" charset="0"/>
                <a:hlinkClick r:id="rId2"/>
              </a:rPr>
              <a:t>https://www.americanscientist.org/blog/the-long-view/the-science-of-scientific-writing</a:t>
            </a:r>
            <a:endParaRPr lang="en-US" dirty="0">
              <a:latin typeface="Avenir Book" panose="02000503020000020003" pitchFamily="2" charset="0"/>
            </a:endParaRPr>
          </a:p>
        </p:txBody>
      </p:sp>
    </p:spTree>
    <p:extLst>
      <p:ext uri="{BB962C8B-B14F-4D97-AF65-F5344CB8AC3E}">
        <p14:creationId xmlns:p14="http://schemas.microsoft.com/office/powerpoint/2010/main" val="2951680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latin typeface="Avenir Book" panose="02000503020000020003" pitchFamily="2" charset="0"/>
              </a:rPr>
              <a:t>Five Sentence Strategies for Clarity, Cohesion, and Concision</a:t>
            </a:r>
          </a:p>
        </p:txBody>
      </p:sp>
      <p:sp>
        <p:nvSpPr>
          <p:cNvPr id="5" name="Content Placeholder 4"/>
          <p:cNvSpPr>
            <a:spLocks noGrp="1"/>
          </p:cNvSpPr>
          <p:nvPr>
            <p:ph sz="quarter" idx="1"/>
          </p:nvPr>
        </p:nvSpPr>
        <p:spPr>
          <a:xfrm>
            <a:off x="457200" y="1709610"/>
            <a:ext cx="7467600" cy="4873752"/>
          </a:xfrm>
        </p:spPr>
        <p:txBody>
          <a:bodyPr>
            <a:normAutofit fontScale="92500"/>
          </a:bodyPr>
          <a:lstStyle/>
          <a:p>
            <a:pPr marL="457200" indent="-457200">
              <a:spcBef>
                <a:spcPts val="0"/>
              </a:spcBef>
              <a:buAutoNum type="arabicPeriod"/>
            </a:pPr>
            <a:r>
              <a:rPr lang="en-US" dirty="0">
                <a:latin typeface="Avenir Book" panose="02000503020000020003" pitchFamily="2" charset="0"/>
              </a:rPr>
              <a:t>Place the person or thing whose “story” a sentence is telling—the sentence’s </a:t>
            </a:r>
            <a:r>
              <a:rPr lang="en-US" b="1" dirty="0">
                <a:latin typeface="Avenir Book" panose="02000503020000020003" pitchFamily="2" charset="0"/>
              </a:rPr>
              <a:t>true subject</a:t>
            </a:r>
            <a:r>
              <a:rPr lang="en-US" dirty="0">
                <a:latin typeface="Avenir Book" panose="02000503020000020003" pitchFamily="2" charset="0"/>
              </a:rPr>
              <a:t>—at/near the beginning of the sentence, in the topic position. </a:t>
            </a:r>
          </a:p>
          <a:p>
            <a:pPr marL="457200" indent="-457200">
              <a:spcBef>
                <a:spcPts val="1200"/>
              </a:spcBef>
              <a:buAutoNum type="arabicPeriod"/>
            </a:pPr>
            <a:r>
              <a:rPr lang="en-US" dirty="0">
                <a:latin typeface="Avenir Book" panose="02000503020000020003" pitchFamily="2" charset="0"/>
              </a:rPr>
              <a:t>Follow the true subject ASAP with its verb.</a:t>
            </a:r>
          </a:p>
          <a:p>
            <a:pPr marL="457200" indent="-457200">
              <a:spcBef>
                <a:spcPts val="1200"/>
              </a:spcBef>
              <a:buFont typeface="Wingdings"/>
              <a:buAutoNum type="arabicPeriod"/>
            </a:pPr>
            <a:r>
              <a:rPr lang="en-US" dirty="0">
                <a:latin typeface="Avenir Book" panose="02000503020000020003" pitchFamily="2" charset="0"/>
              </a:rPr>
              <a:t>Discern the action of the sentence and make that the verb if you can rather than overusing “is” or “are.”</a:t>
            </a:r>
          </a:p>
          <a:p>
            <a:pPr marL="457200" indent="-457200">
              <a:spcBef>
                <a:spcPts val="1200"/>
              </a:spcBef>
              <a:buFont typeface="Wingdings"/>
              <a:buAutoNum type="arabicPeriod"/>
            </a:pPr>
            <a:r>
              <a:rPr lang="en-US" dirty="0">
                <a:latin typeface="Avenir Book" panose="02000503020000020003" pitchFamily="2" charset="0"/>
              </a:rPr>
              <a:t>Place “known information” (introduced in previous sentences) in the </a:t>
            </a:r>
            <a:r>
              <a:rPr lang="en-US" b="1" dirty="0">
                <a:latin typeface="Avenir Book" panose="02000503020000020003" pitchFamily="2" charset="0"/>
              </a:rPr>
              <a:t>topic position</a:t>
            </a:r>
            <a:r>
              <a:rPr lang="en-US" dirty="0">
                <a:latin typeface="Avenir Book" panose="02000503020000020003" pitchFamily="2" charset="0"/>
              </a:rPr>
              <a:t> (usually at the start of the sentence) to create cohesion: a bridge from what’s been said to what is now being introduced. </a:t>
            </a:r>
          </a:p>
          <a:p>
            <a:pPr marL="457200" indent="-457200">
              <a:buAutoNum type="arabicPeriod"/>
            </a:pPr>
            <a:r>
              <a:rPr lang="en-US" dirty="0">
                <a:latin typeface="Avenir Book" panose="02000503020000020003" pitchFamily="2" charset="0"/>
              </a:rPr>
              <a:t>Place the “new information” you want to highlight in the </a:t>
            </a:r>
            <a:r>
              <a:rPr lang="en-US" b="1" dirty="0">
                <a:latin typeface="Avenir Book" panose="02000503020000020003" pitchFamily="2" charset="0"/>
              </a:rPr>
              <a:t>stress position</a:t>
            </a:r>
            <a:r>
              <a:rPr lang="en-US" dirty="0">
                <a:latin typeface="Avenir Book" panose="02000503020000020003" pitchFamily="2" charset="0"/>
              </a:rPr>
              <a:t> (usually the end of a sentence).</a:t>
            </a:r>
          </a:p>
        </p:txBody>
      </p:sp>
    </p:spTree>
    <p:extLst>
      <p:ext uri="{BB962C8B-B14F-4D97-AF65-F5344CB8AC3E}">
        <p14:creationId xmlns:p14="http://schemas.microsoft.com/office/powerpoint/2010/main" val="471208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Book" panose="02000503020000020003" pitchFamily="2" charset="0"/>
              </a:rPr>
              <a:t>Violating the Strategies, or, How to Needlessly Confuse a Reader</a:t>
            </a:r>
          </a:p>
        </p:txBody>
      </p:sp>
      <p:sp>
        <p:nvSpPr>
          <p:cNvPr id="4" name="Content Placeholder 4">
            <a:extLst>
              <a:ext uri="{FF2B5EF4-FFF2-40B4-BE49-F238E27FC236}">
                <a16:creationId xmlns:a16="http://schemas.microsoft.com/office/drawing/2014/main" id="{BD615074-718B-7F49-8B8C-1CD7E6C14642}"/>
              </a:ext>
            </a:extLst>
          </p:cNvPr>
          <p:cNvSpPr txBox="1">
            <a:spLocks/>
          </p:cNvSpPr>
          <p:nvPr/>
        </p:nvSpPr>
        <p:spPr>
          <a:xfrm>
            <a:off x="475013" y="1600200"/>
            <a:ext cx="7467600" cy="4873752"/>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spcAft>
                <a:spcPts val="1200"/>
              </a:spcAft>
              <a:buNone/>
            </a:pPr>
            <a:r>
              <a:rPr lang="en-US" sz="2200" dirty="0">
                <a:latin typeface="Avenir Book" panose="02000503020000020003" pitchFamily="2" charset="0"/>
              </a:rPr>
              <a:t>“The smallest of the URF's (URFA6L), a 207-nucleotide (</a:t>
            </a:r>
            <a:r>
              <a:rPr lang="en-US" sz="2200" dirty="0" err="1">
                <a:latin typeface="Avenir Book" panose="02000503020000020003" pitchFamily="2" charset="0"/>
              </a:rPr>
              <a:t>nt</a:t>
            </a:r>
            <a:r>
              <a:rPr lang="en-US" sz="2200" dirty="0">
                <a:latin typeface="Avenir Book" panose="02000503020000020003" pitchFamily="2" charset="0"/>
              </a:rPr>
              <a:t>) reading frame overlapping out of phase the NH2 terminal portion of the </a:t>
            </a:r>
            <a:r>
              <a:rPr lang="en-US" sz="2200" dirty="0" err="1">
                <a:latin typeface="Avenir Book" panose="02000503020000020003" pitchFamily="2" charset="0"/>
              </a:rPr>
              <a:t>adenosinetriphosphatase</a:t>
            </a:r>
            <a:r>
              <a:rPr lang="en-US" sz="2200" dirty="0">
                <a:latin typeface="Avenir Book" panose="02000503020000020003" pitchFamily="2" charset="0"/>
              </a:rPr>
              <a:t> (ATPase) subunit 6 gene, has been identified as the animal equivalent of the yeast H+ ATPase subunit 8 gene, which was recently discovered.”</a:t>
            </a:r>
          </a:p>
          <a:p>
            <a:pPr marL="457200"/>
            <a:r>
              <a:rPr lang="en-US" sz="2200" dirty="0">
                <a:latin typeface="Avenir Book" panose="02000503020000020003" pitchFamily="2" charset="0"/>
              </a:rPr>
              <a:t>Some two dozen words come between the subject (“The smallest …”) and the verb (“has been identified”)!</a:t>
            </a:r>
          </a:p>
          <a:p>
            <a:pPr marL="457200"/>
            <a:r>
              <a:rPr lang="en-US" sz="2200" dirty="0">
                <a:latin typeface="Avenir Book" panose="02000503020000020003" pitchFamily="2" charset="0"/>
              </a:rPr>
              <a:t>The sentence ends with a whimper, a subordinate (“which) clause.</a:t>
            </a:r>
          </a:p>
          <a:p>
            <a:pPr marL="0" indent="0">
              <a:buNone/>
            </a:pPr>
            <a:endParaRPr lang="en-US" sz="2200" dirty="0">
              <a:latin typeface="Avenir Book" panose="02000503020000020003" pitchFamily="2" charset="0"/>
            </a:endParaRPr>
          </a:p>
        </p:txBody>
      </p:sp>
    </p:spTree>
    <p:extLst>
      <p:ext uri="{BB962C8B-B14F-4D97-AF65-F5344CB8AC3E}">
        <p14:creationId xmlns:p14="http://schemas.microsoft.com/office/powerpoint/2010/main" val="2165179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262" y="609600"/>
            <a:ext cx="7467600" cy="1143000"/>
          </a:xfrm>
        </p:spPr>
        <p:txBody>
          <a:bodyPr>
            <a:normAutofit/>
          </a:bodyPr>
          <a:lstStyle/>
          <a:p>
            <a:r>
              <a:rPr lang="en-US" dirty="0">
                <a:latin typeface="Avenir Book" panose="02000503020000020003" pitchFamily="2" charset="0"/>
              </a:rPr>
              <a:t>The Strategies to the Rescue: Close the Distance between Subject &amp; Verb</a:t>
            </a:r>
          </a:p>
        </p:txBody>
      </p:sp>
      <p:sp>
        <p:nvSpPr>
          <p:cNvPr id="4" name="Content Placeholder 4">
            <a:extLst>
              <a:ext uri="{FF2B5EF4-FFF2-40B4-BE49-F238E27FC236}">
                <a16:creationId xmlns:a16="http://schemas.microsoft.com/office/drawing/2014/main" id="{BD615074-718B-7F49-8B8C-1CD7E6C14642}"/>
              </a:ext>
            </a:extLst>
          </p:cNvPr>
          <p:cNvSpPr txBox="1">
            <a:spLocks/>
          </p:cNvSpPr>
          <p:nvPr/>
        </p:nvSpPr>
        <p:spPr>
          <a:xfrm>
            <a:off x="457200" y="1981200"/>
            <a:ext cx="7467600" cy="1524000"/>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nSpc>
                <a:spcPct val="110000"/>
              </a:lnSpc>
              <a:spcBef>
                <a:spcPts val="0"/>
              </a:spcBef>
              <a:spcAft>
                <a:spcPts val="1200"/>
              </a:spcAft>
              <a:buNone/>
            </a:pPr>
            <a:r>
              <a:rPr lang="en-US" sz="2200" b="1" dirty="0">
                <a:latin typeface="Avenir Book" panose="02000503020000020003" pitchFamily="2" charset="0"/>
              </a:rPr>
              <a:t>Edited, Option 1: </a:t>
            </a:r>
            <a:r>
              <a:rPr lang="en-US" sz="2200" u="sng" dirty="0">
                <a:uFill>
                  <a:solidFill>
                    <a:schemeClr val="accent2">
                      <a:lumMod val="75000"/>
                    </a:schemeClr>
                  </a:solidFill>
                </a:uFill>
                <a:latin typeface="Avenir Book" panose="02000503020000020003" pitchFamily="2" charset="0"/>
              </a:rPr>
              <a:t>The smallest of the URF's</a:t>
            </a:r>
            <a:r>
              <a:rPr lang="en-US" sz="2200" dirty="0">
                <a:latin typeface="Avenir Book" panose="02000503020000020003" pitchFamily="2" charset="0"/>
              </a:rPr>
              <a:t> (URFA6L) </a:t>
            </a:r>
            <a:r>
              <a:rPr lang="en-US" sz="2200" u="sng" dirty="0">
                <a:uFill>
                  <a:solidFill>
                    <a:srgbClr val="FF0000"/>
                  </a:solidFill>
                </a:uFill>
                <a:latin typeface="Avenir Book" panose="02000503020000020003" pitchFamily="2" charset="0"/>
              </a:rPr>
              <a:t>has been identified</a:t>
            </a:r>
            <a:r>
              <a:rPr lang="en-US" sz="2200" dirty="0">
                <a:latin typeface="Avenir Book" panose="02000503020000020003" pitchFamily="2" charset="0"/>
              </a:rPr>
              <a:t> as the animal equivalent of the recently discovered yeast H+ ATPase subunit 8 gene.</a:t>
            </a:r>
          </a:p>
        </p:txBody>
      </p:sp>
    </p:spTree>
    <p:extLst>
      <p:ext uri="{BB962C8B-B14F-4D97-AF65-F5344CB8AC3E}">
        <p14:creationId xmlns:p14="http://schemas.microsoft.com/office/powerpoint/2010/main" val="2026479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7467600" cy="1143000"/>
          </a:xfrm>
        </p:spPr>
        <p:txBody>
          <a:bodyPr>
            <a:normAutofit/>
          </a:bodyPr>
          <a:lstStyle/>
          <a:p>
            <a:r>
              <a:rPr lang="en-US" dirty="0">
                <a:latin typeface="Avenir Book" panose="02000503020000020003" pitchFamily="2" charset="0"/>
              </a:rPr>
              <a:t>The Strategies to the Rescue: Ease the Journey by Moving from Known to New</a:t>
            </a:r>
          </a:p>
        </p:txBody>
      </p:sp>
      <p:sp>
        <p:nvSpPr>
          <p:cNvPr id="4" name="Content Placeholder 4">
            <a:extLst>
              <a:ext uri="{FF2B5EF4-FFF2-40B4-BE49-F238E27FC236}">
                <a16:creationId xmlns:a16="http://schemas.microsoft.com/office/drawing/2014/main" id="{BD615074-718B-7F49-8B8C-1CD7E6C14642}"/>
              </a:ext>
            </a:extLst>
          </p:cNvPr>
          <p:cNvSpPr txBox="1">
            <a:spLocks/>
          </p:cNvSpPr>
          <p:nvPr/>
        </p:nvSpPr>
        <p:spPr>
          <a:xfrm>
            <a:off x="457200" y="2133600"/>
            <a:ext cx="7467600" cy="2438400"/>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nSpc>
                <a:spcPct val="110000"/>
              </a:lnSpc>
              <a:spcBef>
                <a:spcPts val="0"/>
              </a:spcBef>
              <a:spcAft>
                <a:spcPts val="1200"/>
              </a:spcAft>
              <a:buNone/>
            </a:pPr>
            <a:r>
              <a:rPr lang="en-US" sz="2200" b="1" dirty="0">
                <a:latin typeface="Avenir Book" panose="02000503020000020003" pitchFamily="2" charset="0"/>
              </a:rPr>
              <a:t>Edited, Option 2: </a:t>
            </a:r>
            <a:r>
              <a:rPr lang="en-US" sz="2200" b="1" dirty="0">
                <a:solidFill>
                  <a:srgbClr val="7030A0"/>
                </a:solidFill>
                <a:uFill>
                  <a:solidFill>
                    <a:schemeClr val="accent2">
                      <a:lumMod val="75000"/>
                    </a:schemeClr>
                  </a:solidFill>
                </a:uFill>
                <a:latin typeface="Avenir Book" panose="02000503020000020003" pitchFamily="2" charset="0"/>
              </a:rPr>
              <a:t>The smallest of the URF's</a:t>
            </a:r>
            <a:r>
              <a:rPr lang="en-US" sz="2200" b="1" dirty="0">
                <a:solidFill>
                  <a:srgbClr val="7030A0"/>
                </a:solidFill>
                <a:latin typeface="Avenir Book" panose="02000503020000020003" pitchFamily="2" charset="0"/>
              </a:rPr>
              <a:t> </a:t>
            </a:r>
            <a:r>
              <a:rPr lang="en-US" sz="2200" dirty="0">
                <a:uFill>
                  <a:solidFill>
                    <a:srgbClr val="FF0000"/>
                  </a:solidFill>
                </a:uFill>
                <a:latin typeface="Avenir Book" panose="02000503020000020003" pitchFamily="2" charset="0"/>
              </a:rPr>
              <a:t>is</a:t>
            </a:r>
            <a:r>
              <a:rPr lang="en-US" sz="2200" dirty="0">
                <a:latin typeface="Avenir Book" panose="02000503020000020003" pitchFamily="2" charset="0"/>
              </a:rPr>
              <a:t> </a:t>
            </a:r>
            <a:r>
              <a:rPr lang="en-US" sz="2200" b="1" dirty="0">
                <a:solidFill>
                  <a:schemeClr val="accent1">
                    <a:lumMod val="75000"/>
                  </a:schemeClr>
                </a:solidFill>
                <a:latin typeface="Avenir Book" panose="02000503020000020003" pitchFamily="2" charset="0"/>
              </a:rPr>
              <a:t>URFA6L</a:t>
            </a:r>
            <a:r>
              <a:rPr lang="en-US" sz="2200" dirty="0">
                <a:latin typeface="Avenir Book" panose="02000503020000020003" pitchFamily="2" charset="0"/>
              </a:rPr>
              <a:t>, a 207-nucleotide (</a:t>
            </a:r>
            <a:r>
              <a:rPr lang="en-US" sz="2200" dirty="0" err="1">
                <a:latin typeface="Avenir Book" panose="02000503020000020003" pitchFamily="2" charset="0"/>
              </a:rPr>
              <a:t>nt</a:t>
            </a:r>
            <a:r>
              <a:rPr lang="en-US" sz="2200" dirty="0">
                <a:latin typeface="Avenir Book" panose="02000503020000020003" pitchFamily="2" charset="0"/>
              </a:rPr>
              <a:t>) reading frame overlapping out of phase the NH2-terminal portion of the </a:t>
            </a:r>
            <a:r>
              <a:rPr lang="en-US" sz="2200" dirty="0" err="1">
                <a:latin typeface="Avenir Book" panose="02000503020000020003" pitchFamily="2" charset="0"/>
              </a:rPr>
              <a:t>adenosinetriphosphatase</a:t>
            </a:r>
            <a:r>
              <a:rPr lang="en-US" sz="2200" dirty="0">
                <a:latin typeface="Avenir Book" panose="02000503020000020003" pitchFamily="2" charset="0"/>
              </a:rPr>
              <a:t> (ATPase) subunit 6 gene. </a:t>
            </a:r>
            <a:r>
              <a:rPr lang="en-US" sz="2200" b="1" dirty="0">
                <a:solidFill>
                  <a:srgbClr val="7030A0"/>
                </a:solidFill>
                <a:uFill>
                  <a:solidFill>
                    <a:schemeClr val="accent2">
                      <a:lumMod val="75000"/>
                    </a:schemeClr>
                  </a:solidFill>
                </a:uFill>
                <a:latin typeface="Avenir Book" panose="02000503020000020003" pitchFamily="2" charset="0"/>
              </a:rPr>
              <a:t>URFA6L</a:t>
            </a:r>
            <a:r>
              <a:rPr lang="en-US" sz="2200" dirty="0">
                <a:latin typeface="Avenir Book" panose="02000503020000020003" pitchFamily="2" charset="0"/>
              </a:rPr>
              <a:t> </a:t>
            </a:r>
            <a:r>
              <a:rPr lang="en-US" sz="2200" dirty="0">
                <a:uFill>
                  <a:solidFill>
                    <a:srgbClr val="FF0000"/>
                  </a:solidFill>
                </a:uFill>
                <a:latin typeface="Avenir Book" panose="02000503020000020003" pitchFamily="2" charset="0"/>
              </a:rPr>
              <a:t>has been identified</a:t>
            </a:r>
            <a:r>
              <a:rPr lang="en-US" sz="2200" dirty="0">
                <a:latin typeface="Avenir Book" panose="02000503020000020003" pitchFamily="2" charset="0"/>
              </a:rPr>
              <a:t> as </a:t>
            </a:r>
            <a:r>
              <a:rPr lang="en-US" sz="2200" b="1" dirty="0">
                <a:solidFill>
                  <a:schemeClr val="accent1">
                    <a:lumMod val="75000"/>
                  </a:schemeClr>
                </a:solidFill>
                <a:latin typeface="Avenir Book" panose="02000503020000020003" pitchFamily="2" charset="0"/>
              </a:rPr>
              <a:t>the animal equivalent of the recently discovered yeast </a:t>
            </a:r>
            <a:r>
              <a:rPr lang="en-US" sz="2200" b="1" dirty="0" err="1">
                <a:solidFill>
                  <a:schemeClr val="accent1">
                    <a:lumMod val="75000"/>
                  </a:schemeClr>
                </a:solidFill>
                <a:latin typeface="Avenir Book" panose="02000503020000020003" pitchFamily="2" charset="0"/>
              </a:rPr>
              <a:t>H+ATPase</a:t>
            </a:r>
            <a:r>
              <a:rPr lang="en-US" sz="2200" b="1" dirty="0">
                <a:solidFill>
                  <a:schemeClr val="accent1">
                    <a:lumMod val="75000"/>
                  </a:schemeClr>
                </a:solidFill>
                <a:latin typeface="Avenir Book" panose="02000503020000020003" pitchFamily="2" charset="0"/>
              </a:rPr>
              <a:t> subunit 8 gene</a:t>
            </a:r>
            <a:r>
              <a:rPr lang="en-US" sz="2200" dirty="0">
                <a:latin typeface="Avenir Book" panose="02000503020000020003" pitchFamily="2" charset="0"/>
              </a:rPr>
              <a:t>.</a:t>
            </a:r>
          </a:p>
        </p:txBody>
      </p:sp>
    </p:spTree>
    <p:extLst>
      <p:ext uri="{BB962C8B-B14F-4D97-AF65-F5344CB8AC3E}">
        <p14:creationId xmlns:p14="http://schemas.microsoft.com/office/powerpoint/2010/main" val="3336344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latin typeface="Avenir Book" panose="02000503020000020003" pitchFamily="2" charset="0"/>
              </a:rPr>
              <a:t>Tuning into What Should Be Stressed</a:t>
            </a:r>
          </a:p>
        </p:txBody>
      </p:sp>
      <p:sp>
        <p:nvSpPr>
          <p:cNvPr id="5" name="Content Placeholder 4"/>
          <p:cNvSpPr>
            <a:spLocks noGrp="1"/>
          </p:cNvSpPr>
          <p:nvPr>
            <p:ph sz="quarter" idx="1"/>
          </p:nvPr>
        </p:nvSpPr>
        <p:spPr>
          <a:xfrm>
            <a:off x="457200" y="1600200"/>
            <a:ext cx="7467600" cy="5105400"/>
          </a:xfrm>
        </p:spPr>
        <p:txBody>
          <a:bodyPr>
            <a:noAutofit/>
          </a:bodyPr>
          <a:lstStyle/>
          <a:p>
            <a:pPr marL="0" indent="0">
              <a:spcBef>
                <a:spcPts val="0"/>
              </a:spcBef>
              <a:spcAft>
                <a:spcPts val="1200"/>
              </a:spcAft>
              <a:buNone/>
            </a:pPr>
            <a:r>
              <a:rPr lang="en-US" sz="2000" b="1" dirty="0">
                <a:latin typeface="Avenir Book" panose="02000503020000020003" pitchFamily="2" charset="0"/>
              </a:rPr>
              <a:t>First Draft</a:t>
            </a:r>
            <a:r>
              <a:rPr lang="en-US" sz="2000" dirty="0">
                <a:latin typeface="Avenir Book" panose="02000503020000020003" pitchFamily="2" charset="0"/>
              </a:rPr>
              <a:t>: The almond offers a promising alternative to animal-derived dairy products for lactose-intolerant individuals. More than a dozen USDA studies have documented the benefits of almond milk, for example. The benefits of almond yogurt, however, lacks documentation. The benefits of almond yogurt for lactose-intolerant individuals will be the focus of this study. </a:t>
            </a:r>
          </a:p>
          <a:p>
            <a:pPr marL="0" indent="0">
              <a:spcBef>
                <a:spcPts val="0"/>
              </a:spcBef>
              <a:spcAft>
                <a:spcPts val="1200"/>
              </a:spcAft>
              <a:buNone/>
            </a:pPr>
            <a:r>
              <a:rPr lang="en-US" sz="2000" b="1" dirty="0">
                <a:latin typeface="Avenir Book" panose="02000503020000020003" pitchFamily="2" charset="0"/>
              </a:rPr>
              <a:t>Edited: </a:t>
            </a:r>
            <a:r>
              <a:rPr lang="en-US" sz="2000" dirty="0">
                <a:latin typeface="Avenir Book" panose="02000503020000020003" pitchFamily="2" charset="0"/>
              </a:rPr>
              <a:t>For lactose-intolerant individuals, </a:t>
            </a:r>
            <a:r>
              <a:rPr lang="en-US" sz="2000" dirty="0">
                <a:uFill>
                  <a:solidFill>
                    <a:srgbClr val="7030A0"/>
                  </a:solidFill>
                </a:uFill>
                <a:latin typeface="Avenir Book" panose="02000503020000020003" pitchFamily="2" charset="0"/>
              </a:rPr>
              <a:t>a promising alternative</a:t>
            </a:r>
            <a:r>
              <a:rPr lang="en-US" sz="2000" dirty="0">
                <a:latin typeface="Avenir Book" panose="02000503020000020003" pitchFamily="2" charset="0"/>
              </a:rPr>
              <a:t> to animal-derived dairy products is offered by </a:t>
            </a:r>
            <a:r>
              <a:rPr lang="en-US" sz="2000" b="1" dirty="0">
                <a:solidFill>
                  <a:schemeClr val="accent1"/>
                </a:solidFill>
                <a:uFill>
                  <a:solidFill>
                    <a:schemeClr val="accent1">
                      <a:lumMod val="75000"/>
                    </a:schemeClr>
                  </a:solidFill>
                </a:uFill>
                <a:latin typeface="Avenir Book" panose="02000503020000020003" pitchFamily="2" charset="0"/>
              </a:rPr>
              <a:t>the almond</a:t>
            </a:r>
            <a:r>
              <a:rPr lang="en-US" sz="2000" b="1" dirty="0">
                <a:solidFill>
                  <a:schemeClr val="accent1"/>
                </a:solidFill>
                <a:latin typeface="Avenir Book" panose="02000503020000020003" pitchFamily="2" charset="0"/>
              </a:rPr>
              <a:t>.</a:t>
            </a:r>
            <a:r>
              <a:rPr lang="en-US" sz="2000" b="1" dirty="0">
                <a:latin typeface="Avenir Book" panose="02000503020000020003" pitchFamily="2" charset="0"/>
              </a:rPr>
              <a:t> </a:t>
            </a:r>
            <a:r>
              <a:rPr lang="en-US" sz="2000" dirty="0">
                <a:uFill>
                  <a:solidFill>
                    <a:srgbClr val="7030A0"/>
                  </a:solidFill>
                </a:uFill>
                <a:latin typeface="Avenir Book" panose="02000503020000020003" pitchFamily="2" charset="0"/>
              </a:rPr>
              <a:t>The benefits of almond milk</a:t>
            </a:r>
            <a:r>
              <a:rPr lang="en-US" sz="2000" dirty="0">
                <a:latin typeface="Avenir Book" panose="02000503020000020003" pitchFamily="2" charset="0"/>
              </a:rPr>
              <a:t>, for example, have been documented by more than </a:t>
            </a:r>
            <a:r>
              <a:rPr lang="en-US" sz="2000" b="1" dirty="0">
                <a:solidFill>
                  <a:schemeClr val="accent1"/>
                </a:solidFill>
                <a:uFill>
                  <a:solidFill>
                    <a:schemeClr val="accent1"/>
                  </a:solidFill>
                </a:uFill>
                <a:latin typeface="Avenir Book" panose="02000503020000020003" pitchFamily="2" charset="0"/>
              </a:rPr>
              <a:t>a dozen USDA studies</a:t>
            </a:r>
            <a:r>
              <a:rPr lang="en-US" sz="2000" dirty="0">
                <a:latin typeface="Avenir Book" panose="02000503020000020003" pitchFamily="2" charset="0"/>
              </a:rPr>
              <a:t>. Research regarding the benefits of almond yogurt, however, is </a:t>
            </a:r>
            <a:r>
              <a:rPr lang="en-US" sz="2000" b="1" dirty="0">
                <a:solidFill>
                  <a:schemeClr val="accent1"/>
                </a:solidFill>
                <a:latin typeface="Avenir Book" panose="02000503020000020003" pitchFamily="2" charset="0"/>
              </a:rPr>
              <a:t>lacking</a:t>
            </a:r>
            <a:r>
              <a:rPr lang="en-US" sz="2000" dirty="0">
                <a:latin typeface="Avenir Book" panose="02000503020000020003" pitchFamily="2" charset="0"/>
              </a:rPr>
              <a:t>. This study investigates </a:t>
            </a:r>
            <a:r>
              <a:rPr lang="en-US" sz="2000" b="1" dirty="0">
                <a:solidFill>
                  <a:schemeClr val="accent1"/>
                </a:solidFill>
                <a:latin typeface="Avenir Book" panose="02000503020000020003" pitchFamily="2" charset="0"/>
              </a:rPr>
              <a:t>the benefits of almond yogurt for lactose-intolerant individuals.</a:t>
            </a:r>
          </a:p>
        </p:txBody>
      </p:sp>
    </p:spTree>
    <p:extLst>
      <p:ext uri="{BB962C8B-B14F-4D97-AF65-F5344CB8AC3E}">
        <p14:creationId xmlns:p14="http://schemas.microsoft.com/office/powerpoint/2010/main" val="879682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latin typeface="Avenir Book" panose="02000503020000020003" pitchFamily="2" charset="0"/>
              </a:rPr>
              <a:t>Practice Time with the Five Strategies</a:t>
            </a:r>
          </a:p>
        </p:txBody>
      </p:sp>
      <p:sp>
        <p:nvSpPr>
          <p:cNvPr id="5" name="Content Placeholder 4"/>
          <p:cNvSpPr>
            <a:spLocks noGrp="1"/>
          </p:cNvSpPr>
          <p:nvPr>
            <p:ph sz="quarter" idx="1"/>
          </p:nvPr>
        </p:nvSpPr>
        <p:spPr>
          <a:xfrm>
            <a:off x="457200" y="1709610"/>
            <a:ext cx="7467600" cy="4873752"/>
          </a:xfrm>
        </p:spPr>
        <p:txBody>
          <a:bodyPr>
            <a:normAutofit fontScale="92500"/>
          </a:bodyPr>
          <a:lstStyle/>
          <a:p>
            <a:pPr marL="457200" indent="-457200">
              <a:spcBef>
                <a:spcPts val="0"/>
              </a:spcBef>
              <a:buAutoNum type="arabicPeriod"/>
            </a:pPr>
            <a:r>
              <a:rPr lang="en-US" dirty="0">
                <a:latin typeface="Avenir Book" panose="02000503020000020003" pitchFamily="2" charset="0"/>
              </a:rPr>
              <a:t>Place the person or thing whose “story” a sentence is telling—the sentence’s </a:t>
            </a:r>
            <a:r>
              <a:rPr lang="en-US" b="1" dirty="0">
                <a:latin typeface="Avenir Book" panose="02000503020000020003" pitchFamily="2" charset="0"/>
              </a:rPr>
              <a:t>true subject</a:t>
            </a:r>
            <a:r>
              <a:rPr lang="en-US" dirty="0">
                <a:latin typeface="Avenir Book" panose="02000503020000020003" pitchFamily="2" charset="0"/>
              </a:rPr>
              <a:t>—at the beginning of the sentence, in the topic position. </a:t>
            </a:r>
          </a:p>
          <a:p>
            <a:pPr marL="457200" indent="-457200">
              <a:spcBef>
                <a:spcPts val="1200"/>
              </a:spcBef>
              <a:buAutoNum type="arabicPeriod"/>
            </a:pPr>
            <a:r>
              <a:rPr lang="en-US" dirty="0">
                <a:latin typeface="Avenir Book" panose="02000503020000020003" pitchFamily="2" charset="0"/>
              </a:rPr>
              <a:t>Follow the true subject ASAP with its </a:t>
            </a:r>
            <a:r>
              <a:rPr lang="en-US" b="1" dirty="0">
                <a:latin typeface="Avenir Book" panose="02000503020000020003" pitchFamily="2" charset="0"/>
              </a:rPr>
              <a:t>verb</a:t>
            </a:r>
            <a:r>
              <a:rPr lang="en-US" dirty="0">
                <a:latin typeface="Avenir Book" panose="02000503020000020003" pitchFamily="2" charset="0"/>
              </a:rPr>
              <a:t>.</a:t>
            </a:r>
          </a:p>
          <a:p>
            <a:pPr marL="457200" indent="-457200">
              <a:spcBef>
                <a:spcPts val="1200"/>
              </a:spcBef>
              <a:buFont typeface="Wingdings"/>
              <a:buAutoNum type="arabicPeriod"/>
            </a:pPr>
            <a:r>
              <a:rPr lang="en-US" dirty="0">
                <a:latin typeface="Avenir Book" panose="02000503020000020003" pitchFamily="2" charset="0"/>
              </a:rPr>
              <a:t>Find </a:t>
            </a:r>
            <a:r>
              <a:rPr lang="en-US" b="1" dirty="0">
                <a:latin typeface="Avenir Book" panose="02000503020000020003" pitchFamily="2" charset="0"/>
              </a:rPr>
              <a:t>the action</a:t>
            </a:r>
            <a:r>
              <a:rPr lang="en-US" dirty="0">
                <a:latin typeface="Avenir Book" panose="02000503020000020003" pitchFamily="2" charset="0"/>
              </a:rPr>
              <a:t> of the sentence and make that the verb if you can rather than overusing “is” or “are.”</a:t>
            </a:r>
          </a:p>
          <a:p>
            <a:pPr marL="457200" indent="-457200">
              <a:spcBef>
                <a:spcPts val="1200"/>
              </a:spcBef>
              <a:buFont typeface="Wingdings"/>
              <a:buAutoNum type="arabicPeriod"/>
            </a:pPr>
            <a:r>
              <a:rPr lang="en-US" dirty="0">
                <a:latin typeface="Avenir Book" panose="02000503020000020003" pitchFamily="2" charset="0"/>
              </a:rPr>
              <a:t>Place “known information” (introduced in the previous sentence) in the </a:t>
            </a:r>
            <a:r>
              <a:rPr lang="en-US" b="1" dirty="0">
                <a:latin typeface="Avenir Book" panose="02000503020000020003" pitchFamily="2" charset="0"/>
              </a:rPr>
              <a:t>topic position</a:t>
            </a:r>
            <a:r>
              <a:rPr lang="en-US" dirty="0">
                <a:latin typeface="Avenir Book" panose="02000503020000020003" pitchFamily="2" charset="0"/>
              </a:rPr>
              <a:t> (usually at the start of the sentence) for linkage backward and contextualization forward. </a:t>
            </a:r>
          </a:p>
          <a:p>
            <a:pPr marL="457200" indent="-457200">
              <a:buAutoNum type="arabicPeriod"/>
            </a:pPr>
            <a:r>
              <a:rPr lang="en-US" dirty="0">
                <a:latin typeface="Avenir Book" panose="02000503020000020003" pitchFamily="2" charset="0"/>
              </a:rPr>
              <a:t>Place the “new information” you want to highlight in the </a:t>
            </a:r>
            <a:r>
              <a:rPr lang="en-US" b="1" dirty="0">
                <a:latin typeface="Avenir Book" panose="02000503020000020003" pitchFamily="2" charset="0"/>
              </a:rPr>
              <a:t>stress position</a:t>
            </a:r>
            <a:r>
              <a:rPr lang="en-US" dirty="0">
                <a:latin typeface="Avenir Book" panose="02000503020000020003" pitchFamily="2" charset="0"/>
              </a:rPr>
              <a:t> (usually the end of a sentence).</a:t>
            </a:r>
          </a:p>
        </p:txBody>
      </p:sp>
    </p:spTree>
    <p:extLst>
      <p:ext uri="{BB962C8B-B14F-4D97-AF65-F5344CB8AC3E}">
        <p14:creationId xmlns:p14="http://schemas.microsoft.com/office/powerpoint/2010/main" val="23285568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2681</TotalTime>
  <Words>1430</Words>
  <Application>Microsoft Macintosh PowerPoint</Application>
  <PresentationFormat>On-screen Show (4:3)</PresentationFormat>
  <Paragraphs>86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Avenir Book</vt:lpstr>
      <vt:lpstr>Century Schoolbook</vt:lpstr>
      <vt:lpstr>Wingdings</vt:lpstr>
      <vt:lpstr>Wingdings 2</vt:lpstr>
      <vt:lpstr>Oriel</vt:lpstr>
      <vt:lpstr>Editing for the 3Cs: Clarity, Cohesion, and Concision</vt:lpstr>
      <vt:lpstr>Today’s Goals</vt:lpstr>
      <vt:lpstr>From ”The Science of Scientific Writing” by George Gopen and Judith Swan</vt:lpstr>
      <vt:lpstr>Five Sentence Strategies for Clarity, Cohesion, and Concision</vt:lpstr>
      <vt:lpstr>Violating the Strategies, or, How to Needlessly Confuse a Reader</vt:lpstr>
      <vt:lpstr>The Strategies to the Rescue: Close the Distance between Subject &amp; Verb</vt:lpstr>
      <vt:lpstr>The Strategies to the Rescue: Ease the Journey by Moving from Known to New</vt:lpstr>
      <vt:lpstr>Tuning into What Should Be Stressed</vt:lpstr>
      <vt:lpstr>Practice Time with the Five Strategies</vt:lpstr>
      <vt:lpstr>Four Further Strategies to Cut Verbiage</vt:lpstr>
      <vt:lpstr>Four Further Strategies to Cut Verbiage</vt:lpstr>
      <vt:lpstr>Four Further Strategies to Cut Verbiage</vt:lpstr>
      <vt:lpstr>Four Further Strategies to Cut Verbiage</vt:lpstr>
      <vt:lpstr>Four Further Strategies to Cut Verbiage</vt:lpstr>
      <vt:lpstr>Breakout Rooms</vt:lpstr>
      <vt:lpstr>Next Steps</vt:lpstr>
      <vt:lpstr>Next Steps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Mentor Texts</dc:title>
  <dc:creator>Diana Hackenburg</dc:creator>
  <cp:lastModifiedBy>Nancy Welch</cp:lastModifiedBy>
  <cp:revision>72</cp:revision>
  <dcterms:created xsi:type="dcterms:W3CDTF">2018-09-30T16:48:17Z</dcterms:created>
  <dcterms:modified xsi:type="dcterms:W3CDTF">2021-01-28T13:52:24Z</dcterms:modified>
</cp:coreProperties>
</file>