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94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92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89" r:id="rId32"/>
    <p:sldId id="286" r:id="rId33"/>
    <p:sldId id="291" r:id="rId34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8103f9b2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e8103f9b2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2ef66d8f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d2ef66d8f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5b08fd5d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5b08fd5d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5a1214d7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5a1214d7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https://formulabotanica.com/wp-content/uploads/2015/02/Scales.jpg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bbdfdf3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bbdfdf3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https://formulabotanica.com/wp-content/uploads/2015/02/Scales.jpg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2ef66d8f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2ef66d8f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dca9d84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6dca9d84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6dca9d84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6dca9d84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2ef66d8f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2ef66d8f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6dca9d84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6dca9d84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6dca9d84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6dca9d84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6dca9d84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6dca9d84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2ef66d8f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2ef66d8f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6dca9d8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6dca9d8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6dca9d8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6dca9d8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907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2ef66d8fe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2ef66d8fe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2ef66d8fe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2ef66d8fe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2ef66d8f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d2ef66d8f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30aee6c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30aee6c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30aee6c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30aee6c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30aee6cf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30aee6cf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30aee6cf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30aee6cf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8103f9b2e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8103f9b2e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30aee6cf2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30aee6cf2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30aee6c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30aee6c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926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30aee6c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30aee6c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30aee6c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30aee6c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83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8103f9b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8103f9b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8103f9b2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8103f9b2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8103f9b2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8103f9b2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8103f9b2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8103f9b2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0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8103f9b2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8103f9b2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69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6dca9d8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6dca9d8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2343150"/>
            <a:ext cx="61722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3752491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8050371" y="832948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7534493" y="3088270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FEC2AC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336" y="0"/>
            <a:ext cx="104700" cy="5143500"/>
          </a:xfrm>
          <a:prstGeom prst="rect">
            <a:avLst/>
          </a:prstGeom>
          <a:solidFill>
            <a:srgbClr val="FFD8C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90600" y="0"/>
            <a:ext cx="181800" cy="5143500"/>
          </a:xfrm>
          <a:prstGeom prst="rect">
            <a:avLst/>
          </a:prstGeom>
          <a:solidFill>
            <a:srgbClr val="FFD8C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41320" y="0"/>
            <a:ext cx="230400" cy="51435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"/>
          <p:cNvCxnSpPr/>
          <p:nvPr/>
        </p:nvCxnSpPr>
        <p:spPr>
          <a:xfrm>
            <a:off x="106344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5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>
            <a:off x="854112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"/>
          <p:cNvCxnSpPr/>
          <p:nvPr/>
        </p:nvCxnSpPr>
        <p:spPr>
          <a:xfrm>
            <a:off x="1726640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9113856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09600" y="2571750"/>
            <a:ext cx="12954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309632" y="3650064"/>
            <a:ext cx="641400" cy="48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091080" y="4125474"/>
            <a:ext cx="137100" cy="10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664208" y="4341114"/>
            <a:ext cx="274200" cy="20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905000" y="3371850"/>
            <a:ext cx="365700" cy="27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1325544" y="369652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 rot="5400000">
            <a:off x="2363250" y="-705900"/>
            <a:ext cx="3655500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 rot="5400000">
            <a:off x="5273250" y="1562129"/>
            <a:ext cx="4388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rtl="0">
              <a:spcBef>
                <a:spcPts val="600"/>
              </a:spcBef>
              <a:spcAft>
                <a:spcPts val="0"/>
              </a:spcAft>
              <a:buSzPts val="1680"/>
              <a:buChar char="🞆"/>
              <a:defRPr/>
            </a:lvl1pPr>
            <a:lvl2pPr marL="914400" lvl="1" indent="-335280" rtl="0">
              <a:spcBef>
                <a:spcPts val="420"/>
              </a:spcBef>
              <a:spcAft>
                <a:spcPts val="0"/>
              </a:spcAft>
              <a:buSzPts val="1680"/>
              <a:buChar char="⚫"/>
              <a:defRPr/>
            </a:lvl2pPr>
            <a:lvl3pPr marL="1371600" lvl="2" indent="-297180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297688" rtl="0">
              <a:spcBef>
                <a:spcPts val="320"/>
              </a:spcBef>
              <a:spcAft>
                <a:spcPts val="0"/>
              </a:spcAft>
              <a:buSzPts val="1088"/>
              <a:buChar char="⚫"/>
              <a:defRPr/>
            </a:lvl5pPr>
            <a:lvl6pPr marL="2743200" lvl="5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281939" rtl="0">
              <a:spcBef>
                <a:spcPts val="280"/>
              </a:spcBef>
              <a:spcAft>
                <a:spcPts val="0"/>
              </a:spcAft>
              <a:buSzPts val="840"/>
              <a:buChar char="⚪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🞆"/>
              <a:defRPr sz="1200"/>
            </a:lvl1pPr>
            <a:lvl2pPr marL="914400" lvl="1" indent="-304800" rtl="0">
              <a:spcBef>
                <a:spcPts val="420"/>
              </a:spcBef>
              <a:spcAft>
                <a:spcPts val="0"/>
              </a:spcAft>
              <a:buSzPts val="1200"/>
              <a:buChar char="⚫"/>
              <a:defRPr sz="1200"/>
            </a:lvl2pPr>
            <a:lvl3pPr marL="1371600" lvl="2" indent="-304800" rtl="0">
              <a:spcBef>
                <a:spcPts val="360"/>
              </a:spcBef>
              <a:spcAft>
                <a:spcPts val="0"/>
              </a:spcAft>
              <a:buSzPts val="1200"/>
              <a:buChar char="🞆"/>
              <a:defRPr sz="1200"/>
            </a:lvl3pPr>
            <a:lvl4pPr marL="1828800" lvl="3" indent="-304800" rtl="0">
              <a:spcBef>
                <a:spcPts val="360"/>
              </a:spcBef>
              <a:spcAft>
                <a:spcPts val="0"/>
              </a:spcAft>
              <a:buSzPts val="1200"/>
              <a:buChar char="🞆"/>
              <a:defRPr sz="1200"/>
            </a:lvl4pPr>
            <a:lvl5pPr marL="2286000" lvl="4" indent="-304800" rtl="0">
              <a:spcBef>
                <a:spcPts val="320"/>
              </a:spcBef>
              <a:spcAft>
                <a:spcPts val="0"/>
              </a:spcAft>
              <a:buSzPts val="1200"/>
              <a:buChar char="⚫"/>
              <a:defRPr sz="1200"/>
            </a:lvl5pPr>
            <a:lvl6pPr marL="2743200" lvl="5" indent="-304800" rtl="0"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280"/>
              </a:spcBef>
              <a:spcAft>
                <a:spcPts val="0"/>
              </a:spcAft>
              <a:buSzPts val="1200"/>
              <a:buChar char="⚪"/>
              <a:defRPr sz="1200"/>
            </a:lvl7pPr>
            <a:lvl8pPr marL="3657600" lvl="7" indent="-304800" rtl="0">
              <a:spcBef>
                <a:spcPts val="28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28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🞆"/>
              <a:defRPr sz="1400"/>
            </a:lvl1pPr>
            <a:lvl2pPr marL="914400" lvl="1" indent="-304800" rtl="0">
              <a:spcBef>
                <a:spcPts val="420"/>
              </a:spcBef>
              <a:spcAft>
                <a:spcPts val="0"/>
              </a:spcAft>
              <a:buSzPts val="1200"/>
              <a:buChar char="⚫"/>
              <a:defRPr sz="1200"/>
            </a:lvl2pPr>
            <a:lvl3pPr marL="1371600" lvl="2" indent="-304800" rtl="0">
              <a:spcBef>
                <a:spcPts val="360"/>
              </a:spcBef>
              <a:spcAft>
                <a:spcPts val="0"/>
              </a:spcAft>
              <a:buSzPts val="1200"/>
              <a:buChar char="🞆"/>
              <a:defRPr sz="1200"/>
            </a:lvl3pPr>
            <a:lvl4pPr marL="1828800" lvl="3" indent="-304800" rtl="0">
              <a:spcBef>
                <a:spcPts val="360"/>
              </a:spcBef>
              <a:spcAft>
                <a:spcPts val="0"/>
              </a:spcAft>
              <a:buSzPts val="1200"/>
              <a:buChar char="🞆"/>
              <a:defRPr sz="1200"/>
            </a:lvl4pPr>
            <a:lvl5pPr marL="2286000" lvl="4" indent="-304800" rtl="0">
              <a:spcBef>
                <a:spcPts val="320"/>
              </a:spcBef>
              <a:spcAft>
                <a:spcPts val="0"/>
              </a:spcAft>
              <a:buSzPts val="1200"/>
              <a:buChar char="⚫"/>
              <a:defRPr sz="1200"/>
            </a:lvl5pPr>
            <a:lvl6pPr marL="2743200" lvl="5" indent="-304800" rtl="0"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280"/>
              </a:spcBef>
              <a:spcAft>
                <a:spcPts val="0"/>
              </a:spcAft>
              <a:buSzPts val="1200"/>
              <a:buChar char="⚪"/>
              <a:defRPr sz="1200"/>
            </a:lvl7pPr>
            <a:lvl8pPr marL="3657600" lvl="7" indent="-304800" rtl="0">
              <a:spcBef>
                <a:spcPts val="28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28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🞆"/>
              <a:defRPr sz="1400"/>
            </a:lvl1pPr>
            <a:lvl2pPr marL="914400" lvl="1" indent="-304800" rtl="0">
              <a:spcBef>
                <a:spcPts val="420"/>
              </a:spcBef>
              <a:spcAft>
                <a:spcPts val="0"/>
              </a:spcAft>
              <a:buSzPts val="1200"/>
              <a:buChar char="⚫"/>
              <a:defRPr sz="1200"/>
            </a:lvl2pPr>
            <a:lvl3pPr marL="1371600" lvl="2" indent="-304800" rtl="0">
              <a:spcBef>
                <a:spcPts val="360"/>
              </a:spcBef>
              <a:spcAft>
                <a:spcPts val="0"/>
              </a:spcAft>
              <a:buSzPts val="1200"/>
              <a:buChar char="🞆"/>
              <a:defRPr sz="1200"/>
            </a:lvl3pPr>
            <a:lvl4pPr marL="1828800" lvl="3" indent="-304800" rtl="0">
              <a:spcBef>
                <a:spcPts val="360"/>
              </a:spcBef>
              <a:spcAft>
                <a:spcPts val="0"/>
              </a:spcAft>
              <a:buSzPts val="1200"/>
              <a:buChar char="🞆"/>
              <a:defRPr sz="1200"/>
            </a:lvl4pPr>
            <a:lvl5pPr marL="2286000" lvl="4" indent="-304800" rtl="0">
              <a:spcBef>
                <a:spcPts val="320"/>
              </a:spcBef>
              <a:spcAft>
                <a:spcPts val="0"/>
              </a:spcAft>
              <a:buSzPts val="1200"/>
              <a:buChar char="⚫"/>
              <a:defRPr sz="1200"/>
            </a:lvl5pPr>
            <a:lvl6pPr marL="2743200" lvl="5" indent="-304800" rtl="0"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280"/>
              </a:spcBef>
              <a:spcAft>
                <a:spcPts val="0"/>
              </a:spcAft>
              <a:buSzPts val="1200"/>
              <a:buChar char="⚪"/>
              <a:defRPr sz="1200"/>
            </a:lvl7pPr>
            <a:lvl8pPr marL="3657600" lvl="7" indent="-304800" rtl="0">
              <a:spcBef>
                <a:spcPts val="28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28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2286000" y="2171700"/>
            <a:ext cx="61722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 rot="5400000">
            <a:off x="8049006" y="830199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 rot="5400000">
            <a:off x="7534680" y="3086124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FEC2AC">
              <a:alpha val="5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76336" y="0"/>
            <a:ext cx="104700" cy="5143500"/>
          </a:xfrm>
          <a:prstGeom prst="rect">
            <a:avLst/>
          </a:prstGeom>
          <a:solidFill>
            <a:srgbClr val="FFD8C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90600" y="0"/>
            <a:ext cx="181800" cy="5143500"/>
          </a:xfrm>
          <a:prstGeom prst="rect">
            <a:avLst/>
          </a:prstGeom>
          <a:solidFill>
            <a:srgbClr val="FFD8C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1141320" y="0"/>
            <a:ext cx="230400" cy="51435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4"/>
          <p:cNvCxnSpPr/>
          <p:nvPr/>
        </p:nvCxnSpPr>
        <p:spPr>
          <a:xfrm>
            <a:off x="106344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4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5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4"/>
          <p:cNvCxnSpPr/>
          <p:nvPr/>
        </p:nvCxnSpPr>
        <p:spPr>
          <a:xfrm>
            <a:off x="854112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4"/>
          <p:cNvCxnSpPr/>
          <p:nvPr/>
        </p:nvCxnSpPr>
        <p:spPr>
          <a:xfrm>
            <a:off x="1726640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4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609600" y="2571750"/>
            <a:ext cx="12954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324704" y="3650064"/>
            <a:ext cx="641400" cy="48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091080" y="4125474"/>
            <a:ext cx="137100" cy="10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664208" y="4343400"/>
            <a:ext cx="274200" cy="20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879040" y="3359916"/>
            <a:ext cx="365700" cy="27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4"/>
          <p:cNvCxnSpPr/>
          <p:nvPr/>
        </p:nvCxnSpPr>
        <p:spPr>
          <a:xfrm>
            <a:off x="9097944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1340616" y="3696526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2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36576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2"/>
          </p:nvPr>
        </p:nvSpPr>
        <p:spPr>
          <a:xfrm>
            <a:off x="4371975" y="1771650"/>
            <a:ext cx="36576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>
            <a:spLocks noGrp="1"/>
          </p:cNvSpPr>
          <p:nvPr>
            <p:ph type="body" idx="3"/>
          </p:nvPr>
        </p:nvSpPr>
        <p:spPr>
          <a:xfrm>
            <a:off x="457200" y="1177290"/>
            <a:ext cx="3657600" cy="49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>
            <a:spLocks noGrp="1"/>
          </p:cNvSpPr>
          <p:nvPr>
            <p:ph type="body" idx="4"/>
          </p:nvPr>
        </p:nvSpPr>
        <p:spPr>
          <a:xfrm>
            <a:off x="4343400" y="1177290"/>
            <a:ext cx="3657600" cy="49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 rot="5400000">
            <a:off x="4160580" y="2343090"/>
            <a:ext cx="473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812280" y="205740"/>
            <a:ext cx="1527000" cy="3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9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9"/>
          <p:cNvCxnSpPr/>
          <p:nvPr/>
        </p:nvCxnSpPr>
        <p:spPr>
          <a:xfrm>
            <a:off x="6192296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9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9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FEC2AC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9"/>
          <p:cNvSpPr/>
          <p:nvPr/>
        </p:nvSpPr>
        <p:spPr>
          <a:xfrm>
            <a:off x="8156448" y="4286250"/>
            <a:ext cx="548700" cy="41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2"/>
          </p:nvPr>
        </p:nvSpPr>
        <p:spPr>
          <a:xfrm>
            <a:off x="304800" y="205740"/>
            <a:ext cx="5638800" cy="4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>
            <a:off x="8156448" y="4286250"/>
            <a:ext cx="548700" cy="41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 rot="5400000">
            <a:off x="4138863" y="2343090"/>
            <a:ext cx="473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6765798" y="198596"/>
            <a:ext cx="1524000" cy="3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 rtl="0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 rtl="0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 rtl="0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 rtl="0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10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0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6192296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76200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FEC2AC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8156448" y="4286250"/>
            <a:ext cx="548700" cy="41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uvm.edu/guides-a-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.uvm.edu/research/citations_style_guides_and_information_management#specific_styles" TargetMode="External"/><Relationship Id="rId4" Type="http://schemas.openxmlformats.org/officeDocument/2006/relationships/hyperlink" Target="https://researchguides.uvm.edu/dan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resource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uvm.edu/research/citations_style_guides_and_information_management/additional_style_guides_and_resourc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uvm.edu/workshop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vm.mywconline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ctrTitle"/>
          </p:nvPr>
        </p:nvSpPr>
        <p:spPr>
          <a:xfrm>
            <a:off x="2286000" y="2343150"/>
            <a:ext cx="61722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" dirty="0"/>
              <a:t>Graduate Writing Center	</a:t>
            </a:r>
            <a:endParaRPr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1"/>
          </p:nvPr>
        </p:nvSpPr>
        <p:spPr>
          <a:xfrm>
            <a:off x="2286000" y="3752491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" sz="2000" dirty="0"/>
              <a:t>Citation Resources</a:t>
            </a:r>
            <a:endParaRPr sz="2000" dirty="0"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450" y="123300"/>
            <a:ext cx="2594264" cy="203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2300250" y="2941075"/>
            <a:ext cx="6172200" cy="154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SECTION 2: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lt1"/>
                </a:solidFill>
              </a:rPr>
              <a:t>When to Cite</a:t>
            </a:r>
            <a:endParaRPr sz="4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311700" y="213650"/>
            <a:ext cx="7831200" cy="7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C</a:t>
            </a:r>
            <a:r>
              <a:rPr lang="en" sz="3000" dirty="0" err="1"/>
              <a:t>ite</a:t>
            </a:r>
            <a:r>
              <a:rPr lang="en" sz="3000" dirty="0"/>
              <a:t> When You …</a:t>
            </a:r>
            <a:endParaRPr sz="3000" dirty="0"/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-154725" y="969350"/>
            <a:ext cx="8805300" cy="396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354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quote</a:t>
            </a: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 two or more words verbatim, or even one word if it is used in a way that is unique to the source. </a:t>
            </a:r>
            <a:endParaRPr sz="1800" b="1" u="sng" dirty="0">
              <a:solidFill>
                <a:srgbClr val="1E4476"/>
              </a:solidFill>
              <a:highlight>
                <a:srgbClr val="FFFFFF"/>
              </a:highlight>
            </a:endParaRPr>
          </a:p>
          <a:p>
            <a:pPr marL="71354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introduce</a:t>
            </a: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 facts or concepts that you have found in a source that are not common knowledge or may be common knowledge in one field but for the field you are writing for.</a:t>
            </a:r>
            <a:endParaRPr sz="1800" b="1" u="sng" dirty="0">
              <a:solidFill>
                <a:srgbClr val="1E4476"/>
              </a:solidFill>
              <a:highlight>
                <a:srgbClr val="FFFFFF"/>
              </a:highlight>
            </a:endParaRPr>
          </a:p>
          <a:p>
            <a:pPr marL="71354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paraphrase or summarize </a:t>
            </a: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facts, ideas, interpretations, or conclusions that you find in a source. 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71354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borrow</a:t>
            </a: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 the plan or structure of a larger section of a source’s argument (for example, using a theory from a source and analyzing the same three case studies that the source uses). </a:t>
            </a:r>
            <a:endParaRPr sz="1800" b="1" u="sng" dirty="0">
              <a:solidFill>
                <a:srgbClr val="1E4476"/>
              </a:solidFill>
              <a:highlight>
                <a:srgbClr val="FFFFFF"/>
              </a:highlight>
            </a:endParaRPr>
          </a:p>
          <a:p>
            <a:pPr marL="71354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build</a:t>
            </a: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 on another’s method, program, code, or algorithm. </a:t>
            </a:r>
            <a:endParaRPr sz="1800" b="1" u="sng" dirty="0">
              <a:solidFill>
                <a:srgbClr val="1E4476"/>
              </a:solidFill>
              <a:highlight>
                <a:srgbClr val="FFFFFF"/>
              </a:highlight>
            </a:endParaRPr>
          </a:p>
          <a:p>
            <a:pPr marL="713545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collaborate</a:t>
            </a: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 with others in producing knowledge. </a:t>
            </a:r>
            <a:endParaRPr sz="1800" b="1" u="sng" dirty="0">
              <a:solidFill>
                <a:srgbClr val="1E447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bg2"/>
                </a:solidFill>
              </a:rPr>
              <a:t>When and Where to Cite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4808700" cy="33561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>
                <a:solidFill>
                  <a:srgbClr val="0C343D"/>
                </a:solidFill>
              </a:rPr>
              <a:t>It can be tough to reach a “balance”--citing not too frequently, not too infrequently. </a:t>
            </a:r>
            <a:endParaRPr sz="1800" dirty="0">
              <a:solidFill>
                <a:srgbClr val="0C343D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>
                <a:solidFill>
                  <a:srgbClr val="0C343D"/>
                </a:solidFill>
              </a:rPr>
              <a:t>But where does that balance lie? How do you know what is “common” knowledge? And how are citations woven into a text without disrupting the flow of ideas?</a:t>
            </a:r>
            <a:endParaRPr sz="1800" dirty="0">
              <a:solidFill>
                <a:srgbClr val="0C343D"/>
              </a:solidFill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000" y="939550"/>
            <a:ext cx="3297975" cy="28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When and Where to Cite</a:t>
            </a:r>
            <a:endParaRPr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311698" y="971415"/>
            <a:ext cx="7655352" cy="39174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6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>
                <a:solidFill>
                  <a:srgbClr val="0C343D"/>
                </a:solidFill>
              </a:rPr>
              <a:t>Use </a:t>
            </a:r>
            <a:r>
              <a:rPr lang="en" sz="1800" b="1" dirty="0">
                <a:solidFill>
                  <a:srgbClr val="0C343D"/>
                </a:solidFill>
              </a:rPr>
              <a:t>mentor texts-</a:t>
            </a:r>
            <a:r>
              <a:rPr lang="en" sz="1800" dirty="0">
                <a:solidFill>
                  <a:srgbClr val="0C343D"/>
                </a:solidFill>
              </a:rPr>
              <a:t>-models from your field--to learn what/when/where they cite and what they treat as common knowledge.</a:t>
            </a:r>
            <a:endParaRPr sz="1800" dirty="0">
              <a:solidFill>
                <a:srgbClr val="0C343D"/>
              </a:solidFill>
            </a:endParaRPr>
          </a:p>
          <a:p>
            <a:pPr marL="457200" lvl="0" indent="-3206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>
                <a:solidFill>
                  <a:srgbClr val="0C343D"/>
                </a:solidFill>
              </a:rPr>
              <a:t>Consider your </a:t>
            </a:r>
            <a:r>
              <a:rPr lang="en" sz="1800" b="1" dirty="0">
                <a:solidFill>
                  <a:srgbClr val="0C343D"/>
                </a:solidFill>
              </a:rPr>
              <a:t>purpose</a:t>
            </a:r>
            <a:r>
              <a:rPr lang="en" sz="1800" dirty="0">
                <a:solidFill>
                  <a:srgbClr val="0C343D"/>
                </a:solidFill>
              </a:rPr>
              <a:t>: What research paper trail do you want to leave that leads to your research question or argument?</a:t>
            </a:r>
            <a:endParaRPr sz="1800" dirty="0">
              <a:solidFill>
                <a:srgbClr val="0C343D"/>
              </a:solidFill>
            </a:endParaRPr>
          </a:p>
          <a:p>
            <a:pPr marL="457200" lvl="0" indent="-3206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>
                <a:solidFill>
                  <a:srgbClr val="0C343D"/>
                </a:solidFill>
              </a:rPr>
              <a:t>Consider your </a:t>
            </a:r>
            <a:r>
              <a:rPr lang="en" sz="1800" b="1" dirty="0">
                <a:solidFill>
                  <a:srgbClr val="0C343D"/>
                </a:solidFill>
              </a:rPr>
              <a:t>audience</a:t>
            </a:r>
            <a:r>
              <a:rPr lang="en" sz="1800" dirty="0">
                <a:solidFill>
                  <a:srgbClr val="0C343D"/>
                </a:solidFill>
              </a:rPr>
              <a:t>: What is “common knowledge” in one field may not be known to your readers. Citations point readers toward further reading on a point or claim you make, so minimize the space between material from a source and its citation!  </a:t>
            </a:r>
            <a:endParaRPr sz="1800" dirty="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2271750" y="2869850"/>
            <a:ext cx="6172200" cy="154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3: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Citation Styles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 Your Discipline</a:t>
            </a:r>
            <a:endParaRPr dirty="0"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591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/>
              <a:t>Citation styles vary by discipline, and subfields and journals within a discipline may use different styles.</a:t>
            </a:r>
          </a:p>
          <a:p>
            <a:pPr lvl="0" indent="-295910">
              <a:lnSpc>
                <a:spcPct val="115000"/>
              </a:lnSpc>
              <a:buSzPct val="68000"/>
              <a:buChar char="❖"/>
            </a:pPr>
            <a:r>
              <a:rPr lang="en" sz="1800" dirty="0"/>
              <a:t>Learn more about your discipline’s common citation styles via the Howe and Dana libraries’ research guides: </a:t>
            </a:r>
            <a:r>
              <a:rPr lang="en-US" sz="1800" dirty="0">
                <a:hlinkClick r:id="rId3"/>
              </a:rPr>
              <a:t>https://researchguides.uvm.edu/guides-a-z/</a:t>
            </a:r>
            <a:r>
              <a:rPr lang="en" sz="1800" dirty="0"/>
              <a:t> and </a:t>
            </a:r>
            <a:r>
              <a:rPr lang="en-US" sz="1800" dirty="0">
                <a:hlinkClick r:id="rId4"/>
              </a:rPr>
              <a:t>https://researchguides.uvm.edu/dana</a:t>
            </a:r>
            <a:endParaRPr lang="en-US" sz="1800" dirty="0"/>
          </a:p>
          <a:p>
            <a:pPr lvl="0" indent="-295910">
              <a:lnSpc>
                <a:spcPct val="115000"/>
              </a:lnSpc>
              <a:buSzPct val="68000"/>
              <a:buChar char="❖"/>
            </a:pPr>
            <a:r>
              <a:rPr lang="en-US" sz="1800" dirty="0"/>
              <a:t>Go straight to the style guide you need through Howe Library’s Citations, Style Manuals, and Information Management page: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err="1">
                <a:hlinkClick r:id="rId5"/>
              </a:rPr>
              <a:t>library.uvm.edu</a:t>
            </a:r>
            <a:r>
              <a:rPr lang="en-US" sz="1800" dirty="0">
                <a:hlinkClick r:id="rId5"/>
              </a:rPr>
              <a:t>/research/citations_style_guides_and_information_management#specific_styles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457200" y="651854"/>
            <a:ext cx="7467600" cy="50205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Online Citation Resources</a:t>
            </a:r>
            <a:endParaRPr dirty="0"/>
          </a:p>
        </p:txBody>
      </p:sp>
      <p:sp>
        <p:nvSpPr>
          <p:cNvPr id="259" name="Google Shape;259;p34"/>
          <p:cNvSpPr txBox="1"/>
          <p:nvPr/>
        </p:nvSpPr>
        <p:spPr>
          <a:xfrm>
            <a:off x="643175" y="1321150"/>
            <a:ext cx="72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457200" y="1381210"/>
            <a:ext cx="7467600" cy="34442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0419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2000" dirty="0"/>
              <a:t>Visit the Purdue OWL (Online Writing Lab) for further citation guides plus sample papers, slides, and posters using each style: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owl.purdue.edu/owl/research_and_citation/resources.html</a:t>
            </a:r>
            <a:endParaRPr lang="en" sz="2000" u="sng" dirty="0">
              <a:solidFill>
                <a:schemeClr val="hlink"/>
              </a:solidFill>
            </a:endParaRPr>
          </a:p>
          <a:p>
            <a:pPr marL="504190" lvl="0" indent="-342900">
              <a:lnSpc>
                <a:spcPct val="115000"/>
              </a:lnSpc>
              <a:buSzPct val="68000"/>
              <a:buFont typeface="Wingdings" pitchFamily="2" charset="2"/>
              <a:buChar char="v"/>
            </a:pPr>
            <a:r>
              <a:rPr lang="en" sz="2000" dirty="0"/>
              <a:t>For citing government and legal documents, start here and also remember to consult mentor texts for more examples: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err="1">
                <a:hlinkClick r:id="rId4"/>
              </a:rPr>
              <a:t>library.uvm.edu</a:t>
            </a:r>
            <a:r>
              <a:rPr lang="en-US" sz="2000" dirty="0">
                <a:hlinkClick r:id="rId4"/>
              </a:rPr>
              <a:t>/research/</a:t>
            </a:r>
            <a:r>
              <a:rPr lang="en-US" sz="2000" dirty="0" err="1">
                <a:hlinkClick r:id="rId4"/>
              </a:rPr>
              <a:t>citations_style_guides_and_information_management</a:t>
            </a:r>
            <a:r>
              <a:rPr lang="en-US" sz="2000" dirty="0">
                <a:hlinkClick r:id="rId4"/>
              </a:rPr>
              <a:t>/</a:t>
            </a:r>
            <a:r>
              <a:rPr lang="en-US" sz="2000" dirty="0" err="1">
                <a:hlinkClick r:id="rId4"/>
              </a:rPr>
              <a:t>additional_style_guides_and_resources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2328750" y="2926825"/>
            <a:ext cx="6172200" cy="154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SECTION 4: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33" dirty="0">
                <a:solidFill>
                  <a:schemeClr val="lt1"/>
                </a:solidFill>
              </a:rPr>
              <a:t>Integrating Material</a:t>
            </a:r>
            <a:endParaRPr sz="3533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different ways to cite?</a:t>
            </a:r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7088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❖"/>
            </a:pPr>
            <a:r>
              <a:rPr lang="en" sz="2000" dirty="0">
                <a:latin typeface="Century Schoolbook" panose="02040604050505020304" pitchFamily="18" charset="0"/>
              </a:rPr>
              <a:t>Use quotation when the exact wording matters.</a:t>
            </a:r>
            <a:endParaRPr sz="2000" dirty="0">
              <a:latin typeface="Century Schoolbook" panose="02040604050505020304" pitchFamily="18" charset="0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600" dirty="0">
                <a:latin typeface="Century Schoolbook" panose="02040604050505020304" pitchFamily="18" charset="0"/>
              </a:rPr>
              <a:t>Example: </a:t>
            </a:r>
            <a:r>
              <a:rPr lang="en" sz="1600" dirty="0">
                <a:highlight>
                  <a:schemeClr val="lt1"/>
                </a:highlight>
                <a:latin typeface="Century Schoolbook" panose="02040604050505020304" pitchFamily="18" charset="0"/>
                <a:ea typeface="Playfair Display"/>
                <a:cs typeface="Playfair Display"/>
                <a:sym typeface="Playfair Display"/>
              </a:rPr>
              <a:t>One study found that “the more dire the situation, the greater the empathy in community response” (Kumar &amp; Jones, 2020, p. 375).</a:t>
            </a:r>
            <a:endParaRPr sz="1600" dirty="0">
              <a:latin typeface="Century Schoolbook" panose="02040604050505020304" pitchFamily="18" charset="0"/>
            </a:endParaRPr>
          </a:p>
          <a:p>
            <a:pPr marL="469900" indent="-34290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" sz="2000" dirty="0">
                <a:latin typeface="Century Schoolbook" panose="02040604050505020304" pitchFamily="18" charset="0"/>
              </a:rPr>
              <a:t>Use a paraphrase or summary when ideas and findings matter more than exact wording. </a:t>
            </a:r>
            <a:endParaRPr sz="2000" dirty="0">
              <a:latin typeface="Century Schoolbook" panose="02040604050505020304" pitchFamily="18" charset="0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600" dirty="0">
                <a:latin typeface="Century Schoolbook" panose="02040604050505020304" pitchFamily="18" charset="0"/>
              </a:rPr>
              <a:t>Example: Kumar and Jones (2020) found that a community’s empathetic response increases as circumstances worsen.</a:t>
            </a:r>
            <a:endParaRPr sz="1600" dirty="0">
              <a:highlight>
                <a:schemeClr val="lt1"/>
              </a:highlight>
              <a:latin typeface="Century Schoolbook" panose="02040604050505020304" pitchFamily="18" charset="0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457200" y="325936"/>
            <a:ext cx="7467600" cy="5020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Block Quotes</a:t>
            </a:r>
            <a:endParaRPr dirty="0"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457200" y="847070"/>
            <a:ext cx="7467600" cy="40689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319405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3800" dirty="0">
                <a:latin typeface="Century Schoolbook" panose="02040604050505020304" pitchFamily="18" charset="0"/>
              </a:rPr>
              <a:t>Block quotes are commonly used in the humanities when a passage is important in its entirety.</a:t>
            </a:r>
          </a:p>
          <a:p>
            <a:pPr marL="457200" lvl="0" indent="-319405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3800" dirty="0">
                <a:latin typeface="Century Schoolbook" panose="02040604050505020304" pitchFamily="18" charset="0"/>
              </a:rPr>
              <a:t>If the quotation is more than four lines, use a block quote. </a:t>
            </a:r>
            <a:endParaRPr sz="3800" dirty="0">
              <a:latin typeface="Century Schoolbook" panose="02040604050505020304" pitchFamily="18" charset="0"/>
            </a:endParaRPr>
          </a:p>
          <a:p>
            <a:pPr marL="457200" lvl="0" indent="-319405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3800" dirty="0">
                <a:latin typeface="Century Schoolbook" panose="02040604050505020304" pitchFamily="18" charset="0"/>
              </a:rPr>
              <a:t>Indent half an inch from both sides of the block quote and do not use quotation marks. The indent signals readers that they are reading someone else’s words. </a:t>
            </a:r>
            <a:endParaRPr sz="3800" dirty="0">
              <a:latin typeface="Century Schoolbook" panose="02040604050505020304" pitchFamily="18" charset="0"/>
            </a:endParaRPr>
          </a:p>
          <a:p>
            <a:pPr marL="457200" lvl="0" indent="-319405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3800" dirty="0">
                <a:latin typeface="Century Schoolbook" panose="02040604050505020304" pitchFamily="18" charset="0"/>
              </a:rPr>
              <a:t>Here’s an example:</a:t>
            </a:r>
            <a:endParaRPr sz="3800" dirty="0">
              <a:highlight>
                <a:schemeClr val="lt1"/>
              </a:highlight>
              <a:latin typeface="Century Schoolbook" panose="02040604050505020304" pitchFamily="18" charset="0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35"/>
              <a:buNone/>
            </a:pPr>
            <a:r>
              <a:rPr lang="en" sz="2900" dirty="0">
                <a:highlight>
                  <a:schemeClr val="lt1"/>
                </a:highlight>
                <a:latin typeface="Century Schoolbook" panose="02040604050505020304" pitchFamily="18" charset="0"/>
                <a:ea typeface="Playfair Display"/>
                <a:cs typeface="Playfair Display"/>
                <a:sym typeface="Playfair Display"/>
              </a:rPr>
              <a:t>Kumar and Jones (2020) explain:</a:t>
            </a:r>
            <a:endParaRPr sz="2900" dirty="0">
              <a:highlight>
                <a:schemeClr val="lt1"/>
              </a:highlight>
              <a:latin typeface="Century Schoolbook" panose="02040604050505020304" pitchFamily="18" charset="0"/>
              <a:ea typeface="Playfair Display"/>
              <a:cs typeface="Playfair Display"/>
              <a:sym typeface="Playfair Display"/>
            </a:endParaRPr>
          </a:p>
          <a:p>
            <a:pPr lvl="0" indent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900" dirty="0">
                <a:highlight>
                  <a:schemeClr val="lt1"/>
                </a:highlight>
                <a:latin typeface="Century Schoolbook" panose="02040604050505020304" pitchFamily="18" charset="0"/>
                <a:ea typeface="Playfair Display"/>
                <a:cs typeface="Playfair Display"/>
                <a:sym typeface="Playfair Display"/>
              </a:rPr>
              <a:t>As measured by charitable donations and participation in mutual aid projects, the study demonstrated that a community’s capacity for caring increases rather than decreases in urgent circumstances. These findings intervene in and contest the commonly held view that people are genetically “hard-wired” for selfishness. Indeed, our findings suggest, </a:t>
            </a:r>
            <a:r>
              <a:rPr lang="en" sz="3200" dirty="0">
                <a:highlight>
                  <a:schemeClr val="lt1"/>
                </a:highlight>
                <a:latin typeface="Century Schoolbook" panose="02040604050505020304" pitchFamily="18" charset="0"/>
                <a:ea typeface="Playfair Display"/>
                <a:cs typeface="Playfair Display"/>
                <a:sym typeface="Playfair Display"/>
              </a:rPr>
              <a:t>the more dire the situation, the greater the empathy in community response</a:t>
            </a:r>
            <a:r>
              <a:rPr lang="en" sz="2900" dirty="0">
                <a:highlight>
                  <a:schemeClr val="lt1"/>
                </a:highlight>
                <a:latin typeface="Century Schoolbook" panose="02040604050505020304" pitchFamily="18" charset="0"/>
                <a:ea typeface="Playfair Display"/>
                <a:cs typeface="Playfair Display"/>
                <a:sym typeface="Playfair Display"/>
              </a:rPr>
              <a:t>. (p. 375)</a:t>
            </a:r>
            <a:endParaRPr sz="2900" dirty="0">
              <a:highlight>
                <a:schemeClr val="lt1"/>
              </a:highlight>
              <a:latin typeface="Century Schoolbook" panose="02040604050505020304" pitchFamily="18" charset="0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895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100" dirty="0"/>
              <a:t>Section One: Why We Cite</a:t>
            </a:r>
            <a:endParaRPr sz="2100" dirty="0"/>
          </a:p>
          <a:p>
            <a:pPr marL="457200" lvl="0" indent="-2895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2100" dirty="0"/>
              <a:t>Section Two: When to Cite</a:t>
            </a:r>
            <a:endParaRPr sz="2100" dirty="0"/>
          </a:p>
          <a:p>
            <a:pPr marL="457200" lvl="0" indent="-2895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2100" dirty="0"/>
              <a:t>Section Three: Citation Styles </a:t>
            </a:r>
            <a:endParaRPr sz="2100" dirty="0"/>
          </a:p>
          <a:p>
            <a:pPr marL="457200" lvl="0" indent="-2895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2100" dirty="0"/>
              <a:t>Section Four: Integrating Sources</a:t>
            </a:r>
            <a:endParaRPr sz="2100" dirty="0"/>
          </a:p>
          <a:p>
            <a:pPr marL="457200" lvl="0" indent="-2895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2100" dirty="0"/>
              <a:t>Section Five: Managing Citations plus Tools to Help</a:t>
            </a:r>
            <a:endParaRPr sz="2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C</a:t>
            </a:r>
            <a:r>
              <a:rPr lang="en" dirty="0" err="1"/>
              <a:t>iting</a:t>
            </a:r>
            <a:r>
              <a:rPr lang="en" dirty="0"/>
              <a:t> Figures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311700" y="789125"/>
            <a:ext cx="4363180" cy="397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entury Schoolbook"/>
              <a:buChar char="❖"/>
            </a:pPr>
            <a:r>
              <a:rPr lang="en-US" sz="1800" dirty="0">
                <a:latin typeface="Century Schoolbook"/>
                <a:ea typeface="Century Schoolbook"/>
                <a:cs typeface="Century Schoolbook"/>
                <a:sym typeface="Century Schoolbook"/>
              </a:rPr>
              <a:t>When using a figure from a source, include the source in your figure note and reference list. If the figure is not in the public domain, seek permission and state that you are using it with permission.</a:t>
            </a:r>
          </a:p>
          <a:p>
            <a:pPr marL="457200" lvl="0" indent="-3619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entury Schoolbook"/>
              <a:buChar char="❖"/>
            </a:pPr>
            <a:r>
              <a:rPr lang="en-US" sz="1800" dirty="0">
                <a:latin typeface="Century Schoolbook"/>
                <a:ea typeface="Century Schoolbook"/>
                <a:cs typeface="Century Schoolbook"/>
                <a:sym typeface="Century Schoolbook"/>
              </a:rPr>
              <a:t>The example at right uses APA 7</a:t>
            </a:r>
            <a:r>
              <a:rPr lang="en-US" sz="1800" baseline="30000" dirty="0">
                <a:latin typeface="Century Schoolbook"/>
                <a:ea typeface="Century Schoolbook"/>
                <a:cs typeface="Century Schoolbook"/>
                <a:sym typeface="Century Schoolbook"/>
              </a:rPr>
              <a:t>th</a:t>
            </a:r>
            <a:r>
              <a:rPr lang="en-US" sz="1800" dirty="0">
                <a:latin typeface="Century Schoolbook"/>
                <a:ea typeface="Century Schoolbook"/>
                <a:cs typeface="Century Schoolbook"/>
                <a:sym typeface="Century Schoolbook"/>
              </a:rPr>
              <a:t> edition. Consult your field’s style guide, library research page, and mentor texts (from a target journal, for example) for more guidance.</a:t>
            </a: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651" y="1146850"/>
            <a:ext cx="3133023" cy="292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Signal phrases and Reporting Verbs</a:t>
            </a:r>
            <a:endParaRPr dirty="0"/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000" b="1" dirty="0"/>
              <a:t>Signal phrases </a:t>
            </a:r>
            <a:r>
              <a:rPr lang="en" sz="2000" dirty="0"/>
              <a:t>introduce a piece of research (whether from a source or your own), whether you’re directly quoting, paraphrasing, or summarizing.</a:t>
            </a:r>
            <a:endParaRPr sz="2000" dirty="0"/>
          </a:p>
          <a:p>
            <a:pPr lvl="0" indent="-349250">
              <a:lnSpc>
                <a:spcPct val="115000"/>
              </a:lnSpc>
              <a:spcBef>
                <a:spcPts val="0"/>
              </a:spcBef>
              <a:buSzPct val="68000"/>
              <a:buChar char="❖"/>
            </a:pPr>
            <a:r>
              <a:rPr lang="en" sz="2000" dirty="0"/>
              <a:t>The </a:t>
            </a:r>
            <a:r>
              <a:rPr lang="en" sz="2000" b="1" dirty="0"/>
              <a:t>reporting verbs </a:t>
            </a:r>
            <a:r>
              <a:rPr lang="en" sz="2000" dirty="0"/>
              <a:t>you choose can help readers understand </a:t>
            </a:r>
            <a:r>
              <a:rPr lang="en-US" sz="2000" dirty="0"/>
              <a:t>the authors’ attitude (positive, neutral, negative) about an issue and/or your attitude toward the material you are citing.</a:t>
            </a:r>
            <a:endParaRPr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Signal phrases and Reporting Verbs </a:t>
            </a:r>
            <a:r>
              <a:rPr lang="en" sz="2700" dirty="0"/>
              <a:t>(Examples Using APA 7</a:t>
            </a:r>
            <a:r>
              <a:rPr lang="en" sz="2700" baseline="30000" dirty="0"/>
              <a:t>th</a:t>
            </a:r>
            <a:r>
              <a:rPr lang="en" sz="2700" dirty="0"/>
              <a:t> edition)</a:t>
            </a:r>
            <a:endParaRPr sz="2700" dirty="0"/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457200" y="1145832"/>
            <a:ext cx="7467600" cy="37916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/>
              <a:t>Neutral:</a:t>
            </a:r>
          </a:p>
          <a:p>
            <a:pPr lvl="1"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en" sz="1600" b="1" dirty="0"/>
              <a:t>According to </a:t>
            </a:r>
            <a:r>
              <a:rPr lang="en" sz="1600" dirty="0"/>
              <a:t>Kumar and Jones (2020), …</a:t>
            </a:r>
          </a:p>
          <a:p>
            <a:pPr lvl="1"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en" sz="1600" dirty="0"/>
              <a:t>Kumar and Jones (2020) </a:t>
            </a:r>
            <a:r>
              <a:rPr lang="en" sz="1600" b="1" dirty="0"/>
              <a:t>reported</a:t>
            </a:r>
            <a:r>
              <a:rPr lang="en" sz="1600" dirty="0"/>
              <a:t> …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Char char="❖"/>
            </a:pPr>
            <a:r>
              <a:rPr lang="en" sz="1800" dirty="0"/>
              <a:t>Positive:</a:t>
            </a:r>
          </a:p>
          <a:p>
            <a:pPr lvl="1"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en" sz="1600" b="1" dirty="0"/>
              <a:t>A definitive study </a:t>
            </a:r>
            <a:r>
              <a:rPr lang="en" sz="1600" dirty="0"/>
              <a:t>by Kumar and Jones (2020) </a:t>
            </a:r>
            <a:r>
              <a:rPr lang="en" sz="1600" b="1" dirty="0"/>
              <a:t>found</a:t>
            </a:r>
            <a:r>
              <a:rPr lang="en" sz="1600" dirty="0"/>
              <a:t> …</a:t>
            </a:r>
          </a:p>
          <a:p>
            <a:pPr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" sz="1800" dirty="0"/>
              <a:t>Negative:</a:t>
            </a:r>
          </a:p>
          <a:p>
            <a:pPr lvl="1"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en" sz="1600" dirty="0"/>
              <a:t>A study by Kumar and Jones (2020) </a:t>
            </a:r>
            <a:r>
              <a:rPr lang="en" sz="1600" b="1" dirty="0"/>
              <a:t>disputed</a:t>
            </a:r>
            <a:r>
              <a:rPr lang="en" sz="1600" dirty="0"/>
              <a:t> the common belief that people are inherently selfish …</a:t>
            </a:r>
          </a:p>
          <a:p>
            <a:pPr lvl="1"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en" sz="1600" b="1" dirty="0"/>
              <a:t>Based on a limited sample</a:t>
            </a:r>
            <a:r>
              <a:rPr lang="en" sz="1600" dirty="0"/>
              <a:t>, the authors of one study (Kumar &amp; Jones, 2020) claimed …</a:t>
            </a:r>
          </a:p>
          <a:p>
            <a:pPr indent="-349250">
              <a:lnSpc>
                <a:spcPct val="115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" sz="1800" dirty="0"/>
              <a:t>Check your field’s style guide to determine if reporting verbs should be past-tense (</a:t>
            </a:r>
            <a:r>
              <a:rPr lang="en" sz="1800" i="1" dirty="0"/>
              <a:t>disputed</a:t>
            </a:r>
            <a:r>
              <a:rPr lang="en" sz="1800" dirty="0"/>
              <a:t>) or present-tense (</a:t>
            </a:r>
            <a:r>
              <a:rPr lang="en" sz="1800" i="1" dirty="0"/>
              <a:t>dispute</a:t>
            </a:r>
            <a:r>
              <a:rPr lang="en" sz="1800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3507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Diversify Your Verb Choices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27365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1927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900" dirty="0"/>
              <a:t>The verbs you choose communicate the stance/attitude of the author(s) whose the material you are citing and/or your stance on cited work:</a:t>
            </a:r>
            <a:endParaRPr sz="2900" dirty="0"/>
          </a:p>
          <a:p>
            <a:pPr marL="938022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2300" b="1" dirty="0"/>
              <a:t>Neutral Verbs</a:t>
            </a:r>
            <a:r>
              <a:rPr lang="en" sz="2300" dirty="0"/>
              <a:t>: describe, show, study, note, point out, indicate, report, observe, take into consideration, examine, state, mention</a:t>
            </a:r>
            <a:endParaRPr sz="2300" dirty="0"/>
          </a:p>
          <a:p>
            <a:pPr marL="938022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2300" b="1" dirty="0"/>
              <a:t>Qualified Verbs</a:t>
            </a:r>
            <a:r>
              <a:rPr lang="en" sz="2300" dirty="0"/>
              <a:t>: suggest, speculate, intimate, hypothesize, imply, propose, recommend, posit, view, question the view that, postulate</a:t>
            </a:r>
            <a:endParaRPr sz="2300" dirty="0"/>
          </a:p>
          <a:p>
            <a:pPr marL="938022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2300" b="1" dirty="0"/>
              <a:t>Assertive Verbs</a:t>
            </a:r>
            <a:r>
              <a:rPr lang="en" sz="2300" dirty="0"/>
              <a:t>: reveal, demonstrate, argue, claim, emphasize, contend, maintain, assert, deny, negate, refute, challenge, counter, strongly believe, hold</a:t>
            </a:r>
            <a:endParaRPr sz="2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or Negative Evaluative Adjectives</a:t>
            </a:r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52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000" dirty="0"/>
              <a:t>The adjectives you use also signal your stance toward the material you are citing:</a:t>
            </a:r>
            <a:endParaRPr sz="2000"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b="1" dirty="0"/>
              <a:t>Positive:</a:t>
            </a:r>
            <a:r>
              <a:rPr lang="en" sz="1800" dirty="0"/>
              <a:t> useful, important, interesting, detailed, up-to-date, insightful, significant, salient, necessary, innovative, consistent, sustainable, impactful, definitive, landmark</a:t>
            </a:r>
            <a:endParaRPr sz="1800" dirty="0"/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b="1" dirty="0"/>
              <a:t>Negative:</a:t>
            </a:r>
            <a:r>
              <a:rPr lang="en" sz="1800" dirty="0"/>
              <a:t> inconsistent, restricted, misleading, poorly designed, limited, disputed, controversial</a:t>
            </a:r>
            <a:endParaRPr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2371475" y="3126300"/>
            <a:ext cx="6172200" cy="154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5: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66">
                <a:solidFill>
                  <a:schemeClr val="lt1"/>
                </a:solidFill>
              </a:rPr>
              <a:t>Managing Citations Plus Tools to Help</a:t>
            </a:r>
            <a:endParaRPr sz="3866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713225" y="1068229"/>
            <a:ext cx="7545000" cy="34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0850" indent="-342900">
              <a:lnSpc>
                <a:spcPct val="150000"/>
              </a:lnSpc>
              <a:buSzPct val="68000"/>
              <a:buFont typeface="Wingdings" pitchFamily="2" charset="2"/>
              <a:buChar char="v"/>
            </a:pPr>
            <a:r>
              <a:rPr lang="en" sz="2000" dirty="0">
                <a:solidFill>
                  <a:srgbClr val="000000"/>
                </a:solidFill>
              </a:rPr>
              <a:t>Think about your current method of keeping track of sources.</a:t>
            </a:r>
          </a:p>
          <a:p>
            <a:pPr marL="908050" lvl="1" indent="-342900">
              <a:lnSpc>
                <a:spcPct val="150000"/>
              </a:lnSpc>
              <a:buSzPct val="68000"/>
              <a:buFont typeface="Wingdings" pitchFamily="2" charset="2"/>
              <a:buChar char="Ø"/>
            </a:pPr>
            <a:r>
              <a:rPr lang="en" sz="1900" dirty="0">
                <a:solidFill>
                  <a:srgbClr val="000000"/>
                </a:solidFill>
              </a:rPr>
              <a:t>Do you use a single folder? Divide your sources by project?</a:t>
            </a:r>
          </a:p>
          <a:p>
            <a:pPr marL="908050" lvl="1" indent="-342900">
              <a:lnSpc>
                <a:spcPct val="150000"/>
              </a:lnSpc>
              <a:buSzPct val="68000"/>
              <a:buFont typeface="Wingdings" pitchFamily="2" charset="2"/>
              <a:buChar char="Ø"/>
            </a:pPr>
            <a:r>
              <a:rPr lang="en" sz="1900" dirty="0">
                <a:solidFill>
                  <a:srgbClr val="000000"/>
                </a:solidFill>
              </a:rPr>
              <a:t>How do you return to sources in future projects?</a:t>
            </a:r>
            <a:endParaRPr sz="1900" dirty="0">
              <a:solidFill>
                <a:srgbClr val="000000"/>
              </a:solidFill>
            </a:endParaRPr>
          </a:p>
          <a:p>
            <a:pPr marL="4318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2200" dirty="0">
                <a:solidFill>
                  <a:srgbClr val="000000"/>
                </a:solidFill>
              </a:rPr>
              <a:t>How do you take notes?</a:t>
            </a:r>
          </a:p>
          <a:p>
            <a:pPr marL="889000" lvl="1" indent="-342900">
              <a:lnSpc>
                <a:spcPct val="150000"/>
              </a:lnSpc>
              <a:spcBef>
                <a:spcPts val="600"/>
              </a:spcBef>
              <a:buSzPct val="68000"/>
              <a:buFont typeface="Wingdings" pitchFamily="2" charset="2"/>
              <a:buChar char="Ø"/>
            </a:pPr>
            <a:r>
              <a:rPr lang="en" sz="1900" dirty="0">
                <a:solidFill>
                  <a:srgbClr val="000000"/>
                </a:solidFill>
              </a:rPr>
              <a:t>Handwritten notes? Typed notes?</a:t>
            </a:r>
          </a:p>
          <a:p>
            <a:pPr marL="889000" lvl="1" indent="-342900">
              <a:lnSpc>
                <a:spcPct val="150000"/>
              </a:lnSpc>
              <a:spcBef>
                <a:spcPts val="600"/>
              </a:spcBef>
              <a:buSzPct val="68000"/>
              <a:buFont typeface="Wingdings" pitchFamily="2" charset="2"/>
              <a:buChar char="Ø"/>
            </a:pPr>
            <a:r>
              <a:rPr lang="en" sz="1900" dirty="0">
                <a:solidFill>
                  <a:srgbClr val="000000"/>
                </a:solidFill>
              </a:rPr>
              <a:t>Do you highlight or use sticky notes or marginal notations? </a:t>
            </a:r>
            <a:br>
              <a:rPr lang="en" sz="1600" dirty="0">
                <a:solidFill>
                  <a:srgbClr val="000000"/>
                </a:solidFill>
              </a:rPr>
            </a:b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713225" y="117695"/>
            <a:ext cx="7670284" cy="86609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keeping track of sources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body" idx="1"/>
          </p:nvPr>
        </p:nvSpPr>
        <p:spPr>
          <a:xfrm>
            <a:off x="713225" y="1122800"/>
            <a:ext cx="7545000" cy="31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336550">
              <a:lnSpc>
                <a:spcPct val="150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" sz="2000" dirty="0">
                <a:solidFill>
                  <a:srgbClr val="000000"/>
                </a:solidFill>
              </a:rPr>
              <a:t>Information management systems can keep track of your sources.</a:t>
            </a:r>
            <a:endParaRPr sz="2000" dirty="0">
              <a:solidFill>
                <a:srgbClr val="000000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>
                <a:solidFill>
                  <a:srgbClr val="000000"/>
                </a:solidFill>
              </a:rPr>
              <a:t>They can create reference list citations and also help you include in-text citations.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>
                <a:solidFill>
                  <a:srgbClr val="000000"/>
                </a:solidFill>
              </a:rPr>
              <a:t>They can help you keep track of notes and highlights.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2000" dirty="0">
                <a:solidFill>
                  <a:srgbClr val="000000"/>
                </a:solidFill>
              </a:rPr>
              <a:t>Support is available at UVM for EndNote, Mendeley, Zotero. 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713225" y="530575"/>
            <a:ext cx="6864300" cy="52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 Management Systems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body" idx="1"/>
          </p:nvPr>
        </p:nvSpPr>
        <p:spPr>
          <a:xfrm>
            <a:off x="727475" y="930950"/>
            <a:ext cx="7512000" cy="38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dirty="0">
                <a:solidFill>
                  <a:srgbClr val="000000"/>
                </a:solidFill>
              </a:rPr>
              <a:t>You have all your sources and notes in one place.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dirty="0">
                <a:solidFill>
                  <a:srgbClr val="000000"/>
                </a:solidFill>
              </a:rPr>
              <a:t>They can create the reference list citation for you.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dirty="0">
                <a:solidFill>
                  <a:srgbClr val="000000"/>
                </a:solidFill>
              </a:rPr>
              <a:t>They can create in-text citations with certain programs.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dirty="0">
                <a:solidFill>
                  <a:srgbClr val="000000"/>
                </a:solidFill>
              </a:rPr>
              <a:t>You can return to previously read sources in the future.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dirty="0">
                <a:solidFill>
                  <a:srgbClr val="000000"/>
                </a:solidFill>
              </a:rPr>
              <a:t>You can search all of your sources for a key term or author.</a:t>
            </a: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1800" dirty="0">
                <a:solidFill>
                  <a:srgbClr val="000000"/>
                </a:solidFill>
              </a:rPr>
              <a:t>You are building a citation library for all future research.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727475" y="217283"/>
            <a:ext cx="6864300" cy="71366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Use Such a system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title"/>
          </p:nvPr>
        </p:nvSpPr>
        <p:spPr>
          <a:xfrm>
            <a:off x="311700" y="87150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of a Mendeley Screen</a:t>
            </a:r>
            <a:endParaRPr dirty="0"/>
          </a:p>
        </p:txBody>
      </p:sp>
      <p:pic>
        <p:nvPicPr>
          <p:cNvPr id="349" name="Google Shape;3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076" y="918550"/>
            <a:ext cx="6319236" cy="33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9"/>
          <p:cNvSpPr txBox="1"/>
          <p:nvPr/>
        </p:nvSpPr>
        <p:spPr>
          <a:xfrm>
            <a:off x="311700" y="1309649"/>
            <a:ext cx="2114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Schoolbook"/>
                <a:ea typeface="Century Schoolbook"/>
                <a:cs typeface="Century Schoolbook"/>
                <a:sym typeface="Century Schoolbook"/>
              </a:rPr>
              <a:t>These are folders where I can separate my sources by which class or project I’m working on</a:t>
            </a: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2" name="Google Shape;352;p49"/>
          <p:cNvSpPr txBox="1"/>
          <p:nvPr/>
        </p:nvSpPr>
        <p:spPr>
          <a:xfrm>
            <a:off x="311700" y="3037287"/>
            <a:ext cx="193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Schoolbook"/>
                <a:ea typeface="Century Schoolbook"/>
                <a:cs typeface="Century Schoolbook"/>
                <a:sym typeface="Century Schoolbook"/>
              </a:rPr>
              <a:t>This is a list of all the authors in my library</a:t>
            </a: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4" name="Google Shape;354;p49"/>
          <p:cNvSpPr txBox="1"/>
          <p:nvPr/>
        </p:nvSpPr>
        <p:spPr>
          <a:xfrm>
            <a:off x="2940925" y="4225050"/>
            <a:ext cx="487221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Schoolbook"/>
                <a:ea typeface="Century Schoolbook"/>
                <a:cs typeface="Century Schoolbook"/>
                <a:sym typeface="Century Schoolbook"/>
              </a:rPr>
              <a:t>These are my documents. If I right click, I can export the citation to put into my bibliography.</a:t>
            </a: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2286000" y="3544953"/>
            <a:ext cx="6172200" cy="10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Section One: </a:t>
            </a:r>
            <a:endParaRPr sz="3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Why We Cite</a:t>
            </a:r>
            <a:endParaRPr sz="3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of a Mendeley Screen </a:t>
            </a:r>
            <a:endParaRPr dirty="0"/>
          </a:p>
        </p:txBody>
      </p:sp>
      <p:pic>
        <p:nvPicPr>
          <p:cNvPr id="361" name="Google Shape;3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00" y="1003750"/>
            <a:ext cx="6614323" cy="31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0"/>
          <p:cNvSpPr txBox="1"/>
          <p:nvPr/>
        </p:nvSpPr>
        <p:spPr>
          <a:xfrm>
            <a:off x="6748823" y="1267725"/>
            <a:ext cx="198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Schoolbook"/>
                <a:ea typeface="Century Schoolbook"/>
                <a:cs typeface="Century Schoolbook"/>
                <a:sym typeface="Century Schoolbook"/>
              </a:rPr>
              <a:t>Here is where I keep my notes on a document.</a:t>
            </a: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6748823" y="2657750"/>
            <a:ext cx="1986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Schoolbook"/>
                <a:ea typeface="Century Schoolbook"/>
                <a:cs typeface="Century Schoolbook"/>
                <a:sym typeface="Century Schoolbook"/>
              </a:rPr>
              <a:t>If I leave a sticky note, they are all collected here for me to come back to.</a:t>
            </a: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134500" y="4139750"/>
            <a:ext cx="5182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Schoolbook"/>
                <a:ea typeface="Century Schoolbook"/>
                <a:cs typeface="Century Schoolbook"/>
                <a:sym typeface="Century Schoolbook"/>
              </a:rPr>
              <a:t>I can highlight by selecting text or by creating a rectangle, which is helpful if I get something sent to me as a picture instead of as a pdf.</a:t>
            </a:r>
            <a:endParaRPr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lvl="0" indent="-285750">
              <a:lnSpc>
                <a:spcPct val="150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-US" sz="2000" dirty="0"/>
              <a:t>Visit </a:t>
            </a:r>
            <a:r>
              <a:rPr lang="en-US" sz="2000" dirty="0">
                <a:hlinkClick r:id="rId3"/>
              </a:rPr>
              <a:t>https://researchguides.uvm.edu/workshops</a:t>
            </a:r>
            <a:r>
              <a:rPr lang="en-US" sz="2000" dirty="0"/>
              <a:t> to learn more about EndNote, Mendeley, and Zotero.</a:t>
            </a:r>
          </a:p>
          <a:p>
            <a:pPr marL="876300" lvl="1" indent="-285750">
              <a:lnSpc>
                <a:spcPct val="150000"/>
              </a:lnSpc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en-US" sz="1800" dirty="0"/>
              <a:t>You’ll find there the research librarian to contact for one-on-one support in learning the system you’re interested in.</a:t>
            </a:r>
          </a:p>
          <a:p>
            <a:pPr marL="419100" indent="-285750">
              <a:lnSpc>
                <a:spcPct val="150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-US" sz="2000" dirty="0"/>
              <a:t>Check in with your advisor, professors, and program colleagues to learn which system is most commonly used in your discipline (a great help for co-authored papers!). </a:t>
            </a:r>
            <a:endParaRPr sz="2000" dirty="0"/>
          </a:p>
        </p:txBody>
      </p:sp>
      <p:sp>
        <p:nvSpPr>
          <p:cNvPr id="343" name="Google Shape;343;p48"/>
          <p:cNvSpPr txBox="1">
            <a:spLocks noGrp="1"/>
          </p:cNvSpPr>
          <p:nvPr>
            <p:ph type="title"/>
          </p:nvPr>
        </p:nvSpPr>
        <p:spPr>
          <a:xfrm>
            <a:off x="713225" y="572750"/>
            <a:ext cx="7395600" cy="52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Getting Started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467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2000" dirty="0"/>
              <a:t>Devise a system for preserving your sources and your notes. You never know when you might need to find a source again or quickly remember what were the important ideas.</a:t>
            </a: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Have a Google Doc or Word Doc or Google Slides or PowerPoint where you keep track of what you’ve read (full citation) with quotations and notes.</a:t>
            </a:r>
            <a:endParaRPr sz="1800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Save all of your pdfs and notes and put them in one folder. </a:t>
            </a:r>
            <a:endParaRPr sz="1800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Have a notebook where you keep a list of sources (full citation) and any notes.</a:t>
            </a: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Consider using a double-entry legal notebook: full citations and quotations/summaries (with page numbers if appropriate) in one column and your notes and observations in the other.</a:t>
            </a:r>
            <a:endParaRPr sz="1800" dirty="0"/>
          </a:p>
        </p:txBody>
      </p:sp>
      <p:sp>
        <p:nvSpPr>
          <p:cNvPr id="343" name="Google Shape;343;p48"/>
          <p:cNvSpPr txBox="1">
            <a:spLocks noGrp="1"/>
          </p:cNvSpPr>
          <p:nvPr>
            <p:ph type="title"/>
          </p:nvPr>
        </p:nvSpPr>
        <p:spPr>
          <a:xfrm>
            <a:off x="516048" y="572750"/>
            <a:ext cx="8066637" cy="52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Don’t Want to Use These Tools . . .?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v"/>
            </a:pPr>
            <a:r>
              <a:rPr lang="en" sz="2000" dirty="0"/>
              <a:t>No single consultant knows everything about citation in every discipline but can help you</a:t>
            </a: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Find answers to your citation questions.</a:t>
            </a:r>
            <a:endParaRPr sz="1800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Think about the bigger picture (purpose, audience, a text’s voice and flow) to make sure your citation practices support your goals. </a:t>
            </a:r>
            <a:endParaRPr sz="1800" dirty="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1800" dirty="0"/>
              <a:t>Identify mentor texts to guide you in how, when, where, and why to cite in your field.</a:t>
            </a:r>
          </a:p>
          <a:p>
            <a:pPr marL="476250" indent="-342900">
              <a:lnSpc>
                <a:spcPct val="150000"/>
              </a:lnSpc>
              <a:spcBef>
                <a:spcPts val="0"/>
              </a:spcBef>
              <a:buSzPct val="68000"/>
              <a:buFont typeface="Wingdings" pitchFamily="2" charset="2"/>
              <a:buChar char="v"/>
            </a:pPr>
            <a:r>
              <a:rPr lang="en" sz="2000" dirty="0"/>
              <a:t>Visit </a:t>
            </a:r>
            <a:r>
              <a:rPr lang="en" sz="2000" dirty="0" err="1">
                <a:hlinkClick r:id="rId3"/>
              </a:rPr>
              <a:t>uvm.mywconline.net</a:t>
            </a:r>
            <a:r>
              <a:rPr lang="en" sz="2000" dirty="0">
                <a:hlinkClick r:id="rId3"/>
              </a:rPr>
              <a:t> </a:t>
            </a:r>
            <a:r>
              <a:rPr lang="en" sz="2000" dirty="0"/>
              <a:t>for appointment options!</a:t>
            </a:r>
            <a:endParaRPr sz="2000" dirty="0"/>
          </a:p>
        </p:txBody>
      </p:sp>
      <p:sp>
        <p:nvSpPr>
          <p:cNvPr id="343" name="Google Shape;343;p48"/>
          <p:cNvSpPr txBox="1">
            <a:spLocks noGrp="1"/>
          </p:cNvSpPr>
          <p:nvPr>
            <p:ph type="title"/>
          </p:nvPr>
        </p:nvSpPr>
        <p:spPr>
          <a:xfrm>
            <a:off x="516048" y="572750"/>
            <a:ext cx="8066637" cy="52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Visit the Graduate Writing Center</a:t>
            </a:r>
            <a:endParaRPr dirty="0"/>
          </a:p>
        </p:txBody>
      </p:sp>
      <p:pic>
        <p:nvPicPr>
          <p:cNvPr id="5" name="Google Shape;160;p18">
            <a:extLst>
              <a:ext uri="{FF2B5EF4-FFF2-40B4-BE49-F238E27FC236}">
                <a16:creationId xmlns:a16="http://schemas.microsoft.com/office/drawing/2014/main" id="{F2572C42-F9E8-264B-8993-710C51C0CF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519" y="3991025"/>
            <a:ext cx="1297133" cy="100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3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Cite for Novice or Out-of-Field Readers</a:t>
            </a: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09500" cy="37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8610" algn="l" rtl="0"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000" dirty="0"/>
              <a:t>Citations introduce foundational information and notable voices.</a:t>
            </a:r>
            <a:endParaRPr sz="20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SzPct val="68000"/>
              <a:buNone/>
            </a:pPr>
            <a:endParaRPr sz="2000" dirty="0"/>
          </a:p>
          <a:p>
            <a:pPr marL="457200" lvl="0" indent="-308610" algn="l" rtl="0"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000" dirty="0"/>
              <a:t>They also point to landmark studies for further reading.</a:t>
            </a:r>
            <a:endParaRPr sz="2000" dirty="0"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l="46867" b="-2891"/>
          <a:stretch/>
        </p:blipFill>
        <p:spPr>
          <a:xfrm>
            <a:off x="4572000" y="975425"/>
            <a:ext cx="3628075" cy="39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Cite for Expert Readers</a:t>
            </a:r>
            <a:endParaRPr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3830900" y="1200150"/>
            <a:ext cx="40938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2260" algn="l" rtl="0"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000" dirty="0"/>
              <a:t>To demonstrate that you are familiar with the current state of the field.</a:t>
            </a:r>
            <a:endParaRPr sz="20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SzPct val="68000"/>
              <a:buNone/>
            </a:pPr>
            <a:endParaRPr sz="2000" dirty="0"/>
          </a:p>
          <a:p>
            <a:pPr marL="457200" lvl="0" indent="-302260" algn="l" rtl="0">
              <a:spcBef>
                <a:spcPts val="600"/>
              </a:spcBef>
              <a:spcAft>
                <a:spcPts val="0"/>
              </a:spcAft>
              <a:buSzPct val="68000"/>
              <a:buChar char="❖"/>
            </a:pPr>
            <a:r>
              <a:rPr lang="en" sz="2000" dirty="0"/>
              <a:t>To build the case that you have meaningful perspective to add to the current discussion.</a:t>
            </a:r>
            <a:endParaRPr sz="2000" dirty="0"/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r="52756"/>
          <a:stretch/>
        </p:blipFill>
        <p:spPr>
          <a:xfrm>
            <a:off x="0" y="1031988"/>
            <a:ext cx="3352726" cy="399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Cite for All Readers</a:t>
            </a:r>
            <a:endParaRPr dirty="0"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861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How does your research fit in with what’s already published?</a:t>
            </a:r>
            <a:endParaRPr sz="2000" dirty="0"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What gap do you aim to fill?</a:t>
            </a:r>
            <a:endParaRPr sz="2000" dirty="0"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How does your research support or challenge prior publications?</a:t>
            </a:r>
            <a:endParaRPr sz="2000" dirty="0"/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How does your research shape future research directions?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Citing Benefits the Audience</a:t>
            </a:r>
            <a:endParaRPr dirty="0"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Demonstrates your trustworthiness—you’ve done your research!</a:t>
            </a: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Helps readers identify the specific conversation, issue, or problem in the field you are taking up.</a:t>
            </a: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Points your audience to readings of further interest or key background they can catch up with so you don’t have to discuss everything in detail.</a:t>
            </a:r>
          </a:p>
        </p:txBody>
      </p:sp>
    </p:spTree>
    <p:extLst>
      <p:ext uri="{BB962C8B-B14F-4D97-AF65-F5344CB8AC3E}">
        <p14:creationId xmlns:p14="http://schemas.microsoft.com/office/powerpoint/2010/main" val="405508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Citing Benefits the Author</a:t>
            </a:r>
            <a:endParaRPr dirty="0"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Bolsters your confidence as a growing authority in this subject.</a:t>
            </a: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Enables you to gather kindred voices/studies that support and guide your research.</a:t>
            </a: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Allows you to spotlight diverse and lesser-known voices in your field, not just the “big names.”</a:t>
            </a:r>
          </a:p>
          <a:p>
            <a:pPr marL="457200" lvl="0" indent="-30861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60"/>
              <a:buChar char="❖"/>
            </a:pPr>
            <a:r>
              <a:rPr lang="en" sz="2000" dirty="0"/>
              <a:t>Well-cited texts in your field can become “mentor texts” for you—guides about what’s common knowledge, landmark studies etc.</a:t>
            </a:r>
          </a:p>
        </p:txBody>
      </p:sp>
    </p:spTree>
    <p:extLst>
      <p:ext uri="{BB962C8B-B14F-4D97-AF65-F5344CB8AC3E}">
        <p14:creationId xmlns:p14="http://schemas.microsoft.com/office/powerpoint/2010/main" val="159576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Change Your Perspective on Citations!</a:t>
            </a:r>
            <a:endParaRPr dirty="0"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49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360"/>
              <a:buChar char="❖"/>
            </a:pPr>
            <a:r>
              <a:rPr lang="en" sz="2000" dirty="0"/>
              <a:t>Citations are not …</a:t>
            </a:r>
            <a:endParaRPr sz="2000" dirty="0"/>
          </a:p>
          <a:p>
            <a:pPr marL="93091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" sz="2000" dirty="0"/>
              <a:t>a mind-numbing task to get through.</a:t>
            </a:r>
          </a:p>
          <a:p>
            <a:pPr marL="473710" indent="-342900">
              <a:lnSpc>
                <a:spcPct val="150000"/>
              </a:lnSpc>
              <a:spcBef>
                <a:spcPts val="0"/>
              </a:spcBef>
              <a:buSzPts val="1540"/>
              <a:buFont typeface="Wingdings" pitchFamily="2" charset="2"/>
              <a:buChar char="v"/>
            </a:pPr>
            <a:r>
              <a:rPr lang="en" sz="2000" dirty="0"/>
              <a:t>Citations are …</a:t>
            </a:r>
            <a:endParaRPr sz="2000" dirty="0"/>
          </a:p>
          <a:p>
            <a:pPr marL="93091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</a:pPr>
            <a:r>
              <a:rPr lang="en-US" sz="2000" dirty="0"/>
              <a:t>a</a:t>
            </a:r>
            <a:r>
              <a:rPr lang="en" sz="2000" dirty="0"/>
              <a:t> way to create a stage to support your argument/contribution and boost confidence in your ability to communicate your </a:t>
            </a:r>
            <a:r>
              <a:rPr lang="en" sz="2000" dirty="0" err="1"/>
              <a:t>reesarch</a:t>
            </a:r>
            <a:r>
              <a:rPr lang="en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2144</Words>
  <Application>Microsoft Macintosh PowerPoint</Application>
  <PresentationFormat>On-screen Show (16:9)</PresentationFormat>
  <Paragraphs>148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Noto Sans Symbols</vt:lpstr>
      <vt:lpstr>Arial</vt:lpstr>
      <vt:lpstr>Wingdings</vt:lpstr>
      <vt:lpstr>Century Schoolbook</vt:lpstr>
      <vt:lpstr>Oriel</vt:lpstr>
      <vt:lpstr>Graduate Writing Center </vt:lpstr>
      <vt:lpstr>Table of contents</vt:lpstr>
      <vt:lpstr>PowerPoint Presentation</vt:lpstr>
      <vt:lpstr>We Cite for Novice or Out-of-Field Readers</vt:lpstr>
      <vt:lpstr>We Cite for Expert Readers</vt:lpstr>
      <vt:lpstr>We Cite for All Readers</vt:lpstr>
      <vt:lpstr>Citing Benefits the Audience</vt:lpstr>
      <vt:lpstr>Citing Benefits the Author</vt:lpstr>
      <vt:lpstr>Change Your Perspective on Citations!</vt:lpstr>
      <vt:lpstr>SECTION 2: When to Cite</vt:lpstr>
      <vt:lpstr>Cite When You …</vt:lpstr>
      <vt:lpstr>When and Where to Cite</vt:lpstr>
      <vt:lpstr>When and Where to Cite</vt:lpstr>
      <vt:lpstr>SECTION 3: Citation Styles</vt:lpstr>
      <vt:lpstr>Know Your Discipline</vt:lpstr>
      <vt:lpstr>Other Online Citation Resources</vt:lpstr>
      <vt:lpstr>SECTION 4: Integrating Material</vt:lpstr>
      <vt:lpstr>What are the different ways to cite?</vt:lpstr>
      <vt:lpstr>Block Quotes</vt:lpstr>
      <vt:lpstr>Citing Figures</vt:lpstr>
      <vt:lpstr>Signal phrases and Reporting Verbs</vt:lpstr>
      <vt:lpstr>Signal phrases and Reporting Verbs (Examples Using APA 7th edition)</vt:lpstr>
      <vt:lpstr>Diversify Your Verb Choices</vt:lpstr>
      <vt:lpstr>Positive or Negative Evaluative Adjectives</vt:lpstr>
      <vt:lpstr>SECTION 5: Managing Citations Plus Tools to Help</vt:lpstr>
      <vt:lpstr>keeping track of sources</vt:lpstr>
      <vt:lpstr>Information Management Systems</vt:lpstr>
      <vt:lpstr>Why Use Such a system</vt:lpstr>
      <vt:lpstr>Example of a Mendeley Screen</vt:lpstr>
      <vt:lpstr>Example of a Mendeley Screen </vt:lpstr>
      <vt:lpstr>Getting Started</vt:lpstr>
      <vt:lpstr>Don’t Want to Use These Tools . . .?</vt:lpstr>
      <vt:lpstr>Visit the Graduate Writing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Writing Center </dc:title>
  <cp:lastModifiedBy>Nancy Welch</cp:lastModifiedBy>
  <cp:revision>5</cp:revision>
  <dcterms:modified xsi:type="dcterms:W3CDTF">2021-09-15T17:42:41Z</dcterms:modified>
</cp:coreProperties>
</file>